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5"/>
  </p:notesMasterIdLst>
  <p:handoutMasterIdLst>
    <p:handoutMasterId r:id="rId76"/>
  </p:handoutMasterIdLst>
  <p:sldIdLst>
    <p:sldId id="1192" r:id="rId2"/>
    <p:sldId id="1140" r:id="rId3"/>
    <p:sldId id="1141" r:id="rId4"/>
    <p:sldId id="1184" r:id="rId5"/>
    <p:sldId id="1142" r:id="rId6"/>
    <p:sldId id="1143" r:id="rId7"/>
    <p:sldId id="1185" r:id="rId8"/>
    <p:sldId id="1144" r:id="rId9"/>
    <p:sldId id="1186" r:id="rId10"/>
    <p:sldId id="1180" r:id="rId11"/>
    <p:sldId id="1181" r:id="rId12"/>
    <p:sldId id="1187" r:id="rId13"/>
    <p:sldId id="1145" r:id="rId14"/>
    <p:sldId id="1146" r:id="rId15"/>
    <p:sldId id="1169" r:id="rId16"/>
    <p:sldId id="1152" r:id="rId17"/>
    <p:sldId id="1170" r:id="rId18"/>
    <p:sldId id="1171" r:id="rId19"/>
    <p:sldId id="1188" r:id="rId20"/>
    <p:sldId id="1182" r:id="rId21"/>
    <p:sldId id="1183" r:id="rId22"/>
    <p:sldId id="1189" r:id="rId23"/>
    <p:sldId id="1153" r:id="rId24"/>
    <p:sldId id="1154" r:id="rId25"/>
    <p:sldId id="1155" r:id="rId26"/>
    <p:sldId id="1156" r:id="rId27"/>
    <p:sldId id="1190" r:id="rId28"/>
    <p:sldId id="1157" r:id="rId29"/>
    <p:sldId id="1191" r:id="rId30"/>
    <p:sldId id="1163" r:id="rId31"/>
    <p:sldId id="1164" r:id="rId32"/>
    <p:sldId id="1069" r:id="rId33"/>
    <p:sldId id="1025" r:id="rId34"/>
    <p:sldId id="1026" r:id="rId35"/>
    <p:sldId id="1115" r:id="rId36"/>
    <p:sldId id="1116" r:id="rId37"/>
    <p:sldId id="1027" r:id="rId38"/>
    <p:sldId id="1028" r:id="rId39"/>
    <p:sldId id="1001" r:id="rId40"/>
    <p:sldId id="1029" r:id="rId41"/>
    <p:sldId id="1030" r:id="rId42"/>
    <p:sldId id="1031" r:id="rId43"/>
    <p:sldId id="1194" r:id="rId44"/>
    <p:sldId id="1195" r:id="rId45"/>
    <p:sldId id="1032" r:id="rId46"/>
    <p:sldId id="1006" r:id="rId47"/>
    <p:sldId id="1124" r:id="rId48"/>
    <p:sldId id="1117" r:id="rId49"/>
    <p:sldId id="1119" r:id="rId50"/>
    <p:sldId id="1125" r:id="rId51"/>
    <p:sldId id="1126" r:id="rId52"/>
    <p:sldId id="1127" r:id="rId53"/>
    <p:sldId id="1128" r:id="rId54"/>
    <p:sldId id="1130" r:id="rId55"/>
    <p:sldId id="1131" r:id="rId56"/>
    <p:sldId id="1129" r:id="rId57"/>
    <p:sldId id="1132" r:id="rId58"/>
    <p:sldId id="1133" r:id="rId59"/>
    <p:sldId id="1134" r:id="rId60"/>
    <p:sldId id="1177" r:id="rId61"/>
    <p:sldId id="1179" r:id="rId62"/>
    <p:sldId id="1104" r:id="rId63"/>
    <p:sldId id="1135" r:id="rId64"/>
    <p:sldId id="1136" r:id="rId65"/>
    <p:sldId id="1193" r:id="rId66"/>
    <p:sldId id="1112" r:id="rId67"/>
    <p:sldId id="934" r:id="rId68"/>
    <p:sldId id="951" r:id="rId69"/>
    <p:sldId id="952" r:id="rId70"/>
    <p:sldId id="1081" r:id="rId71"/>
    <p:sldId id="1022" r:id="rId72"/>
    <p:sldId id="1111" r:id="rId73"/>
    <p:sldId id="989" r:id="rId74"/>
  </p:sldIdLst>
  <p:sldSz cx="9144000" cy="6858000" type="screen4x3"/>
  <p:notesSz cx="6751638" cy="9872663"/>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2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339933"/>
    <a:srgbClr val="1EF913"/>
    <a:srgbClr val="FF9933"/>
    <a:srgbClr val="33CC33"/>
    <a:srgbClr val="CC00CC"/>
    <a:srgbClr val="A7BCF7"/>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26" autoAdjust="0"/>
    <p:restoredTop sz="93966" autoAdjust="0"/>
  </p:normalViewPr>
  <p:slideViewPr>
    <p:cSldViewPr>
      <p:cViewPr varScale="1">
        <p:scale>
          <a:sx n="69" d="100"/>
          <a:sy n="69" d="100"/>
        </p:scale>
        <p:origin x="141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9401"/>
    </p:cViewPr>
  </p:sorterViewPr>
  <p:notesViewPr>
    <p:cSldViewPr>
      <p:cViewPr varScale="1">
        <p:scale>
          <a:sx n="46" d="100"/>
          <a:sy n="46" d="100"/>
        </p:scale>
        <p:origin x="2744" y="44"/>
      </p:cViewPr>
      <p:guideLst>
        <p:guide orient="horz" pos="3110"/>
        <p:guide pos="2126"/>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C54A09-E6A9-4AE9-B051-D02D4BB3A87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F379B955-B90F-4E02-9743-6A584CE61843}">
      <dgm:prSet phldrT="[Text]" custT="1"/>
      <dgm:spPr>
        <a:solidFill>
          <a:schemeClr val="accent2">
            <a:lumMod val="60000"/>
            <a:lumOff val="40000"/>
          </a:schemeClr>
        </a:solidFill>
      </dgm:spPr>
      <dgm:t>
        <a:bodyPr/>
        <a:lstStyle/>
        <a:p>
          <a:r>
            <a:rPr lang="en-US" sz="2000" b="1" dirty="0"/>
            <a:t>VISION</a:t>
          </a:r>
        </a:p>
        <a:p>
          <a:r>
            <a:rPr lang="en-ZA" sz="1800" b="1" dirty="0"/>
            <a:t>To be a recognised world-class leader in energy regulation</a:t>
          </a:r>
          <a:endParaRPr lang="en-US" sz="1800" b="1" dirty="0"/>
        </a:p>
      </dgm:t>
    </dgm:pt>
    <dgm:pt modelId="{7389F72A-3856-4CBE-8DE9-013F2561BFF3}" type="parTrans" cxnId="{C643A42D-DE73-4702-8B86-992F8B04EFE5}">
      <dgm:prSet/>
      <dgm:spPr/>
      <dgm:t>
        <a:bodyPr/>
        <a:lstStyle/>
        <a:p>
          <a:endParaRPr lang="en-US"/>
        </a:p>
      </dgm:t>
    </dgm:pt>
    <dgm:pt modelId="{F6D15ED8-6BAD-4C6B-A928-C5D40D45DF02}" type="sibTrans" cxnId="{C643A42D-DE73-4702-8B86-992F8B04EFE5}">
      <dgm:prSet/>
      <dgm:spPr/>
      <dgm:t>
        <a:bodyPr/>
        <a:lstStyle/>
        <a:p>
          <a:endParaRPr lang="en-US"/>
        </a:p>
      </dgm:t>
    </dgm:pt>
    <dgm:pt modelId="{2EBBE454-D7BC-4DAC-8A44-1EE638C442EA}">
      <dgm:prSet phldrT="[Text]" custT="1"/>
      <dgm:spPr>
        <a:solidFill>
          <a:srgbClr val="33CC33"/>
        </a:solidFill>
      </dgm:spPr>
      <dgm:t>
        <a:bodyPr/>
        <a:lstStyle/>
        <a:p>
          <a:r>
            <a:rPr lang="en-US" sz="1800" b="1" dirty="0"/>
            <a:t>MISSION</a:t>
          </a:r>
        </a:p>
        <a:p>
          <a:r>
            <a:rPr lang="en-ZA" sz="1400" b="1" dirty="0"/>
            <a:t>‘To regulate the energy industry in accordance with government laws and policies,</a:t>
          </a:r>
          <a:endParaRPr lang="en-US" sz="1400" b="1" dirty="0"/>
        </a:p>
        <a:p>
          <a:r>
            <a:rPr lang="en-ZA" sz="1400" b="1" dirty="0"/>
            <a:t>standards and international best practices in support of sustainable socio-economic  development</a:t>
          </a:r>
          <a:endParaRPr lang="en-US" sz="1400" b="1" dirty="0"/>
        </a:p>
      </dgm:t>
    </dgm:pt>
    <dgm:pt modelId="{64F59E0A-D2C4-4B43-8994-F779C2322E54}" type="parTrans" cxnId="{F3604C6F-9D04-4173-8E7D-9B4262B2FEE8}">
      <dgm:prSet/>
      <dgm:spPr/>
      <dgm:t>
        <a:bodyPr/>
        <a:lstStyle/>
        <a:p>
          <a:endParaRPr lang="en-US"/>
        </a:p>
      </dgm:t>
    </dgm:pt>
    <dgm:pt modelId="{4B0CDA36-71C3-4031-8071-5E031D751B11}" type="sibTrans" cxnId="{F3604C6F-9D04-4173-8E7D-9B4262B2FEE8}">
      <dgm:prSet/>
      <dgm:spPr/>
      <dgm:t>
        <a:bodyPr/>
        <a:lstStyle/>
        <a:p>
          <a:endParaRPr lang="en-US"/>
        </a:p>
      </dgm:t>
    </dgm:pt>
    <dgm:pt modelId="{B4A54A30-8B46-43A7-9063-F70F820B64B5}">
      <dgm:prSet phldrT="[Text]" custT="1"/>
      <dgm:spPr>
        <a:solidFill>
          <a:srgbClr val="FFC000"/>
        </a:solidFill>
      </dgm:spPr>
      <dgm:t>
        <a:bodyPr/>
        <a:lstStyle/>
        <a:p>
          <a:r>
            <a:rPr lang="en-US" sz="2000" b="1" dirty="0"/>
            <a:t>IMPACT STATEMENT</a:t>
          </a:r>
        </a:p>
        <a:p>
          <a:r>
            <a:rPr lang="en-ZA" sz="1800" b="1" dirty="0"/>
            <a:t>Secure, reliable, affordable, sustainable, competitive and transformed energy industry, which contributes to the economic growth of South Africa</a:t>
          </a:r>
          <a:endParaRPr lang="en-US" sz="1800" b="1" dirty="0"/>
        </a:p>
      </dgm:t>
    </dgm:pt>
    <dgm:pt modelId="{19172B8D-249F-42F6-A140-BFFD593EEF0C}" type="parTrans" cxnId="{000BA9D0-824B-4CD8-B4E0-42D6BF44D003}">
      <dgm:prSet/>
      <dgm:spPr/>
      <dgm:t>
        <a:bodyPr/>
        <a:lstStyle/>
        <a:p>
          <a:endParaRPr lang="en-US"/>
        </a:p>
      </dgm:t>
    </dgm:pt>
    <dgm:pt modelId="{1552FB95-FD5C-4A19-8A54-682100E42E22}" type="sibTrans" cxnId="{000BA9D0-824B-4CD8-B4E0-42D6BF44D003}">
      <dgm:prSet/>
      <dgm:spPr/>
      <dgm:t>
        <a:bodyPr/>
        <a:lstStyle/>
        <a:p>
          <a:endParaRPr lang="en-US"/>
        </a:p>
      </dgm:t>
    </dgm:pt>
    <dgm:pt modelId="{F57010F9-CE56-4694-957B-1D27832F978A}">
      <dgm:prSet phldrT="[Text]" custT="1"/>
      <dgm:spPr>
        <a:solidFill>
          <a:srgbClr val="FF9933"/>
        </a:solidFill>
      </dgm:spPr>
      <dgm:t>
        <a:bodyPr/>
        <a:lstStyle/>
        <a:p>
          <a:pPr algn="ctr"/>
          <a:r>
            <a:rPr lang="en-US" sz="2000" b="1" dirty="0"/>
            <a:t>CONTRIBUTING TOWARDS MTSF PRIORITIES</a:t>
          </a:r>
        </a:p>
        <a:p>
          <a:pPr algn="l"/>
          <a:r>
            <a:rPr lang="en-ZA" sz="1500" b="1" dirty="0"/>
            <a:t>Priority 1: A capable, ethical and developmental state</a:t>
          </a:r>
          <a:endParaRPr lang="en-US" sz="1500" b="1" dirty="0"/>
        </a:p>
        <a:p>
          <a:pPr algn="l"/>
          <a:r>
            <a:rPr lang="en-ZA" sz="1500" b="1" dirty="0"/>
            <a:t>Priority 2: Economic transformation and job creation</a:t>
          </a:r>
        </a:p>
        <a:p>
          <a:pPr algn="l"/>
          <a:r>
            <a:rPr lang="en-ZA" sz="1500" b="1" dirty="0"/>
            <a:t>Priority 3: Education, skills and health</a:t>
          </a:r>
        </a:p>
        <a:p>
          <a:pPr algn="l"/>
          <a:r>
            <a:rPr lang="en-GB" sz="1500" b="1" dirty="0"/>
            <a:t>Priority 7: A better Africa and world</a:t>
          </a:r>
          <a:endParaRPr lang="en-US" sz="1500" b="1" dirty="0"/>
        </a:p>
      </dgm:t>
    </dgm:pt>
    <dgm:pt modelId="{48716064-6510-48E8-A285-6F4D41F6CF8E}" type="parTrans" cxnId="{1C7DF0DF-6777-4CE4-97A9-9F2A62953345}">
      <dgm:prSet/>
      <dgm:spPr/>
      <dgm:t>
        <a:bodyPr/>
        <a:lstStyle/>
        <a:p>
          <a:endParaRPr lang="en-US"/>
        </a:p>
      </dgm:t>
    </dgm:pt>
    <dgm:pt modelId="{82E2A38E-8958-43F2-8F6D-55C5F7B3299F}" type="sibTrans" cxnId="{1C7DF0DF-6777-4CE4-97A9-9F2A62953345}">
      <dgm:prSet/>
      <dgm:spPr/>
      <dgm:t>
        <a:bodyPr/>
        <a:lstStyle/>
        <a:p>
          <a:endParaRPr lang="en-US"/>
        </a:p>
      </dgm:t>
    </dgm:pt>
    <dgm:pt modelId="{01A10F08-B16A-4F45-BE02-5D022E5CBDD1}" type="pres">
      <dgm:prSet presAssocID="{C9C54A09-E6A9-4AE9-B051-D02D4BB3A875}" presName="diagram" presStyleCnt="0">
        <dgm:presLayoutVars>
          <dgm:dir/>
          <dgm:resizeHandles val="exact"/>
        </dgm:presLayoutVars>
      </dgm:prSet>
      <dgm:spPr/>
      <dgm:t>
        <a:bodyPr/>
        <a:lstStyle/>
        <a:p>
          <a:endParaRPr lang="en-US"/>
        </a:p>
      </dgm:t>
    </dgm:pt>
    <dgm:pt modelId="{0D626ADD-04BB-49D0-8EDD-69EF0255AA51}" type="pres">
      <dgm:prSet presAssocID="{F379B955-B90F-4E02-9743-6A584CE61843}" presName="node" presStyleLbl="node1" presStyleIdx="0" presStyleCnt="4" custScaleX="80477" custScaleY="152067">
        <dgm:presLayoutVars>
          <dgm:bulletEnabled val="1"/>
        </dgm:presLayoutVars>
      </dgm:prSet>
      <dgm:spPr/>
      <dgm:t>
        <a:bodyPr/>
        <a:lstStyle/>
        <a:p>
          <a:endParaRPr lang="en-US"/>
        </a:p>
      </dgm:t>
    </dgm:pt>
    <dgm:pt modelId="{BCEA7958-EA6A-43EA-9FCE-5A6503C3C905}" type="pres">
      <dgm:prSet presAssocID="{F6D15ED8-6BAD-4C6B-A928-C5D40D45DF02}" presName="sibTrans" presStyleCnt="0"/>
      <dgm:spPr/>
    </dgm:pt>
    <dgm:pt modelId="{0387BD73-7CA4-4981-9DA2-C6C8A6D7019D}" type="pres">
      <dgm:prSet presAssocID="{2EBBE454-D7BC-4DAC-8A44-1EE638C442EA}" presName="node" presStyleLbl="node1" presStyleIdx="1" presStyleCnt="4" custScaleX="110736" custScaleY="152067">
        <dgm:presLayoutVars>
          <dgm:bulletEnabled val="1"/>
        </dgm:presLayoutVars>
      </dgm:prSet>
      <dgm:spPr/>
      <dgm:t>
        <a:bodyPr/>
        <a:lstStyle/>
        <a:p>
          <a:endParaRPr lang="en-US"/>
        </a:p>
      </dgm:t>
    </dgm:pt>
    <dgm:pt modelId="{BF2ECE16-1B2E-435B-B60E-FAF41588EEB0}" type="pres">
      <dgm:prSet presAssocID="{4B0CDA36-71C3-4031-8071-5E031D751B11}" presName="sibTrans" presStyleCnt="0"/>
      <dgm:spPr/>
    </dgm:pt>
    <dgm:pt modelId="{F896D517-44EC-4F58-BDF8-CF7E5C65061E}" type="pres">
      <dgm:prSet presAssocID="{B4A54A30-8B46-43A7-9063-F70F820B64B5}" presName="node" presStyleLbl="node1" presStyleIdx="2" presStyleCnt="4" custScaleX="119399" custScaleY="152067" custLinFactNeighborX="676">
        <dgm:presLayoutVars>
          <dgm:bulletEnabled val="1"/>
        </dgm:presLayoutVars>
      </dgm:prSet>
      <dgm:spPr/>
      <dgm:t>
        <a:bodyPr/>
        <a:lstStyle/>
        <a:p>
          <a:endParaRPr lang="en-US"/>
        </a:p>
      </dgm:t>
    </dgm:pt>
    <dgm:pt modelId="{D2F4E147-A86E-4715-BD71-7557303B660B}" type="pres">
      <dgm:prSet presAssocID="{1552FB95-FD5C-4A19-8A54-682100E42E22}" presName="sibTrans" presStyleCnt="0"/>
      <dgm:spPr/>
    </dgm:pt>
    <dgm:pt modelId="{76072C0C-FEB1-4693-8063-5E27553AAE35}" type="pres">
      <dgm:prSet presAssocID="{F57010F9-CE56-4694-957B-1D27832F978A}" presName="node" presStyleLbl="node1" presStyleIdx="3" presStyleCnt="4" custScaleX="244448">
        <dgm:presLayoutVars>
          <dgm:bulletEnabled val="1"/>
        </dgm:presLayoutVars>
      </dgm:prSet>
      <dgm:spPr/>
      <dgm:t>
        <a:bodyPr/>
        <a:lstStyle/>
        <a:p>
          <a:endParaRPr lang="en-US"/>
        </a:p>
      </dgm:t>
    </dgm:pt>
  </dgm:ptLst>
  <dgm:cxnLst>
    <dgm:cxn modelId="{F3604C6F-9D04-4173-8E7D-9B4262B2FEE8}" srcId="{C9C54A09-E6A9-4AE9-B051-D02D4BB3A875}" destId="{2EBBE454-D7BC-4DAC-8A44-1EE638C442EA}" srcOrd="1" destOrd="0" parTransId="{64F59E0A-D2C4-4B43-8994-F779C2322E54}" sibTransId="{4B0CDA36-71C3-4031-8071-5E031D751B11}"/>
    <dgm:cxn modelId="{06D8CDD3-841D-48A9-8325-AECCF997E7F4}" type="presOf" srcId="{C9C54A09-E6A9-4AE9-B051-D02D4BB3A875}" destId="{01A10F08-B16A-4F45-BE02-5D022E5CBDD1}" srcOrd="0" destOrd="0" presId="urn:microsoft.com/office/officeart/2005/8/layout/default"/>
    <dgm:cxn modelId="{1C7DF0DF-6777-4CE4-97A9-9F2A62953345}" srcId="{C9C54A09-E6A9-4AE9-B051-D02D4BB3A875}" destId="{F57010F9-CE56-4694-957B-1D27832F978A}" srcOrd="3" destOrd="0" parTransId="{48716064-6510-48E8-A285-6F4D41F6CF8E}" sibTransId="{82E2A38E-8958-43F2-8F6D-55C5F7B3299F}"/>
    <dgm:cxn modelId="{000BA9D0-824B-4CD8-B4E0-42D6BF44D003}" srcId="{C9C54A09-E6A9-4AE9-B051-D02D4BB3A875}" destId="{B4A54A30-8B46-43A7-9063-F70F820B64B5}" srcOrd="2" destOrd="0" parTransId="{19172B8D-249F-42F6-A140-BFFD593EEF0C}" sibTransId="{1552FB95-FD5C-4A19-8A54-682100E42E22}"/>
    <dgm:cxn modelId="{CA691E71-3E28-46C6-927B-D3799695CD0C}" type="presOf" srcId="{B4A54A30-8B46-43A7-9063-F70F820B64B5}" destId="{F896D517-44EC-4F58-BDF8-CF7E5C65061E}" srcOrd="0" destOrd="0" presId="urn:microsoft.com/office/officeart/2005/8/layout/default"/>
    <dgm:cxn modelId="{9185AC84-088A-4F03-8D9F-FA181EF25927}" type="presOf" srcId="{2EBBE454-D7BC-4DAC-8A44-1EE638C442EA}" destId="{0387BD73-7CA4-4981-9DA2-C6C8A6D7019D}" srcOrd="0" destOrd="0" presId="urn:microsoft.com/office/officeart/2005/8/layout/default"/>
    <dgm:cxn modelId="{65ED0C6B-ECB3-48D1-B037-C4C402BE9D47}" type="presOf" srcId="{F379B955-B90F-4E02-9743-6A584CE61843}" destId="{0D626ADD-04BB-49D0-8EDD-69EF0255AA51}" srcOrd="0" destOrd="0" presId="urn:microsoft.com/office/officeart/2005/8/layout/default"/>
    <dgm:cxn modelId="{C643A42D-DE73-4702-8B86-992F8B04EFE5}" srcId="{C9C54A09-E6A9-4AE9-B051-D02D4BB3A875}" destId="{F379B955-B90F-4E02-9743-6A584CE61843}" srcOrd="0" destOrd="0" parTransId="{7389F72A-3856-4CBE-8DE9-013F2561BFF3}" sibTransId="{F6D15ED8-6BAD-4C6B-A928-C5D40D45DF02}"/>
    <dgm:cxn modelId="{479455E0-6962-4ADE-9624-0C60293CF2A5}" type="presOf" srcId="{F57010F9-CE56-4694-957B-1D27832F978A}" destId="{76072C0C-FEB1-4693-8063-5E27553AAE35}" srcOrd="0" destOrd="0" presId="urn:microsoft.com/office/officeart/2005/8/layout/default"/>
    <dgm:cxn modelId="{86A9497B-5259-4C7E-BB9D-ADEB4A2D314E}" type="presParOf" srcId="{01A10F08-B16A-4F45-BE02-5D022E5CBDD1}" destId="{0D626ADD-04BB-49D0-8EDD-69EF0255AA51}" srcOrd="0" destOrd="0" presId="urn:microsoft.com/office/officeart/2005/8/layout/default"/>
    <dgm:cxn modelId="{61B17C3F-C7A9-44D1-A555-45159A21C92F}" type="presParOf" srcId="{01A10F08-B16A-4F45-BE02-5D022E5CBDD1}" destId="{BCEA7958-EA6A-43EA-9FCE-5A6503C3C905}" srcOrd="1" destOrd="0" presId="urn:microsoft.com/office/officeart/2005/8/layout/default"/>
    <dgm:cxn modelId="{3DC44B2C-7447-435A-B10F-83E007E35A51}" type="presParOf" srcId="{01A10F08-B16A-4F45-BE02-5D022E5CBDD1}" destId="{0387BD73-7CA4-4981-9DA2-C6C8A6D7019D}" srcOrd="2" destOrd="0" presId="urn:microsoft.com/office/officeart/2005/8/layout/default"/>
    <dgm:cxn modelId="{37D0E2A1-2A12-4336-A3C3-6AE78F9826F6}" type="presParOf" srcId="{01A10F08-B16A-4F45-BE02-5D022E5CBDD1}" destId="{BF2ECE16-1B2E-435B-B60E-FAF41588EEB0}" srcOrd="3" destOrd="0" presId="urn:microsoft.com/office/officeart/2005/8/layout/default"/>
    <dgm:cxn modelId="{A3E22AC8-2C57-4120-B17F-DD6F558562C2}" type="presParOf" srcId="{01A10F08-B16A-4F45-BE02-5D022E5CBDD1}" destId="{F896D517-44EC-4F58-BDF8-CF7E5C65061E}" srcOrd="4" destOrd="0" presId="urn:microsoft.com/office/officeart/2005/8/layout/default"/>
    <dgm:cxn modelId="{264A5814-D796-4C89-BAF6-F2A6D2142883}" type="presParOf" srcId="{01A10F08-B16A-4F45-BE02-5D022E5CBDD1}" destId="{D2F4E147-A86E-4715-BD71-7557303B660B}" srcOrd="5" destOrd="0" presId="urn:microsoft.com/office/officeart/2005/8/layout/default"/>
    <dgm:cxn modelId="{B95048E1-CE69-4C67-9117-3349FB085D0E}" type="presParOf" srcId="{01A10F08-B16A-4F45-BE02-5D022E5CBDD1}" destId="{76072C0C-FEB1-4693-8063-5E27553AAE35}" srcOrd="6" destOrd="0" presId="urn:microsoft.com/office/officeart/2005/8/layout/default"/>
  </dgm:cxnLst>
  <dgm:bg>
    <a:solidFill>
      <a:schemeClr val="bg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626ADD-04BB-49D0-8EDD-69EF0255AA51}">
      <dsp:nvSpPr>
        <dsp:cNvPr id="0" name=""/>
        <dsp:cNvSpPr/>
      </dsp:nvSpPr>
      <dsp:spPr>
        <a:xfrm>
          <a:off x="3356" y="218442"/>
          <a:ext cx="2212203" cy="2508069"/>
        </a:xfrm>
        <a:prstGeom prst="rect">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a:t>VISION</a:t>
          </a:r>
        </a:p>
        <a:p>
          <a:pPr lvl="0" algn="ctr" defTabSz="889000">
            <a:lnSpc>
              <a:spcPct val="90000"/>
            </a:lnSpc>
            <a:spcBef>
              <a:spcPct val="0"/>
            </a:spcBef>
            <a:spcAft>
              <a:spcPct val="35000"/>
            </a:spcAft>
          </a:pPr>
          <a:r>
            <a:rPr lang="en-ZA" sz="1800" b="1" kern="1200" dirty="0"/>
            <a:t>To be a recognised world-class leader in energy regulation</a:t>
          </a:r>
          <a:endParaRPr lang="en-US" sz="1800" b="1" kern="1200" dirty="0"/>
        </a:p>
      </dsp:txBody>
      <dsp:txXfrm>
        <a:off x="3356" y="218442"/>
        <a:ext cx="2212203" cy="2508069"/>
      </dsp:txXfrm>
    </dsp:sp>
    <dsp:sp modelId="{0387BD73-7CA4-4981-9DA2-C6C8A6D7019D}">
      <dsp:nvSpPr>
        <dsp:cNvPr id="0" name=""/>
        <dsp:cNvSpPr/>
      </dsp:nvSpPr>
      <dsp:spPr>
        <a:xfrm>
          <a:off x="2490446" y="218442"/>
          <a:ext cx="3043982" cy="2508069"/>
        </a:xfrm>
        <a:prstGeom prst="rect">
          <a:avLst/>
        </a:prstGeom>
        <a:solidFill>
          <a:srgbClr val="33CC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a:t>MISSION</a:t>
          </a:r>
        </a:p>
        <a:p>
          <a:pPr lvl="0" algn="ctr" defTabSz="800100">
            <a:lnSpc>
              <a:spcPct val="90000"/>
            </a:lnSpc>
            <a:spcBef>
              <a:spcPct val="0"/>
            </a:spcBef>
            <a:spcAft>
              <a:spcPct val="35000"/>
            </a:spcAft>
          </a:pPr>
          <a:r>
            <a:rPr lang="en-ZA" sz="1400" b="1" kern="1200" dirty="0"/>
            <a:t>‘To regulate the energy industry in accordance with government laws and policies,</a:t>
          </a:r>
          <a:endParaRPr lang="en-US" sz="1400" b="1" kern="1200" dirty="0"/>
        </a:p>
        <a:p>
          <a:pPr lvl="0" algn="ctr" defTabSz="800100">
            <a:lnSpc>
              <a:spcPct val="90000"/>
            </a:lnSpc>
            <a:spcBef>
              <a:spcPct val="0"/>
            </a:spcBef>
            <a:spcAft>
              <a:spcPct val="35000"/>
            </a:spcAft>
          </a:pPr>
          <a:r>
            <a:rPr lang="en-ZA" sz="1400" b="1" kern="1200" dirty="0"/>
            <a:t>standards and international best practices in support of sustainable socio-economic  development</a:t>
          </a:r>
          <a:endParaRPr lang="en-US" sz="1400" b="1" kern="1200" dirty="0"/>
        </a:p>
      </dsp:txBody>
      <dsp:txXfrm>
        <a:off x="2490446" y="218442"/>
        <a:ext cx="3043982" cy="2508069"/>
      </dsp:txXfrm>
    </dsp:sp>
    <dsp:sp modelId="{F896D517-44EC-4F58-BDF8-CF7E5C65061E}">
      <dsp:nvSpPr>
        <dsp:cNvPr id="0" name=""/>
        <dsp:cNvSpPr/>
      </dsp:nvSpPr>
      <dsp:spPr>
        <a:xfrm>
          <a:off x="5812671" y="218442"/>
          <a:ext cx="3282116" cy="2508069"/>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a:t>IMPACT STATEMENT</a:t>
          </a:r>
        </a:p>
        <a:p>
          <a:pPr lvl="0" algn="ctr" defTabSz="889000">
            <a:lnSpc>
              <a:spcPct val="90000"/>
            </a:lnSpc>
            <a:spcBef>
              <a:spcPct val="0"/>
            </a:spcBef>
            <a:spcAft>
              <a:spcPct val="35000"/>
            </a:spcAft>
          </a:pPr>
          <a:r>
            <a:rPr lang="en-ZA" sz="1800" b="1" kern="1200" dirty="0"/>
            <a:t>Secure, reliable, affordable, sustainable, competitive and transformed energy industry, which contributes to the economic growth of South Africa</a:t>
          </a:r>
          <a:endParaRPr lang="en-US" sz="1800" b="1" kern="1200" dirty="0"/>
        </a:p>
      </dsp:txBody>
      <dsp:txXfrm>
        <a:off x="5812671" y="218442"/>
        <a:ext cx="3282116" cy="2508069"/>
      </dsp:txXfrm>
    </dsp:sp>
    <dsp:sp modelId="{76072C0C-FEB1-4693-8063-5E27553AAE35}">
      <dsp:nvSpPr>
        <dsp:cNvPr id="0" name=""/>
        <dsp:cNvSpPr/>
      </dsp:nvSpPr>
      <dsp:spPr>
        <a:xfrm>
          <a:off x="1187622" y="3001398"/>
          <a:ext cx="6719543" cy="1649318"/>
        </a:xfrm>
        <a:prstGeom prst="rect">
          <a:avLst/>
        </a:prstGeom>
        <a:solidFill>
          <a:srgbClr val="FF99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a:t>CONTRIBUTING TOWARDS MTSF PRIORITIES</a:t>
          </a:r>
        </a:p>
        <a:p>
          <a:pPr lvl="0" algn="l" defTabSz="889000">
            <a:lnSpc>
              <a:spcPct val="90000"/>
            </a:lnSpc>
            <a:spcBef>
              <a:spcPct val="0"/>
            </a:spcBef>
            <a:spcAft>
              <a:spcPct val="35000"/>
            </a:spcAft>
          </a:pPr>
          <a:r>
            <a:rPr lang="en-ZA" sz="1500" b="1" kern="1200" dirty="0"/>
            <a:t>Priority 1: A capable, ethical and developmental state</a:t>
          </a:r>
          <a:endParaRPr lang="en-US" sz="1500" b="1" kern="1200" dirty="0"/>
        </a:p>
        <a:p>
          <a:pPr lvl="0" algn="l" defTabSz="889000">
            <a:lnSpc>
              <a:spcPct val="90000"/>
            </a:lnSpc>
            <a:spcBef>
              <a:spcPct val="0"/>
            </a:spcBef>
            <a:spcAft>
              <a:spcPct val="35000"/>
            </a:spcAft>
          </a:pPr>
          <a:r>
            <a:rPr lang="en-ZA" sz="1500" b="1" kern="1200" dirty="0"/>
            <a:t>Priority 2: Economic transformation and job creation</a:t>
          </a:r>
        </a:p>
        <a:p>
          <a:pPr lvl="0" algn="l" defTabSz="889000">
            <a:lnSpc>
              <a:spcPct val="90000"/>
            </a:lnSpc>
            <a:spcBef>
              <a:spcPct val="0"/>
            </a:spcBef>
            <a:spcAft>
              <a:spcPct val="35000"/>
            </a:spcAft>
          </a:pPr>
          <a:r>
            <a:rPr lang="en-ZA" sz="1500" b="1" kern="1200" dirty="0"/>
            <a:t>Priority 3: Education, skills and health</a:t>
          </a:r>
        </a:p>
        <a:p>
          <a:pPr lvl="0" algn="l" defTabSz="889000">
            <a:lnSpc>
              <a:spcPct val="90000"/>
            </a:lnSpc>
            <a:spcBef>
              <a:spcPct val="0"/>
            </a:spcBef>
            <a:spcAft>
              <a:spcPct val="35000"/>
            </a:spcAft>
          </a:pPr>
          <a:r>
            <a:rPr lang="en-GB" sz="1500" b="1" kern="1200" dirty="0"/>
            <a:t>Priority 7: A better Africa and world</a:t>
          </a:r>
          <a:endParaRPr lang="en-US" sz="1500" b="1" kern="1200" dirty="0"/>
        </a:p>
      </dsp:txBody>
      <dsp:txXfrm>
        <a:off x="1187622" y="3001398"/>
        <a:ext cx="6719543" cy="164931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1C810D59-F7E7-6B5E-8CAC-D9AE921D51BC}"/>
              </a:ext>
            </a:extLst>
          </p:cNvPr>
          <p:cNvSpPr>
            <a:spLocks noGrp="1" noChangeArrowheads="1"/>
          </p:cNvSpPr>
          <p:nvPr>
            <p:ph type="hdr" sz="quarter"/>
          </p:nvPr>
        </p:nvSpPr>
        <p:spPr bwMode="auto">
          <a:xfrm>
            <a:off x="0" y="0"/>
            <a:ext cx="2927350" cy="493713"/>
          </a:xfrm>
          <a:prstGeom prst="rect">
            <a:avLst/>
          </a:prstGeom>
          <a:noFill/>
          <a:ln w="9525">
            <a:noFill/>
            <a:miter lim="800000"/>
            <a:headEnd/>
            <a:tailEnd/>
          </a:ln>
          <a:effectLst/>
        </p:spPr>
        <p:txBody>
          <a:bodyPr vert="horz" wrap="square" lIns="90617" tIns="45309" rIns="90617" bIns="45309" numCol="1" anchor="t" anchorCtr="0" compatLnSpc="1">
            <a:prstTxWarp prst="textNoShape">
              <a:avLst/>
            </a:prstTxWarp>
          </a:bodyPr>
          <a:lstStyle>
            <a:lvl1pPr>
              <a:defRPr sz="1200">
                <a:latin typeface="Arial" charset="0"/>
                <a:ea typeface="ＭＳ Ｐゴシック" pitchFamily="-96" charset="-128"/>
              </a:defRPr>
            </a:lvl1pPr>
          </a:lstStyle>
          <a:p>
            <a:pPr>
              <a:defRPr/>
            </a:pPr>
            <a:endParaRPr lang="en-US"/>
          </a:p>
        </p:txBody>
      </p:sp>
      <p:sp>
        <p:nvSpPr>
          <p:cNvPr id="33795" name="Rectangle 3">
            <a:extLst>
              <a:ext uri="{FF2B5EF4-FFF2-40B4-BE49-F238E27FC236}">
                <a16:creationId xmlns:a16="http://schemas.microsoft.com/office/drawing/2014/main" id="{3A322D3A-F497-E411-5DE7-337C6DA62BA0}"/>
              </a:ext>
            </a:extLst>
          </p:cNvPr>
          <p:cNvSpPr>
            <a:spLocks noGrp="1" noChangeArrowheads="1"/>
          </p:cNvSpPr>
          <p:nvPr>
            <p:ph type="dt" sz="quarter" idx="1"/>
          </p:nvPr>
        </p:nvSpPr>
        <p:spPr bwMode="auto">
          <a:xfrm>
            <a:off x="3822700" y="0"/>
            <a:ext cx="2927350" cy="493713"/>
          </a:xfrm>
          <a:prstGeom prst="rect">
            <a:avLst/>
          </a:prstGeom>
          <a:noFill/>
          <a:ln w="9525">
            <a:noFill/>
            <a:miter lim="800000"/>
            <a:headEnd/>
            <a:tailEnd/>
          </a:ln>
          <a:effectLst/>
        </p:spPr>
        <p:txBody>
          <a:bodyPr vert="horz" wrap="square" lIns="90617" tIns="45309" rIns="90617" bIns="45309" numCol="1" anchor="t" anchorCtr="0" compatLnSpc="1">
            <a:prstTxWarp prst="textNoShape">
              <a:avLst/>
            </a:prstTxWarp>
          </a:bodyPr>
          <a:lstStyle>
            <a:lvl1pPr algn="r">
              <a:defRPr sz="1200">
                <a:latin typeface="Arial" charset="0"/>
                <a:ea typeface="ＭＳ Ｐゴシック" pitchFamily="-96" charset="-128"/>
              </a:defRPr>
            </a:lvl1pPr>
          </a:lstStyle>
          <a:p>
            <a:pPr>
              <a:defRPr/>
            </a:pPr>
            <a:endParaRPr lang="en-US"/>
          </a:p>
        </p:txBody>
      </p:sp>
      <p:sp>
        <p:nvSpPr>
          <p:cNvPr id="33796" name="Rectangle 4">
            <a:extLst>
              <a:ext uri="{FF2B5EF4-FFF2-40B4-BE49-F238E27FC236}">
                <a16:creationId xmlns:a16="http://schemas.microsoft.com/office/drawing/2014/main" id="{B3D2EC5E-9FB3-720F-5111-387F0A92B511}"/>
              </a:ext>
            </a:extLst>
          </p:cNvPr>
          <p:cNvSpPr>
            <a:spLocks noGrp="1" noChangeArrowheads="1"/>
          </p:cNvSpPr>
          <p:nvPr>
            <p:ph type="ftr" sz="quarter" idx="2"/>
          </p:nvPr>
        </p:nvSpPr>
        <p:spPr bwMode="auto">
          <a:xfrm>
            <a:off x="0" y="9377363"/>
            <a:ext cx="2927350" cy="493712"/>
          </a:xfrm>
          <a:prstGeom prst="rect">
            <a:avLst/>
          </a:prstGeom>
          <a:noFill/>
          <a:ln w="9525">
            <a:noFill/>
            <a:miter lim="800000"/>
            <a:headEnd/>
            <a:tailEnd/>
          </a:ln>
          <a:effectLst/>
        </p:spPr>
        <p:txBody>
          <a:bodyPr vert="horz" wrap="square" lIns="90617" tIns="45309" rIns="90617" bIns="45309" numCol="1" anchor="b" anchorCtr="0" compatLnSpc="1">
            <a:prstTxWarp prst="textNoShape">
              <a:avLst/>
            </a:prstTxWarp>
          </a:bodyPr>
          <a:lstStyle>
            <a:lvl1pPr>
              <a:defRPr sz="1200">
                <a:latin typeface="Arial" charset="0"/>
                <a:ea typeface="ＭＳ Ｐゴシック" pitchFamily="-96" charset="-128"/>
              </a:defRPr>
            </a:lvl1pPr>
          </a:lstStyle>
          <a:p>
            <a:pPr>
              <a:defRPr/>
            </a:pPr>
            <a:endParaRPr lang="en-US"/>
          </a:p>
        </p:txBody>
      </p:sp>
      <p:sp>
        <p:nvSpPr>
          <p:cNvPr id="33797" name="Rectangle 5">
            <a:extLst>
              <a:ext uri="{FF2B5EF4-FFF2-40B4-BE49-F238E27FC236}">
                <a16:creationId xmlns:a16="http://schemas.microsoft.com/office/drawing/2014/main" id="{32A876C2-3C03-EBFE-D823-01B5E60EE4CF}"/>
              </a:ext>
            </a:extLst>
          </p:cNvPr>
          <p:cNvSpPr>
            <a:spLocks noGrp="1" noChangeArrowheads="1"/>
          </p:cNvSpPr>
          <p:nvPr>
            <p:ph type="sldNum" sz="quarter" idx="3"/>
          </p:nvPr>
        </p:nvSpPr>
        <p:spPr bwMode="auto">
          <a:xfrm>
            <a:off x="3822700" y="9377363"/>
            <a:ext cx="2927350" cy="493712"/>
          </a:xfrm>
          <a:prstGeom prst="rect">
            <a:avLst/>
          </a:prstGeom>
          <a:noFill/>
          <a:ln w="9525">
            <a:noFill/>
            <a:miter lim="800000"/>
            <a:headEnd/>
            <a:tailEnd/>
          </a:ln>
          <a:effectLst/>
        </p:spPr>
        <p:txBody>
          <a:bodyPr vert="horz" wrap="square" lIns="90617" tIns="45309" rIns="90617" bIns="45309" numCol="1" anchor="b" anchorCtr="0" compatLnSpc="1">
            <a:prstTxWarp prst="textNoShape">
              <a:avLst/>
            </a:prstTxWarp>
          </a:bodyPr>
          <a:lstStyle>
            <a:lvl1pPr algn="r">
              <a:defRPr sz="1200"/>
            </a:lvl1pPr>
          </a:lstStyle>
          <a:p>
            <a:fld id="{1C76713B-4A73-47E9-A51B-D080AEC2F248}"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21334B4E-0483-2DF0-73E6-C7D3A894F379}"/>
              </a:ext>
            </a:extLst>
          </p:cNvPr>
          <p:cNvSpPr>
            <a:spLocks noGrp="1" noChangeArrowheads="1"/>
          </p:cNvSpPr>
          <p:nvPr>
            <p:ph type="hdr" sz="quarter"/>
          </p:nvPr>
        </p:nvSpPr>
        <p:spPr bwMode="auto">
          <a:xfrm>
            <a:off x="0" y="0"/>
            <a:ext cx="2927350" cy="493713"/>
          </a:xfrm>
          <a:prstGeom prst="rect">
            <a:avLst/>
          </a:prstGeom>
          <a:noFill/>
          <a:ln w="9525">
            <a:noFill/>
            <a:miter lim="800000"/>
            <a:headEnd/>
            <a:tailEnd/>
          </a:ln>
        </p:spPr>
        <p:txBody>
          <a:bodyPr vert="horz" wrap="square" lIns="90617" tIns="45309" rIns="90617" bIns="45309" numCol="1" anchor="t" anchorCtr="0" compatLnSpc="1">
            <a:prstTxWarp prst="textNoShape">
              <a:avLst/>
            </a:prstTxWarp>
          </a:bodyPr>
          <a:lstStyle>
            <a:lvl1pPr>
              <a:defRPr sz="1200">
                <a:latin typeface="Arial" charset="0"/>
                <a:ea typeface="ＭＳ Ｐゴシック" pitchFamily="-96" charset="-128"/>
              </a:defRPr>
            </a:lvl1pPr>
          </a:lstStyle>
          <a:p>
            <a:pPr>
              <a:defRPr/>
            </a:pPr>
            <a:endParaRPr lang="en-US"/>
          </a:p>
        </p:txBody>
      </p:sp>
      <p:sp>
        <p:nvSpPr>
          <p:cNvPr id="6147" name="Rectangle 3">
            <a:extLst>
              <a:ext uri="{FF2B5EF4-FFF2-40B4-BE49-F238E27FC236}">
                <a16:creationId xmlns:a16="http://schemas.microsoft.com/office/drawing/2014/main" id="{E86D16AC-6DBE-CDEE-99F2-4D99119658CB}"/>
              </a:ext>
            </a:extLst>
          </p:cNvPr>
          <p:cNvSpPr>
            <a:spLocks noGrp="1" noChangeArrowheads="1"/>
          </p:cNvSpPr>
          <p:nvPr>
            <p:ph type="dt" idx="1"/>
          </p:nvPr>
        </p:nvSpPr>
        <p:spPr bwMode="auto">
          <a:xfrm>
            <a:off x="3824288" y="0"/>
            <a:ext cx="2927350" cy="493713"/>
          </a:xfrm>
          <a:prstGeom prst="rect">
            <a:avLst/>
          </a:prstGeom>
          <a:noFill/>
          <a:ln w="9525">
            <a:noFill/>
            <a:miter lim="800000"/>
            <a:headEnd/>
            <a:tailEnd/>
          </a:ln>
        </p:spPr>
        <p:txBody>
          <a:bodyPr vert="horz" wrap="square" lIns="90617" tIns="45309" rIns="90617" bIns="45309" numCol="1" anchor="t" anchorCtr="0" compatLnSpc="1">
            <a:prstTxWarp prst="textNoShape">
              <a:avLst/>
            </a:prstTxWarp>
          </a:bodyPr>
          <a:lstStyle>
            <a:lvl1pPr algn="r">
              <a:defRPr sz="1200">
                <a:latin typeface="Arial" charset="0"/>
                <a:ea typeface="ＭＳ Ｐゴシック" pitchFamily="-96" charset="-128"/>
              </a:defRPr>
            </a:lvl1pPr>
          </a:lstStyle>
          <a:p>
            <a:pPr>
              <a:defRPr/>
            </a:pPr>
            <a:endParaRPr lang="en-US"/>
          </a:p>
        </p:txBody>
      </p:sp>
      <p:sp>
        <p:nvSpPr>
          <p:cNvPr id="2052" name="Rectangle 4">
            <a:extLst>
              <a:ext uri="{FF2B5EF4-FFF2-40B4-BE49-F238E27FC236}">
                <a16:creationId xmlns:a16="http://schemas.microsoft.com/office/drawing/2014/main" id="{1476B099-B8B3-0D4C-B68E-F40944195B5A}"/>
              </a:ext>
            </a:extLst>
          </p:cNvPr>
          <p:cNvSpPr>
            <a:spLocks noGrp="1" noRot="1" noChangeAspect="1" noChangeArrowheads="1" noTextEdit="1"/>
          </p:cNvSpPr>
          <p:nvPr>
            <p:ph type="sldImg" idx="2"/>
          </p:nvPr>
        </p:nvSpPr>
        <p:spPr bwMode="auto">
          <a:xfrm>
            <a:off x="908050" y="739775"/>
            <a:ext cx="4937125" cy="37036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a:extLst>
              <a:ext uri="{FF2B5EF4-FFF2-40B4-BE49-F238E27FC236}">
                <a16:creationId xmlns:a16="http://schemas.microsoft.com/office/drawing/2014/main" id="{59DEBC2D-9078-30B1-ACB8-A5513AA0C93B}"/>
              </a:ext>
            </a:extLst>
          </p:cNvPr>
          <p:cNvSpPr>
            <a:spLocks noGrp="1" noChangeArrowheads="1"/>
          </p:cNvSpPr>
          <p:nvPr>
            <p:ph type="body" sz="quarter" idx="3"/>
          </p:nvPr>
        </p:nvSpPr>
        <p:spPr bwMode="auto">
          <a:xfrm>
            <a:off x="900113" y="4689475"/>
            <a:ext cx="4951412" cy="4443413"/>
          </a:xfrm>
          <a:prstGeom prst="rect">
            <a:avLst/>
          </a:prstGeom>
          <a:noFill/>
          <a:ln w="9525">
            <a:noFill/>
            <a:miter lim="800000"/>
            <a:headEnd/>
            <a:tailEnd/>
          </a:ln>
        </p:spPr>
        <p:txBody>
          <a:bodyPr vert="horz" wrap="square" lIns="90617" tIns="45309" rIns="90617" bIns="4530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a:extLst>
              <a:ext uri="{FF2B5EF4-FFF2-40B4-BE49-F238E27FC236}">
                <a16:creationId xmlns:a16="http://schemas.microsoft.com/office/drawing/2014/main" id="{514F63FC-B5AE-ED1C-2626-BFCA410DAC3E}"/>
              </a:ext>
            </a:extLst>
          </p:cNvPr>
          <p:cNvSpPr>
            <a:spLocks noGrp="1" noChangeArrowheads="1"/>
          </p:cNvSpPr>
          <p:nvPr>
            <p:ph type="ftr" sz="quarter" idx="4"/>
          </p:nvPr>
        </p:nvSpPr>
        <p:spPr bwMode="auto">
          <a:xfrm>
            <a:off x="0" y="9378950"/>
            <a:ext cx="2927350" cy="493713"/>
          </a:xfrm>
          <a:prstGeom prst="rect">
            <a:avLst/>
          </a:prstGeom>
          <a:noFill/>
          <a:ln w="9525">
            <a:noFill/>
            <a:miter lim="800000"/>
            <a:headEnd/>
            <a:tailEnd/>
          </a:ln>
        </p:spPr>
        <p:txBody>
          <a:bodyPr vert="horz" wrap="square" lIns="90617" tIns="45309" rIns="90617" bIns="45309" numCol="1" anchor="b" anchorCtr="0" compatLnSpc="1">
            <a:prstTxWarp prst="textNoShape">
              <a:avLst/>
            </a:prstTxWarp>
          </a:bodyPr>
          <a:lstStyle>
            <a:lvl1pPr>
              <a:defRPr sz="1200">
                <a:latin typeface="Arial" charset="0"/>
                <a:ea typeface="ＭＳ Ｐゴシック" pitchFamily="-96" charset="-128"/>
              </a:defRPr>
            </a:lvl1pPr>
          </a:lstStyle>
          <a:p>
            <a:pPr>
              <a:defRPr/>
            </a:pPr>
            <a:endParaRPr lang="en-US"/>
          </a:p>
        </p:txBody>
      </p:sp>
      <p:sp>
        <p:nvSpPr>
          <p:cNvPr id="6151" name="Rectangle 7">
            <a:extLst>
              <a:ext uri="{FF2B5EF4-FFF2-40B4-BE49-F238E27FC236}">
                <a16:creationId xmlns:a16="http://schemas.microsoft.com/office/drawing/2014/main" id="{E0292394-CB02-C947-7091-985DD3F9E5F6}"/>
              </a:ext>
            </a:extLst>
          </p:cNvPr>
          <p:cNvSpPr>
            <a:spLocks noGrp="1" noChangeArrowheads="1"/>
          </p:cNvSpPr>
          <p:nvPr>
            <p:ph type="sldNum" sz="quarter" idx="5"/>
          </p:nvPr>
        </p:nvSpPr>
        <p:spPr bwMode="auto">
          <a:xfrm>
            <a:off x="3824288" y="9378950"/>
            <a:ext cx="2927350" cy="493713"/>
          </a:xfrm>
          <a:prstGeom prst="rect">
            <a:avLst/>
          </a:prstGeom>
          <a:noFill/>
          <a:ln w="9525">
            <a:noFill/>
            <a:miter lim="800000"/>
            <a:headEnd/>
            <a:tailEnd/>
          </a:ln>
        </p:spPr>
        <p:txBody>
          <a:bodyPr vert="horz" wrap="square" lIns="90617" tIns="45309" rIns="90617" bIns="45309" numCol="1" anchor="b" anchorCtr="0" compatLnSpc="1">
            <a:prstTxWarp prst="textNoShape">
              <a:avLst/>
            </a:prstTxWarp>
          </a:bodyPr>
          <a:lstStyle>
            <a:lvl1pPr algn="r">
              <a:defRPr sz="1200"/>
            </a:lvl1pPr>
          </a:lstStyle>
          <a:p>
            <a:fld id="{6A9CCCF7-800D-4460-97E6-1A9840F8C75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637EE572-0BC3-322C-F494-B65B5E66802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04107F7-A7A6-41C5-8F69-C7F4C2126FB3}" type="slidenum">
              <a:rPr lang="en-US" altLang="en-US" sz="1200">
                <a:solidFill>
                  <a:srgbClr val="000000"/>
                </a:solidFill>
              </a:rPr>
              <a:pPr/>
              <a:t>1</a:t>
            </a:fld>
            <a:endParaRPr lang="en-US" altLang="en-US" sz="1200">
              <a:solidFill>
                <a:srgbClr val="000000"/>
              </a:solidFill>
            </a:endParaRPr>
          </a:p>
        </p:txBody>
      </p:sp>
      <p:sp>
        <p:nvSpPr>
          <p:cNvPr id="5123" name="Rectangle 2">
            <a:extLst>
              <a:ext uri="{FF2B5EF4-FFF2-40B4-BE49-F238E27FC236}">
                <a16:creationId xmlns:a16="http://schemas.microsoft.com/office/drawing/2014/main" id="{452BACE8-8974-5140-3A6C-FD539BC06C5E}"/>
              </a:ext>
            </a:extLst>
          </p:cNvPr>
          <p:cNvSpPr>
            <a:spLocks noGrp="1" noRot="1" noChangeAspect="1" noChangeArrowheads="1" noTextEdit="1"/>
          </p:cNvSpPr>
          <p:nvPr>
            <p:ph type="sldImg"/>
          </p:nvPr>
        </p:nvSpPr>
        <p:spPr>
          <a:ln/>
        </p:spPr>
      </p:sp>
      <p:sp>
        <p:nvSpPr>
          <p:cNvPr id="5124" name="Notes Placeholder 1">
            <a:extLst>
              <a:ext uri="{FF2B5EF4-FFF2-40B4-BE49-F238E27FC236}">
                <a16:creationId xmlns:a16="http://schemas.microsoft.com/office/drawing/2014/main" id="{18C7C97D-B102-FC34-2D99-45FE0A046AA9}"/>
              </a:ext>
            </a:extLst>
          </p:cNvPr>
          <p:cNvSpPr>
            <a:spLocks noGrp="1"/>
          </p:cNvSpPr>
          <p:nvPr/>
        </p:nvSpPr>
        <p:spPr bwMode="auto">
          <a:xfrm>
            <a:off x="900113" y="4689475"/>
            <a:ext cx="4951412" cy="444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17" tIns="45309" rIns="90617" bIns="45309"/>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endParaRPr lang="en-ZA" altLang="en-US"/>
          </a:p>
        </p:txBody>
      </p:sp>
      <p:sp>
        <p:nvSpPr>
          <p:cNvPr id="5125" name="Notes Placeholder 1">
            <a:extLst>
              <a:ext uri="{FF2B5EF4-FFF2-40B4-BE49-F238E27FC236}">
                <a16:creationId xmlns:a16="http://schemas.microsoft.com/office/drawing/2014/main" id="{5D068F6A-19B0-995B-7D28-6FBA3AF2E3D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96AA78D9-73F7-E1CF-B6EA-390D22A43733}"/>
              </a:ext>
            </a:extLst>
          </p:cNvPr>
          <p:cNvSpPr>
            <a:spLocks noGrp="1" noRot="1" noChangeAspect="1" noTextEdit="1"/>
          </p:cNvSpPr>
          <p:nvPr>
            <p:ph type="sldImg"/>
          </p:nvPr>
        </p:nvSpPr>
        <p:spPr>
          <a:ln/>
        </p:spPr>
      </p:sp>
      <p:sp>
        <p:nvSpPr>
          <p:cNvPr id="23555" name="Notes Placeholder 2">
            <a:extLst>
              <a:ext uri="{FF2B5EF4-FFF2-40B4-BE49-F238E27FC236}">
                <a16:creationId xmlns:a16="http://schemas.microsoft.com/office/drawing/2014/main" id="{DBDF0C97-8A5E-7651-8530-D78D2A14444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a:latin typeface="Arial" panose="020B0604020202020204" pitchFamily="34" charset="0"/>
            </a:endParaRPr>
          </a:p>
        </p:txBody>
      </p:sp>
      <p:sp>
        <p:nvSpPr>
          <p:cNvPr id="23556" name="Slide Number Placeholder 3">
            <a:extLst>
              <a:ext uri="{FF2B5EF4-FFF2-40B4-BE49-F238E27FC236}">
                <a16:creationId xmlns:a16="http://schemas.microsoft.com/office/drawing/2014/main" id="{8A6FA358-1E10-8132-0C5D-9C036659C37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73C58AB-4D15-4D5B-9FDA-42F68CCB4D53}" type="slidenum">
              <a:rPr lang="en-US" altLang="en-US" sz="1200"/>
              <a:pPr/>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B52BB0C2-EA88-5FD2-00BD-90F59E10319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CEEA4B89-B48D-4941-AFC9-2DE75B833591}" type="slidenum">
              <a:rPr lang="en-US" altLang="en-US" sz="1200"/>
              <a:pPr/>
              <a:t>12</a:t>
            </a:fld>
            <a:endParaRPr lang="en-US" altLang="en-US" sz="1200"/>
          </a:p>
        </p:txBody>
      </p:sp>
      <p:sp>
        <p:nvSpPr>
          <p:cNvPr id="26627" name="Rectangle 2">
            <a:extLst>
              <a:ext uri="{FF2B5EF4-FFF2-40B4-BE49-F238E27FC236}">
                <a16:creationId xmlns:a16="http://schemas.microsoft.com/office/drawing/2014/main" id="{63052088-6E2A-E19C-FAE1-AF54A5F101D2}"/>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238DC3DC-E033-3C03-F140-9055E97787C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C589D4EE-E4D2-BBDF-3D40-619FE5D92A26}"/>
              </a:ext>
            </a:extLst>
          </p:cNvPr>
          <p:cNvSpPr>
            <a:spLocks noGrp="1" noRot="1" noChangeAspect="1" noTextEdit="1"/>
          </p:cNvSpPr>
          <p:nvPr>
            <p:ph type="sldImg"/>
          </p:nvPr>
        </p:nvSpPr>
        <p:spPr>
          <a:ln/>
        </p:spPr>
      </p:sp>
      <p:sp>
        <p:nvSpPr>
          <p:cNvPr id="28675" name="Slide Number Placeholder 3">
            <a:extLst>
              <a:ext uri="{FF2B5EF4-FFF2-40B4-BE49-F238E27FC236}">
                <a16:creationId xmlns:a16="http://schemas.microsoft.com/office/drawing/2014/main" id="{1E4727EA-F134-D1BB-11D3-F3A45DC7CEC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953C06F6-7941-4A06-A700-1771F261A26D}" type="slidenum">
              <a:rPr lang="en-US" altLang="en-US" sz="1200"/>
              <a:pPr/>
              <a:t>13</a:t>
            </a:fld>
            <a:endParaRPr lang="en-US" altLang="en-US" sz="1200"/>
          </a:p>
        </p:txBody>
      </p:sp>
      <p:sp>
        <p:nvSpPr>
          <p:cNvPr id="28676" name="Notes Placeholder 1">
            <a:extLst>
              <a:ext uri="{FF2B5EF4-FFF2-40B4-BE49-F238E27FC236}">
                <a16:creationId xmlns:a16="http://schemas.microsoft.com/office/drawing/2014/main" id="{5141F9F8-2365-F890-E3AA-A2D0973C6B70}"/>
              </a:ext>
            </a:extLst>
          </p:cNvPr>
          <p:cNvSpPr>
            <a:spLocks noGrp="1"/>
          </p:cNvSpPr>
          <p:nvPr/>
        </p:nvSpPr>
        <p:spPr bwMode="auto">
          <a:xfrm>
            <a:off x="900113" y="4689475"/>
            <a:ext cx="4951412" cy="444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17" tIns="45309" rIns="90617" bIns="45309"/>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endParaRPr lang="en-ZA" altLang="en-US"/>
          </a:p>
        </p:txBody>
      </p:sp>
      <p:sp>
        <p:nvSpPr>
          <p:cNvPr id="28677" name="Notes Placeholder 1">
            <a:extLst>
              <a:ext uri="{FF2B5EF4-FFF2-40B4-BE49-F238E27FC236}">
                <a16:creationId xmlns:a16="http://schemas.microsoft.com/office/drawing/2014/main" id="{A98DF265-2802-FF54-2D40-72A5E760F65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4488" indent="-344488" eaLnBrk="1" hangingPunct="1">
              <a:buFont typeface="Calibri" panose="020F0502020204030204" pitchFamily="34" charset="0"/>
              <a:buAutoNum type="arabicPeriod"/>
            </a:pPr>
            <a:endParaRPr lang="en-ZA" altLang="en-US" b="1">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8AADA729-79DC-752A-B6FE-26C08A496A01}"/>
              </a:ext>
            </a:extLst>
          </p:cNvPr>
          <p:cNvSpPr>
            <a:spLocks noGrp="1" noRot="1" noChangeAspect="1" noTextEdit="1"/>
          </p:cNvSpPr>
          <p:nvPr>
            <p:ph type="sldImg"/>
          </p:nvPr>
        </p:nvSpPr>
        <p:spPr>
          <a:ln/>
        </p:spPr>
      </p:sp>
      <p:sp>
        <p:nvSpPr>
          <p:cNvPr id="30723" name="Slide Number Placeholder 3">
            <a:extLst>
              <a:ext uri="{FF2B5EF4-FFF2-40B4-BE49-F238E27FC236}">
                <a16:creationId xmlns:a16="http://schemas.microsoft.com/office/drawing/2014/main" id="{BCE860D3-4776-BF2D-C28A-26906702A20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E83CB902-F468-4C4F-86CF-DA9292684F73}" type="slidenum">
              <a:rPr lang="en-US" altLang="en-US" sz="1200"/>
              <a:pPr/>
              <a:t>14</a:t>
            </a:fld>
            <a:endParaRPr lang="en-US" altLang="en-US" sz="1200"/>
          </a:p>
        </p:txBody>
      </p:sp>
      <p:sp>
        <p:nvSpPr>
          <p:cNvPr id="30724" name="Notes Placeholder 1">
            <a:extLst>
              <a:ext uri="{FF2B5EF4-FFF2-40B4-BE49-F238E27FC236}">
                <a16:creationId xmlns:a16="http://schemas.microsoft.com/office/drawing/2014/main" id="{A66B9BF1-10E1-89FD-81EC-E058563918DC}"/>
              </a:ext>
            </a:extLst>
          </p:cNvPr>
          <p:cNvSpPr>
            <a:spLocks noGrp="1"/>
          </p:cNvSpPr>
          <p:nvPr/>
        </p:nvSpPr>
        <p:spPr bwMode="auto">
          <a:xfrm>
            <a:off x="900113" y="4689475"/>
            <a:ext cx="4951412" cy="444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17" tIns="45309" rIns="90617" bIns="45309"/>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endParaRPr lang="en-ZA" altLang="en-US"/>
          </a:p>
        </p:txBody>
      </p:sp>
      <p:sp>
        <p:nvSpPr>
          <p:cNvPr id="30725" name="Notes Placeholder 1">
            <a:extLst>
              <a:ext uri="{FF2B5EF4-FFF2-40B4-BE49-F238E27FC236}">
                <a16:creationId xmlns:a16="http://schemas.microsoft.com/office/drawing/2014/main" id="{E04B4E61-8A80-A33C-8F28-C84240E1275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4488" indent="-344488" eaLnBrk="1" hangingPunct="1">
              <a:buFont typeface="Calibri" panose="020F0502020204030204" pitchFamily="34" charset="0"/>
              <a:buAutoNum type="arabicPeriod"/>
            </a:pPr>
            <a:endParaRPr lang="en-ZA" altLang="en-US">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93C9A3BC-25F0-8B87-4B57-B9EBF5BB1617}"/>
              </a:ext>
            </a:extLst>
          </p:cNvPr>
          <p:cNvSpPr>
            <a:spLocks noGrp="1" noRot="1" noChangeAspect="1" noTextEdit="1"/>
          </p:cNvSpPr>
          <p:nvPr>
            <p:ph type="sldImg"/>
          </p:nvPr>
        </p:nvSpPr>
        <p:spPr>
          <a:ln/>
        </p:spPr>
      </p:sp>
      <p:sp>
        <p:nvSpPr>
          <p:cNvPr id="32771" name="Slide Number Placeholder 3">
            <a:extLst>
              <a:ext uri="{FF2B5EF4-FFF2-40B4-BE49-F238E27FC236}">
                <a16:creationId xmlns:a16="http://schemas.microsoft.com/office/drawing/2014/main" id="{EC641B33-E465-C00F-99C8-540200F3CD7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C750CA4F-391C-41E4-8FA6-EDC8716884C7}" type="slidenum">
              <a:rPr lang="en-US" altLang="en-US" sz="1200"/>
              <a:pPr/>
              <a:t>15</a:t>
            </a:fld>
            <a:endParaRPr lang="en-US" altLang="en-US" sz="1200"/>
          </a:p>
        </p:txBody>
      </p:sp>
      <p:sp>
        <p:nvSpPr>
          <p:cNvPr id="32772" name="Notes Placeholder 1">
            <a:extLst>
              <a:ext uri="{FF2B5EF4-FFF2-40B4-BE49-F238E27FC236}">
                <a16:creationId xmlns:a16="http://schemas.microsoft.com/office/drawing/2014/main" id="{2D109DCB-CBE2-073E-3B59-4A19438071C9}"/>
              </a:ext>
            </a:extLst>
          </p:cNvPr>
          <p:cNvSpPr>
            <a:spLocks noGrp="1"/>
          </p:cNvSpPr>
          <p:nvPr/>
        </p:nvSpPr>
        <p:spPr bwMode="auto">
          <a:xfrm>
            <a:off x="900113" y="4689475"/>
            <a:ext cx="4951412" cy="444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17" tIns="45309" rIns="90617" bIns="45309"/>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endParaRPr lang="en-ZA" altLang="en-US"/>
          </a:p>
        </p:txBody>
      </p:sp>
      <p:sp>
        <p:nvSpPr>
          <p:cNvPr id="32773" name="Notes Placeholder 1">
            <a:extLst>
              <a:ext uri="{FF2B5EF4-FFF2-40B4-BE49-F238E27FC236}">
                <a16:creationId xmlns:a16="http://schemas.microsoft.com/office/drawing/2014/main" id="{A721D850-FA42-F6B1-C809-FD41CBB14A0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4488" indent="-344488" eaLnBrk="1" hangingPunct="1">
              <a:buFont typeface="Calibri" panose="020F0502020204030204" pitchFamily="34" charset="0"/>
              <a:buAutoNum type="arabicPeriod"/>
            </a:pPr>
            <a:endParaRPr lang="en-ZA" altLang="en-US">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81CF75B5-FE6D-ED63-75B5-158FCB086C17}"/>
              </a:ext>
            </a:extLst>
          </p:cNvPr>
          <p:cNvSpPr>
            <a:spLocks noGrp="1" noRot="1" noChangeAspect="1" noTextEdit="1"/>
          </p:cNvSpPr>
          <p:nvPr>
            <p:ph type="sldImg"/>
          </p:nvPr>
        </p:nvSpPr>
        <p:spPr>
          <a:ln/>
        </p:spPr>
      </p:sp>
      <p:sp>
        <p:nvSpPr>
          <p:cNvPr id="34819" name="Slide Number Placeholder 3">
            <a:extLst>
              <a:ext uri="{FF2B5EF4-FFF2-40B4-BE49-F238E27FC236}">
                <a16:creationId xmlns:a16="http://schemas.microsoft.com/office/drawing/2014/main" id="{B3B9DA81-76FE-718A-E83F-B0E5DF1B6E0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FE5A169-5FEE-44C0-8157-B87993A8BA77}" type="slidenum">
              <a:rPr lang="en-US" altLang="en-US" sz="1200"/>
              <a:pPr/>
              <a:t>16</a:t>
            </a:fld>
            <a:endParaRPr lang="en-US" altLang="en-US" sz="1200"/>
          </a:p>
        </p:txBody>
      </p:sp>
      <p:sp>
        <p:nvSpPr>
          <p:cNvPr id="34820" name="Notes Placeholder 1">
            <a:extLst>
              <a:ext uri="{FF2B5EF4-FFF2-40B4-BE49-F238E27FC236}">
                <a16:creationId xmlns:a16="http://schemas.microsoft.com/office/drawing/2014/main" id="{B02D7743-C9CD-303B-5BAF-230B1ABD7906}"/>
              </a:ext>
            </a:extLst>
          </p:cNvPr>
          <p:cNvSpPr>
            <a:spLocks noGrp="1"/>
          </p:cNvSpPr>
          <p:nvPr/>
        </p:nvSpPr>
        <p:spPr bwMode="auto">
          <a:xfrm>
            <a:off x="900113" y="4689475"/>
            <a:ext cx="4951412" cy="444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17" tIns="45309" rIns="90617" bIns="45309"/>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endParaRPr lang="en-ZA" altLang="en-US"/>
          </a:p>
        </p:txBody>
      </p:sp>
      <p:sp>
        <p:nvSpPr>
          <p:cNvPr id="34821" name="Notes Placeholder 1">
            <a:extLst>
              <a:ext uri="{FF2B5EF4-FFF2-40B4-BE49-F238E27FC236}">
                <a16:creationId xmlns:a16="http://schemas.microsoft.com/office/drawing/2014/main" id="{5E1853CF-409E-4C3C-7B8D-41D1F269916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buFont typeface="Calibri" panose="020F0502020204030204" pitchFamily="34" charset="0"/>
              <a:buNone/>
            </a:pPr>
            <a:endParaRPr lang="en-ZA" altLang="en-US" sz="1600">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E78E907E-BA74-4620-5959-6DDC125CD4E1}"/>
              </a:ext>
            </a:extLst>
          </p:cNvPr>
          <p:cNvSpPr>
            <a:spLocks noGrp="1" noRot="1" noChangeAspect="1" noTextEdit="1"/>
          </p:cNvSpPr>
          <p:nvPr>
            <p:ph type="sldImg"/>
          </p:nvPr>
        </p:nvSpPr>
        <p:spPr>
          <a:ln/>
        </p:spPr>
      </p:sp>
      <p:sp>
        <p:nvSpPr>
          <p:cNvPr id="36867" name="Slide Number Placeholder 3">
            <a:extLst>
              <a:ext uri="{FF2B5EF4-FFF2-40B4-BE49-F238E27FC236}">
                <a16:creationId xmlns:a16="http://schemas.microsoft.com/office/drawing/2014/main" id="{A0788BDE-C299-DC17-597C-E03D95689FA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0E06E4B-ABDE-479B-A2C9-273B778E1116}" type="slidenum">
              <a:rPr lang="en-US" altLang="en-US" sz="1200"/>
              <a:pPr/>
              <a:t>17</a:t>
            </a:fld>
            <a:endParaRPr lang="en-US" altLang="en-US" sz="1200"/>
          </a:p>
        </p:txBody>
      </p:sp>
      <p:sp>
        <p:nvSpPr>
          <p:cNvPr id="36868" name="Notes Placeholder 1">
            <a:extLst>
              <a:ext uri="{FF2B5EF4-FFF2-40B4-BE49-F238E27FC236}">
                <a16:creationId xmlns:a16="http://schemas.microsoft.com/office/drawing/2014/main" id="{0CD8D6DA-207C-1C92-BB4A-65A114F2A1B7}"/>
              </a:ext>
            </a:extLst>
          </p:cNvPr>
          <p:cNvSpPr>
            <a:spLocks noGrp="1"/>
          </p:cNvSpPr>
          <p:nvPr/>
        </p:nvSpPr>
        <p:spPr bwMode="auto">
          <a:xfrm>
            <a:off x="900113" y="4689475"/>
            <a:ext cx="4951412" cy="444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17" tIns="45309" rIns="90617" bIns="45309"/>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endParaRPr lang="en-ZA" altLang="en-US"/>
          </a:p>
        </p:txBody>
      </p:sp>
      <p:sp>
        <p:nvSpPr>
          <p:cNvPr id="36869" name="Notes Placeholder 1">
            <a:extLst>
              <a:ext uri="{FF2B5EF4-FFF2-40B4-BE49-F238E27FC236}">
                <a16:creationId xmlns:a16="http://schemas.microsoft.com/office/drawing/2014/main" id="{7C3D9F61-91A9-EF2B-CB7E-62FC8A638EB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4488" indent="-344488" eaLnBrk="1" hangingPunct="1">
              <a:buFont typeface="Calibri" panose="020F0502020204030204" pitchFamily="34" charset="0"/>
              <a:buAutoNum type="arabicPeriod"/>
            </a:pPr>
            <a:endParaRPr lang="en-ZA" altLang="en-US" b="1">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EBDF16DB-533F-CA8B-CB41-780BAFE881A5}"/>
              </a:ext>
            </a:extLst>
          </p:cNvPr>
          <p:cNvSpPr>
            <a:spLocks noGrp="1" noRot="1" noChangeAspect="1" noTextEdit="1"/>
          </p:cNvSpPr>
          <p:nvPr>
            <p:ph type="sldImg"/>
          </p:nvPr>
        </p:nvSpPr>
        <p:spPr>
          <a:ln/>
        </p:spPr>
      </p:sp>
      <p:sp>
        <p:nvSpPr>
          <p:cNvPr id="38915" name="Slide Number Placeholder 3">
            <a:extLst>
              <a:ext uri="{FF2B5EF4-FFF2-40B4-BE49-F238E27FC236}">
                <a16:creationId xmlns:a16="http://schemas.microsoft.com/office/drawing/2014/main" id="{BDCFF1F4-7336-1231-37A5-B4EE530281A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6965BF4-952B-49C9-9F17-BECFA218EE10}" type="slidenum">
              <a:rPr lang="en-US" altLang="en-US" sz="1200"/>
              <a:pPr/>
              <a:t>18</a:t>
            </a:fld>
            <a:endParaRPr lang="en-US" altLang="en-US" sz="1200"/>
          </a:p>
        </p:txBody>
      </p:sp>
      <p:sp>
        <p:nvSpPr>
          <p:cNvPr id="38916" name="Notes Placeholder 1">
            <a:extLst>
              <a:ext uri="{FF2B5EF4-FFF2-40B4-BE49-F238E27FC236}">
                <a16:creationId xmlns:a16="http://schemas.microsoft.com/office/drawing/2014/main" id="{ADF1C065-6F36-31E2-A426-BFA0B86E239D}"/>
              </a:ext>
            </a:extLst>
          </p:cNvPr>
          <p:cNvSpPr>
            <a:spLocks noGrp="1"/>
          </p:cNvSpPr>
          <p:nvPr/>
        </p:nvSpPr>
        <p:spPr bwMode="auto">
          <a:xfrm>
            <a:off x="900113" y="4689475"/>
            <a:ext cx="4951412" cy="444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17" tIns="45309" rIns="90617" bIns="45309"/>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endParaRPr lang="en-ZA" altLang="en-US"/>
          </a:p>
        </p:txBody>
      </p:sp>
      <p:sp>
        <p:nvSpPr>
          <p:cNvPr id="38917" name="Notes Placeholder 1">
            <a:extLst>
              <a:ext uri="{FF2B5EF4-FFF2-40B4-BE49-F238E27FC236}">
                <a16:creationId xmlns:a16="http://schemas.microsoft.com/office/drawing/2014/main" id="{4E58A567-D51F-7131-7EC0-FDB48D86AA0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buFont typeface="Calibri" panose="020F0502020204030204" pitchFamily="34" charset="0"/>
              <a:buNone/>
            </a:pPr>
            <a:endParaRPr lang="en-ZA" altLang="en-US" sz="1600">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1F572A90-ACFC-CFAE-3CBE-A709370A43B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6907429-AF23-4448-B973-D1276F455211}" type="slidenum">
              <a:rPr lang="en-US" altLang="en-US" sz="1200"/>
              <a:pPr/>
              <a:t>19</a:t>
            </a:fld>
            <a:endParaRPr lang="en-US" altLang="en-US" sz="1200"/>
          </a:p>
        </p:txBody>
      </p:sp>
      <p:sp>
        <p:nvSpPr>
          <p:cNvPr id="40963" name="Rectangle 2">
            <a:extLst>
              <a:ext uri="{FF2B5EF4-FFF2-40B4-BE49-F238E27FC236}">
                <a16:creationId xmlns:a16="http://schemas.microsoft.com/office/drawing/2014/main" id="{37B1A5A2-7DCF-B2A0-DA36-6D1D95CF3629}"/>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94C8E01F-1CC5-8C57-0505-56D77923E89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664DEFF2-916F-A461-FC1F-611865C095DC}"/>
              </a:ext>
            </a:extLst>
          </p:cNvPr>
          <p:cNvSpPr>
            <a:spLocks noGrp="1" noRot="1" noChangeAspect="1" noTextEdit="1"/>
          </p:cNvSpPr>
          <p:nvPr>
            <p:ph type="sldImg"/>
          </p:nvPr>
        </p:nvSpPr>
        <p:spPr>
          <a:ln/>
        </p:spPr>
      </p:sp>
      <p:sp>
        <p:nvSpPr>
          <p:cNvPr id="43011" name="Slide Number Placeholder 3">
            <a:extLst>
              <a:ext uri="{FF2B5EF4-FFF2-40B4-BE49-F238E27FC236}">
                <a16:creationId xmlns:a16="http://schemas.microsoft.com/office/drawing/2014/main" id="{EDB01D6C-9C14-722C-6ABD-88EB4A8E01F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A23069B-ADBC-43CB-B3EA-2C548B27F243}" type="slidenum">
              <a:rPr lang="en-US" altLang="en-US" sz="1200"/>
              <a:pPr/>
              <a:t>20</a:t>
            </a:fld>
            <a:endParaRPr lang="en-US" altLang="en-US" sz="1200"/>
          </a:p>
        </p:txBody>
      </p:sp>
      <p:sp>
        <p:nvSpPr>
          <p:cNvPr id="43012" name="Notes Placeholder 1">
            <a:extLst>
              <a:ext uri="{FF2B5EF4-FFF2-40B4-BE49-F238E27FC236}">
                <a16:creationId xmlns:a16="http://schemas.microsoft.com/office/drawing/2014/main" id="{C6DD4C24-2DBA-B8AF-AF19-793896F52E96}"/>
              </a:ext>
            </a:extLst>
          </p:cNvPr>
          <p:cNvSpPr>
            <a:spLocks noGrp="1"/>
          </p:cNvSpPr>
          <p:nvPr/>
        </p:nvSpPr>
        <p:spPr bwMode="auto">
          <a:xfrm>
            <a:off x="900113" y="4689475"/>
            <a:ext cx="4951412" cy="444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17" tIns="45309" rIns="90617" bIns="45309"/>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endParaRPr lang="en-ZA" altLang="en-US"/>
          </a:p>
        </p:txBody>
      </p:sp>
      <p:sp>
        <p:nvSpPr>
          <p:cNvPr id="43013" name="Notes Placeholder 1">
            <a:extLst>
              <a:ext uri="{FF2B5EF4-FFF2-40B4-BE49-F238E27FC236}">
                <a16:creationId xmlns:a16="http://schemas.microsoft.com/office/drawing/2014/main" id="{B2DB6661-8F3D-DCE5-01ED-63CCE6C7CE5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ZA" altLang="en-US" sz="100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E4974D2F-7BE2-9D6F-4FCF-42B33CA23E39}"/>
              </a:ext>
            </a:extLst>
          </p:cNvPr>
          <p:cNvSpPr>
            <a:spLocks noGrp="1" noRot="1" noChangeAspect="1" noTextEdit="1"/>
          </p:cNvSpPr>
          <p:nvPr>
            <p:ph type="sldImg"/>
          </p:nvPr>
        </p:nvSpPr>
        <p:spPr>
          <a:ln/>
        </p:spPr>
      </p:sp>
      <p:sp>
        <p:nvSpPr>
          <p:cNvPr id="7171" name="Slide Number Placeholder 3">
            <a:extLst>
              <a:ext uri="{FF2B5EF4-FFF2-40B4-BE49-F238E27FC236}">
                <a16:creationId xmlns:a16="http://schemas.microsoft.com/office/drawing/2014/main" id="{7C4D56CD-8CC3-DE83-967A-0ED1D23E466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4A3463E-A182-4F7B-903B-F586EB8BB795}" type="slidenum">
              <a:rPr lang="en-US" altLang="en-US" sz="1200"/>
              <a:pPr/>
              <a:t>2</a:t>
            </a:fld>
            <a:endParaRPr lang="en-US" altLang="en-US" sz="1200"/>
          </a:p>
        </p:txBody>
      </p:sp>
      <p:sp>
        <p:nvSpPr>
          <p:cNvPr id="7172" name="Notes Placeholder 1">
            <a:extLst>
              <a:ext uri="{FF2B5EF4-FFF2-40B4-BE49-F238E27FC236}">
                <a16:creationId xmlns:a16="http://schemas.microsoft.com/office/drawing/2014/main" id="{7A99AE7E-D813-B653-22F4-B281F8BC9348}"/>
              </a:ext>
            </a:extLst>
          </p:cNvPr>
          <p:cNvSpPr>
            <a:spLocks noGrp="1"/>
          </p:cNvSpPr>
          <p:nvPr/>
        </p:nvSpPr>
        <p:spPr bwMode="auto">
          <a:xfrm>
            <a:off x="900113" y="4689475"/>
            <a:ext cx="4951412" cy="444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17" tIns="45309" rIns="90617" bIns="45309"/>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endParaRPr lang="en-ZA" altLang="en-US"/>
          </a:p>
        </p:txBody>
      </p:sp>
      <p:sp>
        <p:nvSpPr>
          <p:cNvPr id="7173" name="Notes Placeholder 1">
            <a:extLst>
              <a:ext uri="{FF2B5EF4-FFF2-40B4-BE49-F238E27FC236}">
                <a16:creationId xmlns:a16="http://schemas.microsoft.com/office/drawing/2014/main" id="{0F961311-2E3C-5A10-662C-E497E5AC1F2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a:latin typeface="Arial" panose="020B0604020202020204" pitchFamily="34" charset="0"/>
            </a:endParaRPr>
          </a:p>
          <a:p>
            <a:endParaRPr lang="en-ZA" altLang="en-US">
              <a:latin typeface="Arial" panose="020B0604020202020204" pitchFamily="34" charset="0"/>
            </a:endParaRPr>
          </a:p>
          <a:p>
            <a:endParaRPr lang="en-ZA"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860DD8CC-6388-4D2C-D85E-DC46FA7ACA3E}"/>
              </a:ext>
            </a:extLst>
          </p:cNvPr>
          <p:cNvSpPr>
            <a:spLocks noGrp="1" noRot="1" noChangeAspect="1" noTextEdit="1"/>
          </p:cNvSpPr>
          <p:nvPr>
            <p:ph type="sldImg"/>
          </p:nvPr>
        </p:nvSpPr>
        <p:spPr>
          <a:ln/>
        </p:spPr>
      </p:sp>
      <p:sp>
        <p:nvSpPr>
          <p:cNvPr id="45059" name="Slide Number Placeholder 3">
            <a:extLst>
              <a:ext uri="{FF2B5EF4-FFF2-40B4-BE49-F238E27FC236}">
                <a16:creationId xmlns:a16="http://schemas.microsoft.com/office/drawing/2014/main" id="{9ABCC554-885A-E215-54C4-02ABEFBFC52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6709E1AB-119B-47C1-B1F7-4A52E77CB5F1}" type="slidenum">
              <a:rPr lang="en-US" altLang="en-US" sz="1200"/>
              <a:pPr/>
              <a:t>21</a:t>
            </a:fld>
            <a:endParaRPr lang="en-US" altLang="en-US" sz="1200"/>
          </a:p>
        </p:txBody>
      </p:sp>
      <p:sp>
        <p:nvSpPr>
          <p:cNvPr id="45060" name="Notes Placeholder 1">
            <a:extLst>
              <a:ext uri="{FF2B5EF4-FFF2-40B4-BE49-F238E27FC236}">
                <a16:creationId xmlns:a16="http://schemas.microsoft.com/office/drawing/2014/main" id="{C8C8D6B7-2E6F-6048-9502-6A0030EEB8AE}"/>
              </a:ext>
            </a:extLst>
          </p:cNvPr>
          <p:cNvSpPr>
            <a:spLocks noGrp="1"/>
          </p:cNvSpPr>
          <p:nvPr/>
        </p:nvSpPr>
        <p:spPr bwMode="auto">
          <a:xfrm>
            <a:off x="900113" y="4689475"/>
            <a:ext cx="4951412" cy="444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17" tIns="45309" rIns="90617" bIns="45309"/>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endParaRPr lang="en-ZA" altLang="en-US"/>
          </a:p>
        </p:txBody>
      </p:sp>
      <p:sp>
        <p:nvSpPr>
          <p:cNvPr id="45061" name="Notes Placeholder 1">
            <a:extLst>
              <a:ext uri="{FF2B5EF4-FFF2-40B4-BE49-F238E27FC236}">
                <a16:creationId xmlns:a16="http://schemas.microsoft.com/office/drawing/2014/main" id="{0E5AF721-6660-F244-5296-99B3F6AD620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C08429B1-1EF7-66E1-FE24-486D7B12E0A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902EE06C-778E-47F2-8CC5-1B88A8680EFB}" type="slidenum">
              <a:rPr lang="en-US" altLang="en-US" sz="1200"/>
              <a:pPr/>
              <a:t>22</a:t>
            </a:fld>
            <a:endParaRPr lang="en-US" altLang="en-US" sz="1200"/>
          </a:p>
        </p:txBody>
      </p:sp>
      <p:sp>
        <p:nvSpPr>
          <p:cNvPr id="47107" name="Rectangle 2">
            <a:extLst>
              <a:ext uri="{FF2B5EF4-FFF2-40B4-BE49-F238E27FC236}">
                <a16:creationId xmlns:a16="http://schemas.microsoft.com/office/drawing/2014/main" id="{DBC4B48C-99D7-524C-2087-C6076937074F}"/>
              </a:ext>
            </a:extLst>
          </p:cNvPr>
          <p:cNvSpPr>
            <a:spLocks noGrp="1" noRot="1" noChangeAspect="1" noChangeArrowheads="1" noTextEdit="1"/>
          </p:cNvSpPr>
          <p:nvPr>
            <p:ph type="sldImg"/>
          </p:nvPr>
        </p:nvSpPr>
        <p:spPr>
          <a:ln/>
        </p:spPr>
      </p:sp>
      <p:sp>
        <p:nvSpPr>
          <p:cNvPr id="47108" name="Rectangle 3">
            <a:extLst>
              <a:ext uri="{FF2B5EF4-FFF2-40B4-BE49-F238E27FC236}">
                <a16:creationId xmlns:a16="http://schemas.microsoft.com/office/drawing/2014/main" id="{6BE73092-25A0-50D1-842A-77B27014879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6832C40F-83E8-2C2B-3F50-963E8B7FE991}"/>
              </a:ext>
            </a:extLst>
          </p:cNvPr>
          <p:cNvSpPr>
            <a:spLocks noGrp="1" noRot="1" noChangeAspect="1" noTextEdit="1"/>
          </p:cNvSpPr>
          <p:nvPr>
            <p:ph type="sldImg"/>
          </p:nvPr>
        </p:nvSpPr>
        <p:spPr>
          <a:ln/>
        </p:spPr>
      </p:sp>
      <p:sp>
        <p:nvSpPr>
          <p:cNvPr id="49155" name="Notes Placeholder 2">
            <a:extLst>
              <a:ext uri="{FF2B5EF4-FFF2-40B4-BE49-F238E27FC236}">
                <a16:creationId xmlns:a16="http://schemas.microsoft.com/office/drawing/2014/main" id="{69C7A4E7-2C48-B88C-3672-605EF01EF489}"/>
              </a:ext>
            </a:extLst>
          </p:cNvPr>
          <p:cNvSpPr>
            <a:spLocks noGrp="1"/>
          </p:cNvSpPr>
          <p:nvPr>
            <p:ph type="body" idx="1"/>
          </p:nvPr>
        </p:nvSpPr>
        <p:spPr>
          <a:xfrm>
            <a:off x="303213" y="4714875"/>
            <a:ext cx="6191250" cy="5073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sz="1300">
              <a:latin typeface="Arial" panose="020B0604020202020204" pitchFamily="34" charset="0"/>
            </a:endParaRPr>
          </a:p>
        </p:txBody>
      </p:sp>
      <p:sp>
        <p:nvSpPr>
          <p:cNvPr id="49156" name="Slide Number Placeholder 3">
            <a:extLst>
              <a:ext uri="{FF2B5EF4-FFF2-40B4-BE49-F238E27FC236}">
                <a16:creationId xmlns:a16="http://schemas.microsoft.com/office/drawing/2014/main" id="{4C140A76-6788-EDA1-96F7-407163A2001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E5297ECC-289C-4D8A-A17A-613679FF25D8}" type="slidenum">
              <a:rPr lang="en-US" altLang="en-US" sz="1200"/>
              <a:pPr/>
              <a:t>23</a:t>
            </a:fld>
            <a:endParaRPr lang="en-US" altLang="en-US"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B6DFF2EA-44A4-A2EF-8FC0-40FEA328130A}"/>
              </a:ext>
            </a:extLst>
          </p:cNvPr>
          <p:cNvSpPr>
            <a:spLocks noGrp="1" noRot="1" noChangeAspect="1" noTextEdit="1"/>
          </p:cNvSpPr>
          <p:nvPr>
            <p:ph type="sldImg"/>
          </p:nvPr>
        </p:nvSpPr>
        <p:spPr>
          <a:ln/>
        </p:spPr>
      </p:sp>
      <p:sp>
        <p:nvSpPr>
          <p:cNvPr id="51203" name="Slide Number Placeholder 3">
            <a:extLst>
              <a:ext uri="{FF2B5EF4-FFF2-40B4-BE49-F238E27FC236}">
                <a16:creationId xmlns:a16="http://schemas.microsoft.com/office/drawing/2014/main" id="{768C01AB-47F1-3AFA-D276-EC6CD55D983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9DFBFE0E-CE81-41BC-82FD-2ED703F03E56}" type="slidenum">
              <a:rPr lang="en-US" altLang="en-US" sz="1200"/>
              <a:pPr/>
              <a:t>24</a:t>
            </a:fld>
            <a:endParaRPr lang="en-US" altLang="en-US" sz="1200"/>
          </a:p>
        </p:txBody>
      </p:sp>
      <p:sp>
        <p:nvSpPr>
          <p:cNvPr id="51204" name="Notes Placeholder 1">
            <a:extLst>
              <a:ext uri="{FF2B5EF4-FFF2-40B4-BE49-F238E27FC236}">
                <a16:creationId xmlns:a16="http://schemas.microsoft.com/office/drawing/2014/main" id="{DFB73D45-ADCE-18FA-C8BC-9A2273612FC4}"/>
              </a:ext>
            </a:extLst>
          </p:cNvPr>
          <p:cNvSpPr>
            <a:spLocks noGrp="1"/>
          </p:cNvSpPr>
          <p:nvPr/>
        </p:nvSpPr>
        <p:spPr bwMode="auto">
          <a:xfrm>
            <a:off x="900113" y="4689475"/>
            <a:ext cx="4951412" cy="444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17" tIns="45309" rIns="90617" bIns="45309"/>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endParaRPr lang="en-ZA" altLang="en-US"/>
          </a:p>
        </p:txBody>
      </p:sp>
      <p:sp>
        <p:nvSpPr>
          <p:cNvPr id="51205" name="Notes Placeholder 1">
            <a:extLst>
              <a:ext uri="{FF2B5EF4-FFF2-40B4-BE49-F238E27FC236}">
                <a16:creationId xmlns:a16="http://schemas.microsoft.com/office/drawing/2014/main" id="{1D62EFCC-49A7-FB04-9922-1669193BAC0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tabLst>
                <a:tab pos="541338" algn="l"/>
              </a:tabLst>
            </a:pPr>
            <a:endParaRPr lang="en-ZA" altLang="en-US">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E4096F01-E135-AB37-7BEE-CA4600575698}"/>
              </a:ext>
            </a:extLst>
          </p:cNvPr>
          <p:cNvSpPr>
            <a:spLocks noGrp="1" noRot="1" noChangeAspect="1" noTextEdit="1"/>
          </p:cNvSpPr>
          <p:nvPr>
            <p:ph type="sldImg"/>
          </p:nvPr>
        </p:nvSpPr>
        <p:spPr>
          <a:ln/>
        </p:spPr>
      </p:sp>
      <p:sp>
        <p:nvSpPr>
          <p:cNvPr id="53251" name="Slide Number Placeholder 3">
            <a:extLst>
              <a:ext uri="{FF2B5EF4-FFF2-40B4-BE49-F238E27FC236}">
                <a16:creationId xmlns:a16="http://schemas.microsoft.com/office/drawing/2014/main" id="{C4A8F72F-F6A0-6833-7C63-A1213E73A6E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624573F-C2DE-43F5-BEF9-32A67C51106F}" type="slidenum">
              <a:rPr lang="en-US" altLang="en-US" sz="1200"/>
              <a:pPr/>
              <a:t>25</a:t>
            </a:fld>
            <a:endParaRPr lang="en-US" altLang="en-US" sz="1200"/>
          </a:p>
        </p:txBody>
      </p:sp>
      <p:sp>
        <p:nvSpPr>
          <p:cNvPr id="53252" name="Notes Placeholder 1">
            <a:extLst>
              <a:ext uri="{FF2B5EF4-FFF2-40B4-BE49-F238E27FC236}">
                <a16:creationId xmlns:a16="http://schemas.microsoft.com/office/drawing/2014/main" id="{B61F3EE2-DFD4-0C44-92A9-A6CB1E8DB8B0}"/>
              </a:ext>
            </a:extLst>
          </p:cNvPr>
          <p:cNvSpPr>
            <a:spLocks noGrp="1"/>
          </p:cNvSpPr>
          <p:nvPr/>
        </p:nvSpPr>
        <p:spPr bwMode="auto">
          <a:xfrm>
            <a:off x="900113" y="4689475"/>
            <a:ext cx="4951412" cy="444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17" tIns="45309" rIns="90617" bIns="45309"/>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endParaRPr lang="en-ZA" altLang="en-US"/>
          </a:p>
        </p:txBody>
      </p:sp>
      <p:sp>
        <p:nvSpPr>
          <p:cNvPr id="53253" name="Notes Placeholder 1">
            <a:extLst>
              <a:ext uri="{FF2B5EF4-FFF2-40B4-BE49-F238E27FC236}">
                <a16:creationId xmlns:a16="http://schemas.microsoft.com/office/drawing/2014/main" id="{8EE71980-051C-E282-102F-B4395BE56DD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41EE7D59-0DC7-775C-CAC6-80B5B4655DD8}"/>
              </a:ext>
            </a:extLst>
          </p:cNvPr>
          <p:cNvSpPr>
            <a:spLocks noGrp="1" noRot="1" noChangeAspect="1" noTextEdit="1"/>
          </p:cNvSpPr>
          <p:nvPr>
            <p:ph type="sldImg"/>
          </p:nvPr>
        </p:nvSpPr>
        <p:spPr>
          <a:ln/>
        </p:spPr>
      </p:sp>
      <p:sp>
        <p:nvSpPr>
          <p:cNvPr id="55299" name="Slide Number Placeholder 3">
            <a:extLst>
              <a:ext uri="{FF2B5EF4-FFF2-40B4-BE49-F238E27FC236}">
                <a16:creationId xmlns:a16="http://schemas.microsoft.com/office/drawing/2014/main" id="{5E92C45D-D6F8-0140-27BB-DF50CDA726C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04A6B84-A734-428D-8025-F7EE6A51EDB1}" type="slidenum">
              <a:rPr lang="en-US" altLang="en-US" sz="1200"/>
              <a:pPr/>
              <a:t>26</a:t>
            </a:fld>
            <a:endParaRPr lang="en-US" altLang="en-US" sz="1200"/>
          </a:p>
        </p:txBody>
      </p:sp>
      <p:sp>
        <p:nvSpPr>
          <p:cNvPr id="55300" name="Notes Placeholder 1">
            <a:extLst>
              <a:ext uri="{FF2B5EF4-FFF2-40B4-BE49-F238E27FC236}">
                <a16:creationId xmlns:a16="http://schemas.microsoft.com/office/drawing/2014/main" id="{28410869-03F7-CF99-FBC2-9FE468B60067}"/>
              </a:ext>
            </a:extLst>
          </p:cNvPr>
          <p:cNvSpPr>
            <a:spLocks noGrp="1"/>
          </p:cNvSpPr>
          <p:nvPr/>
        </p:nvSpPr>
        <p:spPr bwMode="auto">
          <a:xfrm>
            <a:off x="900113" y="4689475"/>
            <a:ext cx="4951412" cy="444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17" tIns="45309" rIns="90617" bIns="45309"/>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endParaRPr lang="en-ZA" altLang="en-US"/>
          </a:p>
        </p:txBody>
      </p:sp>
      <p:sp>
        <p:nvSpPr>
          <p:cNvPr id="55301" name="Notes Placeholder 1">
            <a:extLst>
              <a:ext uri="{FF2B5EF4-FFF2-40B4-BE49-F238E27FC236}">
                <a16:creationId xmlns:a16="http://schemas.microsoft.com/office/drawing/2014/main" id="{FAABD091-1A34-3E16-5A49-788A0DF7353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buFontTx/>
              <a:buAutoNum type="arabicPeriod"/>
            </a:pPr>
            <a:endParaRPr lang="en-ZA" altLang="en-US">
              <a:latin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163EEB61-864B-356F-2AAC-EB76E187532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109A3A7-2182-4652-B066-245BAC6C3193}" type="slidenum">
              <a:rPr lang="en-US" altLang="en-US" sz="1200"/>
              <a:pPr/>
              <a:t>27</a:t>
            </a:fld>
            <a:endParaRPr lang="en-US" altLang="en-US" sz="1200"/>
          </a:p>
        </p:txBody>
      </p:sp>
      <p:sp>
        <p:nvSpPr>
          <p:cNvPr id="57347" name="Rectangle 2">
            <a:extLst>
              <a:ext uri="{FF2B5EF4-FFF2-40B4-BE49-F238E27FC236}">
                <a16:creationId xmlns:a16="http://schemas.microsoft.com/office/drawing/2014/main" id="{EDA2D354-5877-9F72-581E-1AE26386E7BF}"/>
              </a:ext>
            </a:extLst>
          </p:cNvPr>
          <p:cNvSpPr>
            <a:spLocks noGrp="1" noRot="1" noChangeAspect="1" noChangeArrowheads="1" noTextEdit="1"/>
          </p:cNvSpPr>
          <p:nvPr>
            <p:ph type="sldImg"/>
          </p:nvPr>
        </p:nvSpPr>
        <p:spPr>
          <a:ln/>
        </p:spPr>
      </p:sp>
      <p:sp>
        <p:nvSpPr>
          <p:cNvPr id="57348" name="Rectangle 3">
            <a:extLst>
              <a:ext uri="{FF2B5EF4-FFF2-40B4-BE49-F238E27FC236}">
                <a16:creationId xmlns:a16="http://schemas.microsoft.com/office/drawing/2014/main" id="{55CBFC6C-5F1C-5DF0-A348-681D9878F18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619BDD24-B221-439B-FC78-97A3EAE81746}"/>
              </a:ext>
            </a:extLst>
          </p:cNvPr>
          <p:cNvSpPr>
            <a:spLocks noGrp="1" noRot="1" noChangeAspect="1" noTextEdit="1"/>
          </p:cNvSpPr>
          <p:nvPr>
            <p:ph type="sldImg"/>
          </p:nvPr>
        </p:nvSpPr>
        <p:spPr>
          <a:ln/>
        </p:spPr>
      </p:sp>
      <p:sp>
        <p:nvSpPr>
          <p:cNvPr id="59395" name="Slide Number Placeholder 3">
            <a:extLst>
              <a:ext uri="{FF2B5EF4-FFF2-40B4-BE49-F238E27FC236}">
                <a16:creationId xmlns:a16="http://schemas.microsoft.com/office/drawing/2014/main" id="{D33A6B78-B99F-E9D6-C6FE-EEF5A634095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9383C1E9-4A52-4909-9240-303A3EE3262F}" type="slidenum">
              <a:rPr lang="en-US" altLang="en-US" sz="1200"/>
              <a:pPr/>
              <a:t>28</a:t>
            </a:fld>
            <a:endParaRPr lang="en-US" altLang="en-US" sz="1200"/>
          </a:p>
        </p:txBody>
      </p:sp>
      <p:sp>
        <p:nvSpPr>
          <p:cNvPr id="59396" name="Notes Placeholder 1">
            <a:extLst>
              <a:ext uri="{FF2B5EF4-FFF2-40B4-BE49-F238E27FC236}">
                <a16:creationId xmlns:a16="http://schemas.microsoft.com/office/drawing/2014/main" id="{6BF8AB2D-4019-480B-04AB-F4CE48ED7859}"/>
              </a:ext>
            </a:extLst>
          </p:cNvPr>
          <p:cNvSpPr>
            <a:spLocks noGrp="1"/>
          </p:cNvSpPr>
          <p:nvPr/>
        </p:nvSpPr>
        <p:spPr bwMode="auto">
          <a:xfrm>
            <a:off x="900113" y="4689475"/>
            <a:ext cx="4951412" cy="444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17" tIns="45309" rIns="90617" bIns="45309"/>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endParaRPr lang="en-ZA" altLang="en-US"/>
          </a:p>
        </p:txBody>
      </p:sp>
      <p:sp>
        <p:nvSpPr>
          <p:cNvPr id="59397" name="Notes Placeholder 1">
            <a:extLst>
              <a:ext uri="{FF2B5EF4-FFF2-40B4-BE49-F238E27FC236}">
                <a16:creationId xmlns:a16="http://schemas.microsoft.com/office/drawing/2014/main" id="{A7462440-B056-8CBC-0D96-D159A4437AF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a:latin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2FE2654A-9678-31C5-F7EF-F3344E59793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9B46712-46B3-40E5-B897-FDAFF4D25E50}" type="slidenum">
              <a:rPr lang="en-US" altLang="en-US" sz="1200"/>
              <a:pPr/>
              <a:t>29</a:t>
            </a:fld>
            <a:endParaRPr lang="en-US" altLang="en-US" sz="1200"/>
          </a:p>
        </p:txBody>
      </p:sp>
      <p:sp>
        <p:nvSpPr>
          <p:cNvPr id="61443" name="Rectangle 2">
            <a:extLst>
              <a:ext uri="{FF2B5EF4-FFF2-40B4-BE49-F238E27FC236}">
                <a16:creationId xmlns:a16="http://schemas.microsoft.com/office/drawing/2014/main" id="{8A789248-13A5-333A-6A58-3DF7E34CC0C8}"/>
              </a:ext>
            </a:extLst>
          </p:cNvPr>
          <p:cNvSpPr>
            <a:spLocks noGrp="1" noRot="1" noChangeAspect="1" noChangeArrowheads="1" noTextEdit="1"/>
          </p:cNvSpPr>
          <p:nvPr>
            <p:ph type="sldImg"/>
          </p:nvPr>
        </p:nvSpPr>
        <p:spPr>
          <a:ln/>
        </p:spPr>
      </p:sp>
      <p:sp>
        <p:nvSpPr>
          <p:cNvPr id="61444" name="Rectangle 3">
            <a:extLst>
              <a:ext uri="{FF2B5EF4-FFF2-40B4-BE49-F238E27FC236}">
                <a16:creationId xmlns:a16="http://schemas.microsoft.com/office/drawing/2014/main" id="{6A6676F1-27A7-A1D3-7B07-0E246DD7C01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1D83BB02-1FF8-6082-43DC-F5F7B8DDF871}"/>
              </a:ext>
            </a:extLst>
          </p:cNvPr>
          <p:cNvSpPr>
            <a:spLocks noGrp="1" noRot="1" noChangeAspect="1" noTextEdit="1"/>
          </p:cNvSpPr>
          <p:nvPr>
            <p:ph type="sldImg"/>
          </p:nvPr>
        </p:nvSpPr>
        <p:spPr>
          <a:ln/>
        </p:spPr>
      </p:sp>
      <p:sp>
        <p:nvSpPr>
          <p:cNvPr id="63491" name="Notes Placeholder 2">
            <a:extLst>
              <a:ext uri="{FF2B5EF4-FFF2-40B4-BE49-F238E27FC236}">
                <a16:creationId xmlns:a16="http://schemas.microsoft.com/office/drawing/2014/main" id="{0F33FD20-C2CD-2DA4-C6F9-3803391BD98A}"/>
              </a:ext>
            </a:extLst>
          </p:cNvPr>
          <p:cNvSpPr>
            <a:spLocks noGrp="1"/>
          </p:cNvSpPr>
          <p:nvPr>
            <p:ph type="body" idx="1"/>
          </p:nvPr>
        </p:nvSpPr>
        <p:spPr>
          <a:xfrm>
            <a:off x="446088" y="4714875"/>
            <a:ext cx="5976937"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a:endParaRPr lang="en-ZA" altLang="en-US">
              <a:solidFill>
                <a:srgbClr val="FF0000"/>
              </a:solidFill>
              <a:latin typeface="Arial" panose="020B0604020202020204" pitchFamily="34" charset="0"/>
            </a:endParaRPr>
          </a:p>
        </p:txBody>
      </p:sp>
      <p:sp>
        <p:nvSpPr>
          <p:cNvPr id="63492" name="Slide Number Placeholder 3">
            <a:extLst>
              <a:ext uri="{FF2B5EF4-FFF2-40B4-BE49-F238E27FC236}">
                <a16:creationId xmlns:a16="http://schemas.microsoft.com/office/drawing/2014/main" id="{D6FDFA32-AE85-709E-78C1-EEC47BF0668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18344A9-70A9-456A-8F95-0BA3E662C5F2}" type="slidenum">
              <a:rPr lang="en-US" altLang="en-US" sz="1200"/>
              <a:pPr/>
              <a:t>30</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BABB0292-AAA4-8DCC-B3BB-7A6B9980260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C93A099-9EFD-4E54-9CC6-42AE0C275A6C}" type="slidenum">
              <a:rPr lang="en-US" altLang="en-US" sz="1200"/>
              <a:pPr/>
              <a:t>3</a:t>
            </a:fld>
            <a:endParaRPr lang="en-US" altLang="en-US" sz="1200"/>
          </a:p>
        </p:txBody>
      </p:sp>
      <p:sp>
        <p:nvSpPr>
          <p:cNvPr id="9219" name="Rectangle 2">
            <a:extLst>
              <a:ext uri="{FF2B5EF4-FFF2-40B4-BE49-F238E27FC236}">
                <a16:creationId xmlns:a16="http://schemas.microsoft.com/office/drawing/2014/main" id="{779C9D7A-6CA7-8F8B-0BD6-12D9ED67F3C2}"/>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1337E7AE-A6FB-DB9B-EEAF-83A68AEF1F8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9D67E217-5B20-3E2B-8887-124EED09559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88CF30F-D467-47D9-AA18-3F00BCA0F271}" type="slidenum">
              <a:rPr lang="en-US" altLang="en-US" sz="1200"/>
              <a:pPr/>
              <a:t>31</a:t>
            </a:fld>
            <a:endParaRPr lang="en-US" altLang="en-US" sz="1200"/>
          </a:p>
        </p:txBody>
      </p:sp>
      <p:sp>
        <p:nvSpPr>
          <p:cNvPr id="65539" name="Rectangle 2">
            <a:extLst>
              <a:ext uri="{FF2B5EF4-FFF2-40B4-BE49-F238E27FC236}">
                <a16:creationId xmlns:a16="http://schemas.microsoft.com/office/drawing/2014/main" id="{FE51BE3C-A2FB-8F2E-4E14-4CE1E8856FE6}"/>
              </a:ext>
            </a:extLst>
          </p:cNvPr>
          <p:cNvSpPr>
            <a:spLocks noGrp="1" noRot="1" noChangeAspect="1" noChangeArrowheads="1" noTextEdit="1"/>
          </p:cNvSpPr>
          <p:nvPr>
            <p:ph type="sldImg"/>
          </p:nvPr>
        </p:nvSpPr>
        <p:spPr>
          <a:ln/>
        </p:spPr>
      </p:sp>
      <p:sp>
        <p:nvSpPr>
          <p:cNvPr id="65540" name="Rectangle 3">
            <a:extLst>
              <a:ext uri="{FF2B5EF4-FFF2-40B4-BE49-F238E27FC236}">
                <a16:creationId xmlns:a16="http://schemas.microsoft.com/office/drawing/2014/main" id="{60E34DD9-DD33-3E21-908E-C9088DE9DED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808FFBE2-C1E0-209A-42CE-3B02F9365A9A}"/>
              </a:ext>
            </a:extLst>
          </p:cNvPr>
          <p:cNvSpPr>
            <a:spLocks noGrp="1" noRot="1" noChangeAspect="1" noTextEdit="1"/>
          </p:cNvSpPr>
          <p:nvPr>
            <p:ph type="sldImg"/>
          </p:nvPr>
        </p:nvSpPr>
        <p:spPr>
          <a:ln/>
        </p:spPr>
      </p:sp>
      <p:sp>
        <p:nvSpPr>
          <p:cNvPr id="67587" name="Notes Placeholder 2">
            <a:extLst>
              <a:ext uri="{FF2B5EF4-FFF2-40B4-BE49-F238E27FC236}">
                <a16:creationId xmlns:a16="http://schemas.microsoft.com/office/drawing/2014/main" id="{F026A769-1641-68DE-3BF3-B7E8454A199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a:latin typeface="Arial" panose="020B0604020202020204" pitchFamily="34" charset="0"/>
            </a:endParaRPr>
          </a:p>
        </p:txBody>
      </p:sp>
      <p:sp>
        <p:nvSpPr>
          <p:cNvPr id="67588" name="Slide Number Placeholder 3">
            <a:extLst>
              <a:ext uri="{FF2B5EF4-FFF2-40B4-BE49-F238E27FC236}">
                <a16:creationId xmlns:a16="http://schemas.microsoft.com/office/drawing/2014/main" id="{F7C5190A-9626-CAC2-1212-655FE2F4868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14D3A32-648D-496A-8BB2-99EDC554BE54}" type="slidenum">
              <a:rPr lang="en-US" altLang="en-US" sz="1200"/>
              <a:pPr/>
              <a:t>32</a:t>
            </a:fld>
            <a:endParaRPr lang="en-US" altLang="en-US" sz="120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EC6FEB66-C0C5-8EF8-F1AE-E8DC85F8AA92}"/>
              </a:ext>
            </a:extLst>
          </p:cNvPr>
          <p:cNvSpPr>
            <a:spLocks noGrp="1" noRot="1" noChangeAspect="1" noTextEdit="1"/>
          </p:cNvSpPr>
          <p:nvPr>
            <p:ph type="sldImg"/>
          </p:nvPr>
        </p:nvSpPr>
        <p:spPr>
          <a:ln/>
        </p:spPr>
      </p:sp>
      <p:sp>
        <p:nvSpPr>
          <p:cNvPr id="69635" name="Notes Placeholder 2">
            <a:extLst>
              <a:ext uri="{FF2B5EF4-FFF2-40B4-BE49-F238E27FC236}">
                <a16:creationId xmlns:a16="http://schemas.microsoft.com/office/drawing/2014/main" id="{8B74710C-36AA-7829-B25C-74D788CD9AE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a:latin typeface="Arial" panose="020B0604020202020204" pitchFamily="34" charset="0"/>
            </a:endParaRPr>
          </a:p>
        </p:txBody>
      </p:sp>
      <p:sp>
        <p:nvSpPr>
          <p:cNvPr id="69636" name="Slide Number Placeholder 3">
            <a:extLst>
              <a:ext uri="{FF2B5EF4-FFF2-40B4-BE49-F238E27FC236}">
                <a16:creationId xmlns:a16="http://schemas.microsoft.com/office/drawing/2014/main" id="{66807343-89A8-A0DB-9E55-22F22FE03D0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B1A28C1-AB07-4A58-936F-B59C171895F4}" type="slidenum">
              <a:rPr lang="en-US" altLang="en-US" sz="1200"/>
              <a:pPr/>
              <a:t>33</a:t>
            </a:fld>
            <a:endParaRPr lang="en-US" altLang="en-US" sz="120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336EC790-2EAD-12CD-DD71-DD1C8C9C0075}"/>
              </a:ext>
            </a:extLst>
          </p:cNvPr>
          <p:cNvSpPr>
            <a:spLocks noGrp="1" noRot="1" noChangeAspect="1" noTextEdit="1"/>
          </p:cNvSpPr>
          <p:nvPr>
            <p:ph type="sldImg"/>
          </p:nvPr>
        </p:nvSpPr>
        <p:spPr>
          <a:ln/>
        </p:spPr>
      </p:sp>
      <p:sp>
        <p:nvSpPr>
          <p:cNvPr id="71683" name="Notes Placeholder 2">
            <a:extLst>
              <a:ext uri="{FF2B5EF4-FFF2-40B4-BE49-F238E27FC236}">
                <a16:creationId xmlns:a16="http://schemas.microsoft.com/office/drawing/2014/main" id="{2E52C00A-7B9F-6AF4-AA3D-9FE5E48E5FB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a:latin typeface="Arial" panose="020B0604020202020204" pitchFamily="34" charset="0"/>
            </a:endParaRPr>
          </a:p>
        </p:txBody>
      </p:sp>
      <p:sp>
        <p:nvSpPr>
          <p:cNvPr id="71684" name="Slide Number Placeholder 3">
            <a:extLst>
              <a:ext uri="{FF2B5EF4-FFF2-40B4-BE49-F238E27FC236}">
                <a16:creationId xmlns:a16="http://schemas.microsoft.com/office/drawing/2014/main" id="{16D01BFA-98D8-387F-1536-9FF58769EEA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58AAD150-D946-4CDC-B5E3-8EAC9629288B}" type="slidenum">
              <a:rPr lang="en-US" altLang="en-US" sz="1200"/>
              <a:pPr/>
              <a:t>34</a:t>
            </a:fld>
            <a:endParaRPr lang="en-US" altLang="en-US" sz="120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B7FA3582-95B6-1F09-1C0A-75EA80630CD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Arial" panose="020B0604020202020204" pitchFamily="34" charset="0"/>
                <a:ea typeface="ＭＳ Ｐゴシック" panose="020B0600070205080204" pitchFamily="34" charset="-128"/>
              </a:defRPr>
            </a:lvl1pPr>
            <a:lvl2pPr marL="746125" indent="-287338" defTabSz="92710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9350" indent="-228600" defTabSz="9271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9725" indent="-228600" defTabSz="9271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68513" indent="-228600" defTabSz="9271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25713" indent="-228600" defTabSz="9271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82913" indent="-228600" defTabSz="9271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40113" indent="-228600" defTabSz="9271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97313" indent="-228600" defTabSz="9271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32EADD07-4FDB-43B9-B136-2912C573BDDE}" type="slidenum">
              <a:rPr lang="en-US" altLang="en-US"/>
              <a:pPr>
                <a:spcBef>
                  <a:spcPct val="0"/>
                </a:spcBef>
              </a:pPr>
              <a:t>35</a:t>
            </a:fld>
            <a:endParaRPr lang="en-US" altLang="en-US"/>
          </a:p>
        </p:txBody>
      </p:sp>
      <p:sp>
        <p:nvSpPr>
          <p:cNvPr id="73731" name="Rectangle 2">
            <a:extLst>
              <a:ext uri="{FF2B5EF4-FFF2-40B4-BE49-F238E27FC236}">
                <a16:creationId xmlns:a16="http://schemas.microsoft.com/office/drawing/2014/main" id="{1FC95E24-3ADE-65DC-CB10-1CCC1C11077D}"/>
              </a:ext>
            </a:extLst>
          </p:cNvPr>
          <p:cNvSpPr>
            <a:spLocks noGrp="1" noRot="1" noChangeAspect="1" noChangeArrowheads="1" noTextEdit="1"/>
          </p:cNvSpPr>
          <p:nvPr>
            <p:ph type="sldImg"/>
          </p:nvPr>
        </p:nvSpPr>
        <p:spPr>
          <a:ln/>
        </p:spPr>
      </p:sp>
      <p:sp>
        <p:nvSpPr>
          <p:cNvPr id="73732" name="Rectangle 3">
            <a:extLst>
              <a:ext uri="{FF2B5EF4-FFF2-40B4-BE49-F238E27FC236}">
                <a16:creationId xmlns:a16="http://schemas.microsoft.com/office/drawing/2014/main" id="{CEA2AD03-BB3B-D3B1-71F9-8D1A2A7BFDA7}"/>
              </a:ext>
            </a:extLst>
          </p:cNvPr>
          <p:cNvSpPr>
            <a:spLocks noGrp="1" noChangeArrowheads="1"/>
          </p:cNvSpPr>
          <p:nvPr>
            <p:ph type="body" idx="1"/>
          </p:nvPr>
        </p:nvSpPr>
        <p:spPr>
          <a:xfrm>
            <a:off x="900113" y="4689475"/>
            <a:ext cx="4951412" cy="2619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a:extLst>
              <a:ext uri="{FF2B5EF4-FFF2-40B4-BE49-F238E27FC236}">
                <a16:creationId xmlns:a16="http://schemas.microsoft.com/office/drawing/2014/main" id="{D56758F3-D382-B5FC-5C10-14B69BAB5A5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Arial" panose="020B0604020202020204" pitchFamily="34" charset="0"/>
                <a:ea typeface="ＭＳ Ｐゴシック" panose="020B0600070205080204" pitchFamily="34" charset="-128"/>
              </a:defRPr>
            </a:lvl1pPr>
            <a:lvl2pPr marL="746125" indent="-287338" defTabSz="92710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9350" indent="-228600" defTabSz="9271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9725" indent="-228600" defTabSz="9271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68513" indent="-228600" defTabSz="9271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25713" indent="-228600" defTabSz="9271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82913" indent="-228600" defTabSz="9271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40113" indent="-228600" defTabSz="9271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97313" indent="-228600" defTabSz="9271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8D7D3B6A-5DE6-4F9C-85E4-B1F7E6B79257}" type="slidenum">
              <a:rPr lang="en-US" altLang="en-US"/>
              <a:pPr>
                <a:spcBef>
                  <a:spcPct val="0"/>
                </a:spcBef>
              </a:pPr>
              <a:t>36</a:t>
            </a:fld>
            <a:endParaRPr lang="en-US" altLang="en-US"/>
          </a:p>
        </p:txBody>
      </p:sp>
      <p:sp>
        <p:nvSpPr>
          <p:cNvPr id="75779" name="Rectangle 2">
            <a:extLst>
              <a:ext uri="{FF2B5EF4-FFF2-40B4-BE49-F238E27FC236}">
                <a16:creationId xmlns:a16="http://schemas.microsoft.com/office/drawing/2014/main" id="{1A87DCE3-7626-5B14-A2C0-FCE0131DED49}"/>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DBC1843C-AE4B-A30A-76C9-755EF475123D}"/>
              </a:ext>
            </a:extLst>
          </p:cNvPr>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ltLang="en-US" dirty="0">
              <a:solidFill>
                <a:schemeClr val="tx1">
                  <a:lumMod val="95000"/>
                  <a:lumOff val="5000"/>
                </a:schemeClr>
              </a:solidFill>
              <a:latin typeface="Arial" panose="020B060402020202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a:extLst>
              <a:ext uri="{FF2B5EF4-FFF2-40B4-BE49-F238E27FC236}">
                <a16:creationId xmlns:a16="http://schemas.microsoft.com/office/drawing/2014/main" id="{0F16C20B-6C27-468F-F44C-A34B72FBA428}"/>
              </a:ext>
            </a:extLst>
          </p:cNvPr>
          <p:cNvSpPr>
            <a:spLocks noGrp="1" noRot="1" noChangeAspect="1" noTextEdit="1"/>
          </p:cNvSpPr>
          <p:nvPr>
            <p:ph type="sldImg"/>
          </p:nvPr>
        </p:nvSpPr>
        <p:spPr>
          <a:ln/>
        </p:spPr>
      </p:sp>
      <p:sp>
        <p:nvSpPr>
          <p:cNvPr id="77827" name="Notes Placeholder 2">
            <a:extLst>
              <a:ext uri="{FF2B5EF4-FFF2-40B4-BE49-F238E27FC236}">
                <a16:creationId xmlns:a16="http://schemas.microsoft.com/office/drawing/2014/main" id="{2EFE6ECE-4D7F-23A9-8F4C-76515FC990E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a:latin typeface="Arial" panose="020B0604020202020204" pitchFamily="34" charset="0"/>
            </a:endParaRPr>
          </a:p>
        </p:txBody>
      </p:sp>
      <p:sp>
        <p:nvSpPr>
          <p:cNvPr id="77828" name="Slide Number Placeholder 3">
            <a:extLst>
              <a:ext uri="{FF2B5EF4-FFF2-40B4-BE49-F238E27FC236}">
                <a16:creationId xmlns:a16="http://schemas.microsoft.com/office/drawing/2014/main" id="{481F8862-3C6B-46B9-3705-14C4FFF43EA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18F9E70-56FC-4770-9308-B8F0AE78FBEB}" type="slidenum">
              <a:rPr lang="en-US" altLang="en-US" sz="1200"/>
              <a:pPr/>
              <a:t>37</a:t>
            </a:fld>
            <a:endParaRPr lang="en-US" altLang="en-US" sz="120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DDA84B5C-76BF-0816-909D-4FA65B0B553A}"/>
              </a:ext>
            </a:extLst>
          </p:cNvPr>
          <p:cNvSpPr>
            <a:spLocks noGrp="1" noRot="1" noChangeAspect="1" noTextEdit="1"/>
          </p:cNvSpPr>
          <p:nvPr>
            <p:ph type="sldImg"/>
          </p:nvPr>
        </p:nvSpPr>
        <p:spPr>
          <a:ln/>
        </p:spPr>
      </p:sp>
      <p:sp>
        <p:nvSpPr>
          <p:cNvPr id="79875" name="Notes Placeholder 2">
            <a:extLst>
              <a:ext uri="{FF2B5EF4-FFF2-40B4-BE49-F238E27FC236}">
                <a16:creationId xmlns:a16="http://schemas.microsoft.com/office/drawing/2014/main" id="{804080E8-6AFD-9341-0CBC-D5E30F58FB3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a:latin typeface="Arial" panose="020B0604020202020204" pitchFamily="34" charset="0"/>
            </a:endParaRPr>
          </a:p>
        </p:txBody>
      </p:sp>
      <p:sp>
        <p:nvSpPr>
          <p:cNvPr id="79876" name="Slide Number Placeholder 3">
            <a:extLst>
              <a:ext uri="{FF2B5EF4-FFF2-40B4-BE49-F238E27FC236}">
                <a16:creationId xmlns:a16="http://schemas.microsoft.com/office/drawing/2014/main" id="{8D9383BE-C8E8-BDD7-A075-670A846982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73C9A5B-245D-42F4-8244-0429A9EF0F7F}" type="slidenum">
              <a:rPr lang="en-US" altLang="en-US" sz="1200"/>
              <a:pPr/>
              <a:t>38</a:t>
            </a:fld>
            <a:endParaRPr lang="en-US" altLang="en-US" sz="120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a:extLst>
              <a:ext uri="{FF2B5EF4-FFF2-40B4-BE49-F238E27FC236}">
                <a16:creationId xmlns:a16="http://schemas.microsoft.com/office/drawing/2014/main" id="{83B7C5F0-2BF0-039D-351F-564CD977277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EB454264-9963-42BF-B4EA-657E4E79029A}" type="slidenum">
              <a:rPr lang="en-US" altLang="en-US" sz="1200"/>
              <a:pPr/>
              <a:t>39</a:t>
            </a:fld>
            <a:endParaRPr lang="en-US" altLang="en-US" sz="1200"/>
          </a:p>
        </p:txBody>
      </p:sp>
      <p:sp>
        <p:nvSpPr>
          <p:cNvPr id="81923" name="Rectangle 2">
            <a:extLst>
              <a:ext uri="{FF2B5EF4-FFF2-40B4-BE49-F238E27FC236}">
                <a16:creationId xmlns:a16="http://schemas.microsoft.com/office/drawing/2014/main" id="{F30E2B71-F3A2-D9F1-465E-B2B732C724A3}"/>
              </a:ext>
            </a:extLst>
          </p:cNvPr>
          <p:cNvSpPr>
            <a:spLocks noGrp="1" noRot="1" noChangeAspect="1" noChangeArrowheads="1" noTextEdit="1"/>
          </p:cNvSpPr>
          <p:nvPr>
            <p:ph type="sldImg"/>
          </p:nvPr>
        </p:nvSpPr>
        <p:spPr>
          <a:ln/>
        </p:spPr>
      </p:sp>
      <p:sp>
        <p:nvSpPr>
          <p:cNvPr id="81924" name="Rectangle 3">
            <a:extLst>
              <a:ext uri="{FF2B5EF4-FFF2-40B4-BE49-F238E27FC236}">
                <a16:creationId xmlns:a16="http://schemas.microsoft.com/office/drawing/2014/main" id="{EBB59C0F-B9FA-6614-5AA0-F54E15A915C3}"/>
              </a:ext>
            </a:extLst>
          </p:cNvPr>
          <p:cNvSpPr>
            <a:spLocks noGrp="1" noChangeArrowheads="1"/>
          </p:cNvSpPr>
          <p:nvPr>
            <p:ph type="body" idx="1"/>
          </p:nvPr>
        </p:nvSpPr>
        <p:spPr>
          <a:xfrm>
            <a:off x="906463" y="4716463"/>
            <a:ext cx="4984750" cy="44656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a:extLst>
              <a:ext uri="{FF2B5EF4-FFF2-40B4-BE49-F238E27FC236}">
                <a16:creationId xmlns:a16="http://schemas.microsoft.com/office/drawing/2014/main" id="{DF796B1C-4076-0379-4AD8-CC3B208118AA}"/>
              </a:ext>
            </a:extLst>
          </p:cNvPr>
          <p:cNvSpPr>
            <a:spLocks noGrp="1" noRot="1" noChangeAspect="1" noTextEdit="1"/>
          </p:cNvSpPr>
          <p:nvPr>
            <p:ph type="sldImg"/>
          </p:nvPr>
        </p:nvSpPr>
        <p:spPr>
          <a:ln/>
        </p:spPr>
      </p:sp>
      <p:sp>
        <p:nvSpPr>
          <p:cNvPr id="83971" name="Notes Placeholder 2">
            <a:extLst>
              <a:ext uri="{FF2B5EF4-FFF2-40B4-BE49-F238E27FC236}">
                <a16:creationId xmlns:a16="http://schemas.microsoft.com/office/drawing/2014/main" id="{AF39BB19-B661-579D-DB57-23EEBF61DE0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a:latin typeface="Arial" panose="020B0604020202020204" pitchFamily="34" charset="0"/>
            </a:endParaRPr>
          </a:p>
        </p:txBody>
      </p:sp>
      <p:sp>
        <p:nvSpPr>
          <p:cNvPr id="83972" name="Slide Number Placeholder 3">
            <a:extLst>
              <a:ext uri="{FF2B5EF4-FFF2-40B4-BE49-F238E27FC236}">
                <a16:creationId xmlns:a16="http://schemas.microsoft.com/office/drawing/2014/main" id="{BEB8A38B-0D90-A5F6-E219-E521AD4BE13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33C3D66-812D-4CB7-BDFE-31BFBD1F5686}" type="slidenum">
              <a:rPr lang="en-US" altLang="en-US" sz="1200"/>
              <a:pPr/>
              <a:t>40</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11D85ECA-255F-1A66-0DB2-6FD3350B3CC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F74DC95-DEEC-480E-9847-E97A01C39969}" type="slidenum">
              <a:rPr lang="en-US" altLang="en-US" sz="1200"/>
              <a:pPr/>
              <a:t>4</a:t>
            </a:fld>
            <a:endParaRPr lang="en-US" altLang="en-US" sz="1200"/>
          </a:p>
        </p:txBody>
      </p:sp>
      <p:sp>
        <p:nvSpPr>
          <p:cNvPr id="11267" name="Rectangle 2">
            <a:extLst>
              <a:ext uri="{FF2B5EF4-FFF2-40B4-BE49-F238E27FC236}">
                <a16:creationId xmlns:a16="http://schemas.microsoft.com/office/drawing/2014/main" id="{FE976D98-5D25-AB05-87BB-48FEEE0DA57B}"/>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B8CB4203-CD62-B815-8468-429C8DE0046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a:extLst>
              <a:ext uri="{FF2B5EF4-FFF2-40B4-BE49-F238E27FC236}">
                <a16:creationId xmlns:a16="http://schemas.microsoft.com/office/drawing/2014/main" id="{C4BCD3AC-7634-69A5-474D-704112CD135D}"/>
              </a:ext>
            </a:extLst>
          </p:cNvPr>
          <p:cNvSpPr>
            <a:spLocks noGrp="1" noRot="1" noChangeAspect="1" noTextEdit="1"/>
          </p:cNvSpPr>
          <p:nvPr>
            <p:ph type="sldImg"/>
          </p:nvPr>
        </p:nvSpPr>
        <p:spPr>
          <a:ln/>
        </p:spPr>
      </p:sp>
      <p:sp>
        <p:nvSpPr>
          <p:cNvPr id="86019" name="Notes Placeholder 2">
            <a:extLst>
              <a:ext uri="{FF2B5EF4-FFF2-40B4-BE49-F238E27FC236}">
                <a16:creationId xmlns:a16="http://schemas.microsoft.com/office/drawing/2014/main" id="{213CEAE0-8A52-B329-09F0-ECB67F61A48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a:latin typeface="Arial" panose="020B0604020202020204" pitchFamily="34" charset="0"/>
            </a:endParaRPr>
          </a:p>
        </p:txBody>
      </p:sp>
      <p:sp>
        <p:nvSpPr>
          <p:cNvPr id="86020" name="Slide Number Placeholder 3">
            <a:extLst>
              <a:ext uri="{FF2B5EF4-FFF2-40B4-BE49-F238E27FC236}">
                <a16:creationId xmlns:a16="http://schemas.microsoft.com/office/drawing/2014/main" id="{51540765-2284-4088-6BC0-E8C069D54D6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E18EFCD0-78A5-43F5-8E91-3619B7CF8103}" type="slidenum">
              <a:rPr lang="en-US" altLang="en-US" sz="1200"/>
              <a:pPr/>
              <a:t>41</a:t>
            </a:fld>
            <a:endParaRPr lang="en-US" altLang="en-US" sz="120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a:extLst>
              <a:ext uri="{FF2B5EF4-FFF2-40B4-BE49-F238E27FC236}">
                <a16:creationId xmlns:a16="http://schemas.microsoft.com/office/drawing/2014/main" id="{865241C6-03BE-1A03-E5DD-168F483409A2}"/>
              </a:ext>
            </a:extLst>
          </p:cNvPr>
          <p:cNvSpPr>
            <a:spLocks noGrp="1" noRot="1" noChangeAspect="1" noTextEdit="1"/>
          </p:cNvSpPr>
          <p:nvPr>
            <p:ph type="sldImg"/>
          </p:nvPr>
        </p:nvSpPr>
        <p:spPr>
          <a:ln/>
        </p:spPr>
      </p:sp>
      <p:sp>
        <p:nvSpPr>
          <p:cNvPr id="88067" name="Notes Placeholder 2">
            <a:extLst>
              <a:ext uri="{FF2B5EF4-FFF2-40B4-BE49-F238E27FC236}">
                <a16:creationId xmlns:a16="http://schemas.microsoft.com/office/drawing/2014/main" id="{8769E6DD-8BF1-B735-42ED-CBF1F26FEF3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a:latin typeface="Arial" panose="020B0604020202020204" pitchFamily="34" charset="0"/>
            </a:endParaRPr>
          </a:p>
        </p:txBody>
      </p:sp>
      <p:sp>
        <p:nvSpPr>
          <p:cNvPr id="88068" name="Slide Number Placeholder 3">
            <a:extLst>
              <a:ext uri="{FF2B5EF4-FFF2-40B4-BE49-F238E27FC236}">
                <a16:creationId xmlns:a16="http://schemas.microsoft.com/office/drawing/2014/main" id="{E2A2CB2F-C906-3737-62DA-8DE7F48B223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326F3D7-B514-4EF3-9E2A-0E29332692E1}" type="slidenum">
              <a:rPr lang="en-US" altLang="en-US" sz="1200"/>
              <a:pPr/>
              <a:t>42</a:t>
            </a:fld>
            <a:endParaRPr lang="en-US" altLang="en-US" sz="120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a:extLst>
              <a:ext uri="{FF2B5EF4-FFF2-40B4-BE49-F238E27FC236}">
                <a16:creationId xmlns:a16="http://schemas.microsoft.com/office/drawing/2014/main" id="{4DD7E567-297E-6D16-E531-C3D198C7F2E3}"/>
              </a:ext>
            </a:extLst>
          </p:cNvPr>
          <p:cNvSpPr>
            <a:spLocks noGrp="1" noRot="1" noChangeAspect="1" noTextEdit="1"/>
          </p:cNvSpPr>
          <p:nvPr>
            <p:ph type="sldImg"/>
          </p:nvPr>
        </p:nvSpPr>
        <p:spPr>
          <a:ln/>
        </p:spPr>
      </p:sp>
      <p:sp>
        <p:nvSpPr>
          <p:cNvPr id="90115" name="Notes Placeholder 2">
            <a:extLst>
              <a:ext uri="{FF2B5EF4-FFF2-40B4-BE49-F238E27FC236}">
                <a16:creationId xmlns:a16="http://schemas.microsoft.com/office/drawing/2014/main" id="{C9C9AEFE-B5D0-F14D-1833-DB5B373B206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a:latin typeface="Arial" panose="020B0604020202020204" pitchFamily="34" charset="0"/>
            </a:endParaRPr>
          </a:p>
        </p:txBody>
      </p:sp>
      <p:sp>
        <p:nvSpPr>
          <p:cNvPr id="90116" name="Slide Number Placeholder 3">
            <a:extLst>
              <a:ext uri="{FF2B5EF4-FFF2-40B4-BE49-F238E27FC236}">
                <a16:creationId xmlns:a16="http://schemas.microsoft.com/office/drawing/2014/main" id="{40AD03D7-EB72-6750-885D-D7873CE1C25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1FD4F1D-199F-4C67-A003-75CD69F1F7C7}" type="slidenum">
              <a:rPr lang="en-US" altLang="en-US" sz="1200"/>
              <a:pPr/>
              <a:t>43</a:t>
            </a:fld>
            <a:endParaRPr lang="en-US" altLang="en-US" sz="120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6EFFEDC7-95A6-6580-AA77-1FB99D0C1657}"/>
              </a:ext>
            </a:extLst>
          </p:cNvPr>
          <p:cNvSpPr>
            <a:spLocks noGrp="1" noRot="1" noChangeAspect="1" noTextEdit="1"/>
          </p:cNvSpPr>
          <p:nvPr>
            <p:ph type="sldImg"/>
          </p:nvPr>
        </p:nvSpPr>
        <p:spPr>
          <a:ln/>
        </p:spPr>
      </p:sp>
      <p:sp>
        <p:nvSpPr>
          <p:cNvPr id="93187" name="Notes Placeholder 2">
            <a:extLst>
              <a:ext uri="{FF2B5EF4-FFF2-40B4-BE49-F238E27FC236}">
                <a16:creationId xmlns:a16="http://schemas.microsoft.com/office/drawing/2014/main" id="{EDEB4D01-2D42-DE7E-061B-B503A93A6F5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a:latin typeface="Arial" panose="020B0604020202020204" pitchFamily="34" charset="0"/>
            </a:endParaRPr>
          </a:p>
        </p:txBody>
      </p:sp>
      <p:sp>
        <p:nvSpPr>
          <p:cNvPr id="93188" name="Slide Number Placeholder 3">
            <a:extLst>
              <a:ext uri="{FF2B5EF4-FFF2-40B4-BE49-F238E27FC236}">
                <a16:creationId xmlns:a16="http://schemas.microsoft.com/office/drawing/2014/main" id="{95D3D825-309C-E08F-247B-D84D344F731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063F439-A987-4F17-8F70-CD940FA8170D}" type="slidenum">
              <a:rPr lang="en-US" altLang="en-US" sz="1200"/>
              <a:pPr/>
              <a:t>45</a:t>
            </a:fld>
            <a:endParaRPr lang="en-US" altLang="en-US" sz="120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BBFD4628-77EC-E631-54DE-B70348E0717B}"/>
              </a:ext>
            </a:extLst>
          </p:cNvPr>
          <p:cNvSpPr>
            <a:spLocks noGrp="1" noRot="1" noChangeAspect="1" noTextEdit="1"/>
          </p:cNvSpPr>
          <p:nvPr>
            <p:ph type="sldImg"/>
          </p:nvPr>
        </p:nvSpPr>
        <p:spPr>
          <a:ln/>
        </p:spPr>
      </p:sp>
      <p:sp>
        <p:nvSpPr>
          <p:cNvPr id="95235" name="Slide Number Placeholder 3">
            <a:extLst>
              <a:ext uri="{FF2B5EF4-FFF2-40B4-BE49-F238E27FC236}">
                <a16:creationId xmlns:a16="http://schemas.microsoft.com/office/drawing/2014/main" id="{AABED872-4B3C-ECAB-EB6C-C43C7E584F9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E0105172-91FE-458A-BBF3-532FE2938AA2}" type="slidenum">
              <a:rPr lang="en-US" altLang="en-US" sz="1200"/>
              <a:pPr/>
              <a:t>46</a:t>
            </a:fld>
            <a:endParaRPr lang="en-US" altLang="en-US" sz="1200"/>
          </a:p>
        </p:txBody>
      </p:sp>
      <p:sp>
        <p:nvSpPr>
          <p:cNvPr id="95236" name="Notes Placeholder 1">
            <a:extLst>
              <a:ext uri="{FF2B5EF4-FFF2-40B4-BE49-F238E27FC236}">
                <a16:creationId xmlns:a16="http://schemas.microsoft.com/office/drawing/2014/main" id="{C2B81C2B-2D22-202A-B6E0-FCABDDA92EC4}"/>
              </a:ext>
            </a:extLst>
          </p:cNvPr>
          <p:cNvSpPr>
            <a:spLocks noGrp="1"/>
          </p:cNvSpPr>
          <p:nvPr/>
        </p:nvSpPr>
        <p:spPr bwMode="auto">
          <a:xfrm>
            <a:off x="900113" y="4689475"/>
            <a:ext cx="4951412" cy="444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17" tIns="45309" rIns="90617" bIns="45309"/>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endParaRPr lang="en-ZA"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E699B494-9A1C-0822-0F7B-A88F6F13DB5C}"/>
              </a:ext>
            </a:extLst>
          </p:cNvPr>
          <p:cNvSpPr>
            <a:spLocks noGrp="1" noRot="1" noChangeAspect="1" noTextEdit="1"/>
          </p:cNvSpPr>
          <p:nvPr>
            <p:ph type="sldImg"/>
          </p:nvPr>
        </p:nvSpPr>
        <p:spPr>
          <a:ln/>
        </p:spPr>
      </p:sp>
      <p:sp>
        <p:nvSpPr>
          <p:cNvPr id="97283" name="Slide Number Placeholder 3">
            <a:extLst>
              <a:ext uri="{FF2B5EF4-FFF2-40B4-BE49-F238E27FC236}">
                <a16:creationId xmlns:a16="http://schemas.microsoft.com/office/drawing/2014/main" id="{03BF5620-D355-C97C-909D-F073EC651C0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65B7295F-D92E-4031-88C5-249916E39411}" type="slidenum">
              <a:rPr lang="en-US" altLang="en-US" sz="1200"/>
              <a:pPr/>
              <a:t>47</a:t>
            </a:fld>
            <a:endParaRPr lang="en-US" altLang="en-US" sz="1200"/>
          </a:p>
        </p:txBody>
      </p:sp>
      <p:sp>
        <p:nvSpPr>
          <p:cNvPr id="97284" name="Notes Placeholder 1">
            <a:extLst>
              <a:ext uri="{FF2B5EF4-FFF2-40B4-BE49-F238E27FC236}">
                <a16:creationId xmlns:a16="http://schemas.microsoft.com/office/drawing/2014/main" id="{1A86D019-B31E-94D3-E25C-0932343A9095}"/>
              </a:ext>
            </a:extLst>
          </p:cNvPr>
          <p:cNvSpPr>
            <a:spLocks noGrp="1"/>
          </p:cNvSpPr>
          <p:nvPr/>
        </p:nvSpPr>
        <p:spPr bwMode="auto">
          <a:xfrm>
            <a:off x="900113" y="4689475"/>
            <a:ext cx="4951412" cy="444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17" tIns="45309" rIns="90617" bIns="45309"/>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endParaRPr lang="en-ZA"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196E4B7B-B6A0-2FB7-1F72-BAC16379B235}"/>
              </a:ext>
            </a:extLst>
          </p:cNvPr>
          <p:cNvSpPr>
            <a:spLocks noGrp="1" noRot="1" noChangeAspect="1" noTextEdit="1"/>
          </p:cNvSpPr>
          <p:nvPr>
            <p:ph type="sldImg"/>
          </p:nvPr>
        </p:nvSpPr>
        <p:spPr>
          <a:ln/>
        </p:spPr>
      </p:sp>
      <p:sp>
        <p:nvSpPr>
          <p:cNvPr id="99331" name="Slide Number Placeholder 3">
            <a:extLst>
              <a:ext uri="{FF2B5EF4-FFF2-40B4-BE49-F238E27FC236}">
                <a16:creationId xmlns:a16="http://schemas.microsoft.com/office/drawing/2014/main" id="{979F9C34-6407-3AA6-98DF-A1C1ECB59CC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9E4CE21-2588-4489-912A-67FEC6D8F5AD}" type="slidenum">
              <a:rPr lang="en-US" altLang="en-US" sz="1200"/>
              <a:pPr/>
              <a:t>48</a:t>
            </a:fld>
            <a:endParaRPr lang="en-US" altLang="en-US" sz="1200"/>
          </a:p>
        </p:txBody>
      </p:sp>
      <p:sp>
        <p:nvSpPr>
          <p:cNvPr id="99332" name="Notes Placeholder 1">
            <a:extLst>
              <a:ext uri="{FF2B5EF4-FFF2-40B4-BE49-F238E27FC236}">
                <a16:creationId xmlns:a16="http://schemas.microsoft.com/office/drawing/2014/main" id="{B49E3519-B53C-4AB9-1681-0D02167188E9}"/>
              </a:ext>
            </a:extLst>
          </p:cNvPr>
          <p:cNvSpPr>
            <a:spLocks noGrp="1"/>
          </p:cNvSpPr>
          <p:nvPr/>
        </p:nvSpPr>
        <p:spPr bwMode="auto">
          <a:xfrm>
            <a:off x="900113" y="4689475"/>
            <a:ext cx="4951412" cy="444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17" tIns="45309" rIns="90617" bIns="45309"/>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endParaRPr lang="en-ZA"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677516FC-AB01-A553-F5E1-4C894094078A}"/>
              </a:ext>
            </a:extLst>
          </p:cNvPr>
          <p:cNvSpPr>
            <a:spLocks noGrp="1" noRot="1" noChangeAspect="1" noTextEdit="1"/>
          </p:cNvSpPr>
          <p:nvPr>
            <p:ph type="sldImg"/>
          </p:nvPr>
        </p:nvSpPr>
        <p:spPr>
          <a:ln/>
        </p:spPr>
      </p:sp>
      <p:sp>
        <p:nvSpPr>
          <p:cNvPr id="101379" name="Slide Number Placeholder 3">
            <a:extLst>
              <a:ext uri="{FF2B5EF4-FFF2-40B4-BE49-F238E27FC236}">
                <a16:creationId xmlns:a16="http://schemas.microsoft.com/office/drawing/2014/main" id="{58E0B33B-4EE7-D31A-5554-EAF82F06077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5C3F938-6FED-46D8-B668-7D30B3C042DB}" type="slidenum">
              <a:rPr lang="en-US" altLang="en-US" sz="1200"/>
              <a:pPr/>
              <a:t>49</a:t>
            </a:fld>
            <a:endParaRPr lang="en-US" altLang="en-US" sz="1200"/>
          </a:p>
        </p:txBody>
      </p:sp>
      <p:sp>
        <p:nvSpPr>
          <p:cNvPr id="101380" name="Notes Placeholder 1">
            <a:extLst>
              <a:ext uri="{FF2B5EF4-FFF2-40B4-BE49-F238E27FC236}">
                <a16:creationId xmlns:a16="http://schemas.microsoft.com/office/drawing/2014/main" id="{450BD308-4D53-3AA4-82B1-EE318D05ACE6}"/>
              </a:ext>
            </a:extLst>
          </p:cNvPr>
          <p:cNvSpPr>
            <a:spLocks noGrp="1"/>
          </p:cNvSpPr>
          <p:nvPr/>
        </p:nvSpPr>
        <p:spPr bwMode="auto">
          <a:xfrm>
            <a:off x="900113" y="4689475"/>
            <a:ext cx="4951412" cy="444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17" tIns="45309" rIns="90617" bIns="45309"/>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endParaRPr lang="en-ZA"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81FC6B26-6321-295B-1993-5C3DA962F7E0}"/>
              </a:ext>
            </a:extLst>
          </p:cNvPr>
          <p:cNvSpPr>
            <a:spLocks noGrp="1" noRot="1" noChangeAspect="1" noTextEdit="1"/>
          </p:cNvSpPr>
          <p:nvPr>
            <p:ph type="sldImg"/>
          </p:nvPr>
        </p:nvSpPr>
        <p:spPr>
          <a:ln/>
        </p:spPr>
      </p:sp>
      <p:sp>
        <p:nvSpPr>
          <p:cNvPr id="103427" name="Slide Number Placeholder 3">
            <a:extLst>
              <a:ext uri="{FF2B5EF4-FFF2-40B4-BE49-F238E27FC236}">
                <a16:creationId xmlns:a16="http://schemas.microsoft.com/office/drawing/2014/main" id="{AEBEB07F-9346-8479-B852-63AA12BCE2B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F145126-7999-4190-8B55-D79B9811EDA9}" type="slidenum">
              <a:rPr lang="en-US" altLang="en-US" sz="1200"/>
              <a:pPr/>
              <a:t>50</a:t>
            </a:fld>
            <a:endParaRPr lang="en-US" altLang="en-US" sz="1200"/>
          </a:p>
        </p:txBody>
      </p:sp>
      <p:sp>
        <p:nvSpPr>
          <p:cNvPr id="103428" name="Notes Placeholder 1">
            <a:extLst>
              <a:ext uri="{FF2B5EF4-FFF2-40B4-BE49-F238E27FC236}">
                <a16:creationId xmlns:a16="http://schemas.microsoft.com/office/drawing/2014/main" id="{1688E68E-508D-1AB0-DEA0-0D105830F85A}"/>
              </a:ext>
            </a:extLst>
          </p:cNvPr>
          <p:cNvSpPr>
            <a:spLocks noGrp="1"/>
          </p:cNvSpPr>
          <p:nvPr/>
        </p:nvSpPr>
        <p:spPr bwMode="auto">
          <a:xfrm>
            <a:off x="900113" y="4689475"/>
            <a:ext cx="4951412" cy="444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17" tIns="45309" rIns="90617" bIns="45309"/>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endParaRPr lang="en-ZA"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769AD0B3-CE43-5C33-85D0-8A87B60DB569}"/>
              </a:ext>
            </a:extLst>
          </p:cNvPr>
          <p:cNvSpPr>
            <a:spLocks noGrp="1" noRot="1" noChangeAspect="1" noTextEdit="1"/>
          </p:cNvSpPr>
          <p:nvPr>
            <p:ph type="sldImg"/>
          </p:nvPr>
        </p:nvSpPr>
        <p:spPr>
          <a:ln/>
        </p:spPr>
      </p:sp>
      <p:sp>
        <p:nvSpPr>
          <p:cNvPr id="105475" name="Slide Number Placeholder 3">
            <a:extLst>
              <a:ext uri="{FF2B5EF4-FFF2-40B4-BE49-F238E27FC236}">
                <a16:creationId xmlns:a16="http://schemas.microsoft.com/office/drawing/2014/main" id="{45F4E103-B7A3-566E-F630-6CCF33C335E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57CE1C76-F454-4C2D-8CA6-0E79A0E8295E}" type="slidenum">
              <a:rPr lang="en-US" altLang="en-US" sz="1200"/>
              <a:pPr/>
              <a:t>51</a:t>
            </a:fld>
            <a:endParaRPr lang="en-US" altLang="en-US" sz="1200"/>
          </a:p>
        </p:txBody>
      </p:sp>
      <p:sp>
        <p:nvSpPr>
          <p:cNvPr id="105476" name="Notes Placeholder 1">
            <a:extLst>
              <a:ext uri="{FF2B5EF4-FFF2-40B4-BE49-F238E27FC236}">
                <a16:creationId xmlns:a16="http://schemas.microsoft.com/office/drawing/2014/main" id="{407CBA08-1693-284F-C9C4-A3C72A5A6B81}"/>
              </a:ext>
            </a:extLst>
          </p:cNvPr>
          <p:cNvSpPr>
            <a:spLocks noGrp="1"/>
          </p:cNvSpPr>
          <p:nvPr/>
        </p:nvSpPr>
        <p:spPr bwMode="auto">
          <a:xfrm>
            <a:off x="900113" y="4689475"/>
            <a:ext cx="4951412" cy="444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17" tIns="45309" rIns="90617" bIns="45309"/>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endParaRPr lang="en-ZA"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0EBBDEA9-366E-9BC6-C01D-7A693EC250A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Arial" panose="020B0604020202020204" pitchFamily="34" charset="0"/>
                <a:ea typeface="ＭＳ Ｐゴシック" panose="020B0600070205080204" pitchFamily="34" charset="-128"/>
              </a:defRPr>
            </a:lvl1pPr>
            <a:lvl2pPr marL="746125" indent="-287338" defTabSz="92710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9350" indent="-228600" defTabSz="9271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9725" indent="-228600" defTabSz="9271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68513" indent="-228600" defTabSz="9271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25713" indent="-228600" defTabSz="9271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82913" indent="-228600" defTabSz="9271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40113" indent="-228600" defTabSz="9271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97313" indent="-228600" defTabSz="9271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44EB5E50-BABA-4BE1-9742-2CF0E385BE1B}" type="slidenum">
              <a:rPr lang="en-US" altLang="en-US"/>
              <a:pPr>
                <a:spcBef>
                  <a:spcPct val="0"/>
                </a:spcBef>
              </a:pPr>
              <a:t>5</a:t>
            </a:fld>
            <a:endParaRPr lang="en-US" altLang="en-US"/>
          </a:p>
        </p:txBody>
      </p:sp>
      <p:sp>
        <p:nvSpPr>
          <p:cNvPr id="13315" name="Rectangle 2">
            <a:extLst>
              <a:ext uri="{FF2B5EF4-FFF2-40B4-BE49-F238E27FC236}">
                <a16:creationId xmlns:a16="http://schemas.microsoft.com/office/drawing/2014/main" id="{3EDF4DF0-9C33-7605-A8E0-9771A212083F}"/>
              </a:ext>
            </a:extLst>
          </p:cNvPr>
          <p:cNvSpPr>
            <a:spLocks noGrp="1" noRot="1" noChangeAspect="1" noChangeArrowheads="1" noTextEdit="1"/>
          </p:cNvSpPr>
          <p:nvPr>
            <p:ph type="sldImg"/>
          </p:nvPr>
        </p:nvSpPr>
        <p:spPr>
          <a:ln/>
        </p:spPr>
      </p:sp>
      <p:sp>
        <p:nvSpPr>
          <p:cNvPr id="13316" name="Rectangle 3">
            <a:extLst>
              <a:ext uri="{FF2B5EF4-FFF2-40B4-BE49-F238E27FC236}">
                <a16:creationId xmlns:a16="http://schemas.microsoft.com/office/drawing/2014/main" id="{4B75535B-9079-3F78-4368-55E5CDB14BF3}"/>
              </a:ext>
            </a:extLst>
          </p:cNvPr>
          <p:cNvSpPr>
            <a:spLocks noGrp="1" noChangeArrowheads="1"/>
          </p:cNvSpPr>
          <p:nvPr>
            <p:ph type="body" idx="1"/>
          </p:nvPr>
        </p:nvSpPr>
        <p:spPr>
          <a:xfrm>
            <a:off x="900113" y="4689475"/>
            <a:ext cx="4951412" cy="2619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4DECEE51-7278-5852-4B21-A379F2949777}"/>
              </a:ext>
            </a:extLst>
          </p:cNvPr>
          <p:cNvSpPr>
            <a:spLocks noGrp="1" noRot="1" noChangeAspect="1" noTextEdit="1"/>
          </p:cNvSpPr>
          <p:nvPr>
            <p:ph type="sldImg"/>
          </p:nvPr>
        </p:nvSpPr>
        <p:spPr>
          <a:ln/>
        </p:spPr>
      </p:sp>
      <p:sp>
        <p:nvSpPr>
          <p:cNvPr id="107523" name="Slide Number Placeholder 3">
            <a:extLst>
              <a:ext uri="{FF2B5EF4-FFF2-40B4-BE49-F238E27FC236}">
                <a16:creationId xmlns:a16="http://schemas.microsoft.com/office/drawing/2014/main" id="{2506A52E-308F-184C-5306-BA072A6B41C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6EDBB2E3-AF1F-4CBC-B539-817811DEF99C}" type="slidenum">
              <a:rPr lang="en-US" altLang="en-US" sz="1200"/>
              <a:pPr/>
              <a:t>52</a:t>
            </a:fld>
            <a:endParaRPr lang="en-US" altLang="en-US" sz="1200"/>
          </a:p>
        </p:txBody>
      </p:sp>
      <p:sp>
        <p:nvSpPr>
          <p:cNvPr id="107524" name="Notes Placeholder 1">
            <a:extLst>
              <a:ext uri="{FF2B5EF4-FFF2-40B4-BE49-F238E27FC236}">
                <a16:creationId xmlns:a16="http://schemas.microsoft.com/office/drawing/2014/main" id="{FDB810B6-0CFD-D427-01F2-69F5133606A6}"/>
              </a:ext>
            </a:extLst>
          </p:cNvPr>
          <p:cNvSpPr>
            <a:spLocks noGrp="1"/>
          </p:cNvSpPr>
          <p:nvPr/>
        </p:nvSpPr>
        <p:spPr bwMode="auto">
          <a:xfrm>
            <a:off x="900113" y="4689475"/>
            <a:ext cx="4951412" cy="444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17" tIns="45309" rIns="90617" bIns="45309"/>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endParaRPr lang="en-ZA"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a:extLst>
              <a:ext uri="{FF2B5EF4-FFF2-40B4-BE49-F238E27FC236}">
                <a16:creationId xmlns:a16="http://schemas.microsoft.com/office/drawing/2014/main" id="{59792480-A205-C92F-1322-76BC3E2BF689}"/>
              </a:ext>
            </a:extLst>
          </p:cNvPr>
          <p:cNvSpPr>
            <a:spLocks noGrp="1" noRot="1" noChangeAspect="1" noTextEdit="1"/>
          </p:cNvSpPr>
          <p:nvPr>
            <p:ph type="sldImg"/>
          </p:nvPr>
        </p:nvSpPr>
        <p:spPr>
          <a:ln/>
        </p:spPr>
      </p:sp>
      <p:sp>
        <p:nvSpPr>
          <p:cNvPr id="109571" name="Slide Number Placeholder 3">
            <a:extLst>
              <a:ext uri="{FF2B5EF4-FFF2-40B4-BE49-F238E27FC236}">
                <a16:creationId xmlns:a16="http://schemas.microsoft.com/office/drawing/2014/main" id="{99D30C02-67BA-EBFE-F6D7-48080AFAE2E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BECCFA0-2DC8-49D8-9EC6-F24B8C80A74B}" type="slidenum">
              <a:rPr lang="en-US" altLang="en-US" sz="1200"/>
              <a:pPr/>
              <a:t>53</a:t>
            </a:fld>
            <a:endParaRPr lang="en-US" altLang="en-US" sz="1200"/>
          </a:p>
        </p:txBody>
      </p:sp>
      <p:sp>
        <p:nvSpPr>
          <p:cNvPr id="109572" name="Notes Placeholder 1">
            <a:extLst>
              <a:ext uri="{FF2B5EF4-FFF2-40B4-BE49-F238E27FC236}">
                <a16:creationId xmlns:a16="http://schemas.microsoft.com/office/drawing/2014/main" id="{D71CD7EB-4964-1178-CDA7-1E9094F0F4B1}"/>
              </a:ext>
            </a:extLst>
          </p:cNvPr>
          <p:cNvSpPr>
            <a:spLocks noGrp="1"/>
          </p:cNvSpPr>
          <p:nvPr/>
        </p:nvSpPr>
        <p:spPr bwMode="auto">
          <a:xfrm>
            <a:off x="900113" y="4689475"/>
            <a:ext cx="4951412" cy="444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17" tIns="45309" rIns="90617" bIns="45309"/>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endParaRPr lang="en-ZA" alt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a:extLst>
              <a:ext uri="{FF2B5EF4-FFF2-40B4-BE49-F238E27FC236}">
                <a16:creationId xmlns:a16="http://schemas.microsoft.com/office/drawing/2014/main" id="{2BACACE9-B500-B75B-E005-E5630657A278}"/>
              </a:ext>
            </a:extLst>
          </p:cNvPr>
          <p:cNvSpPr>
            <a:spLocks noGrp="1" noRot="1" noChangeAspect="1" noTextEdit="1"/>
          </p:cNvSpPr>
          <p:nvPr>
            <p:ph type="sldImg"/>
          </p:nvPr>
        </p:nvSpPr>
        <p:spPr>
          <a:ln/>
        </p:spPr>
      </p:sp>
      <p:sp>
        <p:nvSpPr>
          <p:cNvPr id="111619" name="Slide Number Placeholder 3">
            <a:extLst>
              <a:ext uri="{FF2B5EF4-FFF2-40B4-BE49-F238E27FC236}">
                <a16:creationId xmlns:a16="http://schemas.microsoft.com/office/drawing/2014/main" id="{FD28E205-0067-1C80-C769-851E0273D11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E1DEEEAC-83B0-4C85-9036-9E861E09F519}" type="slidenum">
              <a:rPr lang="en-US" altLang="en-US" sz="1200"/>
              <a:pPr/>
              <a:t>54</a:t>
            </a:fld>
            <a:endParaRPr lang="en-US" altLang="en-US" sz="1200"/>
          </a:p>
        </p:txBody>
      </p:sp>
      <p:sp>
        <p:nvSpPr>
          <p:cNvPr id="111620" name="Notes Placeholder 1">
            <a:extLst>
              <a:ext uri="{FF2B5EF4-FFF2-40B4-BE49-F238E27FC236}">
                <a16:creationId xmlns:a16="http://schemas.microsoft.com/office/drawing/2014/main" id="{D39F589A-204B-451B-A517-50067BDE1993}"/>
              </a:ext>
            </a:extLst>
          </p:cNvPr>
          <p:cNvSpPr>
            <a:spLocks noGrp="1"/>
          </p:cNvSpPr>
          <p:nvPr/>
        </p:nvSpPr>
        <p:spPr bwMode="auto">
          <a:xfrm>
            <a:off x="900113" y="4689475"/>
            <a:ext cx="4951412" cy="444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17" tIns="45309" rIns="90617" bIns="45309"/>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endParaRPr lang="en-ZA" alt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a:extLst>
              <a:ext uri="{FF2B5EF4-FFF2-40B4-BE49-F238E27FC236}">
                <a16:creationId xmlns:a16="http://schemas.microsoft.com/office/drawing/2014/main" id="{00BF17B0-B1DD-4DFD-067F-9896A1C9F90A}"/>
              </a:ext>
            </a:extLst>
          </p:cNvPr>
          <p:cNvSpPr>
            <a:spLocks noGrp="1" noRot="1" noChangeAspect="1" noTextEdit="1"/>
          </p:cNvSpPr>
          <p:nvPr>
            <p:ph type="sldImg"/>
          </p:nvPr>
        </p:nvSpPr>
        <p:spPr>
          <a:ln/>
        </p:spPr>
      </p:sp>
      <p:sp>
        <p:nvSpPr>
          <p:cNvPr id="113667" name="Slide Number Placeholder 3">
            <a:extLst>
              <a:ext uri="{FF2B5EF4-FFF2-40B4-BE49-F238E27FC236}">
                <a16:creationId xmlns:a16="http://schemas.microsoft.com/office/drawing/2014/main" id="{77CD062B-4C05-0B6F-BA0E-EDEA14AB25A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6E2A08E0-62A8-4286-AA25-A9785DCE32B0}" type="slidenum">
              <a:rPr lang="en-US" altLang="en-US" sz="1200"/>
              <a:pPr/>
              <a:t>55</a:t>
            </a:fld>
            <a:endParaRPr lang="en-US" altLang="en-US" sz="1200"/>
          </a:p>
        </p:txBody>
      </p:sp>
      <p:sp>
        <p:nvSpPr>
          <p:cNvPr id="113668" name="Notes Placeholder 1">
            <a:extLst>
              <a:ext uri="{FF2B5EF4-FFF2-40B4-BE49-F238E27FC236}">
                <a16:creationId xmlns:a16="http://schemas.microsoft.com/office/drawing/2014/main" id="{3C4B067F-3811-F7B8-D12B-B84CA19782BC}"/>
              </a:ext>
            </a:extLst>
          </p:cNvPr>
          <p:cNvSpPr>
            <a:spLocks noGrp="1"/>
          </p:cNvSpPr>
          <p:nvPr/>
        </p:nvSpPr>
        <p:spPr bwMode="auto">
          <a:xfrm>
            <a:off x="900113" y="4689475"/>
            <a:ext cx="4951412" cy="444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17" tIns="45309" rIns="90617" bIns="45309"/>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endParaRPr lang="en-ZA" alt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a:extLst>
              <a:ext uri="{FF2B5EF4-FFF2-40B4-BE49-F238E27FC236}">
                <a16:creationId xmlns:a16="http://schemas.microsoft.com/office/drawing/2014/main" id="{7A020A45-CE6D-DDBE-C275-8209C6A02E2F}"/>
              </a:ext>
            </a:extLst>
          </p:cNvPr>
          <p:cNvSpPr>
            <a:spLocks noGrp="1" noRot="1" noChangeAspect="1" noTextEdit="1"/>
          </p:cNvSpPr>
          <p:nvPr>
            <p:ph type="sldImg"/>
          </p:nvPr>
        </p:nvSpPr>
        <p:spPr>
          <a:ln/>
        </p:spPr>
      </p:sp>
      <p:sp>
        <p:nvSpPr>
          <p:cNvPr id="115715" name="Slide Number Placeholder 3">
            <a:extLst>
              <a:ext uri="{FF2B5EF4-FFF2-40B4-BE49-F238E27FC236}">
                <a16:creationId xmlns:a16="http://schemas.microsoft.com/office/drawing/2014/main" id="{5183B2A8-9B68-28B1-CD94-1961F1B6E68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1D92417-298F-41B0-9A8B-A1D00B169A0C}" type="slidenum">
              <a:rPr lang="en-US" altLang="en-US" sz="1200"/>
              <a:pPr/>
              <a:t>56</a:t>
            </a:fld>
            <a:endParaRPr lang="en-US" altLang="en-US" sz="1200"/>
          </a:p>
        </p:txBody>
      </p:sp>
      <p:sp>
        <p:nvSpPr>
          <p:cNvPr id="115716" name="Notes Placeholder 1">
            <a:extLst>
              <a:ext uri="{FF2B5EF4-FFF2-40B4-BE49-F238E27FC236}">
                <a16:creationId xmlns:a16="http://schemas.microsoft.com/office/drawing/2014/main" id="{14352333-35DE-6119-D07E-D29ACCFA1B73}"/>
              </a:ext>
            </a:extLst>
          </p:cNvPr>
          <p:cNvSpPr>
            <a:spLocks noGrp="1"/>
          </p:cNvSpPr>
          <p:nvPr/>
        </p:nvSpPr>
        <p:spPr bwMode="auto">
          <a:xfrm>
            <a:off x="900113" y="4689475"/>
            <a:ext cx="4951412" cy="444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17" tIns="45309" rIns="90617" bIns="45309"/>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endParaRPr lang="en-ZA" alt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a:extLst>
              <a:ext uri="{FF2B5EF4-FFF2-40B4-BE49-F238E27FC236}">
                <a16:creationId xmlns:a16="http://schemas.microsoft.com/office/drawing/2014/main" id="{DBFBECE8-BE01-75B0-2DE7-16F2273BBFE2}"/>
              </a:ext>
            </a:extLst>
          </p:cNvPr>
          <p:cNvSpPr>
            <a:spLocks noGrp="1" noRot="1" noChangeAspect="1" noTextEdit="1"/>
          </p:cNvSpPr>
          <p:nvPr>
            <p:ph type="sldImg"/>
          </p:nvPr>
        </p:nvSpPr>
        <p:spPr>
          <a:ln/>
        </p:spPr>
      </p:sp>
      <p:sp>
        <p:nvSpPr>
          <p:cNvPr id="117763" name="Slide Number Placeholder 3">
            <a:extLst>
              <a:ext uri="{FF2B5EF4-FFF2-40B4-BE49-F238E27FC236}">
                <a16:creationId xmlns:a16="http://schemas.microsoft.com/office/drawing/2014/main" id="{DE9F4B88-093D-8F2E-1481-9602C7BB263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8AF80A9-9F8B-4F15-8232-1D796E6AD393}" type="slidenum">
              <a:rPr lang="en-US" altLang="en-US" sz="1200"/>
              <a:pPr/>
              <a:t>57</a:t>
            </a:fld>
            <a:endParaRPr lang="en-US" altLang="en-US" sz="1200"/>
          </a:p>
        </p:txBody>
      </p:sp>
      <p:sp>
        <p:nvSpPr>
          <p:cNvPr id="117764" name="Notes Placeholder 1">
            <a:extLst>
              <a:ext uri="{FF2B5EF4-FFF2-40B4-BE49-F238E27FC236}">
                <a16:creationId xmlns:a16="http://schemas.microsoft.com/office/drawing/2014/main" id="{EDAACE8D-74C9-022E-30FD-52DB61948BE2}"/>
              </a:ext>
            </a:extLst>
          </p:cNvPr>
          <p:cNvSpPr>
            <a:spLocks noGrp="1"/>
          </p:cNvSpPr>
          <p:nvPr/>
        </p:nvSpPr>
        <p:spPr bwMode="auto">
          <a:xfrm>
            <a:off x="900113" y="4689475"/>
            <a:ext cx="4951412" cy="444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17" tIns="45309" rIns="90617" bIns="45309"/>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endParaRPr lang="en-ZA" alt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a:extLst>
              <a:ext uri="{FF2B5EF4-FFF2-40B4-BE49-F238E27FC236}">
                <a16:creationId xmlns:a16="http://schemas.microsoft.com/office/drawing/2014/main" id="{71E34B42-C8B8-BF5B-07F7-FDD934450A40}"/>
              </a:ext>
            </a:extLst>
          </p:cNvPr>
          <p:cNvSpPr>
            <a:spLocks noGrp="1" noRot="1" noChangeAspect="1" noTextEdit="1"/>
          </p:cNvSpPr>
          <p:nvPr>
            <p:ph type="sldImg"/>
          </p:nvPr>
        </p:nvSpPr>
        <p:spPr>
          <a:ln/>
        </p:spPr>
      </p:sp>
      <p:sp>
        <p:nvSpPr>
          <p:cNvPr id="119811" name="Slide Number Placeholder 3">
            <a:extLst>
              <a:ext uri="{FF2B5EF4-FFF2-40B4-BE49-F238E27FC236}">
                <a16:creationId xmlns:a16="http://schemas.microsoft.com/office/drawing/2014/main" id="{B38D7502-7507-FFBB-ED49-644DFE84C35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4133E4C-5771-4B10-8CC1-3CFAEA3292CB}" type="slidenum">
              <a:rPr lang="en-US" altLang="en-US" sz="1200"/>
              <a:pPr/>
              <a:t>58</a:t>
            </a:fld>
            <a:endParaRPr lang="en-US" altLang="en-US" sz="1200"/>
          </a:p>
        </p:txBody>
      </p:sp>
      <p:sp>
        <p:nvSpPr>
          <p:cNvPr id="119812" name="Notes Placeholder 1">
            <a:extLst>
              <a:ext uri="{FF2B5EF4-FFF2-40B4-BE49-F238E27FC236}">
                <a16:creationId xmlns:a16="http://schemas.microsoft.com/office/drawing/2014/main" id="{6AEAC5B5-6A56-2718-8C35-6143A7D25AA5}"/>
              </a:ext>
            </a:extLst>
          </p:cNvPr>
          <p:cNvSpPr>
            <a:spLocks noGrp="1"/>
          </p:cNvSpPr>
          <p:nvPr/>
        </p:nvSpPr>
        <p:spPr bwMode="auto">
          <a:xfrm>
            <a:off x="900113" y="4689475"/>
            <a:ext cx="4951412" cy="444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17" tIns="45309" rIns="90617" bIns="45309"/>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endParaRPr lang="en-ZA" alt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a:extLst>
              <a:ext uri="{FF2B5EF4-FFF2-40B4-BE49-F238E27FC236}">
                <a16:creationId xmlns:a16="http://schemas.microsoft.com/office/drawing/2014/main" id="{B75F2D83-93D6-521D-3125-C9EBECF5E311}"/>
              </a:ext>
            </a:extLst>
          </p:cNvPr>
          <p:cNvSpPr>
            <a:spLocks noGrp="1" noRot="1" noChangeAspect="1" noTextEdit="1"/>
          </p:cNvSpPr>
          <p:nvPr>
            <p:ph type="sldImg"/>
          </p:nvPr>
        </p:nvSpPr>
        <p:spPr>
          <a:ln/>
        </p:spPr>
      </p:sp>
      <p:sp>
        <p:nvSpPr>
          <p:cNvPr id="121859" name="Slide Number Placeholder 3">
            <a:extLst>
              <a:ext uri="{FF2B5EF4-FFF2-40B4-BE49-F238E27FC236}">
                <a16:creationId xmlns:a16="http://schemas.microsoft.com/office/drawing/2014/main" id="{86A53E80-B33D-5402-9015-AD04FA93F37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E5DF804-3ADC-4067-B70D-79A7C22F790E}" type="slidenum">
              <a:rPr lang="en-US" altLang="en-US" sz="1200"/>
              <a:pPr/>
              <a:t>59</a:t>
            </a:fld>
            <a:endParaRPr lang="en-US" altLang="en-US" sz="1200"/>
          </a:p>
        </p:txBody>
      </p:sp>
      <p:sp>
        <p:nvSpPr>
          <p:cNvPr id="121860" name="Notes Placeholder 1">
            <a:extLst>
              <a:ext uri="{FF2B5EF4-FFF2-40B4-BE49-F238E27FC236}">
                <a16:creationId xmlns:a16="http://schemas.microsoft.com/office/drawing/2014/main" id="{A2E193C1-E460-4B39-49C7-F754F2D35DD2}"/>
              </a:ext>
            </a:extLst>
          </p:cNvPr>
          <p:cNvSpPr>
            <a:spLocks noGrp="1"/>
          </p:cNvSpPr>
          <p:nvPr/>
        </p:nvSpPr>
        <p:spPr bwMode="auto">
          <a:xfrm>
            <a:off x="900113" y="4689475"/>
            <a:ext cx="4951412" cy="444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17" tIns="45309" rIns="90617" bIns="45309"/>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endParaRPr lang="en-ZA" alt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a:extLst>
              <a:ext uri="{FF2B5EF4-FFF2-40B4-BE49-F238E27FC236}">
                <a16:creationId xmlns:a16="http://schemas.microsoft.com/office/drawing/2014/main" id="{8B1416A8-B620-832A-3264-7107A2EABA9A}"/>
              </a:ext>
            </a:extLst>
          </p:cNvPr>
          <p:cNvSpPr>
            <a:spLocks noGrp="1" noRot="1" noChangeAspect="1" noTextEdit="1"/>
          </p:cNvSpPr>
          <p:nvPr>
            <p:ph type="sldImg"/>
          </p:nvPr>
        </p:nvSpPr>
        <p:spPr>
          <a:ln/>
        </p:spPr>
      </p:sp>
      <p:sp>
        <p:nvSpPr>
          <p:cNvPr id="123907" name="Slide Number Placeholder 3">
            <a:extLst>
              <a:ext uri="{FF2B5EF4-FFF2-40B4-BE49-F238E27FC236}">
                <a16:creationId xmlns:a16="http://schemas.microsoft.com/office/drawing/2014/main" id="{7E56140C-B940-ED93-3DA0-CB9AB931C0D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64F3517-7DC2-4819-B303-6082EA462BD2}" type="slidenum">
              <a:rPr lang="en-US" altLang="en-US" sz="1200"/>
              <a:pPr/>
              <a:t>60</a:t>
            </a:fld>
            <a:endParaRPr lang="en-US" altLang="en-US" sz="1200"/>
          </a:p>
        </p:txBody>
      </p:sp>
      <p:sp>
        <p:nvSpPr>
          <p:cNvPr id="123908" name="Notes Placeholder 1">
            <a:extLst>
              <a:ext uri="{FF2B5EF4-FFF2-40B4-BE49-F238E27FC236}">
                <a16:creationId xmlns:a16="http://schemas.microsoft.com/office/drawing/2014/main" id="{BD3EBF28-7794-7CF5-35AB-5A636BA1D134}"/>
              </a:ext>
            </a:extLst>
          </p:cNvPr>
          <p:cNvSpPr>
            <a:spLocks noGrp="1"/>
          </p:cNvSpPr>
          <p:nvPr/>
        </p:nvSpPr>
        <p:spPr bwMode="auto">
          <a:xfrm>
            <a:off x="900113" y="4689475"/>
            <a:ext cx="4951412" cy="444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17" tIns="45309" rIns="90617" bIns="45309"/>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endParaRPr lang="en-ZA" altLang="en-US"/>
          </a:p>
        </p:txBody>
      </p:sp>
      <p:sp>
        <p:nvSpPr>
          <p:cNvPr id="123909" name="Notes Placeholder 1">
            <a:extLst>
              <a:ext uri="{FF2B5EF4-FFF2-40B4-BE49-F238E27FC236}">
                <a16:creationId xmlns:a16="http://schemas.microsoft.com/office/drawing/2014/main" id="{EA69C233-02ED-3946-D4C3-DB6FAA8FCD9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ZA" altLang="en-US" sz="1000">
              <a:latin typeface="Arial" panose="020B0604020202020204" pitchFamily="34" charset="0"/>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a:extLst>
              <a:ext uri="{FF2B5EF4-FFF2-40B4-BE49-F238E27FC236}">
                <a16:creationId xmlns:a16="http://schemas.microsoft.com/office/drawing/2014/main" id="{E053E946-9620-8839-969D-7B1F2A0FE28D}"/>
              </a:ext>
            </a:extLst>
          </p:cNvPr>
          <p:cNvSpPr>
            <a:spLocks noGrp="1" noRot="1" noChangeAspect="1" noTextEdit="1"/>
          </p:cNvSpPr>
          <p:nvPr>
            <p:ph type="sldImg"/>
          </p:nvPr>
        </p:nvSpPr>
        <p:spPr>
          <a:ln/>
        </p:spPr>
      </p:sp>
      <p:sp>
        <p:nvSpPr>
          <p:cNvPr id="125955" name="Slide Number Placeholder 3">
            <a:extLst>
              <a:ext uri="{FF2B5EF4-FFF2-40B4-BE49-F238E27FC236}">
                <a16:creationId xmlns:a16="http://schemas.microsoft.com/office/drawing/2014/main" id="{C5A633C0-9242-5D6C-DF66-85D0C5222FF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89910C7-BFBE-44AE-B883-B0AA03EAB768}" type="slidenum">
              <a:rPr lang="en-US" altLang="en-US" sz="1200"/>
              <a:pPr/>
              <a:t>61</a:t>
            </a:fld>
            <a:endParaRPr lang="en-US" altLang="en-US" sz="1200"/>
          </a:p>
        </p:txBody>
      </p:sp>
      <p:sp>
        <p:nvSpPr>
          <p:cNvPr id="125956" name="Notes Placeholder 1">
            <a:extLst>
              <a:ext uri="{FF2B5EF4-FFF2-40B4-BE49-F238E27FC236}">
                <a16:creationId xmlns:a16="http://schemas.microsoft.com/office/drawing/2014/main" id="{0672D1A7-0700-C716-F859-BBBFE825BA45}"/>
              </a:ext>
            </a:extLst>
          </p:cNvPr>
          <p:cNvSpPr>
            <a:spLocks noGrp="1"/>
          </p:cNvSpPr>
          <p:nvPr/>
        </p:nvSpPr>
        <p:spPr bwMode="auto">
          <a:xfrm>
            <a:off x="900113" y="4689475"/>
            <a:ext cx="4951412" cy="444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17" tIns="45309" rIns="90617" bIns="45309"/>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endParaRPr lang="en-ZA" altLang="en-US"/>
          </a:p>
        </p:txBody>
      </p:sp>
      <p:sp>
        <p:nvSpPr>
          <p:cNvPr id="125957" name="Notes Placeholder 1">
            <a:extLst>
              <a:ext uri="{FF2B5EF4-FFF2-40B4-BE49-F238E27FC236}">
                <a16:creationId xmlns:a16="http://schemas.microsoft.com/office/drawing/2014/main" id="{CAB39985-9B2C-143B-9E5F-6F14AB51FD6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60697E66-B099-A471-F6E6-895B0CCEC0C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Arial" panose="020B0604020202020204" pitchFamily="34" charset="0"/>
                <a:ea typeface="ＭＳ Ｐゴシック" panose="020B0600070205080204" pitchFamily="34" charset="-128"/>
              </a:defRPr>
            </a:lvl1pPr>
            <a:lvl2pPr marL="746125" indent="-287338" defTabSz="92710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9350" indent="-228600" defTabSz="9271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9725" indent="-228600" defTabSz="9271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68513" indent="-228600" defTabSz="9271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25713" indent="-228600" defTabSz="9271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82913" indent="-228600" defTabSz="9271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40113" indent="-228600" defTabSz="9271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97313" indent="-228600" defTabSz="9271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BD976446-A01C-4AF3-B517-37F4C9E44020}" type="slidenum">
              <a:rPr lang="en-US" altLang="en-US"/>
              <a:pPr>
                <a:spcBef>
                  <a:spcPct val="0"/>
                </a:spcBef>
              </a:pPr>
              <a:t>6</a:t>
            </a:fld>
            <a:endParaRPr lang="en-US" altLang="en-US"/>
          </a:p>
        </p:txBody>
      </p:sp>
      <p:sp>
        <p:nvSpPr>
          <p:cNvPr id="15363" name="Rectangle 2">
            <a:extLst>
              <a:ext uri="{FF2B5EF4-FFF2-40B4-BE49-F238E27FC236}">
                <a16:creationId xmlns:a16="http://schemas.microsoft.com/office/drawing/2014/main" id="{02B0F0A9-490A-482F-3C1C-A4D199131C8B}"/>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2DAF21AE-CBC9-1B6B-4585-3858FD0A1699}"/>
              </a:ext>
            </a:extLst>
          </p:cNvPr>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ltLang="en-US" dirty="0">
              <a:solidFill>
                <a:schemeClr val="tx1">
                  <a:lumMod val="95000"/>
                  <a:lumOff val="5000"/>
                </a:schemeClr>
              </a:solidFill>
              <a:latin typeface="Arial" panose="020B0604020202020204" pitchFamily="34" charset="0"/>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a:extLst>
              <a:ext uri="{FF2B5EF4-FFF2-40B4-BE49-F238E27FC236}">
                <a16:creationId xmlns:a16="http://schemas.microsoft.com/office/drawing/2014/main" id="{48A5D50D-8F95-A0B7-9E92-CACE322EB8A2}"/>
              </a:ext>
            </a:extLst>
          </p:cNvPr>
          <p:cNvSpPr>
            <a:spLocks noGrp="1" noRot="1" noChangeAspect="1" noTextEdit="1"/>
          </p:cNvSpPr>
          <p:nvPr>
            <p:ph type="sldImg"/>
          </p:nvPr>
        </p:nvSpPr>
        <p:spPr>
          <a:ln/>
        </p:spPr>
      </p:sp>
      <p:sp>
        <p:nvSpPr>
          <p:cNvPr id="128003" name="Notes Placeholder 2">
            <a:extLst>
              <a:ext uri="{FF2B5EF4-FFF2-40B4-BE49-F238E27FC236}">
                <a16:creationId xmlns:a16="http://schemas.microsoft.com/office/drawing/2014/main" id="{5FBD72A8-E141-B7FF-B746-3531B810DBC3}"/>
              </a:ext>
            </a:extLst>
          </p:cNvPr>
          <p:cNvSpPr>
            <a:spLocks noGrp="1"/>
          </p:cNvSpPr>
          <p:nvPr>
            <p:ph type="body" idx="1"/>
          </p:nvPr>
        </p:nvSpPr>
        <p:spPr>
          <a:xfrm>
            <a:off x="303213" y="4714875"/>
            <a:ext cx="6191250" cy="5073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sz="1300">
              <a:latin typeface="Arial" panose="020B0604020202020204" pitchFamily="34" charset="0"/>
            </a:endParaRPr>
          </a:p>
        </p:txBody>
      </p:sp>
      <p:sp>
        <p:nvSpPr>
          <p:cNvPr id="128004" name="Slide Number Placeholder 3">
            <a:extLst>
              <a:ext uri="{FF2B5EF4-FFF2-40B4-BE49-F238E27FC236}">
                <a16:creationId xmlns:a16="http://schemas.microsoft.com/office/drawing/2014/main" id="{A6355591-8BC0-C220-BCFC-DCA7280BFBE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CA1B5CF-823E-47EB-A20D-BA97045B4943}" type="slidenum">
              <a:rPr lang="en-US" altLang="en-US" sz="1200"/>
              <a:pPr/>
              <a:t>62</a:t>
            </a:fld>
            <a:endParaRPr lang="en-US" altLang="en-US" sz="120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a:extLst>
              <a:ext uri="{FF2B5EF4-FFF2-40B4-BE49-F238E27FC236}">
                <a16:creationId xmlns:a16="http://schemas.microsoft.com/office/drawing/2014/main" id="{31E26E13-CC32-E82F-4939-0E21CFA63782}"/>
              </a:ext>
            </a:extLst>
          </p:cNvPr>
          <p:cNvSpPr>
            <a:spLocks noGrp="1" noRot="1" noChangeAspect="1" noTextEdit="1"/>
          </p:cNvSpPr>
          <p:nvPr>
            <p:ph type="sldImg"/>
          </p:nvPr>
        </p:nvSpPr>
        <p:spPr>
          <a:ln/>
        </p:spPr>
      </p:sp>
      <p:sp>
        <p:nvSpPr>
          <p:cNvPr id="130051" name="Notes Placeholder 2">
            <a:extLst>
              <a:ext uri="{FF2B5EF4-FFF2-40B4-BE49-F238E27FC236}">
                <a16:creationId xmlns:a16="http://schemas.microsoft.com/office/drawing/2014/main" id="{D43EE220-1245-8D32-043B-1C0FC2FED6A6}"/>
              </a:ext>
            </a:extLst>
          </p:cNvPr>
          <p:cNvSpPr>
            <a:spLocks noGrp="1"/>
          </p:cNvSpPr>
          <p:nvPr>
            <p:ph type="body" idx="1"/>
          </p:nvPr>
        </p:nvSpPr>
        <p:spPr>
          <a:xfrm>
            <a:off x="303213" y="4714875"/>
            <a:ext cx="6191250" cy="5073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sz="1300">
              <a:latin typeface="Arial" panose="020B0604020202020204" pitchFamily="34" charset="0"/>
            </a:endParaRPr>
          </a:p>
        </p:txBody>
      </p:sp>
      <p:sp>
        <p:nvSpPr>
          <p:cNvPr id="130052" name="Slide Number Placeholder 3">
            <a:extLst>
              <a:ext uri="{FF2B5EF4-FFF2-40B4-BE49-F238E27FC236}">
                <a16:creationId xmlns:a16="http://schemas.microsoft.com/office/drawing/2014/main" id="{CA76F450-4905-4015-11B6-561CC8E6804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ED8E1DD4-CF90-4CBE-8DBD-E417DF95D4FD}" type="slidenum">
              <a:rPr lang="en-US" altLang="en-US" sz="1200"/>
              <a:pPr/>
              <a:t>63</a:t>
            </a:fld>
            <a:endParaRPr lang="en-US" altLang="en-US" sz="120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a:extLst>
              <a:ext uri="{FF2B5EF4-FFF2-40B4-BE49-F238E27FC236}">
                <a16:creationId xmlns:a16="http://schemas.microsoft.com/office/drawing/2014/main" id="{E2672A2A-DA62-4497-72DC-0BEC0BBA9275}"/>
              </a:ext>
            </a:extLst>
          </p:cNvPr>
          <p:cNvSpPr>
            <a:spLocks noGrp="1" noRot="1" noChangeAspect="1" noTextEdit="1"/>
          </p:cNvSpPr>
          <p:nvPr>
            <p:ph type="sldImg"/>
          </p:nvPr>
        </p:nvSpPr>
        <p:spPr>
          <a:ln/>
        </p:spPr>
      </p:sp>
      <p:sp>
        <p:nvSpPr>
          <p:cNvPr id="132099" name="Notes Placeholder 2">
            <a:extLst>
              <a:ext uri="{FF2B5EF4-FFF2-40B4-BE49-F238E27FC236}">
                <a16:creationId xmlns:a16="http://schemas.microsoft.com/office/drawing/2014/main" id="{EA7FA215-7F90-E3F7-AD60-8C57E99AFCD3}"/>
              </a:ext>
            </a:extLst>
          </p:cNvPr>
          <p:cNvSpPr>
            <a:spLocks noGrp="1"/>
          </p:cNvSpPr>
          <p:nvPr>
            <p:ph type="body" idx="1"/>
          </p:nvPr>
        </p:nvSpPr>
        <p:spPr>
          <a:xfrm>
            <a:off x="303213" y="4714875"/>
            <a:ext cx="6191250" cy="5073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sz="1300">
              <a:latin typeface="Arial" panose="020B0604020202020204" pitchFamily="34" charset="0"/>
            </a:endParaRPr>
          </a:p>
        </p:txBody>
      </p:sp>
      <p:sp>
        <p:nvSpPr>
          <p:cNvPr id="132100" name="Slide Number Placeholder 3">
            <a:extLst>
              <a:ext uri="{FF2B5EF4-FFF2-40B4-BE49-F238E27FC236}">
                <a16:creationId xmlns:a16="http://schemas.microsoft.com/office/drawing/2014/main" id="{3FB765FC-22B4-CB17-D992-D1550E3DC99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45B8C94-C62A-45C4-A238-53A622E17020}" type="slidenum">
              <a:rPr lang="en-US" altLang="en-US" sz="1200"/>
              <a:pPr/>
              <a:t>64</a:t>
            </a:fld>
            <a:endParaRPr lang="en-US" altLang="en-US" sz="120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a:extLst>
              <a:ext uri="{FF2B5EF4-FFF2-40B4-BE49-F238E27FC236}">
                <a16:creationId xmlns:a16="http://schemas.microsoft.com/office/drawing/2014/main" id="{646ED1B4-B6A7-96BB-2FAC-307859DD85FB}"/>
              </a:ext>
            </a:extLst>
          </p:cNvPr>
          <p:cNvSpPr>
            <a:spLocks noGrp="1" noRot="1" noChangeAspect="1" noTextEdit="1"/>
          </p:cNvSpPr>
          <p:nvPr>
            <p:ph type="sldImg"/>
          </p:nvPr>
        </p:nvSpPr>
        <p:spPr>
          <a:ln/>
        </p:spPr>
      </p:sp>
      <p:sp>
        <p:nvSpPr>
          <p:cNvPr id="134147" name="Slide Number Placeholder 3">
            <a:extLst>
              <a:ext uri="{FF2B5EF4-FFF2-40B4-BE49-F238E27FC236}">
                <a16:creationId xmlns:a16="http://schemas.microsoft.com/office/drawing/2014/main" id="{25F5BC3F-6F01-A043-A9F5-0DC18DD3CAB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B186EE0-D778-4BA3-8A12-7FD0FE2CC234}" type="slidenum">
              <a:rPr lang="en-US" altLang="en-US" sz="1200"/>
              <a:pPr/>
              <a:t>65</a:t>
            </a:fld>
            <a:endParaRPr lang="en-US" altLang="en-US" sz="1200"/>
          </a:p>
        </p:txBody>
      </p:sp>
      <p:sp>
        <p:nvSpPr>
          <p:cNvPr id="134148" name="Notes Placeholder 1">
            <a:extLst>
              <a:ext uri="{FF2B5EF4-FFF2-40B4-BE49-F238E27FC236}">
                <a16:creationId xmlns:a16="http://schemas.microsoft.com/office/drawing/2014/main" id="{A1739CCA-1E35-2CD9-24DA-6F209D2FFFC5}"/>
              </a:ext>
            </a:extLst>
          </p:cNvPr>
          <p:cNvSpPr>
            <a:spLocks noGrp="1"/>
          </p:cNvSpPr>
          <p:nvPr/>
        </p:nvSpPr>
        <p:spPr bwMode="auto">
          <a:xfrm>
            <a:off x="900113" y="4689475"/>
            <a:ext cx="4951412" cy="444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17" tIns="45309" rIns="90617" bIns="45309"/>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endParaRPr lang="en-ZA" altLang="en-US"/>
          </a:p>
        </p:txBody>
      </p:sp>
      <p:sp>
        <p:nvSpPr>
          <p:cNvPr id="134149" name="Notes Placeholder 1">
            <a:extLst>
              <a:ext uri="{FF2B5EF4-FFF2-40B4-BE49-F238E27FC236}">
                <a16:creationId xmlns:a16="http://schemas.microsoft.com/office/drawing/2014/main" id="{CB674827-71BB-F9D4-84B1-12A0F8D18F2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buFontTx/>
              <a:buAutoNum type="arabicPeriod"/>
            </a:pPr>
            <a:endParaRPr lang="en-ZA" altLang="en-US">
              <a:latin typeface="Arial" panose="020B0604020202020204" pitchFamily="34" charset="0"/>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a:extLst>
              <a:ext uri="{FF2B5EF4-FFF2-40B4-BE49-F238E27FC236}">
                <a16:creationId xmlns:a16="http://schemas.microsoft.com/office/drawing/2014/main" id="{7EA282CD-7008-3164-1890-CBC8840F6963}"/>
              </a:ext>
            </a:extLst>
          </p:cNvPr>
          <p:cNvSpPr>
            <a:spLocks noGrp="1" noRot="1" noChangeAspect="1" noTextEdit="1"/>
          </p:cNvSpPr>
          <p:nvPr>
            <p:ph type="sldImg"/>
          </p:nvPr>
        </p:nvSpPr>
        <p:spPr>
          <a:ln/>
        </p:spPr>
      </p:sp>
      <p:sp>
        <p:nvSpPr>
          <p:cNvPr id="136195" name="Slide Number Placeholder 3">
            <a:extLst>
              <a:ext uri="{FF2B5EF4-FFF2-40B4-BE49-F238E27FC236}">
                <a16:creationId xmlns:a16="http://schemas.microsoft.com/office/drawing/2014/main" id="{487E46E7-BA12-8575-ADD3-86454967CC9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A0CF1E8-EAAA-41F3-9049-937F5E87E11A}" type="slidenum">
              <a:rPr lang="en-US" altLang="en-US" sz="1200"/>
              <a:pPr/>
              <a:t>66</a:t>
            </a:fld>
            <a:endParaRPr lang="en-US" altLang="en-US" sz="1200"/>
          </a:p>
        </p:txBody>
      </p:sp>
      <p:sp>
        <p:nvSpPr>
          <p:cNvPr id="136196" name="Notes Placeholder 1">
            <a:extLst>
              <a:ext uri="{FF2B5EF4-FFF2-40B4-BE49-F238E27FC236}">
                <a16:creationId xmlns:a16="http://schemas.microsoft.com/office/drawing/2014/main" id="{1384D1E4-264D-1A6A-6757-38B7C65DCDF2}"/>
              </a:ext>
            </a:extLst>
          </p:cNvPr>
          <p:cNvSpPr>
            <a:spLocks noGrp="1"/>
          </p:cNvSpPr>
          <p:nvPr/>
        </p:nvSpPr>
        <p:spPr bwMode="auto">
          <a:xfrm>
            <a:off x="900113" y="4689475"/>
            <a:ext cx="4951412" cy="444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17" tIns="45309" rIns="90617" bIns="45309"/>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endParaRPr lang="en-ZA" altLang="en-US"/>
          </a:p>
        </p:txBody>
      </p:sp>
      <p:sp>
        <p:nvSpPr>
          <p:cNvPr id="136197" name="Notes Placeholder 1">
            <a:extLst>
              <a:ext uri="{FF2B5EF4-FFF2-40B4-BE49-F238E27FC236}">
                <a16:creationId xmlns:a16="http://schemas.microsoft.com/office/drawing/2014/main" id="{45E227E2-2ADF-1079-8B45-FA6F2FE0468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a:latin typeface="Arial" panose="020B0604020202020204" pitchFamily="34" charset="0"/>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a:extLst>
              <a:ext uri="{FF2B5EF4-FFF2-40B4-BE49-F238E27FC236}">
                <a16:creationId xmlns:a16="http://schemas.microsoft.com/office/drawing/2014/main" id="{606B571A-FF66-17AE-5A8A-C32FEAFF199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65A7CCC-6AC8-4780-B36C-655F1A220F9C}" type="slidenum">
              <a:rPr lang="en-US" altLang="en-US" sz="1200"/>
              <a:pPr/>
              <a:t>67</a:t>
            </a:fld>
            <a:endParaRPr lang="en-US" altLang="en-US" sz="1200"/>
          </a:p>
        </p:txBody>
      </p:sp>
      <p:sp>
        <p:nvSpPr>
          <p:cNvPr id="138243" name="Rectangle 2">
            <a:extLst>
              <a:ext uri="{FF2B5EF4-FFF2-40B4-BE49-F238E27FC236}">
                <a16:creationId xmlns:a16="http://schemas.microsoft.com/office/drawing/2014/main" id="{99BAF176-3503-3AB0-C173-1BB17B394849}"/>
              </a:ext>
            </a:extLst>
          </p:cNvPr>
          <p:cNvSpPr>
            <a:spLocks noGrp="1" noRot="1" noChangeAspect="1" noChangeArrowheads="1" noTextEdit="1"/>
          </p:cNvSpPr>
          <p:nvPr>
            <p:ph type="sldImg"/>
          </p:nvPr>
        </p:nvSpPr>
        <p:spPr>
          <a:ln/>
        </p:spPr>
      </p:sp>
      <p:sp>
        <p:nvSpPr>
          <p:cNvPr id="138244" name="Rectangle 3">
            <a:extLst>
              <a:ext uri="{FF2B5EF4-FFF2-40B4-BE49-F238E27FC236}">
                <a16:creationId xmlns:a16="http://schemas.microsoft.com/office/drawing/2014/main" id="{7D9CB5CE-9EDA-874F-0F81-0D21072FD090}"/>
              </a:ext>
            </a:extLst>
          </p:cNvPr>
          <p:cNvSpPr>
            <a:spLocks noGrp="1" noChangeArrowheads="1"/>
          </p:cNvSpPr>
          <p:nvPr>
            <p:ph type="body" idx="1"/>
          </p:nvPr>
        </p:nvSpPr>
        <p:spPr>
          <a:xfrm>
            <a:off x="900113" y="4691063"/>
            <a:ext cx="4951412" cy="44418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a:extLst>
              <a:ext uri="{FF2B5EF4-FFF2-40B4-BE49-F238E27FC236}">
                <a16:creationId xmlns:a16="http://schemas.microsoft.com/office/drawing/2014/main" id="{5BD5BE5F-83B7-ADC9-F349-3CF655B5BD8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145669D-0059-4E63-A9C0-0B3E34ED7956}" type="slidenum">
              <a:rPr lang="en-US" altLang="en-US" sz="1200"/>
              <a:pPr/>
              <a:t>68</a:t>
            </a:fld>
            <a:endParaRPr lang="en-US" altLang="en-US" sz="1200"/>
          </a:p>
        </p:txBody>
      </p:sp>
      <p:sp>
        <p:nvSpPr>
          <p:cNvPr id="140291" name="Rectangle 2">
            <a:extLst>
              <a:ext uri="{FF2B5EF4-FFF2-40B4-BE49-F238E27FC236}">
                <a16:creationId xmlns:a16="http://schemas.microsoft.com/office/drawing/2014/main" id="{052266FE-F7D4-959F-9715-EF7481717264}"/>
              </a:ext>
            </a:extLst>
          </p:cNvPr>
          <p:cNvSpPr>
            <a:spLocks noGrp="1" noRot="1" noChangeAspect="1" noChangeArrowheads="1" noTextEdit="1"/>
          </p:cNvSpPr>
          <p:nvPr>
            <p:ph type="sldImg"/>
          </p:nvPr>
        </p:nvSpPr>
        <p:spPr>
          <a:ln/>
        </p:spPr>
      </p:sp>
      <p:sp>
        <p:nvSpPr>
          <p:cNvPr id="140292" name="Rectangle 3">
            <a:extLst>
              <a:ext uri="{FF2B5EF4-FFF2-40B4-BE49-F238E27FC236}">
                <a16:creationId xmlns:a16="http://schemas.microsoft.com/office/drawing/2014/main" id="{9679C5E9-B8E3-FD7B-BA67-326934D19CA9}"/>
              </a:ext>
            </a:extLst>
          </p:cNvPr>
          <p:cNvSpPr>
            <a:spLocks noGrp="1" noChangeArrowheads="1"/>
          </p:cNvSpPr>
          <p:nvPr>
            <p:ph type="body" idx="1"/>
          </p:nvPr>
        </p:nvSpPr>
        <p:spPr>
          <a:xfrm>
            <a:off x="900113" y="4691063"/>
            <a:ext cx="4951412" cy="44418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a:extLst>
              <a:ext uri="{FF2B5EF4-FFF2-40B4-BE49-F238E27FC236}">
                <a16:creationId xmlns:a16="http://schemas.microsoft.com/office/drawing/2014/main" id="{34AA57CA-1B5E-44C4-4F43-E4110998D75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EA0F205-D78C-4D71-BF4C-03196BAE9399}" type="slidenum">
              <a:rPr lang="en-US" altLang="en-US" sz="1200"/>
              <a:pPr/>
              <a:t>69</a:t>
            </a:fld>
            <a:endParaRPr lang="en-US" altLang="en-US" sz="1200"/>
          </a:p>
        </p:txBody>
      </p:sp>
      <p:sp>
        <p:nvSpPr>
          <p:cNvPr id="142339" name="Rectangle 2">
            <a:extLst>
              <a:ext uri="{FF2B5EF4-FFF2-40B4-BE49-F238E27FC236}">
                <a16:creationId xmlns:a16="http://schemas.microsoft.com/office/drawing/2014/main" id="{0826FAA4-198E-B6B7-F1C4-08F67502B528}"/>
              </a:ext>
            </a:extLst>
          </p:cNvPr>
          <p:cNvSpPr>
            <a:spLocks noGrp="1" noRot="1" noChangeAspect="1" noChangeArrowheads="1" noTextEdit="1"/>
          </p:cNvSpPr>
          <p:nvPr>
            <p:ph type="sldImg"/>
          </p:nvPr>
        </p:nvSpPr>
        <p:spPr>
          <a:ln/>
        </p:spPr>
      </p:sp>
      <p:sp>
        <p:nvSpPr>
          <p:cNvPr id="142340" name="Rectangle 3">
            <a:extLst>
              <a:ext uri="{FF2B5EF4-FFF2-40B4-BE49-F238E27FC236}">
                <a16:creationId xmlns:a16="http://schemas.microsoft.com/office/drawing/2014/main" id="{8BF85D4B-70BD-53E3-BDF7-B420CAB2D5F6}"/>
              </a:ext>
            </a:extLst>
          </p:cNvPr>
          <p:cNvSpPr>
            <a:spLocks noGrp="1" noChangeArrowheads="1"/>
          </p:cNvSpPr>
          <p:nvPr>
            <p:ph type="body" idx="1"/>
          </p:nvPr>
        </p:nvSpPr>
        <p:spPr>
          <a:xfrm>
            <a:off x="900113" y="4691063"/>
            <a:ext cx="4951412" cy="44418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a:extLst>
              <a:ext uri="{FF2B5EF4-FFF2-40B4-BE49-F238E27FC236}">
                <a16:creationId xmlns:a16="http://schemas.microsoft.com/office/drawing/2014/main" id="{DDE41B46-3F5B-DA1B-14DD-21231F43CDD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47F15A0-9998-4CF9-A05C-AA9371D80C36}" type="slidenum">
              <a:rPr lang="en-US" altLang="en-US" sz="1200"/>
              <a:pPr/>
              <a:t>70</a:t>
            </a:fld>
            <a:endParaRPr lang="en-US" altLang="en-US" sz="1200"/>
          </a:p>
        </p:txBody>
      </p:sp>
      <p:sp>
        <p:nvSpPr>
          <p:cNvPr id="144387" name="Rectangle 2">
            <a:extLst>
              <a:ext uri="{FF2B5EF4-FFF2-40B4-BE49-F238E27FC236}">
                <a16:creationId xmlns:a16="http://schemas.microsoft.com/office/drawing/2014/main" id="{50B4874A-6403-21F2-E78E-778F869D4E98}"/>
              </a:ext>
            </a:extLst>
          </p:cNvPr>
          <p:cNvSpPr>
            <a:spLocks noGrp="1" noRot="1" noChangeAspect="1" noChangeArrowheads="1" noTextEdit="1"/>
          </p:cNvSpPr>
          <p:nvPr>
            <p:ph type="sldImg"/>
          </p:nvPr>
        </p:nvSpPr>
        <p:spPr>
          <a:ln/>
        </p:spPr>
      </p:sp>
      <p:sp>
        <p:nvSpPr>
          <p:cNvPr id="144388" name="Rectangle 3">
            <a:extLst>
              <a:ext uri="{FF2B5EF4-FFF2-40B4-BE49-F238E27FC236}">
                <a16:creationId xmlns:a16="http://schemas.microsoft.com/office/drawing/2014/main" id="{BF83DE06-36A8-EBC8-FD9F-3D608C44294E}"/>
              </a:ext>
            </a:extLst>
          </p:cNvPr>
          <p:cNvSpPr>
            <a:spLocks noGrp="1" noChangeArrowheads="1"/>
          </p:cNvSpPr>
          <p:nvPr>
            <p:ph type="body" idx="1"/>
          </p:nvPr>
        </p:nvSpPr>
        <p:spPr>
          <a:xfrm>
            <a:off x="900113" y="4691063"/>
            <a:ext cx="4951412" cy="44418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a:extLst>
              <a:ext uri="{FF2B5EF4-FFF2-40B4-BE49-F238E27FC236}">
                <a16:creationId xmlns:a16="http://schemas.microsoft.com/office/drawing/2014/main" id="{FB0FFE68-B825-2287-C193-7FC07CD30B0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79A8D76-A479-4A9C-8877-76C8825353C8}" type="slidenum">
              <a:rPr lang="en-US" altLang="en-US" sz="1200"/>
              <a:pPr/>
              <a:t>71</a:t>
            </a:fld>
            <a:endParaRPr lang="en-US" altLang="en-US" sz="1200"/>
          </a:p>
        </p:txBody>
      </p:sp>
      <p:sp>
        <p:nvSpPr>
          <p:cNvPr id="146435" name="Rectangle 2">
            <a:extLst>
              <a:ext uri="{FF2B5EF4-FFF2-40B4-BE49-F238E27FC236}">
                <a16:creationId xmlns:a16="http://schemas.microsoft.com/office/drawing/2014/main" id="{B4C6F4D8-02B8-1C26-9390-0B4E4B710590}"/>
              </a:ext>
            </a:extLst>
          </p:cNvPr>
          <p:cNvSpPr>
            <a:spLocks noGrp="1" noRot="1" noChangeAspect="1" noChangeArrowheads="1" noTextEdit="1"/>
          </p:cNvSpPr>
          <p:nvPr>
            <p:ph type="sldImg"/>
          </p:nvPr>
        </p:nvSpPr>
        <p:spPr>
          <a:ln/>
        </p:spPr>
      </p:sp>
      <p:sp>
        <p:nvSpPr>
          <p:cNvPr id="146436" name="Rectangle 3">
            <a:extLst>
              <a:ext uri="{FF2B5EF4-FFF2-40B4-BE49-F238E27FC236}">
                <a16:creationId xmlns:a16="http://schemas.microsoft.com/office/drawing/2014/main" id="{7AA23AB6-6C3C-8F26-6D60-195D360FCDA8}"/>
              </a:ext>
            </a:extLst>
          </p:cNvPr>
          <p:cNvSpPr>
            <a:spLocks noGrp="1" noChangeArrowheads="1"/>
          </p:cNvSpPr>
          <p:nvPr>
            <p:ph type="body" idx="1"/>
          </p:nvPr>
        </p:nvSpPr>
        <p:spPr>
          <a:xfrm>
            <a:off x="900113" y="4691063"/>
            <a:ext cx="4951412" cy="44418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FED6F9E-A149-2A75-6FDE-63D749232FA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448AEAF-3287-4F84-A3FA-323C41868946}" type="slidenum">
              <a:rPr lang="en-US" altLang="en-US" sz="1200"/>
              <a:pPr/>
              <a:t>7</a:t>
            </a:fld>
            <a:endParaRPr lang="en-US" altLang="en-US" sz="1200"/>
          </a:p>
        </p:txBody>
      </p:sp>
      <p:sp>
        <p:nvSpPr>
          <p:cNvPr id="17411" name="Rectangle 2">
            <a:extLst>
              <a:ext uri="{FF2B5EF4-FFF2-40B4-BE49-F238E27FC236}">
                <a16:creationId xmlns:a16="http://schemas.microsoft.com/office/drawing/2014/main" id="{2E3CC917-A2A6-0860-02EC-4980A3E6F478}"/>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id="{1C24E59B-9B84-89DC-4561-4A096709B07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a:extLst>
              <a:ext uri="{FF2B5EF4-FFF2-40B4-BE49-F238E27FC236}">
                <a16:creationId xmlns:a16="http://schemas.microsoft.com/office/drawing/2014/main" id="{E7295DE0-4B80-F81C-C8DA-A893FA92F3C1}"/>
              </a:ext>
            </a:extLst>
          </p:cNvPr>
          <p:cNvSpPr>
            <a:spLocks noGrp="1" noRot="1" noChangeAspect="1" noTextEdit="1"/>
          </p:cNvSpPr>
          <p:nvPr>
            <p:ph type="sldImg"/>
          </p:nvPr>
        </p:nvSpPr>
        <p:spPr>
          <a:ln/>
        </p:spPr>
      </p:sp>
      <p:sp>
        <p:nvSpPr>
          <p:cNvPr id="148483" name="Notes Placeholder 2">
            <a:extLst>
              <a:ext uri="{FF2B5EF4-FFF2-40B4-BE49-F238E27FC236}">
                <a16:creationId xmlns:a16="http://schemas.microsoft.com/office/drawing/2014/main" id="{1AEB5C39-9756-89D2-B3B5-6DEDF7B87FC0}"/>
              </a:ext>
            </a:extLst>
          </p:cNvPr>
          <p:cNvSpPr>
            <a:spLocks noGrp="1"/>
          </p:cNvSpPr>
          <p:nvPr>
            <p:ph type="body" idx="1"/>
          </p:nvPr>
        </p:nvSpPr>
        <p:spPr>
          <a:xfrm>
            <a:off x="446088" y="4714875"/>
            <a:ext cx="5976937"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a:endParaRPr lang="en-ZA" altLang="en-US">
              <a:solidFill>
                <a:srgbClr val="FF0000"/>
              </a:solidFill>
              <a:latin typeface="Arial" panose="020B0604020202020204" pitchFamily="34" charset="0"/>
            </a:endParaRPr>
          </a:p>
        </p:txBody>
      </p:sp>
      <p:sp>
        <p:nvSpPr>
          <p:cNvPr id="148484" name="Slide Number Placeholder 3">
            <a:extLst>
              <a:ext uri="{FF2B5EF4-FFF2-40B4-BE49-F238E27FC236}">
                <a16:creationId xmlns:a16="http://schemas.microsoft.com/office/drawing/2014/main" id="{285127E5-E35A-EC4C-A4DC-1C5A789974B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644BA499-7AAC-4826-809D-3FE407DC3BEE}" type="slidenum">
              <a:rPr lang="en-US" altLang="en-US" sz="1200"/>
              <a:pPr/>
              <a:t>72</a:t>
            </a:fld>
            <a:endParaRPr lang="en-US" altLang="en-US" sz="120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a:extLst>
              <a:ext uri="{FF2B5EF4-FFF2-40B4-BE49-F238E27FC236}">
                <a16:creationId xmlns:a16="http://schemas.microsoft.com/office/drawing/2014/main" id="{218B5A58-67D5-08D3-D9E2-A43F862AA29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0157606-DAAD-4F92-A838-C10ADB02E2B5}" type="slidenum">
              <a:rPr lang="en-US" altLang="en-US" sz="1200"/>
              <a:pPr/>
              <a:t>73</a:t>
            </a:fld>
            <a:endParaRPr lang="en-US" altLang="en-US" sz="1200"/>
          </a:p>
        </p:txBody>
      </p:sp>
      <p:sp>
        <p:nvSpPr>
          <p:cNvPr id="150531" name="Rectangle 2">
            <a:extLst>
              <a:ext uri="{FF2B5EF4-FFF2-40B4-BE49-F238E27FC236}">
                <a16:creationId xmlns:a16="http://schemas.microsoft.com/office/drawing/2014/main" id="{A951BE25-7B9D-F626-2245-8D71C4537D0B}"/>
              </a:ext>
            </a:extLst>
          </p:cNvPr>
          <p:cNvSpPr>
            <a:spLocks noGrp="1" noRot="1" noChangeAspect="1" noChangeArrowheads="1" noTextEdit="1"/>
          </p:cNvSpPr>
          <p:nvPr>
            <p:ph type="sldImg"/>
          </p:nvPr>
        </p:nvSpPr>
        <p:spPr>
          <a:ln/>
        </p:spPr>
      </p:sp>
      <p:sp>
        <p:nvSpPr>
          <p:cNvPr id="150532" name="Rectangle 3">
            <a:extLst>
              <a:ext uri="{FF2B5EF4-FFF2-40B4-BE49-F238E27FC236}">
                <a16:creationId xmlns:a16="http://schemas.microsoft.com/office/drawing/2014/main" id="{C41AD60E-0C69-0E7C-5D1D-EED64E6A0C5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FAE6B7BF-50D5-4985-CE4A-CE0FF5473E3B}"/>
              </a:ext>
            </a:extLst>
          </p:cNvPr>
          <p:cNvSpPr>
            <a:spLocks noGrp="1" noRot="1" noChangeAspect="1" noTextEdit="1"/>
          </p:cNvSpPr>
          <p:nvPr>
            <p:ph type="sldImg"/>
          </p:nvPr>
        </p:nvSpPr>
        <p:spPr>
          <a:ln/>
        </p:spPr>
      </p:sp>
      <p:sp>
        <p:nvSpPr>
          <p:cNvPr id="19459" name="Slide Number Placeholder 3">
            <a:extLst>
              <a:ext uri="{FF2B5EF4-FFF2-40B4-BE49-F238E27FC236}">
                <a16:creationId xmlns:a16="http://schemas.microsoft.com/office/drawing/2014/main" id="{075DC321-9E4D-BB0E-87F8-9C8ED078BDC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12399FC-CF47-4517-9062-773A9C16A3D6}" type="slidenum">
              <a:rPr lang="en-US" altLang="en-US" sz="1200"/>
              <a:pPr/>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DC18F61B-B0D6-4EB6-FA62-B741578A50D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A869658-6876-4CD2-ACEB-72E61DC18882}" type="slidenum">
              <a:rPr lang="en-US" altLang="en-US" sz="1200"/>
              <a:pPr/>
              <a:t>9</a:t>
            </a:fld>
            <a:endParaRPr lang="en-US" altLang="en-US" sz="1200"/>
          </a:p>
        </p:txBody>
      </p:sp>
      <p:sp>
        <p:nvSpPr>
          <p:cNvPr id="21507" name="Rectangle 2">
            <a:extLst>
              <a:ext uri="{FF2B5EF4-FFF2-40B4-BE49-F238E27FC236}">
                <a16:creationId xmlns:a16="http://schemas.microsoft.com/office/drawing/2014/main" id="{9821E5B9-A4CD-CB64-B732-7A38514BFA66}"/>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A08BDD76-A1BA-8093-4DB4-9CCE9F97FDE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8">
            <a:extLst>
              <a:ext uri="{FF2B5EF4-FFF2-40B4-BE49-F238E27FC236}">
                <a16:creationId xmlns:a16="http://schemas.microsoft.com/office/drawing/2014/main" id="{05FCBB98-5AF2-7B5A-59A1-53026D75FD21}"/>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9">
            <a:extLst>
              <a:ext uri="{FF2B5EF4-FFF2-40B4-BE49-F238E27FC236}">
                <a16:creationId xmlns:a16="http://schemas.microsoft.com/office/drawing/2014/main" id="{316B6E24-B5D0-685C-8146-BFF54B6B55BF}"/>
              </a:ext>
            </a:extLst>
          </p:cNvPr>
          <p:cNvSpPr>
            <a:spLocks noGrp="1" noChangeArrowheads="1"/>
          </p:cNvSpPr>
          <p:nvPr>
            <p:ph type="sldNum" sz="quarter" idx="11"/>
          </p:nvPr>
        </p:nvSpPr>
        <p:spPr>
          <a:ln/>
        </p:spPr>
        <p:txBody>
          <a:bodyPr/>
          <a:lstStyle>
            <a:lvl1pPr>
              <a:defRPr/>
            </a:lvl1pPr>
          </a:lstStyle>
          <a:p>
            <a:fld id="{A8E1F3B0-94A6-48DC-8130-B3EBF22A94A7}" type="slidenum">
              <a:rPr lang="en-US" altLang="en-US"/>
              <a:pPr/>
              <a:t>‹#›</a:t>
            </a:fld>
            <a:endParaRPr lang="en-US" altLang="en-US"/>
          </a:p>
        </p:txBody>
      </p:sp>
    </p:spTree>
    <p:extLst>
      <p:ext uri="{BB962C8B-B14F-4D97-AF65-F5344CB8AC3E}">
        <p14:creationId xmlns:p14="http://schemas.microsoft.com/office/powerpoint/2010/main" val="4109465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id="{329D6D6A-9640-5968-1B79-464F98A0FC0E}"/>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9">
            <a:extLst>
              <a:ext uri="{FF2B5EF4-FFF2-40B4-BE49-F238E27FC236}">
                <a16:creationId xmlns:a16="http://schemas.microsoft.com/office/drawing/2014/main" id="{C7289A0B-0F35-AD7C-4A18-9C8F6B395C6E}"/>
              </a:ext>
            </a:extLst>
          </p:cNvPr>
          <p:cNvSpPr>
            <a:spLocks noGrp="1" noChangeArrowheads="1"/>
          </p:cNvSpPr>
          <p:nvPr>
            <p:ph type="sldNum" sz="quarter" idx="11"/>
          </p:nvPr>
        </p:nvSpPr>
        <p:spPr>
          <a:ln/>
        </p:spPr>
        <p:txBody>
          <a:bodyPr/>
          <a:lstStyle>
            <a:lvl1pPr>
              <a:defRPr/>
            </a:lvl1pPr>
          </a:lstStyle>
          <a:p>
            <a:fld id="{87CBB528-13B7-4B51-BE1E-137826F8C040}" type="slidenum">
              <a:rPr lang="en-US" altLang="en-US"/>
              <a:pPr/>
              <a:t>‹#›</a:t>
            </a:fld>
            <a:endParaRPr lang="en-US" altLang="en-US"/>
          </a:p>
        </p:txBody>
      </p:sp>
    </p:spTree>
    <p:extLst>
      <p:ext uri="{BB962C8B-B14F-4D97-AF65-F5344CB8AC3E}">
        <p14:creationId xmlns:p14="http://schemas.microsoft.com/office/powerpoint/2010/main" val="734591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id="{C8FD2C3B-FCB9-D471-1201-BE068093E744}"/>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9">
            <a:extLst>
              <a:ext uri="{FF2B5EF4-FFF2-40B4-BE49-F238E27FC236}">
                <a16:creationId xmlns:a16="http://schemas.microsoft.com/office/drawing/2014/main" id="{98AD3B65-CECE-D4D5-BD34-43888661EF09}"/>
              </a:ext>
            </a:extLst>
          </p:cNvPr>
          <p:cNvSpPr>
            <a:spLocks noGrp="1" noChangeArrowheads="1"/>
          </p:cNvSpPr>
          <p:nvPr>
            <p:ph type="sldNum" sz="quarter" idx="11"/>
          </p:nvPr>
        </p:nvSpPr>
        <p:spPr>
          <a:ln/>
        </p:spPr>
        <p:txBody>
          <a:bodyPr/>
          <a:lstStyle>
            <a:lvl1pPr>
              <a:defRPr/>
            </a:lvl1pPr>
          </a:lstStyle>
          <a:p>
            <a:fld id="{9EA25200-D154-4CCD-8254-5D28D0C7A06F}" type="slidenum">
              <a:rPr lang="en-US" altLang="en-US"/>
              <a:pPr/>
              <a:t>‹#›</a:t>
            </a:fld>
            <a:endParaRPr lang="en-US" altLang="en-US"/>
          </a:p>
        </p:txBody>
      </p:sp>
    </p:spTree>
    <p:extLst>
      <p:ext uri="{BB962C8B-B14F-4D97-AF65-F5344CB8AC3E}">
        <p14:creationId xmlns:p14="http://schemas.microsoft.com/office/powerpoint/2010/main" val="2656278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US" noProof="0" dirty="0"/>
          </a:p>
        </p:txBody>
      </p:sp>
      <p:sp>
        <p:nvSpPr>
          <p:cNvPr id="4" name="Rectangle 8">
            <a:extLst>
              <a:ext uri="{FF2B5EF4-FFF2-40B4-BE49-F238E27FC236}">
                <a16:creationId xmlns:a16="http://schemas.microsoft.com/office/drawing/2014/main" id="{8B19F1E7-19FC-AF3B-7CA2-3C2E693A3E56}"/>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9">
            <a:extLst>
              <a:ext uri="{FF2B5EF4-FFF2-40B4-BE49-F238E27FC236}">
                <a16:creationId xmlns:a16="http://schemas.microsoft.com/office/drawing/2014/main" id="{4B5F02ED-93F0-3A68-7487-4E604A044945}"/>
              </a:ext>
            </a:extLst>
          </p:cNvPr>
          <p:cNvSpPr>
            <a:spLocks noGrp="1" noChangeArrowheads="1"/>
          </p:cNvSpPr>
          <p:nvPr>
            <p:ph type="sldNum" sz="quarter" idx="11"/>
          </p:nvPr>
        </p:nvSpPr>
        <p:spPr>
          <a:ln/>
        </p:spPr>
        <p:txBody>
          <a:bodyPr/>
          <a:lstStyle>
            <a:lvl1pPr>
              <a:defRPr/>
            </a:lvl1pPr>
          </a:lstStyle>
          <a:p>
            <a:fld id="{5F81EC01-E463-44DA-98A1-CAA8DE37CD9C}" type="slidenum">
              <a:rPr lang="en-US" altLang="en-US"/>
              <a:pPr/>
              <a:t>‹#›</a:t>
            </a:fld>
            <a:endParaRPr lang="en-US" altLang="en-US"/>
          </a:p>
        </p:txBody>
      </p:sp>
    </p:spTree>
    <p:extLst>
      <p:ext uri="{BB962C8B-B14F-4D97-AF65-F5344CB8AC3E}">
        <p14:creationId xmlns:p14="http://schemas.microsoft.com/office/powerpoint/2010/main" val="2615133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id="{51BED628-EFBD-C201-C0E1-39C1582C032A}"/>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9">
            <a:extLst>
              <a:ext uri="{FF2B5EF4-FFF2-40B4-BE49-F238E27FC236}">
                <a16:creationId xmlns:a16="http://schemas.microsoft.com/office/drawing/2014/main" id="{357C2667-6823-A5A1-8016-10710C5AAEB7}"/>
              </a:ext>
            </a:extLst>
          </p:cNvPr>
          <p:cNvSpPr>
            <a:spLocks noGrp="1" noChangeArrowheads="1"/>
          </p:cNvSpPr>
          <p:nvPr>
            <p:ph type="sldNum" sz="quarter" idx="11"/>
          </p:nvPr>
        </p:nvSpPr>
        <p:spPr>
          <a:ln/>
        </p:spPr>
        <p:txBody>
          <a:bodyPr/>
          <a:lstStyle>
            <a:lvl1pPr>
              <a:defRPr/>
            </a:lvl1pPr>
          </a:lstStyle>
          <a:p>
            <a:fld id="{2F8F15EB-4F66-4E44-B665-10DF8F1BECC2}" type="slidenum">
              <a:rPr lang="en-US" altLang="en-US"/>
              <a:pPr/>
              <a:t>‹#›</a:t>
            </a:fld>
            <a:endParaRPr lang="en-US" altLang="en-US"/>
          </a:p>
        </p:txBody>
      </p:sp>
    </p:spTree>
    <p:extLst>
      <p:ext uri="{BB962C8B-B14F-4D97-AF65-F5344CB8AC3E}">
        <p14:creationId xmlns:p14="http://schemas.microsoft.com/office/powerpoint/2010/main" val="574427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a:extLst>
              <a:ext uri="{FF2B5EF4-FFF2-40B4-BE49-F238E27FC236}">
                <a16:creationId xmlns:a16="http://schemas.microsoft.com/office/drawing/2014/main" id="{6E9A2847-EF0A-F5B8-9EEF-E858157CA3C5}"/>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9">
            <a:extLst>
              <a:ext uri="{FF2B5EF4-FFF2-40B4-BE49-F238E27FC236}">
                <a16:creationId xmlns:a16="http://schemas.microsoft.com/office/drawing/2014/main" id="{DDCA63C1-05AB-F3D5-DADE-D0BB54BF6307}"/>
              </a:ext>
            </a:extLst>
          </p:cNvPr>
          <p:cNvSpPr>
            <a:spLocks noGrp="1" noChangeArrowheads="1"/>
          </p:cNvSpPr>
          <p:nvPr>
            <p:ph type="sldNum" sz="quarter" idx="11"/>
          </p:nvPr>
        </p:nvSpPr>
        <p:spPr>
          <a:ln/>
        </p:spPr>
        <p:txBody>
          <a:bodyPr/>
          <a:lstStyle>
            <a:lvl1pPr>
              <a:defRPr/>
            </a:lvl1pPr>
          </a:lstStyle>
          <a:p>
            <a:fld id="{C31A2001-97A0-429C-B537-BFFC3D99410E}" type="slidenum">
              <a:rPr lang="en-US" altLang="en-US"/>
              <a:pPr/>
              <a:t>‹#›</a:t>
            </a:fld>
            <a:endParaRPr lang="en-US" altLang="en-US"/>
          </a:p>
        </p:txBody>
      </p:sp>
    </p:spTree>
    <p:extLst>
      <p:ext uri="{BB962C8B-B14F-4D97-AF65-F5344CB8AC3E}">
        <p14:creationId xmlns:p14="http://schemas.microsoft.com/office/powerpoint/2010/main" val="2305215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a:extLst>
              <a:ext uri="{FF2B5EF4-FFF2-40B4-BE49-F238E27FC236}">
                <a16:creationId xmlns:a16="http://schemas.microsoft.com/office/drawing/2014/main" id="{7E878603-1CFB-26C8-CF99-BB38E2011D7B}"/>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06625128-1751-C305-2359-030A5257A07D}"/>
              </a:ext>
            </a:extLst>
          </p:cNvPr>
          <p:cNvSpPr>
            <a:spLocks noGrp="1" noChangeArrowheads="1"/>
          </p:cNvSpPr>
          <p:nvPr>
            <p:ph type="sldNum" sz="quarter" idx="11"/>
          </p:nvPr>
        </p:nvSpPr>
        <p:spPr>
          <a:ln/>
        </p:spPr>
        <p:txBody>
          <a:bodyPr/>
          <a:lstStyle>
            <a:lvl1pPr>
              <a:defRPr/>
            </a:lvl1pPr>
          </a:lstStyle>
          <a:p>
            <a:fld id="{33D876D5-D02E-4B55-AB56-53E8A89E16BB}" type="slidenum">
              <a:rPr lang="en-US" altLang="en-US"/>
              <a:pPr/>
              <a:t>‹#›</a:t>
            </a:fld>
            <a:endParaRPr lang="en-US" altLang="en-US"/>
          </a:p>
        </p:txBody>
      </p:sp>
    </p:spTree>
    <p:extLst>
      <p:ext uri="{BB962C8B-B14F-4D97-AF65-F5344CB8AC3E}">
        <p14:creationId xmlns:p14="http://schemas.microsoft.com/office/powerpoint/2010/main" val="2783244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a:extLst>
              <a:ext uri="{FF2B5EF4-FFF2-40B4-BE49-F238E27FC236}">
                <a16:creationId xmlns:a16="http://schemas.microsoft.com/office/drawing/2014/main" id="{487638E8-D69E-1A1E-BE60-B3589E1209DF}"/>
              </a:ext>
            </a:extLst>
          </p:cNvPr>
          <p:cNvSpPr>
            <a:spLocks noGrp="1" noChangeArrowheads="1"/>
          </p:cNvSpPr>
          <p:nvPr>
            <p:ph type="ftr" sz="quarter" idx="10"/>
          </p:nvPr>
        </p:nvSpPr>
        <p:spPr>
          <a:ln/>
        </p:spPr>
        <p:txBody>
          <a:bodyPr/>
          <a:lstStyle>
            <a:lvl1pPr>
              <a:defRPr/>
            </a:lvl1pPr>
          </a:lstStyle>
          <a:p>
            <a:pPr>
              <a:defRPr/>
            </a:pPr>
            <a:endParaRPr lang="en-US"/>
          </a:p>
        </p:txBody>
      </p:sp>
      <p:sp>
        <p:nvSpPr>
          <p:cNvPr id="8" name="Rectangle 9">
            <a:extLst>
              <a:ext uri="{FF2B5EF4-FFF2-40B4-BE49-F238E27FC236}">
                <a16:creationId xmlns:a16="http://schemas.microsoft.com/office/drawing/2014/main" id="{43645508-AB80-E6A5-8B0C-42C6E9012765}"/>
              </a:ext>
            </a:extLst>
          </p:cNvPr>
          <p:cNvSpPr>
            <a:spLocks noGrp="1" noChangeArrowheads="1"/>
          </p:cNvSpPr>
          <p:nvPr>
            <p:ph type="sldNum" sz="quarter" idx="11"/>
          </p:nvPr>
        </p:nvSpPr>
        <p:spPr>
          <a:ln/>
        </p:spPr>
        <p:txBody>
          <a:bodyPr/>
          <a:lstStyle>
            <a:lvl1pPr>
              <a:defRPr/>
            </a:lvl1pPr>
          </a:lstStyle>
          <a:p>
            <a:fld id="{60F60C36-4611-414C-8C5B-13BE3AA97E80}" type="slidenum">
              <a:rPr lang="en-US" altLang="en-US"/>
              <a:pPr/>
              <a:t>‹#›</a:t>
            </a:fld>
            <a:endParaRPr lang="en-US" altLang="en-US"/>
          </a:p>
        </p:txBody>
      </p:sp>
    </p:spTree>
    <p:extLst>
      <p:ext uri="{BB962C8B-B14F-4D97-AF65-F5344CB8AC3E}">
        <p14:creationId xmlns:p14="http://schemas.microsoft.com/office/powerpoint/2010/main" val="3332403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Rectangle 8">
            <a:extLst>
              <a:ext uri="{FF2B5EF4-FFF2-40B4-BE49-F238E27FC236}">
                <a16:creationId xmlns:a16="http://schemas.microsoft.com/office/drawing/2014/main" id="{C2FFFDCD-8DA5-04D6-5EC5-3DFDBF8D051A}"/>
              </a:ext>
            </a:extLst>
          </p:cNvPr>
          <p:cNvSpPr>
            <a:spLocks noGrp="1" noChangeArrowheads="1"/>
          </p:cNvSpPr>
          <p:nvPr>
            <p:ph type="ftr" sz="quarter" idx="10"/>
          </p:nvPr>
        </p:nvSpPr>
        <p:spPr>
          <a:ln/>
        </p:spPr>
        <p:txBody>
          <a:bodyPr/>
          <a:lstStyle>
            <a:lvl1pPr>
              <a:defRPr/>
            </a:lvl1pPr>
          </a:lstStyle>
          <a:p>
            <a:pPr>
              <a:defRPr/>
            </a:pPr>
            <a:endParaRPr lang="en-US"/>
          </a:p>
        </p:txBody>
      </p:sp>
      <p:sp>
        <p:nvSpPr>
          <p:cNvPr id="4" name="Rectangle 9">
            <a:extLst>
              <a:ext uri="{FF2B5EF4-FFF2-40B4-BE49-F238E27FC236}">
                <a16:creationId xmlns:a16="http://schemas.microsoft.com/office/drawing/2014/main" id="{371D2D0F-F936-E2A1-50DB-1850B1B2A70E}"/>
              </a:ext>
            </a:extLst>
          </p:cNvPr>
          <p:cNvSpPr>
            <a:spLocks noGrp="1" noChangeArrowheads="1"/>
          </p:cNvSpPr>
          <p:nvPr>
            <p:ph type="sldNum" sz="quarter" idx="11"/>
          </p:nvPr>
        </p:nvSpPr>
        <p:spPr>
          <a:ln/>
        </p:spPr>
        <p:txBody>
          <a:bodyPr/>
          <a:lstStyle>
            <a:lvl1pPr>
              <a:defRPr/>
            </a:lvl1pPr>
          </a:lstStyle>
          <a:p>
            <a:fld id="{7FB42882-F7C6-435A-B279-1E04C3AD135C}" type="slidenum">
              <a:rPr lang="en-US" altLang="en-US"/>
              <a:pPr/>
              <a:t>‹#›</a:t>
            </a:fld>
            <a:endParaRPr lang="en-US" altLang="en-US"/>
          </a:p>
        </p:txBody>
      </p:sp>
    </p:spTree>
    <p:extLst>
      <p:ext uri="{BB962C8B-B14F-4D97-AF65-F5344CB8AC3E}">
        <p14:creationId xmlns:p14="http://schemas.microsoft.com/office/powerpoint/2010/main" val="2638718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5D58C7AC-03B8-600B-DCA4-EC70589A7A44}"/>
              </a:ext>
            </a:extLst>
          </p:cNvPr>
          <p:cNvSpPr>
            <a:spLocks noGrp="1" noChangeArrowheads="1"/>
          </p:cNvSpPr>
          <p:nvPr>
            <p:ph type="ftr" sz="quarter" idx="10"/>
          </p:nvPr>
        </p:nvSpPr>
        <p:spPr>
          <a:ln/>
        </p:spPr>
        <p:txBody>
          <a:bodyPr/>
          <a:lstStyle>
            <a:lvl1pPr>
              <a:defRPr/>
            </a:lvl1pPr>
          </a:lstStyle>
          <a:p>
            <a:pPr>
              <a:defRPr/>
            </a:pPr>
            <a:endParaRPr lang="en-US"/>
          </a:p>
        </p:txBody>
      </p:sp>
      <p:sp>
        <p:nvSpPr>
          <p:cNvPr id="3" name="Rectangle 9">
            <a:extLst>
              <a:ext uri="{FF2B5EF4-FFF2-40B4-BE49-F238E27FC236}">
                <a16:creationId xmlns:a16="http://schemas.microsoft.com/office/drawing/2014/main" id="{656DB3FC-B023-6647-73E1-9A01D2DF280A}"/>
              </a:ext>
            </a:extLst>
          </p:cNvPr>
          <p:cNvSpPr>
            <a:spLocks noGrp="1" noChangeArrowheads="1"/>
          </p:cNvSpPr>
          <p:nvPr>
            <p:ph type="sldNum" sz="quarter" idx="11"/>
          </p:nvPr>
        </p:nvSpPr>
        <p:spPr>
          <a:ln/>
        </p:spPr>
        <p:txBody>
          <a:bodyPr/>
          <a:lstStyle>
            <a:lvl1pPr>
              <a:defRPr/>
            </a:lvl1pPr>
          </a:lstStyle>
          <a:p>
            <a:fld id="{7ACD90F5-0EB4-46B5-B6A9-690A69850993}" type="slidenum">
              <a:rPr lang="en-US" altLang="en-US"/>
              <a:pPr/>
              <a:t>‹#›</a:t>
            </a:fld>
            <a:endParaRPr lang="en-US" altLang="en-US"/>
          </a:p>
        </p:txBody>
      </p:sp>
    </p:spTree>
    <p:extLst>
      <p:ext uri="{BB962C8B-B14F-4D97-AF65-F5344CB8AC3E}">
        <p14:creationId xmlns:p14="http://schemas.microsoft.com/office/powerpoint/2010/main" val="4222189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a:extLst>
              <a:ext uri="{FF2B5EF4-FFF2-40B4-BE49-F238E27FC236}">
                <a16:creationId xmlns:a16="http://schemas.microsoft.com/office/drawing/2014/main" id="{36DB6C6F-738F-D166-BD6B-FB1061F60678}"/>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5C6AD395-82E2-8FF3-6096-5EA5DED4EE2E}"/>
              </a:ext>
            </a:extLst>
          </p:cNvPr>
          <p:cNvSpPr>
            <a:spLocks noGrp="1" noChangeArrowheads="1"/>
          </p:cNvSpPr>
          <p:nvPr>
            <p:ph type="sldNum" sz="quarter" idx="11"/>
          </p:nvPr>
        </p:nvSpPr>
        <p:spPr>
          <a:ln/>
        </p:spPr>
        <p:txBody>
          <a:bodyPr/>
          <a:lstStyle>
            <a:lvl1pPr>
              <a:defRPr/>
            </a:lvl1pPr>
          </a:lstStyle>
          <a:p>
            <a:fld id="{F47701AC-F8B8-428A-80B2-C3AD0DCF7AFD}" type="slidenum">
              <a:rPr lang="en-US" altLang="en-US"/>
              <a:pPr/>
              <a:t>‹#›</a:t>
            </a:fld>
            <a:endParaRPr lang="en-US" altLang="en-US"/>
          </a:p>
        </p:txBody>
      </p:sp>
    </p:spTree>
    <p:extLst>
      <p:ext uri="{BB962C8B-B14F-4D97-AF65-F5344CB8AC3E}">
        <p14:creationId xmlns:p14="http://schemas.microsoft.com/office/powerpoint/2010/main" val="2281497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a:extLst>
              <a:ext uri="{FF2B5EF4-FFF2-40B4-BE49-F238E27FC236}">
                <a16:creationId xmlns:a16="http://schemas.microsoft.com/office/drawing/2014/main" id="{8C8E72FD-9149-6509-C9AE-E5E5AA1F465E}"/>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2A39CCE9-3619-E680-DD9B-B2FC85EBB28C}"/>
              </a:ext>
            </a:extLst>
          </p:cNvPr>
          <p:cNvSpPr>
            <a:spLocks noGrp="1" noChangeArrowheads="1"/>
          </p:cNvSpPr>
          <p:nvPr>
            <p:ph type="sldNum" sz="quarter" idx="11"/>
          </p:nvPr>
        </p:nvSpPr>
        <p:spPr>
          <a:ln/>
        </p:spPr>
        <p:txBody>
          <a:bodyPr/>
          <a:lstStyle>
            <a:lvl1pPr>
              <a:defRPr/>
            </a:lvl1pPr>
          </a:lstStyle>
          <a:p>
            <a:fld id="{732119F0-1A49-4C19-9793-966EB7984E6B}" type="slidenum">
              <a:rPr lang="en-US" altLang="en-US"/>
              <a:pPr/>
              <a:t>‹#›</a:t>
            </a:fld>
            <a:endParaRPr lang="en-US" altLang="en-US"/>
          </a:p>
        </p:txBody>
      </p:sp>
    </p:spTree>
    <p:extLst>
      <p:ext uri="{BB962C8B-B14F-4D97-AF65-F5344CB8AC3E}">
        <p14:creationId xmlns:p14="http://schemas.microsoft.com/office/powerpoint/2010/main" val="914981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pptblank">
            <a:extLst>
              <a:ext uri="{FF2B5EF4-FFF2-40B4-BE49-F238E27FC236}">
                <a16:creationId xmlns:a16="http://schemas.microsoft.com/office/drawing/2014/main" id="{1B7C46CB-5CB7-4F8A-35EF-69E2B5C5DE57}"/>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8">
            <a:extLst>
              <a:ext uri="{FF2B5EF4-FFF2-40B4-BE49-F238E27FC236}">
                <a16:creationId xmlns:a16="http://schemas.microsoft.com/office/drawing/2014/main" id="{88F1C585-9812-1FB1-93F2-FB475AAF2561}"/>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96" charset="-128"/>
              </a:defRPr>
            </a:lvl1pPr>
          </a:lstStyle>
          <a:p>
            <a:pPr>
              <a:defRPr/>
            </a:pPr>
            <a:endParaRPr lang="en-US"/>
          </a:p>
        </p:txBody>
      </p:sp>
      <p:sp>
        <p:nvSpPr>
          <p:cNvPr id="1033" name="Rectangle 9">
            <a:extLst>
              <a:ext uri="{FF2B5EF4-FFF2-40B4-BE49-F238E27FC236}">
                <a16:creationId xmlns:a16="http://schemas.microsoft.com/office/drawing/2014/main" id="{63D87DC5-CD10-87D3-94AF-9D79347B2CDC}"/>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6D3A6B5-B958-4FB1-A97D-F1E56B616E3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ＭＳ Ｐゴシック" panose="020B0600070205080204" pitchFamily="34" charset="-128"/>
          <a:cs typeface="+mj-cs"/>
        </a:defRPr>
      </a:lvl1pPr>
      <a:lvl2pPr algn="ctr" rtl="0" eaLnBrk="0" fontAlgn="base" hangingPunct="0">
        <a:spcBef>
          <a:spcPct val="0"/>
        </a:spcBef>
        <a:spcAft>
          <a:spcPct val="0"/>
        </a:spcAft>
        <a:defRPr sz="4400">
          <a:solidFill>
            <a:schemeClr val="tx2"/>
          </a:solidFill>
          <a:latin typeface="Arial" charset="0"/>
          <a:ea typeface="ＭＳ Ｐゴシック" panose="020B0600070205080204" pitchFamily="34" charset="-128"/>
        </a:defRPr>
      </a:lvl2pPr>
      <a:lvl3pPr algn="ctr" rtl="0" eaLnBrk="0" fontAlgn="base" hangingPunct="0">
        <a:spcBef>
          <a:spcPct val="0"/>
        </a:spcBef>
        <a:spcAft>
          <a:spcPct val="0"/>
        </a:spcAft>
        <a:defRPr sz="4400">
          <a:solidFill>
            <a:schemeClr val="tx2"/>
          </a:solidFill>
          <a:latin typeface="Arial" charset="0"/>
          <a:ea typeface="ＭＳ Ｐゴシック" panose="020B0600070205080204" pitchFamily="34" charset="-128"/>
        </a:defRPr>
      </a:lvl3pPr>
      <a:lvl4pPr algn="ctr" rtl="0" eaLnBrk="0" fontAlgn="base" hangingPunct="0">
        <a:spcBef>
          <a:spcPct val="0"/>
        </a:spcBef>
        <a:spcAft>
          <a:spcPct val="0"/>
        </a:spcAft>
        <a:defRPr sz="4400">
          <a:solidFill>
            <a:schemeClr val="tx2"/>
          </a:solidFill>
          <a:latin typeface="Arial" charset="0"/>
          <a:ea typeface="ＭＳ Ｐゴシック" panose="020B0600070205080204" pitchFamily="34" charset="-128"/>
        </a:defRPr>
      </a:lvl4pPr>
      <a:lvl5pPr algn="ctr" rtl="0" eaLnBrk="0" fontAlgn="base" hangingPunct="0">
        <a:spcBef>
          <a:spcPct val="0"/>
        </a:spcBef>
        <a:spcAft>
          <a:spcPct val="0"/>
        </a:spcAft>
        <a:defRPr sz="4400">
          <a:solidFill>
            <a:schemeClr val="tx2"/>
          </a:solidFill>
          <a:latin typeface="Arial" charset="0"/>
          <a:ea typeface="ＭＳ Ｐゴシック" panose="020B0600070205080204" pitchFamily="34"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info@nersa.org.za"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hyperlink" Target="mailto:info@nersa.org.za" TargetMode="External"/><Relationship Id="rId2" Type="http://schemas.openxmlformats.org/officeDocument/2006/relationships/notesSlide" Target="../notesSlides/notesSlide7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a:extLst>
              <a:ext uri="{FF2B5EF4-FFF2-40B4-BE49-F238E27FC236}">
                <a16:creationId xmlns:a16="http://schemas.microsoft.com/office/drawing/2014/main" id="{608CBE20-5B82-DAC5-512A-E6014AF3B89E}"/>
              </a:ext>
            </a:extLst>
          </p:cNvPr>
          <p:cNvSpPr>
            <a:spLocks noGrp="1"/>
          </p:cNvSpPr>
          <p:nvPr>
            <p:ph type="sldNum" sz="quarter" idx="11"/>
          </p:nvPr>
        </p:nvSpPr>
        <p:spPr>
          <a:xfrm>
            <a:off x="0" y="0"/>
            <a:ext cx="0" cy="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10B952C-65A8-4494-908D-27F56F4F4010}" type="slidenum">
              <a:rPr lang="en-US" altLang="en-US" sz="1000">
                <a:solidFill>
                  <a:srgbClr val="000000"/>
                </a:solidFill>
                <a:latin typeface="Garamond" panose="02020404030301010803" pitchFamily="18" charset="0"/>
              </a:rPr>
              <a:pPr/>
              <a:t>1</a:t>
            </a:fld>
            <a:endParaRPr lang="en-US" altLang="en-US" sz="1000">
              <a:solidFill>
                <a:srgbClr val="000000"/>
              </a:solidFill>
              <a:latin typeface="Garamond" panose="02020404030301010803" pitchFamily="18" charset="0"/>
            </a:endParaRPr>
          </a:p>
        </p:txBody>
      </p:sp>
      <p:pic>
        <p:nvPicPr>
          <p:cNvPr id="4099" name="Picture 2" descr="pptnotext">
            <a:extLst>
              <a:ext uri="{FF2B5EF4-FFF2-40B4-BE49-F238E27FC236}">
                <a16:creationId xmlns:a16="http://schemas.microsoft.com/office/drawing/2014/main" id="{E364E813-4263-246C-77D8-330952EEB9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solidFill>
            <a:srgbClr val="B9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4100" name="Rectangle 2">
            <a:extLst>
              <a:ext uri="{FF2B5EF4-FFF2-40B4-BE49-F238E27FC236}">
                <a16:creationId xmlns:a16="http://schemas.microsoft.com/office/drawing/2014/main" id="{CF192F49-12F9-E5AB-7578-36395908165E}"/>
              </a:ext>
            </a:extLst>
          </p:cNvPr>
          <p:cNvSpPr txBox="1">
            <a:spLocks noChangeArrowheads="1"/>
          </p:cNvSpPr>
          <p:nvPr/>
        </p:nvSpPr>
        <p:spPr bwMode="auto">
          <a:xfrm>
            <a:off x="0" y="1196975"/>
            <a:ext cx="8027988"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ZA" altLang="en-US" sz="2500" b="1">
                <a:solidFill>
                  <a:srgbClr val="000000"/>
                </a:solidFill>
              </a:rPr>
              <a:t>Presentation on NERSA’s Annual Performance Plan and Budget for 2022/23</a:t>
            </a:r>
          </a:p>
        </p:txBody>
      </p:sp>
      <p:sp>
        <p:nvSpPr>
          <p:cNvPr id="5" name="Rectangle 3">
            <a:extLst>
              <a:ext uri="{FF2B5EF4-FFF2-40B4-BE49-F238E27FC236}">
                <a16:creationId xmlns:a16="http://schemas.microsoft.com/office/drawing/2014/main" id="{2F058300-DBB0-ADE5-1EA0-14362A383E61}"/>
              </a:ext>
            </a:extLst>
          </p:cNvPr>
          <p:cNvSpPr txBox="1">
            <a:spLocks noChangeArrowheads="1"/>
          </p:cNvSpPr>
          <p:nvPr/>
        </p:nvSpPr>
        <p:spPr bwMode="auto">
          <a:xfrm>
            <a:off x="0" y="5857875"/>
            <a:ext cx="9144000" cy="1000125"/>
          </a:xfrm>
          <a:prstGeom prst="rect">
            <a:avLst/>
          </a:prstGeom>
          <a:noFill/>
          <a:ln w="9525">
            <a:noFill/>
            <a:miter lim="800000"/>
            <a:headEnd/>
            <a:tailEnd/>
          </a:ln>
        </p:spPr>
        <p:txBody>
          <a:bodyPr/>
          <a:lstStyle/>
          <a:p>
            <a:pPr marL="342900" indent="-342900" algn="ctr">
              <a:spcBef>
                <a:spcPct val="20000"/>
              </a:spcBef>
              <a:defRPr/>
            </a:pPr>
            <a:r>
              <a:rPr lang="en-US" sz="2000" b="1" kern="0" dirty="0">
                <a:solidFill>
                  <a:prstClr val="black"/>
                </a:solidFill>
                <a:cs typeface="Arial" panose="020B0604020202020204" pitchFamily="34" charset="0"/>
              </a:rPr>
              <a:t>Adv N Sithole</a:t>
            </a:r>
          </a:p>
          <a:p>
            <a:pPr marL="342900" indent="-342900" algn="ctr">
              <a:spcBef>
                <a:spcPct val="20000"/>
              </a:spcBef>
              <a:defRPr/>
            </a:pPr>
            <a:r>
              <a:rPr lang="en-US" sz="2000" b="1" kern="0" dirty="0">
                <a:solidFill>
                  <a:prstClr val="black"/>
                </a:solidFill>
                <a:cs typeface="Arial" panose="020B0604020202020204" pitchFamily="34" charset="0"/>
              </a:rPr>
              <a:t>Chief Executive Officer</a:t>
            </a:r>
          </a:p>
          <a:p>
            <a:pPr marL="342900" indent="-342900" algn="ctr">
              <a:spcBef>
                <a:spcPct val="20000"/>
              </a:spcBef>
              <a:defRPr/>
            </a:pPr>
            <a:endParaRPr lang="en-US" sz="1800" b="1" kern="0" dirty="0">
              <a:solidFill>
                <a:prstClr val="black"/>
              </a:solidFill>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7E9D1033-A1F3-EF77-BC9B-73A4AC9EC0FB}"/>
              </a:ext>
            </a:extLst>
          </p:cNvPr>
          <p:cNvSpPr txBox="1">
            <a:spLocks noChangeArrowheads="1"/>
          </p:cNvSpPr>
          <p:nvPr/>
        </p:nvSpPr>
        <p:spPr bwMode="auto">
          <a:xfrm>
            <a:off x="0" y="1125538"/>
            <a:ext cx="8172450" cy="3587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96" charset="-128"/>
              </a:defRPr>
            </a:lvl2pPr>
            <a:lvl3pPr algn="ctr" rtl="0" eaLnBrk="0" fontAlgn="base" hangingPunct="0">
              <a:spcBef>
                <a:spcPct val="0"/>
              </a:spcBef>
              <a:spcAft>
                <a:spcPct val="0"/>
              </a:spcAft>
              <a:defRPr sz="4400">
                <a:solidFill>
                  <a:schemeClr val="tx2"/>
                </a:solidFill>
                <a:latin typeface="Arial" charset="0"/>
                <a:ea typeface="ＭＳ Ｐゴシック" pitchFamily="-96" charset="-128"/>
              </a:defRPr>
            </a:lvl3pPr>
            <a:lvl4pPr algn="ctr" rtl="0" eaLnBrk="0" fontAlgn="base" hangingPunct="0">
              <a:spcBef>
                <a:spcPct val="0"/>
              </a:spcBef>
              <a:spcAft>
                <a:spcPct val="0"/>
              </a:spcAft>
              <a:defRPr sz="4400">
                <a:solidFill>
                  <a:schemeClr val="tx2"/>
                </a:solidFill>
                <a:latin typeface="Arial" charset="0"/>
                <a:ea typeface="ＭＳ Ｐゴシック" pitchFamily="-96" charset="-128"/>
              </a:defRPr>
            </a:lvl4pPr>
            <a:lvl5pPr algn="ctr" rtl="0" eaLnBrk="0" fontAlgn="base" hangingPunct="0">
              <a:spcBef>
                <a:spcPct val="0"/>
              </a:spcBef>
              <a:spcAft>
                <a:spcPct val="0"/>
              </a:spcAft>
              <a:defRPr sz="4400">
                <a:solidFill>
                  <a:schemeClr val="tx2"/>
                </a:solidFill>
                <a:latin typeface="Arial" charset="0"/>
                <a:ea typeface="ＭＳ Ｐゴシック" pitchFamily="-96"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a:lstStyle>
          <a:p>
            <a:pPr eaLnBrk="1" hangingPunct="1">
              <a:defRPr/>
            </a:pPr>
            <a:r>
              <a:rPr lang="en-ZA" altLang="en-US" sz="2500" b="1" kern="0" dirty="0">
                <a:solidFill>
                  <a:srgbClr val="000000"/>
                </a:solidFill>
              </a:rPr>
              <a:t>3.     ANNUAL BUDGET FOR 2022/23 (1) </a:t>
            </a:r>
          </a:p>
        </p:txBody>
      </p:sp>
      <p:sp>
        <p:nvSpPr>
          <p:cNvPr id="22531" name="Slide Number Placeholder 3">
            <a:extLst>
              <a:ext uri="{FF2B5EF4-FFF2-40B4-BE49-F238E27FC236}">
                <a16:creationId xmlns:a16="http://schemas.microsoft.com/office/drawing/2014/main" id="{5D5FCC67-EB3D-1D94-00DB-2922BBE9A257}"/>
              </a:ext>
            </a:extLst>
          </p:cNvPr>
          <p:cNvSpPr>
            <a:spLocks noGrp="1"/>
          </p:cNvSpPr>
          <p:nvPr>
            <p:ph type="sldNum" sz="quarter" idx="11"/>
          </p:nvPr>
        </p:nvSpPr>
        <p:spPr>
          <a:xfrm>
            <a:off x="8459788" y="115888"/>
            <a:ext cx="611187" cy="3508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CD37BDF-0806-49A8-B8A2-ECCCA677264E}" type="slidenum">
              <a:rPr lang="en-US" altLang="en-US" sz="1500" b="1">
                <a:cs typeface="Arial" panose="020B0604020202020204" pitchFamily="34" charset="0"/>
              </a:rPr>
              <a:pPr/>
              <a:t>10</a:t>
            </a:fld>
            <a:endParaRPr lang="en-US" altLang="en-US" sz="1500" b="1">
              <a:cs typeface="Arial" panose="020B0604020202020204" pitchFamily="34" charset="0"/>
            </a:endParaRPr>
          </a:p>
        </p:txBody>
      </p:sp>
      <p:sp>
        <p:nvSpPr>
          <p:cNvPr id="6" name="Content Placeholder 2">
            <a:extLst>
              <a:ext uri="{FF2B5EF4-FFF2-40B4-BE49-F238E27FC236}">
                <a16:creationId xmlns:a16="http://schemas.microsoft.com/office/drawing/2014/main" id="{F8693FCC-D7D5-6EAF-6402-21BDDBE859C2}"/>
              </a:ext>
            </a:extLst>
          </p:cNvPr>
          <p:cNvSpPr txBox="1">
            <a:spLocks/>
          </p:cNvSpPr>
          <p:nvPr/>
        </p:nvSpPr>
        <p:spPr>
          <a:xfrm>
            <a:off x="106363" y="1557338"/>
            <a:ext cx="8353425" cy="4751387"/>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57150" indent="0" algn="just">
              <a:spcBef>
                <a:spcPts val="0"/>
              </a:spcBef>
              <a:buFontTx/>
              <a:buNone/>
              <a:defRPr/>
            </a:pPr>
            <a:r>
              <a:rPr lang="en-US" sz="1550" b="1" kern="0" dirty="0"/>
              <a:t>Revenue</a:t>
            </a:r>
          </a:p>
          <a:p>
            <a:pPr algn="just">
              <a:spcBef>
                <a:spcPts val="0"/>
              </a:spcBef>
              <a:defRPr/>
            </a:pPr>
            <a:r>
              <a:rPr lang="en-US" sz="1550" kern="0" dirty="0"/>
              <a:t>Projected Revenue for the 2022/23 financial year amounts to R337 million, which is R2,4 million (0.7%) higher than the R335 million budget for 2021/22. </a:t>
            </a:r>
          </a:p>
          <a:p>
            <a:pPr algn="just">
              <a:spcBef>
                <a:spcPts val="0"/>
              </a:spcBef>
              <a:defRPr/>
            </a:pPr>
            <a:r>
              <a:rPr lang="en-US" sz="1550" kern="0" dirty="0"/>
              <a:t>The were no increases in levy rates to licensees and only a minimal increase in the license fee rate, however, volumes were anticipated to recover slightly as lockdown restrictions were relaxed hence the marginal increase in projected revenue.</a:t>
            </a:r>
          </a:p>
          <a:p>
            <a:pPr marL="0" indent="0" algn="just">
              <a:spcBef>
                <a:spcPts val="0"/>
              </a:spcBef>
              <a:buFontTx/>
              <a:buNone/>
              <a:defRPr/>
            </a:pPr>
            <a:endParaRPr lang="en-US" sz="1550" kern="0" dirty="0"/>
          </a:p>
          <a:p>
            <a:pPr marL="57150" lvl="1" indent="0" algn="just">
              <a:spcBef>
                <a:spcPts val="0"/>
              </a:spcBef>
              <a:buFontTx/>
              <a:buNone/>
              <a:defRPr/>
            </a:pPr>
            <a:r>
              <a:rPr lang="en-US" sz="1550" b="1" kern="0" dirty="0"/>
              <a:t>Operating Expenditure</a:t>
            </a:r>
          </a:p>
          <a:p>
            <a:pPr marL="342900" lvl="1" indent="-342900" algn="just">
              <a:spcBef>
                <a:spcPts val="0"/>
              </a:spcBef>
              <a:buFontTx/>
              <a:buChar char="•"/>
              <a:defRPr/>
            </a:pPr>
            <a:r>
              <a:rPr lang="en-US" sz="1550" kern="0" dirty="0"/>
              <a:t>Budgeted operating expenditure for the 2022/23 financial year amounts to R397 million, which is R12,3 million (3.2%) higher than the R384 million budget for 2021/22.</a:t>
            </a:r>
          </a:p>
          <a:p>
            <a:pPr marL="0" lvl="1" indent="0" algn="just">
              <a:spcBef>
                <a:spcPts val="0"/>
              </a:spcBef>
              <a:buFontTx/>
              <a:buNone/>
              <a:defRPr/>
            </a:pPr>
            <a:endParaRPr lang="en-US" sz="1550" kern="0" dirty="0"/>
          </a:p>
          <a:p>
            <a:pPr marL="0" lvl="1" indent="0" algn="just">
              <a:spcBef>
                <a:spcPts val="0"/>
              </a:spcBef>
              <a:buFontTx/>
              <a:buNone/>
              <a:defRPr/>
            </a:pPr>
            <a:r>
              <a:rPr lang="en-US" sz="1550" b="1" kern="0" dirty="0"/>
              <a:t>Projected deficit (Utilisation of surpluses)</a:t>
            </a:r>
          </a:p>
          <a:p>
            <a:pPr marL="342900" lvl="1" indent="-342900" algn="just">
              <a:spcBef>
                <a:spcPts val="0"/>
              </a:spcBef>
              <a:buFontTx/>
              <a:buChar char="•"/>
              <a:defRPr/>
            </a:pPr>
            <a:r>
              <a:rPr lang="en-US" sz="1550" kern="0" dirty="0"/>
              <a:t>In order to refund the regulated industries and to reduce the impact of levy increases over the three-year MTEF period, NERSA is budgeting for deficit over this period. The projected deficit of R59,8 million for 2022/23 will be covered from NERSA’s accumulated surpluses.</a:t>
            </a:r>
          </a:p>
          <a:p>
            <a:pPr marL="342900" lvl="1" indent="-342900" algn="just">
              <a:spcBef>
                <a:spcPts val="0"/>
              </a:spcBef>
              <a:buFontTx/>
              <a:buChar char="•"/>
              <a:defRPr/>
            </a:pPr>
            <a:endParaRPr lang="en-US" sz="1550" kern="0" dirty="0"/>
          </a:p>
          <a:p>
            <a:pPr marL="0" lvl="1" indent="0" algn="just">
              <a:spcBef>
                <a:spcPts val="0"/>
              </a:spcBef>
              <a:buFontTx/>
              <a:buNone/>
              <a:defRPr/>
            </a:pPr>
            <a:r>
              <a:rPr lang="en-US" sz="1550" b="1" kern="0" dirty="0"/>
              <a:t>Capital expenditure </a:t>
            </a:r>
          </a:p>
          <a:p>
            <a:pPr marL="342900" lvl="1" indent="-342900" algn="just">
              <a:spcBef>
                <a:spcPts val="0"/>
              </a:spcBef>
              <a:buFontTx/>
              <a:buChar char="•"/>
              <a:defRPr/>
            </a:pPr>
            <a:r>
              <a:rPr lang="en-US" sz="1550" kern="0" dirty="0"/>
              <a:t>Capital Expenditure for the 2022/23 financial year amounts to R13.6 million, which is 2.6%, lower than the R14.0 million for 2021/22. The budget includes mainly the development of software licenses and replacement of motor vehicles used for travelling during compliance audits and other regulatory activities.</a:t>
            </a:r>
          </a:p>
          <a:p>
            <a:pPr marL="342900" lvl="1" indent="-342900" algn="just">
              <a:spcBef>
                <a:spcPts val="0"/>
              </a:spcBef>
              <a:buFontTx/>
              <a:buChar char="•"/>
              <a:defRPr/>
            </a:pPr>
            <a:endParaRPr lang="en-US" sz="1550" kern="0" dirty="0">
              <a:solidFill>
                <a:srgbClr val="FF0000"/>
              </a:solidFill>
            </a:endParaRPr>
          </a:p>
          <a:p>
            <a:pPr marL="0" indent="0" algn="just">
              <a:spcBef>
                <a:spcPts val="0"/>
              </a:spcBef>
              <a:buFontTx/>
              <a:buNone/>
              <a:defRPr/>
            </a:pPr>
            <a:endParaRPr lang="en-US" sz="1550" kern="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2">
            <a:extLst>
              <a:ext uri="{FF2B5EF4-FFF2-40B4-BE49-F238E27FC236}">
                <a16:creationId xmlns:a16="http://schemas.microsoft.com/office/drawing/2014/main" id="{D8FF442F-2955-3E0A-B696-7C9E7D3B08CF}"/>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74B91A7-6F76-4FBE-8C88-A194A94BC856}" type="slidenum">
              <a:rPr lang="en-US" altLang="en-US" sz="1400"/>
              <a:pPr/>
              <a:t>11</a:t>
            </a:fld>
            <a:endParaRPr lang="en-US" altLang="en-US" sz="1400"/>
          </a:p>
        </p:txBody>
      </p:sp>
      <p:sp>
        <p:nvSpPr>
          <p:cNvPr id="3" name="TextBox 2">
            <a:extLst>
              <a:ext uri="{FF2B5EF4-FFF2-40B4-BE49-F238E27FC236}">
                <a16:creationId xmlns:a16="http://schemas.microsoft.com/office/drawing/2014/main" id="{0E239E05-640F-A778-5416-DD1336D3A43C}"/>
              </a:ext>
            </a:extLst>
          </p:cNvPr>
          <p:cNvSpPr txBox="1"/>
          <p:nvPr/>
        </p:nvSpPr>
        <p:spPr>
          <a:xfrm>
            <a:off x="179388" y="1617663"/>
            <a:ext cx="4295775" cy="400050"/>
          </a:xfrm>
          <a:prstGeom prst="rect">
            <a:avLst/>
          </a:prstGeom>
          <a:noFill/>
        </p:spPr>
        <p:txBody>
          <a:bodyPr>
            <a:spAutoFit/>
          </a:bodyPr>
          <a:lstStyle/>
          <a:p>
            <a:pPr>
              <a:defRPr/>
            </a:pPr>
            <a:r>
              <a:rPr lang="en-US" altLang="en-US" sz="2000" b="1" kern="0" dirty="0"/>
              <a:t>BUDGET COMPARISON</a:t>
            </a:r>
            <a:endParaRPr lang="en-ZA" altLang="en-US" sz="2000" b="1" kern="0" dirty="0"/>
          </a:p>
        </p:txBody>
      </p:sp>
      <p:sp>
        <p:nvSpPr>
          <p:cNvPr id="8" name="Rectangle 2">
            <a:extLst>
              <a:ext uri="{FF2B5EF4-FFF2-40B4-BE49-F238E27FC236}">
                <a16:creationId xmlns:a16="http://schemas.microsoft.com/office/drawing/2014/main" id="{41FF05FD-CE81-698C-7A5F-0DDD85D85905}"/>
              </a:ext>
            </a:extLst>
          </p:cNvPr>
          <p:cNvSpPr txBox="1">
            <a:spLocks noChangeArrowheads="1"/>
          </p:cNvSpPr>
          <p:nvPr/>
        </p:nvSpPr>
        <p:spPr bwMode="auto">
          <a:xfrm>
            <a:off x="0" y="1125538"/>
            <a:ext cx="8172450" cy="3587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96" charset="-128"/>
              </a:defRPr>
            </a:lvl2pPr>
            <a:lvl3pPr algn="ctr" rtl="0" eaLnBrk="0" fontAlgn="base" hangingPunct="0">
              <a:spcBef>
                <a:spcPct val="0"/>
              </a:spcBef>
              <a:spcAft>
                <a:spcPct val="0"/>
              </a:spcAft>
              <a:defRPr sz="4400">
                <a:solidFill>
                  <a:schemeClr val="tx2"/>
                </a:solidFill>
                <a:latin typeface="Arial" charset="0"/>
                <a:ea typeface="ＭＳ Ｐゴシック" pitchFamily="-96" charset="-128"/>
              </a:defRPr>
            </a:lvl3pPr>
            <a:lvl4pPr algn="ctr" rtl="0" eaLnBrk="0" fontAlgn="base" hangingPunct="0">
              <a:spcBef>
                <a:spcPct val="0"/>
              </a:spcBef>
              <a:spcAft>
                <a:spcPct val="0"/>
              </a:spcAft>
              <a:defRPr sz="4400">
                <a:solidFill>
                  <a:schemeClr val="tx2"/>
                </a:solidFill>
                <a:latin typeface="Arial" charset="0"/>
                <a:ea typeface="ＭＳ Ｐゴシック" pitchFamily="-96" charset="-128"/>
              </a:defRPr>
            </a:lvl4pPr>
            <a:lvl5pPr algn="ctr" rtl="0" eaLnBrk="0" fontAlgn="base" hangingPunct="0">
              <a:spcBef>
                <a:spcPct val="0"/>
              </a:spcBef>
              <a:spcAft>
                <a:spcPct val="0"/>
              </a:spcAft>
              <a:defRPr sz="4400">
                <a:solidFill>
                  <a:schemeClr val="tx2"/>
                </a:solidFill>
                <a:latin typeface="Arial" charset="0"/>
                <a:ea typeface="ＭＳ Ｐゴシック" pitchFamily="-96"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a:lstStyle>
          <a:p>
            <a:pPr eaLnBrk="1" hangingPunct="1">
              <a:defRPr/>
            </a:pPr>
            <a:r>
              <a:rPr lang="en-ZA" altLang="en-US" sz="2500" b="1" kern="0" dirty="0">
                <a:solidFill>
                  <a:srgbClr val="000000"/>
                </a:solidFill>
              </a:rPr>
              <a:t>3.     ANNUAL BUDGET FOR 2022/23 (2) </a:t>
            </a:r>
          </a:p>
        </p:txBody>
      </p:sp>
      <p:sp>
        <p:nvSpPr>
          <p:cNvPr id="24581" name="Slide Number Placeholder 3">
            <a:extLst>
              <a:ext uri="{FF2B5EF4-FFF2-40B4-BE49-F238E27FC236}">
                <a16:creationId xmlns:a16="http://schemas.microsoft.com/office/drawing/2014/main" id="{4A13B3A3-7B70-99E9-BC97-1A10091937F3}"/>
              </a:ext>
            </a:extLst>
          </p:cNvPr>
          <p:cNvSpPr txBox="1">
            <a:spLocks/>
          </p:cNvSpPr>
          <p:nvPr/>
        </p:nvSpPr>
        <p:spPr bwMode="auto">
          <a:xfrm>
            <a:off x="8534400" y="115888"/>
            <a:ext cx="501650"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fld id="{9C45E503-4A7F-4336-814E-81133382CA7D}" type="slidenum">
              <a:rPr lang="en-US" altLang="en-US" sz="1500" b="1">
                <a:cs typeface="Arial" panose="020B0604020202020204" pitchFamily="34" charset="0"/>
              </a:rPr>
              <a:pPr algn="r"/>
              <a:t>11</a:t>
            </a:fld>
            <a:endParaRPr lang="en-US" altLang="en-US" sz="1500" b="1">
              <a:cs typeface="Arial" panose="020B0604020202020204" pitchFamily="34" charset="0"/>
            </a:endParaRPr>
          </a:p>
        </p:txBody>
      </p:sp>
      <p:graphicFrame>
        <p:nvGraphicFramePr>
          <p:cNvPr id="24582" name="Object 2">
            <a:extLst>
              <a:ext uri="{FF2B5EF4-FFF2-40B4-BE49-F238E27FC236}">
                <a16:creationId xmlns:a16="http://schemas.microsoft.com/office/drawing/2014/main" id="{9E6CA1AE-47D5-C96F-D724-ADA4C429CE9B}"/>
              </a:ext>
            </a:extLst>
          </p:cNvPr>
          <p:cNvGraphicFramePr>
            <a:graphicFrameLocks noChangeAspect="1"/>
          </p:cNvGraphicFramePr>
          <p:nvPr/>
        </p:nvGraphicFramePr>
        <p:xfrm>
          <a:off x="0" y="2017713"/>
          <a:ext cx="9144000" cy="4840287"/>
        </p:xfrm>
        <a:graphic>
          <a:graphicData uri="http://schemas.openxmlformats.org/presentationml/2006/ole">
            <mc:AlternateContent xmlns:mc="http://schemas.openxmlformats.org/markup-compatibility/2006">
              <mc:Choice xmlns:v="urn:schemas-microsoft-com:vml" Requires="v">
                <p:oleObj spid="_x0000_s1026" name="Worksheet" r:id="rId3" imgW="7626350" imgH="3543300" progId="Excel.Sheet.12">
                  <p:embed/>
                </p:oleObj>
              </mc:Choice>
              <mc:Fallback>
                <p:oleObj name="Worksheet" r:id="rId3" imgW="7626350" imgH="3543300" progId="Excel.Sheet.12">
                  <p:embed/>
                  <p:pic>
                    <p:nvPicPr>
                      <p:cNvPr id="24582" name="Object 2">
                        <a:extLst>
                          <a:ext uri="{FF2B5EF4-FFF2-40B4-BE49-F238E27FC236}">
                            <a16:creationId xmlns:a16="http://schemas.microsoft.com/office/drawing/2014/main" id="{9E6CA1AE-47D5-C96F-D724-ADA4C429CE9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017713"/>
                        <a:ext cx="9144000" cy="484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4">
            <a:extLst>
              <a:ext uri="{FF2B5EF4-FFF2-40B4-BE49-F238E27FC236}">
                <a16:creationId xmlns:a16="http://schemas.microsoft.com/office/drawing/2014/main" id="{7B055384-F938-AC2C-83C4-48F8D04E1DEF}"/>
              </a:ext>
            </a:extLst>
          </p:cNvPr>
          <p:cNvSpPr>
            <a:spLocks noGrp="1"/>
          </p:cNvSpPr>
          <p:nvPr>
            <p:ph type="sldNum" sz="quarter" idx="11"/>
          </p:nvPr>
        </p:nvSpPr>
        <p:spPr>
          <a:xfrm>
            <a:off x="6875463" y="188913"/>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4441623-A22D-4BDC-B03A-731E612EF40F}" type="slidenum">
              <a:rPr lang="en-US" altLang="en-US" sz="1400" b="1"/>
              <a:pPr/>
              <a:t>12</a:t>
            </a:fld>
            <a:endParaRPr lang="en-US" altLang="en-US" sz="1400" b="1"/>
          </a:p>
        </p:txBody>
      </p:sp>
      <p:sp>
        <p:nvSpPr>
          <p:cNvPr id="25603" name="Rectangle 2">
            <a:extLst>
              <a:ext uri="{FF2B5EF4-FFF2-40B4-BE49-F238E27FC236}">
                <a16:creationId xmlns:a16="http://schemas.microsoft.com/office/drawing/2014/main" id="{D9A2879B-886D-A436-6E51-38DDF1092DEA}"/>
              </a:ext>
            </a:extLst>
          </p:cNvPr>
          <p:cNvSpPr>
            <a:spLocks noGrp="1" noChangeArrowheads="1"/>
          </p:cNvSpPr>
          <p:nvPr>
            <p:ph type="title"/>
          </p:nvPr>
        </p:nvSpPr>
        <p:spPr bwMode="auto">
          <a:xfrm>
            <a:off x="-25400" y="2565400"/>
            <a:ext cx="8893175" cy="79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ZA" altLang="en-US" b="1"/>
              <a:t>4. Regulatory and Organisational Activities in the Annual Performance Plan</a:t>
            </a:r>
            <a:br>
              <a:rPr lang="en-ZA" altLang="en-US" b="1"/>
            </a:br>
            <a:r>
              <a:rPr lang="en-ZA" altLang="en-US" b="1"/>
              <a:t/>
            </a:r>
            <a:br>
              <a:rPr lang="en-ZA" altLang="en-US" b="1"/>
            </a:br>
            <a:r>
              <a:rPr lang="en-US" altLang="en-US" b="1"/>
              <a:t/>
            </a:r>
            <a:br>
              <a:rPr lang="en-US" altLang="en-US" b="1"/>
            </a:br>
            <a:endParaRPr lang="en-US" altLang="en-US" b="1"/>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a:extLst>
              <a:ext uri="{FF2B5EF4-FFF2-40B4-BE49-F238E27FC236}">
                <a16:creationId xmlns:a16="http://schemas.microsoft.com/office/drawing/2014/main" id="{F0B858BD-524D-671B-683F-618DF5033368}"/>
              </a:ext>
            </a:extLst>
          </p:cNvPr>
          <p:cNvSpPr>
            <a:spLocks noGrp="1"/>
          </p:cNvSpPr>
          <p:nvPr>
            <p:ph type="sldNum" sz="quarter" idx="11"/>
          </p:nvPr>
        </p:nvSpPr>
        <p:spPr>
          <a:xfrm>
            <a:off x="8569325" y="188913"/>
            <a:ext cx="466725" cy="333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51ACD1B-775B-4D67-BB80-12DC52C2D1B1}" type="slidenum">
              <a:rPr lang="en-US" altLang="en-US" sz="1500" b="1">
                <a:cs typeface="Arial" panose="020B0604020202020204" pitchFamily="34" charset="0"/>
              </a:rPr>
              <a:pPr/>
              <a:t>13</a:t>
            </a:fld>
            <a:endParaRPr lang="en-US" altLang="en-US" sz="1500" b="1">
              <a:cs typeface="Arial" panose="020B0604020202020204" pitchFamily="34" charset="0"/>
            </a:endParaRPr>
          </a:p>
        </p:txBody>
      </p:sp>
      <p:sp>
        <p:nvSpPr>
          <p:cNvPr id="5" name="Content Placeholder 2">
            <a:extLst>
              <a:ext uri="{FF2B5EF4-FFF2-40B4-BE49-F238E27FC236}">
                <a16:creationId xmlns:a16="http://schemas.microsoft.com/office/drawing/2014/main" id="{AF5B46A2-E392-8CCB-C0CF-20582B5DD296}"/>
              </a:ext>
            </a:extLst>
          </p:cNvPr>
          <p:cNvSpPr txBox="1">
            <a:spLocks/>
          </p:cNvSpPr>
          <p:nvPr/>
        </p:nvSpPr>
        <p:spPr>
          <a:xfrm>
            <a:off x="107950" y="1697038"/>
            <a:ext cx="8353425" cy="5157787"/>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342900" lvl="1" indent="-342900">
              <a:buFont typeface="+mj-lt"/>
              <a:buAutoNum type="arabicPeriod" startAt="3"/>
              <a:defRPr/>
            </a:pPr>
            <a:endParaRPr lang="en-ZA" sz="1700" b="1" kern="0" dirty="0">
              <a:solidFill>
                <a:srgbClr val="000000"/>
              </a:solidFill>
            </a:endParaRPr>
          </a:p>
        </p:txBody>
      </p:sp>
      <p:sp>
        <p:nvSpPr>
          <p:cNvPr id="8" name="Rectangle 3">
            <a:extLst>
              <a:ext uri="{FF2B5EF4-FFF2-40B4-BE49-F238E27FC236}">
                <a16:creationId xmlns:a16="http://schemas.microsoft.com/office/drawing/2014/main" id="{E8AFA9CD-2ECF-441F-D246-92E631C6133E}"/>
              </a:ext>
            </a:extLst>
          </p:cNvPr>
          <p:cNvSpPr txBox="1">
            <a:spLocks noChangeArrowheads="1"/>
          </p:cNvSpPr>
          <p:nvPr/>
        </p:nvSpPr>
        <p:spPr bwMode="auto">
          <a:xfrm>
            <a:off x="84138" y="2205038"/>
            <a:ext cx="8867775" cy="1831975"/>
          </a:xfrm>
          <a:prstGeom prst="rect">
            <a:avLst/>
          </a:prstGeom>
          <a:noFill/>
          <a:ln w="9525">
            <a:noFill/>
            <a:miter lim="800000"/>
            <a:headEnd/>
            <a:tailEnd/>
          </a:ln>
        </p:spPr>
        <p:txBody>
          <a:bodyPr/>
          <a:lstStyle/>
          <a:p>
            <a:pPr marL="0" lvl="1" eaLnBrk="1" fontAlgn="auto" hangingPunct="1">
              <a:spcBef>
                <a:spcPts val="0"/>
              </a:spcBef>
              <a:spcAft>
                <a:spcPts val="600"/>
              </a:spcAft>
              <a:defRPr/>
            </a:pPr>
            <a:r>
              <a:rPr lang="en-ZA" sz="2200" kern="0" dirty="0">
                <a:solidFill>
                  <a:srgbClr val="000000"/>
                </a:solidFill>
                <a:cs typeface="Arial" panose="020B0604020202020204" pitchFamily="34" charset="0"/>
              </a:rPr>
              <a:t>NERSA’s regulatory activities are grouped in the following programmes:</a:t>
            </a:r>
          </a:p>
          <a:p>
            <a:pPr lvl="1" indent="-457200" eaLnBrk="1" fontAlgn="auto" hangingPunct="1">
              <a:spcBef>
                <a:spcPts val="0"/>
              </a:spcBef>
              <a:spcAft>
                <a:spcPts val="600"/>
              </a:spcAft>
              <a:buFont typeface="+mj-lt"/>
              <a:buAutoNum type="alphaLcParenR"/>
              <a:defRPr/>
            </a:pPr>
            <a:r>
              <a:rPr lang="en-ZA" sz="2200" kern="0" dirty="0">
                <a:solidFill>
                  <a:srgbClr val="000000"/>
                </a:solidFill>
                <a:cs typeface="Arial" panose="020B0604020202020204" pitchFamily="34" charset="0"/>
              </a:rPr>
              <a:t>Programme 1: Regulatory Service Delivery     </a:t>
            </a:r>
          </a:p>
          <a:p>
            <a:pPr lvl="1" indent="-457200" eaLnBrk="1" fontAlgn="auto" hangingPunct="1">
              <a:spcBef>
                <a:spcPts val="0"/>
              </a:spcBef>
              <a:spcAft>
                <a:spcPts val="600"/>
              </a:spcAft>
              <a:buFont typeface="+mj-lt"/>
              <a:buAutoNum type="alphaLcParenR"/>
              <a:defRPr/>
            </a:pPr>
            <a:r>
              <a:rPr lang="en-ZA" sz="2200" kern="0" dirty="0">
                <a:solidFill>
                  <a:srgbClr val="000000"/>
                </a:solidFill>
                <a:cs typeface="Arial" panose="020B0604020202020204" pitchFamily="34" charset="0"/>
              </a:rPr>
              <a:t>Programme 2: Advocacy And Engagement </a:t>
            </a:r>
          </a:p>
          <a:p>
            <a:pPr marL="0" lvl="1" eaLnBrk="1" fontAlgn="auto" hangingPunct="1">
              <a:spcBef>
                <a:spcPts val="0"/>
              </a:spcBef>
              <a:spcAft>
                <a:spcPts val="600"/>
              </a:spcAft>
              <a:defRPr/>
            </a:pPr>
            <a:endParaRPr lang="en-GB" sz="2200" kern="0" dirty="0">
              <a:solidFill>
                <a:srgbClr val="000000"/>
              </a:solidFill>
              <a:cs typeface="Arial" panose="020B0604020202020204" pitchFamily="34" charset="0"/>
            </a:endParaRPr>
          </a:p>
          <a:p>
            <a:pPr marL="354013" lvl="1" indent="-354013" eaLnBrk="1" fontAlgn="auto" hangingPunct="1">
              <a:spcBef>
                <a:spcPts val="0"/>
              </a:spcBef>
              <a:spcAft>
                <a:spcPts val="600"/>
              </a:spcAft>
              <a:buFont typeface="Arial" charset="0"/>
              <a:buChar char="•"/>
              <a:defRPr/>
            </a:pPr>
            <a:endParaRPr lang="en-GB" sz="2200" kern="0" dirty="0">
              <a:solidFill>
                <a:srgbClr val="000000"/>
              </a:solidFill>
              <a:cs typeface="Arial" panose="020B0604020202020204" pitchFamily="34" charset="0"/>
            </a:endParaRPr>
          </a:p>
        </p:txBody>
      </p:sp>
      <p:sp>
        <p:nvSpPr>
          <p:cNvPr id="9" name="Rectangle 2">
            <a:extLst>
              <a:ext uri="{FF2B5EF4-FFF2-40B4-BE49-F238E27FC236}">
                <a16:creationId xmlns:a16="http://schemas.microsoft.com/office/drawing/2014/main" id="{7A97FE0C-B6F9-11D2-54EA-5288C47E7744}"/>
              </a:ext>
            </a:extLst>
          </p:cNvPr>
          <p:cNvSpPr txBox="1">
            <a:spLocks noChangeArrowheads="1"/>
          </p:cNvSpPr>
          <p:nvPr/>
        </p:nvSpPr>
        <p:spPr bwMode="auto">
          <a:xfrm>
            <a:off x="84138" y="1400175"/>
            <a:ext cx="8748712" cy="619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96" charset="-128"/>
              </a:defRPr>
            </a:lvl2pPr>
            <a:lvl3pPr algn="ctr" rtl="0" eaLnBrk="0" fontAlgn="base" hangingPunct="0">
              <a:spcBef>
                <a:spcPct val="0"/>
              </a:spcBef>
              <a:spcAft>
                <a:spcPct val="0"/>
              </a:spcAft>
              <a:defRPr sz="4400">
                <a:solidFill>
                  <a:schemeClr val="tx2"/>
                </a:solidFill>
                <a:latin typeface="Arial" charset="0"/>
                <a:ea typeface="ＭＳ Ｐゴシック" pitchFamily="-96" charset="-128"/>
              </a:defRPr>
            </a:lvl3pPr>
            <a:lvl4pPr algn="ctr" rtl="0" eaLnBrk="0" fontAlgn="base" hangingPunct="0">
              <a:spcBef>
                <a:spcPct val="0"/>
              </a:spcBef>
              <a:spcAft>
                <a:spcPct val="0"/>
              </a:spcAft>
              <a:defRPr sz="4400">
                <a:solidFill>
                  <a:schemeClr val="tx2"/>
                </a:solidFill>
                <a:latin typeface="Arial" charset="0"/>
                <a:ea typeface="ＭＳ Ｐゴシック" pitchFamily="-96" charset="-128"/>
              </a:defRPr>
            </a:lvl4pPr>
            <a:lvl5pPr algn="ctr" rtl="0" eaLnBrk="0" fontAlgn="base" hangingPunct="0">
              <a:spcBef>
                <a:spcPct val="0"/>
              </a:spcBef>
              <a:spcAft>
                <a:spcPct val="0"/>
              </a:spcAft>
              <a:defRPr sz="4400">
                <a:solidFill>
                  <a:schemeClr val="tx2"/>
                </a:solidFill>
                <a:latin typeface="Arial" charset="0"/>
                <a:ea typeface="ＭＳ Ｐゴシック" pitchFamily="-96"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a:lstStyle>
          <a:p>
            <a:pPr marL="536575" indent="-536575" algn="l" eaLnBrk="1" hangingPunct="1">
              <a:defRPr/>
            </a:pPr>
            <a:r>
              <a:rPr lang="en-ZA" altLang="en-US" sz="2200" b="1" kern="0" dirty="0">
                <a:solidFill>
                  <a:srgbClr val="000000"/>
                </a:solidFill>
              </a:rPr>
              <a:t>4.1  REGULATORY ACTIVITIES (1)</a:t>
            </a:r>
            <a:endParaRPr lang="en-US" altLang="en-US" sz="2200" b="1" kern="0" dirty="0">
              <a:solidFill>
                <a:srgbClr val="00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3">
            <a:extLst>
              <a:ext uri="{FF2B5EF4-FFF2-40B4-BE49-F238E27FC236}">
                <a16:creationId xmlns:a16="http://schemas.microsoft.com/office/drawing/2014/main" id="{F5FDB3F9-4FF3-422B-C1AC-9F17CD950516}"/>
              </a:ext>
            </a:extLst>
          </p:cNvPr>
          <p:cNvSpPr>
            <a:spLocks noGrp="1"/>
          </p:cNvSpPr>
          <p:nvPr>
            <p:ph type="sldNum" sz="quarter" idx="11"/>
          </p:nvPr>
        </p:nvSpPr>
        <p:spPr>
          <a:xfrm>
            <a:off x="8569325" y="188913"/>
            <a:ext cx="466725" cy="333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630D8A4-B6D6-4435-AF88-6B2E4135214E}" type="slidenum">
              <a:rPr lang="en-US" altLang="en-US" sz="1500" b="1">
                <a:cs typeface="Arial" panose="020B0604020202020204" pitchFamily="34" charset="0"/>
              </a:rPr>
              <a:pPr/>
              <a:t>14</a:t>
            </a:fld>
            <a:endParaRPr lang="en-US" altLang="en-US" sz="1500" b="1">
              <a:cs typeface="Arial" panose="020B0604020202020204" pitchFamily="34" charset="0"/>
            </a:endParaRPr>
          </a:p>
        </p:txBody>
      </p:sp>
      <p:sp>
        <p:nvSpPr>
          <p:cNvPr id="5" name="Content Placeholder 2">
            <a:extLst>
              <a:ext uri="{FF2B5EF4-FFF2-40B4-BE49-F238E27FC236}">
                <a16:creationId xmlns:a16="http://schemas.microsoft.com/office/drawing/2014/main" id="{91BD9568-5077-252C-A63C-31559B9ABE6A}"/>
              </a:ext>
            </a:extLst>
          </p:cNvPr>
          <p:cNvSpPr txBox="1">
            <a:spLocks/>
          </p:cNvSpPr>
          <p:nvPr/>
        </p:nvSpPr>
        <p:spPr>
          <a:xfrm>
            <a:off x="107950" y="1697038"/>
            <a:ext cx="8353425" cy="5157787"/>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342900" lvl="1" indent="-342900">
              <a:buFont typeface="+mj-lt"/>
              <a:buAutoNum type="arabicPeriod" startAt="3"/>
              <a:defRPr/>
            </a:pPr>
            <a:endParaRPr lang="en-ZA" sz="1700" b="1" kern="0" dirty="0">
              <a:solidFill>
                <a:srgbClr val="000000"/>
              </a:solidFill>
            </a:endParaRPr>
          </a:p>
        </p:txBody>
      </p:sp>
      <p:sp>
        <p:nvSpPr>
          <p:cNvPr id="6" name="Rectangle 2">
            <a:extLst>
              <a:ext uri="{FF2B5EF4-FFF2-40B4-BE49-F238E27FC236}">
                <a16:creationId xmlns:a16="http://schemas.microsoft.com/office/drawing/2014/main" id="{3FA4DD4A-D20D-B67C-EA43-2E375C9B9F8E}"/>
              </a:ext>
            </a:extLst>
          </p:cNvPr>
          <p:cNvSpPr txBox="1">
            <a:spLocks noChangeArrowheads="1"/>
          </p:cNvSpPr>
          <p:nvPr/>
        </p:nvSpPr>
        <p:spPr bwMode="auto">
          <a:xfrm>
            <a:off x="107950" y="1103313"/>
            <a:ext cx="8928100" cy="381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96" charset="-128"/>
              </a:defRPr>
            </a:lvl2pPr>
            <a:lvl3pPr algn="ctr" rtl="0" eaLnBrk="0" fontAlgn="base" hangingPunct="0">
              <a:spcBef>
                <a:spcPct val="0"/>
              </a:spcBef>
              <a:spcAft>
                <a:spcPct val="0"/>
              </a:spcAft>
              <a:defRPr sz="4400">
                <a:solidFill>
                  <a:schemeClr val="tx2"/>
                </a:solidFill>
                <a:latin typeface="Arial" charset="0"/>
                <a:ea typeface="ＭＳ Ｐゴシック" pitchFamily="-96" charset="-128"/>
              </a:defRPr>
            </a:lvl3pPr>
            <a:lvl4pPr algn="ctr" rtl="0" eaLnBrk="0" fontAlgn="base" hangingPunct="0">
              <a:spcBef>
                <a:spcPct val="0"/>
              </a:spcBef>
              <a:spcAft>
                <a:spcPct val="0"/>
              </a:spcAft>
              <a:defRPr sz="4400">
                <a:solidFill>
                  <a:schemeClr val="tx2"/>
                </a:solidFill>
                <a:latin typeface="Arial" charset="0"/>
                <a:ea typeface="ＭＳ Ｐゴシック" pitchFamily="-96" charset="-128"/>
              </a:defRPr>
            </a:lvl4pPr>
            <a:lvl5pPr algn="ctr" rtl="0" eaLnBrk="0" fontAlgn="base" hangingPunct="0">
              <a:spcBef>
                <a:spcPct val="0"/>
              </a:spcBef>
              <a:spcAft>
                <a:spcPct val="0"/>
              </a:spcAft>
              <a:defRPr sz="4400">
                <a:solidFill>
                  <a:schemeClr val="tx2"/>
                </a:solidFill>
                <a:latin typeface="Arial" charset="0"/>
                <a:ea typeface="ＭＳ Ｐゴシック" pitchFamily="-96"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a:lstStyle>
          <a:p>
            <a:pPr marL="536575" indent="-536575" eaLnBrk="1" hangingPunct="1">
              <a:defRPr/>
            </a:pPr>
            <a:r>
              <a:rPr lang="en-ZA" altLang="en-US" sz="2500" b="1" kern="0" dirty="0">
                <a:solidFill>
                  <a:srgbClr val="000000"/>
                </a:solidFill>
              </a:rPr>
              <a:t>4.1   REGULATORY ACTIVITIES (2)</a:t>
            </a:r>
          </a:p>
          <a:p>
            <a:pPr marL="536575" indent="-536575" eaLnBrk="1" hangingPunct="1">
              <a:defRPr/>
            </a:pPr>
            <a:endParaRPr lang="en-US" altLang="en-US" sz="2000" b="1" kern="0" dirty="0">
              <a:solidFill>
                <a:srgbClr val="000000"/>
              </a:solidFill>
            </a:endParaRPr>
          </a:p>
        </p:txBody>
      </p:sp>
      <p:sp>
        <p:nvSpPr>
          <p:cNvPr id="29701" name="Rectangle 2">
            <a:extLst>
              <a:ext uri="{FF2B5EF4-FFF2-40B4-BE49-F238E27FC236}">
                <a16:creationId xmlns:a16="http://schemas.microsoft.com/office/drawing/2014/main" id="{D07605F4-775B-4C14-00F0-C2125B32F1E1}"/>
              </a:ext>
            </a:extLst>
          </p:cNvPr>
          <p:cNvSpPr txBox="1">
            <a:spLocks noChangeArrowheads="1"/>
          </p:cNvSpPr>
          <p:nvPr/>
        </p:nvSpPr>
        <p:spPr bwMode="auto">
          <a:xfrm>
            <a:off x="107950" y="1601788"/>
            <a:ext cx="8461375"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6575" indent="-536575">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ZA" altLang="en-US" sz="1800" b="1">
                <a:solidFill>
                  <a:schemeClr val="tx2"/>
                </a:solidFill>
              </a:rPr>
              <a:t>PROGRAMME 1:  REGULATORY SERVICE DELIVERY</a:t>
            </a:r>
          </a:p>
          <a:p>
            <a:pPr eaLnBrk="1" hangingPunct="1"/>
            <a:r>
              <a:rPr lang="en-ZA" altLang="en-US" sz="1500" b="1" i="1">
                <a:solidFill>
                  <a:schemeClr val="tx2"/>
                </a:solidFill>
              </a:rPr>
              <a:t>Subprogramme:  Electricity Industry Regulation </a:t>
            </a:r>
          </a:p>
          <a:p>
            <a:pPr eaLnBrk="1" hangingPunct="1"/>
            <a:r>
              <a:rPr lang="en-ZA" altLang="en-US" sz="1600" b="1" i="1">
                <a:solidFill>
                  <a:schemeClr val="tx2"/>
                </a:solidFill>
              </a:rPr>
              <a:t>Subprogramme:  Piped-Gas Industry Regulation </a:t>
            </a:r>
          </a:p>
          <a:p>
            <a:pPr eaLnBrk="1" hangingPunct="1"/>
            <a:r>
              <a:rPr lang="en-ZA" altLang="en-US" sz="1600" b="1" i="1">
                <a:solidFill>
                  <a:schemeClr val="tx2"/>
                </a:solidFill>
              </a:rPr>
              <a:t>Subprogramme:  Petroleum Pipelines Industry Regulation </a:t>
            </a:r>
            <a:endParaRPr lang="en-ZA" altLang="en-US" sz="1500" b="1">
              <a:solidFill>
                <a:schemeClr val="tx2"/>
              </a:solidFill>
            </a:endParaRPr>
          </a:p>
        </p:txBody>
      </p:sp>
      <p:graphicFrame>
        <p:nvGraphicFramePr>
          <p:cNvPr id="8" name="Table 7">
            <a:extLst>
              <a:ext uri="{FF2B5EF4-FFF2-40B4-BE49-F238E27FC236}">
                <a16:creationId xmlns:a16="http://schemas.microsoft.com/office/drawing/2014/main" id="{1A5047F8-9521-4763-053F-CC378EB0DAED}"/>
              </a:ext>
            </a:extLst>
          </p:cNvPr>
          <p:cNvGraphicFramePr>
            <a:graphicFrameLocks noGrp="1"/>
          </p:cNvGraphicFramePr>
          <p:nvPr/>
        </p:nvGraphicFramePr>
        <p:xfrm>
          <a:off x="22225" y="2713038"/>
          <a:ext cx="9144000" cy="4141787"/>
        </p:xfrm>
        <a:graphic>
          <a:graphicData uri="http://schemas.openxmlformats.org/drawingml/2006/table">
            <a:tbl>
              <a:tblPr firstRow="1" bandRow="1">
                <a:tableStyleId>{21E4AEA4-8DFA-4A89-87EB-49C32662AFE0}</a:tableStyleId>
              </a:tblPr>
              <a:tblGrid>
                <a:gridCol w="4716016">
                  <a:extLst>
                    <a:ext uri="{9D8B030D-6E8A-4147-A177-3AD203B41FA5}">
                      <a16:colId xmlns:a16="http://schemas.microsoft.com/office/drawing/2014/main" val="744925409"/>
                    </a:ext>
                  </a:extLst>
                </a:gridCol>
                <a:gridCol w="4427984">
                  <a:extLst>
                    <a:ext uri="{9D8B030D-6E8A-4147-A177-3AD203B41FA5}">
                      <a16:colId xmlns:a16="http://schemas.microsoft.com/office/drawing/2014/main" val="3449291157"/>
                    </a:ext>
                  </a:extLst>
                </a:gridCol>
              </a:tblGrid>
              <a:tr h="324054">
                <a:tc>
                  <a:txBody>
                    <a:bodyPr/>
                    <a:lstStyle/>
                    <a:p>
                      <a:pPr algn="ctr"/>
                      <a:r>
                        <a:rPr lang="en-ZA" sz="1500" dirty="0"/>
                        <a:t>Key regulatory</a:t>
                      </a:r>
                      <a:r>
                        <a:rPr lang="en-ZA" sz="1500" baseline="0" dirty="0"/>
                        <a:t> activities</a:t>
                      </a:r>
                      <a:endParaRPr lang="en-ZA" sz="1500" dirty="0"/>
                    </a:p>
                  </a:txBody>
                  <a:tcPr marL="91439" marR="91439" marT="45717" marB="45717"/>
                </a:tc>
                <a:tc>
                  <a:txBody>
                    <a:bodyPr/>
                    <a:lstStyle/>
                    <a:p>
                      <a:pPr algn="ctr"/>
                      <a:r>
                        <a:rPr lang="en-ZA" sz="1500" dirty="0"/>
                        <a:t>Envisaged Impact</a:t>
                      </a:r>
                    </a:p>
                  </a:txBody>
                  <a:tcPr marL="91439" marR="91439" marT="45717" marB="45717"/>
                </a:tc>
                <a:extLst>
                  <a:ext uri="{0D108BD9-81ED-4DB2-BD59-A6C34878D82A}">
                    <a16:rowId xmlns:a16="http://schemas.microsoft.com/office/drawing/2014/main" val="758773214"/>
                  </a:ext>
                </a:extLst>
              </a:tr>
              <a:tr h="1699419">
                <a:tc>
                  <a:txBody>
                    <a:bodyPr/>
                    <a:lstStyle/>
                    <a:p>
                      <a:pPr marL="342900" indent="-342900" algn="just" defTabSz="914400" rtl="0" eaLnBrk="1" latinLnBrk="0" hangingPunct="1">
                        <a:buFont typeface="+mj-lt"/>
                        <a:buAutoNum type="arabicPeriod"/>
                      </a:pPr>
                      <a:r>
                        <a:rPr lang="en-ZA" sz="1500" b="0" kern="1200" dirty="0">
                          <a:solidFill>
                            <a:schemeClr val="dk1"/>
                          </a:solidFill>
                          <a:latin typeface="+mn-lt"/>
                          <a:ea typeface="+mn-ea"/>
                          <a:cs typeface="+mn-cs"/>
                        </a:rPr>
                        <a:t>Setting and/or approval of tariffs and prices</a:t>
                      </a:r>
                    </a:p>
                    <a:p>
                      <a:pPr marL="342900" indent="-342900" algn="just" defTabSz="914400" rtl="0" eaLnBrk="1" latinLnBrk="0" hangingPunct="1">
                        <a:buFont typeface="+mj-lt"/>
                        <a:buAutoNum type="arabicPeriod"/>
                      </a:pPr>
                      <a:r>
                        <a:rPr lang="en-ZA" sz="1500" b="0" kern="1200" dirty="0">
                          <a:solidFill>
                            <a:schemeClr val="dk1"/>
                          </a:solidFill>
                          <a:latin typeface="+mn-lt"/>
                          <a:ea typeface="+mn-ea"/>
                          <a:cs typeface="+mn-cs"/>
                        </a:rPr>
                        <a:t>Licensing and registration</a:t>
                      </a:r>
                    </a:p>
                    <a:p>
                      <a:pPr marL="342900" indent="-342900" algn="just" defTabSz="914400" rtl="0" eaLnBrk="1" latinLnBrk="0" hangingPunct="1">
                        <a:buFont typeface="+mj-lt"/>
                        <a:buAutoNum type="arabicPeriod"/>
                      </a:pPr>
                      <a:r>
                        <a:rPr lang="en-ZA" sz="1500" b="0" kern="1200" dirty="0">
                          <a:solidFill>
                            <a:schemeClr val="dk1"/>
                          </a:solidFill>
                          <a:latin typeface="+mn-lt"/>
                          <a:ea typeface="+mn-ea"/>
                          <a:cs typeface="+mn-cs"/>
                        </a:rPr>
                        <a:t>Compliance monitoring and enforcement</a:t>
                      </a:r>
                    </a:p>
                    <a:p>
                      <a:pPr marL="342900" indent="-342900" algn="just" defTabSz="914400" rtl="0" eaLnBrk="1" latinLnBrk="0" hangingPunct="1">
                        <a:buFont typeface="+mj-lt"/>
                        <a:buAutoNum type="arabicPeriod"/>
                      </a:pPr>
                      <a:r>
                        <a:rPr lang="en-ZA" sz="1500" b="0" kern="1200" dirty="0">
                          <a:solidFill>
                            <a:schemeClr val="dk1"/>
                          </a:solidFill>
                          <a:latin typeface="+mn-lt"/>
                          <a:ea typeface="+mn-ea"/>
                          <a:cs typeface="+mn-cs"/>
                        </a:rPr>
                        <a:t>Dispute resolution, including mediation, arbitration and handling of complaints                                                                         </a:t>
                      </a:r>
                    </a:p>
                    <a:p>
                      <a:pPr marL="342900" indent="-342900" algn="just" defTabSz="914400" rtl="0" eaLnBrk="1" latinLnBrk="0" hangingPunct="1">
                        <a:buFont typeface="+mj-lt"/>
                        <a:buAutoNum type="arabicPeriod"/>
                      </a:pPr>
                      <a:r>
                        <a:rPr lang="en-ZA" sz="1500" b="0" kern="1200" dirty="0">
                          <a:solidFill>
                            <a:schemeClr val="dk1"/>
                          </a:solidFill>
                          <a:latin typeface="+mn-lt"/>
                          <a:ea typeface="+mn-ea"/>
                          <a:cs typeface="+mn-cs"/>
                        </a:rPr>
                        <a:t>Setting of rules, guidelines and codes for the regulation of the three energy industries</a:t>
                      </a:r>
                    </a:p>
                  </a:txBody>
                  <a:tcPr marL="91439" marR="91439" marT="45723" marB="45723"/>
                </a:tc>
                <a:tc rowSpan="3">
                  <a:txBody>
                    <a:bodyPr/>
                    <a:lstStyle/>
                    <a:p>
                      <a:pPr marL="182563" marR="0" lvl="0" indent="-182563"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500" dirty="0"/>
                        <a:t>Economic growth through affordable prices and tariffs;</a:t>
                      </a:r>
                    </a:p>
                    <a:p>
                      <a:pPr marL="182563" marR="0" lvl="0" indent="-182563"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500" dirty="0"/>
                        <a:t>Fair balance between the needs of the customer (end user) and the regulated entities</a:t>
                      </a:r>
                    </a:p>
                    <a:p>
                      <a:pPr marL="182563" marR="0" lvl="0" indent="-182563"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500" dirty="0"/>
                        <a:t>Increasing energy capacity in the country;</a:t>
                      </a:r>
                    </a:p>
                    <a:p>
                      <a:pPr marL="182563" marR="0" lvl="0" indent="-182563"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500" dirty="0"/>
                        <a:t>Orderly development of the energy industry</a:t>
                      </a:r>
                    </a:p>
                    <a:p>
                      <a:pPr marL="182563" marR="0" lvl="0" indent="-182563"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500" dirty="0"/>
                        <a:t>Access to more energy from new/alternative suppliers</a:t>
                      </a:r>
                    </a:p>
                    <a:p>
                      <a:pPr marL="182563" marR="0" lvl="0" indent="-182563"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500" dirty="0"/>
                        <a:t>Transformation of the regulated industries, in line with the BBBEE Act</a:t>
                      </a:r>
                    </a:p>
                    <a:p>
                      <a:pPr marL="182563" marR="0" lvl="0" indent="-182563"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500" dirty="0"/>
                        <a:t>Secure and reliable supply of energy</a:t>
                      </a:r>
                    </a:p>
                    <a:p>
                      <a:pPr marL="182563" marR="0" lvl="0" indent="-182563"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500" dirty="0"/>
                        <a:t>Safe, efficient and environmentally friendly operation of regulated energy facilities to produce, handle, store and transport energy </a:t>
                      </a:r>
                    </a:p>
                  </a:txBody>
                  <a:tcPr marL="91439" marR="91439" marT="45723" marB="45723"/>
                </a:tc>
                <a:extLst>
                  <a:ext uri="{0D108BD9-81ED-4DB2-BD59-A6C34878D82A}">
                    <a16:rowId xmlns:a16="http://schemas.microsoft.com/office/drawing/2014/main" val="3941907435"/>
                  </a:ext>
                </a:extLst>
              </a:tr>
              <a:tr h="324067">
                <a:tc>
                  <a: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r>
                        <a:rPr lang="en-ZA" sz="1500" b="1" baseline="0" dirty="0">
                          <a:solidFill>
                            <a:schemeClr val="bg1"/>
                          </a:solidFill>
                        </a:rPr>
                        <a:t>Strategic Outcomes</a:t>
                      </a:r>
                    </a:p>
                  </a:txBody>
                  <a:tcPr marL="91439" marR="91439" marT="45723" marB="45723">
                    <a:solidFill>
                      <a:schemeClr val="accent2"/>
                    </a:solidFill>
                  </a:tcPr>
                </a:tc>
                <a:tc vMerge="1">
                  <a:txBody>
                    <a:bodyPr/>
                    <a:lstStyle/>
                    <a:p>
                      <a:endParaRPr lang="en-ZA"/>
                    </a:p>
                  </a:txBody>
                  <a:tcPr/>
                </a:tc>
                <a:extLst>
                  <a:ext uri="{0D108BD9-81ED-4DB2-BD59-A6C34878D82A}">
                    <a16:rowId xmlns:a16="http://schemas.microsoft.com/office/drawing/2014/main" val="1213644752"/>
                  </a:ext>
                </a:extLst>
              </a:tr>
              <a:tr h="1470194">
                <a:tc>
                  <a:txBody>
                    <a:bodyPr/>
                    <a:lstStyle/>
                    <a:p>
                      <a:pPr marL="182563" marR="0" lvl="0" indent="-182563"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500" b="0" baseline="0" dirty="0">
                          <a:solidFill>
                            <a:schemeClr val="tx1">
                              <a:lumMod val="95000"/>
                              <a:lumOff val="5000"/>
                            </a:schemeClr>
                          </a:solidFill>
                        </a:rPr>
                        <a:t>Efficiency in facilitating entry, setting prices and resolving disputes</a:t>
                      </a:r>
                    </a:p>
                    <a:p>
                      <a:pPr marL="182563" marR="0" lvl="0" indent="-182563"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500" b="0" kern="1200" dirty="0">
                          <a:solidFill>
                            <a:schemeClr val="tx1">
                              <a:lumMod val="95000"/>
                              <a:lumOff val="5000"/>
                            </a:schemeClr>
                          </a:solidFill>
                          <a:latin typeface="+mn-lt"/>
                          <a:ea typeface="+mn-ea"/>
                          <a:cs typeface="+mn-cs"/>
                        </a:rPr>
                        <a:t>A stable and diverse energy sector system, and pricing regime</a:t>
                      </a:r>
                      <a:r>
                        <a:rPr lang="en-ZA" sz="1500" b="0" kern="1200" baseline="0" dirty="0">
                          <a:solidFill>
                            <a:schemeClr val="tx1">
                              <a:lumMod val="95000"/>
                              <a:lumOff val="5000"/>
                            </a:schemeClr>
                          </a:solidFill>
                          <a:latin typeface="+mn-lt"/>
                          <a:ea typeface="+mn-ea"/>
                          <a:cs typeface="+mn-cs"/>
                        </a:rPr>
                        <a:t> </a:t>
                      </a:r>
                      <a:r>
                        <a:rPr lang="en-ZA" sz="1500" b="0" kern="1200" dirty="0">
                          <a:solidFill>
                            <a:schemeClr val="tx1">
                              <a:lumMod val="95000"/>
                              <a:lumOff val="5000"/>
                            </a:schemeClr>
                          </a:solidFill>
                          <a:latin typeface="+mn-lt"/>
                          <a:ea typeface="+mn-ea"/>
                          <a:cs typeface="+mn-cs"/>
                        </a:rPr>
                        <a:t>which supports access  through regulatory services that are delivered on time and to quality standards </a:t>
                      </a:r>
                    </a:p>
                  </a:txBody>
                  <a:tcPr marL="91439" marR="91439" marT="45723" marB="45723"/>
                </a:tc>
                <a:tc vMerge="1">
                  <a:txBody>
                    <a:bodyPr/>
                    <a:lstStyle/>
                    <a:p>
                      <a:endParaRPr lang="en-ZA"/>
                    </a:p>
                  </a:txBody>
                  <a:tcPr/>
                </a:tc>
                <a:extLst>
                  <a:ext uri="{0D108BD9-81ED-4DB2-BD59-A6C34878D82A}">
                    <a16:rowId xmlns:a16="http://schemas.microsoft.com/office/drawing/2014/main" val="2017501793"/>
                  </a:ext>
                </a:extLst>
              </a:tr>
              <a:tr h="324054">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500" b="1" kern="1200" dirty="0">
                          <a:solidFill>
                            <a:srgbClr val="0070C0"/>
                          </a:solidFill>
                          <a:latin typeface="+mn-lt"/>
                          <a:ea typeface="+mn-ea"/>
                          <a:cs typeface="+mn-cs"/>
                        </a:rPr>
                        <a:t>MTSF Priority 2: Economic transformation and job creation</a:t>
                      </a:r>
                    </a:p>
                  </a:txBody>
                  <a:tcPr marL="91439" marR="91439" marT="45717" marB="45717"/>
                </a:tc>
                <a:tc hMerge="1">
                  <a:txBody>
                    <a:bodyPr/>
                    <a:lstStyle/>
                    <a:p>
                      <a:pPr marL="285750" indent="-285750" algn="l" defTabSz="914400" rtl="0" eaLnBrk="1" latinLnBrk="0" hangingPunct="1">
                        <a:buFont typeface="Arial" panose="020B0604020202020204" pitchFamily="34" charset="0"/>
                        <a:buChar char="•"/>
                      </a:pPr>
                      <a:endParaRPr lang="en-ZA" sz="1800" kern="1200" dirty="0">
                        <a:solidFill>
                          <a:schemeClr val="dk1"/>
                        </a:solidFill>
                        <a:latin typeface="+mn-lt"/>
                        <a:ea typeface="+mn-ea"/>
                        <a:cs typeface="+mn-cs"/>
                      </a:endParaRPr>
                    </a:p>
                  </a:txBody>
                  <a:tcPr marL="91439" marR="91439"/>
                </a:tc>
                <a:extLst>
                  <a:ext uri="{0D108BD9-81ED-4DB2-BD59-A6C34878D82A}">
                    <a16:rowId xmlns:a16="http://schemas.microsoft.com/office/drawing/2014/main" val="1099878654"/>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3">
            <a:extLst>
              <a:ext uri="{FF2B5EF4-FFF2-40B4-BE49-F238E27FC236}">
                <a16:creationId xmlns:a16="http://schemas.microsoft.com/office/drawing/2014/main" id="{FEE7E35C-1E68-76E6-FC95-9B62D12728C2}"/>
              </a:ext>
            </a:extLst>
          </p:cNvPr>
          <p:cNvSpPr>
            <a:spLocks noGrp="1"/>
          </p:cNvSpPr>
          <p:nvPr>
            <p:ph type="sldNum" sz="quarter" idx="11"/>
          </p:nvPr>
        </p:nvSpPr>
        <p:spPr>
          <a:xfrm>
            <a:off x="8569325" y="188913"/>
            <a:ext cx="466725" cy="333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3F888C0-E081-4DDC-BA7E-EBE34EF3FD81}" type="slidenum">
              <a:rPr lang="en-US" altLang="en-US" sz="1500" b="1">
                <a:cs typeface="Arial" panose="020B0604020202020204" pitchFamily="34" charset="0"/>
              </a:rPr>
              <a:pPr/>
              <a:t>15</a:t>
            </a:fld>
            <a:endParaRPr lang="en-US" altLang="en-US" sz="1500" b="1">
              <a:cs typeface="Arial" panose="020B0604020202020204" pitchFamily="34" charset="0"/>
            </a:endParaRPr>
          </a:p>
        </p:txBody>
      </p:sp>
      <p:sp>
        <p:nvSpPr>
          <p:cNvPr id="5" name="Content Placeholder 2">
            <a:extLst>
              <a:ext uri="{FF2B5EF4-FFF2-40B4-BE49-F238E27FC236}">
                <a16:creationId xmlns:a16="http://schemas.microsoft.com/office/drawing/2014/main" id="{CAC7F6E5-286A-B839-E7D3-E88DCAD336BD}"/>
              </a:ext>
            </a:extLst>
          </p:cNvPr>
          <p:cNvSpPr txBox="1">
            <a:spLocks/>
          </p:cNvSpPr>
          <p:nvPr/>
        </p:nvSpPr>
        <p:spPr>
          <a:xfrm>
            <a:off x="107950" y="1697038"/>
            <a:ext cx="8353425" cy="5157787"/>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342900" lvl="1" indent="-342900">
              <a:buFont typeface="+mj-lt"/>
              <a:buAutoNum type="arabicPeriod" startAt="3"/>
              <a:defRPr/>
            </a:pPr>
            <a:endParaRPr lang="en-ZA" sz="1700" b="1" kern="0" dirty="0">
              <a:solidFill>
                <a:srgbClr val="000000"/>
              </a:solidFill>
            </a:endParaRPr>
          </a:p>
        </p:txBody>
      </p:sp>
      <p:sp>
        <p:nvSpPr>
          <p:cNvPr id="6" name="Rectangle 2">
            <a:extLst>
              <a:ext uri="{FF2B5EF4-FFF2-40B4-BE49-F238E27FC236}">
                <a16:creationId xmlns:a16="http://schemas.microsoft.com/office/drawing/2014/main" id="{66BB1C4D-6ABD-6163-D6B4-D7BD34158B7F}"/>
              </a:ext>
            </a:extLst>
          </p:cNvPr>
          <p:cNvSpPr txBox="1">
            <a:spLocks noChangeArrowheads="1"/>
          </p:cNvSpPr>
          <p:nvPr/>
        </p:nvSpPr>
        <p:spPr bwMode="auto">
          <a:xfrm>
            <a:off x="107950" y="1103313"/>
            <a:ext cx="8928100" cy="4540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96" charset="-128"/>
              </a:defRPr>
            </a:lvl2pPr>
            <a:lvl3pPr algn="ctr" rtl="0" eaLnBrk="0" fontAlgn="base" hangingPunct="0">
              <a:spcBef>
                <a:spcPct val="0"/>
              </a:spcBef>
              <a:spcAft>
                <a:spcPct val="0"/>
              </a:spcAft>
              <a:defRPr sz="4400">
                <a:solidFill>
                  <a:schemeClr val="tx2"/>
                </a:solidFill>
                <a:latin typeface="Arial" charset="0"/>
                <a:ea typeface="ＭＳ Ｐゴシック" pitchFamily="-96" charset="-128"/>
              </a:defRPr>
            </a:lvl3pPr>
            <a:lvl4pPr algn="ctr" rtl="0" eaLnBrk="0" fontAlgn="base" hangingPunct="0">
              <a:spcBef>
                <a:spcPct val="0"/>
              </a:spcBef>
              <a:spcAft>
                <a:spcPct val="0"/>
              </a:spcAft>
              <a:defRPr sz="4400">
                <a:solidFill>
                  <a:schemeClr val="tx2"/>
                </a:solidFill>
                <a:latin typeface="Arial" charset="0"/>
                <a:ea typeface="ＭＳ Ｐゴシック" pitchFamily="-96" charset="-128"/>
              </a:defRPr>
            </a:lvl4pPr>
            <a:lvl5pPr algn="ctr" rtl="0" eaLnBrk="0" fontAlgn="base" hangingPunct="0">
              <a:spcBef>
                <a:spcPct val="0"/>
              </a:spcBef>
              <a:spcAft>
                <a:spcPct val="0"/>
              </a:spcAft>
              <a:defRPr sz="4400">
                <a:solidFill>
                  <a:schemeClr val="tx2"/>
                </a:solidFill>
                <a:latin typeface="Arial" charset="0"/>
                <a:ea typeface="ＭＳ Ｐゴシック" pitchFamily="-96"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a:lstStyle>
          <a:p>
            <a:pPr marL="536575" indent="-536575" eaLnBrk="1" hangingPunct="1">
              <a:defRPr/>
            </a:pPr>
            <a:r>
              <a:rPr lang="en-ZA" altLang="en-US" sz="2500" b="1" kern="0" dirty="0">
                <a:solidFill>
                  <a:srgbClr val="000000"/>
                </a:solidFill>
              </a:rPr>
              <a:t>4.1   REGULATORY ACTIVITIES (3)</a:t>
            </a:r>
          </a:p>
          <a:p>
            <a:pPr marL="536575" indent="-536575" eaLnBrk="1" hangingPunct="1">
              <a:defRPr/>
            </a:pPr>
            <a:endParaRPr lang="en-US" altLang="en-US" sz="2000" b="1" kern="0" dirty="0">
              <a:solidFill>
                <a:srgbClr val="000000"/>
              </a:solidFill>
            </a:endParaRPr>
          </a:p>
        </p:txBody>
      </p:sp>
      <p:sp>
        <p:nvSpPr>
          <p:cNvPr id="31749" name="Rectangle 2">
            <a:extLst>
              <a:ext uri="{FF2B5EF4-FFF2-40B4-BE49-F238E27FC236}">
                <a16:creationId xmlns:a16="http://schemas.microsoft.com/office/drawing/2014/main" id="{A05139CF-AAF6-A246-FCD9-1C69207C18FB}"/>
              </a:ext>
            </a:extLst>
          </p:cNvPr>
          <p:cNvSpPr txBox="1">
            <a:spLocks noChangeArrowheads="1"/>
          </p:cNvSpPr>
          <p:nvPr/>
        </p:nvSpPr>
        <p:spPr bwMode="auto">
          <a:xfrm>
            <a:off x="107950" y="1622425"/>
            <a:ext cx="8461375"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6575" indent="-536575">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ZA" altLang="en-US" sz="2000" b="1">
                <a:solidFill>
                  <a:schemeClr val="tx2"/>
                </a:solidFill>
              </a:rPr>
              <a:t>PROGRAMME 2:  ADVOCACY AND ENGAGEMENT</a:t>
            </a:r>
          </a:p>
          <a:p>
            <a:pPr eaLnBrk="1" hangingPunct="1"/>
            <a:r>
              <a:rPr lang="en-ZA" altLang="en-US" sz="2000" b="1" i="1">
                <a:solidFill>
                  <a:schemeClr val="tx2"/>
                </a:solidFill>
              </a:rPr>
              <a:t>Subprogramme:  Regulatory and Policy Advocacy</a:t>
            </a:r>
          </a:p>
        </p:txBody>
      </p:sp>
      <p:graphicFrame>
        <p:nvGraphicFramePr>
          <p:cNvPr id="8" name="Table 7">
            <a:extLst>
              <a:ext uri="{FF2B5EF4-FFF2-40B4-BE49-F238E27FC236}">
                <a16:creationId xmlns:a16="http://schemas.microsoft.com/office/drawing/2014/main" id="{DC2E8C2B-7066-8B59-8CFD-DE6B236765D3}"/>
              </a:ext>
            </a:extLst>
          </p:cNvPr>
          <p:cNvGraphicFramePr>
            <a:graphicFrameLocks noGrp="1"/>
          </p:cNvGraphicFramePr>
          <p:nvPr/>
        </p:nvGraphicFramePr>
        <p:xfrm>
          <a:off x="0" y="2339975"/>
          <a:ext cx="9144000" cy="4514850"/>
        </p:xfrm>
        <a:graphic>
          <a:graphicData uri="http://schemas.openxmlformats.org/drawingml/2006/table">
            <a:tbl>
              <a:tblPr firstRow="1" bandRow="1">
                <a:tableStyleId>{21E4AEA4-8DFA-4A89-87EB-49C32662AFE0}</a:tableStyleId>
              </a:tblPr>
              <a:tblGrid>
                <a:gridCol w="5220072">
                  <a:extLst>
                    <a:ext uri="{9D8B030D-6E8A-4147-A177-3AD203B41FA5}">
                      <a16:colId xmlns:a16="http://schemas.microsoft.com/office/drawing/2014/main" val="744925409"/>
                    </a:ext>
                  </a:extLst>
                </a:gridCol>
                <a:gridCol w="3923928">
                  <a:extLst>
                    <a:ext uri="{9D8B030D-6E8A-4147-A177-3AD203B41FA5}">
                      <a16:colId xmlns:a16="http://schemas.microsoft.com/office/drawing/2014/main" val="3449291157"/>
                    </a:ext>
                  </a:extLst>
                </a:gridCol>
              </a:tblGrid>
              <a:tr h="407461">
                <a:tc>
                  <a:txBody>
                    <a:bodyPr/>
                    <a:lstStyle/>
                    <a:p>
                      <a:pPr algn="ctr"/>
                      <a:r>
                        <a:rPr lang="en-ZA" sz="1900" dirty="0"/>
                        <a:t>Key regulatory</a:t>
                      </a:r>
                      <a:r>
                        <a:rPr lang="en-ZA" sz="1900" baseline="0" dirty="0"/>
                        <a:t> activities</a:t>
                      </a:r>
                      <a:endParaRPr lang="en-ZA" sz="1900" dirty="0"/>
                    </a:p>
                  </a:txBody>
                  <a:tcPr marL="91439" marR="91439" marT="45706" marB="45706"/>
                </a:tc>
                <a:tc>
                  <a:txBody>
                    <a:bodyPr/>
                    <a:lstStyle/>
                    <a:p>
                      <a:pPr algn="ctr"/>
                      <a:r>
                        <a:rPr lang="en-ZA" sz="1900" dirty="0"/>
                        <a:t>Envisaged Impact</a:t>
                      </a:r>
                    </a:p>
                  </a:txBody>
                  <a:tcPr marL="91439" marR="91439" marT="45706" marB="45706"/>
                </a:tc>
                <a:extLst>
                  <a:ext uri="{0D108BD9-81ED-4DB2-BD59-A6C34878D82A}">
                    <a16:rowId xmlns:a16="http://schemas.microsoft.com/office/drawing/2014/main" val="758773214"/>
                  </a:ext>
                </a:extLst>
              </a:tr>
              <a:tr h="1646227">
                <a:tc>
                  <a:txBody>
                    <a:bodyPr/>
                    <a:lstStyle/>
                    <a:p>
                      <a:pPr marL="342900" indent="-342900" algn="just" defTabSz="914400" rtl="0" eaLnBrk="1" latinLnBrk="0" hangingPunct="1">
                        <a:buFont typeface="+mj-lt"/>
                        <a:buAutoNum type="arabicPeriod"/>
                      </a:pPr>
                      <a:r>
                        <a:rPr lang="en-ZA" sz="1900" b="0" kern="1200" dirty="0">
                          <a:solidFill>
                            <a:schemeClr val="dk1"/>
                          </a:solidFill>
                          <a:latin typeface="+mn-lt"/>
                          <a:ea typeface="+mn-ea"/>
                          <a:cs typeface="+mn-cs"/>
                        </a:rPr>
                        <a:t>Regulatory advocacy aimed at improvement of the regulatory framework provided through legislation, regulation and government policies</a:t>
                      </a:r>
                    </a:p>
                    <a:p>
                      <a:pPr marL="342900" indent="-342900" algn="just" defTabSz="914400" rtl="0" eaLnBrk="1" latinLnBrk="0" hangingPunct="1">
                        <a:buFont typeface="+mj-lt"/>
                        <a:buAutoNum type="arabicPeriod"/>
                      </a:pPr>
                      <a:r>
                        <a:rPr lang="en-ZA" sz="1900" b="0" kern="1200" dirty="0">
                          <a:solidFill>
                            <a:schemeClr val="dk1"/>
                          </a:solidFill>
                          <a:latin typeface="+mn-lt"/>
                          <a:ea typeface="+mn-ea"/>
                          <a:cs typeface="+mn-cs"/>
                        </a:rPr>
                        <a:t>Regulatory and Policy advocacy procedure</a:t>
                      </a:r>
                    </a:p>
                  </a:txBody>
                  <a:tcPr marL="91439" marR="91439" marT="45712" marB="45712"/>
                </a:tc>
                <a:tc rowSpan="3">
                  <a:txBody>
                    <a:bodyPr/>
                    <a:lstStyle/>
                    <a:p>
                      <a:pPr marL="182563" marR="0" lvl="0" indent="-182563"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900" dirty="0"/>
                        <a:t>Investor confidence and lessening the regulatory burden on licensees</a:t>
                      </a:r>
                    </a:p>
                    <a:p>
                      <a:pPr marL="182563" marR="0" lvl="0" indent="-182563"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900" dirty="0"/>
                        <a:t>Regulatory certainty </a:t>
                      </a:r>
                    </a:p>
                  </a:txBody>
                  <a:tcPr marL="91439" marR="91439" marT="45712" marB="45712"/>
                </a:tc>
                <a:extLst>
                  <a:ext uri="{0D108BD9-81ED-4DB2-BD59-A6C34878D82A}">
                    <a16:rowId xmlns:a16="http://schemas.microsoft.com/office/drawing/2014/main" val="3941907435"/>
                  </a:ext>
                </a:extLst>
              </a:tr>
              <a:tr h="407474">
                <a:tc>
                  <a: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r>
                        <a:rPr lang="en-ZA" sz="1900" b="1" baseline="0" dirty="0">
                          <a:solidFill>
                            <a:schemeClr val="bg1"/>
                          </a:solidFill>
                        </a:rPr>
                        <a:t>Strategic Outcomes</a:t>
                      </a:r>
                    </a:p>
                  </a:txBody>
                  <a:tcPr marL="91439" marR="91439" marT="45712" marB="45712">
                    <a:solidFill>
                      <a:schemeClr val="accent2"/>
                    </a:solidFill>
                  </a:tcPr>
                </a:tc>
                <a:tc vMerge="1">
                  <a:txBody>
                    <a:bodyPr/>
                    <a:lstStyle/>
                    <a:p>
                      <a:endParaRPr lang="en-ZA"/>
                    </a:p>
                  </a:txBody>
                  <a:tcPr/>
                </a:tc>
                <a:extLst>
                  <a:ext uri="{0D108BD9-81ED-4DB2-BD59-A6C34878D82A}">
                    <a16:rowId xmlns:a16="http://schemas.microsoft.com/office/drawing/2014/main" val="1213644752"/>
                  </a:ext>
                </a:extLst>
              </a:tr>
              <a:tr h="1646227">
                <a:tc>
                  <a:txBody>
                    <a:bodyPr/>
                    <a:lstStyle/>
                    <a:p>
                      <a:pPr marL="182563" marR="0" lvl="0" indent="-182563"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900" b="0" baseline="0" dirty="0">
                          <a:solidFill>
                            <a:schemeClr val="tx1">
                              <a:lumMod val="95000"/>
                              <a:lumOff val="5000"/>
                            </a:schemeClr>
                          </a:solidFill>
                        </a:rPr>
                        <a:t>Energy industry regulatory framework is relevant for the effective regulation for the benefit of the customers and stakeholders </a:t>
                      </a:r>
                    </a:p>
                    <a:p>
                      <a:pPr marL="182563" marR="0" lvl="0" indent="-182563"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900" b="0" kern="1200" dirty="0">
                          <a:solidFill>
                            <a:schemeClr val="tx1">
                              <a:lumMod val="95000"/>
                              <a:lumOff val="5000"/>
                            </a:schemeClr>
                          </a:solidFill>
                          <a:latin typeface="+mn-lt"/>
                          <a:ea typeface="+mn-ea"/>
                          <a:cs typeface="+mn-cs"/>
                        </a:rPr>
                        <a:t>Innovation drives our response to the transition of the Industry</a:t>
                      </a:r>
                    </a:p>
                  </a:txBody>
                  <a:tcPr marL="91439" marR="91439" marT="45712" marB="45712"/>
                </a:tc>
                <a:tc vMerge="1">
                  <a:txBody>
                    <a:bodyPr/>
                    <a:lstStyle/>
                    <a:p>
                      <a:endParaRPr lang="en-ZA"/>
                    </a:p>
                  </a:txBody>
                  <a:tcPr/>
                </a:tc>
                <a:extLst>
                  <a:ext uri="{0D108BD9-81ED-4DB2-BD59-A6C34878D82A}">
                    <a16:rowId xmlns:a16="http://schemas.microsoft.com/office/drawing/2014/main" val="2017501793"/>
                  </a:ext>
                </a:extLst>
              </a:tr>
              <a:tr h="407461">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900" b="1" kern="1200" dirty="0">
                          <a:solidFill>
                            <a:srgbClr val="0070C0"/>
                          </a:solidFill>
                          <a:latin typeface="+mn-lt"/>
                          <a:ea typeface="+mn-ea"/>
                          <a:cs typeface="+mn-cs"/>
                        </a:rPr>
                        <a:t>MTSF Priority 1: </a:t>
                      </a:r>
                      <a:r>
                        <a:rPr lang="en-ZA" altLang="en-US" sz="1900" b="1" dirty="0">
                          <a:solidFill>
                            <a:srgbClr val="0070C0"/>
                          </a:solidFill>
                        </a:rPr>
                        <a:t>Capable, Ethical and Developmental State</a:t>
                      </a:r>
                      <a:endParaRPr lang="en-ZA" sz="1900" b="1" kern="1200" dirty="0">
                        <a:solidFill>
                          <a:srgbClr val="0070C0"/>
                        </a:solidFill>
                        <a:latin typeface="+mn-lt"/>
                        <a:ea typeface="+mn-ea"/>
                        <a:cs typeface="+mn-cs"/>
                      </a:endParaRPr>
                    </a:p>
                  </a:txBody>
                  <a:tcPr marL="91439" marR="91439" marT="45706" marB="45706"/>
                </a:tc>
                <a:tc hMerge="1">
                  <a:txBody>
                    <a:bodyPr/>
                    <a:lstStyle/>
                    <a:p>
                      <a:pPr marL="285750" indent="-285750" algn="l" defTabSz="914400" rtl="0" eaLnBrk="1" latinLnBrk="0" hangingPunct="1">
                        <a:buFont typeface="Arial" panose="020B0604020202020204" pitchFamily="34" charset="0"/>
                        <a:buChar char="•"/>
                      </a:pPr>
                      <a:endParaRPr lang="en-ZA" sz="1800" kern="1200" dirty="0">
                        <a:solidFill>
                          <a:schemeClr val="dk1"/>
                        </a:solidFill>
                        <a:latin typeface="+mn-lt"/>
                        <a:ea typeface="+mn-ea"/>
                        <a:cs typeface="+mn-cs"/>
                      </a:endParaRPr>
                    </a:p>
                  </a:txBody>
                  <a:tcPr marL="91439" marR="91439"/>
                </a:tc>
                <a:extLst>
                  <a:ext uri="{0D108BD9-81ED-4DB2-BD59-A6C34878D82A}">
                    <a16:rowId xmlns:a16="http://schemas.microsoft.com/office/drawing/2014/main" val="1099878654"/>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3">
            <a:extLst>
              <a:ext uri="{FF2B5EF4-FFF2-40B4-BE49-F238E27FC236}">
                <a16:creationId xmlns:a16="http://schemas.microsoft.com/office/drawing/2014/main" id="{3B528CC9-6D8D-FF00-C50B-AD1D4047160C}"/>
              </a:ext>
            </a:extLst>
          </p:cNvPr>
          <p:cNvSpPr>
            <a:spLocks noGrp="1"/>
          </p:cNvSpPr>
          <p:nvPr>
            <p:ph type="sldNum" sz="quarter" idx="11"/>
          </p:nvPr>
        </p:nvSpPr>
        <p:spPr>
          <a:xfrm>
            <a:off x="8569325" y="188913"/>
            <a:ext cx="466725" cy="333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932E190-149A-4B05-98EF-18CDEC9EADA6}" type="slidenum">
              <a:rPr lang="en-US" altLang="en-US" sz="1500" b="1">
                <a:cs typeface="Arial" panose="020B0604020202020204" pitchFamily="34" charset="0"/>
              </a:rPr>
              <a:pPr/>
              <a:t>16</a:t>
            </a:fld>
            <a:endParaRPr lang="en-US" altLang="en-US" sz="1500" b="1">
              <a:cs typeface="Arial" panose="020B0604020202020204" pitchFamily="34" charset="0"/>
            </a:endParaRPr>
          </a:p>
        </p:txBody>
      </p:sp>
      <p:sp>
        <p:nvSpPr>
          <p:cNvPr id="5" name="Content Placeholder 2">
            <a:extLst>
              <a:ext uri="{FF2B5EF4-FFF2-40B4-BE49-F238E27FC236}">
                <a16:creationId xmlns:a16="http://schemas.microsoft.com/office/drawing/2014/main" id="{D681F1CA-1036-2C14-8EA9-32D24D278D31}"/>
              </a:ext>
            </a:extLst>
          </p:cNvPr>
          <p:cNvSpPr txBox="1">
            <a:spLocks/>
          </p:cNvSpPr>
          <p:nvPr/>
        </p:nvSpPr>
        <p:spPr>
          <a:xfrm>
            <a:off x="107950" y="1697038"/>
            <a:ext cx="8353425" cy="5157787"/>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342900" lvl="1" indent="-342900">
              <a:buFont typeface="+mj-lt"/>
              <a:buAutoNum type="arabicPeriod" startAt="3"/>
              <a:defRPr/>
            </a:pPr>
            <a:endParaRPr lang="en-ZA" sz="1700" b="1" kern="0" dirty="0">
              <a:solidFill>
                <a:srgbClr val="000000"/>
              </a:solidFill>
            </a:endParaRPr>
          </a:p>
        </p:txBody>
      </p:sp>
      <p:sp>
        <p:nvSpPr>
          <p:cNvPr id="6" name="Rectangle 2">
            <a:extLst>
              <a:ext uri="{FF2B5EF4-FFF2-40B4-BE49-F238E27FC236}">
                <a16:creationId xmlns:a16="http://schemas.microsoft.com/office/drawing/2014/main" id="{9F8B7DBC-546D-3E00-BD24-5E7310BAFCF5}"/>
              </a:ext>
            </a:extLst>
          </p:cNvPr>
          <p:cNvSpPr txBox="1">
            <a:spLocks noChangeArrowheads="1"/>
          </p:cNvSpPr>
          <p:nvPr/>
        </p:nvSpPr>
        <p:spPr bwMode="auto">
          <a:xfrm>
            <a:off x="107950" y="1127125"/>
            <a:ext cx="8928100" cy="5699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96" charset="-128"/>
              </a:defRPr>
            </a:lvl2pPr>
            <a:lvl3pPr algn="ctr" rtl="0" eaLnBrk="0" fontAlgn="base" hangingPunct="0">
              <a:spcBef>
                <a:spcPct val="0"/>
              </a:spcBef>
              <a:spcAft>
                <a:spcPct val="0"/>
              </a:spcAft>
              <a:defRPr sz="4400">
                <a:solidFill>
                  <a:schemeClr val="tx2"/>
                </a:solidFill>
                <a:latin typeface="Arial" charset="0"/>
                <a:ea typeface="ＭＳ Ｐゴシック" pitchFamily="-96" charset="-128"/>
              </a:defRPr>
            </a:lvl3pPr>
            <a:lvl4pPr algn="ctr" rtl="0" eaLnBrk="0" fontAlgn="base" hangingPunct="0">
              <a:spcBef>
                <a:spcPct val="0"/>
              </a:spcBef>
              <a:spcAft>
                <a:spcPct val="0"/>
              </a:spcAft>
              <a:defRPr sz="4400">
                <a:solidFill>
                  <a:schemeClr val="tx2"/>
                </a:solidFill>
                <a:latin typeface="Arial" charset="0"/>
                <a:ea typeface="ＭＳ Ｐゴシック" pitchFamily="-96" charset="-128"/>
              </a:defRPr>
            </a:lvl4pPr>
            <a:lvl5pPr algn="ctr" rtl="0" eaLnBrk="0" fontAlgn="base" hangingPunct="0">
              <a:spcBef>
                <a:spcPct val="0"/>
              </a:spcBef>
              <a:spcAft>
                <a:spcPct val="0"/>
              </a:spcAft>
              <a:defRPr sz="4400">
                <a:solidFill>
                  <a:schemeClr val="tx2"/>
                </a:solidFill>
                <a:latin typeface="Arial" charset="0"/>
                <a:ea typeface="ＭＳ Ｐゴシック" pitchFamily="-96"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a:lstStyle>
          <a:p>
            <a:pPr marL="536575" indent="-536575" eaLnBrk="1" hangingPunct="1">
              <a:defRPr/>
            </a:pPr>
            <a:r>
              <a:rPr lang="en-ZA" altLang="en-US" sz="2500" b="1" kern="0" dirty="0">
                <a:solidFill>
                  <a:srgbClr val="000000"/>
                </a:solidFill>
              </a:rPr>
              <a:t>4.1   REGULATORY ACTIVITIES (4)</a:t>
            </a:r>
          </a:p>
          <a:p>
            <a:pPr marL="536575" indent="-536575" eaLnBrk="1" hangingPunct="1">
              <a:defRPr/>
            </a:pPr>
            <a:endParaRPr lang="en-US" altLang="en-US" sz="2500" b="1" kern="0" dirty="0">
              <a:solidFill>
                <a:srgbClr val="000000"/>
              </a:solidFill>
            </a:endParaRPr>
          </a:p>
        </p:txBody>
      </p:sp>
      <p:sp>
        <p:nvSpPr>
          <p:cNvPr id="33797" name="Rectangle 2">
            <a:extLst>
              <a:ext uri="{FF2B5EF4-FFF2-40B4-BE49-F238E27FC236}">
                <a16:creationId xmlns:a16="http://schemas.microsoft.com/office/drawing/2014/main" id="{740C9A3E-AE92-8E76-7B16-25110B2ECAEA}"/>
              </a:ext>
            </a:extLst>
          </p:cNvPr>
          <p:cNvSpPr txBox="1">
            <a:spLocks noChangeArrowheads="1"/>
          </p:cNvSpPr>
          <p:nvPr/>
        </p:nvSpPr>
        <p:spPr bwMode="auto">
          <a:xfrm>
            <a:off x="107950" y="1939925"/>
            <a:ext cx="8461375"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6575" indent="-536575">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ZA" altLang="en-US" sz="2200" b="1">
                <a:solidFill>
                  <a:schemeClr val="tx2"/>
                </a:solidFill>
              </a:rPr>
              <a:t>PROGRAMME 2:  ADVOCACY AND ENGAGEMENT</a:t>
            </a:r>
          </a:p>
          <a:p>
            <a:pPr eaLnBrk="1" hangingPunct="1"/>
            <a:r>
              <a:rPr lang="en-ZA" altLang="en-US" sz="2200" b="1" i="1">
                <a:solidFill>
                  <a:schemeClr val="tx2"/>
                </a:solidFill>
              </a:rPr>
              <a:t>Subprogramme:  Customer and Stakeholder Engagement</a:t>
            </a:r>
          </a:p>
        </p:txBody>
      </p:sp>
      <p:graphicFrame>
        <p:nvGraphicFramePr>
          <p:cNvPr id="8" name="Table 7">
            <a:extLst>
              <a:ext uri="{FF2B5EF4-FFF2-40B4-BE49-F238E27FC236}">
                <a16:creationId xmlns:a16="http://schemas.microsoft.com/office/drawing/2014/main" id="{09E194AD-3C0B-F1F0-21D2-67870FBA84C0}"/>
              </a:ext>
            </a:extLst>
          </p:cNvPr>
          <p:cNvGraphicFramePr>
            <a:graphicFrameLocks noGrp="1"/>
          </p:cNvGraphicFramePr>
          <p:nvPr/>
        </p:nvGraphicFramePr>
        <p:xfrm>
          <a:off x="19050" y="2924175"/>
          <a:ext cx="9144000" cy="3930650"/>
        </p:xfrm>
        <a:graphic>
          <a:graphicData uri="http://schemas.openxmlformats.org/drawingml/2006/table">
            <a:tbl>
              <a:tblPr firstRow="1" bandRow="1">
                <a:tableStyleId>{21E4AEA4-8DFA-4A89-87EB-49C32662AFE0}</a:tableStyleId>
              </a:tblPr>
              <a:tblGrid>
                <a:gridCol w="4716016">
                  <a:extLst>
                    <a:ext uri="{9D8B030D-6E8A-4147-A177-3AD203B41FA5}">
                      <a16:colId xmlns:a16="http://schemas.microsoft.com/office/drawing/2014/main" val="744925409"/>
                    </a:ext>
                  </a:extLst>
                </a:gridCol>
                <a:gridCol w="4427984">
                  <a:extLst>
                    <a:ext uri="{9D8B030D-6E8A-4147-A177-3AD203B41FA5}">
                      <a16:colId xmlns:a16="http://schemas.microsoft.com/office/drawing/2014/main" val="3449291157"/>
                    </a:ext>
                  </a:extLst>
                </a:gridCol>
              </a:tblGrid>
              <a:tr h="516126">
                <a:tc>
                  <a:txBody>
                    <a:bodyPr/>
                    <a:lstStyle/>
                    <a:p>
                      <a:pPr algn="ctr"/>
                      <a:r>
                        <a:rPr lang="en-ZA" sz="2000" dirty="0"/>
                        <a:t>Key </a:t>
                      </a:r>
                      <a:r>
                        <a:rPr lang="en-ZA" sz="2000" baseline="0" dirty="0"/>
                        <a:t>activities</a:t>
                      </a:r>
                      <a:endParaRPr lang="en-ZA" sz="2000" dirty="0"/>
                    </a:p>
                  </a:txBody>
                  <a:tcPr marL="91439" marR="91439" marT="45718" marB="45718"/>
                </a:tc>
                <a:tc>
                  <a:txBody>
                    <a:bodyPr/>
                    <a:lstStyle/>
                    <a:p>
                      <a:pPr algn="ctr"/>
                      <a:r>
                        <a:rPr lang="en-ZA" sz="2000" dirty="0"/>
                        <a:t>Envisaged Impact</a:t>
                      </a:r>
                    </a:p>
                  </a:txBody>
                  <a:tcPr marL="91439" marR="91439" marT="45718" marB="45718"/>
                </a:tc>
                <a:extLst>
                  <a:ext uri="{0D108BD9-81ED-4DB2-BD59-A6C34878D82A}">
                    <a16:rowId xmlns:a16="http://schemas.microsoft.com/office/drawing/2014/main" val="758773214"/>
                  </a:ext>
                </a:extLst>
              </a:tr>
              <a:tr h="1310228">
                <a:tc>
                  <a:txBody>
                    <a:bodyPr/>
                    <a:lstStyle/>
                    <a:p>
                      <a:pPr marL="342900" indent="-342900" algn="just" defTabSz="914400" rtl="0" eaLnBrk="1" latinLnBrk="0" hangingPunct="1">
                        <a:buFont typeface="+mj-lt"/>
                        <a:buAutoNum type="arabicPeriod"/>
                      </a:pPr>
                      <a:r>
                        <a:rPr lang="en-ZA" sz="2000" b="0" kern="1200" dirty="0">
                          <a:solidFill>
                            <a:schemeClr val="dk1"/>
                          </a:solidFill>
                          <a:latin typeface="+mn-lt"/>
                          <a:ea typeface="+mn-ea"/>
                          <a:cs typeface="+mn-cs"/>
                        </a:rPr>
                        <a:t>Stakeholder engagements for the regulated industries </a:t>
                      </a:r>
                    </a:p>
                    <a:p>
                      <a:pPr marL="342900" indent="-342900" algn="just" defTabSz="914400" rtl="0" eaLnBrk="1" latinLnBrk="0" hangingPunct="1">
                        <a:buFont typeface="+mj-lt"/>
                        <a:buAutoNum type="arabicPeriod"/>
                      </a:pPr>
                      <a:r>
                        <a:rPr lang="en-ZA" sz="2000" b="0" kern="1200" dirty="0">
                          <a:solidFill>
                            <a:schemeClr val="dk1"/>
                          </a:solidFill>
                          <a:latin typeface="+mn-lt"/>
                          <a:ea typeface="+mn-ea"/>
                          <a:cs typeface="+mn-cs"/>
                        </a:rPr>
                        <a:t>Customer education programmes</a:t>
                      </a:r>
                    </a:p>
                  </a:txBody>
                  <a:tcPr marL="91439" marR="91439" marT="45724" marB="45724"/>
                </a:tc>
                <a:tc rowSpan="3">
                  <a:txBody>
                    <a:bodyPr/>
                    <a:lstStyle/>
                    <a:p>
                      <a:pPr marL="182563" marR="0" lvl="0" indent="-182563"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2000" b="0" i="0" u="none" strike="noStrike" kern="1200" baseline="0" dirty="0">
                          <a:solidFill>
                            <a:schemeClr val="tx1">
                              <a:lumMod val="95000"/>
                              <a:lumOff val="5000"/>
                            </a:schemeClr>
                          </a:solidFill>
                          <a:latin typeface="+mn-lt"/>
                          <a:ea typeface="+mn-ea"/>
                          <a:cs typeface="+mn-cs"/>
                        </a:rPr>
                        <a:t>Effective and efficient regulation supported by appropriate systems, processes, procedures and resources</a:t>
                      </a:r>
                    </a:p>
                    <a:p>
                      <a:pPr marL="182563" marR="0" lvl="0" indent="-182563"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2000" b="0" i="0" u="none" strike="noStrike" kern="1200" baseline="0" dirty="0">
                          <a:solidFill>
                            <a:schemeClr val="tx1">
                              <a:lumMod val="95000"/>
                              <a:lumOff val="5000"/>
                            </a:schemeClr>
                          </a:solidFill>
                          <a:latin typeface="+mn-lt"/>
                          <a:ea typeface="+mn-ea"/>
                          <a:cs typeface="+mn-cs"/>
                        </a:rPr>
                        <a:t>Investor confidence and lessening the regulatory burden on licensees</a:t>
                      </a:r>
                    </a:p>
                    <a:p>
                      <a:pPr marL="182563" marR="0" lvl="0" indent="-182563"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2000" b="0" i="0" u="none" strike="noStrike" kern="1200" baseline="0" dirty="0">
                          <a:solidFill>
                            <a:schemeClr val="tx1">
                              <a:lumMod val="95000"/>
                              <a:lumOff val="5000"/>
                            </a:schemeClr>
                          </a:solidFill>
                          <a:latin typeface="+mn-lt"/>
                          <a:ea typeface="+mn-ea"/>
                          <a:cs typeface="+mn-cs"/>
                        </a:rPr>
                        <a:t>Regulatory certainty </a:t>
                      </a:r>
                      <a:endParaRPr lang="en-ZA" sz="2000" dirty="0">
                        <a:solidFill>
                          <a:schemeClr val="tx1">
                            <a:lumMod val="95000"/>
                            <a:lumOff val="5000"/>
                          </a:schemeClr>
                        </a:solidFill>
                      </a:endParaRPr>
                    </a:p>
                  </a:txBody>
                  <a:tcPr marL="91439" marR="91439" marT="45724" marB="45724"/>
                </a:tc>
                <a:extLst>
                  <a:ext uri="{0D108BD9-81ED-4DB2-BD59-A6C34878D82A}">
                    <a16:rowId xmlns:a16="http://schemas.microsoft.com/office/drawing/2014/main" val="3941907435"/>
                  </a:ext>
                </a:extLst>
              </a:tr>
              <a:tr h="516142">
                <a:tc>
                  <a: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r>
                        <a:rPr lang="en-ZA" sz="2000" b="1" baseline="0" dirty="0">
                          <a:solidFill>
                            <a:schemeClr val="bg1"/>
                          </a:solidFill>
                        </a:rPr>
                        <a:t>Strategic Outcomes</a:t>
                      </a:r>
                    </a:p>
                  </a:txBody>
                  <a:tcPr marL="91439" marR="91439" marT="45724" marB="45724">
                    <a:solidFill>
                      <a:schemeClr val="accent2"/>
                    </a:solidFill>
                  </a:tcPr>
                </a:tc>
                <a:tc vMerge="1">
                  <a:txBody>
                    <a:bodyPr/>
                    <a:lstStyle/>
                    <a:p>
                      <a:endParaRPr lang="en-ZA"/>
                    </a:p>
                  </a:txBody>
                  <a:tcPr/>
                </a:tc>
                <a:extLst>
                  <a:ext uri="{0D108BD9-81ED-4DB2-BD59-A6C34878D82A}">
                    <a16:rowId xmlns:a16="http://schemas.microsoft.com/office/drawing/2014/main" val="1213644752"/>
                  </a:ext>
                </a:extLst>
              </a:tr>
              <a:tr h="1072028">
                <a:tc>
                  <a:txBody>
                    <a:bodyPr/>
                    <a:lstStyle/>
                    <a:p>
                      <a:pPr marL="182563" marR="0" lvl="0" indent="-182563"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2000" b="0" baseline="0" dirty="0">
                          <a:solidFill>
                            <a:schemeClr val="tx1">
                              <a:lumMod val="95000"/>
                              <a:lumOff val="5000"/>
                            </a:schemeClr>
                          </a:solidFill>
                        </a:rPr>
                        <a:t>Integrated and value-added services to customers</a:t>
                      </a:r>
                      <a:endParaRPr lang="en-ZA" sz="2000" b="0" kern="1200" dirty="0">
                        <a:solidFill>
                          <a:schemeClr val="tx1">
                            <a:lumMod val="95000"/>
                            <a:lumOff val="5000"/>
                          </a:schemeClr>
                        </a:solidFill>
                        <a:latin typeface="+mn-lt"/>
                        <a:ea typeface="+mn-ea"/>
                        <a:cs typeface="+mn-cs"/>
                      </a:endParaRPr>
                    </a:p>
                  </a:txBody>
                  <a:tcPr marL="91439" marR="91439" marT="45724" marB="45724"/>
                </a:tc>
                <a:tc vMerge="1">
                  <a:txBody>
                    <a:bodyPr/>
                    <a:lstStyle/>
                    <a:p>
                      <a:endParaRPr lang="en-ZA"/>
                    </a:p>
                  </a:txBody>
                  <a:tcPr/>
                </a:tc>
                <a:extLst>
                  <a:ext uri="{0D108BD9-81ED-4DB2-BD59-A6C34878D82A}">
                    <a16:rowId xmlns:a16="http://schemas.microsoft.com/office/drawing/2014/main" val="2017501793"/>
                  </a:ext>
                </a:extLst>
              </a:tr>
              <a:tr h="516126">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altLang="en-US" sz="2000" b="1" dirty="0">
                          <a:solidFill>
                            <a:srgbClr val="0070C0"/>
                          </a:solidFill>
                        </a:rPr>
                        <a:t>MTSF Priority 7: A better Africa and world</a:t>
                      </a:r>
                      <a:endParaRPr lang="en-ZA" sz="2000" b="1" kern="1200" dirty="0">
                        <a:solidFill>
                          <a:srgbClr val="0070C0"/>
                        </a:solidFill>
                        <a:latin typeface="+mn-lt"/>
                        <a:ea typeface="+mn-ea"/>
                        <a:cs typeface="+mn-cs"/>
                      </a:endParaRPr>
                    </a:p>
                  </a:txBody>
                  <a:tcPr marL="91439" marR="91439" marT="45718" marB="45718"/>
                </a:tc>
                <a:tc hMerge="1">
                  <a:txBody>
                    <a:bodyPr/>
                    <a:lstStyle/>
                    <a:p>
                      <a:pPr marL="285750" indent="-285750" algn="l" defTabSz="914400" rtl="0" eaLnBrk="1" latinLnBrk="0" hangingPunct="1">
                        <a:buFont typeface="Arial" panose="020B0604020202020204" pitchFamily="34" charset="0"/>
                        <a:buChar char="•"/>
                      </a:pPr>
                      <a:endParaRPr lang="en-ZA" sz="1800" kern="1200" dirty="0">
                        <a:solidFill>
                          <a:schemeClr val="dk1"/>
                        </a:solidFill>
                        <a:latin typeface="+mn-lt"/>
                        <a:ea typeface="+mn-ea"/>
                        <a:cs typeface="+mn-cs"/>
                      </a:endParaRPr>
                    </a:p>
                  </a:txBody>
                  <a:tcPr marL="91439" marR="91439"/>
                </a:tc>
                <a:extLst>
                  <a:ext uri="{0D108BD9-81ED-4DB2-BD59-A6C34878D82A}">
                    <a16:rowId xmlns:a16="http://schemas.microsoft.com/office/drawing/2014/main" val="1099878654"/>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3">
            <a:extLst>
              <a:ext uri="{FF2B5EF4-FFF2-40B4-BE49-F238E27FC236}">
                <a16:creationId xmlns:a16="http://schemas.microsoft.com/office/drawing/2014/main" id="{FE9FBDB6-7914-3191-B08A-F90AD6BE129B}"/>
              </a:ext>
            </a:extLst>
          </p:cNvPr>
          <p:cNvSpPr>
            <a:spLocks noGrp="1"/>
          </p:cNvSpPr>
          <p:nvPr>
            <p:ph type="sldNum" sz="quarter" idx="11"/>
          </p:nvPr>
        </p:nvSpPr>
        <p:spPr>
          <a:xfrm>
            <a:off x="8569325" y="188913"/>
            <a:ext cx="466725" cy="333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701A856-A0DE-4E01-AB43-6665BAA7756B}" type="slidenum">
              <a:rPr lang="en-US" altLang="en-US" sz="1500" b="1">
                <a:cs typeface="Arial" panose="020B0604020202020204" pitchFamily="34" charset="0"/>
              </a:rPr>
              <a:pPr/>
              <a:t>17</a:t>
            </a:fld>
            <a:endParaRPr lang="en-US" altLang="en-US" sz="1500" b="1">
              <a:cs typeface="Arial" panose="020B0604020202020204" pitchFamily="34" charset="0"/>
            </a:endParaRPr>
          </a:p>
        </p:txBody>
      </p:sp>
      <p:sp>
        <p:nvSpPr>
          <p:cNvPr id="5" name="Content Placeholder 2">
            <a:extLst>
              <a:ext uri="{FF2B5EF4-FFF2-40B4-BE49-F238E27FC236}">
                <a16:creationId xmlns:a16="http://schemas.microsoft.com/office/drawing/2014/main" id="{AE58BAC9-72A5-DD71-7D6F-5F76F6A2DF82}"/>
              </a:ext>
            </a:extLst>
          </p:cNvPr>
          <p:cNvSpPr txBox="1">
            <a:spLocks/>
          </p:cNvSpPr>
          <p:nvPr/>
        </p:nvSpPr>
        <p:spPr>
          <a:xfrm>
            <a:off x="107950" y="1697038"/>
            <a:ext cx="8353425" cy="5157787"/>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342900" lvl="1" indent="-342900">
              <a:buFont typeface="+mj-lt"/>
              <a:buAutoNum type="arabicPeriod" startAt="3"/>
              <a:defRPr/>
            </a:pPr>
            <a:endParaRPr lang="en-ZA" sz="1700" b="1" kern="0" dirty="0">
              <a:solidFill>
                <a:srgbClr val="000000"/>
              </a:solidFill>
            </a:endParaRPr>
          </a:p>
        </p:txBody>
      </p:sp>
      <p:sp>
        <p:nvSpPr>
          <p:cNvPr id="8" name="Rectangle 3">
            <a:extLst>
              <a:ext uri="{FF2B5EF4-FFF2-40B4-BE49-F238E27FC236}">
                <a16:creationId xmlns:a16="http://schemas.microsoft.com/office/drawing/2014/main" id="{95F49ADD-B4E2-67A9-6025-3025C3FF3467}"/>
              </a:ext>
            </a:extLst>
          </p:cNvPr>
          <p:cNvSpPr txBox="1">
            <a:spLocks noChangeArrowheads="1"/>
          </p:cNvSpPr>
          <p:nvPr/>
        </p:nvSpPr>
        <p:spPr bwMode="auto">
          <a:xfrm>
            <a:off x="0" y="2133600"/>
            <a:ext cx="8794750" cy="2178050"/>
          </a:xfrm>
          <a:prstGeom prst="rect">
            <a:avLst/>
          </a:prstGeom>
          <a:noFill/>
          <a:ln w="9525">
            <a:noFill/>
            <a:miter lim="800000"/>
            <a:headEnd/>
            <a:tailEnd/>
          </a:ln>
        </p:spPr>
        <p:txBody>
          <a:bodyPr/>
          <a:lstStyle/>
          <a:p>
            <a:pPr marL="0" lvl="1" eaLnBrk="1" fontAlgn="auto" hangingPunct="1">
              <a:spcBef>
                <a:spcPts val="0"/>
              </a:spcBef>
              <a:spcAft>
                <a:spcPts val="600"/>
              </a:spcAft>
              <a:defRPr/>
            </a:pPr>
            <a:r>
              <a:rPr lang="en-ZA" sz="2000" kern="0" dirty="0">
                <a:solidFill>
                  <a:srgbClr val="000000"/>
                </a:solidFill>
                <a:cs typeface="Arial" panose="020B0604020202020204" pitchFamily="34" charset="0"/>
              </a:rPr>
              <a:t>NERSA’s organisational activities are grouped in the following programmes:</a:t>
            </a:r>
          </a:p>
          <a:p>
            <a:pPr lvl="1" indent="-457200" eaLnBrk="1" fontAlgn="auto" hangingPunct="1">
              <a:spcBef>
                <a:spcPts val="0"/>
              </a:spcBef>
              <a:spcAft>
                <a:spcPts val="600"/>
              </a:spcAft>
              <a:buFont typeface="+mj-lt"/>
              <a:buAutoNum type="alphaLcParenR"/>
              <a:defRPr/>
            </a:pPr>
            <a:r>
              <a:rPr lang="en-ZA" sz="2000" kern="0" dirty="0">
                <a:solidFill>
                  <a:srgbClr val="000000"/>
                </a:solidFill>
                <a:cs typeface="Arial" panose="020B0604020202020204" pitchFamily="34" charset="0"/>
              </a:rPr>
              <a:t>Programme 2:  Advocacy And Engagement </a:t>
            </a:r>
          </a:p>
          <a:p>
            <a:pPr lvl="1" indent="-457200" eaLnBrk="1" fontAlgn="auto" hangingPunct="1">
              <a:spcBef>
                <a:spcPts val="0"/>
              </a:spcBef>
              <a:spcAft>
                <a:spcPts val="600"/>
              </a:spcAft>
              <a:buFont typeface="+mj-lt"/>
              <a:buAutoNum type="alphaLcParenR"/>
              <a:defRPr/>
            </a:pPr>
            <a:r>
              <a:rPr lang="en-ZA" sz="2000" kern="0" dirty="0">
                <a:solidFill>
                  <a:srgbClr val="000000"/>
                </a:solidFill>
                <a:cs typeface="Arial" panose="020B0604020202020204" pitchFamily="34" charset="0"/>
              </a:rPr>
              <a:t>Programme 3:  Innovation</a:t>
            </a:r>
          </a:p>
          <a:p>
            <a:pPr lvl="1" indent="-457200" eaLnBrk="1" fontAlgn="auto" hangingPunct="1">
              <a:spcBef>
                <a:spcPts val="0"/>
              </a:spcBef>
              <a:spcAft>
                <a:spcPts val="600"/>
              </a:spcAft>
              <a:buFont typeface="+mj-lt"/>
              <a:buAutoNum type="alphaLcParenR"/>
              <a:defRPr/>
            </a:pPr>
            <a:r>
              <a:rPr lang="en-ZA" sz="2000" kern="0" dirty="0">
                <a:solidFill>
                  <a:srgbClr val="000000"/>
                </a:solidFill>
                <a:cs typeface="Arial" panose="020B0604020202020204" pitchFamily="34" charset="0"/>
              </a:rPr>
              <a:t>Programme 4:  Operational Efficiency and Quality Management</a:t>
            </a:r>
          </a:p>
          <a:p>
            <a:pPr lvl="1" indent="-457200" eaLnBrk="1" fontAlgn="auto" hangingPunct="1">
              <a:spcBef>
                <a:spcPts val="0"/>
              </a:spcBef>
              <a:spcAft>
                <a:spcPts val="600"/>
              </a:spcAft>
              <a:buFont typeface="+mj-lt"/>
              <a:buAutoNum type="alphaLcParenR"/>
              <a:defRPr/>
            </a:pPr>
            <a:r>
              <a:rPr lang="en-ZA" sz="2000" kern="0" dirty="0">
                <a:solidFill>
                  <a:srgbClr val="000000"/>
                </a:solidFill>
                <a:cs typeface="Arial" panose="020B0604020202020204" pitchFamily="34" charset="0"/>
              </a:rPr>
              <a:t>Programme 5:  People and Organisational Culture</a:t>
            </a:r>
          </a:p>
          <a:p>
            <a:pPr marL="0" lvl="1" eaLnBrk="1" fontAlgn="auto" hangingPunct="1">
              <a:spcBef>
                <a:spcPts val="0"/>
              </a:spcBef>
              <a:spcAft>
                <a:spcPts val="600"/>
              </a:spcAft>
              <a:defRPr/>
            </a:pPr>
            <a:endParaRPr lang="en-GB" sz="2000" kern="0" dirty="0">
              <a:solidFill>
                <a:srgbClr val="000000"/>
              </a:solidFill>
              <a:cs typeface="Arial" panose="020B0604020202020204" pitchFamily="34" charset="0"/>
            </a:endParaRPr>
          </a:p>
          <a:p>
            <a:pPr marL="354013" lvl="1" indent="-354013" eaLnBrk="1" fontAlgn="auto" hangingPunct="1">
              <a:spcBef>
                <a:spcPts val="0"/>
              </a:spcBef>
              <a:spcAft>
                <a:spcPts val="600"/>
              </a:spcAft>
              <a:buFont typeface="Arial" charset="0"/>
              <a:buChar char="•"/>
              <a:defRPr/>
            </a:pPr>
            <a:endParaRPr lang="en-GB" sz="2000" kern="0" dirty="0">
              <a:solidFill>
                <a:srgbClr val="000000"/>
              </a:solidFill>
              <a:cs typeface="Arial" panose="020B0604020202020204" pitchFamily="34" charset="0"/>
            </a:endParaRPr>
          </a:p>
        </p:txBody>
      </p:sp>
      <p:sp>
        <p:nvSpPr>
          <p:cNvPr id="9" name="Rectangle 2">
            <a:extLst>
              <a:ext uri="{FF2B5EF4-FFF2-40B4-BE49-F238E27FC236}">
                <a16:creationId xmlns:a16="http://schemas.microsoft.com/office/drawing/2014/main" id="{10B295EA-FAE4-DAEE-9C37-54FC9858C466}"/>
              </a:ext>
            </a:extLst>
          </p:cNvPr>
          <p:cNvSpPr txBox="1">
            <a:spLocks noChangeArrowheads="1"/>
          </p:cNvSpPr>
          <p:nvPr/>
        </p:nvSpPr>
        <p:spPr bwMode="auto">
          <a:xfrm>
            <a:off x="22225" y="1295400"/>
            <a:ext cx="8748713" cy="619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96" charset="-128"/>
              </a:defRPr>
            </a:lvl2pPr>
            <a:lvl3pPr algn="ctr" rtl="0" eaLnBrk="0" fontAlgn="base" hangingPunct="0">
              <a:spcBef>
                <a:spcPct val="0"/>
              </a:spcBef>
              <a:spcAft>
                <a:spcPct val="0"/>
              </a:spcAft>
              <a:defRPr sz="4400">
                <a:solidFill>
                  <a:schemeClr val="tx2"/>
                </a:solidFill>
                <a:latin typeface="Arial" charset="0"/>
                <a:ea typeface="ＭＳ Ｐゴシック" pitchFamily="-96" charset="-128"/>
              </a:defRPr>
            </a:lvl3pPr>
            <a:lvl4pPr algn="ctr" rtl="0" eaLnBrk="0" fontAlgn="base" hangingPunct="0">
              <a:spcBef>
                <a:spcPct val="0"/>
              </a:spcBef>
              <a:spcAft>
                <a:spcPct val="0"/>
              </a:spcAft>
              <a:defRPr sz="4400">
                <a:solidFill>
                  <a:schemeClr val="tx2"/>
                </a:solidFill>
                <a:latin typeface="Arial" charset="0"/>
                <a:ea typeface="ＭＳ Ｐゴシック" pitchFamily="-96" charset="-128"/>
              </a:defRPr>
            </a:lvl4pPr>
            <a:lvl5pPr algn="ctr" rtl="0" eaLnBrk="0" fontAlgn="base" hangingPunct="0">
              <a:spcBef>
                <a:spcPct val="0"/>
              </a:spcBef>
              <a:spcAft>
                <a:spcPct val="0"/>
              </a:spcAft>
              <a:defRPr sz="4400">
                <a:solidFill>
                  <a:schemeClr val="tx2"/>
                </a:solidFill>
                <a:latin typeface="Arial" charset="0"/>
                <a:ea typeface="ＭＳ Ｐゴシック" pitchFamily="-96"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a:lstStyle>
          <a:p>
            <a:pPr marL="536575" indent="-536575" algn="l" eaLnBrk="1" hangingPunct="1">
              <a:defRPr/>
            </a:pPr>
            <a:r>
              <a:rPr lang="en-ZA" altLang="en-US" sz="2000" b="1" kern="0" dirty="0">
                <a:solidFill>
                  <a:srgbClr val="000000"/>
                </a:solidFill>
              </a:rPr>
              <a:t>4.2  ORGANISATIONAL ACTIVITIES</a:t>
            </a:r>
            <a:endParaRPr lang="en-US" altLang="en-US" sz="2000" b="1" kern="0" dirty="0">
              <a:solidFill>
                <a:srgbClr val="00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3">
            <a:extLst>
              <a:ext uri="{FF2B5EF4-FFF2-40B4-BE49-F238E27FC236}">
                <a16:creationId xmlns:a16="http://schemas.microsoft.com/office/drawing/2014/main" id="{7EF0B3D7-362E-E117-2364-48E6D7A0E1E7}"/>
              </a:ext>
            </a:extLst>
          </p:cNvPr>
          <p:cNvSpPr>
            <a:spLocks noGrp="1"/>
          </p:cNvSpPr>
          <p:nvPr>
            <p:ph type="sldNum" sz="quarter" idx="11"/>
          </p:nvPr>
        </p:nvSpPr>
        <p:spPr>
          <a:xfrm>
            <a:off x="8569325" y="188913"/>
            <a:ext cx="466725" cy="333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706C997-DD33-4BD4-8680-D96DF0991BAC}" type="slidenum">
              <a:rPr lang="en-US" altLang="en-US" sz="1500" b="1">
                <a:cs typeface="Arial" panose="020B0604020202020204" pitchFamily="34" charset="0"/>
              </a:rPr>
              <a:pPr/>
              <a:t>18</a:t>
            </a:fld>
            <a:endParaRPr lang="en-US" altLang="en-US" sz="1500" b="1">
              <a:cs typeface="Arial" panose="020B0604020202020204" pitchFamily="34" charset="0"/>
            </a:endParaRPr>
          </a:p>
        </p:txBody>
      </p:sp>
      <p:sp>
        <p:nvSpPr>
          <p:cNvPr id="5" name="Content Placeholder 2">
            <a:extLst>
              <a:ext uri="{FF2B5EF4-FFF2-40B4-BE49-F238E27FC236}">
                <a16:creationId xmlns:a16="http://schemas.microsoft.com/office/drawing/2014/main" id="{32BCE181-6B8F-B98E-CBCF-05457824EF54}"/>
              </a:ext>
            </a:extLst>
          </p:cNvPr>
          <p:cNvSpPr txBox="1">
            <a:spLocks/>
          </p:cNvSpPr>
          <p:nvPr/>
        </p:nvSpPr>
        <p:spPr>
          <a:xfrm>
            <a:off x="107950" y="1697038"/>
            <a:ext cx="8353425" cy="5157787"/>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342900" lvl="1" indent="-342900">
              <a:buFont typeface="+mj-lt"/>
              <a:buAutoNum type="arabicPeriod" startAt="3"/>
              <a:defRPr/>
            </a:pPr>
            <a:endParaRPr lang="en-ZA" sz="1700" b="1" kern="0" dirty="0">
              <a:solidFill>
                <a:srgbClr val="000000"/>
              </a:solidFill>
            </a:endParaRPr>
          </a:p>
        </p:txBody>
      </p:sp>
      <p:sp>
        <p:nvSpPr>
          <p:cNvPr id="6" name="Rectangle 2">
            <a:extLst>
              <a:ext uri="{FF2B5EF4-FFF2-40B4-BE49-F238E27FC236}">
                <a16:creationId xmlns:a16="http://schemas.microsoft.com/office/drawing/2014/main" id="{D186D2C9-B924-F378-98C6-D21372ADEBAA}"/>
              </a:ext>
            </a:extLst>
          </p:cNvPr>
          <p:cNvSpPr txBox="1">
            <a:spLocks noChangeArrowheads="1"/>
          </p:cNvSpPr>
          <p:nvPr/>
        </p:nvSpPr>
        <p:spPr bwMode="auto">
          <a:xfrm>
            <a:off x="107950" y="1127125"/>
            <a:ext cx="8928100" cy="5699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96" charset="-128"/>
              </a:defRPr>
            </a:lvl2pPr>
            <a:lvl3pPr algn="ctr" rtl="0" eaLnBrk="0" fontAlgn="base" hangingPunct="0">
              <a:spcBef>
                <a:spcPct val="0"/>
              </a:spcBef>
              <a:spcAft>
                <a:spcPct val="0"/>
              </a:spcAft>
              <a:defRPr sz="4400">
                <a:solidFill>
                  <a:schemeClr val="tx2"/>
                </a:solidFill>
                <a:latin typeface="Arial" charset="0"/>
                <a:ea typeface="ＭＳ Ｐゴシック" pitchFamily="-96" charset="-128"/>
              </a:defRPr>
            </a:lvl3pPr>
            <a:lvl4pPr algn="ctr" rtl="0" eaLnBrk="0" fontAlgn="base" hangingPunct="0">
              <a:spcBef>
                <a:spcPct val="0"/>
              </a:spcBef>
              <a:spcAft>
                <a:spcPct val="0"/>
              </a:spcAft>
              <a:defRPr sz="4400">
                <a:solidFill>
                  <a:schemeClr val="tx2"/>
                </a:solidFill>
                <a:latin typeface="Arial" charset="0"/>
                <a:ea typeface="ＭＳ Ｐゴシック" pitchFamily="-96" charset="-128"/>
              </a:defRPr>
            </a:lvl4pPr>
            <a:lvl5pPr algn="ctr" rtl="0" eaLnBrk="0" fontAlgn="base" hangingPunct="0">
              <a:spcBef>
                <a:spcPct val="0"/>
              </a:spcBef>
              <a:spcAft>
                <a:spcPct val="0"/>
              </a:spcAft>
              <a:defRPr sz="4400">
                <a:solidFill>
                  <a:schemeClr val="tx2"/>
                </a:solidFill>
                <a:latin typeface="Arial" charset="0"/>
                <a:ea typeface="ＭＳ Ｐゴシック" pitchFamily="-96"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a:lstStyle>
          <a:p>
            <a:pPr marL="536575" indent="-536575" eaLnBrk="1" hangingPunct="1">
              <a:defRPr/>
            </a:pPr>
            <a:r>
              <a:rPr lang="en-ZA" altLang="en-US" sz="2200" b="1" kern="0" dirty="0">
                <a:solidFill>
                  <a:srgbClr val="000000"/>
                </a:solidFill>
              </a:rPr>
              <a:t>4.2   ORGANISATIONAL ACTIVITIES </a:t>
            </a:r>
            <a:endParaRPr lang="en-US" altLang="en-US" sz="2200" b="1" kern="0" dirty="0">
              <a:solidFill>
                <a:srgbClr val="000000"/>
              </a:solidFill>
            </a:endParaRPr>
          </a:p>
        </p:txBody>
      </p:sp>
      <p:graphicFrame>
        <p:nvGraphicFramePr>
          <p:cNvPr id="8" name="Table 7">
            <a:extLst>
              <a:ext uri="{FF2B5EF4-FFF2-40B4-BE49-F238E27FC236}">
                <a16:creationId xmlns:a16="http://schemas.microsoft.com/office/drawing/2014/main" id="{BB885A0E-8D5F-32EE-6009-F7465A991B06}"/>
              </a:ext>
            </a:extLst>
          </p:cNvPr>
          <p:cNvGraphicFramePr>
            <a:graphicFrameLocks noGrp="1"/>
          </p:cNvGraphicFramePr>
          <p:nvPr/>
        </p:nvGraphicFramePr>
        <p:xfrm>
          <a:off x="25400" y="1557338"/>
          <a:ext cx="9144000" cy="5300662"/>
        </p:xfrm>
        <a:graphic>
          <a:graphicData uri="http://schemas.openxmlformats.org/drawingml/2006/table">
            <a:tbl>
              <a:tblPr firstRow="1" bandRow="1">
                <a:tableStyleId>{21E4AEA4-8DFA-4A89-87EB-49C32662AFE0}</a:tableStyleId>
              </a:tblPr>
              <a:tblGrid>
                <a:gridCol w="1860449">
                  <a:extLst>
                    <a:ext uri="{9D8B030D-6E8A-4147-A177-3AD203B41FA5}">
                      <a16:colId xmlns:a16="http://schemas.microsoft.com/office/drawing/2014/main" val="744925409"/>
                    </a:ext>
                  </a:extLst>
                </a:gridCol>
                <a:gridCol w="5268343">
                  <a:extLst>
                    <a:ext uri="{9D8B030D-6E8A-4147-A177-3AD203B41FA5}">
                      <a16:colId xmlns:a16="http://schemas.microsoft.com/office/drawing/2014/main" val="3449291157"/>
                    </a:ext>
                  </a:extLst>
                </a:gridCol>
                <a:gridCol w="2015208">
                  <a:extLst>
                    <a:ext uri="{9D8B030D-6E8A-4147-A177-3AD203B41FA5}">
                      <a16:colId xmlns:a16="http://schemas.microsoft.com/office/drawing/2014/main" val="1869826309"/>
                    </a:ext>
                  </a:extLst>
                </a:gridCol>
              </a:tblGrid>
              <a:tr h="348498">
                <a:tc>
                  <a:txBody>
                    <a:bodyPr/>
                    <a:lstStyle/>
                    <a:p>
                      <a:r>
                        <a:rPr lang="en-ZA" sz="1500" dirty="0"/>
                        <a:t>Programmes</a:t>
                      </a:r>
                    </a:p>
                  </a:txBody>
                  <a:tcPr marL="91439" marR="91439" marT="45704" marB="45704"/>
                </a:tc>
                <a:tc>
                  <a:txBody>
                    <a:bodyPr/>
                    <a:lstStyle/>
                    <a:p>
                      <a:pPr algn="ctr"/>
                      <a:r>
                        <a:rPr lang="en-ZA" sz="1500" dirty="0"/>
                        <a:t>Key </a:t>
                      </a:r>
                      <a:r>
                        <a:rPr lang="en-ZA" sz="1500" baseline="0" dirty="0"/>
                        <a:t>activities</a:t>
                      </a:r>
                      <a:endParaRPr lang="en-ZA" sz="1500" dirty="0"/>
                    </a:p>
                  </a:txBody>
                  <a:tcPr marL="91439" marR="91439" marT="45704" marB="45704"/>
                </a:tc>
                <a:tc>
                  <a:txBody>
                    <a:bodyPr/>
                    <a:lstStyle/>
                    <a:p>
                      <a:pPr algn="ctr"/>
                      <a:r>
                        <a:rPr lang="en-ZA" sz="1500" dirty="0"/>
                        <a:t>Envisaged Impact</a:t>
                      </a:r>
                    </a:p>
                  </a:txBody>
                  <a:tcPr marL="91439" marR="91439" marT="45704" marB="45704"/>
                </a:tc>
                <a:extLst>
                  <a:ext uri="{0D108BD9-81ED-4DB2-BD59-A6C34878D82A}">
                    <a16:rowId xmlns:a16="http://schemas.microsoft.com/office/drawing/2014/main" val="758773214"/>
                  </a:ext>
                </a:extLst>
              </a:tr>
              <a:tr h="1102291">
                <a:tc>
                  <a:txBody>
                    <a:bodyPr/>
                    <a:lstStyle/>
                    <a:p>
                      <a:pPr marL="271463" indent="-271463">
                        <a:buFont typeface="+mj-lt"/>
                        <a:buAutoNum type="arabicPeriod" startAt="2"/>
                      </a:pPr>
                      <a:r>
                        <a:rPr lang="en-ZA" sz="1500" dirty="0"/>
                        <a:t>Advocacy and engagement</a:t>
                      </a:r>
                    </a:p>
                    <a:p>
                      <a:endParaRPr lang="en-ZA" sz="1500" dirty="0"/>
                    </a:p>
                  </a:txBody>
                  <a:tcPr marL="91439" marR="91439" marT="45710" marB="45710"/>
                </a:tc>
                <a:tc>
                  <a:txBody>
                    <a:bodyPr/>
                    <a:lstStyle/>
                    <a:p>
                      <a:pPr marL="342900" indent="-342900" algn="l" defTabSz="914400" rtl="0" eaLnBrk="1" latinLnBrk="0" hangingPunct="1">
                        <a:buFont typeface="+mj-lt"/>
                        <a:buAutoNum type="arabicPeriod"/>
                      </a:pPr>
                      <a:r>
                        <a:rPr lang="en-ZA" sz="1500" b="0" kern="1200" dirty="0">
                          <a:solidFill>
                            <a:schemeClr val="dk1"/>
                          </a:solidFill>
                          <a:latin typeface="+mn-lt"/>
                          <a:ea typeface="+mn-ea"/>
                          <a:cs typeface="+mn-cs"/>
                        </a:rPr>
                        <a:t>Partnership creation to position NERSA as a recognised regulator nationally, regionally and internationally</a:t>
                      </a:r>
                    </a:p>
                    <a:p>
                      <a:pPr marL="342900" indent="-342900" algn="l" defTabSz="914400" rtl="0" eaLnBrk="1" latinLnBrk="0" hangingPunct="1">
                        <a:buFont typeface="+mj-lt"/>
                        <a:buAutoNum type="arabicPeriod"/>
                      </a:pPr>
                      <a:r>
                        <a:rPr lang="en-ZA" sz="1500" b="0" kern="1200" dirty="0">
                          <a:solidFill>
                            <a:schemeClr val="dk1"/>
                          </a:solidFill>
                          <a:latin typeface="+mn-lt"/>
                          <a:ea typeface="+mn-ea"/>
                          <a:cs typeface="+mn-cs"/>
                        </a:rPr>
                        <a:t>Implementation of the stakeholder management plan</a:t>
                      </a:r>
                    </a:p>
                  </a:txBody>
                  <a:tcPr marL="91439" marR="91439" marT="45710" marB="45710"/>
                </a:tc>
                <a:tc rowSpan="4">
                  <a:txBody>
                    <a:bodyPr/>
                    <a:lstStyle/>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500" b="0" i="0" u="none" strike="noStrike" kern="1200" baseline="0" dirty="0">
                          <a:solidFill>
                            <a:schemeClr val="tx1">
                              <a:lumMod val="95000"/>
                              <a:lumOff val="5000"/>
                            </a:schemeClr>
                          </a:solidFill>
                          <a:latin typeface="+mn-lt"/>
                          <a:ea typeface="+mn-ea"/>
                          <a:cs typeface="+mn-cs"/>
                        </a:rPr>
                        <a:t>Effective and efficient regulation supported by appropriate systems, processes, procedures and resources</a:t>
                      </a:r>
                    </a:p>
                  </a:txBody>
                  <a:tcPr marL="91439" marR="91439" marT="45710" marB="45710"/>
                </a:tc>
                <a:extLst>
                  <a:ext uri="{0D108BD9-81ED-4DB2-BD59-A6C34878D82A}">
                    <a16:rowId xmlns:a16="http://schemas.microsoft.com/office/drawing/2014/main" val="3941907435"/>
                  </a:ext>
                </a:extLst>
              </a:tr>
              <a:tr h="599771">
                <a:tc>
                  <a:txBody>
                    <a:bodyPr/>
                    <a:lstStyle/>
                    <a:p>
                      <a:pPr marL="342900" indent="-342900" algn="l" defTabSz="914400" rtl="0" eaLnBrk="1" latinLnBrk="0" hangingPunct="1">
                        <a:buFont typeface="+mj-lt"/>
                        <a:buAutoNum type="arabicPeriod" startAt="3"/>
                      </a:pPr>
                      <a:r>
                        <a:rPr lang="en-ZA" sz="1500" kern="1200" dirty="0">
                          <a:solidFill>
                            <a:schemeClr val="dk1"/>
                          </a:solidFill>
                          <a:latin typeface="+mn-lt"/>
                          <a:ea typeface="+mn-ea"/>
                          <a:cs typeface="+mn-cs"/>
                        </a:rPr>
                        <a:t>Innovation</a:t>
                      </a:r>
                    </a:p>
                  </a:txBody>
                  <a:tcPr marL="91439" marR="91439" marT="45710" marB="45710"/>
                </a:tc>
                <a:tc>
                  <a:txBody>
                    <a:bodyPr/>
                    <a:lstStyle/>
                    <a:p>
                      <a:pPr marL="342900" indent="-342900" algn="l" defTabSz="914400" rtl="0" eaLnBrk="1" latinLnBrk="0" hangingPunct="1">
                        <a:buFont typeface="+mj-lt"/>
                        <a:buAutoNum type="arabicPeriod"/>
                      </a:pPr>
                      <a:r>
                        <a:rPr lang="en-ZA" sz="1500" b="0" kern="1200" dirty="0">
                          <a:solidFill>
                            <a:schemeClr val="dk1"/>
                          </a:solidFill>
                          <a:latin typeface="+mn-lt"/>
                          <a:ea typeface="+mn-ea"/>
                          <a:cs typeface="+mn-cs"/>
                        </a:rPr>
                        <a:t>Information management framework developed</a:t>
                      </a:r>
                    </a:p>
                    <a:p>
                      <a:pPr marL="342900" indent="-342900" algn="l" defTabSz="914400" rtl="0" eaLnBrk="1" latinLnBrk="0" hangingPunct="1">
                        <a:buFont typeface="+mj-lt"/>
                        <a:buAutoNum type="arabicPeriod"/>
                      </a:pPr>
                      <a:r>
                        <a:rPr lang="en-ZA" sz="1500" b="0" kern="1200" dirty="0">
                          <a:solidFill>
                            <a:schemeClr val="dk1"/>
                          </a:solidFill>
                          <a:latin typeface="+mn-lt"/>
                          <a:ea typeface="+mn-ea"/>
                          <a:cs typeface="+mn-cs"/>
                        </a:rPr>
                        <a:t>ICT Strategy implemented</a:t>
                      </a:r>
                    </a:p>
                  </a:txBody>
                  <a:tcPr marL="91439" marR="91439" marT="45710" marB="45710"/>
                </a:tc>
                <a:tc vMerge="1">
                  <a:txBody>
                    <a:bodyPr/>
                    <a:lstStyle/>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500" b="0" i="0" u="none" strike="noStrike" kern="1200" baseline="0" dirty="0">
                        <a:solidFill>
                          <a:schemeClr val="tx1">
                            <a:lumMod val="95000"/>
                            <a:lumOff val="5000"/>
                          </a:schemeClr>
                        </a:solidFill>
                        <a:latin typeface="+mn-lt"/>
                        <a:ea typeface="+mn-ea"/>
                        <a:cs typeface="+mn-cs"/>
                      </a:endParaRPr>
                    </a:p>
                  </a:txBody>
                  <a:tcPr marL="91439" marR="91439" marT="45715" marB="45715"/>
                </a:tc>
                <a:extLst>
                  <a:ext uri="{0D108BD9-81ED-4DB2-BD59-A6C34878D82A}">
                    <a16:rowId xmlns:a16="http://schemas.microsoft.com/office/drawing/2014/main" val="3704931173"/>
                  </a:ext>
                </a:extLst>
              </a:tr>
              <a:tr h="1102291">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4"/>
                        <a:tabLst/>
                        <a:defRPr/>
                      </a:pPr>
                      <a:r>
                        <a:rPr lang="en-ZA" sz="1500" kern="1200" dirty="0">
                          <a:solidFill>
                            <a:schemeClr val="dk1"/>
                          </a:solidFill>
                          <a:latin typeface="+mn-lt"/>
                          <a:ea typeface="+mn-ea"/>
                          <a:cs typeface="+mn-cs"/>
                        </a:rPr>
                        <a:t>Operational Efficiency and Quality Management</a:t>
                      </a:r>
                    </a:p>
                  </a:txBody>
                  <a:tcPr marL="91439" marR="91439" marT="45710" marB="45710"/>
                </a:tc>
                <a:tc>
                  <a:txBody>
                    <a:bodyPr/>
                    <a:lstStyle/>
                    <a:p>
                      <a:pPr marL="342900" indent="-342900" algn="l" defTabSz="914400" rtl="0" eaLnBrk="1" latinLnBrk="0" hangingPunct="1">
                        <a:buFont typeface="+mj-lt"/>
                        <a:buAutoNum type="arabicPeriod"/>
                      </a:pPr>
                      <a:r>
                        <a:rPr lang="en-ZA" sz="1500" b="0" kern="1200" dirty="0">
                          <a:solidFill>
                            <a:schemeClr val="dk1"/>
                          </a:solidFill>
                          <a:latin typeface="+mn-lt"/>
                          <a:ea typeface="+mn-ea"/>
                          <a:cs typeface="+mn-cs"/>
                        </a:rPr>
                        <a:t>Revised NERSA operating model</a:t>
                      </a:r>
                    </a:p>
                    <a:p>
                      <a:pPr marL="342900" indent="-342900" algn="l" defTabSz="914400" rtl="0" eaLnBrk="1" latinLnBrk="0" hangingPunct="1">
                        <a:buFont typeface="+mj-lt"/>
                        <a:buAutoNum type="arabicPeriod"/>
                      </a:pPr>
                      <a:r>
                        <a:rPr lang="en-ZA" sz="1500" b="0" kern="1200" dirty="0">
                          <a:solidFill>
                            <a:schemeClr val="dk1"/>
                          </a:solidFill>
                          <a:latin typeface="+mn-lt"/>
                          <a:ea typeface="+mn-ea"/>
                          <a:cs typeface="+mn-cs"/>
                        </a:rPr>
                        <a:t>Financial Sustainability Strategy and Plan</a:t>
                      </a:r>
                    </a:p>
                    <a:p>
                      <a:pPr marL="342900" indent="-342900" algn="l" defTabSz="914400" rtl="0" eaLnBrk="1" latinLnBrk="0" hangingPunct="1">
                        <a:buFont typeface="+mj-lt"/>
                        <a:buAutoNum type="arabicPeriod"/>
                      </a:pPr>
                      <a:r>
                        <a:rPr lang="en-ZA" sz="1500" b="0" kern="1200" dirty="0">
                          <a:solidFill>
                            <a:schemeClr val="dk1"/>
                          </a:solidFill>
                          <a:latin typeface="+mn-lt"/>
                          <a:ea typeface="+mn-ea"/>
                          <a:cs typeface="+mn-cs"/>
                        </a:rPr>
                        <a:t>Revised organisational business processes </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ZA" sz="1500" b="0" kern="1200" dirty="0">
                          <a:solidFill>
                            <a:schemeClr val="dk1"/>
                          </a:solidFill>
                          <a:latin typeface="+mn-lt"/>
                          <a:ea typeface="+mn-ea"/>
                          <a:cs typeface="+mn-cs"/>
                        </a:rPr>
                        <a:t>Implementation of gender mainstreaming initiatives</a:t>
                      </a:r>
                    </a:p>
                  </a:txBody>
                  <a:tcPr marL="91439" marR="91439" marT="45710" marB="45710"/>
                </a:tc>
                <a:tc vMerge="1">
                  <a:txBody>
                    <a:bodyPr/>
                    <a:lstStyle/>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500" b="0" i="0" u="none" strike="noStrike" kern="1200" baseline="0" dirty="0">
                        <a:solidFill>
                          <a:schemeClr val="tx1">
                            <a:lumMod val="95000"/>
                            <a:lumOff val="5000"/>
                          </a:schemeClr>
                        </a:solidFill>
                        <a:latin typeface="+mn-lt"/>
                        <a:ea typeface="+mn-ea"/>
                        <a:cs typeface="+mn-cs"/>
                      </a:endParaRPr>
                    </a:p>
                  </a:txBody>
                  <a:tcPr marL="91439" marR="91439" marT="45715" marB="45715"/>
                </a:tc>
                <a:extLst>
                  <a:ext uri="{0D108BD9-81ED-4DB2-BD59-A6C34878D82A}">
                    <a16:rowId xmlns:a16="http://schemas.microsoft.com/office/drawing/2014/main" val="428924079"/>
                  </a:ext>
                </a:extLst>
              </a:tr>
              <a:tr h="851030">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5"/>
                        <a:tabLst/>
                        <a:defRPr/>
                      </a:pPr>
                      <a:r>
                        <a:rPr lang="en-ZA" sz="1500" kern="1200" dirty="0">
                          <a:solidFill>
                            <a:schemeClr val="dk1"/>
                          </a:solidFill>
                          <a:latin typeface="+mn-lt"/>
                          <a:ea typeface="+mn-ea"/>
                          <a:cs typeface="+mn-cs"/>
                        </a:rPr>
                        <a:t>People and Organisational Culture</a:t>
                      </a:r>
                    </a:p>
                  </a:txBody>
                  <a:tcPr marL="91439" marR="91439" marT="45710" marB="45710"/>
                </a:tc>
                <a:tc>
                  <a:txBody>
                    <a:bodyPr/>
                    <a:lstStyle/>
                    <a:p>
                      <a:pPr marL="342900" indent="-342900" algn="l" defTabSz="914400" rtl="0" eaLnBrk="1" latinLnBrk="0" hangingPunct="1">
                        <a:buFont typeface="+mj-lt"/>
                        <a:buAutoNum type="arabicPeriod"/>
                      </a:pPr>
                      <a:r>
                        <a:rPr lang="en-ZA" sz="1500" b="0" kern="1200" dirty="0">
                          <a:solidFill>
                            <a:schemeClr val="dk1"/>
                          </a:solidFill>
                          <a:latin typeface="+mn-lt"/>
                          <a:ea typeface="+mn-ea"/>
                          <a:cs typeface="+mn-cs"/>
                        </a:rPr>
                        <a:t>Organisational Culture Assessment </a:t>
                      </a:r>
                    </a:p>
                    <a:p>
                      <a:pPr marL="342900" indent="-342900" algn="l" defTabSz="914400" rtl="0" eaLnBrk="1" latinLnBrk="0" hangingPunct="1">
                        <a:buFont typeface="+mj-lt"/>
                        <a:buAutoNum type="arabicPeriod"/>
                      </a:pPr>
                      <a:r>
                        <a:rPr lang="en-ZA" sz="1500" b="0" kern="1200" dirty="0">
                          <a:solidFill>
                            <a:schemeClr val="dk1"/>
                          </a:solidFill>
                          <a:latin typeface="+mn-lt"/>
                          <a:ea typeface="+mn-ea"/>
                          <a:cs typeface="+mn-cs"/>
                        </a:rPr>
                        <a:t>Skills</a:t>
                      </a:r>
                      <a:r>
                        <a:rPr lang="en-ZA" sz="1500" b="0" kern="1200" baseline="0" dirty="0">
                          <a:solidFill>
                            <a:schemeClr val="dk1"/>
                          </a:solidFill>
                          <a:latin typeface="+mn-lt"/>
                          <a:ea typeface="+mn-ea"/>
                          <a:cs typeface="+mn-cs"/>
                        </a:rPr>
                        <a:t> development (bursary programme, regulatory courses</a:t>
                      </a:r>
                      <a:endParaRPr lang="en-ZA" sz="1500" b="0" kern="1200" dirty="0">
                        <a:solidFill>
                          <a:schemeClr val="dk1"/>
                        </a:solidFill>
                        <a:latin typeface="+mn-lt"/>
                        <a:ea typeface="+mn-ea"/>
                        <a:cs typeface="+mn-cs"/>
                      </a:endParaRPr>
                    </a:p>
                  </a:txBody>
                  <a:tcPr marL="91439" marR="91439" marT="45710" marB="45710"/>
                </a:tc>
                <a:tc vMerge="1">
                  <a:txBody>
                    <a:bodyPr/>
                    <a:lstStyle/>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500" b="0" i="0" u="none" strike="noStrike" kern="1200" baseline="0" dirty="0">
                        <a:solidFill>
                          <a:schemeClr val="tx1">
                            <a:lumMod val="95000"/>
                            <a:lumOff val="5000"/>
                          </a:schemeClr>
                        </a:solidFill>
                        <a:latin typeface="+mn-lt"/>
                        <a:ea typeface="+mn-ea"/>
                        <a:cs typeface="+mn-cs"/>
                      </a:endParaRPr>
                    </a:p>
                  </a:txBody>
                  <a:tcPr marL="91439" marR="91439" marT="45715" marB="45715"/>
                </a:tc>
                <a:extLst>
                  <a:ext uri="{0D108BD9-81ED-4DB2-BD59-A6C34878D82A}">
                    <a16:rowId xmlns:a16="http://schemas.microsoft.com/office/drawing/2014/main" val="1729758877"/>
                  </a:ext>
                </a:extLst>
              </a:tr>
              <a:tr h="348511">
                <a:tc gridSpan="3">
                  <a: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r>
                        <a:rPr lang="en-ZA" sz="1500" b="1" baseline="0" dirty="0">
                          <a:solidFill>
                            <a:schemeClr val="bg1"/>
                          </a:solidFill>
                        </a:rPr>
                        <a:t>Strategic Outcomes</a:t>
                      </a:r>
                    </a:p>
                  </a:txBody>
                  <a:tcPr marL="91439" marR="91439" marT="45710" marB="45710">
                    <a:solidFill>
                      <a:schemeClr val="accent2"/>
                    </a:solidFill>
                  </a:tcPr>
                </a:tc>
                <a:tc hMerge="1">
                  <a:txBody>
                    <a:bodyPr/>
                    <a:lstStyle/>
                    <a:p>
                      <a:endParaRPr lang="en-ZA" sz="1500" dirty="0"/>
                    </a:p>
                  </a:txBody>
                  <a:tcPr marL="91439" marR="91439" marT="45715" marB="45715"/>
                </a:tc>
                <a:tc hMerge="1">
                  <a:txBody>
                    <a:bodyPr/>
                    <a:lstStyle/>
                    <a:p>
                      <a:endParaRPr lang="en-ZA" sz="1500" dirty="0"/>
                    </a:p>
                  </a:txBody>
                  <a:tcPr/>
                </a:tc>
                <a:extLst>
                  <a:ext uri="{0D108BD9-81ED-4DB2-BD59-A6C34878D82A}">
                    <a16:rowId xmlns:a16="http://schemas.microsoft.com/office/drawing/2014/main" val="1213644752"/>
                  </a:ext>
                </a:extLst>
              </a:tr>
              <a:tr h="348511">
                <a:tc gridSpan="3">
                  <a:txBody>
                    <a:bodyPr/>
                    <a:lstStyle/>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500" b="0" baseline="0" dirty="0">
                          <a:solidFill>
                            <a:schemeClr val="tx1">
                              <a:lumMod val="95000"/>
                              <a:lumOff val="5000"/>
                            </a:schemeClr>
                          </a:solidFill>
                        </a:rPr>
                        <a:t>Integrated and value-added services to customers</a:t>
                      </a:r>
                      <a:endParaRPr lang="en-ZA" sz="1500" b="0" kern="1200" dirty="0">
                        <a:solidFill>
                          <a:schemeClr val="tx1">
                            <a:lumMod val="95000"/>
                            <a:lumOff val="5000"/>
                          </a:schemeClr>
                        </a:solidFill>
                        <a:latin typeface="+mn-lt"/>
                        <a:ea typeface="+mn-ea"/>
                        <a:cs typeface="+mn-cs"/>
                      </a:endParaRPr>
                    </a:p>
                  </a:txBody>
                  <a:tcPr marL="91439" marR="91439" marT="45710" marB="45710"/>
                </a:tc>
                <a:tc hMerge="1">
                  <a:txBody>
                    <a:bodyPr/>
                    <a:lstStyle/>
                    <a:p>
                      <a:pPr lvl="1" indent="-457200" eaLnBrk="1" fontAlgn="auto" hangingPunct="1">
                        <a:spcBef>
                          <a:spcPts val="0"/>
                        </a:spcBef>
                        <a:spcAft>
                          <a:spcPts val="600"/>
                        </a:spcAft>
                        <a:buFont typeface="+mj-lt"/>
                        <a:buAutoNum type="alphaLcParenR"/>
                        <a:defRPr/>
                      </a:pPr>
                      <a:endParaRPr lang="en-ZA" sz="1500" dirty="0"/>
                    </a:p>
                  </a:txBody>
                  <a:tcPr marL="91439" marR="91439" marT="45715" marB="45715"/>
                </a:tc>
                <a:tc hMerge="1">
                  <a:txBody>
                    <a:bodyPr/>
                    <a:lstStyle/>
                    <a:p>
                      <a:endParaRPr lang="en-ZA" sz="1500" dirty="0"/>
                    </a:p>
                  </a:txBody>
                  <a:tcPr/>
                </a:tc>
                <a:extLst>
                  <a:ext uri="{0D108BD9-81ED-4DB2-BD59-A6C34878D82A}">
                    <a16:rowId xmlns:a16="http://schemas.microsoft.com/office/drawing/2014/main" val="2017501793"/>
                  </a:ext>
                </a:extLst>
              </a:tr>
              <a:tr h="599758">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altLang="en-US" sz="1500" b="1" dirty="0">
                          <a:solidFill>
                            <a:srgbClr val="0070C0"/>
                          </a:solidFill>
                        </a:rPr>
                        <a:t>MTSF Priority 1: Capable, Ethical and Developmental State</a:t>
                      </a:r>
                    </a:p>
                    <a:p>
                      <a:pPr marL="0" marR="0" lvl="0" indent="0" algn="l" defTabSz="914400" rtl="0" eaLnBrk="1" fontAlgn="auto" latinLnBrk="0" hangingPunct="1">
                        <a:lnSpc>
                          <a:spcPct val="100000"/>
                        </a:lnSpc>
                        <a:spcBef>
                          <a:spcPts val="0"/>
                        </a:spcBef>
                        <a:spcAft>
                          <a:spcPts val="0"/>
                        </a:spcAft>
                        <a:buClrTx/>
                        <a:buSzTx/>
                        <a:buFontTx/>
                        <a:buNone/>
                        <a:tabLst/>
                        <a:defRPr/>
                      </a:pPr>
                      <a:r>
                        <a:rPr lang="en-ZA" altLang="en-US" sz="1500" b="1" dirty="0">
                          <a:solidFill>
                            <a:srgbClr val="0070C0"/>
                          </a:solidFill>
                        </a:rPr>
                        <a:t>MTSF Priority 7: A better Africa and world</a:t>
                      </a:r>
                      <a:endParaRPr lang="en-ZA" sz="1500" b="1" kern="1200" dirty="0">
                        <a:solidFill>
                          <a:srgbClr val="0070C0"/>
                        </a:solidFill>
                        <a:latin typeface="+mn-lt"/>
                        <a:ea typeface="+mn-ea"/>
                        <a:cs typeface="+mn-cs"/>
                      </a:endParaRPr>
                    </a:p>
                  </a:txBody>
                  <a:tcPr marL="91439" marR="91439" marT="45704" marB="45704"/>
                </a:tc>
                <a:tc hMerge="1">
                  <a:txBody>
                    <a:bodyPr/>
                    <a:lstStyle/>
                    <a:p>
                      <a:pPr marL="285750" indent="-285750" algn="l" defTabSz="914400" rtl="0" eaLnBrk="1" latinLnBrk="0" hangingPunct="1">
                        <a:buFont typeface="Arial" panose="020B0604020202020204" pitchFamily="34" charset="0"/>
                        <a:buChar char="•"/>
                      </a:pPr>
                      <a:endParaRPr lang="en-ZA" sz="1500" kern="1200" dirty="0">
                        <a:solidFill>
                          <a:schemeClr val="dk1"/>
                        </a:solidFill>
                        <a:latin typeface="+mn-lt"/>
                        <a:ea typeface="+mn-ea"/>
                        <a:cs typeface="+mn-cs"/>
                      </a:endParaRPr>
                    </a:p>
                  </a:txBody>
                  <a:tcPr marL="91439" marR="91439" marT="45709" marB="45709"/>
                </a:tc>
                <a:tc hMerge="1">
                  <a:txBody>
                    <a:bodyPr/>
                    <a:lstStyle/>
                    <a:p>
                      <a:pPr marL="285750" indent="-285750" algn="l" defTabSz="914400" rtl="0" eaLnBrk="1" latinLnBrk="0" hangingPunct="1">
                        <a:buFont typeface="Arial" panose="020B0604020202020204" pitchFamily="34" charset="0"/>
                        <a:buChar char="•"/>
                      </a:pPr>
                      <a:endParaRPr lang="en-ZA" sz="1500" kern="1200" dirty="0">
                        <a:solidFill>
                          <a:schemeClr val="dk1"/>
                        </a:solidFill>
                        <a:latin typeface="+mn-lt"/>
                        <a:ea typeface="+mn-ea"/>
                        <a:cs typeface="+mn-cs"/>
                      </a:endParaRPr>
                    </a:p>
                  </a:txBody>
                  <a:tcPr marL="91439" marR="91439" marT="45709" marB="45709"/>
                </a:tc>
                <a:extLst>
                  <a:ext uri="{0D108BD9-81ED-4DB2-BD59-A6C34878D82A}">
                    <a16:rowId xmlns:a16="http://schemas.microsoft.com/office/drawing/2014/main" val="1099878654"/>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4">
            <a:extLst>
              <a:ext uri="{FF2B5EF4-FFF2-40B4-BE49-F238E27FC236}">
                <a16:creationId xmlns:a16="http://schemas.microsoft.com/office/drawing/2014/main" id="{4426E1A9-C773-CBAE-69A6-C449159595B2}"/>
              </a:ext>
            </a:extLst>
          </p:cNvPr>
          <p:cNvSpPr>
            <a:spLocks noGrp="1"/>
          </p:cNvSpPr>
          <p:nvPr>
            <p:ph type="sldNum" sz="quarter" idx="11"/>
          </p:nvPr>
        </p:nvSpPr>
        <p:spPr>
          <a:xfrm>
            <a:off x="6875463" y="188913"/>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46A3E5A-8556-4274-80C6-19643520F3D6}" type="slidenum">
              <a:rPr lang="en-US" altLang="en-US" sz="1400" b="1"/>
              <a:pPr/>
              <a:t>19</a:t>
            </a:fld>
            <a:endParaRPr lang="en-US" altLang="en-US" sz="1400" b="1"/>
          </a:p>
        </p:txBody>
      </p:sp>
      <p:sp>
        <p:nvSpPr>
          <p:cNvPr id="39939" name="Rectangle 2">
            <a:extLst>
              <a:ext uri="{FF2B5EF4-FFF2-40B4-BE49-F238E27FC236}">
                <a16:creationId xmlns:a16="http://schemas.microsoft.com/office/drawing/2014/main" id="{FAA4B05F-0587-0149-0A58-9F8C0CD19E73}"/>
              </a:ext>
            </a:extLst>
          </p:cNvPr>
          <p:cNvSpPr>
            <a:spLocks noGrp="1" noChangeArrowheads="1"/>
          </p:cNvSpPr>
          <p:nvPr>
            <p:ph type="title"/>
          </p:nvPr>
        </p:nvSpPr>
        <p:spPr bwMode="auto">
          <a:xfrm>
            <a:off x="-36513" y="2852738"/>
            <a:ext cx="8893176" cy="7921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ZA" altLang="en-US" b="1"/>
              <a:t>5. Human Resources</a:t>
            </a:r>
            <a:br>
              <a:rPr lang="en-ZA" altLang="en-US" b="1"/>
            </a:br>
            <a:r>
              <a:rPr lang="en-ZA" altLang="en-US" b="1"/>
              <a:t/>
            </a:r>
            <a:br>
              <a:rPr lang="en-ZA" altLang="en-US" b="1"/>
            </a:br>
            <a:r>
              <a:rPr lang="en-US" altLang="en-US" b="1"/>
              <a:t/>
            </a:r>
            <a:br>
              <a:rPr lang="en-US" altLang="en-US" b="1"/>
            </a:br>
            <a:endParaRPr lang="en-US" altLang="en-US"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a:extLst>
              <a:ext uri="{FF2B5EF4-FFF2-40B4-BE49-F238E27FC236}">
                <a16:creationId xmlns:a16="http://schemas.microsoft.com/office/drawing/2014/main" id="{F55DCBCF-765B-3985-FCE6-3F427D3FF40C}"/>
              </a:ext>
            </a:extLst>
          </p:cNvPr>
          <p:cNvSpPr>
            <a:spLocks noGrp="1"/>
          </p:cNvSpPr>
          <p:nvPr>
            <p:ph type="sldNum" sz="quarter" idx="11"/>
          </p:nvPr>
        </p:nvSpPr>
        <p:spPr>
          <a:xfrm>
            <a:off x="8643938" y="115888"/>
            <a:ext cx="395287" cy="279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BFFFB3A-C218-4C45-91B5-D2041E2D7E9F}" type="slidenum">
              <a:rPr lang="en-US" altLang="en-US" sz="1500" b="1">
                <a:cs typeface="Arial" panose="020B0604020202020204" pitchFamily="34" charset="0"/>
              </a:rPr>
              <a:pPr/>
              <a:t>2</a:t>
            </a:fld>
            <a:endParaRPr lang="en-US" altLang="en-US" sz="1500" b="1">
              <a:cs typeface="Arial" panose="020B0604020202020204" pitchFamily="34" charset="0"/>
            </a:endParaRPr>
          </a:p>
        </p:txBody>
      </p:sp>
      <p:sp>
        <p:nvSpPr>
          <p:cNvPr id="7" name="Rectangle 5">
            <a:extLst>
              <a:ext uri="{FF2B5EF4-FFF2-40B4-BE49-F238E27FC236}">
                <a16:creationId xmlns:a16="http://schemas.microsoft.com/office/drawing/2014/main" id="{05EB40F1-665F-1F5B-F6A4-16A8C76A8E58}"/>
              </a:ext>
            </a:extLst>
          </p:cNvPr>
          <p:cNvSpPr txBox="1">
            <a:spLocks noChangeArrowheads="1"/>
          </p:cNvSpPr>
          <p:nvPr/>
        </p:nvSpPr>
        <p:spPr>
          <a:xfrm>
            <a:off x="323850" y="1125538"/>
            <a:ext cx="7993063" cy="56515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96" charset="-128"/>
              </a:defRPr>
            </a:lvl2pPr>
            <a:lvl3pPr algn="ctr" rtl="0" eaLnBrk="0" fontAlgn="base" hangingPunct="0">
              <a:spcBef>
                <a:spcPct val="0"/>
              </a:spcBef>
              <a:spcAft>
                <a:spcPct val="0"/>
              </a:spcAft>
              <a:defRPr sz="4400">
                <a:solidFill>
                  <a:schemeClr val="tx2"/>
                </a:solidFill>
                <a:latin typeface="Arial" charset="0"/>
                <a:ea typeface="ＭＳ Ｐゴシック" pitchFamily="-96" charset="-128"/>
              </a:defRPr>
            </a:lvl3pPr>
            <a:lvl4pPr algn="ctr" rtl="0" eaLnBrk="0" fontAlgn="base" hangingPunct="0">
              <a:spcBef>
                <a:spcPct val="0"/>
              </a:spcBef>
              <a:spcAft>
                <a:spcPct val="0"/>
              </a:spcAft>
              <a:defRPr sz="4400">
                <a:solidFill>
                  <a:schemeClr val="tx2"/>
                </a:solidFill>
                <a:latin typeface="Arial" charset="0"/>
                <a:ea typeface="ＭＳ Ｐゴシック" pitchFamily="-96" charset="-128"/>
              </a:defRPr>
            </a:lvl4pPr>
            <a:lvl5pPr algn="ctr" rtl="0" eaLnBrk="0" fontAlgn="base" hangingPunct="0">
              <a:spcBef>
                <a:spcPct val="0"/>
              </a:spcBef>
              <a:spcAft>
                <a:spcPct val="0"/>
              </a:spcAft>
              <a:defRPr sz="4400">
                <a:solidFill>
                  <a:schemeClr val="tx2"/>
                </a:solidFill>
                <a:latin typeface="Arial" charset="0"/>
                <a:ea typeface="ＭＳ Ｐゴシック" pitchFamily="-96"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a:lstStyle>
          <a:p>
            <a:pPr eaLnBrk="1" hangingPunct="1">
              <a:defRPr/>
            </a:pPr>
            <a:r>
              <a:rPr lang="en-US" altLang="en-US" sz="2500" b="1" kern="0" dirty="0">
                <a:solidFill>
                  <a:srgbClr val="000000"/>
                </a:solidFill>
              </a:rPr>
              <a:t>PRESENTATION OUTLINE </a:t>
            </a:r>
          </a:p>
        </p:txBody>
      </p:sp>
      <p:sp>
        <p:nvSpPr>
          <p:cNvPr id="8" name="Rectangle 6">
            <a:extLst>
              <a:ext uri="{FF2B5EF4-FFF2-40B4-BE49-F238E27FC236}">
                <a16:creationId xmlns:a16="http://schemas.microsoft.com/office/drawing/2014/main" id="{7617DEAF-C8EF-85C4-9D39-46799D3FF23F}"/>
              </a:ext>
            </a:extLst>
          </p:cNvPr>
          <p:cNvSpPr txBox="1">
            <a:spLocks noChangeArrowheads="1"/>
          </p:cNvSpPr>
          <p:nvPr/>
        </p:nvSpPr>
        <p:spPr>
          <a:xfrm>
            <a:off x="147638" y="1557338"/>
            <a:ext cx="8672512" cy="5300662"/>
          </a:xfrm>
          <a:prstGeom prst="rect">
            <a:avLst/>
          </a:prstGeom>
        </p:spPr>
        <p:txBody>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ea typeface="+mn-ea"/>
              </a:defRPr>
            </a:lvl2pPr>
            <a:lvl3pPr marL="914400" indent="0" algn="ctr" rtl="0" eaLnBrk="0" fontAlgn="base" hangingPunct="0">
              <a:spcBef>
                <a:spcPct val="20000"/>
              </a:spcBef>
              <a:spcAft>
                <a:spcPct val="0"/>
              </a:spcAft>
              <a:buNone/>
              <a:defRPr sz="2400">
                <a:solidFill>
                  <a:schemeClr val="tx1"/>
                </a:solidFill>
                <a:latin typeface="+mn-lt"/>
                <a:ea typeface="+mn-ea"/>
              </a:defRPr>
            </a:lvl3pPr>
            <a:lvl4pPr marL="1371600" indent="0" algn="ctr" rtl="0" eaLnBrk="0" fontAlgn="base" hangingPunct="0">
              <a:spcBef>
                <a:spcPct val="20000"/>
              </a:spcBef>
              <a:spcAft>
                <a:spcPct val="0"/>
              </a:spcAft>
              <a:buNone/>
              <a:defRPr sz="2000">
                <a:solidFill>
                  <a:schemeClr val="tx1"/>
                </a:solidFill>
                <a:latin typeface="+mn-lt"/>
                <a:ea typeface="+mn-ea"/>
              </a:defRPr>
            </a:lvl4pPr>
            <a:lvl5pPr marL="1828800" indent="0" algn="ctr" rtl="0" eaLnBrk="0" fontAlgn="base" hangingPunct="0">
              <a:spcBef>
                <a:spcPct val="20000"/>
              </a:spcBef>
              <a:spcAft>
                <a:spcPct val="0"/>
              </a:spcAft>
              <a:buNone/>
              <a:defRPr sz="2000">
                <a:solidFill>
                  <a:schemeClr val="tx1"/>
                </a:solidFill>
                <a:latin typeface="+mn-lt"/>
                <a:ea typeface="+mn-ea"/>
              </a:defRPr>
            </a:lvl5pPr>
            <a:lvl6pPr marL="2286000" indent="0" algn="ctr" rtl="0" fontAlgn="base">
              <a:spcBef>
                <a:spcPct val="20000"/>
              </a:spcBef>
              <a:spcAft>
                <a:spcPct val="0"/>
              </a:spcAft>
              <a:buNone/>
              <a:defRPr sz="2000">
                <a:solidFill>
                  <a:schemeClr val="tx1"/>
                </a:solidFill>
                <a:latin typeface="+mn-lt"/>
                <a:ea typeface="+mn-ea"/>
              </a:defRPr>
            </a:lvl6pPr>
            <a:lvl7pPr marL="2743200" indent="0" algn="ctr" rtl="0" fontAlgn="base">
              <a:spcBef>
                <a:spcPct val="20000"/>
              </a:spcBef>
              <a:spcAft>
                <a:spcPct val="0"/>
              </a:spcAft>
              <a:buNone/>
              <a:defRPr sz="2000">
                <a:solidFill>
                  <a:schemeClr val="tx1"/>
                </a:solidFill>
                <a:latin typeface="+mn-lt"/>
                <a:ea typeface="+mn-ea"/>
              </a:defRPr>
            </a:lvl7pPr>
            <a:lvl8pPr marL="3200400" indent="0" algn="ctr" rtl="0" fontAlgn="base">
              <a:spcBef>
                <a:spcPct val="20000"/>
              </a:spcBef>
              <a:spcAft>
                <a:spcPct val="0"/>
              </a:spcAft>
              <a:buNone/>
              <a:defRPr sz="2000">
                <a:solidFill>
                  <a:schemeClr val="tx1"/>
                </a:solidFill>
                <a:latin typeface="+mn-lt"/>
                <a:ea typeface="+mn-ea"/>
              </a:defRPr>
            </a:lvl8pPr>
            <a:lvl9pPr marL="3657600" indent="0" algn="ctr" rtl="0" fontAlgn="base">
              <a:spcBef>
                <a:spcPct val="20000"/>
              </a:spcBef>
              <a:spcAft>
                <a:spcPct val="0"/>
              </a:spcAft>
              <a:buNone/>
              <a:defRPr sz="2000">
                <a:solidFill>
                  <a:schemeClr val="tx1"/>
                </a:solidFill>
                <a:latin typeface="+mn-lt"/>
                <a:ea typeface="+mn-ea"/>
              </a:defRPr>
            </a:lvl9pPr>
          </a:lstStyle>
          <a:p>
            <a:pPr marL="457200" indent="-457200" algn="l" eaLnBrk="1" hangingPunct="1">
              <a:spcBef>
                <a:spcPts val="0"/>
              </a:spcBef>
              <a:spcAft>
                <a:spcPts val="1800"/>
              </a:spcAft>
              <a:buFontTx/>
              <a:buAutoNum type="alphaUcPeriod"/>
              <a:defRPr/>
            </a:pPr>
            <a:r>
              <a:rPr lang="en-GB" altLang="en-US" sz="1800" b="1" kern="0" dirty="0">
                <a:solidFill>
                  <a:srgbClr val="000000"/>
                </a:solidFill>
              </a:rPr>
              <a:t>Executive Summary </a:t>
            </a:r>
          </a:p>
          <a:p>
            <a:pPr marL="914400" lvl="1" indent="-457200" algn="l" eaLnBrk="1" hangingPunct="1">
              <a:spcBef>
                <a:spcPts val="0"/>
              </a:spcBef>
              <a:spcAft>
                <a:spcPts val="1800"/>
              </a:spcAft>
              <a:buFont typeface="+mj-lt"/>
              <a:buAutoNum type="arabicPeriod"/>
              <a:defRPr/>
            </a:pPr>
            <a:r>
              <a:rPr lang="en-ZA" sz="1800" kern="0" dirty="0">
                <a:solidFill>
                  <a:srgbClr val="000000"/>
                </a:solidFill>
              </a:rPr>
              <a:t>Introduction</a:t>
            </a:r>
          </a:p>
          <a:p>
            <a:pPr marL="914400" lvl="1" indent="-457200" algn="l" eaLnBrk="1" hangingPunct="1">
              <a:spcBef>
                <a:spcPts val="0"/>
              </a:spcBef>
              <a:spcAft>
                <a:spcPts val="1800"/>
              </a:spcAft>
              <a:buFont typeface="+mj-lt"/>
              <a:buAutoNum type="arabicPeriod"/>
              <a:defRPr/>
            </a:pPr>
            <a:r>
              <a:rPr lang="en-ZA" sz="1800" kern="0" dirty="0">
                <a:solidFill>
                  <a:srgbClr val="000000"/>
                </a:solidFill>
              </a:rPr>
              <a:t>Context for the development of the Annual Performance Plan</a:t>
            </a:r>
          </a:p>
          <a:p>
            <a:pPr marL="914400" lvl="1" indent="-457200" algn="l" eaLnBrk="1" hangingPunct="1">
              <a:spcBef>
                <a:spcPts val="0"/>
              </a:spcBef>
              <a:spcAft>
                <a:spcPts val="1800"/>
              </a:spcAft>
              <a:buFont typeface="+mj-lt"/>
              <a:buAutoNum type="arabicPeriod"/>
              <a:defRPr/>
            </a:pPr>
            <a:r>
              <a:rPr lang="en-ZA" sz="1800" kern="0" dirty="0">
                <a:solidFill>
                  <a:srgbClr val="000000"/>
                </a:solidFill>
              </a:rPr>
              <a:t>Annual budget for 2022/23</a:t>
            </a:r>
          </a:p>
          <a:p>
            <a:pPr marL="914400" lvl="1" indent="-457200" algn="l" eaLnBrk="1" hangingPunct="1">
              <a:spcBef>
                <a:spcPts val="0"/>
              </a:spcBef>
              <a:spcAft>
                <a:spcPts val="1800"/>
              </a:spcAft>
              <a:buFont typeface="+mj-lt"/>
              <a:buAutoNum type="arabicPeriod"/>
              <a:defRPr/>
            </a:pPr>
            <a:r>
              <a:rPr lang="en-ZA" sz="1800" kern="0" dirty="0">
                <a:solidFill>
                  <a:srgbClr val="000000"/>
                </a:solidFill>
              </a:rPr>
              <a:t>Regulatory and Organisational Activities in the Annual Performance Plan</a:t>
            </a:r>
          </a:p>
          <a:p>
            <a:pPr marL="914400" lvl="1" indent="-457200" algn="l" eaLnBrk="1" hangingPunct="1">
              <a:spcBef>
                <a:spcPts val="0"/>
              </a:spcBef>
              <a:spcAft>
                <a:spcPts val="1800"/>
              </a:spcAft>
              <a:buFont typeface="+mj-lt"/>
              <a:buAutoNum type="arabicPeriod"/>
              <a:defRPr/>
            </a:pPr>
            <a:r>
              <a:rPr lang="en-ZA" sz="1800" kern="0" dirty="0">
                <a:solidFill>
                  <a:srgbClr val="000000"/>
                </a:solidFill>
              </a:rPr>
              <a:t>Human Resources</a:t>
            </a:r>
          </a:p>
          <a:p>
            <a:pPr marL="914400" lvl="1" indent="-457200" algn="l" eaLnBrk="1" hangingPunct="1">
              <a:spcBef>
                <a:spcPts val="0"/>
              </a:spcBef>
              <a:spcAft>
                <a:spcPts val="1800"/>
              </a:spcAft>
              <a:buFont typeface="+mj-lt"/>
              <a:buAutoNum type="arabicPeriod"/>
              <a:defRPr/>
            </a:pPr>
            <a:r>
              <a:rPr lang="en-ZA" sz="1800" kern="0" dirty="0">
                <a:solidFill>
                  <a:srgbClr val="000000"/>
                </a:solidFill>
              </a:rPr>
              <a:t>Key challenges for 2022/23</a:t>
            </a:r>
          </a:p>
          <a:p>
            <a:pPr marL="914400" lvl="1" indent="-457200" algn="l" eaLnBrk="1" hangingPunct="1">
              <a:spcBef>
                <a:spcPts val="0"/>
              </a:spcBef>
              <a:spcAft>
                <a:spcPts val="1800"/>
              </a:spcAft>
              <a:buFont typeface="+mj-lt"/>
              <a:buAutoNum type="arabicPeriod"/>
              <a:defRPr/>
            </a:pPr>
            <a:r>
              <a:rPr lang="en-ZA" sz="1800" kern="0" dirty="0">
                <a:solidFill>
                  <a:srgbClr val="000000"/>
                </a:solidFill>
              </a:rPr>
              <a:t>Support requested in respect of identified regulatory challenges</a:t>
            </a:r>
          </a:p>
          <a:p>
            <a:pPr marL="914400" lvl="1" indent="-457200" algn="l" eaLnBrk="1" hangingPunct="1">
              <a:spcBef>
                <a:spcPts val="0"/>
              </a:spcBef>
              <a:spcAft>
                <a:spcPts val="1800"/>
              </a:spcAft>
              <a:buFont typeface="+mj-lt"/>
              <a:buAutoNum type="arabicPeriod"/>
              <a:defRPr/>
            </a:pPr>
            <a:r>
              <a:rPr lang="en-ZA" sz="1800" kern="0" dirty="0">
                <a:solidFill>
                  <a:srgbClr val="000000"/>
                </a:solidFill>
              </a:rPr>
              <a:t>Conclusion</a:t>
            </a:r>
          </a:p>
          <a:p>
            <a:pPr marL="452438" lvl="1" indent="-452438" algn="l" eaLnBrk="1" hangingPunct="1">
              <a:spcBef>
                <a:spcPts val="0"/>
              </a:spcBef>
              <a:spcAft>
                <a:spcPts val="1800"/>
              </a:spcAft>
              <a:defRPr/>
            </a:pPr>
            <a:r>
              <a:rPr lang="en-GB" altLang="en-US" sz="1800" b="1" kern="0" dirty="0">
                <a:solidFill>
                  <a:srgbClr val="000000"/>
                </a:solidFill>
              </a:rPr>
              <a:t>B.	Detailed presentation (from slide 32 to 73)</a:t>
            </a:r>
          </a:p>
          <a:p>
            <a:pPr lvl="1" indent="-457200" algn="l" eaLnBrk="1" hangingPunct="1">
              <a:spcBef>
                <a:spcPts val="0"/>
              </a:spcBef>
              <a:spcAft>
                <a:spcPts val="1800"/>
              </a:spcAft>
              <a:buFontTx/>
              <a:buAutoNum type="arabicPeriod"/>
              <a:defRPr/>
            </a:pPr>
            <a:endParaRPr lang="en-US" sz="1800" kern="0" dirty="0">
              <a:solidFill>
                <a:srgbClr val="000000"/>
              </a:solidFill>
            </a:endParaRPr>
          </a:p>
          <a:p>
            <a:pPr lvl="1" algn="l" eaLnBrk="1" hangingPunct="1">
              <a:spcBef>
                <a:spcPts val="0"/>
              </a:spcBef>
              <a:spcAft>
                <a:spcPts val="1800"/>
              </a:spcAft>
              <a:defRPr/>
            </a:pPr>
            <a:endParaRPr lang="en-ZA" sz="1800" kern="0" dirty="0">
              <a:solidFill>
                <a:srgbClr val="000000"/>
              </a:solidFill>
            </a:endParaRPr>
          </a:p>
          <a:p>
            <a:pPr marL="914400" lvl="1" indent="-457200" algn="l" eaLnBrk="1" hangingPunct="1">
              <a:spcBef>
                <a:spcPts val="0"/>
              </a:spcBef>
              <a:spcAft>
                <a:spcPts val="1800"/>
              </a:spcAft>
              <a:buFont typeface="+mj-lt"/>
              <a:buAutoNum type="arabicPeriod"/>
              <a:defRPr/>
            </a:pPr>
            <a:endParaRPr lang="en-ZA" sz="1800" kern="0" dirty="0">
              <a:solidFill>
                <a:srgbClr val="000000"/>
              </a:solidFill>
            </a:endParaRPr>
          </a:p>
          <a:p>
            <a:pPr marL="914400" lvl="1" indent="-457200" algn="l" eaLnBrk="1" hangingPunct="1">
              <a:spcBef>
                <a:spcPts val="0"/>
              </a:spcBef>
              <a:spcAft>
                <a:spcPts val="1800"/>
              </a:spcAft>
              <a:buFont typeface="+mj-lt"/>
              <a:buAutoNum type="arabicPeriod"/>
              <a:defRPr/>
            </a:pPr>
            <a:endParaRPr lang="en-ZA" sz="1800" kern="0" dirty="0">
              <a:solidFill>
                <a:srgbClr val="000000"/>
              </a:solidFill>
            </a:endParaRPr>
          </a:p>
          <a:p>
            <a:pPr marL="914400" lvl="1" indent="-457200" algn="l" eaLnBrk="1" hangingPunct="1">
              <a:spcBef>
                <a:spcPts val="0"/>
              </a:spcBef>
              <a:spcAft>
                <a:spcPts val="1800"/>
              </a:spcAft>
              <a:buFont typeface="+mj-lt"/>
              <a:buAutoNum type="arabicPeriod"/>
              <a:defRPr/>
            </a:pPr>
            <a:endParaRPr lang="en-ZA" sz="1800" kern="0" dirty="0">
              <a:solidFill>
                <a:srgbClr val="000000"/>
              </a:solidFill>
            </a:endParaRPr>
          </a:p>
          <a:p>
            <a:pPr marL="914400" lvl="1" indent="-457200" algn="l" eaLnBrk="1" hangingPunct="1">
              <a:spcBef>
                <a:spcPts val="0"/>
              </a:spcBef>
              <a:spcAft>
                <a:spcPts val="1800"/>
              </a:spcAft>
              <a:buFont typeface="+mj-lt"/>
              <a:buAutoNum type="arabicPeriod"/>
              <a:defRPr/>
            </a:pPr>
            <a:endParaRPr lang="en-ZA" sz="1800" kern="0" dirty="0">
              <a:solidFill>
                <a:srgbClr val="000000"/>
              </a:solidFill>
            </a:endParaRPr>
          </a:p>
          <a:p>
            <a:pPr marL="914400" lvl="1" indent="-457200" algn="l" eaLnBrk="1" hangingPunct="1">
              <a:spcBef>
                <a:spcPts val="0"/>
              </a:spcBef>
              <a:spcAft>
                <a:spcPts val="1800"/>
              </a:spcAft>
              <a:buFont typeface="+mj-lt"/>
              <a:buAutoNum type="arabicPeriod"/>
              <a:defRPr/>
            </a:pPr>
            <a:endParaRPr lang="en-ZA" altLang="en-US" sz="1800" kern="0" dirty="0">
              <a:solidFill>
                <a:srgbClr val="000000"/>
              </a:solidFill>
            </a:endParaRPr>
          </a:p>
          <a:p>
            <a:pPr marL="914400" lvl="1" indent="-457200" algn="l" eaLnBrk="1" hangingPunct="1">
              <a:spcBef>
                <a:spcPts val="0"/>
              </a:spcBef>
              <a:spcAft>
                <a:spcPts val="1800"/>
              </a:spcAft>
              <a:buFont typeface="+mj-lt"/>
              <a:buAutoNum type="arabicPeriod"/>
              <a:defRPr/>
            </a:pPr>
            <a:endParaRPr lang="en-ZA" altLang="en-US" sz="1800" kern="0" dirty="0">
              <a:solidFill>
                <a:srgbClr val="000000"/>
              </a:solidFill>
            </a:endParaRPr>
          </a:p>
          <a:p>
            <a:pPr marL="914400" lvl="1" indent="-457200" algn="l" eaLnBrk="1" hangingPunct="1">
              <a:spcBef>
                <a:spcPts val="0"/>
              </a:spcBef>
              <a:spcAft>
                <a:spcPts val="1800"/>
              </a:spcAft>
              <a:buFont typeface="+mj-lt"/>
              <a:buAutoNum type="arabicPeriod"/>
              <a:defRPr/>
            </a:pPr>
            <a:endParaRPr lang="en-ZA" altLang="en-US" sz="1800" kern="0" dirty="0">
              <a:solidFill>
                <a:srgbClr val="00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Content Placeholder 2">
            <a:extLst>
              <a:ext uri="{FF2B5EF4-FFF2-40B4-BE49-F238E27FC236}">
                <a16:creationId xmlns:a16="http://schemas.microsoft.com/office/drawing/2014/main" id="{9F37B8B8-6159-FB4B-D2D9-551C108F895C}"/>
              </a:ext>
            </a:extLst>
          </p:cNvPr>
          <p:cNvSpPr>
            <a:spLocks noGrp="1"/>
          </p:cNvSpPr>
          <p:nvPr>
            <p:ph idx="1"/>
          </p:nvPr>
        </p:nvSpPr>
        <p:spPr bwMode="auto">
          <a:xfrm>
            <a:off x="0" y="1125538"/>
            <a:ext cx="9107488" cy="452596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spcBef>
                <a:spcPct val="0"/>
              </a:spcBef>
              <a:buFontTx/>
              <a:buNone/>
              <a:defRPr/>
            </a:pPr>
            <a:r>
              <a:rPr lang="en-US" altLang="en-US" sz="2000" b="1" dirty="0">
                <a:solidFill>
                  <a:schemeClr val="tx1">
                    <a:lumMod val="95000"/>
                    <a:lumOff val="5000"/>
                  </a:schemeClr>
                </a:solidFill>
              </a:rPr>
              <a:t>5.  HUMAN RESOURCES (1)</a:t>
            </a:r>
            <a:endParaRPr lang="en-ZA" altLang="en-US" sz="2000" b="1" dirty="0">
              <a:solidFill>
                <a:schemeClr val="tx1">
                  <a:lumMod val="95000"/>
                  <a:lumOff val="5000"/>
                </a:schemeClr>
              </a:solidFill>
            </a:endParaRPr>
          </a:p>
          <a:p>
            <a:pPr>
              <a:spcBef>
                <a:spcPct val="0"/>
              </a:spcBef>
              <a:buFontTx/>
              <a:buNone/>
              <a:defRPr/>
            </a:pPr>
            <a:r>
              <a:rPr lang="en-ZA" altLang="en-US" sz="1600" b="1" dirty="0">
                <a:solidFill>
                  <a:schemeClr val="tx1">
                    <a:lumMod val="95000"/>
                    <a:lumOff val="5000"/>
                  </a:schemeClr>
                </a:solidFill>
              </a:rPr>
              <a:t>Total staff complement:		</a:t>
            </a:r>
            <a:r>
              <a:rPr lang="en-ZA" altLang="en-US" sz="1600" dirty="0">
                <a:solidFill>
                  <a:schemeClr val="tx1">
                    <a:lumMod val="95000"/>
                    <a:lumOff val="5000"/>
                  </a:schemeClr>
                </a:solidFill>
              </a:rPr>
              <a:t>253</a:t>
            </a:r>
          </a:p>
          <a:p>
            <a:pPr>
              <a:spcBef>
                <a:spcPct val="0"/>
              </a:spcBef>
              <a:buFontTx/>
              <a:buNone/>
              <a:defRPr/>
            </a:pPr>
            <a:r>
              <a:rPr lang="en-ZA" altLang="en-US" sz="1600" b="1" dirty="0">
                <a:solidFill>
                  <a:schemeClr val="tx1">
                    <a:lumMod val="95000"/>
                    <a:lumOff val="5000"/>
                  </a:schemeClr>
                </a:solidFill>
              </a:rPr>
              <a:t>Total</a:t>
            </a:r>
            <a:r>
              <a:rPr lang="en-ZA" altLang="en-US" sz="1600" dirty="0">
                <a:solidFill>
                  <a:schemeClr val="tx1">
                    <a:lumMod val="95000"/>
                    <a:lumOff val="5000"/>
                  </a:schemeClr>
                </a:solidFill>
              </a:rPr>
              <a:t> </a:t>
            </a:r>
            <a:r>
              <a:rPr lang="en-ZA" altLang="en-US" sz="1600" b="1" dirty="0">
                <a:solidFill>
                  <a:schemeClr val="tx1">
                    <a:lumMod val="95000"/>
                    <a:lumOff val="5000"/>
                  </a:schemeClr>
                </a:solidFill>
              </a:rPr>
              <a:t>staff strength (at 31/3/2022): 	</a:t>
            </a:r>
            <a:r>
              <a:rPr lang="en-ZA" altLang="en-US" sz="1600" dirty="0">
                <a:solidFill>
                  <a:schemeClr val="tx1">
                    <a:lumMod val="95000"/>
                    <a:lumOff val="5000"/>
                  </a:schemeClr>
                </a:solidFill>
              </a:rPr>
              <a:t>242 of which 58% are female     </a:t>
            </a:r>
          </a:p>
          <a:p>
            <a:pPr>
              <a:spcBef>
                <a:spcPct val="0"/>
              </a:spcBef>
              <a:buFontTx/>
              <a:buNone/>
              <a:defRPr/>
            </a:pPr>
            <a:r>
              <a:rPr lang="en-ZA" altLang="en-US" sz="1600" b="1" dirty="0">
                <a:solidFill>
                  <a:schemeClr val="tx1">
                    <a:lumMod val="95000"/>
                    <a:lumOff val="5000"/>
                  </a:schemeClr>
                </a:solidFill>
              </a:rPr>
              <a:t>Vacancy rate:			</a:t>
            </a:r>
            <a:r>
              <a:rPr lang="en-ZA" altLang="en-US" sz="1600" dirty="0">
                <a:solidFill>
                  <a:schemeClr val="tx1">
                    <a:lumMod val="95000"/>
                    <a:lumOff val="5000"/>
                  </a:schemeClr>
                </a:solidFill>
              </a:rPr>
              <a:t>4.3%</a:t>
            </a:r>
          </a:p>
          <a:p>
            <a:pPr>
              <a:spcBef>
                <a:spcPct val="0"/>
              </a:spcBef>
              <a:buFontTx/>
              <a:buNone/>
              <a:defRPr/>
            </a:pPr>
            <a:r>
              <a:rPr lang="en-ZA" altLang="en-US" sz="1600" b="1" dirty="0">
                <a:solidFill>
                  <a:schemeClr val="tx1">
                    <a:lumMod val="95000"/>
                    <a:lumOff val="5000"/>
                  </a:schemeClr>
                </a:solidFill>
              </a:rPr>
              <a:t>Management Female: </a:t>
            </a:r>
            <a:r>
              <a:rPr lang="en-ZA" altLang="en-US" sz="1600" dirty="0">
                <a:solidFill>
                  <a:schemeClr val="tx1">
                    <a:lumMod val="95000"/>
                    <a:lumOff val="5000"/>
                  </a:schemeClr>
                </a:solidFill>
              </a:rPr>
              <a:t>		51%</a:t>
            </a:r>
          </a:p>
          <a:p>
            <a:pPr>
              <a:spcBef>
                <a:spcPct val="0"/>
              </a:spcBef>
              <a:buFontTx/>
              <a:buNone/>
              <a:defRPr/>
            </a:pPr>
            <a:r>
              <a:rPr lang="en-ZA" altLang="en-US" sz="1600" b="1" dirty="0">
                <a:solidFill>
                  <a:schemeClr val="tx1">
                    <a:lumMod val="95000"/>
                    <a:lumOff val="5000"/>
                  </a:schemeClr>
                </a:solidFill>
              </a:rPr>
              <a:t>Percentage People With Disabilities </a:t>
            </a:r>
            <a:r>
              <a:rPr lang="en-ZA" altLang="en-US" sz="1600" dirty="0">
                <a:solidFill>
                  <a:schemeClr val="tx1">
                    <a:lumMod val="95000"/>
                    <a:lumOff val="5000"/>
                  </a:schemeClr>
                </a:solidFill>
              </a:rPr>
              <a:t>	2%   </a:t>
            </a:r>
          </a:p>
          <a:p>
            <a:pPr>
              <a:buFontTx/>
              <a:buNone/>
              <a:defRPr/>
            </a:pPr>
            <a:endParaRPr lang="en-ZA" altLang="en-US" sz="1700" b="1" dirty="0">
              <a:solidFill>
                <a:srgbClr val="FF0000"/>
              </a:solidFill>
            </a:endParaRPr>
          </a:p>
        </p:txBody>
      </p:sp>
      <p:sp>
        <p:nvSpPr>
          <p:cNvPr id="41987" name="Slide Number Placeholder 3">
            <a:extLst>
              <a:ext uri="{FF2B5EF4-FFF2-40B4-BE49-F238E27FC236}">
                <a16:creationId xmlns:a16="http://schemas.microsoft.com/office/drawing/2014/main" id="{55E33C58-E0E8-78C6-D7D5-944CFEC903CF}"/>
              </a:ext>
            </a:extLst>
          </p:cNvPr>
          <p:cNvSpPr>
            <a:spLocks noGrp="1"/>
          </p:cNvSpPr>
          <p:nvPr>
            <p:ph type="sldNum" sz="quarter" idx="11"/>
          </p:nvPr>
        </p:nvSpPr>
        <p:spPr>
          <a:xfrm>
            <a:off x="6988175" y="44450"/>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24D6816-B2BC-4836-9FA5-67454364105D}" type="slidenum">
              <a:rPr lang="en-US" altLang="en-US" sz="1400" b="1"/>
              <a:pPr/>
              <a:t>20</a:t>
            </a:fld>
            <a:endParaRPr lang="en-US" altLang="en-US" sz="1400" b="1"/>
          </a:p>
        </p:txBody>
      </p:sp>
      <p:graphicFrame>
        <p:nvGraphicFramePr>
          <p:cNvPr id="5" name="Table 4">
            <a:extLst>
              <a:ext uri="{FF2B5EF4-FFF2-40B4-BE49-F238E27FC236}">
                <a16:creationId xmlns:a16="http://schemas.microsoft.com/office/drawing/2014/main" id="{83995361-C75F-DCDB-5F0A-22DC03241FC8}"/>
              </a:ext>
            </a:extLst>
          </p:cNvPr>
          <p:cNvGraphicFramePr>
            <a:graphicFrameLocks noGrp="1"/>
          </p:cNvGraphicFramePr>
          <p:nvPr/>
        </p:nvGraphicFramePr>
        <p:xfrm>
          <a:off x="0" y="2708275"/>
          <a:ext cx="9164638" cy="4103688"/>
        </p:xfrm>
        <a:graphic>
          <a:graphicData uri="http://schemas.openxmlformats.org/drawingml/2006/table">
            <a:tbl>
              <a:tblPr firstRow="1" firstCol="1" bandRow="1">
                <a:tableStyleId>{21E4AEA4-8DFA-4A89-87EB-49C32662AFE0}</a:tableStyleId>
              </a:tblPr>
              <a:tblGrid>
                <a:gridCol w="2347470">
                  <a:extLst>
                    <a:ext uri="{9D8B030D-6E8A-4147-A177-3AD203B41FA5}">
                      <a16:colId xmlns:a16="http://schemas.microsoft.com/office/drawing/2014/main" val="2845033648"/>
                    </a:ext>
                  </a:extLst>
                </a:gridCol>
                <a:gridCol w="556439">
                  <a:extLst>
                    <a:ext uri="{9D8B030D-6E8A-4147-A177-3AD203B41FA5}">
                      <a16:colId xmlns:a16="http://schemas.microsoft.com/office/drawing/2014/main" val="298999844"/>
                    </a:ext>
                  </a:extLst>
                </a:gridCol>
                <a:gridCol w="570483">
                  <a:extLst>
                    <a:ext uri="{9D8B030D-6E8A-4147-A177-3AD203B41FA5}">
                      <a16:colId xmlns:a16="http://schemas.microsoft.com/office/drawing/2014/main" val="2257985757"/>
                    </a:ext>
                  </a:extLst>
                </a:gridCol>
                <a:gridCol w="571150">
                  <a:extLst>
                    <a:ext uri="{9D8B030D-6E8A-4147-A177-3AD203B41FA5}">
                      <a16:colId xmlns:a16="http://schemas.microsoft.com/office/drawing/2014/main" val="1381020261"/>
                    </a:ext>
                  </a:extLst>
                </a:gridCol>
                <a:gridCol w="558445">
                  <a:extLst>
                    <a:ext uri="{9D8B030D-6E8A-4147-A177-3AD203B41FA5}">
                      <a16:colId xmlns:a16="http://schemas.microsoft.com/office/drawing/2014/main" val="2309313049"/>
                    </a:ext>
                  </a:extLst>
                </a:gridCol>
                <a:gridCol w="558445">
                  <a:extLst>
                    <a:ext uri="{9D8B030D-6E8A-4147-A177-3AD203B41FA5}">
                      <a16:colId xmlns:a16="http://schemas.microsoft.com/office/drawing/2014/main" val="287098870"/>
                    </a:ext>
                  </a:extLst>
                </a:gridCol>
                <a:gridCol w="555769">
                  <a:extLst>
                    <a:ext uri="{9D8B030D-6E8A-4147-A177-3AD203B41FA5}">
                      <a16:colId xmlns:a16="http://schemas.microsoft.com/office/drawing/2014/main" val="575440083"/>
                    </a:ext>
                  </a:extLst>
                </a:gridCol>
                <a:gridCol w="555769">
                  <a:extLst>
                    <a:ext uri="{9D8B030D-6E8A-4147-A177-3AD203B41FA5}">
                      <a16:colId xmlns:a16="http://schemas.microsoft.com/office/drawing/2014/main" val="3391565423"/>
                    </a:ext>
                  </a:extLst>
                </a:gridCol>
                <a:gridCol w="557776">
                  <a:extLst>
                    <a:ext uri="{9D8B030D-6E8A-4147-A177-3AD203B41FA5}">
                      <a16:colId xmlns:a16="http://schemas.microsoft.com/office/drawing/2014/main" val="1512047409"/>
                    </a:ext>
                  </a:extLst>
                </a:gridCol>
                <a:gridCol w="559783">
                  <a:extLst>
                    <a:ext uri="{9D8B030D-6E8A-4147-A177-3AD203B41FA5}">
                      <a16:colId xmlns:a16="http://schemas.microsoft.com/office/drawing/2014/main" val="1933400379"/>
                    </a:ext>
                  </a:extLst>
                </a:gridCol>
                <a:gridCol w="599242">
                  <a:extLst>
                    <a:ext uri="{9D8B030D-6E8A-4147-A177-3AD203B41FA5}">
                      <a16:colId xmlns:a16="http://schemas.microsoft.com/office/drawing/2014/main" val="668904719"/>
                    </a:ext>
                  </a:extLst>
                </a:gridCol>
                <a:gridCol w="1071410">
                  <a:extLst>
                    <a:ext uri="{9D8B030D-6E8A-4147-A177-3AD203B41FA5}">
                      <a16:colId xmlns:a16="http://schemas.microsoft.com/office/drawing/2014/main" val="3196732726"/>
                    </a:ext>
                  </a:extLst>
                </a:gridCol>
                <a:gridCol w="102457">
                  <a:extLst>
                    <a:ext uri="{9D8B030D-6E8A-4147-A177-3AD203B41FA5}">
                      <a16:colId xmlns:a16="http://schemas.microsoft.com/office/drawing/2014/main" val="3664766520"/>
                    </a:ext>
                  </a:extLst>
                </a:gridCol>
              </a:tblGrid>
              <a:tr h="388007">
                <a:tc gridSpan="13">
                  <a:txBody>
                    <a:bodyPr/>
                    <a:lstStyle/>
                    <a:p>
                      <a:pPr>
                        <a:lnSpc>
                          <a:spcPct val="115000"/>
                        </a:lnSpc>
                        <a:spcAft>
                          <a:spcPts val="0"/>
                        </a:spcAft>
                      </a:pPr>
                      <a:r>
                        <a:rPr lang="en-GB" sz="1100" dirty="0">
                          <a:solidFill>
                            <a:schemeClr val="bg1"/>
                          </a:solidFill>
                          <a:effectLst/>
                        </a:rPr>
                        <a:t>The total number of employees (including employees with disabilities) in each of the following occupational levels: </a:t>
                      </a:r>
                      <a:br>
                        <a:rPr lang="en-GB" sz="1100" dirty="0">
                          <a:solidFill>
                            <a:schemeClr val="bg1"/>
                          </a:solidFill>
                          <a:effectLst/>
                        </a:rPr>
                      </a:br>
                      <a:r>
                        <a:rPr lang="en-GB" sz="1100" dirty="0">
                          <a:solidFill>
                            <a:schemeClr val="bg1"/>
                          </a:solidFill>
                          <a:effectLst/>
                        </a:rPr>
                        <a:t>    A=Africans, C=Coloureds, I=Indians and W=Whites</a:t>
                      </a:r>
                      <a:endParaRPr lang="en-ZA" sz="1100" dirty="0">
                        <a:solidFill>
                          <a:schemeClr val="bg1"/>
                        </a:solidFill>
                        <a:effectLst/>
                        <a:latin typeface="Times New Roman" panose="02020603050405020304" pitchFamily="18" charset="0"/>
                        <a:ea typeface="Times New Roman" panose="02020603050405020304" pitchFamily="18" charset="0"/>
                      </a:endParaRPr>
                    </a:p>
                  </a:txBody>
                  <a:tcPr marL="62801" marR="62801"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4039951010"/>
                  </a:ext>
                </a:extLst>
              </a:tr>
              <a:tr h="289200">
                <a:tc>
                  <a:txBody>
                    <a:bodyPr/>
                    <a:lstStyle/>
                    <a:p>
                      <a:pPr algn="ctr">
                        <a:lnSpc>
                          <a:spcPct val="115000"/>
                        </a:lnSpc>
                        <a:spcAft>
                          <a:spcPts val="0"/>
                        </a:spcAft>
                      </a:pPr>
                      <a:r>
                        <a:rPr lang="en-GB" sz="1000" dirty="0">
                          <a:solidFill>
                            <a:schemeClr val="bg1"/>
                          </a:solidFill>
                          <a:effectLst/>
                        </a:rPr>
                        <a:t> Occupational Levels</a:t>
                      </a:r>
                      <a:endParaRPr lang="en-ZA" sz="1000" dirty="0">
                        <a:solidFill>
                          <a:schemeClr val="bg1"/>
                        </a:solidFill>
                        <a:effectLst/>
                        <a:latin typeface="Times New Roman" panose="02020603050405020304" pitchFamily="18" charset="0"/>
                        <a:ea typeface="Times New Roman" panose="02020603050405020304" pitchFamily="18" charset="0"/>
                      </a:endParaRPr>
                    </a:p>
                  </a:txBody>
                  <a:tcPr marL="62801" marR="62801" marT="0" marB="0" anchor="ctr"/>
                </a:tc>
                <a:tc gridSpan="4">
                  <a:txBody>
                    <a:bodyPr/>
                    <a:lstStyle/>
                    <a:p>
                      <a:pPr algn="ctr">
                        <a:lnSpc>
                          <a:spcPct val="115000"/>
                        </a:lnSpc>
                        <a:spcAft>
                          <a:spcPts val="0"/>
                        </a:spcAft>
                      </a:pPr>
                      <a:r>
                        <a:rPr lang="en-GB" sz="1000" dirty="0">
                          <a:solidFill>
                            <a:schemeClr val="tx1">
                              <a:lumMod val="95000"/>
                              <a:lumOff val="5000"/>
                            </a:schemeClr>
                          </a:solidFill>
                          <a:effectLst/>
                        </a:rPr>
                        <a:t>Male</a:t>
                      </a:r>
                      <a:endParaRPr lang="en-ZA" sz="10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txBody>
                  <a:tcPr marL="62801" marR="62801" marT="0" marB="0" anchor="ctr"/>
                </a:tc>
                <a:tc hMerge="1">
                  <a:txBody>
                    <a:bodyPr/>
                    <a:lstStyle/>
                    <a:p>
                      <a:endParaRPr lang="en-ZA"/>
                    </a:p>
                  </a:txBody>
                  <a:tcPr/>
                </a:tc>
                <a:tc hMerge="1">
                  <a:txBody>
                    <a:bodyPr/>
                    <a:lstStyle/>
                    <a:p>
                      <a:endParaRPr lang="en-ZA"/>
                    </a:p>
                  </a:txBody>
                  <a:tcPr/>
                </a:tc>
                <a:tc hMerge="1">
                  <a:txBody>
                    <a:bodyPr/>
                    <a:lstStyle/>
                    <a:p>
                      <a:endParaRPr lang="en-ZA"/>
                    </a:p>
                  </a:txBody>
                  <a:tcPr/>
                </a:tc>
                <a:tc gridSpan="4">
                  <a:txBody>
                    <a:bodyPr/>
                    <a:lstStyle/>
                    <a:p>
                      <a:pPr algn="ctr">
                        <a:lnSpc>
                          <a:spcPct val="115000"/>
                        </a:lnSpc>
                        <a:spcAft>
                          <a:spcPts val="0"/>
                        </a:spcAft>
                      </a:pPr>
                      <a:r>
                        <a:rPr lang="en-GB" sz="1000" dirty="0">
                          <a:solidFill>
                            <a:schemeClr val="tx1">
                              <a:lumMod val="95000"/>
                              <a:lumOff val="5000"/>
                            </a:schemeClr>
                          </a:solidFill>
                          <a:effectLst/>
                        </a:rPr>
                        <a:t>Female</a:t>
                      </a:r>
                      <a:endParaRPr lang="en-ZA" sz="10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txBody>
                  <a:tcPr marL="62801" marR="62801" marT="0" marB="0" anchor="ctr"/>
                </a:tc>
                <a:tc hMerge="1">
                  <a:txBody>
                    <a:bodyPr/>
                    <a:lstStyle/>
                    <a:p>
                      <a:endParaRPr lang="en-ZA"/>
                    </a:p>
                  </a:txBody>
                  <a:tcPr/>
                </a:tc>
                <a:tc hMerge="1">
                  <a:txBody>
                    <a:bodyPr/>
                    <a:lstStyle/>
                    <a:p>
                      <a:endParaRPr lang="en-ZA"/>
                    </a:p>
                  </a:txBody>
                  <a:tcPr/>
                </a:tc>
                <a:tc hMerge="1">
                  <a:txBody>
                    <a:bodyPr/>
                    <a:lstStyle/>
                    <a:p>
                      <a:endParaRPr lang="en-ZA"/>
                    </a:p>
                  </a:txBody>
                  <a:tcPr/>
                </a:tc>
                <a:tc gridSpan="2">
                  <a:txBody>
                    <a:bodyPr/>
                    <a:lstStyle/>
                    <a:p>
                      <a:pPr algn="ctr">
                        <a:lnSpc>
                          <a:spcPct val="115000"/>
                        </a:lnSpc>
                        <a:spcAft>
                          <a:spcPts val="0"/>
                        </a:spcAft>
                      </a:pPr>
                      <a:r>
                        <a:rPr lang="en-GB" sz="1000" dirty="0">
                          <a:solidFill>
                            <a:schemeClr val="tx1">
                              <a:lumMod val="95000"/>
                              <a:lumOff val="5000"/>
                            </a:schemeClr>
                          </a:solidFill>
                          <a:effectLst/>
                        </a:rPr>
                        <a:t>Foreign Nationals</a:t>
                      </a:r>
                      <a:endParaRPr lang="en-ZA" sz="10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txBody>
                  <a:tcPr marL="62801" marR="62801" marT="0" marB="0" anchor="ctr"/>
                </a:tc>
                <a:tc hMerge="1">
                  <a:txBody>
                    <a:bodyPr/>
                    <a:lstStyle/>
                    <a:p>
                      <a:endParaRPr lang="en-ZA"/>
                    </a:p>
                  </a:txBody>
                  <a:tcPr/>
                </a:tc>
                <a:tc gridSpan="2">
                  <a:txBody>
                    <a:bodyPr/>
                    <a:lstStyle/>
                    <a:p>
                      <a:pPr>
                        <a:lnSpc>
                          <a:spcPct val="115000"/>
                        </a:lnSpc>
                        <a:spcAft>
                          <a:spcPts val="0"/>
                        </a:spcAft>
                      </a:pPr>
                      <a:r>
                        <a:rPr lang="en-GB" sz="1000" dirty="0">
                          <a:solidFill>
                            <a:schemeClr val="tx1">
                              <a:lumMod val="95000"/>
                              <a:lumOff val="5000"/>
                            </a:schemeClr>
                          </a:solidFill>
                          <a:effectLst/>
                        </a:rPr>
                        <a:t> </a:t>
                      </a:r>
                      <a:endParaRPr lang="en-ZA" sz="10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txBody>
                  <a:tcPr marL="62801" marR="62801" marT="0" marB="0"/>
                </a:tc>
                <a:tc hMerge="1">
                  <a:txBody>
                    <a:bodyPr/>
                    <a:lstStyle/>
                    <a:p>
                      <a:endParaRPr lang="en-ZA"/>
                    </a:p>
                  </a:txBody>
                  <a:tcPr/>
                </a:tc>
                <a:extLst>
                  <a:ext uri="{0D108BD9-81ED-4DB2-BD59-A6C34878D82A}">
                    <a16:rowId xmlns:a16="http://schemas.microsoft.com/office/drawing/2014/main" val="3724610232"/>
                  </a:ext>
                </a:extLst>
              </a:tr>
              <a:tr h="289200">
                <a:tc>
                  <a:txBody>
                    <a:bodyPr/>
                    <a:lstStyle/>
                    <a:p>
                      <a:pPr>
                        <a:lnSpc>
                          <a:spcPct val="115000"/>
                        </a:lnSpc>
                        <a:spcAft>
                          <a:spcPts val="0"/>
                        </a:spcAft>
                      </a:pPr>
                      <a:r>
                        <a:rPr lang="en-ZA" sz="1000" dirty="0">
                          <a:solidFill>
                            <a:schemeClr val="bg1"/>
                          </a:solidFill>
                          <a:effectLst/>
                        </a:rPr>
                        <a:t> </a:t>
                      </a:r>
                      <a:endParaRPr lang="en-ZA" sz="1000" dirty="0">
                        <a:solidFill>
                          <a:schemeClr val="bg1"/>
                        </a:solidFill>
                        <a:effectLst/>
                        <a:latin typeface="Times New Roman" panose="02020603050405020304" pitchFamily="18" charset="0"/>
                        <a:ea typeface="Times New Roman" panose="02020603050405020304" pitchFamily="18" charset="0"/>
                      </a:endParaRPr>
                    </a:p>
                  </a:txBody>
                  <a:tcPr marL="62801" marR="62801" marT="0" marB="0" anchor="ctr"/>
                </a:tc>
                <a:tc>
                  <a:txBody>
                    <a:bodyPr/>
                    <a:lstStyle/>
                    <a:p>
                      <a:pPr algn="ctr">
                        <a:lnSpc>
                          <a:spcPct val="115000"/>
                        </a:lnSpc>
                        <a:spcAft>
                          <a:spcPts val="0"/>
                        </a:spcAft>
                      </a:pPr>
                      <a:r>
                        <a:rPr lang="en-GB" sz="1000" dirty="0">
                          <a:solidFill>
                            <a:schemeClr val="tx1">
                              <a:lumMod val="95000"/>
                              <a:lumOff val="5000"/>
                            </a:schemeClr>
                          </a:solidFill>
                          <a:effectLst/>
                        </a:rPr>
                        <a:t>A</a:t>
                      </a:r>
                      <a:endParaRPr lang="en-ZA" sz="10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txBody>
                  <a:tcPr marL="62801" marR="62801" marT="0" marB="0" anchor="ctr"/>
                </a:tc>
                <a:tc>
                  <a:txBody>
                    <a:bodyPr/>
                    <a:lstStyle/>
                    <a:p>
                      <a:pPr algn="ctr">
                        <a:lnSpc>
                          <a:spcPct val="115000"/>
                        </a:lnSpc>
                        <a:spcAft>
                          <a:spcPts val="0"/>
                        </a:spcAft>
                      </a:pPr>
                      <a:r>
                        <a:rPr lang="en-GB" sz="1000" dirty="0">
                          <a:solidFill>
                            <a:schemeClr val="tx1">
                              <a:lumMod val="95000"/>
                              <a:lumOff val="5000"/>
                            </a:schemeClr>
                          </a:solidFill>
                          <a:effectLst/>
                        </a:rPr>
                        <a:t>C</a:t>
                      </a:r>
                      <a:endParaRPr lang="en-ZA" sz="10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txBody>
                  <a:tcPr marL="62801" marR="62801" marT="0" marB="0" anchor="ctr"/>
                </a:tc>
                <a:tc>
                  <a:txBody>
                    <a:bodyPr/>
                    <a:lstStyle/>
                    <a:p>
                      <a:pPr algn="ctr">
                        <a:lnSpc>
                          <a:spcPct val="115000"/>
                        </a:lnSpc>
                        <a:spcAft>
                          <a:spcPts val="0"/>
                        </a:spcAft>
                      </a:pPr>
                      <a:r>
                        <a:rPr lang="en-GB" sz="1000" dirty="0">
                          <a:solidFill>
                            <a:schemeClr val="tx1">
                              <a:lumMod val="95000"/>
                              <a:lumOff val="5000"/>
                            </a:schemeClr>
                          </a:solidFill>
                          <a:effectLst/>
                        </a:rPr>
                        <a:t>I</a:t>
                      </a:r>
                      <a:endParaRPr lang="en-ZA" sz="10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txBody>
                  <a:tcPr marL="62801" marR="62801" marT="0" marB="0" anchor="ctr"/>
                </a:tc>
                <a:tc>
                  <a:txBody>
                    <a:bodyPr/>
                    <a:lstStyle/>
                    <a:p>
                      <a:pPr algn="ctr">
                        <a:lnSpc>
                          <a:spcPct val="115000"/>
                        </a:lnSpc>
                        <a:spcAft>
                          <a:spcPts val="0"/>
                        </a:spcAft>
                      </a:pPr>
                      <a:r>
                        <a:rPr lang="en-GB" sz="1000" dirty="0">
                          <a:solidFill>
                            <a:schemeClr val="tx1">
                              <a:lumMod val="95000"/>
                              <a:lumOff val="5000"/>
                            </a:schemeClr>
                          </a:solidFill>
                          <a:effectLst/>
                        </a:rPr>
                        <a:t>W</a:t>
                      </a:r>
                      <a:endParaRPr lang="en-ZA" sz="10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txBody>
                  <a:tcPr marL="62801" marR="62801" marT="0" marB="0" anchor="ctr"/>
                </a:tc>
                <a:tc>
                  <a:txBody>
                    <a:bodyPr/>
                    <a:lstStyle/>
                    <a:p>
                      <a:pPr algn="ctr">
                        <a:lnSpc>
                          <a:spcPct val="115000"/>
                        </a:lnSpc>
                        <a:spcAft>
                          <a:spcPts val="0"/>
                        </a:spcAft>
                      </a:pPr>
                      <a:r>
                        <a:rPr lang="en-GB" sz="1000" dirty="0">
                          <a:solidFill>
                            <a:schemeClr val="tx1">
                              <a:lumMod val="95000"/>
                              <a:lumOff val="5000"/>
                            </a:schemeClr>
                          </a:solidFill>
                          <a:effectLst/>
                        </a:rPr>
                        <a:t>A</a:t>
                      </a:r>
                      <a:endParaRPr lang="en-ZA" sz="10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txBody>
                  <a:tcPr marL="62801" marR="62801" marT="0" marB="0" anchor="ctr"/>
                </a:tc>
                <a:tc>
                  <a:txBody>
                    <a:bodyPr/>
                    <a:lstStyle/>
                    <a:p>
                      <a:pPr algn="ctr">
                        <a:lnSpc>
                          <a:spcPct val="115000"/>
                        </a:lnSpc>
                        <a:spcAft>
                          <a:spcPts val="0"/>
                        </a:spcAft>
                      </a:pPr>
                      <a:r>
                        <a:rPr lang="en-GB" sz="1000" dirty="0">
                          <a:solidFill>
                            <a:schemeClr val="tx1">
                              <a:lumMod val="95000"/>
                              <a:lumOff val="5000"/>
                            </a:schemeClr>
                          </a:solidFill>
                          <a:effectLst/>
                        </a:rPr>
                        <a:t>C</a:t>
                      </a:r>
                      <a:endParaRPr lang="en-ZA" sz="10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txBody>
                  <a:tcPr marL="62801" marR="62801" marT="0" marB="0" anchor="ctr"/>
                </a:tc>
                <a:tc>
                  <a:txBody>
                    <a:bodyPr/>
                    <a:lstStyle/>
                    <a:p>
                      <a:pPr algn="ctr">
                        <a:lnSpc>
                          <a:spcPct val="115000"/>
                        </a:lnSpc>
                        <a:spcAft>
                          <a:spcPts val="0"/>
                        </a:spcAft>
                      </a:pPr>
                      <a:r>
                        <a:rPr lang="en-GB" sz="1000" dirty="0">
                          <a:solidFill>
                            <a:schemeClr val="tx1">
                              <a:lumMod val="95000"/>
                              <a:lumOff val="5000"/>
                            </a:schemeClr>
                          </a:solidFill>
                          <a:effectLst/>
                        </a:rPr>
                        <a:t>I</a:t>
                      </a:r>
                      <a:endParaRPr lang="en-ZA" sz="10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txBody>
                  <a:tcPr marL="62801" marR="62801" marT="0" marB="0" anchor="ctr"/>
                </a:tc>
                <a:tc>
                  <a:txBody>
                    <a:bodyPr/>
                    <a:lstStyle/>
                    <a:p>
                      <a:pPr algn="ctr">
                        <a:lnSpc>
                          <a:spcPct val="115000"/>
                        </a:lnSpc>
                        <a:spcAft>
                          <a:spcPts val="0"/>
                        </a:spcAft>
                      </a:pPr>
                      <a:r>
                        <a:rPr lang="en-GB" sz="1000" dirty="0">
                          <a:solidFill>
                            <a:schemeClr val="tx1">
                              <a:lumMod val="95000"/>
                              <a:lumOff val="5000"/>
                            </a:schemeClr>
                          </a:solidFill>
                          <a:effectLst/>
                        </a:rPr>
                        <a:t>W</a:t>
                      </a:r>
                      <a:endParaRPr lang="en-ZA" sz="10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txBody>
                  <a:tcPr marL="62801" marR="62801" marT="0" marB="0" anchor="ctr"/>
                </a:tc>
                <a:tc>
                  <a:txBody>
                    <a:bodyPr/>
                    <a:lstStyle/>
                    <a:p>
                      <a:pPr algn="ctr">
                        <a:lnSpc>
                          <a:spcPct val="115000"/>
                        </a:lnSpc>
                        <a:spcAft>
                          <a:spcPts val="0"/>
                        </a:spcAft>
                      </a:pPr>
                      <a:r>
                        <a:rPr lang="en-GB" sz="1000" dirty="0">
                          <a:solidFill>
                            <a:schemeClr val="tx1">
                              <a:lumMod val="95000"/>
                              <a:lumOff val="5000"/>
                            </a:schemeClr>
                          </a:solidFill>
                          <a:effectLst/>
                        </a:rPr>
                        <a:t>Male</a:t>
                      </a:r>
                      <a:endParaRPr lang="en-ZA" sz="10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txBody>
                  <a:tcPr marL="62801" marR="62801" marT="0" marB="0" anchor="ctr"/>
                </a:tc>
                <a:tc>
                  <a:txBody>
                    <a:bodyPr/>
                    <a:lstStyle/>
                    <a:p>
                      <a:pPr algn="ctr">
                        <a:lnSpc>
                          <a:spcPct val="115000"/>
                        </a:lnSpc>
                        <a:spcAft>
                          <a:spcPts val="0"/>
                        </a:spcAft>
                      </a:pPr>
                      <a:r>
                        <a:rPr lang="en-GB" sz="1000" dirty="0">
                          <a:solidFill>
                            <a:schemeClr val="tx1">
                              <a:lumMod val="95000"/>
                              <a:lumOff val="5000"/>
                            </a:schemeClr>
                          </a:solidFill>
                          <a:effectLst/>
                        </a:rPr>
                        <a:t>Female</a:t>
                      </a:r>
                      <a:endParaRPr lang="en-ZA" sz="10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txBody>
                  <a:tcPr marL="62801" marR="62801" marT="0" marB="0" anchor="ctr"/>
                </a:tc>
                <a:tc>
                  <a:txBody>
                    <a:bodyPr/>
                    <a:lstStyle/>
                    <a:p>
                      <a:pPr algn="ctr">
                        <a:lnSpc>
                          <a:spcPct val="115000"/>
                        </a:lnSpc>
                        <a:spcAft>
                          <a:spcPts val="0"/>
                        </a:spcAft>
                      </a:pPr>
                      <a:r>
                        <a:rPr lang="en-GB" sz="1000" dirty="0">
                          <a:solidFill>
                            <a:schemeClr val="tx1">
                              <a:lumMod val="95000"/>
                              <a:lumOff val="5000"/>
                            </a:schemeClr>
                          </a:solidFill>
                          <a:effectLst/>
                        </a:rPr>
                        <a:t>TOTAL</a:t>
                      </a:r>
                      <a:endParaRPr lang="en-ZA" sz="10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txBody>
                  <a:tcPr marL="62801" marR="62801" marT="0" marB="0"/>
                </a:tc>
                <a:tc>
                  <a:txBody>
                    <a:bodyPr/>
                    <a:lstStyle/>
                    <a:p>
                      <a:pPr>
                        <a:lnSpc>
                          <a:spcPct val="107000"/>
                        </a:lnSpc>
                        <a:spcAft>
                          <a:spcPts val="0"/>
                        </a:spcAft>
                      </a:pPr>
                      <a:r>
                        <a:rPr lang="en-ZA" sz="1100" dirty="0">
                          <a:solidFill>
                            <a:schemeClr val="tx1">
                              <a:lumMod val="95000"/>
                              <a:lumOff val="5000"/>
                            </a:schemeClr>
                          </a:solidFill>
                          <a:effectLst/>
                        </a:rPr>
                        <a:t> </a:t>
                      </a:r>
                      <a:endParaRPr lang="en-ZA" sz="11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129015186"/>
                  </a:ext>
                </a:extLst>
              </a:tr>
              <a:tr h="179357">
                <a:tc>
                  <a:txBody>
                    <a:bodyPr/>
                    <a:lstStyle/>
                    <a:p>
                      <a:pPr>
                        <a:lnSpc>
                          <a:spcPct val="115000"/>
                        </a:lnSpc>
                        <a:spcAft>
                          <a:spcPts val="0"/>
                        </a:spcAft>
                      </a:pPr>
                      <a:r>
                        <a:rPr lang="en-GB" sz="1000" dirty="0">
                          <a:solidFill>
                            <a:schemeClr val="bg1"/>
                          </a:solidFill>
                          <a:effectLst/>
                        </a:rPr>
                        <a:t>Top Management</a:t>
                      </a:r>
                      <a:endParaRPr lang="en-ZA" sz="1000" dirty="0">
                        <a:solidFill>
                          <a:schemeClr val="bg1"/>
                        </a:solidFill>
                        <a:effectLst/>
                        <a:latin typeface="Times New Roman" panose="02020603050405020304" pitchFamily="18" charset="0"/>
                        <a:ea typeface="Times New Roman" panose="02020603050405020304" pitchFamily="18" charset="0"/>
                      </a:endParaRPr>
                    </a:p>
                  </a:txBody>
                  <a:tcPr marL="62801" marR="62801"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2</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2</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4</a:t>
                      </a:r>
                    </a:p>
                  </a:txBody>
                  <a:tcPr marL="68580" marR="68580" marT="0" marB="0"/>
                </a:tc>
                <a:tc>
                  <a:txBody>
                    <a:bodyPr/>
                    <a:lstStyle/>
                    <a:p>
                      <a:pPr>
                        <a:lnSpc>
                          <a:spcPct val="107000"/>
                        </a:lnSpc>
                        <a:spcAft>
                          <a:spcPts val="0"/>
                        </a:spcAft>
                      </a:pPr>
                      <a:r>
                        <a:rPr lang="en-ZA" sz="1100" dirty="0">
                          <a:solidFill>
                            <a:schemeClr val="tx1">
                              <a:lumMod val="95000"/>
                              <a:lumOff val="5000"/>
                            </a:schemeClr>
                          </a:solidFill>
                          <a:effectLst/>
                        </a:rPr>
                        <a:t> </a:t>
                      </a:r>
                      <a:endParaRPr lang="en-ZA" sz="11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974261378"/>
                  </a:ext>
                </a:extLst>
              </a:tr>
              <a:tr h="229435">
                <a:tc>
                  <a:txBody>
                    <a:bodyPr/>
                    <a:lstStyle/>
                    <a:p>
                      <a:pPr>
                        <a:lnSpc>
                          <a:spcPct val="115000"/>
                        </a:lnSpc>
                        <a:spcAft>
                          <a:spcPts val="0"/>
                        </a:spcAft>
                      </a:pPr>
                      <a:r>
                        <a:rPr lang="en-GB" sz="1000" dirty="0">
                          <a:solidFill>
                            <a:schemeClr val="bg1"/>
                          </a:solidFill>
                          <a:effectLst/>
                        </a:rPr>
                        <a:t>Senior Management</a:t>
                      </a:r>
                      <a:endParaRPr lang="en-ZA" sz="1000" dirty="0">
                        <a:solidFill>
                          <a:schemeClr val="bg1"/>
                        </a:solidFill>
                        <a:effectLst/>
                        <a:latin typeface="Times New Roman" panose="02020603050405020304" pitchFamily="18" charset="0"/>
                        <a:ea typeface="Times New Roman" panose="02020603050405020304" pitchFamily="18" charset="0"/>
                      </a:endParaRPr>
                    </a:p>
                  </a:txBody>
                  <a:tcPr marL="62801" marR="62801"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3</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2</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5</a:t>
                      </a:r>
                    </a:p>
                  </a:txBody>
                  <a:tcPr marL="68580" marR="68580" marT="0" marB="0"/>
                </a:tc>
                <a:tc>
                  <a:txBody>
                    <a:bodyPr/>
                    <a:lstStyle/>
                    <a:p>
                      <a:pPr>
                        <a:lnSpc>
                          <a:spcPct val="107000"/>
                        </a:lnSpc>
                        <a:spcAft>
                          <a:spcPts val="0"/>
                        </a:spcAft>
                      </a:pPr>
                      <a:r>
                        <a:rPr lang="en-ZA" sz="1100" dirty="0">
                          <a:solidFill>
                            <a:schemeClr val="tx1">
                              <a:lumMod val="95000"/>
                              <a:lumOff val="5000"/>
                            </a:schemeClr>
                          </a:solidFill>
                          <a:effectLst/>
                        </a:rPr>
                        <a:t> </a:t>
                      </a:r>
                      <a:endParaRPr lang="en-ZA" sz="11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943574703"/>
                  </a:ext>
                </a:extLst>
              </a:tr>
              <a:tr h="556414">
                <a:tc>
                  <a:txBody>
                    <a:bodyPr/>
                    <a:lstStyle/>
                    <a:p>
                      <a:pPr>
                        <a:lnSpc>
                          <a:spcPct val="115000"/>
                        </a:lnSpc>
                        <a:spcAft>
                          <a:spcPts val="0"/>
                        </a:spcAft>
                      </a:pPr>
                      <a:r>
                        <a:rPr lang="en-GB" sz="1000" dirty="0">
                          <a:solidFill>
                            <a:schemeClr val="bg1"/>
                          </a:solidFill>
                          <a:effectLst/>
                        </a:rPr>
                        <a:t>Professionally qualified, experienced specialists and mid-management</a:t>
                      </a:r>
                      <a:endParaRPr lang="en-ZA" sz="1000" dirty="0">
                        <a:solidFill>
                          <a:schemeClr val="bg1"/>
                        </a:solidFill>
                        <a:effectLst/>
                        <a:latin typeface="Times New Roman" panose="02020603050405020304" pitchFamily="18" charset="0"/>
                        <a:ea typeface="Times New Roman" panose="02020603050405020304" pitchFamily="18" charset="0"/>
                      </a:endParaRPr>
                    </a:p>
                  </a:txBody>
                  <a:tcPr marL="62801" marR="62801"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39</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1</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1</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2</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32</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5</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6</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2</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88</a:t>
                      </a:r>
                    </a:p>
                  </a:txBody>
                  <a:tcPr marL="68580" marR="68580" marT="0" marB="0"/>
                </a:tc>
                <a:tc>
                  <a:txBody>
                    <a:bodyPr/>
                    <a:lstStyle/>
                    <a:p>
                      <a:pPr>
                        <a:lnSpc>
                          <a:spcPct val="107000"/>
                        </a:lnSpc>
                        <a:spcAft>
                          <a:spcPts val="0"/>
                        </a:spcAft>
                      </a:pPr>
                      <a:r>
                        <a:rPr lang="en-ZA" sz="1100" dirty="0">
                          <a:solidFill>
                            <a:schemeClr val="tx1">
                              <a:lumMod val="95000"/>
                              <a:lumOff val="5000"/>
                            </a:schemeClr>
                          </a:solidFill>
                          <a:effectLst/>
                        </a:rPr>
                        <a:t> </a:t>
                      </a:r>
                      <a:endParaRPr lang="en-ZA" sz="11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088850383"/>
                  </a:ext>
                </a:extLst>
              </a:tr>
              <a:tr h="747043">
                <a:tc>
                  <a:txBody>
                    <a:bodyPr/>
                    <a:lstStyle/>
                    <a:p>
                      <a:pPr>
                        <a:lnSpc>
                          <a:spcPct val="115000"/>
                        </a:lnSpc>
                        <a:spcAft>
                          <a:spcPts val="0"/>
                        </a:spcAft>
                      </a:pPr>
                      <a:r>
                        <a:rPr lang="en-GB" sz="1000" dirty="0">
                          <a:solidFill>
                            <a:schemeClr val="bg1"/>
                          </a:solidFill>
                          <a:effectLst/>
                        </a:rPr>
                        <a:t>Skilled technical and academically qualified workers, junior management, supervisors, foremen, superintendents</a:t>
                      </a:r>
                      <a:endParaRPr lang="en-ZA" sz="1000" dirty="0">
                        <a:solidFill>
                          <a:schemeClr val="bg1"/>
                        </a:solidFill>
                        <a:effectLst/>
                        <a:latin typeface="Times New Roman" panose="02020603050405020304" pitchFamily="18" charset="0"/>
                        <a:ea typeface="Times New Roman" panose="02020603050405020304" pitchFamily="18" charset="0"/>
                      </a:endParaRPr>
                    </a:p>
                  </a:txBody>
                  <a:tcPr marL="62801" marR="62801"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41</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2</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67</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2</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2</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114</a:t>
                      </a:r>
                    </a:p>
                  </a:txBody>
                  <a:tcPr marL="68580" marR="68580" marT="0" marB="0"/>
                </a:tc>
                <a:tc>
                  <a:txBody>
                    <a:bodyPr/>
                    <a:lstStyle/>
                    <a:p>
                      <a:pPr>
                        <a:lnSpc>
                          <a:spcPct val="107000"/>
                        </a:lnSpc>
                        <a:spcAft>
                          <a:spcPts val="0"/>
                        </a:spcAft>
                      </a:pPr>
                      <a:r>
                        <a:rPr lang="en-ZA" sz="1100" dirty="0">
                          <a:solidFill>
                            <a:schemeClr val="tx1">
                              <a:lumMod val="95000"/>
                              <a:lumOff val="5000"/>
                            </a:schemeClr>
                          </a:solidFill>
                          <a:effectLst/>
                        </a:rPr>
                        <a:t> </a:t>
                      </a:r>
                      <a:endParaRPr lang="en-ZA" sz="11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86148973"/>
                  </a:ext>
                </a:extLst>
              </a:tr>
              <a:tr h="452694">
                <a:tc>
                  <a:txBody>
                    <a:bodyPr/>
                    <a:lstStyle/>
                    <a:p>
                      <a:pPr>
                        <a:lnSpc>
                          <a:spcPct val="115000"/>
                        </a:lnSpc>
                        <a:spcAft>
                          <a:spcPts val="0"/>
                        </a:spcAft>
                      </a:pPr>
                      <a:r>
                        <a:rPr lang="en-GB" sz="1000" dirty="0">
                          <a:solidFill>
                            <a:schemeClr val="bg1"/>
                          </a:solidFill>
                          <a:effectLst/>
                        </a:rPr>
                        <a:t>Semi-skilled and discretionary decision-making</a:t>
                      </a:r>
                      <a:endParaRPr lang="en-ZA" sz="1000" dirty="0">
                        <a:solidFill>
                          <a:schemeClr val="bg1"/>
                        </a:solidFill>
                        <a:effectLst/>
                        <a:latin typeface="Times New Roman" panose="02020603050405020304" pitchFamily="18" charset="0"/>
                        <a:ea typeface="Times New Roman" panose="02020603050405020304" pitchFamily="18" charset="0"/>
                      </a:endParaRPr>
                    </a:p>
                  </a:txBody>
                  <a:tcPr marL="62801" marR="62801"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6</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19</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1</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1</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1</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28</a:t>
                      </a:r>
                    </a:p>
                  </a:txBody>
                  <a:tcPr marL="68580" marR="68580" marT="0" marB="0"/>
                </a:tc>
                <a:tc>
                  <a:txBody>
                    <a:bodyPr/>
                    <a:lstStyle/>
                    <a:p>
                      <a:pPr>
                        <a:lnSpc>
                          <a:spcPct val="107000"/>
                        </a:lnSpc>
                        <a:spcAft>
                          <a:spcPts val="0"/>
                        </a:spcAft>
                      </a:pPr>
                      <a:r>
                        <a:rPr lang="en-ZA" sz="1100" dirty="0">
                          <a:solidFill>
                            <a:schemeClr val="tx1">
                              <a:lumMod val="95000"/>
                              <a:lumOff val="5000"/>
                            </a:schemeClr>
                          </a:solidFill>
                          <a:effectLst/>
                        </a:rPr>
                        <a:t> </a:t>
                      </a:r>
                      <a:endParaRPr lang="en-ZA" sz="11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395637014"/>
                  </a:ext>
                </a:extLst>
              </a:tr>
              <a:tr h="369502">
                <a:tc>
                  <a:txBody>
                    <a:bodyPr/>
                    <a:lstStyle/>
                    <a:p>
                      <a:pPr>
                        <a:lnSpc>
                          <a:spcPct val="115000"/>
                        </a:lnSpc>
                        <a:spcAft>
                          <a:spcPts val="0"/>
                        </a:spcAft>
                      </a:pPr>
                      <a:r>
                        <a:rPr lang="en-GB" sz="1000" dirty="0">
                          <a:solidFill>
                            <a:schemeClr val="bg1"/>
                          </a:solidFill>
                          <a:effectLst/>
                        </a:rPr>
                        <a:t>Unskilled and defined decision-making</a:t>
                      </a:r>
                      <a:endParaRPr lang="en-ZA" sz="1000" dirty="0">
                        <a:solidFill>
                          <a:schemeClr val="bg1"/>
                        </a:solidFill>
                        <a:effectLst/>
                        <a:latin typeface="Times New Roman" panose="02020603050405020304" pitchFamily="18" charset="0"/>
                        <a:ea typeface="Times New Roman" panose="02020603050405020304" pitchFamily="18" charset="0"/>
                      </a:endParaRPr>
                    </a:p>
                  </a:txBody>
                  <a:tcPr marL="62801" marR="62801"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1</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1</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2</a:t>
                      </a:r>
                    </a:p>
                  </a:txBody>
                  <a:tcPr marL="68580" marR="68580" marT="0" marB="0"/>
                </a:tc>
                <a:tc>
                  <a:txBody>
                    <a:bodyPr/>
                    <a:lstStyle/>
                    <a:p>
                      <a:pPr>
                        <a:lnSpc>
                          <a:spcPct val="107000"/>
                        </a:lnSpc>
                        <a:spcAft>
                          <a:spcPts val="0"/>
                        </a:spcAft>
                      </a:pPr>
                      <a:r>
                        <a:rPr lang="en-ZA" sz="1100" dirty="0">
                          <a:solidFill>
                            <a:schemeClr val="tx1">
                              <a:lumMod val="95000"/>
                              <a:lumOff val="5000"/>
                            </a:schemeClr>
                          </a:solidFill>
                          <a:effectLst/>
                        </a:rPr>
                        <a:t> </a:t>
                      </a:r>
                      <a:endParaRPr lang="en-ZA" sz="11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95624849"/>
                  </a:ext>
                </a:extLst>
              </a:tr>
              <a:tr h="211712">
                <a:tc>
                  <a:txBody>
                    <a:bodyPr/>
                    <a:lstStyle/>
                    <a:p>
                      <a:pPr>
                        <a:lnSpc>
                          <a:spcPct val="115000"/>
                        </a:lnSpc>
                        <a:spcAft>
                          <a:spcPts val="0"/>
                        </a:spcAft>
                      </a:pPr>
                      <a:r>
                        <a:rPr lang="en-GB" sz="1000" dirty="0">
                          <a:solidFill>
                            <a:schemeClr val="bg1"/>
                          </a:solidFill>
                          <a:effectLst/>
                        </a:rPr>
                        <a:t>TOTAL PERMANENT</a:t>
                      </a:r>
                      <a:endParaRPr lang="en-ZA" sz="1000" dirty="0">
                        <a:solidFill>
                          <a:schemeClr val="bg1"/>
                        </a:solidFill>
                        <a:effectLst/>
                        <a:latin typeface="Times New Roman" panose="02020603050405020304" pitchFamily="18" charset="0"/>
                        <a:ea typeface="Times New Roman" panose="02020603050405020304" pitchFamily="18" charset="0"/>
                      </a:endParaRPr>
                    </a:p>
                  </a:txBody>
                  <a:tcPr marL="31400" marR="3140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91</a:t>
                      </a:r>
                    </a:p>
                  </a:txBody>
                  <a:tcPr marL="34290" marR="3429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1</a:t>
                      </a:r>
                    </a:p>
                  </a:txBody>
                  <a:tcPr marL="34290" marR="3429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1</a:t>
                      </a:r>
                    </a:p>
                  </a:txBody>
                  <a:tcPr marL="34290" marR="3429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4</a:t>
                      </a:r>
                    </a:p>
                  </a:txBody>
                  <a:tcPr marL="34290" marR="3429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123</a:t>
                      </a:r>
                    </a:p>
                  </a:txBody>
                  <a:tcPr marL="34290" marR="3429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3</a:t>
                      </a:r>
                    </a:p>
                  </a:txBody>
                  <a:tcPr marL="34290" marR="3429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34290" marR="3429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8</a:t>
                      </a:r>
                    </a:p>
                  </a:txBody>
                  <a:tcPr marL="34290" marR="3429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6</a:t>
                      </a:r>
                    </a:p>
                  </a:txBody>
                  <a:tcPr marL="34290" marR="3429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4</a:t>
                      </a:r>
                    </a:p>
                  </a:txBody>
                  <a:tcPr marL="34290" marR="3429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241</a:t>
                      </a:r>
                    </a:p>
                  </a:txBody>
                  <a:tcPr marL="34290" marR="34290" marT="0" marB="0"/>
                </a:tc>
                <a:tc>
                  <a:txBody>
                    <a:bodyPr/>
                    <a:lstStyle/>
                    <a:p>
                      <a:pPr>
                        <a:lnSpc>
                          <a:spcPct val="107000"/>
                        </a:lnSpc>
                        <a:spcAft>
                          <a:spcPts val="0"/>
                        </a:spcAft>
                      </a:pPr>
                      <a:r>
                        <a:rPr lang="en-ZA" sz="1100" dirty="0">
                          <a:solidFill>
                            <a:schemeClr val="tx1">
                              <a:lumMod val="95000"/>
                              <a:lumOff val="5000"/>
                            </a:schemeClr>
                          </a:solidFill>
                          <a:effectLst/>
                        </a:rPr>
                        <a:t> </a:t>
                      </a:r>
                      <a:endParaRPr lang="en-ZA" sz="11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025839112"/>
                  </a:ext>
                </a:extLst>
              </a:tr>
              <a:tr h="179413">
                <a:tc>
                  <a:txBody>
                    <a:bodyPr/>
                    <a:lstStyle/>
                    <a:p>
                      <a:pPr>
                        <a:lnSpc>
                          <a:spcPct val="115000"/>
                        </a:lnSpc>
                        <a:spcAft>
                          <a:spcPts val="0"/>
                        </a:spcAft>
                      </a:pPr>
                      <a:r>
                        <a:rPr lang="en-GB" sz="1000" dirty="0">
                          <a:solidFill>
                            <a:schemeClr val="bg1"/>
                          </a:solidFill>
                          <a:effectLst/>
                        </a:rPr>
                        <a:t>**Temporary employees</a:t>
                      </a:r>
                      <a:endParaRPr lang="en-ZA" sz="1000" dirty="0">
                        <a:solidFill>
                          <a:schemeClr val="bg1"/>
                        </a:solidFill>
                        <a:effectLst/>
                        <a:latin typeface="Times New Roman" panose="02020603050405020304" pitchFamily="18" charset="0"/>
                        <a:ea typeface="Times New Roman" panose="02020603050405020304" pitchFamily="18" charset="0"/>
                      </a:endParaRPr>
                    </a:p>
                  </a:txBody>
                  <a:tcPr marL="62801" marR="62801"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1</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1</a:t>
                      </a:r>
                    </a:p>
                  </a:txBody>
                  <a:tcPr marL="68580" marR="68580" marT="0" marB="0"/>
                </a:tc>
                <a:tc>
                  <a:txBody>
                    <a:bodyPr/>
                    <a:lstStyle/>
                    <a:p>
                      <a:pPr>
                        <a:lnSpc>
                          <a:spcPct val="107000"/>
                        </a:lnSpc>
                        <a:spcAft>
                          <a:spcPts val="0"/>
                        </a:spcAft>
                      </a:pPr>
                      <a:r>
                        <a:rPr lang="en-ZA" sz="1100" dirty="0">
                          <a:solidFill>
                            <a:schemeClr val="tx1">
                              <a:lumMod val="95000"/>
                              <a:lumOff val="5000"/>
                            </a:schemeClr>
                          </a:solidFill>
                          <a:effectLst/>
                        </a:rPr>
                        <a:t> </a:t>
                      </a:r>
                      <a:endParaRPr lang="en-ZA" sz="11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372744639"/>
                  </a:ext>
                </a:extLst>
              </a:tr>
              <a:tr h="211712">
                <a:tc>
                  <a:txBody>
                    <a:bodyPr/>
                    <a:lstStyle/>
                    <a:p>
                      <a:pPr>
                        <a:lnSpc>
                          <a:spcPct val="115000"/>
                        </a:lnSpc>
                        <a:spcAft>
                          <a:spcPts val="0"/>
                        </a:spcAft>
                      </a:pPr>
                      <a:r>
                        <a:rPr lang="en-GB" sz="1000" dirty="0">
                          <a:solidFill>
                            <a:schemeClr val="bg1"/>
                          </a:solidFill>
                          <a:effectLst/>
                        </a:rPr>
                        <a:t>GRAND TOTAL</a:t>
                      </a:r>
                      <a:endParaRPr lang="en-ZA" sz="1000" dirty="0">
                        <a:solidFill>
                          <a:schemeClr val="bg1"/>
                        </a:solidFill>
                        <a:effectLst/>
                        <a:latin typeface="Times New Roman" panose="02020603050405020304" pitchFamily="18" charset="0"/>
                        <a:ea typeface="Times New Roman" panose="02020603050405020304" pitchFamily="18" charset="0"/>
                      </a:endParaRPr>
                    </a:p>
                  </a:txBody>
                  <a:tcPr marL="62801" marR="62801"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91</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1</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1</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4</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124</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3</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8</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6</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4</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242</a:t>
                      </a:r>
                    </a:p>
                  </a:txBody>
                  <a:tcPr marL="68580" marR="68580" marT="0" marB="0"/>
                </a:tc>
                <a:tc>
                  <a:txBody>
                    <a:bodyPr/>
                    <a:lstStyle/>
                    <a:p>
                      <a:pPr>
                        <a:lnSpc>
                          <a:spcPct val="107000"/>
                        </a:lnSpc>
                        <a:spcAft>
                          <a:spcPts val="0"/>
                        </a:spcAft>
                      </a:pPr>
                      <a:r>
                        <a:rPr lang="en-ZA" sz="1100" dirty="0">
                          <a:solidFill>
                            <a:schemeClr val="tx1">
                              <a:lumMod val="95000"/>
                              <a:lumOff val="5000"/>
                            </a:schemeClr>
                          </a:solidFill>
                          <a:effectLst/>
                        </a:rPr>
                        <a:t> </a:t>
                      </a:r>
                      <a:endParaRPr lang="en-ZA" sz="11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158002350"/>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2">
            <a:extLst>
              <a:ext uri="{FF2B5EF4-FFF2-40B4-BE49-F238E27FC236}">
                <a16:creationId xmlns:a16="http://schemas.microsoft.com/office/drawing/2014/main" id="{E6A9747E-3D24-16F4-202F-18D36D9978DC}"/>
              </a:ext>
            </a:extLst>
          </p:cNvPr>
          <p:cNvSpPr>
            <a:spLocks noGrp="1"/>
          </p:cNvSpPr>
          <p:nvPr>
            <p:ph idx="1"/>
          </p:nvPr>
        </p:nvSpPr>
        <p:spPr bwMode="auto">
          <a:xfrm>
            <a:off x="0" y="1527175"/>
            <a:ext cx="8243888" cy="5330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a:spcBef>
                <a:spcPct val="0"/>
              </a:spcBef>
              <a:buFont typeface="Arial" panose="020B0604020202020204" pitchFamily="34" charset="0"/>
              <a:buAutoNum type="arabicPeriod"/>
            </a:pPr>
            <a:r>
              <a:rPr lang="en-ZA" altLang="en-US" sz="1300" b="1">
                <a:solidFill>
                  <a:srgbClr val="0D0D0D"/>
                </a:solidFill>
              </a:rPr>
              <a:t>Job Shadowing</a:t>
            </a:r>
          </a:p>
          <a:p>
            <a:pPr algn="just">
              <a:spcBef>
                <a:spcPct val="0"/>
              </a:spcBef>
              <a:buFont typeface="Arial" panose="020B0604020202020204" pitchFamily="34" charset="0"/>
              <a:buChar char="•"/>
            </a:pPr>
            <a:r>
              <a:rPr lang="en-ZA" altLang="en-US" sz="1300">
                <a:solidFill>
                  <a:srgbClr val="0D0D0D"/>
                </a:solidFill>
              </a:rPr>
              <a:t>NERSA offers a job-shadowing programme to expose Grade 9 to 11 Learners to the work environment and to generate interest in careers in the energy sector.  </a:t>
            </a:r>
          </a:p>
          <a:p>
            <a:pPr algn="just">
              <a:spcBef>
                <a:spcPct val="0"/>
              </a:spcBef>
              <a:buFont typeface="Arial" panose="020B0604020202020204" pitchFamily="34" charset="0"/>
              <a:buChar char="•"/>
            </a:pPr>
            <a:r>
              <a:rPr lang="en-ZA" altLang="en-US" sz="1300">
                <a:solidFill>
                  <a:srgbClr val="0D0D0D"/>
                </a:solidFill>
              </a:rPr>
              <a:t>The intake for this programme was 10 annually for the past 5 years. </a:t>
            </a:r>
          </a:p>
          <a:p>
            <a:pPr algn="just">
              <a:spcBef>
                <a:spcPct val="0"/>
              </a:spcBef>
              <a:buFontTx/>
              <a:buNone/>
            </a:pPr>
            <a:endParaRPr lang="en-ZA" altLang="en-US" sz="1300">
              <a:solidFill>
                <a:srgbClr val="0D0D0D"/>
              </a:solidFill>
            </a:endParaRPr>
          </a:p>
          <a:p>
            <a:pPr algn="just">
              <a:spcBef>
                <a:spcPct val="0"/>
              </a:spcBef>
              <a:buFont typeface="Arial" panose="020B0604020202020204" pitchFamily="34" charset="0"/>
              <a:buAutoNum type="arabicPeriod" startAt="2"/>
            </a:pPr>
            <a:r>
              <a:rPr lang="en-ZA" altLang="en-US" sz="1300" b="1">
                <a:solidFill>
                  <a:srgbClr val="0D0D0D"/>
                </a:solidFill>
              </a:rPr>
              <a:t>Learnership and Internship</a:t>
            </a:r>
          </a:p>
          <a:p>
            <a:pPr algn="just">
              <a:spcBef>
                <a:spcPct val="0"/>
              </a:spcBef>
              <a:buFont typeface="Arial" panose="020B0604020202020204" pitchFamily="34" charset="0"/>
              <a:buChar char="•"/>
            </a:pPr>
            <a:r>
              <a:rPr lang="en-ZA" altLang="en-US" sz="1300">
                <a:solidFill>
                  <a:srgbClr val="0D0D0D"/>
                </a:solidFill>
              </a:rPr>
              <a:t>The programmes prepare young graduates from further education and training institutions and universities for development of skills within the regulatory environment by providing theoretical and on-the-job training in order to create a pool of potential candidates for employment by the Energy Regulator and the Energy Sector. </a:t>
            </a:r>
          </a:p>
          <a:p>
            <a:pPr algn="just">
              <a:spcBef>
                <a:spcPct val="0"/>
              </a:spcBef>
              <a:buFont typeface="Arial" panose="020B0604020202020204" pitchFamily="34" charset="0"/>
              <a:buChar char="•"/>
            </a:pPr>
            <a:r>
              <a:rPr lang="en-ZA" altLang="en-US" sz="1300">
                <a:solidFill>
                  <a:srgbClr val="0D0D0D"/>
                </a:solidFill>
              </a:rPr>
              <a:t>The intake for these programmes has been 24 annually for the past 5 years. The 2021/2022 programme resulted in three learners and interns obtaining permanent employment. Of the three, one was permanently employed within NERSA and the other two obtained employment at other regulators. </a:t>
            </a:r>
          </a:p>
          <a:p>
            <a:pPr algn="just">
              <a:spcBef>
                <a:spcPct val="0"/>
              </a:spcBef>
              <a:buFontTx/>
              <a:buNone/>
            </a:pPr>
            <a:endParaRPr lang="en-ZA" altLang="en-US" sz="1300">
              <a:solidFill>
                <a:srgbClr val="0D0D0D"/>
              </a:solidFill>
            </a:endParaRPr>
          </a:p>
          <a:p>
            <a:pPr algn="just">
              <a:spcBef>
                <a:spcPct val="0"/>
              </a:spcBef>
              <a:buFont typeface="Arial" panose="020B0604020202020204" pitchFamily="34" charset="0"/>
              <a:buAutoNum type="arabicPeriod" startAt="3"/>
            </a:pPr>
            <a:r>
              <a:rPr lang="en-ZA" altLang="en-US" sz="1300" b="1">
                <a:solidFill>
                  <a:srgbClr val="0D0D0D"/>
                </a:solidFill>
              </a:rPr>
              <a:t>External Bursary Programme </a:t>
            </a:r>
          </a:p>
          <a:p>
            <a:pPr algn="just">
              <a:spcBef>
                <a:spcPct val="0"/>
              </a:spcBef>
              <a:buFont typeface="Arial" panose="020B0604020202020204" pitchFamily="34" charset="0"/>
              <a:buChar char="•"/>
            </a:pPr>
            <a:r>
              <a:rPr lang="en-US" altLang="en-US" sz="1300">
                <a:solidFill>
                  <a:srgbClr val="0D0D0D"/>
                </a:solidFill>
              </a:rPr>
              <a:t>The external Bursary Scheme is aimed at funding deserving students who intend to pursue post graduate studies in areas that are of value to NERSA.  Through this scheme NERSA awarded three full time students with bursaries to study towards their Masters’ degree in Electrical and Chemical Engineering. Of the three, one was a female and two were males.  The female passed her Masters degree.  Awaiting the results for the males.</a:t>
            </a:r>
          </a:p>
          <a:p>
            <a:pPr algn="just">
              <a:spcBef>
                <a:spcPct val="0"/>
              </a:spcBef>
              <a:buFontTx/>
              <a:buNone/>
            </a:pPr>
            <a:endParaRPr lang="en-ZA" altLang="en-US" sz="1300">
              <a:solidFill>
                <a:srgbClr val="0D0D0D"/>
              </a:solidFill>
            </a:endParaRPr>
          </a:p>
          <a:p>
            <a:pPr algn="just">
              <a:spcBef>
                <a:spcPct val="0"/>
              </a:spcBef>
              <a:buFont typeface="Arial" panose="020B0604020202020204" pitchFamily="34" charset="0"/>
              <a:buAutoNum type="arabicPeriod" startAt="4"/>
            </a:pPr>
            <a:r>
              <a:rPr lang="en-ZA" altLang="en-US" sz="1300" b="1">
                <a:solidFill>
                  <a:srgbClr val="0D0D0D"/>
                </a:solidFill>
              </a:rPr>
              <a:t>Exchange programmes and training with regulators in the SADC region</a:t>
            </a:r>
          </a:p>
          <a:p>
            <a:pPr algn="just">
              <a:spcBef>
                <a:spcPct val="0"/>
              </a:spcBef>
              <a:buFont typeface="Arial" panose="020B0604020202020204" pitchFamily="34" charset="0"/>
              <a:buChar char="•"/>
            </a:pPr>
            <a:r>
              <a:rPr lang="en-ZA" altLang="en-US" sz="1300">
                <a:solidFill>
                  <a:srgbClr val="0D0D0D"/>
                </a:solidFill>
              </a:rPr>
              <a:t>The aim is to upskill and expose staff members in the SADC region through experiential learning and exchange programmes.</a:t>
            </a:r>
          </a:p>
        </p:txBody>
      </p:sp>
      <p:sp>
        <p:nvSpPr>
          <p:cNvPr id="44035" name="Slide Number Placeholder 3">
            <a:extLst>
              <a:ext uri="{FF2B5EF4-FFF2-40B4-BE49-F238E27FC236}">
                <a16:creationId xmlns:a16="http://schemas.microsoft.com/office/drawing/2014/main" id="{7FB263B3-7314-B05A-3214-C1547CD4A597}"/>
              </a:ext>
            </a:extLst>
          </p:cNvPr>
          <p:cNvSpPr>
            <a:spLocks noGrp="1"/>
          </p:cNvSpPr>
          <p:nvPr>
            <p:ph type="sldNum" sz="quarter" idx="11"/>
          </p:nvPr>
        </p:nvSpPr>
        <p:spPr>
          <a:xfrm>
            <a:off x="7023100" y="984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713B996-FA77-40C6-9E31-AAE57E5B6C77}" type="slidenum">
              <a:rPr lang="en-US" altLang="en-US" sz="1400" b="1"/>
              <a:pPr/>
              <a:t>21</a:t>
            </a:fld>
            <a:endParaRPr lang="en-US" altLang="en-US" sz="1400" b="1"/>
          </a:p>
        </p:txBody>
      </p:sp>
      <p:sp>
        <p:nvSpPr>
          <p:cNvPr id="44036" name="Title 1">
            <a:extLst>
              <a:ext uri="{FF2B5EF4-FFF2-40B4-BE49-F238E27FC236}">
                <a16:creationId xmlns:a16="http://schemas.microsoft.com/office/drawing/2014/main" id="{25483BBE-6DAC-C00C-57CF-E6D832373532}"/>
              </a:ext>
            </a:extLst>
          </p:cNvPr>
          <p:cNvSpPr>
            <a:spLocks noGrp="1"/>
          </p:cNvSpPr>
          <p:nvPr>
            <p:ph type="title"/>
          </p:nvPr>
        </p:nvSpPr>
        <p:spPr bwMode="auto">
          <a:xfrm>
            <a:off x="179388" y="1125538"/>
            <a:ext cx="8229600" cy="347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500" b="1">
                <a:solidFill>
                  <a:srgbClr val="000000"/>
                </a:solidFill>
              </a:rPr>
              <a:t>5.  HUMAN RESOURCES (2)</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4">
            <a:extLst>
              <a:ext uri="{FF2B5EF4-FFF2-40B4-BE49-F238E27FC236}">
                <a16:creationId xmlns:a16="http://schemas.microsoft.com/office/drawing/2014/main" id="{D6B715DF-D9D8-FAED-1B04-52BB9B532E22}"/>
              </a:ext>
            </a:extLst>
          </p:cNvPr>
          <p:cNvSpPr>
            <a:spLocks noGrp="1"/>
          </p:cNvSpPr>
          <p:nvPr>
            <p:ph type="sldNum" sz="quarter" idx="11"/>
          </p:nvPr>
        </p:nvSpPr>
        <p:spPr>
          <a:xfrm>
            <a:off x="6875463" y="188913"/>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5FBC6BEB-23CE-41C7-8727-3BB72A311218}" type="slidenum">
              <a:rPr lang="en-US" altLang="en-US" sz="1400" b="1"/>
              <a:pPr/>
              <a:t>22</a:t>
            </a:fld>
            <a:endParaRPr lang="en-US" altLang="en-US" sz="1400" b="1"/>
          </a:p>
        </p:txBody>
      </p:sp>
      <p:sp>
        <p:nvSpPr>
          <p:cNvPr id="46083" name="Rectangle 2">
            <a:extLst>
              <a:ext uri="{FF2B5EF4-FFF2-40B4-BE49-F238E27FC236}">
                <a16:creationId xmlns:a16="http://schemas.microsoft.com/office/drawing/2014/main" id="{0A0CF0D5-F4E8-3A42-0E1B-5234878D0231}"/>
              </a:ext>
            </a:extLst>
          </p:cNvPr>
          <p:cNvSpPr>
            <a:spLocks noGrp="1" noChangeArrowheads="1"/>
          </p:cNvSpPr>
          <p:nvPr>
            <p:ph type="title"/>
          </p:nvPr>
        </p:nvSpPr>
        <p:spPr bwMode="auto">
          <a:xfrm>
            <a:off x="-36513" y="2852738"/>
            <a:ext cx="8893176" cy="7921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ZA" altLang="en-US" b="1"/>
              <a:t>6. Key Challenges</a:t>
            </a:r>
            <a:br>
              <a:rPr lang="en-ZA" altLang="en-US" b="1"/>
            </a:br>
            <a:r>
              <a:rPr lang="en-ZA" altLang="en-US" b="1"/>
              <a:t/>
            </a:r>
            <a:br>
              <a:rPr lang="en-ZA" altLang="en-US" b="1"/>
            </a:br>
            <a:r>
              <a:rPr lang="en-US" altLang="en-US" b="1"/>
              <a:t/>
            </a:r>
            <a:br>
              <a:rPr lang="en-US" altLang="en-US" b="1"/>
            </a:br>
            <a:endParaRPr lang="en-US" altLang="en-US" b="1"/>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a:extLst>
              <a:ext uri="{FF2B5EF4-FFF2-40B4-BE49-F238E27FC236}">
                <a16:creationId xmlns:a16="http://schemas.microsoft.com/office/drawing/2014/main" id="{8581487B-64DD-2087-995D-EC551B7BC4EC}"/>
              </a:ext>
            </a:extLst>
          </p:cNvPr>
          <p:cNvSpPr>
            <a:spLocks noGrp="1"/>
          </p:cNvSpPr>
          <p:nvPr>
            <p:ph type="sldNum" sz="quarter" idx="11"/>
          </p:nvPr>
        </p:nvSpPr>
        <p:spPr>
          <a:xfrm>
            <a:off x="8594725" y="115888"/>
            <a:ext cx="541338" cy="292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9971327D-A5F8-412A-8D13-0DCAEB7CF337}" type="slidenum">
              <a:rPr lang="en-US" altLang="en-US" sz="1500" b="1">
                <a:cs typeface="Arial" panose="020B0604020202020204" pitchFamily="34" charset="0"/>
              </a:rPr>
              <a:pPr/>
              <a:t>23</a:t>
            </a:fld>
            <a:endParaRPr lang="en-US" altLang="en-US" sz="1500" b="1">
              <a:cs typeface="Arial" panose="020B0604020202020204" pitchFamily="34" charset="0"/>
            </a:endParaRPr>
          </a:p>
        </p:txBody>
      </p:sp>
      <p:sp>
        <p:nvSpPr>
          <p:cNvPr id="6" name="Rectangle 2">
            <a:extLst>
              <a:ext uri="{FF2B5EF4-FFF2-40B4-BE49-F238E27FC236}">
                <a16:creationId xmlns:a16="http://schemas.microsoft.com/office/drawing/2014/main" id="{044E3485-EFCE-4221-A375-98E121949E5D}"/>
              </a:ext>
            </a:extLst>
          </p:cNvPr>
          <p:cNvSpPr txBox="1">
            <a:spLocks noChangeArrowheads="1"/>
          </p:cNvSpPr>
          <p:nvPr/>
        </p:nvSpPr>
        <p:spPr bwMode="auto">
          <a:xfrm>
            <a:off x="-61913" y="1096963"/>
            <a:ext cx="8656638" cy="4937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96" charset="-128"/>
              </a:defRPr>
            </a:lvl2pPr>
            <a:lvl3pPr algn="ctr" rtl="0" eaLnBrk="0" fontAlgn="base" hangingPunct="0">
              <a:spcBef>
                <a:spcPct val="0"/>
              </a:spcBef>
              <a:spcAft>
                <a:spcPct val="0"/>
              </a:spcAft>
              <a:defRPr sz="4400">
                <a:solidFill>
                  <a:schemeClr val="tx2"/>
                </a:solidFill>
                <a:latin typeface="Arial" charset="0"/>
                <a:ea typeface="ＭＳ Ｐゴシック" pitchFamily="-96" charset="-128"/>
              </a:defRPr>
            </a:lvl3pPr>
            <a:lvl4pPr algn="ctr" rtl="0" eaLnBrk="0" fontAlgn="base" hangingPunct="0">
              <a:spcBef>
                <a:spcPct val="0"/>
              </a:spcBef>
              <a:spcAft>
                <a:spcPct val="0"/>
              </a:spcAft>
              <a:defRPr sz="4400">
                <a:solidFill>
                  <a:schemeClr val="tx2"/>
                </a:solidFill>
                <a:latin typeface="Arial" charset="0"/>
                <a:ea typeface="ＭＳ Ｐゴシック" pitchFamily="-96" charset="-128"/>
              </a:defRPr>
            </a:lvl4pPr>
            <a:lvl5pPr algn="ctr" rtl="0" eaLnBrk="0" fontAlgn="base" hangingPunct="0">
              <a:spcBef>
                <a:spcPct val="0"/>
              </a:spcBef>
              <a:spcAft>
                <a:spcPct val="0"/>
              </a:spcAft>
              <a:defRPr sz="4400">
                <a:solidFill>
                  <a:schemeClr val="tx2"/>
                </a:solidFill>
                <a:latin typeface="Arial" charset="0"/>
                <a:ea typeface="ＭＳ Ｐゴシック" pitchFamily="-96"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a:lstStyle>
          <a:p>
            <a:pPr algn="l" eaLnBrk="1" hangingPunct="1">
              <a:defRPr/>
            </a:pPr>
            <a:r>
              <a:rPr lang="en-ZA" altLang="en-US" sz="1800" b="1" kern="0" dirty="0">
                <a:solidFill>
                  <a:srgbClr val="000000"/>
                </a:solidFill>
                <a:latin typeface="+mn-lt"/>
              </a:rPr>
              <a:t>6.  KEY CHALLENGES FOR 2022/23 - </a:t>
            </a:r>
            <a:r>
              <a:rPr lang="en-ZA" altLang="en-US" sz="1800" b="1" u="sng" kern="0" dirty="0">
                <a:solidFill>
                  <a:srgbClr val="000000"/>
                </a:solidFill>
                <a:latin typeface="+mn-lt"/>
              </a:rPr>
              <a:t>ELECTRICITY INDUSTRY REGULATION </a:t>
            </a:r>
          </a:p>
        </p:txBody>
      </p:sp>
      <p:graphicFrame>
        <p:nvGraphicFramePr>
          <p:cNvPr id="7" name="Table 6">
            <a:extLst>
              <a:ext uri="{FF2B5EF4-FFF2-40B4-BE49-F238E27FC236}">
                <a16:creationId xmlns:a16="http://schemas.microsoft.com/office/drawing/2014/main" id="{94C46B18-C3C1-1B70-8FAB-B373A5E08EDF}"/>
              </a:ext>
            </a:extLst>
          </p:cNvPr>
          <p:cNvGraphicFramePr>
            <a:graphicFrameLocks noGrp="1"/>
          </p:cNvGraphicFramePr>
          <p:nvPr/>
        </p:nvGraphicFramePr>
        <p:xfrm>
          <a:off x="0" y="1546225"/>
          <a:ext cx="9175750" cy="5311775"/>
        </p:xfrm>
        <a:graphic>
          <a:graphicData uri="http://schemas.openxmlformats.org/drawingml/2006/table">
            <a:tbl>
              <a:tblPr firstRow="1" bandRow="1">
                <a:tableStyleId>{21E4AEA4-8DFA-4A89-87EB-49C32662AFE0}</a:tableStyleId>
              </a:tblPr>
              <a:tblGrid>
                <a:gridCol w="4752528">
                  <a:extLst>
                    <a:ext uri="{9D8B030D-6E8A-4147-A177-3AD203B41FA5}">
                      <a16:colId xmlns:a16="http://schemas.microsoft.com/office/drawing/2014/main" val="3652039469"/>
                    </a:ext>
                  </a:extLst>
                </a:gridCol>
                <a:gridCol w="4423222">
                  <a:extLst>
                    <a:ext uri="{9D8B030D-6E8A-4147-A177-3AD203B41FA5}">
                      <a16:colId xmlns:a16="http://schemas.microsoft.com/office/drawing/2014/main" val="385327047"/>
                    </a:ext>
                  </a:extLst>
                </a:gridCol>
              </a:tblGrid>
              <a:tr h="337955">
                <a:tc>
                  <a:txBody>
                    <a:bodyPr/>
                    <a:lstStyle/>
                    <a:p>
                      <a:r>
                        <a:rPr lang="en-ZA" sz="1500" b="1" dirty="0"/>
                        <a:t>CHALLENGES</a:t>
                      </a:r>
                    </a:p>
                  </a:txBody>
                  <a:tcPr marL="91441" marR="91441" marT="45678" marB="45678"/>
                </a:tc>
                <a:tc>
                  <a:txBody>
                    <a:bodyPr/>
                    <a:lstStyle/>
                    <a:p>
                      <a:r>
                        <a:rPr lang="en-ZA" sz="1500" b="1" dirty="0"/>
                        <a:t>MITIGATION</a:t>
                      </a:r>
                      <a:r>
                        <a:rPr lang="en-ZA" sz="1500" b="1" baseline="0" dirty="0"/>
                        <a:t> STRATEGIES</a:t>
                      </a:r>
                      <a:endParaRPr lang="en-ZA" sz="1500" b="1" dirty="0"/>
                    </a:p>
                  </a:txBody>
                  <a:tcPr marL="91441" marR="91441" marT="45678" marB="45678"/>
                </a:tc>
                <a:extLst>
                  <a:ext uri="{0D108BD9-81ED-4DB2-BD59-A6C34878D82A}">
                    <a16:rowId xmlns:a16="http://schemas.microsoft.com/office/drawing/2014/main" val="3590083821"/>
                  </a:ext>
                </a:extLst>
              </a:tr>
              <a:tr h="1062377">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500" kern="1200" dirty="0">
                          <a:solidFill>
                            <a:schemeClr val="dk1"/>
                          </a:solidFill>
                          <a:latin typeface="+mn-lt"/>
                          <a:ea typeface="+mn-ea"/>
                          <a:cs typeface="+mn-cs"/>
                        </a:rPr>
                        <a:t>NERSA’s process in determining</a:t>
                      </a:r>
                      <a:r>
                        <a:rPr lang="en-US" sz="1500" kern="1200" baseline="0" dirty="0">
                          <a:solidFill>
                            <a:schemeClr val="dk1"/>
                          </a:solidFill>
                          <a:latin typeface="+mn-lt"/>
                          <a:ea typeface="+mn-ea"/>
                          <a:cs typeface="+mn-cs"/>
                        </a:rPr>
                        <a:t> </a:t>
                      </a:r>
                      <a:r>
                        <a:rPr lang="en-US" sz="1500" kern="1200" dirty="0">
                          <a:solidFill>
                            <a:schemeClr val="dk1"/>
                          </a:solidFill>
                          <a:latin typeface="+mn-lt"/>
                          <a:ea typeface="+mn-ea"/>
                          <a:cs typeface="+mn-cs"/>
                        </a:rPr>
                        <a:t>an </a:t>
                      </a:r>
                      <a:r>
                        <a:rPr lang="en-US" sz="1500" kern="1200" baseline="0" dirty="0">
                          <a:solidFill>
                            <a:schemeClr val="dk1"/>
                          </a:solidFill>
                          <a:latin typeface="+mn-lt"/>
                          <a:ea typeface="+mn-ea"/>
                          <a:cs typeface="+mn-cs"/>
                        </a:rPr>
                        <a:t>allowable </a:t>
                      </a:r>
                      <a:r>
                        <a:rPr lang="en-US" sz="1500" kern="1200" dirty="0">
                          <a:solidFill>
                            <a:schemeClr val="dk1"/>
                          </a:solidFill>
                          <a:latin typeface="+mn-lt"/>
                          <a:ea typeface="+mn-ea"/>
                          <a:cs typeface="+mn-cs"/>
                        </a:rPr>
                        <a:t>revenue determination for Eskom that tends to be unacceptable to the electricity users due</a:t>
                      </a:r>
                      <a:r>
                        <a:rPr lang="en-US" sz="1500" kern="1200" baseline="0" dirty="0">
                          <a:solidFill>
                            <a:schemeClr val="dk1"/>
                          </a:solidFill>
                          <a:latin typeface="+mn-lt"/>
                          <a:ea typeface="+mn-ea"/>
                          <a:cs typeface="+mn-cs"/>
                        </a:rPr>
                        <a:t> to </a:t>
                      </a:r>
                      <a:r>
                        <a:rPr lang="en-US" sz="1500" kern="1200" dirty="0">
                          <a:solidFill>
                            <a:schemeClr val="dk1"/>
                          </a:solidFill>
                          <a:latin typeface="+mn-lt"/>
                          <a:ea typeface="+mn-ea"/>
                          <a:cs typeface="+mn-cs"/>
                        </a:rPr>
                        <a:t>perceived  governance challenges at Eskom.</a:t>
                      </a:r>
                    </a:p>
                  </a:txBody>
                  <a:tcPr marT="45704" marB="45704"/>
                </a:tc>
                <a:tc>
                  <a:txBody>
                    <a:bodyPr/>
                    <a:lstStyle/>
                    <a:p>
                      <a:pPr marL="182563" marR="0" lvl="0" indent="-182563"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kern="1200" baseline="0" dirty="0">
                          <a:solidFill>
                            <a:schemeClr val="dk1"/>
                          </a:solidFill>
                          <a:latin typeface="+mn-lt"/>
                          <a:ea typeface="+mn-ea"/>
                          <a:cs typeface="+mn-cs"/>
                        </a:rPr>
                        <a:t>There is a need for the speedy resolution of the perceived governance challenges at Eskom.</a:t>
                      </a:r>
                    </a:p>
                  </a:txBody>
                  <a:tcPr marT="45704" marB="45704"/>
                </a:tc>
                <a:extLst>
                  <a:ext uri="{0D108BD9-81ED-4DB2-BD59-A6C34878D82A}">
                    <a16:rowId xmlns:a16="http://schemas.microsoft.com/office/drawing/2014/main" val="3342171514"/>
                  </a:ext>
                </a:extLst>
              </a:tr>
              <a:tr h="1786689">
                <a:tc>
                  <a:txBody>
                    <a:bodyPr/>
                    <a:lstStyle/>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US" sz="1500" b="0" kern="1200" dirty="0">
                          <a:solidFill>
                            <a:schemeClr val="dk1"/>
                          </a:solidFill>
                          <a:latin typeface="+mn-lt"/>
                          <a:ea typeface="+mn-ea"/>
                          <a:cs typeface="+mn-cs"/>
                        </a:rPr>
                        <a:t>Outdated</a:t>
                      </a:r>
                      <a:r>
                        <a:rPr lang="en-US" sz="1500" b="0" kern="1200" baseline="0" dirty="0">
                          <a:solidFill>
                            <a:schemeClr val="dk1"/>
                          </a:solidFill>
                          <a:latin typeface="+mn-lt"/>
                          <a:ea typeface="+mn-ea"/>
                          <a:cs typeface="+mn-cs"/>
                        </a:rPr>
                        <a:t> </a:t>
                      </a:r>
                      <a:r>
                        <a:rPr lang="en-US" sz="1500" b="0" kern="1200" dirty="0">
                          <a:solidFill>
                            <a:schemeClr val="dk1"/>
                          </a:solidFill>
                          <a:latin typeface="+mn-lt"/>
                          <a:ea typeface="+mn-ea"/>
                          <a:cs typeface="+mn-cs"/>
                        </a:rPr>
                        <a:t> Electricity Regulation Act and Pricing Policy</a:t>
                      </a:r>
                    </a:p>
                  </a:txBody>
                  <a:tcPr marL="91441" marR="91441" marT="45678" marB="45678"/>
                </a:tc>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500" b="0" kern="1200" baseline="0" dirty="0">
                          <a:solidFill>
                            <a:schemeClr val="dk1"/>
                          </a:solidFill>
                          <a:latin typeface="+mn-lt"/>
                          <a:ea typeface="+mn-ea"/>
                          <a:cs typeface="+mn-cs"/>
                        </a:rPr>
                        <a:t>Review the Electricity Regulation and Pricing Policy</a:t>
                      </a:r>
                    </a:p>
                    <a:p>
                      <a:pPr marL="182563" marR="0" lvl="0" indent="-182563"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kern="1200" baseline="0" dirty="0">
                          <a:solidFill>
                            <a:schemeClr val="dk1"/>
                          </a:solidFill>
                          <a:latin typeface="+mn-lt"/>
                          <a:ea typeface="+mn-ea"/>
                          <a:cs typeface="+mn-cs"/>
                        </a:rPr>
                        <a:t>Electricity Regulation Act that is Inclusive of the demand side of the Electricity Industry</a:t>
                      </a:r>
                    </a:p>
                    <a:p>
                      <a:pPr marL="182563" marR="0" lvl="0" indent="-182563"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kern="1200" baseline="0" dirty="0">
                          <a:solidFill>
                            <a:schemeClr val="dk1"/>
                          </a:solidFill>
                          <a:latin typeface="+mn-lt"/>
                          <a:ea typeface="+mn-ea"/>
                          <a:cs typeface="+mn-cs"/>
                        </a:rPr>
                        <a:t>Alignment of ERA, MFMA and constitutional requirement of municipalities</a:t>
                      </a:r>
                    </a:p>
                    <a:p>
                      <a:pPr marL="182563" marR="0" lvl="0" indent="-182563"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kern="1200" baseline="0" dirty="0">
                          <a:solidFill>
                            <a:schemeClr val="dk1"/>
                          </a:solidFill>
                          <a:latin typeface="+mn-lt"/>
                          <a:ea typeface="+mn-ea"/>
                          <a:cs typeface="+mn-cs"/>
                        </a:rPr>
                        <a:t>Registration conditions for SSEGs</a:t>
                      </a:r>
                    </a:p>
                  </a:txBody>
                  <a:tcPr marL="91441" marR="91441" marT="45678" marB="45678"/>
                </a:tc>
                <a:extLst>
                  <a:ext uri="{0D108BD9-81ED-4DB2-BD59-A6C34878D82A}">
                    <a16:rowId xmlns:a16="http://schemas.microsoft.com/office/drawing/2014/main" val="1422092541"/>
                  </a:ext>
                </a:extLst>
              </a:tr>
              <a:tr h="820921">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500" b="0" kern="1200" baseline="0" dirty="0">
                          <a:solidFill>
                            <a:schemeClr val="tx1">
                              <a:lumMod val="95000"/>
                              <a:lumOff val="5000"/>
                            </a:schemeClr>
                          </a:solidFill>
                          <a:latin typeface="+mn-lt"/>
                          <a:ea typeface="+mn-ea"/>
                          <a:cs typeface="+mn-cs"/>
                        </a:rPr>
                        <a:t>Despite the decrease in the number of cases, the essence of the cases being taken to court are critical in terms of  enhancing NERSA’s regulatory processes</a:t>
                      </a:r>
                      <a:endParaRPr lang="en-US" sz="1500" b="0" kern="1200" dirty="0">
                        <a:solidFill>
                          <a:schemeClr val="tx1">
                            <a:lumMod val="95000"/>
                            <a:lumOff val="5000"/>
                          </a:schemeClr>
                        </a:solidFill>
                        <a:latin typeface="+mn-lt"/>
                        <a:ea typeface="+mn-ea"/>
                        <a:cs typeface="+mn-cs"/>
                      </a:endParaRPr>
                    </a:p>
                  </a:txBody>
                  <a:tcPr marT="45704" marB="45704"/>
                </a:tc>
                <a:tc>
                  <a:txBody>
                    <a:bodyPr/>
                    <a:lstStyle/>
                    <a:p>
                      <a:pPr marL="182563" marR="0" lvl="0" indent="-182563"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kern="1200" baseline="0" dirty="0">
                          <a:solidFill>
                            <a:schemeClr val="dk1"/>
                          </a:solidFill>
                          <a:latin typeface="+mn-lt"/>
                          <a:ea typeface="+mn-ea"/>
                          <a:cs typeface="+mn-cs"/>
                        </a:rPr>
                        <a:t>Review all enabling legislation to clearly articulate NERSA’s role and powers.</a:t>
                      </a:r>
                    </a:p>
                  </a:txBody>
                  <a:tcPr marT="45704" marB="45704"/>
                </a:tc>
                <a:extLst>
                  <a:ext uri="{0D108BD9-81ED-4DB2-BD59-A6C34878D82A}">
                    <a16:rowId xmlns:a16="http://schemas.microsoft.com/office/drawing/2014/main" val="3741248896"/>
                  </a:ext>
                </a:extLst>
              </a:tr>
              <a:tr h="1303833">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500" b="0" kern="1200" dirty="0">
                          <a:solidFill>
                            <a:schemeClr val="dk1"/>
                          </a:solidFill>
                          <a:latin typeface="+mn-lt"/>
                          <a:ea typeface="+mn-ea"/>
                          <a:cs typeface="+mn-cs"/>
                        </a:rPr>
                        <a:t>Unenforceable licence conditions </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kern="1200" dirty="0">
                          <a:solidFill>
                            <a:schemeClr val="dk1"/>
                          </a:solidFill>
                          <a:latin typeface="+mn-lt"/>
                          <a:ea typeface="+mn-ea"/>
                          <a:cs typeface="+mn-cs"/>
                        </a:rPr>
                        <a:t>Revocation of the Distribution License due to none compliance with</a:t>
                      </a:r>
                      <a:r>
                        <a:rPr lang="en-US" sz="1500" b="0" kern="1200" baseline="0" dirty="0">
                          <a:solidFill>
                            <a:schemeClr val="dk1"/>
                          </a:solidFill>
                          <a:latin typeface="+mn-lt"/>
                          <a:ea typeface="+mn-ea"/>
                          <a:cs typeface="+mn-cs"/>
                        </a:rPr>
                        <a:t> licence conditions</a:t>
                      </a:r>
                      <a:r>
                        <a:rPr lang="en-US" sz="1500" b="0" kern="1200" dirty="0">
                          <a:solidFill>
                            <a:schemeClr val="dk1"/>
                          </a:solidFill>
                          <a:latin typeface="+mn-lt"/>
                          <a:ea typeface="+mn-ea"/>
                          <a:cs typeface="+mn-cs"/>
                        </a:rPr>
                        <a:t> </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kern="1200" dirty="0">
                          <a:solidFill>
                            <a:schemeClr val="dk1"/>
                          </a:solidFill>
                          <a:latin typeface="+mn-lt"/>
                          <a:ea typeface="+mn-ea"/>
                          <a:cs typeface="+mn-cs"/>
                        </a:rPr>
                        <a:t>The Act</a:t>
                      </a:r>
                      <a:r>
                        <a:rPr lang="en-US" sz="1500" b="0" kern="1200" baseline="0" dirty="0">
                          <a:solidFill>
                            <a:schemeClr val="dk1"/>
                          </a:solidFill>
                          <a:latin typeface="+mn-lt"/>
                          <a:ea typeface="+mn-ea"/>
                          <a:cs typeface="+mn-cs"/>
                        </a:rPr>
                        <a:t> does not provided sufficient powers to deal with non-compliance with licence conditions.</a:t>
                      </a:r>
                      <a:endParaRPr lang="en-US" sz="1500" b="0" kern="1200" dirty="0">
                        <a:solidFill>
                          <a:schemeClr val="dk1"/>
                        </a:solidFill>
                        <a:latin typeface="+mn-lt"/>
                        <a:ea typeface="+mn-ea"/>
                        <a:cs typeface="+mn-cs"/>
                      </a:endParaRPr>
                    </a:p>
                  </a:txBody>
                  <a:tcPr marT="45704" marB="45704"/>
                </a:tc>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500" b="0" kern="1200" baseline="0" dirty="0">
                          <a:solidFill>
                            <a:schemeClr val="dk1"/>
                          </a:solidFill>
                          <a:latin typeface="+mn-lt"/>
                          <a:ea typeface="+mn-ea"/>
                          <a:cs typeface="+mn-cs"/>
                        </a:rPr>
                        <a:t>Amendment of ERA to deal with punitive measures with non-compliance with licence conditions and regulator decisions.</a:t>
                      </a:r>
                      <a:endParaRPr lang="en-ZA" sz="1500" b="0" kern="1200" baseline="0" dirty="0">
                        <a:solidFill>
                          <a:schemeClr val="dk1"/>
                        </a:solidFill>
                        <a:latin typeface="+mn-lt"/>
                        <a:ea typeface="+mn-ea"/>
                        <a:cs typeface="+mn-cs"/>
                      </a:endParaRPr>
                    </a:p>
                  </a:txBody>
                  <a:tcPr marT="45704" marB="45704"/>
                </a:tc>
                <a:extLst>
                  <a:ext uri="{0D108BD9-81ED-4DB2-BD59-A6C34878D82A}">
                    <a16:rowId xmlns:a16="http://schemas.microsoft.com/office/drawing/2014/main" val="2396822786"/>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3">
            <a:extLst>
              <a:ext uri="{FF2B5EF4-FFF2-40B4-BE49-F238E27FC236}">
                <a16:creationId xmlns:a16="http://schemas.microsoft.com/office/drawing/2014/main" id="{1A712115-AAE2-B5FF-B098-F751741CF676}"/>
              </a:ext>
            </a:extLst>
          </p:cNvPr>
          <p:cNvSpPr>
            <a:spLocks noGrp="1"/>
          </p:cNvSpPr>
          <p:nvPr>
            <p:ph type="sldNum" sz="quarter" idx="11"/>
          </p:nvPr>
        </p:nvSpPr>
        <p:spPr>
          <a:xfrm>
            <a:off x="8516938" y="88900"/>
            <a:ext cx="538162" cy="333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8626348-5843-475B-94FC-D26FC6E1CFCC}" type="slidenum">
              <a:rPr lang="en-US" altLang="en-US" sz="1500" b="1">
                <a:cs typeface="Arial" panose="020B0604020202020204" pitchFamily="34" charset="0"/>
              </a:rPr>
              <a:pPr/>
              <a:t>24</a:t>
            </a:fld>
            <a:endParaRPr lang="en-US" altLang="en-US" sz="1500" b="1">
              <a:cs typeface="Arial" panose="020B0604020202020204" pitchFamily="34" charset="0"/>
            </a:endParaRPr>
          </a:p>
        </p:txBody>
      </p:sp>
      <p:sp>
        <p:nvSpPr>
          <p:cNvPr id="6" name="Rectangle 2">
            <a:extLst>
              <a:ext uri="{FF2B5EF4-FFF2-40B4-BE49-F238E27FC236}">
                <a16:creationId xmlns:a16="http://schemas.microsoft.com/office/drawing/2014/main" id="{93622885-1248-BB74-2D05-12D3A87AC842}"/>
              </a:ext>
            </a:extLst>
          </p:cNvPr>
          <p:cNvSpPr txBox="1">
            <a:spLocks noChangeArrowheads="1"/>
          </p:cNvSpPr>
          <p:nvPr/>
        </p:nvSpPr>
        <p:spPr bwMode="auto">
          <a:xfrm>
            <a:off x="20638" y="1125538"/>
            <a:ext cx="8007350" cy="431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96" charset="-128"/>
              </a:defRPr>
            </a:lvl2pPr>
            <a:lvl3pPr algn="ctr" rtl="0" eaLnBrk="0" fontAlgn="base" hangingPunct="0">
              <a:spcBef>
                <a:spcPct val="0"/>
              </a:spcBef>
              <a:spcAft>
                <a:spcPct val="0"/>
              </a:spcAft>
              <a:defRPr sz="4400">
                <a:solidFill>
                  <a:schemeClr val="tx2"/>
                </a:solidFill>
                <a:latin typeface="Arial" charset="0"/>
                <a:ea typeface="ＭＳ Ｐゴシック" pitchFamily="-96" charset="-128"/>
              </a:defRPr>
            </a:lvl3pPr>
            <a:lvl4pPr algn="ctr" rtl="0" eaLnBrk="0" fontAlgn="base" hangingPunct="0">
              <a:spcBef>
                <a:spcPct val="0"/>
              </a:spcBef>
              <a:spcAft>
                <a:spcPct val="0"/>
              </a:spcAft>
              <a:defRPr sz="4400">
                <a:solidFill>
                  <a:schemeClr val="tx2"/>
                </a:solidFill>
                <a:latin typeface="Arial" charset="0"/>
                <a:ea typeface="ＭＳ Ｐゴシック" pitchFamily="-96" charset="-128"/>
              </a:defRPr>
            </a:lvl4pPr>
            <a:lvl5pPr algn="ctr" rtl="0" eaLnBrk="0" fontAlgn="base" hangingPunct="0">
              <a:spcBef>
                <a:spcPct val="0"/>
              </a:spcBef>
              <a:spcAft>
                <a:spcPct val="0"/>
              </a:spcAft>
              <a:defRPr sz="4400">
                <a:solidFill>
                  <a:schemeClr val="tx2"/>
                </a:solidFill>
                <a:latin typeface="Arial" charset="0"/>
                <a:ea typeface="ＭＳ Ｐゴシック" pitchFamily="-96"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a:lstStyle>
          <a:p>
            <a:pPr eaLnBrk="1" hangingPunct="1">
              <a:defRPr/>
            </a:pPr>
            <a:r>
              <a:rPr lang="en-ZA" altLang="en-US" sz="1800" b="1" kern="0" dirty="0">
                <a:solidFill>
                  <a:srgbClr val="000000"/>
                </a:solidFill>
              </a:rPr>
              <a:t>6.  KEY CHALLENGES FOR 2022/23 - </a:t>
            </a:r>
            <a:r>
              <a:rPr lang="en-ZA" altLang="en-US" sz="1800" b="1" u="sng" kern="0" dirty="0">
                <a:solidFill>
                  <a:srgbClr val="000000"/>
                </a:solidFill>
              </a:rPr>
              <a:t>PIPED-GAS INDUSTRY REGULATION</a:t>
            </a:r>
          </a:p>
        </p:txBody>
      </p:sp>
      <p:graphicFrame>
        <p:nvGraphicFramePr>
          <p:cNvPr id="7" name="Table 6">
            <a:extLst>
              <a:ext uri="{FF2B5EF4-FFF2-40B4-BE49-F238E27FC236}">
                <a16:creationId xmlns:a16="http://schemas.microsoft.com/office/drawing/2014/main" id="{C8A000F3-ED35-E930-E9A8-F999FC9A5ED5}"/>
              </a:ext>
            </a:extLst>
          </p:cNvPr>
          <p:cNvGraphicFramePr>
            <a:graphicFrameLocks noGrp="1"/>
          </p:cNvGraphicFramePr>
          <p:nvPr/>
        </p:nvGraphicFramePr>
        <p:xfrm>
          <a:off x="20638" y="1744663"/>
          <a:ext cx="9144000" cy="5167312"/>
        </p:xfrm>
        <a:graphic>
          <a:graphicData uri="http://schemas.openxmlformats.org/drawingml/2006/table">
            <a:tbl>
              <a:tblPr firstRow="1" bandRow="1">
                <a:tableStyleId>{21E4AEA4-8DFA-4A89-87EB-49C32662AFE0}</a:tableStyleId>
              </a:tblPr>
              <a:tblGrid>
                <a:gridCol w="2679154">
                  <a:extLst>
                    <a:ext uri="{9D8B030D-6E8A-4147-A177-3AD203B41FA5}">
                      <a16:colId xmlns:a16="http://schemas.microsoft.com/office/drawing/2014/main" val="1763893312"/>
                    </a:ext>
                  </a:extLst>
                </a:gridCol>
                <a:gridCol w="6464846">
                  <a:extLst>
                    <a:ext uri="{9D8B030D-6E8A-4147-A177-3AD203B41FA5}">
                      <a16:colId xmlns:a16="http://schemas.microsoft.com/office/drawing/2014/main" val="4095100000"/>
                    </a:ext>
                  </a:extLst>
                </a:gridCol>
              </a:tblGrid>
              <a:tr h="3201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altLang="en-US" sz="1500" b="1" dirty="0"/>
                        <a:t>CHALLENGES</a:t>
                      </a:r>
                    </a:p>
                  </a:txBody>
                  <a:tcPr marT="45755" marB="4575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altLang="en-US" sz="1500" b="1" dirty="0"/>
                        <a:t>MITIGATING STRATEGIES</a:t>
                      </a:r>
                    </a:p>
                  </a:txBody>
                  <a:tcPr marT="45755" marB="45755"/>
                </a:tc>
                <a:extLst>
                  <a:ext uri="{0D108BD9-81ED-4DB2-BD59-A6C34878D82A}">
                    <a16:rowId xmlns:a16="http://schemas.microsoft.com/office/drawing/2014/main" val="4015476914"/>
                  </a:ext>
                </a:extLst>
              </a:tr>
              <a:tr h="1234649">
                <a:tc>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US" altLang="en-US" sz="1500" b="0" dirty="0">
                          <a:solidFill>
                            <a:schemeClr val="tx1">
                              <a:lumMod val="95000"/>
                              <a:lumOff val="5000"/>
                            </a:schemeClr>
                          </a:solidFill>
                          <a:latin typeface="+mn-lt"/>
                        </a:rPr>
                        <a:t>Limited mandate under the Gas Act</a:t>
                      </a:r>
                      <a:r>
                        <a:rPr lang="en-US" altLang="en-US" sz="1500" b="0" baseline="0" dirty="0">
                          <a:solidFill>
                            <a:schemeClr val="tx1">
                              <a:lumMod val="95000"/>
                              <a:lumOff val="5000"/>
                            </a:schemeClr>
                          </a:solidFill>
                          <a:latin typeface="+mn-lt"/>
                        </a:rPr>
                        <a:t> </a:t>
                      </a:r>
                    </a:p>
                  </a:txBody>
                  <a:tcPr marT="45719" marB="45719"/>
                </a:tc>
                <a:tc>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lphaLcParenR"/>
                        <a:tabLst/>
                        <a:defRPr/>
                      </a:pPr>
                      <a:r>
                        <a:rPr lang="en-US" altLang="en-US" sz="1500" b="0" dirty="0">
                          <a:solidFill>
                            <a:schemeClr val="tx1">
                              <a:lumMod val="95000"/>
                              <a:lumOff val="5000"/>
                            </a:schemeClr>
                          </a:solidFill>
                        </a:rPr>
                        <a:t>Expedite finalization of Gas A</a:t>
                      </a:r>
                      <a:r>
                        <a:rPr lang="en-US" altLang="en-US" sz="1500" b="0" baseline="0" dirty="0">
                          <a:solidFill>
                            <a:schemeClr val="tx1">
                              <a:lumMod val="95000"/>
                              <a:lumOff val="5000"/>
                            </a:schemeClr>
                          </a:solidFill>
                        </a:rPr>
                        <a:t>mendment Bill to </a:t>
                      </a:r>
                    </a:p>
                    <a:p>
                      <a:pPr marL="541338" marR="0" lvl="1" indent="-1841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tab pos="541338" algn="l"/>
                        </a:tabLst>
                        <a:defRPr/>
                      </a:pPr>
                      <a:r>
                        <a:rPr lang="en-US" altLang="en-US" sz="1500" b="0" kern="1200" dirty="0">
                          <a:solidFill>
                            <a:schemeClr val="tx1">
                              <a:lumMod val="95000"/>
                              <a:lumOff val="5000"/>
                            </a:schemeClr>
                          </a:solidFill>
                          <a:latin typeface="+mn-lt"/>
                          <a:ea typeface="+mn-ea"/>
                          <a:cs typeface="+mn-cs"/>
                        </a:rPr>
                        <a:t>deal with current loopholes;</a:t>
                      </a:r>
                    </a:p>
                    <a:p>
                      <a:pPr marL="541338" marR="0" lvl="1" indent="-1841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tab pos="541338" algn="l"/>
                        </a:tabLst>
                        <a:defRPr/>
                      </a:pPr>
                      <a:r>
                        <a:rPr lang="en-US" altLang="en-US" sz="1500" b="0" kern="1200" dirty="0">
                          <a:solidFill>
                            <a:schemeClr val="tx1">
                              <a:lumMod val="95000"/>
                              <a:lumOff val="5000"/>
                            </a:schemeClr>
                          </a:solidFill>
                          <a:latin typeface="+mn-lt"/>
                          <a:ea typeface="+mn-ea"/>
                          <a:cs typeface="+mn-cs"/>
                        </a:rPr>
                        <a:t>give NERSA sufficient regulatory powers </a:t>
                      </a:r>
                    </a:p>
                    <a:p>
                      <a:pPr marL="541338" marR="0" lvl="1" indent="-1841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tab pos="541338" algn="l"/>
                        </a:tabLst>
                        <a:defRPr/>
                      </a:pPr>
                      <a:r>
                        <a:rPr lang="en-US" sz="1500" b="0" kern="1200" dirty="0">
                          <a:solidFill>
                            <a:schemeClr val="tx1">
                              <a:lumMod val="95000"/>
                              <a:lumOff val="5000"/>
                            </a:schemeClr>
                          </a:solidFill>
                          <a:latin typeface="+mn-lt"/>
                          <a:ea typeface="+mn-ea"/>
                          <a:cs typeface="+mn-cs"/>
                        </a:rPr>
                        <a:t>enable NERSA to regulate gas molecule and gas infrastructure efficiently and effectively (including LNG, regasification, distribution)</a:t>
                      </a:r>
                      <a:endParaRPr lang="en-ZA" sz="1500" b="0" kern="1200" dirty="0">
                        <a:solidFill>
                          <a:schemeClr val="tx1">
                            <a:lumMod val="95000"/>
                            <a:lumOff val="5000"/>
                          </a:schemeClr>
                        </a:solidFill>
                        <a:latin typeface="+mn-lt"/>
                        <a:ea typeface="+mn-ea"/>
                        <a:cs typeface="+mn-cs"/>
                      </a:endParaRPr>
                    </a:p>
                  </a:txBody>
                  <a:tcPr marT="45719" marB="45719"/>
                </a:tc>
                <a:extLst>
                  <a:ext uri="{0D108BD9-81ED-4DB2-BD59-A6C34878D82A}">
                    <a16:rowId xmlns:a16="http://schemas.microsoft.com/office/drawing/2014/main" val="3201771621"/>
                  </a:ext>
                </a:extLst>
              </a:tr>
              <a:tr h="1691934">
                <a:tc>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rabicPeriod" startAt="2"/>
                        <a:tabLst/>
                        <a:defRPr/>
                      </a:pPr>
                      <a:r>
                        <a:rPr lang="en-US" altLang="en-US" sz="1500" b="0" kern="1200" dirty="0">
                          <a:solidFill>
                            <a:schemeClr val="tx1">
                              <a:lumMod val="95000"/>
                              <a:lumOff val="5000"/>
                            </a:schemeClr>
                          </a:solidFill>
                          <a:latin typeface="+mn-lt"/>
                          <a:ea typeface="+mn-ea"/>
                          <a:cs typeface="+mn-cs"/>
                        </a:rPr>
                        <a:t>Lack of mechanism to address challenges posed by concurrent and complementary jurisdiction for gas infrastructure built or operated in the ports. </a:t>
                      </a:r>
                    </a:p>
                  </a:txBody>
                  <a:tcPr marT="45719" marB="45719"/>
                </a:tc>
                <a:tc>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lphaLcParenR"/>
                        <a:tabLst/>
                        <a:defRPr/>
                      </a:pPr>
                      <a:r>
                        <a:rPr lang="en-US" altLang="en-US" sz="1500" b="0" kern="1200" dirty="0">
                          <a:solidFill>
                            <a:schemeClr val="tx1">
                              <a:lumMod val="95000"/>
                              <a:lumOff val="5000"/>
                            </a:schemeClr>
                          </a:solidFill>
                          <a:latin typeface="+mn-lt"/>
                          <a:ea typeface="+mn-ea"/>
                          <a:cs typeface="+mn-cs"/>
                        </a:rPr>
                        <a:t>Intervention by line Ministers through legislative amendments (primary solution) </a:t>
                      </a:r>
                    </a:p>
                    <a:p>
                      <a:pPr marL="342900" marR="0" lvl="0" indent="-342900" algn="just" defTabSz="914400" rtl="0" eaLnBrk="1" fontAlgn="auto" latinLnBrk="0" hangingPunct="1">
                        <a:lnSpc>
                          <a:spcPct val="100000"/>
                        </a:lnSpc>
                        <a:spcBef>
                          <a:spcPts val="0"/>
                        </a:spcBef>
                        <a:spcAft>
                          <a:spcPts val="0"/>
                        </a:spcAft>
                        <a:buClrTx/>
                        <a:buSzTx/>
                        <a:buFont typeface="+mj-lt"/>
                        <a:buAutoNum type="alphaLcParenR"/>
                        <a:tabLst/>
                        <a:defRPr/>
                      </a:pPr>
                      <a:r>
                        <a:rPr lang="en-US" altLang="en-US" sz="1500" b="0" kern="1200" dirty="0">
                          <a:solidFill>
                            <a:schemeClr val="tx1">
                              <a:lumMod val="95000"/>
                              <a:lumOff val="5000"/>
                            </a:schemeClr>
                          </a:solidFill>
                          <a:latin typeface="+mn-lt"/>
                          <a:ea typeface="+mn-ea"/>
                          <a:cs typeface="+mn-cs"/>
                        </a:rPr>
                        <a:t>Opting for complementary rather concurrent jurisdiction (interim solution)</a:t>
                      </a:r>
                    </a:p>
                    <a:p>
                      <a:pPr marL="342900" marR="0" lvl="0" indent="-342900" algn="just" defTabSz="914400" rtl="0" eaLnBrk="1" fontAlgn="auto" latinLnBrk="0" hangingPunct="1">
                        <a:lnSpc>
                          <a:spcPct val="100000"/>
                        </a:lnSpc>
                        <a:spcBef>
                          <a:spcPts val="0"/>
                        </a:spcBef>
                        <a:spcAft>
                          <a:spcPts val="0"/>
                        </a:spcAft>
                        <a:buClrTx/>
                        <a:buSzTx/>
                        <a:buFont typeface="+mj-lt"/>
                        <a:buAutoNum type="alphaLcParenR"/>
                        <a:tabLst/>
                        <a:defRPr/>
                      </a:pPr>
                      <a:r>
                        <a:rPr lang="en-US" altLang="en-US" sz="1500" b="0" kern="1200" dirty="0">
                          <a:solidFill>
                            <a:schemeClr val="tx1">
                              <a:lumMod val="95000"/>
                              <a:lumOff val="5000"/>
                            </a:schemeClr>
                          </a:solidFill>
                          <a:latin typeface="+mn-lt"/>
                          <a:ea typeface="+mn-ea"/>
                          <a:cs typeface="+mn-cs"/>
                        </a:rPr>
                        <a:t>Section 79 of National</a:t>
                      </a:r>
                      <a:r>
                        <a:rPr lang="en-US" altLang="en-US" sz="1500" b="0" kern="1200" baseline="0" dirty="0">
                          <a:solidFill>
                            <a:schemeClr val="tx1">
                              <a:lumMod val="95000"/>
                              <a:lumOff val="5000"/>
                            </a:schemeClr>
                          </a:solidFill>
                          <a:latin typeface="+mn-lt"/>
                          <a:ea typeface="+mn-ea"/>
                          <a:cs typeface="+mn-cs"/>
                        </a:rPr>
                        <a:t> </a:t>
                      </a:r>
                      <a:r>
                        <a:rPr lang="en-US" altLang="en-US" sz="1500" b="0" kern="1200" dirty="0">
                          <a:solidFill>
                            <a:schemeClr val="tx1">
                              <a:lumMod val="95000"/>
                              <a:lumOff val="5000"/>
                            </a:schemeClr>
                          </a:solidFill>
                          <a:latin typeface="+mn-lt"/>
                          <a:ea typeface="+mn-ea"/>
                          <a:cs typeface="+mn-cs"/>
                        </a:rPr>
                        <a:t>Ports Act establishes concurrent jurisdiction but has an alternative section to be invoked by Minister of Transport (preferred)</a:t>
                      </a:r>
                    </a:p>
                  </a:txBody>
                  <a:tcPr marT="45719" marB="45719"/>
                </a:tc>
                <a:extLst>
                  <a:ext uri="{0D108BD9-81ED-4DB2-BD59-A6C34878D82A}">
                    <a16:rowId xmlns:a16="http://schemas.microsoft.com/office/drawing/2014/main" val="2547274272"/>
                  </a:ext>
                </a:extLst>
              </a:tr>
              <a:tr h="1920576">
                <a:tc>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rabicPeriod" startAt="3"/>
                        <a:tabLst/>
                        <a:defRPr/>
                      </a:pPr>
                      <a:r>
                        <a:rPr lang="en-US" altLang="en-US" sz="1500" b="0" kern="1200" dirty="0">
                          <a:solidFill>
                            <a:schemeClr val="tx1">
                              <a:lumMod val="95000"/>
                              <a:lumOff val="5000"/>
                            </a:schemeClr>
                          </a:solidFill>
                          <a:latin typeface="+mn-lt"/>
                          <a:ea typeface="+mn-ea"/>
                          <a:cs typeface="+mn-cs"/>
                        </a:rPr>
                        <a:t>Decline of gas supply</a:t>
                      </a:r>
                      <a:endParaRPr lang="en-ZA" altLang="en-US" sz="1500" b="0" kern="1200" dirty="0">
                        <a:solidFill>
                          <a:schemeClr val="tx1">
                            <a:lumMod val="95000"/>
                            <a:lumOff val="5000"/>
                          </a:schemeClr>
                        </a:solidFill>
                        <a:latin typeface="+mn-lt"/>
                        <a:ea typeface="+mn-ea"/>
                        <a:cs typeface="+mn-cs"/>
                      </a:endParaRPr>
                    </a:p>
                  </a:txBody>
                  <a:tcPr marT="45719" marB="45719"/>
                </a:tc>
                <a:tc>
                  <a:txBody>
                    <a:bodyPr/>
                    <a:lstStyle/>
                    <a:p>
                      <a:pPr marL="342900" lvl="0" indent="-342900" algn="just" defTabSz="914400" rtl="0" eaLnBrk="1" latinLnBrk="0" hangingPunct="1">
                        <a:buFont typeface="+mj-lt"/>
                        <a:buAutoNum type="alphaLcParenR"/>
                      </a:pPr>
                      <a:r>
                        <a:rPr lang="en-US" sz="1500" b="0" kern="1200" dirty="0">
                          <a:solidFill>
                            <a:schemeClr val="tx1">
                              <a:lumMod val="95000"/>
                              <a:lumOff val="5000"/>
                            </a:schemeClr>
                          </a:solidFill>
                          <a:latin typeface="+mn-lt"/>
                          <a:ea typeface="+mn-ea"/>
                          <a:cs typeface="+mn-cs"/>
                        </a:rPr>
                        <a:t>Support government engagements to explore opportunities for gas supply from new gas finds in SADC and other countries on  the continent</a:t>
                      </a:r>
                    </a:p>
                    <a:p>
                      <a:pPr marL="342900" marR="0" lvl="0" indent="-342900" algn="just" defTabSz="914400" rtl="0" eaLnBrk="1" fontAlgn="auto" latinLnBrk="0" hangingPunct="1">
                        <a:lnSpc>
                          <a:spcPct val="100000"/>
                        </a:lnSpc>
                        <a:spcBef>
                          <a:spcPts val="0"/>
                        </a:spcBef>
                        <a:spcAft>
                          <a:spcPts val="0"/>
                        </a:spcAft>
                        <a:buClrTx/>
                        <a:buSzTx/>
                        <a:buFont typeface="+mj-lt"/>
                        <a:buAutoNum type="alphaLcParenR"/>
                        <a:tabLst/>
                        <a:defRPr/>
                      </a:pPr>
                      <a:r>
                        <a:rPr lang="en-US" altLang="en-US" sz="1500" b="0" kern="1200" dirty="0">
                          <a:solidFill>
                            <a:schemeClr val="tx1">
                              <a:lumMod val="95000"/>
                              <a:lumOff val="5000"/>
                            </a:schemeClr>
                          </a:solidFill>
                          <a:latin typeface="+mn-lt"/>
                          <a:ea typeface="+mn-ea"/>
                          <a:cs typeface="+mn-cs"/>
                        </a:rPr>
                        <a:t>Fast-track appropriate policy instruments and regulatory framework to enable Shale Gas, Brulpadda, Luiperd and other local gas sources as a long-term supply solution to ensure gas supply</a:t>
                      </a:r>
                    </a:p>
                    <a:p>
                      <a:pPr marL="342900" marR="0" lvl="0" indent="-342900" algn="just" defTabSz="914400" rtl="0" eaLnBrk="1" fontAlgn="auto" latinLnBrk="0" hangingPunct="1">
                        <a:lnSpc>
                          <a:spcPct val="100000"/>
                        </a:lnSpc>
                        <a:spcBef>
                          <a:spcPts val="0"/>
                        </a:spcBef>
                        <a:spcAft>
                          <a:spcPts val="0"/>
                        </a:spcAft>
                        <a:buClrTx/>
                        <a:buSzTx/>
                        <a:buFont typeface="+mj-lt"/>
                        <a:buAutoNum type="alphaLcParenR"/>
                        <a:tabLst/>
                        <a:defRPr/>
                      </a:pPr>
                      <a:r>
                        <a:rPr lang="en-US" altLang="en-US" sz="1500" b="0" kern="1200" dirty="0">
                          <a:solidFill>
                            <a:schemeClr val="tx1">
                              <a:lumMod val="95000"/>
                              <a:lumOff val="5000"/>
                            </a:schemeClr>
                          </a:solidFill>
                          <a:latin typeface="+mn-lt"/>
                          <a:ea typeface="+mn-ea"/>
                          <a:cs typeface="+mn-cs"/>
                        </a:rPr>
                        <a:t>Fast-track process for harmonization of regulatory framework between SA and the SADC region and others in the continent</a:t>
                      </a:r>
                    </a:p>
                  </a:txBody>
                  <a:tcPr marT="45719" marB="45719"/>
                </a:tc>
                <a:extLst>
                  <a:ext uri="{0D108BD9-81ED-4DB2-BD59-A6C34878D82A}">
                    <a16:rowId xmlns:a16="http://schemas.microsoft.com/office/drawing/2014/main" val="3983536400"/>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3">
            <a:extLst>
              <a:ext uri="{FF2B5EF4-FFF2-40B4-BE49-F238E27FC236}">
                <a16:creationId xmlns:a16="http://schemas.microsoft.com/office/drawing/2014/main" id="{BBD3EBC9-F20E-469F-8033-7D82D5EA2AC8}"/>
              </a:ext>
            </a:extLst>
          </p:cNvPr>
          <p:cNvSpPr>
            <a:spLocks noGrp="1"/>
          </p:cNvSpPr>
          <p:nvPr>
            <p:ph type="sldNum" sz="quarter" idx="11"/>
          </p:nvPr>
        </p:nvSpPr>
        <p:spPr>
          <a:xfrm>
            <a:off x="8486775" y="66675"/>
            <a:ext cx="538163" cy="2174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C54ED846-B1AF-4F19-B8FC-2F315201F5D2}" type="slidenum">
              <a:rPr lang="en-US" altLang="en-US" sz="1500" b="1">
                <a:cs typeface="Arial" panose="020B0604020202020204" pitchFamily="34" charset="0"/>
              </a:rPr>
              <a:pPr/>
              <a:t>25</a:t>
            </a:fld>
            <a:endParaRPr lang="en-US" altLang="en-US" sz="1500" b="1">
              <a:cs typeface="Arial" panose="020B0604020202020204" pitchFamily="34" charset="0"/>
            </a:endParaRPr>
          </a:p>
        </p:txBody>
      </p:sp>
      <p:sp>
        <p:nvSpPr>
          <p:cNvPr id="6" name="Rectangle 2">
            <a:extLst>
              <a:ext uri="{FF2B5EF4-FFF2-40B4-BE49-F238E27FC236}">
                <a16:creationId xmlns:a16="http://schemas.microsoft.com/office/drawing/2014/main" id="{4021545B-EFE2-BAE0-80AE-9C260807A7B3}"/>
              </a:ext>
            </a:extLst>
          </p:cNvPr>
          <p:cNvSpPr txBox="1">
            <a:spLocks noChangeArrowheads="1"/>
          </p:cNvSpPr>
          <p:nvPr/>
        </p:nvSpPr>
        <p:spPr bwMode="auto">
          <a:xfrm>
            <a:off x="0" y="1125538"/>
            <a:ext cx="8027988" cy="5667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96" charset="-128"/>
              </a:defRPr>
            </a:lvl2pPr>
            <a:lvl3pPr algn="ctr" rtl="0" eaLnBrk="0" fontAlgn="base" hangingPunct="0">
              <a:spcBef>
                <a:spcPct val="0"/>
              </a:spcBef>
              <a:spcAft>
                <a:spcPct val="0"/>
              </a:spcAft>
              <a:defRPr sz="4400">
                <a:solidFill>
                  <a:schemeClr val="tx2"/>
                </a:solidFill>
                <a:latin typeface="Arial" charset="0"/>
                <a:ea typeface="ＭＳ Ｐゴシック" pitchFamily="-96" charset="-128"/>
              </a:defRPr>
            </a:lvl3pPr>
            <a:lvl4pPr algn="ctr" rtl="0" eaLnBrk="0" fontAlgn="base" hangingPunct="0">
              <a:spcBef>
                <a:spcPct val="0"/>
              </a:spcBef>
              <a:spcAft>
                <a:spcPct val="0"/>
              </a:spcAft>
              <a:defRPr sz="4400">
                <a:solidFill>
                  <a:schemeClr val="tx2"/>
                </a:solidFill>
                <a:latin typeface="Arial" charset="0"/>
                <a:ea typeface="ＭＳ Ｐゴシック" pitchFamily="-96" charset="-128"/>
              </a:defRPr>
            </a:lvl4pPr>
            <a:lvl5pPr algn="ctr" rtl="0" eaLnBrk="0" fontAlgn="base" hangingPunct="0">
              <a:spcBef>
                <a:spcPct val="0"/>
              </a:spcBef>
              <a:spcAft>
                <a:spcPct val="0"/>
              </a:spcAft>
              <a:defRPr sz="4400">
                <a:solidFill>
                  <a:schemeClr val="tx2"/>
                </a:solidFill>
                <a:latin typeface="Arial" charset="0"/>
                <a:ea typeface="ＭＳ Ｐゴシック" pitchFamily="-96"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a:lstStyle>
          <a:p>
            <a:pPr eaLnBrk="1" hangingPunct="1">
              <a:defRPr/>
            </a:pPr>
            <a:r>
              <a:rPr lang="en-ZA" altLang="en-US" sz="2000" b="1" kern="0" dirty="0">
                <a:solidFill>
                  <a:srgbClr val="000000"/>
                </a:solidFill>
              </a:rPr>
              <a:t>6.  KEY CHALLENGES FOR 2022/23 - </a:t>
            </a:r>
            <a:r>
              <a:rPr lang="en-ZA" altLang="en-US" sz="2000" b="1" u="sng" kern="0" dirty="0">
                <a:solidFill>
                  <a:srgbClr val="000000"/>
                </a:solidFill>
              </a:rPr>
              <a:t>PETROLEUM PIPELINES INDUSTRY REGULATION</a:t>
            </a:r>
          </a:p>
        </p:txBody>
      </p:sp>
      <p:graphicFrame>
        <p:nvGraphicFramePr>
          <p:cNvPr id="2" name="Table 1">
            <a:extLst>
              <a:ext uri="{FF2B5EF4-FFF2-40B4-BE49-F238E27FC236}">
                <a16:creationId xmlns:a16="http://schemas.microsoft.com/office/drawing/2014/main" id="{C5C929A3-E39B-016E-F5C1-4DF4AD59E2C3}"/>
              </a:ext>
            </a:extLst>
          </p:cNvPr>
          <p:cNvGraphicFramePr>
            <a:graphicFrameLocks noGrp="1"/>
          </p:cNvGraphicFramePr>
          <p:nvPr/>
        </p:nvGraphicFramePr>
        <p:xfrm>
          <a:off x="17463" y="1827213"/>
          <a:ext cx="9175750" cy="5046662"/>
        </p:xfrm>
        <a:graphic>
          <a:graphicData uri="http://schemas.openxmlformats.org/drawingml/2006/table">
            <a:tbl>
              <a:tblPr firstRow="1" bandRow="1">
                <a:tableStyleId>{21E4AEA4-8DFA-4A89-87EB-49C32662AFE0}</a:tableStyleId>
              </a:tblPr>
              <a:tblGrid>
                <a:gridCol w="2699792">
                  <a:extLst>
                    <a:ext uri="{9D8B030D-6E8A-4147-A177-3AD203B41FA5}">
                      <a16:colId xmlns:a16="http://schemas.microsoft.com/office/drawing/2014/main" val="2003410820"/>
                    </a:ext>
                  </a:extLst>
                </a:gridCol>
                <a:gridCol w="6475958">
                  <a:extLst>
                    <a:ext uri="{9D8B030D-6E8A-4147-A177-3AD203B41FA5}">
                      <a16:colId xmlns:a16="http://schemas.microsoft.com/office/drawing/2014/main" val="1590738293"/>
                    </a:ext>
                  </a:extLst>
                </a:gridCol>
              </a:tblGrid>
              <a:tr h="3557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altLang="en-US" sz="1600" b="1" dirty="0"/>
                        <a:t>CHALLENGES</a:t>
                      </a:r>
                    </a:p>
                  </a:txBody>
                  <a:tcPr marL="91448" marR="91448" marT="45661" marB="4566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altLang="en-US" sz="1600" b="1" dirty="0"/>
                        <a:t>MITIGATING STRATEGIES</a:t>
                      </a:r>
                    </a:p>
                  </a:txBody>
                  <a:tcPr marL="91448" marR="91448" marT="45661" marB="45661"/>
                </a:tc>
                <a:extLst>
                  <a:ext uri="{0D108BD9-81ED-4DB2-BD59-A6C34878D82A}">
                    <a16:rowId xmlns:a16="http://schemas.microsoft.com/office/drawing/2014/main" val="544505110"/>
                  </a:ext>
                </a:extLst>
              </a:tr>
              <a:tr h="2167523">
                <a:tc>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GB" sz="1600" b="0" kern="1200" dirty="0">
                          <a:solidFill>
                            <a:schemeClr val="tx1">
                              <a:lumMod val="95000"/>
                              <a:lumOff val="5000"/>
                            </a:schemeClr>
                          </a:solidFill>
                          <a:effectLst/>
                          <a:latin typeface="+mn-lt"/>
                          <a:ea typeface="+mn-ea"/>
                          <a:cs typeface="+mn-cs"/>
                        </a:rPr>
                        <a:t>Gaps with Petroleum Pipelines Act (Act No. 60 of 2003)</a:t>
                      </a:r>
                    </a:p>
                  </a:txBody>
                  <a:tcPr marL="91448" marR="91448" marT="45729" marB="45729"/>
                </a:tc>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altLang="en-US" sz="1600" b="0" kern="1200" dirty="0">
                          <a:solidFill>
                            <a:schemeClr val="tx1">
                              <a:lumMod val="95000"/>
                              <a:lumOff val="5000"/>
                            </a:schemeClr>
                          </a:solidFill>
                          <a:latin typeface="+mn-lt"/>
                          <a:ea typeface="+mn-ea"/>
                          <a:cs typeface="+mn-cs"/>
                        </a:rPr>
                        <a:t>Finalise</a:t>
                      </a:r>
                      <a:r>
                        <a:rPr lang="en-ZA" altLang="en-US" sz="1600" b="0" kern="1200" baseline="0" dirty="0">
                          <a:solidFill>
                            <a:schemeClr val="tx1">
                              <a:lumMod val="95000"/>
                              <a:lumOff val="5000"/>
                            </a:schemeClr>
                          </a:solidFill>
                          <a:latin typeface="+mn-lt"/>
                          <a:ea typeface="+mn-ea"/>
                          <a:cs typeface="+mn-cs"/>
                        </a:rPr>
                        <a:t> the review of the Petroleum Pipelines Act and review policies to address gaps such as –</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0" kern="1200" dirty="0">
                          <a:solidFill>
                            <a:schemeClr val="tx1">
                              <a:lumMod val="95000"/>
                              <a:lumOff val="5000"/>
                            </a:schemeClr>
                          </a:solidFill>
                          <a:effectLst/>
                          <a:latin typeface="+mn-lt"/>
                          <a:ea typeface="+mn-ea"/>
                          <a:cs typeface="+mn-cs"/>
                        </a:rPr>
                        <a:t>Registration of below bulk facilities.</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0" kern="1200" dirty="0">
                          <a:solidFill>
                            <a:schemeClr val="tx1">
                              <a:lumMod val="95000"/>
                              <a:lumOff val="5000"/>
                            </a:schemeClr>
                          </a:solidFill>
                          <a:effectLst/>
                          <a:latin typeface="+mn-lt"/>
                          <a:ea typeface="+mn-ea"/>
                          <a:cs typeface="+mn-cs"/>
                        </a:rPr>
                        <a:t>No operation licences</a:t>
                      </a:r>
                      <a:r>
                        <a:rPr lang="en-ZA" sz="1600" b="0" kern="1200" baseline="0" dirty="0">
                          <a:solidFill>
                            <a:schemeClr val="tx1">
                              <a:lumMod val="95000"/>
                              <a:lumOff val="5000"/>
                            </a:schemeClr>
                          </a:solidFill>
                          <a:effectLst/>
                          <a:latin typeface="+mn-lt"/>
                          <a:ea typeface="+mn-ea"/>
                          <a:cs typeface="+mn-cs"/>
                        </a:rPr>
                        <a:t> for </a:t>
                      </a:r>
                      <a:r>
                        <a:rPr lang="en-ZA" sz="1600" b="0" kern="1200" dirty="0">
                          <a:solidFill>
                            <a:schemeClr val="tx1">
                              <a:lumMod val="95000"/>
                              <a:lumOff val="5000"/>
                            </a:schemeClr>
                          </a:solidFill>
                          <a:effectLst/>
                          <a:latin typeface="+mn-lt"/>
                          <a:ea typeface="+mn-ea"/>
                          <a:cs typeface="+mn-cs"/>
                        </a:rPr>
                        <a:t>operators</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0" kern="1200" dirty="0">
                          <a:solidFill>
                            <a:schemeClr val="tx1">
                              <a:lumMod val="95000"/>
                              <a:lumOff val="5000"/>
                            </a:schemeClr>
                          </a:solidFill>
                          <a:effectLst/>
                          <a:latin typeface="+mn-lt"/>
                          <a:ea typeface="+mn-ea"/>
                          <a:cs typeface="+mn-cs"/>
                        </a:rPr>
                        <a:t>NERSA does not have the power to enter, inspect and gather information where there is a suspicion that any person is engaged in any of the activities requiring a licence</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b="0" kern="1200" dirty="0">
                          <a:solidFill>
                            <a:schemeClr val="tx1">
                              <a:lumMod val="95000"/>
                              <a:lumOff val="5000"/>
                            </a:schemeClr>
                          </a:solidFill>
                          <a:effectLst/>
                          <a:latin typeface="+mn-lt"/>
                          <a:ea typeface="+mn-ea"/>
                          <a:cs typeface="+mn-cs"/>
                        </a:rPr>
                        <a:t>Changing</a:t>
                      </a:r>
                      <a:r>
                        <a:rPr lang="en-GB" sz="1600" b="0" kern="1200" baseline="0" dirty="0">
                          <a:solidFill>
                            <a:schemeClr val="tx1">
                              <a:lumMod val="95000"/>
                              <a:lumOff val="5000"/>
                            </a:schemeClr>
                          </a:solidFill>
                          <a:effectLst/>
                          <a:latin typeface="+mn-lt"/>
                          <a:ea typeface="+mn-ea"/>
                          <a:cs typeface="+mn-cs"/>
                        </a:rPr>
                        <a:t> landscape </a:t>
                      </a:r>
                      <a:endParaRPr lang="en-ZA" sz="1600" b="0" kern="1200" dirty="0">
                        <a:solidFill>
                          <a:schemeClr val="tx1">
                            <a:lumMod val="95000"/>
                            <a:lumOff val="5000"/>
                          </a:schemeClr>
                        </a:solidFill>
                        <a:effectLst/>
                        <a:latin typeface="+mn-lt"/>
                        <a:ea typeface="+mn-ea"/>
                        <a:cs typeface="+mn-cs"/>
                      </a:endParaRPr>
                    </a:p>
                  </a:txBody>
                  <a:tcPr marL="91448" marR="91448" marT="45729" marB="45729"/>
                </a:tc>
                <a:extLst>
                  <a:ext uri="{0D108BD9-81ED-4DB2-BD59-A6C34878D82A}">
                    <a16:rowId xmlns:a16="http://schemas.microsoft.com/office/drawing/2014/main" val="2321640056"/>
                  </a:ext>
                </a:extLst>
              </a:tr>
              <a:tr h="1132299">
                <a:tc>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rabicPeriod" startAt="2"/>
                        <a:tabLst/>
                        <a:defRPr/>
                      </a:pPr>
                      <a:r>
                        <a:rPr lang="en-GB" sz="1600" b="0" kern="1200" dirty="0">
                          <a:solidFill>
                            <a:schemeClr val="tx1">
                              <a:lumMod val="95000"/>
                              <a:lumOff val="5000"/>
                            </a:schemeClr>
                          </a:solidFill>
                          <a:effectLst/>
                          <a:latin typeface="+mn-lt"/>
                          <a:ea typeface="+mn-ea"/>
                          <a:cs typeface="+mn-cs"/>
                        </a:rPr>
                        <a:t>Fragmented Regulation of the Petroleum Sector</a:t>
                      </a:r>
                      <a:endParaRPr lang="en-ZA" sz="1600" b="0" kern="1200" dirty="0">
                        <a:solidFill>
                          <a:schemeClr val="tx1">
                            <a:lumMod val="95000"/>
                            <a:lumOff val="5000"/>
                          </a:schemeClr>
                        </a:solidFill>
                        <a:effectLst/>
                        <a:latin typeface="+mn-lt"/>
                        <a:ea typeface="+mn-ea"/>
                        <a:cs typeface="+mn-cs"/>
                      </a:endParaRPr>
                    </a:p>
                  </a:txBody>
                  <a:tcPr marL="91448" marR="91448" marT="45730" marB="45730"/>
                </a:tc>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altLang="en-US" sz="1600" b="0" kern="1200" dirty="0">
                          <a:solidFill>
                            <a:schemeClr val="tx1">
                              <a:lumMod val="95000"/>
                              <a:lumOff val="5000"/>
                            </a:schemeClr>
                          </a:solidFill>
                          <a:latin typeface="+mn-lt"/>
                          <a:ea typeface="+mn-ea"/>
                          <a:cs typeface="+mn-cs"/>
                        </a:rPr>
                        <a:t>Review of the policies and legislation</a:t>
                      </a:r>
                      <a:r>
                        <a:rPr lang="en-ZA" altLang="en-US" sz="1600" b="0" kern="1200" baseline="0" dirty="0">
                          <a:solidFill>
                            <a:schemeClr val="tx1">
                              <a:lumMod val="95000"/>
                              <a:lumOff val="5000"/>
                            </a:schemeClr>
                          </a:solidFill>
                          <a:latin typeface="+mn-lt"/>
                          <a:ea typeface="+mn-ea"/>
                          <a:cs typeface="+mn-cs"/>
                        </a:rPr>
                        <a:t> to address the fragmentation</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b="0" kern="1200" dirty="0">
                          <a:solidFill>
                            <a:schemeClr val="tx1">
                              <a:lumMod val="95000"/>
                              <a:lumOff val="5000"/>
                            </a:schemeClr>
                          </a:solidFill>
                          <a:effectLst/>
                          <a:latin typeface="+mn-lt"/>
                          <a:ea typeface="+mn-ea"/>
                          <a:cs typeface="+mn-cs"/>
                        </a:rPr>
                        <a:t>Relevance of the NERSA tariffs and harmonization thereof with the pricing system.</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b="0" kern="1200" dirty="0">
                          <a:solidFill>
                            <a:schemeClr val="tx1">
                              <a:lumMod val="95000"/>
                              <a:lumOff val="5000"/>
                            </a:schemeClr>
                          </a:solidFill>
                          <a:effectLst/>
                          <a:latin typeface="+mn-lt"/>
                          <a:ea typeface="+mn-ea"/>
                          <a:cs typeface="+mn-cs"/>
                        </a:rPr>
                        <a:t>LPG recommendations - Competition Commission Enquiry </a:t>
                      </a:r>
                      <a:endParaRPr lang="en-ZA" sz="1600" b="0" kern="1200" dirty="0">
                        <a:solidFill>
                          <a:schemeClr val="tx1">
                            <a:lumMod val="95000"/>
                            <a:lumOff val="5000"/>
                          </a:schemeClr>
                        </a:solidFill>
                        <a:effectLst/>
                        <a:latin typeface="+mn-lt"/>
                        <a:ea typeface="+mn-ea"/>
                        <a:cs typeface="+mn-cs"/>
                      </a:endParaRPr>
                    </a:p>
                  </a:txBody>
                  <a:tcPr marL="91448" marR="91448" marT="45730" marB="45730"/>
                </a:tc>
                <a:extLst>
                  <a:ext uri="{0D108BD9-81ED-4DB2-BD59-A6C34878D82A}">
                    <a16:rowId xmlns:a16="http://schemas.microsoft.com/office/drawing/2014/main" val="1063439059"/>
                  </a:ext>
                </a:extLst>
              </a:tr>
              <a:tr h="1391106">
                <a:tc>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rabicPeriod" startAt="3"/>
                        <a:tabLst/>
                        <a:defRPr/>
                      </a:pPr>
                      <a:r>
                        <a:rPr lang="en-GB" sz="1600" b="0" kern="1200" dirty="0">
                          <a:solidFill>
                            <a:schemeClr val="tx1">
                              <a:lumMod val="95000"/>
                              <a:lumOff val="5000"/>
                            </a:schemeClr>
                          </a:solidFill>
                          <a:effectLst/>
                          <a:latin typeface="+mn-lt"/>
                          <a:ea typeface="+mn-ea"/>
                          <a:cs typeface="+mn-cs"/>
                        </a:rPr>
                        <a:t>Product Theft on Transnet Pipelines </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0" kern="1200" dirty="0">
                          <a:solidFill>
                            <a:schemeClr val="tx1">
                              <a:lumMod val="95000"/>
                              <a:lumOff val="5000"/>
                            </a:schemeClr>
                          </a:solidFill>
                          <a:effectLst/>
                          <a:latin typeface="+mn-lt"/>
                          <a:ea typeface="+mn-ea"/>
                          <a:cs typeface="+mn-cs"/>
                        </a:rPr>
                        <a:t>Direct adverse impact on the security of supply and tariffs</a:t>
                      </a:r>
                    </a:p>
                  </a:txBody>
                  <a:tcPr marL="91448" marR="91448" marT="45730" marB="45730"/>
                </a:tc>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b="0" kern="1200" dirty="0">
                          <a:solidFill>
                            <a:schemeClr val="tx1">
                              <a:lumMod val="95000"/>
                              <a:lumOff val="5000"/>
                            </a:schemeClr>
                          </a:solidFill>
                          <a:effectLst/>
                          <a:latin typeface="+mn-lt"/>
                          <a:ea typeface="+mn-ea"/>
                          <a:cs typeface="+mn-cs"/>
                        </a:rPr>
                        <a:t>Assistance and/or collaborations with law enforcement and intelligence. </a:t>
                      </a:r>
                      <a:endParaRPr lang="en-ZA" sz="1600" b="0" kern="1200" dirty="0">
                        <a:solidFill>
                          <a:schemeClr val="tx1">
                            <a:lumMod val="95000"/>
                            <a:lumOff val="5000"/>
                          </a:schemeClr>
                        </a:solidFill>
                        <a:effectLst/>
                        <a:latin typeface="+mn-lt"/>
                        <a:ea typeface="+mn-ea"/>
                        <a:cs typeface="+mn-cs"/>
                      </a:endParaRPr>
                    </a:p>
                  </a:txBody>
                  <a:tcPr marL="91448" marR="91448" marT="45730" marB="45730"/>
                </a:tc>
                <a:extLst>
                  <a:ext uri="{0D108BD9-81ED-4DB2-BD59-A6C34878D82A}">
                    <a16:rowId xmlns:a16="http://schemas.microsoft.com/office/drawing/2014/main" val="232850901"/>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a:extLst>
              <a:ext uri="{FF2B5EF4-FFF2-40B4-BE49-F238E27FC236}">
                <a16:creationId xmlns:a16="http://schemas.microsoft.com/office/drawing/2014/main" id="{B4932E98-3ACD-5F5B-EF5F-EDC43E9FF4A9}"/>
              </a:ext>
            </a:extLst>
          </p:cNvPr>
          <p:cNvSpPr>
            <a:spLocks noGrp="1"/>
          </p:cNvSpPr>
          <p:nvPr>
            <p:ph type="sldNum" sz="quarter" idx="11"/>
          </p:nvPr>
        </p:nvSpPr>
        <p:spPr>
          <a:xfrm>
            <a:off x="8509000" y="188913"/>
            <a:ext cx="538163" cy="333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C15E79C0-F96C-4DCC-BD04-488A498F3143}" type="slidenum">
              <a:rPr lang="en-US" altLang="en-US" sz="1500" b="1">
                <a:cs typeface="Arial" panose="020B0604020202020204" pitchFamily="34" charset="0"/>
              </a:rPr>
              <a:pPr/>
              <a:t>26</a:t>
            </a:fld>
            <a:endParaRPr lang="en-US" altLang="en-US" sz="1500" b="1">
              <a:cs typeface="Arial" panose="020B0604020202020204" pitchFamily="34" charset="0"/>
            </a:endParaRPr>
          </a:p>
        </p:txBody>
      </p:sp>
      <p:sp>
        <p:nvSpPr>
          <p:cNvPr id="6" name="Rectangle 2">
            <a:extLst>
              <a:ext uri="{FF2B5EF4-FFF2-40B4-BE49-F238E27FC236}">
                <a16:creationId xmlns:a16="http://schemas.microsoft.com/office/drawing/2014/main" id="{35408654-3736-1AD6-4022-ECA826B8332F}"/>
              </a:ext>
            </a:extLst>
          </p:cNvPr>
          <p:cNvSpPr txBox="1">
            <a:spLocks noChangeArrowheads="1"/>
          </p:cNvSpPr>
          <p:nvPr/>
        </p:nvSpPr>
        <p:spPr bwMode="auto">
          <a:xfrm>
            <a:off x="107950" y="1225550"/>
            <a:ext cx="7993063" cy="5667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96" charset="-128"/>
              </a:defRPr>
            </a:lvl2pPr>
            <a:lvl3pPr algn="ctr" rtl="0" eaLnBrk="0" fontAlgn="base" hangingPunct="0">
              <a:spcBef>
                <a:spcPct val="0"/>
              </a:spcBef>
              <a:spcAft>
                <a:spcPct val="0"/>
              </a:spcAft>
              <a:defRPr sz="4400">
                <a:solidFill>
                  <a:schemeClr val="tx2"/>
                </a:solidFill>
                <a:latin typeface="Arial" charset="0"/>
                <a:ea typeface="ＭＳ Ｐゴシック" pitchFamily="-96" charset="-128"/>
              </a:defRPr>
            </a:lvl3pPr>
            <a:lvl4pPr algn="ctr" rtl="0" eaLnBrk="0" fontAlgn="base" hangingPunct="0">
              <a:spcBef>
                <a:spcPct val="0"/>
              </a:spcBef>
              <a:spcAft>
                <a:spcPct val="0"/>
              </a:spcAft>
              <a:defRPr sz="4400">
                <a:solidFill>
                  <a:schemeClr val="tx2"/>
                </a:solidFill>
                <a:latin typeface="Arial" charset="0"/>
                <a:ea typeface="ＭＳ Ｐゴシック" pitchFamily="-96" charset="-128"/>
              </a:defRPr>
            </a:lvl4pPr>
            <a:lvl5pPr algn="ctr" rtl="0" eaLnBrk="0" fontAlgn="base" hangingPunct="0">
              <a:spcBef>
                <a:spcPct val="0"/>
              </a:spcBef>
              <a:spcAft>
                <a:spcPct val="0"/>
              </a:spcAft>
              <a:defRPr sz="4400">
                <a:solidFill>
                  <a:schemeClr val="tx2"/>
                </a:solidFill>
                <a:latin typeface="Arial" charset="0"/>
                <a:ea typeface="ＭＳ Ｐゴシック" pitchFamily="-96"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a:lstStyle>
          <a:p>
            <a:pPr eaLnBrk="1" hangingPunct="1">
              <a:defRPr/>
            </a:pPr>
            <a:r>
              <a:rPr lang="en-ZA" altLang="en-US" sz="2200" b="1" kern="0" dirty="0">
                <a:solidFill>
                  <a:srgbClr val="000000"/>
                </a:solidFill>
              </a:rPr>
              <a:t>6.  KEY CHALLENGES FOR 2022/23 - ORGANISATIONAL</a:t>
            </a:r>
          </a:p>
        </p:txBody>
      </p:sp>
      <p:graphicFrame>
        <p:nvGraphicFramePr>
          <p:cNvPr id="7" name="Table 6">
            <a:extLst>
              <a:ext uri="{FF2B5EF4-FFF2-40B4-BE49-F238E27FC236}">
                <a16:creationId xmlns:a16="http://schemas.microsoft.com/office/drawing/2014/main" id="{34664840-14BF-B4EF-90D7-7E30A790E982}"/>
              </a:ext>
            </a:extLst>
          </p:cNvPr>
          <p:cNvGraphicFramePr>
            <a:graphicFrameLocks noGrp="1"/>
          </p:cNvGraphicFramePr>
          <p:nvPr/>
        </p:nvGraphicFramePr>
        <p:xfrm>
          <a:off x="-12700" y="1838325"/>
          <a:ext cx="9150350" cy="4254500"/>
        </p:xfrm>
        <a:graphic>
          <a:graphicData uri="http://schemas.openxmlformats.org/drawingml/2006/table">
            <a:tbl>
              <a:tblPr firstRow="1" bandRow="1">
                <a:tableStyleId>{21E4AEA4-8DFA-4A89-87EB-49C32662AFE0}</a:tableStyleId>
              </a:tblPr>
              <a:tblGrid>
                <a:gridCol w="3288643">
                  <a:extLst>
                    <a:ext uri="{9D8B030D-6E8A-4147-A177-3AD203B41FA5}">
                      <a16:colId xmlns:a16="http://schemas.microsoft.com/office/drawing/2014/main" val="1763893312"/>
                    </a:ext>
                  </a:extLst>
                </a:gridCol>
                <a:gridCol w="5861707">
                  <a:extLst>
                    <a:ext uri="{9D8B030D-6E8A-4147-A177-3AD203B41FA5}">
                      <a16:colId xmlns:a16="http://schemas.microsoft.com/office/drawing/2014/main" val="4095100000"/>
                    </a:ext>
                  </a:extLst>
                </a:gridCol>
              </a:tblGrid>
              <a:tr h="4911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altLang="en-US" sz="2000" b="1" dirty="0"/>
                        <a:t>CHALLENGES</a:t>
                      </a:r>
                    </a:p>
                  </a:txBody>
                  <a:tcPr marL="91447" marR="91447" marT="45677" marB="4567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altLang="en-US" sz="2000" b="1" dirty="0"/>
                        <a:t>MITIGATING STRATEGIES</a:t>
                      </a:r>
                    </a:p>
                  </a:txBody>
                  <a:tcPr marL="91447" marR="91447" marT="45677" marB="45677"/>
                </a:tc>
                <a:extLst>
                  <a:ext uri="{0D108BD9-81ED-4DB2-BD59-A6C34878D82A}">
                    <a16:rowId xmlns:a16="http://schemas.microsoft.com/office/drawing/2014/main" val="4015476914"/>
                  </a:ext>
                </a:extLst>
              </a:tr>
              <a:tr h="1246833">
                <a:tc>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US" sz="2000" b="0" kern="1200" baseline="0" dirty="0">
                          <a:solidFill>
                            <a:schemeClr val="tx1"/>
                          </a:solidFill>
                          <a:latin typeface="+mn-lt"/>
                          <a:ea typeface="+mn-ea"/>
                          <a:cs typeface="+mn-cs"/>
                        </a:rPr>
                        <a:t>Uncertainty in revenue collection</a:t>
                      </a:r>
                    </a:p>
                  </a:txBody>
                  <a:tcPr marL="91447" marR="91447" marT="45681" marB="45681"/>
                </a:tc>
                <a:tc>
                  <a:txBody>
                    <a:bodyPr/>
                    <a:lstStyle/>
                    <a:p>
                      <a:pPr marL="182563" marR="0" lvl="0" indent="-182563"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kern="1200" baseline="0" dirty="0">
                          <a:solidFill>
                            <a:schemeClr val="tx1">
                              <a:lumMod val="95000"/>
                              <a:lumOff val="5000"/>
                            </a:schemeClr>
                          </a:solidFill>
                          <a:latin typeface="+mn-lt"/>
                          <a:ea typeface="+mn-ea"/>
                          <a:cs typeface="+mn-cs"/>
                        </a:rPr>
                        <a:t>Cost containment  </a:t>
                      </a:r>
                    </a:p>
                    <a:p>
                      <a:pPr marL="182563" marR="0" lvl="0" indent="-182563"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kern="1200" baseline="0" dirty="0">
                          <a:solidFill>
                            <a:schemeClr val="tx1">
                              <a:lumMod val="95000"/>
                              <a:lumOff val="5000"/>
                            </a:schemeClr>
                          </a:solidFill>
                          <a:latin typeface="+mn-lt"/>
                          <a:ea typeface="+mn-ea"/>
                          <a:cs typeface="+mn-cs"/>
                        </a:rPr>
                        <a:t>Development of a Financial sustainability strategy and plan</a:t>
                      </a:r>
                    </a:p>
                  </a:txBody>
                  <a:tcPr marL="91447" marR="91447" marT="45681" marB="45681"/>
                </a:tc>
                <a:extLst>
                  <a:ext uri="{0D108BD9-81ED-4DB2-BD59-A6C34878D82A}">
                    <a16:rowId xmlns:a16="http://schemas.microsoft.com/office/drawing/2014/main" val="3201771621"/>
                  </a:ext>
                </a:extLst>
              </a:tr>
              <a:tr h="1269749">
                <a:tc>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rabicPeriod" startAt="2"/>
                        <a:tabLst/>
                        <a:defRPr/>
                      </a:pPr>
                      <a:r>
                        <a:rPr lang="en-US" altLang="en-US" sz="2000" kern="1200" baseline="0" dirty="0">
                          <a:solidFill>
                            <a:schemeClr val="tx1">
                              <a:lumMod val="95000"/>
                              <a:lumOff val="5000"/>
                            </a:schemeClr>
                          </a:solidFill>
                          <a:latin typeface="+mn-lt"/>
                          <a:ea typeface="+mn-ea"/>
                          <a:cs typeface="+mn-cs"/>
                        </a:rPr>
                        <a:t>Negative perception of NERSA by stakeholders </a:t>
                      </a:r>
                    </a:p>
                  </a:txBody>
                  <a:tcPr marL="91447" marR="91447" marT="45670" marB="45670"/>
                </a:tc>
                <a:tc>
                  <a:txBody>
                    <a:bodyPr/>
                    <a:lstStyle/>
                    <a:p>
                      <a:pPr marL="182563" marR="0" lvl="0" indent="-182563"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2000" kern="1200" baseline="0" dirty="0">
                          <a:solidFill>
                            <a:schemeClr val="tx1">
                              <a:lumMod val="95000"/>
                              <a:lumOff val="5000"/>
                            </a:schemeClr>
                          </a:solidFill>
                          <a:latin typeface="+mn-lt"/>
                          <a:ea typeface="+mn-ea"/>
                          <a:cs typeface="+mn-cs"/>
                        </a:rPr>
                        <a:t>Regular stakeholder engagements on NERSA’s decisions, </a:t>
                      </a:r>
                      <a:r>
                        <a:rPr lang="en-ZA" sz="2000" kern="1200" dirty="0">
                          <a:solidFill>
                            <a:schemeClr val="tx1">
                              <a:lumMod val="95000"/>
                              <a:lumOff val="5000"/>
                            </a:schemeClr>
                          </a:solidFill>
                          <a:effectLst/>
                          <a:latin typeface="+mn-lt"/>
                          <a:ea typeface="+mn-ea"/>
                          <a:cs typeface="+mn-cs"/>
                        </a:rPr>
                        <a:t>methodologies, processes, frameworks, etc.</a:t>
                      </a:r>
                      <a:endParaRPr lang="en-ZA" sz="2000" kern="1200" baseline="0" dirty="0">
                        <a:solidFill>
                          <a:schemeClr val="tx1">
                            <a:lumMod val="95000"/>
                            <a:lumOff val="5000"/>
                          </a:schemeClr>
                        </a:solidFill>
                        <a:latin typeface="+mn-lt"/>
                        <a:ea typeface="+mn-ea"/>
                        <a:cs typeface="+mn-cs"/>
                      </a:endParaRPr>
                    </a:p>
                  </a:txBody>
                  <a:tcPr marL="91447" marR="91447" marT="45670" marB="45670"/>
                </a:tc>
                <a:extLst>
                  <a:ext uri="{0D108BD9-81ED-4DB2-BD59-A6C34878D82A}">
                    <a16:rowId xmlns:a16="http://schemas.microsoft.com/office/drawing/2014/main" val="2909791757"/>
                  </a:ext>
                </a:extLst>
              </a:tr>
              <a:tr h="1246806">
                <a:tc>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rabicPeriod" startAt="3"/>
                        <a:tabLst/>
                        <a:defRPr/>
                      </a:pPr>
                      <a:r>
                        <a:rPr lang="en-ZA" altLang="en-US" sz="2000" kern="1200" baseline="0" dirty="0">
                          <a:solidFill>
                            <a:schemeClr val="tx1">
                              <a:lumMod val="95000"/>
                              <a:lumOff val="5000"/>
                            </a:schemeClr>
                          </a:solidFill>
                          <a:latin typeface="+mn-lt"/>
                          <a:ea typeface="+mn-ea"/>
                          <a:cs typeface="+mn-cs"/>
                        </a:rPr>
                        <a:t>Slow transitioning from manual to automated business processes</a:t>
                      </a:r>
                    </a:p>
                  </a:txBody>
                  <a:tcPr marL="91447" marR="91447" marT="45670" marB="45670"/>
                </a:tc>
                <a:tc>
                  <a:txBody>
                    <a:bodyPr/>
                    <a:lstStyle/>
                    <a:p>
                      <a:pPr marL="182563" marR="0" lvl="0" indent="-182563"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2000" kern="1200" baseline="0" dirty="0">
                          <a:solidFill>
                            <a:schemeClr val="tx1">
                              <a:lumMod val="95000"/>
                              <a:lumOff val="5000"/>
                            </a:schemeClr>
                          </a:solidFill>
                          <a:latin typeface="+mn-lt"/>
                          <a:ea typeface="+mn-ea"/>
                          <a:cs typeface="+mn-cs"/>
                        </a:rPr>
                        <a:t>Automation of business processes</a:t>
                      </a:r>
                    </a:p>
                  </a:txBody>
                  <a:tcPr marL="91447" marR="91447" marT="45670" marB="45670"/>
                </a:tc>
                <a:extLst>
                  <a:ext uri="{0D108BD9-81ED-4DB2-BD59-A6C34878D82A}">
                    <a16:rowId xmlns:a16="http://schemas.microsoft.com/office/drawing/2014/main" val="2658791658"/>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4">
            <a:extLst>
              <a:ext uri="{FF2B5EF4-FFF2-40B4-BE49-F238E27FC236}">
                <a16:creationId xmlns:a16="http://schemas.microsoft.com/office/drawing/2014/main" id="{97AC237C-1A56-D985-EDB3-D2EEEBD2C121}"/>
              </a:ext>
            </a:extLst>
          </p:cNvPr>
          <p:cNvSpPr>
            <a:spLocks noGrp="1"/>
          </p:cNvSpPr>
          <p:nvPr>
            <p:ph type="sldNum" sz="quarter" idx="11"/>
          </p:nvPr>
        </p:nvSpPr>
        <p:spPr>
          <a:xfrm>
            <a:off x="6875463" y="188913"/>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2F5FE0F-2353-4186-9152-7B5221892EFA}" type="slidenum">
              <a:rPr lang="en-US" altLang="en-US" sz="1400" b="1"/>
              <a:pPr/>
              <a:t>27</a:t>
            </a:fld>
            <a:endParaRPr lang="en-US" altLang="en-US" sz="1400" b="1"/>
          </a:p>
        </p:txBody>
      </p:sp>
      <p:sp>
        <p:nvSpPr>
          <p:cNvPr id="56323" name="Rectangle 2">
            <a:extLst>
              <a:ext uri="{FF2B5EF4-FFF2-40B4-BE49-F238E27FC236}">
                <a16:creationId xmlns:a16="http://schemas.microsoft.com/office/drawing/2014/main" id="{F2175284-23F9-F426-A5D6-952D178F777B}"/>
              </a:ext>
            </a:extLst>
          </p:cNvPr>
          <p:cNvSpPr>
            <a:spLocks noGrp="1" noChangeArrowheads="1"/>
          </p:cNvSpPr>
          <p:nvPr>
            <p:ph type="title"/>
          </p:nvPr>
        </p:nvSpPr>
        <p:spPr bwMode="auto">
          <a:xfrm>
            <a:off x="-36513" y="2852738"/>
            <a:ext cx="8893176" cy="7921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ZA" altLang="en-US" b="1"/>
              <a:t>7. Support Requested in Respect of Identified Regulatory Challenges </a:t>
            </a:r>
            <a:br>
              <a:rPr lang="en-ZA" altLang="en-US" b="1"/>
            </a:br>
            <a:r>
              <a:rPr lang="en-ZA" altLang="en-US" b="1"/>
              <a:t/>
            </a:r>
            <a:br>
              <a:rPr lang="en-ZA" altLang="en-US" b="1"/>
            </a:br>
            <a:r>
              <a:rPr lang="en-US" altLang="en-US" b="1"/>
              <a:t/>
            </a:r>
            <a:br>
              <a:rPr lang="en-US" altLang="en-US" b="1"/>
            </a:br>
            <a:endParaRPr lang="en-US" altLang="en-US" b="1"/>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3">
            <a:extLst>
              <a:ext uri="{FF2B5EF4-FFF2-40B4-BE49-F238E27FC236}">
                <a16:creationId xmlns:a16="http://schemas.microsoft.com/office/drawing/2014/main" id="{DAF731CC-D773-BA72-F607-F58627739F59}"/>
              </a:ext>
            </a:extLst>
          </p:cNvPr>
          <p:cNvSpPr>
            <a:spLocks noGrp="1"/>
          </p:cNvSpPr>
          <p:nvPr>
            <p:ph type="sldNum" sz="quarter" idx="11"/>
          </p:nvPr>
        </p:nvSpPr>
        <p:spPr>
          <a:xfrm>
            <a:off x="8388350" y="174625"/>
            <a:ext cx="466725" cy="434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9A46EFB-302D-45DD-ADA7-8B3DEC5AC2FE}" type="slidenum">
              <a:rPr lang="en-US" altLang="en-US" sz="1500" b="1">
                <a:cs typeface="Arial" panose="020B0604020202020204" pitchFamily="34" charset="0"/>
              </a:rPr>
              <a:pPr/>
              <a:t>28</a:t>
            </a:fld>
            <a:endParaRPr lang="en-US" altLang="en-US" sz="1500" b="1">
              <a:cs typeface="Arial" panose="020B0604020202020204" pitchFamily="34" charset="0"/>
            </a:endParaRPr>
          </a:p>
        </p:txBody>
      </p:sp>
      <p:sp>
        <p:nvSpPr>
          <p:cNvPr id="5" name="Rectangle 2">
            <a:extLst>
              <a:ext uri="{FF2B5EF4-FFF2-40B4-BE49-F238E27FC236}">
                <a16:creationId xmlns:a16="http://schemas.microsoft.com/office/drawing/2014/main" id="{66967420-4D50-D2B7-702B-996DCE8D6E35}"/>
              </a:ext>
            </a:extLst>
          </p:cNvPr>
          <p:cNvSpPr txBox="1">
            <a:spLocks noChangeArrowheads="1"/>
          </p:cNvSpPr>
          <p:nvPr/>
        </p:nvSpPr>
        <p:spPr bwMode="auto">
          <a:xfrm>
            <a:off x="0" y="1208088"/>
            <a:ext cx="8316913" cy="7810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96" charset="-128"/>
              </a:defRPr>
            </a:lvl2pPr>
            <a:lvl3pPr algn="ctr" rtl="0" eaLnBrk="0" fontAlgn="base" hangingPunct="0">
              <a:spcBef>
                <a:spcPct val="0"/>
              </a:spcBef>
              <a:spcAft>
                <a:spcPct val="0"/>
              </a:spcAft>
              <a:defRPr sz="4400">
                <a:solidFill>
                  <a:schemeClr val="tx2"/>
                </a:solidFill>
                <a:latin typeface="Arial" charset="0"/>
                <a:ea typeface="ＭＳ Ｐゴシック" pitchFamily="-96" charset="-128"/>
              </a:defRPr>
            </a:lvl3pPr>
            <a:lvl4pPr algn="ctr" rtl="0" eaLnBrk="0" fontAlgn="base" hangingPunct="0">
              <a:spcBef>
                <a:spcPct val="0"/>
              </a:spcBef>
              <a:spcAft>
                <a:spcPct val="0"/>
              </a:spcAft>
              <a:defRPr sz="4400">
                <a:solidFill>
                  <a:schemeClr val="tx2"/>
                </a:solidFill>
                <a:latin typeface="Arial" charset="0"/>
                <a:ea typeface="ＭＳ Ｐゴシック" pitchFamily="-96" charset="-128"/>
              </a:defRPr>
            </a:lvl4pPr>
            <a:lvl5pPr algn="ctr" rtl="0" eaLnBrk="0" fontAlgn="base" hangingPunct="0">
              <a:spcBef>
                <a:spcPct val="0"/>
              </a:spcBef>
              <a:spcAft>
                <a:spcPct val="0"/>
              </a:spcAft>
              <a:defRPr sz="4400">
                <a:solidFill>
                  <a:schemeClr val="tx2"/>
                </a:solidFill>
                <a:latin typeface="Arial" charset="0"/>
                <a:ea typeface="ＭＳ Ｐゴシック" pitchFamily="-96"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a:lstStyle>
          <a:p>
            <a:pPr eaLnBrk="1" hangingPunct="1">
              <a:defRPr/>
            </a:pPr>
            <a:r>
              <a:rPr lang="en-ZA" altLang="en-US" sz="2000" b="1" kern="0" dirty="0">
                <a:solidFill>
                  <a:srgbClr val="000000"/>
                </a:solidFill>
              </a:rPr>
              <a:t>7.  CONTINUED SUPPORT REQUESTED IN RESPECT OF IDENTIFIED REGULATORY CHALLENGES ARE THE FOLLOWING:</a:t>
            </a:r>
          </a:p>
        </p:txBody>
      </p:sp>
      <p:sp>
        <p:nvSpPr>
          <p:cNvPr id="6" name="Content Placeholder 2">
            <a:extLst>
              <a:ext uri="{FF2B5EF4-FFF2-40B4-BE49-F238E27FC236}">
                <a16:creationId xmlns:a16="http://schemas.microsoft.com/office/drawing/2014/main" id="{BEAA5EE7-48C5-10C4-EEF0-D84ED8F76EB4}"/>
              </a:ext>
            </a:extLst>
          </p:cNvPr>
          <p:cNvSpPr txBox="1">
            <a:spLocks/>
          </p:cNvSpPr>
          <p:nvPr/>
        </p:nvSpPr>
        <p:spPr>
          <a:xfrm>
            <a:off x="107950" y="1708150"/>
            <a:ext cx="8353425" cy="514985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0" lvl="1" indent="0">
              <a:buFontTx/>
              <a:buNone/>
              <a:defRPr/>
            </a:pPr>
            <a:endParaRPr lang="en-ZA" sz="2200" kern="0" dirty="0">
              <a:solidFill>
                <a:srgbClr val="000000"/>
              </a:solidFill>
            </a:endParaRPr>
          </a:p>
        </p:txBody>
      </p:sp>
      <p:sp>
        <p:nvSpPr>
          <p:cNvPr id="7" name="Content Placeholder 2">
            <a:extLst>
              <a:ext uri="{FF2B5EF4-FFF2-40B4-BE49-F238E27FC236}">
                <a16:creationId xmlns:a16="http://schemas.microsoft.com/office/drawing/2014/main" id="{3F4ECBF5-9BE9-A317-A51A-2EDC020110AA}"/>
              </a:ext>
            </a:extLst>
          </p:cNvPr>
          <p:cNvSpPr txBox="1">
            <a:spLocks/>
          </p:cNvSpPr>
          <p:nvPr/>
        </p:nvSpPr>
        <p:spPr>
          <a:xfrm>
            <a:off x="26988" y="1989138"/>
            <a:ext cx="8747125" cy="5013325"/>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342900" lvl="1" indent="-342900" algn="just">
              <a:spcBef>
                <a:spcPts val="0"/>
              </a:spcBef>
              <a:spcAft>
                <a:spcPts val="1800"/>
              </a:spcAft>
              <a:buFontTx/>
              <a:buAutoNum type="arabicPeriod"/>
              <a:defRPr/>
            </a:pPr>
            <a:r>
              <a:rPr lang="en-US" sz="1900" kern="0" dirty="0">
                <a:solidFill>
                  <a:schemeClr val="tx1">
                    <a:lumMod val="95000"/>
                    <a:lumOff val="5000"/>
                  </a:schemeClr>
                </a:solidFill>
              </a:rPr>
              <a:t>Speedy finalisation of amendments of governing legislation and policies – National Energy Regulator Act, Gas Act, Petroleum Pipelines Act, Electricity Regulation Act  - acknowledging the progress made to date with some of the draft amendment bills.</a:t>
            </a:r>
          </a:p>
          <a:p>
            <a:pPr marL="342900" lvl="1" indent="-342900" algn="just">
              <a:spcBef>
                <a:spcPts val="0"/>
              </a:spcBef>
              <a:spcAft>
                <a:spcPts val="1800"/>
              </a:spcAft>
              <a:buFontTx/>
              <a:buAutoNum type="arabicPeriod"/>
              <a:defRPr/>
            </a:pPr>
            <a:r>
              <a:rPr lang="en-US" sz="1900" kern="0" dirty="0">
                <a:solidFill>
                  <a:schemeClr val="tx1">
                    <a:lumMod val="95000"/>
                    <a:lumOff val="5000"/>
                  </a:schemeClr>
                </a:solidFill>
              </a:rPr>
              <a:t>Alternative dispute resolution (ADR) is requested as a first process for dispute resolution instead of the current court processes (</a:t>
            </a:r>
            <a:r>
              <a:rPr lang="en-US" sz="1900" i="1" kern="0" dirty="0">
                <a:solidFill>
                  <a:schemeClr val="tx1">
                    <a:lumMod val="95000"/>
                    <a:lumOff val="5000"/>
                  </a:schemeClr>
                </a:solidFill>
              </a:rPr>
              <a:t>The ADR could be made part of the NERSA’s governing legislation</a:t>
            </a:r>
            <a:r>
              <a:rPr lang="en-US" sz="1900" kern="0" dirty="0">
                <a:solidFill>
                  <a:schemeClr val="tx1">
                    <a:lumMod val="95000"/>
                    <a:lumOff val="5000"/>
                  </a:schemeClr>
                </a:solidFill>
              </a:rPr>
              <a:t>.)</a:t>
            </a:r>
          </a:p>
          <a:p>
            <a:pPr marL="342900" lvl="1" indent="-342900" algn="just">
              <a:spcBef>
                <a:spcPts val="0"/>
              </a:spcBef>
              <a:spcAft>
                <a:spcPts val="1800"/>
              </a:spcAft>
              <a:buFontTx/>
              <a:buAutoNum type="arabicPeriod"/>
              <a:defRPr/>
            </a:pPr>
            <a:r>
              <a:rPr lang="en-US" sz="1900" kern="0" dirty="0">
                <a:solidFill>
                  <a:schemeClr val="tx1">
                    <a:lumMod val="95000"/>
                    <a:lumOff val="5000"/>
                  </a:schemeClr>
                </a:solidFill>
              </a:rPr>
              <a:t>Harmonization of regulatory frameworks for cross-border trade in the SADC region and the continent.</a:t>
            </a:r>
          </a:p>
          <a:p>
            <a:pPr marL="342900" lvl="1" indent="-342900" algn="just">
              <a:spcBef>
                <a:spcPts val="0"/>
              </a:spcBef>
              <a:spcAft>
                <a:spcPts val="1800"/>
              </a:spcAft>
              <a:buFontTx/>
              <a:buAutoNum type="arabicPeriod"/>
              <a:defRPr/>
            </a:pPr>
            <a:r>
              <a:rPr lang="en-US" sz="1900" kern="0" dirty="0">
                <a:solidFill>
                  <a:schemeClr val="tx1">
                    <a:lumMod val="95000"/>
                    <a:lumOff val="5000"/>
                  </a:schemeClr>
                </a:solidFill>
              </a:rPr>
              <a:t>Streamlining of the regulation of the fragmented petroleum sector.</a:t>
            </a:r>
          </a:p>
          <a:p>
            <a:pPr marL="342900" lvl="1" indent="-342900" algn="just">
              <a:spcBef>
                <a:spcPts val="0"/>
              </a:spcBef>
              <a:spcAft>
                <a:spcPts val="1800"/>
              </a:spcAft>
              <a:buFontTx/>
              <a:buAutoNum type="arabicPeriod"/>
              <a:defRPr/>
            </a:pPr>
            <a:r>
              <a:rPr lang="en-US" sz="1900" kern="0" dirty="0">
                <a:solidFill>
                  <a:schemeClr val="tx1">
                    <a:lumMod val="95000"/>
                    <a:lumOff val="5000"/>
                  </a:schemeClr>
                </a:solidFill>
              </a:rPr>
              <a:t>Investment in energy infrastructure.</a:t>
            </a:r>
          </a:p>
          <a:p>
            <a:pPr marL="342900" lvl="1" indent="-342900" algn="just">
              <a:spcBef>
                <a:spcPts val="0"/>
              </a:spcBef>
              <a:spcAft>
                <a:spcPts val="1800"/>
              </a:spcAft>
              <a:buFontTx/>
              <a:buAutoNum type="arabicPeriod"/>
              <a:defRPr/>
            </a:pPr>
            <a:r>
              <a:rPr lang="en-US" sz="1900" kern="0" dirty="0">
                <a:solidFill>
                  <a:schemeClr val="tx1">
                    <a:lumMod val="95000"/>
                    <a:lumOff val="5000"/>
                  </a:schemeClr>
                </a:solidFill>
              </a:rPr>
              <a:t>Safeguarding of current energy infrastructure (theft, vandalism, etc.)</a:t>
            </a:r>
          </a:p>
          <a:p>
            <a:pPr marL="742950" lvl="2" indent="-342900" algn="just">
              <a:spcBef>
                <a:spcPts val="0"/>
              </a:spcBef>
              <a:spcAft>
                <a:spcPts val="1800"/>
              </a:spcAft>
              <a:buFontTx/>
              <a:buAutoNum type="arabicPeriod"/>
              <a:defRPr/>
            </a:pPr>
            <a:endParaRPr lang="en-US" sz="1900" kern="0" dirty="0"/>
          </a:p>
          <a:p>
            <a:pPr marL="400050" lvl="2" indent="0" algn="just">
              <a:spcBef>
                <a:spcPts val="0"/>
              </a:spcBef>
              <a:spcAft>
                <a:spcPts val="1800"/>
              </a:spcAft>
              <a:buFontTx/>
              <a:buNone/>
              <a:defRPr/>
            </a:pPr>
            <a:endParaRPr lang="en-US" sz="1900" kern="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4">
            <a:extLst>
              <a:ext uri="{FF2B5EF4-FFF2-40B4-BE49-F238E27FC236}">
                <a16:creationId xmlns:a16="http://schemas.microsoft.com/office/drawing/2014/main" id="{33F1E2EA-88F4-9BFA-E96E-139062C4417E}"/>
              </a:ext>
            </a:extLst>
          </p:cNvPr>
          <p:cNvSpPr>
            <a:spLocks noGrp="1"/>
          </p:cNvSpPr>
          <p:nvPr>
            <p:ph type="sldNum" sz="quarter" idx="11"/>
          </p:nvPr>
        </p:nvSpPr>
        <p:spPr>
          <a:xfrm>
            <a:off x="6875463" y="188913"/>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D09CED0-4EF6-44F7-86A6-B86895C7CF22}" type="slidenum">
              <a:rPr lang="en-US" altLang="en-US" sz="1400" b="1"/>
              <a:pPr/>
              <a:t>29</a:t>
            </a:fld>
            <a:endParaRPr lang="en-US" altLang="en-US" sz="1400" b="1"/>
          </a:p>
        </p:txBody>
      </p:sp>
      <p:sp>
        <p:nvSpPr>
          <p:cNvPr id="60419" name="Rectangle 2">
            <a:extLst>
              <a:ext uri="{FF2B5EF4-FFF2-40B4-BE49-F238E27FC236}">
                <a16:creationId xmlns:a16="http://schemas.microsoft.com/office/drawing/2014/main" id="{C6BE53F7-6ACB-A4E3-9339-9AF7A793E80F}"/>
              </a:ext>
            </a:extLst>
          </p:cNvPr>
          <p:cNvSpPr>
            <a:spLocks noGrp="1" noChangeArrowheads="1"/>
          </p:cNvSpPr>
          <p:nvPr>
            <p:ph type="title"/>
          </p:nvPr>
        </p:nvSpPr>
        <p:spPr bwMode="auto">
          <a:xfrm>
            <a:off x="-36513" y="2852738"/>
            <a:ext cx="8893176" cy="7921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ZA" altLang="en-US" b="1"/>
              <a:t>8. Conclusion</a:t>
            </a:r>
            <a:br>
              <a:rPr lang="en-ZA" altLang="en-US" b="1"/>
            </a:br>
            <a:r>
              <a:rPr lang="en-ZA" altLang="en-US" b="1"/>
              <a:t/>
            </a:r>
            <a:br>
              <a:rPr lang="en-ZA" altLang="en-US" b="1"/>
            </a:br>
            <a:r>
              <a:rPr lang="en-US" altLang="en-US" b="1"/>
              <a:t/>
            </a:r>
            <a:br>
              <a:rPr lang="en-US" altLang="en-US" b="1"/>
            </a:br>
            <a:endParaRPr lang="en-US" altLang="en-US"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a:extLst>
              <a:ext uri="{FF2B5EF4-FFF2-40B4-BE49-F238E27FC236}">
                <a16:creationId xmlns:a16="http://schemas.microsoft.com/office/drawing/2014/main" id="{26AF66FF-A744-00F4-F18B-D0EE848F09C4}"/>
              </a:ext>
            </a:extLst>
          </p:cNvPr>
          <p:cNvSpPr>
            <a:spLocks noGrp="1"/>
          </p:cNvSpPr>
          <p:nvPr>
            <p:ph type="sldNum" sz="quarter" idx="11"/>
          </p:nvPr>
        </p:nvSpPr>
        <p:spPr>
          <a:xfrm>
            <a:off x="6875463" y="188913"/>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D310854-B15B-4A5E-85A9-2B6600387758}" type="slidenum">
              <a:rPr lang="en-US" altLang="en-US" sz="1400" b="1"/>
              <a:pPr/>
              <a:t>3</a:t>
            </a:fld>
            <a:endParaRPr lang="en-US" altLang="en-US" sz="1400" b="1"/>
          </a:p>
        </p:txBody>
      </p:sp>
      <p:sp>
        <p:nvSpPr>
          <p:cNvPr id="8195" name="Rectangle 2">
            <a:extLst>
              <a:ext uri="{FF2B5EF4-FFF2-40B4-BE49-F238E27FC236}">
                <a16:creationId xmlns:a16="http://schemas.microsoft.com/office/drawing/2014/main" id="{A17777FF-775D-663A-EA0D-CDBFE6CC4EA1}"/>
              </a:ext>
            </a:extLst>
          </p:cNvPr>
          <p:cNvSpPr>
            <a:spLocks noGrp="1" noChangeArrowheads="1"/>
          </p:cNvSpPr>
          <p:nvPr>
            <p:ph type="title"/>
          </p:nvPr>
        </p:nvSpPr>
        <p:spPr bwMode="auto">
          <a:xfrm>
            <a:off x="395288" y="3213100"/>
            <a:ext cx="7704137" cy="79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b="1"/>
              <a:t>A. Executive Summary</a:t>
            </a:r>
            <a:br>
              <a:rPr lang="en-US" altLang="en-US" b="1"/>
            </a:br>
            <a:endParaRPr lang="en-US" altLang="en-US" b="1"/>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3">
            <a:extLst>
              <a:ext uri="{FF2B5EF4-FFF2-40B4-BE49-F238E27FC236}">
                <a16:creationId xmlns:a16="http://schemas.microsoft.com/office/drawing/2014/main" id="{5D775F65-BE94-ED5A-8712-B443477C0DC8}"/>
              </a:ext>
            </a:extLst>
          </p:cNvPr>
          <p:cNvSpPr>
            <a:spLocks noGrp="1"/>
          </p:cNvSpPr>
          <p:nvPr>
            <p:ph type="sldNum" sz="quarter" idx="11"/>
          </p:nvPr>
        </p:nvSpPr>
        <p:spPr>
          <a:xfrm>
            <a:off x="8459788" y="115888"/>
            <a:ext cx="611187" cy="495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0300CB3-7CDE-4E64-A571-409AEC110260}" type="slidenum">
              <a:rPr lang="en-US" altLang="en-US" sz="1500" b="1">
                <a:cs typeface="Arial" panose="020B0604020202020204" pitchFamily="34" charset="0"/>
              </a:rPr>
              <a:pPr/>
              <a:t>30</a:t>
            </a:fld>
            <a:endParaRPr lang="en-US" altLang="en-US" sz="1500" b="1">
              <a:cs typeface="Arial" panose="020B0604020202020204" pitchFamily="34" charset="0"/>
            </a:endParaRPr>
          </a:p>
        </p:txBody>
      </p:sp>
      <p:sp>
        <p:nvSpPr>
          <p:cNvPr id="6" name="Rectangle 2">
            <a:extLst>
              <a:ext uri="{FF2B5EF4-FFF2-40B4-BE49-F238E27FC236}">
                <a16:creationId xmlns:a16="http://schemas.microsoft.com/office/drawing/2014/main" id="{C0CE908A-20D9-407A-4912-29F1818304C4}"/>
              </a:ext>
            </a:extLst>
          </p:cNvPr>
          <p:cNvSpPr txBox="1">
            <a:spLocks noChangeArrowheads="1"/>
          </p:cNvSpPr>
          <p:nvPr/>
        </p:nvSpPr>
        <p:spPr bwMode="auto">
          <a:xfrm>
            <a:off x="-293688" y="1087438"/>
            <a:ext cx="8928101" cy="5651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96" charset="-128"/>
              </a:defRPr>
            </a:lvl2pPr>
            <a:lvl3pPr algn="ctr" rtl="0" eaLnBrk="0" fontAlgn="base" hangingPunct="0">
              <a:spcBef>
                <a:spcPct val="0"/>
              </a:spcBef>
              <a:spcAft>
                <a:spcPct val="0"/>
              </a:spcAft>
              <a:defRPr sz="4400">
                <a:solidFill>
                  <a:schemeClr val="tx2"/>
                </a:solidFill>
                <a:latin typeface="Arial" charset="0"/>
                <a:ea typeface="ＭＳ Ｐゴシック" pitchFamily="-96" charset="-128"/>
              </a:defRPr>
            </a:lvl3pPr>
            <a:lvl4pPr algn="ctr" rtl="0" eaLnBrk="0" fontAlgn="base" hangingPunct="0">
              <a:spcBef>
                <a:spcPct val="0"/>
              </a:spcBef>
              <a:spcAft>
                <a:spcPct val="0"/>
              </a:spcAft>
              <a:defRPr sz="4400">
                <a:solidFill>
                  <a:schemeClr val="tx2"/>
                </a:solidFill>
                <a:latin typeface="Arial" charset="0"/>
                <a:ea typeface="ＭＳ Ｐゴシック" pitchFamily="-96" charset="-128"/>
              </a:defRPr>
            </a:lvl4pPr>
            <a:lvl5pPr algn="ctr" rtl="0" eaLnBrk="0" fontAlgn="base" hangingPunct="0">
              <a:spcBef>
                <a:spcPct val="0"/>
              </a:spcBef>
              <a:spcAft>
                <a:spcPct val="0"/>
              </a:spcAft>
              <a:defRPr sz="4400">
                <a:solidFill>
                  <a:schemeClr val="tx2"/>
                </a:solidFill>
                <a:latin typeface="Arial" charset="0"/>
                <a:ea typeface="ＭＳ Ｐゴシック" pitchFamily="-96"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a:lstStyle>
          <a:p>
            <a:pPr eaLnBrk="1" hangingPunct="1">
              <a:defRPr/>
            </a:pPr>
            <a:r>
              <a:rPr lang="en-US" altLang="en-US" sz="3000" b="1" kern="0" dirty="0">
                <a:solidFill>
                  <a:schemeClr val="tx1">
                    <a:lumMod val="95000"/>
                    <a:lumOff val="5000"/>
                  </a:schemeClr>
                </a:solidFill>
              </a:rPr>
              <a:t>8.  CONCLUSION</a:t>
            </a:r>
          </a:p>
        </p:txBody>
      </p:sp>
      <p:sp>
        <p:nvSpPr>
          <p:cNvPr id="7" name="Content Placeholder 2">
            <a:extLst>
              <a:ext uri="{FF2B5EF4-FFF2-40B4-BE49-F238E27FC236}">
                <a16:creationId xmlns:a16="http://schemas.microsoft.com/office/drawing/2014/main" id="{A93834E2-5193-F934-A838-02B7AE53A0DC}"/>
              </a:ext>
            </a:extLst>
          </p:cNvPr>
          <p:cNvSpPr>
            <a:spLocks noGrp="1"/>
          </p:cNvSpPr>
          <p:nvPr>
            <p:ph idx="1"/>
          </p:nvPr>
        </p:nvSpPr>
        <p:spPr>
          <a:xfrm>
            <a:off x="107950" y="1660525"/>
            <a:ext cx="8301038" cy="5197475"/>
          </a:xfrm>
        </p:spPr>
        <p:txBody>
          <a:bodyPr/>
          <a:lstStyle/>
          <a:p>
            <a:pPr algn="just" eaLnBrk="1" hangingPunct="1">
              <a:spcBef>
                <a:spcPts val="0"/>
              </a:spcBef>
              <a:spcAft>
                <a:spcPts val="1200"/>
              </a:spcAft>
              <a:defRPr/>
            </a:pPr>
            <a:r>
              <a:rPr lang="en-US" altLang="en-US" sz="2000" dirty="0">
                <a:solidFill>
                  <a:schemeClr val="tx1">
                    <a:lumMod val="95000"/>
                    <a:lumOff val="5000"/>
                  </a:schemeClr>
                </a:solidFill>
              </a:rPr>
              <a:t>The results of NERSA’s work continues to have a profound impact on the lives of ordinary people as well as on the economy of the country;</a:t>
            </a:r>
          </a:p>
          <a:p>
            <a:pPr algn="just" eaLnBrk="1" hangingPunct="1">
              <a:spcBef>
                <a:spcPts val="0"/>
              </a:spcBef>
              <a:spcAft>
                <a:spcPts val="1200"/>
              </a:spcAft>
              <a:defRPr/>
            </a:pPr>
            <a:r>
              <a:rPr lang="en-GB" altLang="en-US" sz="2000" dirty="0">
                <a:solidFill>
                  <a:schemeClr val="tx1">
                    <a:lumMod val="95000"/>
                    <a:lumOff val="5000"/>
                  </a:schemeClr>
                </a:solidFill>
              </a:rPr>
              <a:t>The regulation of the three energy industries continues to pose some challenges in that the Energy Regulator is required to balance the conflicting interests of licensees, investors, consumers/end-users and the policy maker; </a:t>
            </a:r>
          </a:p>
          <a:p>
            <a:pPr algn="just" eaLnBrk="1" hangingPunct="1">
              <a:spcBef>
                <a:spcPts val="0"/>
              </a:spcBef>
              <a:spcAft>
                <a:spcPts val="1200"/>
              </a:spcAft>
              <a:defRPr/>
            </a:pPr>
            <a:r>
              <a:rPr lang="en-US" altLang="en-US" sz="2000" dirty="0">
                <a:solidFill>
                  <a:schemeClr val="tx1">
                    <a:lumMod val="95000"/>
                    <a:lumOff val="5000"/>
                  </a:schemeClr>
                </a:solidFill>
              </a:rPr>
              <a:t>There is an urgent need for finalization of amendments of governing legislation and government policies relating to the three industries- National Energy Regulator Act, Electricity Regulation Act, Gas Act and Petroleum Pipelines Act.</a:t>
            </a:r>
          </a:p>
          <a:p>
            <a:pPr algn="just" eaLnBrk="1" hangingPunct="1">
              <a:spcBef>
                <a:spcPts val="0"/>
              </a:spcBef>
              <a:spcAft>
                <a:spcPts val="1200"/>
              </a:spcAft>
              <a:defRPr/>
            </a:pPr>
            <a:r>
              <a:rPr lang="en-US" altLang="en-US" sz="2000" dirty="0">
                <a:solidFill>
                  <a:schemeClr val="tx1">
                    <a:lumMod val="95000"/>
                    <a:lumOff val="5000"/>
                  </a:schemeClr>
                </a:solidFill>
              </a:rPr>
              <a:t>To deal with regulatory challenges, NERSA has undertaken various initiatives to refine regulatory practices and methodologies in its quest to become a recognized world-class leader in energy regulation and will continue to do so.</a:t>
            </a:r>
          </a:p>
          <a:p>
            <a:pPr>
              <a:defRPr/>
            </a:pPr>
            <a:endParaRPr lang="en-ZA" sz="2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a:extLst>
              <a:ext uri="{FF2B5EF4-FFF2-40B4-BE49-F238E27FC236}">
                <a16:creationId xmlns:a16="http://schemas.microsoft.com/office/drawing/2014/main" id="{62618426-45D6-01D6-DF49-9CE1D7004270}"/>
              </a:ext>
            </a:extLst>
          </p:cNvPr>
          <p:cNvSpPr>
            <a:spLocks noGrp="1" noChangeArrowheads="1"/>
          </p:cNvSpPr>
          <p:nvPr>
            <p:ph type="body" idx="1"/>
          </p:nvPr>
        </p:nvSpPr>
        <p:spPr bwMode="auto">
          <a:xfrm>
            <a:off x="0" y="1341438"/>
            <a:ext cx="8353425" cy="19875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FontTx/>
              <a:buNone/>
            </a:pPr>
            <a:endParaRPr lang="en-US" altLang="en-US" sz="1800"/>
          </a:p>
          <a:p>
            <a:pPr eaLnBrk="1" hangingPunct="1">
              <a:buFontTx/>
              <a:buNone/>
            </a:pPr>
            <a:endParaRPr lang="en-US" altLang="en-US" sz="1800"/>
          </a:p>
          <a:p>
            <a:pPr algn="ctr" eaLnBrk="1" hangingPunct="1">
              <a:buFontTx/>
              <a:buNone/>
            </a:pPr>
            <a:r>
              <a:rPr lang="en-US" altLang="en-US" sz="3600" b="1">
                <a:cs typeface="Arial" panose="020B0604020202020204" pitchFamily="34" charset="0"/>
              </a:rPr>
              <a:t>Thank you</a:t>
            </a:r>
          </a:p>
          <a:p>
            <a:pPr eaLnBrk="1" hangingPunct="1">
              <a:buFontTx/>
              <a:buNone/>
            </a:pPr>
            <a:endParaRPr lang="en-US" altLang="en-US" sz="1200" b="1"/>
          </a:p>
          <a:p>
            <a:pPr eaLnBrk="1" hangingPunct="1">
              <a:buFontTx/>
              <a:buNone/>
            </a:pPr>
            <a:r>
              <a:rPr lang="en-US" altLang="en-US" sz="1200" b="1"/>
              <a:t>					</a:t>
            </a:r>
          </a:p>
          <a:p>
            <a:pPr eaLnBrk="1" hangingPunct="1">
              <a:buFontTx/>
              <a:buNone/>
            </a:pPr>
            <a:endParaRPr lang="en-US" altLang="en-US" sz="1200" b="1"/>
          </a:p>
          <a:p>
            <a:pPr lvl="1" eaLnBrk="1" hangingPunct="1">
              <a:buFontTx/>
              <a:buNone/>
            </a:pPr>
            <a:r>
              <a:rPr lang="en-US" altLang="en-US" sz="800" b="1"/>
              <a:t>				</a:t>
            </a:r>
          </a:p>
          <a:p>
            <a:pPr lvl="1" eaLnBrk="1" hangingPunct="1">
              <a:buFontTx/>
              <a:buNone/>
            </a:pPr>
            <a:endParaRPr lang="en-US" altLang="en-US" sz="800" b="1"/>
          </a:p>
          <a:p>
            <a:pPr lvl="1" eaLnBrk="1" hangingPunct="1">
              <a:buFontTx/>
              <a:buNone/>
            </a:pPr>
            <a:r>
              <a:rPr lang="en-US" altLang="en-US" sz="1400" b="1"/>
              <a:t>					</a:t>
            </a:r>
            <a:endParaRPr lang="en-US" altLang="en-US" b="1"/>
          </a:p>
          <a:p>
            <a:pPr eaLnBrk="1" hangingPunct="1">
              <a:buFontTx/>
              <a:buNone/>
            </a:pPr>
            <a:endParaRPr lang="en-US" altLang="en-US" sz="2000" b="1"/>
          </a:p>
        </p:txBody>
      </p:sp>
      <p:sp>
        <p:nvSpPr>
          <p:cNvPr id="64515" name="AutoShape 2" descr="Image result for facebook logo">
            <a:extLst>
              <a:ext uri="{FF2B5EF4-FFF2-40B4-BE49-F238E27FC236}">
                <a16:creationId xmlns:a16="http://schemas.microsoft.com/office/drawing/2014/main" id="{839F0F41-9204-23E1-0E3F-CFC7E9D0EB9C}"/>
              </a:ext>
            </a:extLst>
          </p:cNvPr>
          <p:cNvSpPr>
            <a:spLocks noChangeAspect="1" noChangeArrowheads="1"/>
          </p:cNvSpPr>
          <p:nvPr/>
        </p:nvSpPr>
        <p:spPr bwMode="auto">
          <a:xfrm>
            <a:off x="-31750" y="-136525"/>
            <a:ext cx="12001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ZA" altLang="en-US"/>
          </a:p>
        </p:txBody>
      </p:sp>
      <p:sp>
        <p:nvSpPr>
          <p:cNvPr id="64516" name="Slide Number Placeholder 5">
            <a:extLst>
              <a:ext uri="{FF2B5EF4-FFF2-40B4-BE49-F238E27FC236}">
                <a16:creationId xmlns:a16="http://schemas.microsoft.com/office/drawing/2014/main" id="{CC3C0FF7-C3EB-5749-8985-EC1B2E8B594B}"/>
              </a:ext>
            </a:extLst>
          </p:cNvPr>
          <p:cNvSpPr>
            <a:spLocks noGrp="1"/>
          </p:cNvSpPr>
          <p:nvPr>
            <p:ph type="sldNum" sz="quarter" idx="11"/>
          </p:nvPr>
        </p:nvSpPr>
        <p:spPr>
          <a:xfrm>
            <a:off x="8604250" y="115888"/>
            <a:ext cx="530225" cy="4619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fld id="{44A5AD0B-40C9-4E0B-9241-CCBC8E98FDB2}" type="slidenum">
              <a:rPr lang="en-US" altLang="en-US" sz="1200" b="1">
                <a:cs typeface="Arial" panose="020B0604020202020204" pitchFamily="34" charset="0"/>
              </a:rPr>
              <a:pPr algn="ctr"/>
              <a:t>31</a:t>
            </a:fld>
            <a:endParaRPr lang="en-US" altLang="en-US" sz="1200" b="1">
              <a:cs typeface="Arial" panose="020B0604020202020204" pitchFamily="34" charset="0"/>
            </a:endParaRPr>
          </a:p>
        </p:txBody>
      </p:sp>
      <p:sp>
        <p:nvSpPr>
          <p:cNvPr id="5" name="TextBox 4">
            <a:extLst>
              <a:ext uri="{FF2B5EF4-FFF2-40B4-BE49-F238E27FC236}">
                <a16:creationId xmlns:a16="http://schemas.microsoft.com/office/drawing/2014/main" id="{5FA6ED78-8642-9DEC-B254-A1D270CA32C0}"/>
              </a:ext>
            </a:extLst>
          </p:cNvPr>
          <p:cNvSpPr txBox="1"/>
          <p:nvPr/>
        </p:nvSpPr>
        <p:spPr>
          <a:xfrm>
            <a:off x="2771775" y="3933825"/>
            <a:ext cx="3384550" cy="1600200"/>
          </a:xfrm>
          <a:prstGeom prst="rect">
            <a:avLst/>
          </a:prstGeom>
          <a:noFill/>
        </p:spPr>
        <p:txBody>
          <a:bodyPr>
            <a:spAutoFit/>
          </a:bodyPr>
          <a:lstStyle/>
          <a:p>
            <a:pPr lvl="1" indent="-457200" eaLnBrk="1" hangingPunct="1">
              <a:defRPr/>
            </a:pPr>
            <a:r>
              <a:rPr lang="en-US" sz="1400" b="1" dirty="0"/>
              <a:t>Website:	www.nersa.org.za</a:t>
            </a:r>
          </a:p>
          <a:p>
            <a:pPr lvl="1" indent="-457200" eaLnBrk="1" hangingPunct="1">
              <a:defRPr/>
            </a:pPr>
            <a:r>
              <a:rPr lang="en-US" sz="1400" b="1" dirty="0"/>
              <a:t>Tel:		012 401 4600</a:t>
            </a:r>
          </a:p>
          <a:p>
            <a:pPr>
              <a:defRPr/>
            </a:pPr>
            <a:r>
              <a:rPr lang="en-US" sz="1400" b="1" dirty="0"/>
              <a:t>Fax:	012 401 4700</a:t>
            </a:r>
          </a:p>
          <a:p>
            <a:pPr marL="0" lvl="1" eaLnBrk="1" hangingPunct="1">
              <a:defRPr/>
            </a:pPr>
            <a:r>
              <a:rPr lang="en-US" sz="1400" b="1" dirty="0"/>
              <a:t>Email:	</a:t>
            </a:r>
            <a:r>
              <a:rPr lang="en-US" sz="1400" b="1" dirty="0">
                <a:hlinkClick r:id="rId3"/>
              </a:rPr>
              <a:t>info@nersa.org.za</a:t>
            </a:r>
            <a:endParaRPr lang="en-US" sz="1400" b="1" dirty="0"/>
          </a:p>
          <a:p>
            <a:pPr marL="0" lvl="1" eaLnBrk="1" hangingPunct="1">
              <a:defRPr/>
            </a:pPr>
            <a:endParaRPr lang="en-US" sz="1400" b="1" dirty="0"/>
          </a:p>
          <a:p>
            <a:pPr marL="0" lvl="1" eaLnBrk="1" hangingPunct="1">
              <a:defRPr/>
            </a:pPr>
            <a:r>
              <a:rPr lang="en-US" sz="1400" b="1" dirty="0"/>
              <a:t>           @NERSAZA</a:t>
            </a:r>
          </a:p>
          <a:p>
            <a:pPr marL="0" lvl="1" eaLnBrk="1" hangingPunct="1">
              <a:defRPr/>
            </a:pPr>
            <a:r>
              <a:rPr lang="en-US" sz="1400" b="1" dirty="0"/>
              <a:t>    </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3">
            <a:extLst>
              <a:ext uri="{FF2B5EF4-FFF2-40B4-BE49-F238E27FC236}">
                <a16:creationId xmlns:a16="http://schemas.microsoft.com/office/drawing/2014/main" id="{51A20F54-EEA9-DBEB-F170-D35D06AA2F7B}"/>
              </a:ext>
            </a:extLst>
          </p:cNvPr>
          <p:cNvSpPr>
            <a:spLocks noGrp="1"/>
          </p:cNvSpPr>
          <p:nvPr>
            <p:ph type="sldNum" sz="quarter" idx="11"/>
          </p:nvPr>
        </p:nvSpPr>
        <p:spPr>
          <a:xfrm>
            <a:off x="8289925" y="115888"/>
            <a:ext cx="754063" cy="288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6FD5EB4-C181-437B-AE25-D55A000DEE3D}" type="slidenum">
              <a:rPr lang="en-US" altLang="en-US" sz="1500" b="1">
                <a:cs typeface="Arial" panose="020B0604020202020204" pitchFamily="34" charset="0"/>
              </a:rPr>
              <a:pPr/>
              <a:t>32</a:t>
            </a:fld>
            <a:endParaRPr lang="en-US" altLang="en-US" sz="1500" b="1">
              <a:cs typeface="Arial" panose="020B0604020202020204" pitchFamily="34" charset="0"/>
            </a:endParaRPr>
          </a:p>
        </p:txBody>
      </p:sp>
      <p:sp>
        <p:nvSpPr>
          <p:cNvPr id="7" name="Rectangle 5">
            <a:extLst>
              <a:ext uri="{FF2B5EF4-FFF2-40B4-BE49-F238E27FC236}">
                <a16:creationId xmlns:a16="http://schemas.microsoft.com/office/drawing/2014/main" id="{EC78A11B-6581-BB6B-B56F-BE4B37917268}"/>
              </a:ext>
            </a:extLst>
          </p:cNvPr>
          <p:cNvSpPr txBox="1">
            <a:spLocks noChangeArrowheads="1"/>
          </p:cNvSpPr>
          <p:nvPr/>
        </p:nvSpPr>
        <p:spPr>
          <a:xfrm>
            <a:off x="323850" y="1125538"/>
            <a:ext cx="7993063" cy="56515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96" charset="-128"/>
              </a:defRPr>
            </a:lvl2pPr>
            <a:lvl3pPr algn="ctr" rtl="0" eaLnBrk="0" fontAlgn="base" hangingPunct="0">
              <a:spcBef>
                <a:spcPct val="0"/>
              </a:spcBef>
              <a:spcAft>
                <a:spcPct val="0"/>
              </a:spcAft>
              <a:defRPr sz="4400">
                <a:solidFill>
                  <a:schemeClr val="tx2"/>
                </a:solidFill>
                <a:latin typeface="Arial" charset="0"/>
                <a:ea typeface="ＭＳ Ｐゴシック" pitchFamily="-96" charset="-128"/>
              </a:defRPr>
            </a:lvl3pPr>
            <a:lvl4pPr algn="ctr" rtl="0" eaLnBrk="0" fontAlgn="base" hangingPunct="0">
              <a:spcBef>
                <a:spcPct val="0"/>
              </a:spcBef>
              <a:spcAft>
                <a:spcPct val="0"/>
              </a:spcAft>
              <a:defRPr sz="4400">
                <a:solidFill>
                  <a:schemeClr val="tx2"/>
                </a:solidFill>
                <a:latin typeface="Arial" charset="0"/>
                <a:ea typeface="ＭＳ Ｐゴシック" pitchFamily="-96" charset="-128"/>
              </a:defRPr>
            </a:lvl4pPr>
            <a:lvl5pPr algn="ctr" rtl="0" eaLnBrk="0" fontAlgn="base" hangingPunct="0">
              <a:spcBef>
                <a:spcPct val="0"/>
              </a:spcBef>
              <a:spcAft>
                <a:spcPct val="0"/>
              </a:spcAft>
              <a:defRPr sz="4400">
                <a:solidFill>
                  <a:schemeClr val="tx2"/>
                </a:solidFill>
                <a:latin typeface="Arial" charset="0"/>
                <a:ea typeface="ＭＳ Ｐゴシック" pitchFamily="-96"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a:lstStyle>
          <a:p>
            <a:pPr eaLnBrk="1" hangingPunct="1">
              <a:defRPr/>
            </a:pPr>
            <a:r>
              <a:rPr lang="en-US" altLang="en-US" sz="2500" b="1" kern="0" dirty="0">
                <a:solidFill>
                  <a:srgbClr val="000000"/>
                </a:solidFill>
              </a:rPr>
              <a:t>B.  DETAILED PRESENTATION</a:t>
            </a:r>
          </a:p>
        </p:txBody>
      </p:sp>
      <p:sp>
        <p:nvSpPr>
          <p:cNvPr id="8" name="Rectangle 6">
            <a:extLst>
              <a:ext uri="{FF2B5EF4-FFF2-40B4-BE49-F238E27FC236}">
                <a16:creationId xmlns:a16="http://schemas.microsoft.com/office/drawing/2014/main" id="{7E923056-2254-DD8E-9373-513FB0F0F8B0}"/>
              </a:ext>
            </a:extLst>
          </p:cNvPr>
          <p:cNvSpPr txBox="1">
            <a:spLocks noChangeArrowheads="1"/>
          </p:cNvSpPr>
          <p:nvPr/>
        </p:nvSpPr>
        <p:spPr>
          <a:xfrm>
            <a:off x="107950" y="1712913"/>
            <a:ext cx="8424863" cy="5318125"/>
          </a:xfrm>
          <a:prstGeom prst="rect">
            <a:avLst/>
          </a:prstGeom>
        </p:spPr>
        <p:txBody>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ea typeface="+mn-ea"/>
              </a:defRPr>
            </a:lvl2pPr>
            <a:lvl3pPr marL="914400" indent="0" algn="ctr" rtl="0" eaLnBrk="0" fontAlgn="base" hangingPunct="0">
              <a:spcBef>
                <a:spcPct val="20000"/>
              </a:spcBef>
              <a:spcAft>
                <a:spcPct val="0"/>
              </a:spcAft>
              <a:buNone/>
              <a:defRPr sz="2400">
                <a:solidFill>
                  <a:schemeClr val="tx1"/>
                </a:solidFill>
                <a:latin typeface="+mn-lt"/>
                <a:ea typeface="+mn-ea"/>
              </a:defRPr>
            </a:lvl3pPr>
            <a:lvl4pPr marL="1371600" indent="0" algn="ctr" rtl="0" eaLnBrk="0" fontAlgn="base" hangingPunct="0">
              <a:spcBef>
                <a:spcPct val="20000"/>
              </a:spcBef>
              <a:spcAft>
                <a:spcPct val="0"/>
              </a:spcAft>
              <a:buNone/>
              <a:defRPr sz="2000">
                <a:solidFill>
                  <a:schemeClr val="tx1"/>
                </a:solidFill>
                <a:latin typeface="+mn-lt"/>
                <a:ea typeface="+mn-ea"/>
              </a:defRPr>
            </a:lvl4pPr>
            <a:lvl5pPr marL="1828800" indent="0" algn="ctr" rtl="0" eaLnBrk="0" fontAlgn="base" hangingPunct="0">
              <a:spcBef>
                <a:spcPct val="20000"/>
              </a:spcBef>
              <a:spcAft>
                <a:spcPct val="0"/>
              </a:spcAft>
              <a:buNone/>
              <a:defRPr sz="2000">
                <a:solidFill>
                  <a:schemeClr val="tx1"/>
                </a:solidFill>
                <a:latin typeface="+mn-lt"/>
                <a:ea typeface="+mn-ea"/>
              </a:defRPr>
            </a:lvl5pPr>
            <a:lvl6pPr marL="2286000" indent="0" algn="ctr" rtl="0" fontAlgn="base">
              <a:spcBef>
                <a:spcPct val="20000"/>
              </a:spcBef>
              <a:spcAft>
                <a:spcPct val="0"/>
              </a:spcAft>
              <a:buNone/>
              <a:defRPr sz="2000">
                <a:solidFill>
                  <a:schemeClr val="tx1"/>
                </a:solidFill>
                <a:latin typeface="+mn-lt"/>
                <a:ea typeface="+mn-ea"/>
              </a:defRPr>
            </a:lvl6pPr>
            <a:lvl7pPr marL="2743200" indent="0" algn="ctr" rtl="0" fontAlgn="base">
              <a:spcBef>
                <a:spcPct val="20000"/>
              </a:spcBef>
              <a:spcAft>
                <a:spcPct val="0"/>
              </a:spcAft>
              <a:buNone/>
              <a:defRPr sz="2000">
                <a:solidFill>
                  <a:schemeClr val="tx1"/>
                </a:solidFill>
                <a:latin typeface="+mn-lt"/>
                <a:ea typeface="+mn-ea"/>
              </a:defRPr>
            </a:lvl7pPr>
            <a:lvl8pPr marL="3200400" indent="0" algn="ctr" rtl="0" fontAlgn="base">
              <a:spcBef>
                <a:spcPct val="20000"/>
              </a:spcBef>
              <a:spcAft>
                <a:spcPct val="0"/>
              </a:spcAft>
              <a:buNone/>
              <a:defRPr sz="2000">
                <a:solidFill>
                  <a:schemeClr val="tx1"/>
                </a:solidFill>
                <a:latin typeface="+mn-lt"/>
                <a:ea typeface="+mn-ea"/>
              </a:defRPr>
            </a:lvl8pPr>
            <a:lvl9pPr marL="3657600" indent="0" algn="ctr" rtl="0" fontAlgn="base">
              <a:spcBef>
                <a:spcPct val="20000"/>
              </a:spcBef>
              <a:spcAft>
                <a:spcPct val="0"/>
              </a:spcAft>
              <a:buNone/>
              <a:defRPr sz="2000">
                <a:solidFill>
                  <a:schemeClr val="tx1"/>
                </a:solidFill>
                <a:latin typeface="+mn-lt"/>
                <a:ea typeface="+mn-ea"/>
              </a:defRPr>
            </a:lvl9pPr>
          </a:lstStyle>
          <a:p>
            <a:pPr eaLnBrk="1" hangingPunct="1">
              <a:spcBef>
                <a:spcPts val="0"/>
              </a:spcBef>
              <a:spcAft>
                <a:spcPts val="1200"/>
              </a:spcAft>
              <a:defRPr/>
            </a:pPr>
            <a:r>
              <a:rPr lang="en-US" altLang="en-US" sz="1800" b="1" kern="0" dirty="0">
                <a:solidFill>
                  <a:srgbClr val="000000"/>
                </a:solidFill>
              </a:rPr>
              <a:t>PRESENTATION OUTLINE </a:t>
            </a:r>
          </a:p>
          <a:p>
            <a:pPr marL="457200" indent="-457200" algn="l" eaLnBrk="1" hangingPunct="1">
              <a:spcBef>
                <a:spcPts val="0"/>
              </a:spcBef>
              <a:spcAft>
                <a:spcPts val="1200"/>
              </a:spcAft>
              <a:buFont typeface="+mj-lt"/>
              <a:buAutoNum type="arabicPeriod"/>
              <a:defRPr/>
            </a:pPr>
            <a:r>
              <a:rPr lang="en-ZA" altLang="en-US" sz="1800" kern="0" dirty="0">
                <a:solidFill>
                  <a:srgbClr val="000000"/>
                </a:solidFill>
              </a:rPr>
              <a:t>Introduction</a:t>
            </a:r>
          </a:p>
          <a:p>
            <a:pPr marL="457200" indent="-457200" algn="l" eaLnBrk="1" hangingPunct="1">
              <a:spcBef>
                <a:spcPts val="0"/>
              </a:spcBef>
              <a:spcAft>
                <a:spcPts val="1200"/>
              </a:spcAft>
              <a:buFont typeface="+mj-lt"/>
              <a:buAutoNum type="arabicPeriod"/>
              <a:defRPr/>
            </a:pPr>
            <a:r>
              <a:rPr lang="en-ZA" altLang="en-US" sz="1800" kern="0" dirty="0">
                <a:solidFill>
                  <a:srgbClr val="000000"/>
                </a:solidFill>
              </a:rPr>
              <a:t>Mandate</a:t>
            </a:r>
          </a:p>
          <a:p>
            <a:pPr marL="457200" indent="-457200" algn="l" eaLnBrk="1" hangingPunct="1">
              <a:spcBef>
                <a:spcPts val="0"/>
              </a:spcBef>
              <a:spcAft>
                <a:spcPts val="1200"/>
              </a:spcAft>
              <a:buFont typeface="+mj-lt"/>
              <a:buAutoNum type="arabicPeriod"/>
              <a:defRPr/>
            </a:pPr>
            <a:r>
              <a:rPr lang="en-ZA" altLang="en-US" sz="1800" kern="0" dirty="0">
                <a:solidFill>
                  <a:srgbClr val="000000"/>
                </a:solidFill>
              </a:rPr>
              <a:t>Context for Annual Performance Plan 2022/23</a:t>
            </a:r>
          </a:p>
          <a:p>
            <a:pPr marL="457200" indent="-457200" algn="l" eaLnBrk="1" hangingPunct="1">
              <a:spcBef>
                <a:spcPts val="0"/>
              </a:spcBef>
              <a:spcAft>
                <a:spcPts val="1200"/>
              </a:spcAft>
              <a:buFont typeface="+mj-lt"/>
              <a:buAutoNum type="arabicPeriod"/>
              <a:defRPr/>
            </a:pPr>
            <a:r>
              <a:rPr lang="en-ZA" altLang="en-US" sz="1800" kern="0" dirty="0">
                <a:solidFill>
                  <a:srgbClr val="000000"/>
                </a:solidFill>
              </a:rPr>
              <a:t>2022/23 Budget</a:t>
            </a:r>
          </a:p>
          <a:p>
            <a:pPr marL="457200" indent="-457200" algn="l" eaLnBrk="1" hangingPunct="1">
              <a:spcBef>
                <a:spcPts val="0"/>
              </a:spcBef>
              <a:spcAft>
                <a:spcPts val="1200"/>
              </a:spcAft>
              <a:buFont typeface="+mj-lt"/>
              <a:buAutoNum type="arabicPeriod"/>
              <a:defRPr/>
            </a:pPr>
            <a:r>
              <a:rPr lang="en-ZA" altLang="en-US" sz="1800" kern="0" dirty="0">
                <a:solidFill>
                  <a:srgbClr val="000000"/>
                </a:solidFill>
              </a:rPr>
              <a:t>Outcomes and Targets per Programme for each of the three regulated industries as well as transversal regulatory and organisational projects</a:t>
            </a:r>
          </a:p>
          <a:p>
            <a:pPr marL="457200" indent="-457200" algn="l" eaLnBrk="1" hangingPunct="1">
              <a:spcBef>
                <a:spcPts val="0"/>
              </a:spcBef>
              <a:spcAft>
                <a:spcPts val="1200"/>
              </a:spcAft>
              <a:buFont typeface="+mj-lt"/>
              <a:buAutoNum type="arabicPeriod"/>
              <a:defRPr/>
            </a:pPr>
            <a:r>
              <a:rPr lang="en-ZA" altLang="en-US" sz="1800" kern="0" dirty="0">
                <a:solidFill>
                  <a:srgbClr val="000000"/>
                </a:solidFill>
              </a:rPr>
              <a:t>Human Resources</a:t>
            </a:r>
          </a:p>
          <a:p>
            <a:pPr marL="457200" indent="-457200" algn="l" eaLnBrk="1" hangingPunct="1">
              <a:spcBef>
                <a:spcPts val="0"/>
              </a:spcBef>
              <a:spcAft>
                <a:spcPts val="1200"/>
              </a:spcAft>
              <a:buFont typeface="+mj-lt"/>
              <a:buAutoNum type="arabicPeriod"/>
              <a:defRPr/>
            </a:pPr>
            <a:r>
              <a:rPr lang="en-ZA" altLang="en-US" sz="1800" kern="0" dirty="0">
                <a:solidFill>
                  <a:srgbClr val="000000"/>
                </a:solidFill>
              </a:rPr>
              <a:t>Challenges</a:t>
            </a:r>
          </a:p>
          <a:p>
            <a:pPr marL="457200" indent="-457200" algn="l" eaLnBrk="1" hangingPunct="1">
              <a:spcBef>
                <a:spcPts val="0"/>
              </a:spcBef>
              <a:spcAft>
                <a:spcPts val="1200"/>
              </a:spcAft>
              <a:buFont typeface="+mj-lt"/>
              <a:buAutoNum type="arabicPeriod"/>
              <a:defRPr/>
            </a:pPr>
            <a:r>
              <a:rPr lang="en-ZA" altLang="en-US" sz="1800" kern="0" dirty="0">
                <a:solidFill>
                  <a:srgbClr val="000000"/>
                </a:solidFill>
              </a:rPr>
              <a:t>Support requested in respect of identified regulatory challenges</a:t>
            </a:r>
          </a:p>
          <a:p>
            <a:pPr marL="457200" indent="-457200" algn="l" eaLnBrk="1" hangingPunct="1">
              <a:spcBef>
                <a:spcPts val="0"/>
              </a:spcBef>
              <a:spcAft>
                <a:spcPts val="1200"/>
              </a:spcAft>
              <a:buFont typeface="+mj-lt"/>
              <a:buAutoNum type="arabicPeriod"/>
              <a:defRPr/>
            </a:pPr>
            <a:r>
              <a:rPr lang="en-ZA" altLang="en-US" sz="1800" kern="0" dirty="0">
                <a:solidFill>
                  <a:srgbClr val="000000"/>
                </a:solidFill>
              </a:rPr>
              <a:t>Key Strategic Risks that may affect the energy sectors and planned mitigating strategies</a:t>
            </a:r>
          </a:p>
          <a:p>
            <a:pPr marL="457200" indent="-457200" algn="l" eaLnBrk="1" hangingPunct="1">
              <a:spcBef>
                <a:spcPts val="0"/>
              </a:spcBef>
              <a:spcAft>
                <a:spcPts val="1200"/>
              </a:spcAft>
              <a:buFont typeface="+mj-lt"/>
              <a:buAutoNum type="arabicPeriod"/>
              <a:defRPr/>
            </a:pPr>
            <a:endParaRPr lang="en-GB" altLang="en-US" sz="1800" kern="0" dirty="0">
              <a:solidFill>
                <a:srgbClr val="00000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3">
            <a:extLst>
              <a:ext uri="{FF2B5EF4-FFF2-40B4-BE49-F238E27FC236}">
                <a16:creationId xmlns:a16="http://schemas.microsoft.com/office/drawing/2014/main" id="{316B7DA2-5469-EED3-86D2-F87F0AE937A7}"/>
              </a:ext>
            </a:extLst>
          </p:cNvPr>
          <p:cNvSpPr>
            <a:spLocks noGrp="1"/>
          </p:cNvSpPr>
          <p:nvPr>
            <p:ph type="sldNum" sz="quarter" idx="11"/>
          </p:nvPr>
        </p:nvSpPr>
        <p:spPr>
          <a:xfrm>
            <a:off x="8458200" y="28575"/>
            <a:ext cx="611188" cy="279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50F3112-C318-4EE5-8B1D-358EFB172A28}" type="slidenum">
              <a:rPr lang="en-US" altLang="en-US" sz="1500" b="1">
                <a:cs typeface="Arial" panose="020B0604020202020204" pitchFamily="34" charset="0"/>
              </a:rPr>
              <a:pPr/>
              <a:t>33</a:t>
            </a:fld>
            <a:endParaRPr lang="en-US" altLang="en-US" sz="1500" b="1">
              <a:cs typeface="Arial" panose="020B0604020202020204" pitchFamily="34" charset="0"/>
            </a:endParaRPr>
          </a:p>
        </p:txBody>
      </p:sp>
      <p:sp>
        <p:nvSpPr>
          <p:cNvPr id="5" name="Rectangle 2">
            <a:extLst>
              <a:ext uri="{FF2B5EF4-FFF2-40B4-BE49-F238E27FC236}">
                <a16:creationId xmlns:a16="http://schemas.microsoft.com/office/drawing/2014/main" id="{B007533F-5924-45C8-4368-841307D5B438}"/>
              </a:ext>
            </a:extLst>
          </p:cNvPr>
          <p:cNvSpPr txBox="1">
            <a:spLocks noChangeArrowheads="1"/>
          </p:cNvSpPr>
          <p:nvPr/>
        </p:nvSpPr>
        <p:spPr bwMode="auto">
          <a:xfrm>
            <a:off x="107950" y="1125538"/>
            <a:ext cx="8928100" cy="5667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96" charset="-128"/>
              </a:defRPr>
            </a:lvl2pPr>
            <a:lvl3pPr algn="ctr" rtl="0" eaLnBrk="0" fontAlgn="base" hangingPunct="0">
              <a:spcBef>
                <a:spcPct val="0"/>
              </a:spcBef>
              <a:spcAft>
                <a:spcPct val="0"/>
              </a:spcAft>
              <a:defRPr sz="4400">
                <a:solidFill>
                  <a:schemeClr val="tx2"/>
                </a:solidFill>
                <a:latin typeface="Arial" charset="0"/>
                <a:ea typeface="ＭＳ Ｐゴシック" pitchFamily="-96" charset="-128"/>
              </a:defRPr>
            </a:lvl3pPr>
            <a:lvl4pPr algn="ctr" rtl="0" eaLnBrk="0" fontAlgn="base" hangingPunct="0">
              <a:spcBef>
                <a:spcPct val="0"/>
              </a:spcBef>
              <a:spcAft>
                <a:spcPct val="0"/>
              </a:spcAft>
              <a:defRPr sz="4400">
                <a:solidFill>
                  <a:schemeClr val="tx2"/>
                </a:solidFill>
                <a:latin typeface="Arial" charset="0"/>
                <a:ea typeface="ＭＳ Ｐゴシック" pitchFamily="-96" charset="-128"/>
              </a:defRPr>
            </a:lvl4pPr>
            <a:lvl5pPr algn="ctr" rtl="0" eaLnBrk="0" fontAlgn="base" hangingPunct="0">
              <a:spcBef>
                <a:spcPct val="0"/>
              </a:spcBef>
              <a:spcAft>
                <a:spcPct val="0"/>
              </a:spcAft>
              <a:defRPr sz="4400">
                <a:solidFill>
                  <a:schemeClr val="tx2"/>
                </a:solidFill>
                <a:latin typeface="Arial" charset="0"/>
                <a:ea typeface="ＭＳ Ｐゴシック" pitchFamily="-96"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a:lstStyle>
          <a:p>
            <a:pPr eaLnBrk="1" hangingPunct="1">
              <a:defRPr/>
            </a:pPr>
            <a:r>
              <a:rPr lang="en-US" altLang="en-US" sz="3500" b="1" kern="0" dirty="0">
                <a:solidFill>
                  <a:srgbClr val="000000"/>
                </a:solidFill>
              </a:rPr>
              <a:t>1.  Introduction (1)</a:t>
            </a:r>
          </a:p>
        </p:txBody>
      </p:sp>
      <p:sp>
        <p:nvSpPr>
          <p:cNvPr id="6" name="Rectangle 3">
            <a:extLst>
              <a:ext uri="{FF2B5EF4-FFF2-40B4-BE49-F238E27FC236}">
                <a16:creationId xmlns:a16="http://schemas.microsoft.com/office/drawing/2014/main" id="{684ECB26-E699-A763-C04A-56AA8660DFA6}"/>
              </a:ext>
            </a:extLst>
          </p:cNvPr>
          <p:cNvSpPr txBox="1">
            <a:spLocks noChangeArrowheads="1"/>
          </p:cNvSpPr>
          <p:nvPr/>
        </p:nvSpPr>
        <p:spPr bwMode="auto">
          <a:xfrm>
            <a:off x="0" y="1946275"/>
            <a:ext cx="8604250" cy="4857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a:lnSpc>
                <a:spcPct val="80000"/>
              </a:lnSpc>
              <a:spcBef>
                <a:spcPts val="600"/>
              </a:spcBef>
              <a:spcAft>
                <a:spcPts val="600"/>
              </a:spcAft>
              <a:defRPr/>
            </a:pPr>
            <a:r>
              <a:rPr lang="en-GB" altLang="en-US" sz="2500" kern="0" dirty="0">
                <a:solidFill>
                  <a:srgbClr val="000000"/>
                </a:solidFill>
              </a:rPr>
              <a:t>The National Energy Regulator was established on         1 October 2005 in terms of the National Energy Regulator Act, 2004 (Act No. 40 of 2004) to regulate the:</a:t>
            </a:r>
          </a:p>
          <a:p>
            <a:pPr lvl="1">
              <a:lnSpc>
                <a:spcPct val="80000"/>
              </a:lnSpc>
              <a:spcBef>
                <a:spcPts val="600"/>
              </a:spcBef>
              <a:spcAft>
                <a:spcPts val="600"/>
              </a:spcAft>
              <a:buFont typeface="Courier New" panose="02070309020205020404" pitchFamily="49" charset="0"/>
              <a:buChar char="o"/>
              <a:defRPr/>
            </a:pPr>
            <a:r>
              <a:rPr lang="en-US" altLang="en-US" sz="2500" i="1" kern="0" dirty="0">
                <a:solidFill>
                  <a:srgbClr val="000000"/>
                </a:solidFill>
                <a:cs typeface="Arial" panose="020B0604020202020204" pitchFamily="34" charset="0"/>
              </a:rPr>
              <a:t>Electricity industry  -  in terms for the </a:t>
            </a:r>
            <a:r>
              <a:rPr lang="en-GB" altLang="en-US" sz="2500" i="1" kern="0" dirty="0">
                <a:solidFill>
                  <a:srgbClr val="000000"/>
                </a:solidFill>
                <a:cs typeface="Arial" panose="020B0604020202020204" pitchFamily="34" charset="0"/>
              </a:rPr>
              <a:t>Electricity Regulation Act, 2006 (Act No. 4 of 2006);</a:t>
            </a:r>
            <a:endParaRPr lang="en-US" altLang="en-US" sz="2500" i="1" kern="0" dirty="0">
              <a:solidFill>
                <a:srgbClr val="000000"/>
              </a:solidFill>
              <a:cs typeface="Arial" panose="020B0604020202020204" pitchFamily="34" charset="0"/>
            </a:endParaRPr>
          </a:p>
          <a:p>
            <a:pPr lvl="1">
              <a:lnSpc>
                <a:spcPct val="80000"/>
              </a:lnSpc>
              <a:spcBef>
                <a:spcPts val="600"/>
              </a:spcBef>
              <a:spcAft>
                <a:spcPts val="600"/>
              </a:spcAft>
              <a:buFont typeface="Courier New" panose="02070309020205020404" pitchFamily="49" charset="0"/>
              <a:buChar char="o"/>
              <a:defRPr/>
            </a:pPr>
            <a:r>
              <a:rPr lang="en-US" altLang="en-US" sz="2500" i="1" kern="0" dirty="0">
                <a:solidFill>
                  <a:srgbClr val="000000"/>
                </a:solidFill>
                <a:cs typeface="Arial" panose="020B0604020202020204" pitchFamily="34" charset="0"/>
              </a:rPr>
              <a:t>Piped-Gas industry – in terms of the </a:t>
            </a:r>
            <a:r>
              <a:rPr lang="en-GB" altLang="en-US" sz="2500" i="1" kern="0" dirty="0">
                <a:solidFill>
                  <a:srgbClr val="000000"/>
                </a:solidFill>
                <a:cs typeface="Arial" panose="020B0604020202020204" pitchFamily="34" charset="0"/>
              </a:rPr>
              <a:t>Gas Act, 2001 (Act No. 48 of 2001); and</a:t>
            </a:r>
            <a:endParaRPr lang="en-US" altLang="en-US" sz="2500" i="1" kern="0" dirty="0">
              <a:solidFill>
                <a:srgbClr val="000000"/>
              </a:solidFill>
              <a:cs typeface="Arial" panose="020B0604020202020204" pitchFamily="34" charset="0"/>
            </a:endParaRPr>
          </a:p>
          <a:p>
            <a:pPr lvl="1">
              <a:lnSpc>
                <a:spcPct val="80000"/>
              </a:lnSpc>
              <a:spcBef>
                <a:spcPts val="600"/>
              </a:spcBef>
              <a:spcAft>
                <a:spcPts val="600"/>
              </a:spcAft>
              <a:buFont typeface="Courier New" panose="02070309020205020404" pitchFamily="49" charset="0"/>
              <a:buChar char="o"/>
              <a:defRPr/>
            </a:pPr>
            <a:r>
              <a:rPr lang="en-US" altLang="en-US" sz="2500" i="1" kern="0" dirty="0">
                <a:solidFill>
                  <a:srgbClr val="000000"/>
                </a:solidFill>
                <a:cs typeface="Arial" panose="020B0604020202020204" pitchFamily="34" charset="0"/>
              </a:rPr>
              <a:t>Petroleum Pipelines industry – in terms of the </a:t>
            </a:r>
            <a:r>
              <a:rPr lang="en-ZA" altLang="en-US" sz="2500" i="1" kern="0" dirty="0">
                <a:solidFill>
                  <a:srgbClr val="000000"/>
                </a:solidFill>
                <a:cs typeface="Arial" panose="020B0604020202020204" pitchFamily="34" charset="0"/>
              </a:rPr>
              <a:t>Petroleum </a:t>
            </a:r>
            <a:r>
              <a:rPr lang="en-GB" altLang="en-US" sz="2500" i="1" kern="0" dirty="0">
                <a:solidFill>
                  <a:srgbClr val="000000"/>
                </a:solidFill>
                <a:cs typeface="Arial" panose="020B0604020202020204" pitchFamily="34" charset="0"/>
              </a:rPr>
              <a:t>Pipelines Act, 2003 (Act No. 60 of 2003)</a:t>
            </a:r>
            <a:endParaRPr lang="en-US" altLang="en-US" sz="2500" i="1" kern="0" dirty="0">
              <a:solidFill>
                <a:srgbClr val="000000"/>
              </a:solidFill>
              <a:cs typeface="Arial" panose="020B0604020202020204" pitchFamily="34" charset="0"/>
            </a:endParaRPr>
          </a:p>
          <a:p>
            <a:pPr>
              <a:lnSpc>
                <a:spcPct val="80000"/>
              </a:lnSpc>
              <a:spcBef>
                <a:spcPts val="600"/>
              </a:spcBef>
              <a:spcAft>
                <a:spcPts val="600"/>
              </a:spcAft>
              <a:defRPr/>
            </a:pPr>
            <a:r>
              <a:rPr lang="en-GB" altLang="en-US" sz="2500" kern="0" dirty="0">
                <a:solidFill>
                  <a:srgbClr val="000000"/>
                </a:solidFill>
              </a:rPr>
              <a:t>NERSA is a Schedule 3A Public Entity as per the </a:t>
            </a:r>
            <a:r>
              <a:rPr lang="en-US" altLang="en-US" sz="2500" kern="0" dirty="0">
                <a:solidFill>
                  <a:srgbClr val="000000"/>
                </a:solidFill>
              </a:rPr>
              <a:t>Public Finance Management Act, 1999 (Act No. 1 of 1999).</a:t>
            </a:r>
            <a:r>
              <a:rPr lang="en-GB" altLang="en-US" sz="2500" kern="0" dirty="0">
                <a:solidFill>
                  <a:srgbClr val="000000"/>
                </a:solidFill>
              </a:rPr>
              <a:t> </a:t>
            </a:r>
            <a:endParaRPr lang="en-US" altLang="en-US" sz="2500" i="1" kern="0" dirty="0">
              <a:solidFill>
                <a:srgbClr val="000000"/>
              </a:solidFill>
              <a:cs typeface="Arial" panose="020B0604020202020204"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Number Placeholder 3">
            <a:extLst>
              <a:ext uri="{FF2B5EF4-FFF2-40B4-BE49-F238E27FC236}">
                <a16:creationId xmlns:a16="http://schemas.microsoft.com/office/drawing/2014/main" id="{655D6DAB-5F19-0381-4F6E-9E533C967A55}"/>
              </a:ext>
            </a:extLst>
          </p:cNvPr>
          <p:cNvSpPr>
            <a:spLocks noGrp="1"/>
          </p:cNvSpPr>
          <p:nvPr>
            <p:ph type="sldNum" sz="quarter" idx="11"/>
          </p:nvPr>
        </p:nvSpPr>
        <p:spPr>
          <a:xfrm>
            <a:off x="8447088" y="9525"/>
            <a:ext cx="611187" cy="279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8FEB19A-13E2-42BA-AFC1-ACD4161D0137}" type="slidenum">
              <a:rPr lang="en-US" altLang="en-US" sz="1500" b="1">
                <a:cs typeface="Arial" panose="020B0604020202020204" pitchFamily="34" charset="0"/>
              </a:rPr>
              <a:pPr/>
              <a:t>34</a:t>
            </a:fld>
            <a:endParaRPr lang="en-US" altLang="en-US" sz="1500" b="1">
              <a:cs typeface="Arial" panose="020B0604020202020204" pitchFamily="34" charset="0"/>
            </a:endParaRPr>
          </a:p>
        </p:txBody>
      </p:sp>
      <p:sp>
        <p:nvSpPr>
          <p:cNvPr id="5" name="Rectangle 2">
            <a:extLst>
              <a:ext uri="{FF2B5EF4-FFF2-40B4-BE49-F238E27FC236}">
                <a16:creationId xmlns:a16="http://schemas.microsoft.com/office/drawing/2014/main" id="{50E39984-E372-3F12-DD7C-B830BB12DB19}"/>
              </a:ext>
            </a:extLst>
          </p:cNvPr>
          <p:cNvSpPr txBox="1">
            <a:spLocks noChangeArrowheads="1"/>
          </p:cNvSpPr>
          <p:nvPr/>
        </p:nvSpPr>
        <p:spPr bwMode="auto">
          <a:xfrm>
            <a:off x="133350" y="1125538"/>
            <a:ext cx="8928100" cy="5651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96" charset="-128"/>
              </a:defRPr>
            </a:lvl2pPr>
            <a:lvl3pPr algn="ctr" rtl="0" eaLnBrk="0" fontAlgn="base" hangingPunct="0">
              <a:spcBef>
                <a:spcPct val="0"/>
              </a:spcBef>
              <a:spcAft>
                <a:spcPct val="0"/>
              </a:spcAft>
              <a:defRPr sz="4400">
                <a:solidFill>
                  <a:schemeClr val="tx2"/>
                </a:solidFill>
                <a:latin typeface="Arial" charset="0"/>
                <a:ea typeface="ＭＳ Ｐゴシック" pitchFamily="-96" charset="-128"/>
              </a:defRPr>
            </a:lvl3pPr>
            <a:lvl4pPr algn="ctr" rtl="0" eaLnBrk="0" fontAlgn="base" hangingPunct="0">
              <a:spcBef>
                <a:spcPct val="0"/>
              </a:spcBef>
              <a:spcAft>
                <a:spcPct val="0"/>
              </a:spcAft>
              <a:defRPr sz="4400">
                <a:solidFill>
                  <a:schemeClr val="tx2"/>
                </a:solidFill>
                <a:latin typeface="Arial" charset="0"/>
                <a:ea typeface="ＭＳ Ｐゴシック" pitchFamily="-96" charset="-128"/>
              </a:defRPr>
            </a:lvl4pPr>
            <a:lvl5pPr algn="ctr" rtl="0" eaLnBrk="0" fontAlgn="base" hangingPunct="0">
              <a:spcBef>
                <a:spcPct val="0"/>
              </a:spcBef>
              <a:spcAft>
                <a:spcPct val="0"/>
              </a:spcAft>
              <a:defRPr sz="4400">
                <a:solidFill>
                  <a:schemeClr val="tx2"/>
                </a:solidFill>
                <a:latin typeface="Arial" charset="0"/>
                <a:ea typeface="ＭＳ Ｐゴシック" pitchFamily="-96"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a:lstStyle>
          <a:p>
            <a:pPr eaLnBrk="1" hangingPunct="1">
              <a:defRPr/>
            </a:pPr>
            <a:r>
              <a:rPr lang="en-US" altLang="en-US" sz="3500" b="1" kern="0" dirty="0">
                <a:solidFill>
                  <a:srgbClr val="000000"/>
                </a:solidFill>
              </a:rPr>
              <a:t>1.  Introduction (2)</a:t>
            </a:r>
          </a:p>
        </p:txBody>
      </p:sp>
      <p:sp>
        <p:nvSpPr>
          <p:cNvPr id="6" name="Rectangle 3">
            <a:extLst>
              <a:ext uri="{FF2B5EF4-FFF2-40B4-BE49-F238E27FC236}">
                <a16:creationId xmlns:a16="http://schemas.microsoft.com/office/drawing/2014/main" id="{3C8DFEF0-BB59-EFC7-EE8D-371987D8F3E3}"/>
              </a:ext>
            </a:extLst>
          </p:cNvPr>
          <p:cNvSpPr txBox="1">
            <a:spLocks noChangeArrowheads="1"/>
          </p:cNvSpPr>
          <p:nvPr/>
        </p:nvSpPr>
        <p:spPr bwMode="auto">
          <a:xfrm>
            <a:off x="149225" y="1989138"/>
            <a:ext cx="8604250" cy="51292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0" indent="0">
              <a:lnSpc>
                <a:spcPct val="80000"/>
              </a:lnSpc>
              <a:spcBef>
                <a:spcPts val="600"/>
              </a:spcBef>
              <a:spcAft>
                <a:spcPts val="600"/>
              </a:spcAft>
              <a:buFontTx/>
              <a:buNone/>
              <a:defRPr/>
            </a:pPr>
            <a:r>
              <a:rPr lang="en-ZA" sz="2400" kern="0" dirty="0">
                <a:solidFill>
                  <a:srgbClr val="000000"/>
                </a:solidFill>
              </a:rPr>
              <a:t>NERSA’s overarching </a:t>
            </a:r>
            <a:r>
              <a:rPr lang="en-ZA" sz="2400" b="1" i="1" kern="0" dirty="0">
                <a:solidFill>
                  <a:srgbClr val="000000"/>
                </a:solidFill>
              </a:rPr>
              <a:t>role</a:t>
            </a:r>
            <a:r>
              <a:rPr lang="en-ZA" sz="2400" kern="0" dirty="0">
                <a:solidFill>
                  <a:srgbClr val="000000"/>
                </a:solidFill>
              </a:rPr>
              <a:t> is to:</a:t>
            </a:r>
          </a:p>
          <a:p>
            <a:pPr marL="432000" indent="-432000">
              <a:spcBef>
                <a:spcPts val="0"/>
              </a:spcBef>
              <a:spcAft>
                <a:spcPts val="1200"/>
              </a:spcAft>
              <a:defRPr/>
            </a:pPr>
            <a:r>
              <a:rPr lang="en-ZA" sz="2400" kern="0" dirty="0">
                <a:solidFill>
                  <a:srgbClr val="000000"/>
                </a:solidFill>
              </a:rPr>
              <a:t>ensure the development and sustainability of the electricity, piped-gas and petroleum pipelines industries;</a:t>
            </a:r>
          </a:p>
          <a:p>
            <a:pPr marL="1120050" lvl="2" indent="-432000">
              <a:spcBef>
                <a:spcPts val="0"/>
              </a:spcBef>
              <a:spcAft>
                <a:spcPts val="1200"/>
              </a:spcAft>
              <a:buFont typeface="Courier New" panose="02070309020205020404" pitchFamily="49" charset="0"/>
              <a:buChar char="o"/>
              <a:defRPr/>
            </a:pPr>
            <a:r>
              <a:rPr lang="en-ZA" kern="0" dirty="0">
                <a:solidFill>
                  <a:srgbClr val="000000"/>
                </a:solidFill>
              </a:rPr>
              <a:t>while facilitating the affordability of and accessibility to the three regulated industries to balance the economic interests of all stakeholders</a:t>
            </a:r>
          </a:p>
          <a:p>
            <a:pPr marL="0" indent="0">
              <a:lnSpc>
                <a:spcPct val="80000"/>
              </a:lnSpc>
              <a:spcBef>
                <a:spcPts val="600"/>
              </a:spcBef>
              <a:spcAft>
                <a:spcPts val="600"/>
              </a:spcAft>
              <a:buFontTx/>
              <a:buNone/>
              <a:defRPr/>
            </a:pPr>
            <a:r>
              <a:rPr lang="en-ZA" sz="2400" kern="0" dirty="0">
                <a:solidFill>
                  <a:srgbClr val="000000"/>
                </a:solidFill>
              </a:rPr>
              <a:t>This will ultimately support the sustainable socio-economic development of South Africa and a better life for all.</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a:extLst>
              <a:ext uri="{FF2B5EF4-FFF2-40B4-BE49-F238E27FC236}">
                <a16:creationId xmlns:a16="http://schemas.microsoft.com/office/drawing/2014/main" id="{39448D04-FABB-174E-29AE-1BF934343230}"/>
              </a:ext>
            </a:extLst>
          </p:cNvPr>
          <p:cNvSpPr txBox="1">
            <a:spLocks noChangeArrowheads="1"/>
          </p:cNvSpPr>
          <p:nvPr/>
        </p:nvSpPr>
        <p:spPr bwMode="auto">
          <a:xfrm>
            <a:off x="-36513" y="1557338"/>
            <a:ext cx="8424863" cy="5127625"/>
          </a:xfrm>
          <a:prstGeom prst="rect">
            <a:avLst/>
          </a:prstGeom>
          <a:noFill/>
          <a:ln w="9525">
            <a:noFill/>
            <a:miter lim="800000"/>
            <a:headEnd/>
            <a:tailEnd/>
          </a:ln>
        </p:spPr>
        <p:txBody>
          <a:bodyPr/>
          <a:lstStyle/>
          <a:p>
            <a:pPr marL="446088" indent="-446088" eaLnBrk="1" hangingPunct="1">
              <a:spcBef>
                <a:spcPts val="0"/>
              </a:spcBef>
              <a:spcAft>
                <a:spcPts val="0"/>
              </a:spcAft>
              <a:buFont typeface="+mj-lt"/>
              <a:buAutoNum type="arabicPeriod"/>
              <a:defRPr/>
            </a:pPr>
            <a:r>
              <a:rPr lang="en-ZA" altLang="en-US" sz="1900" b="1" dirty="0">
                <a:latin typeface="+mn-lt"/>
                <a:cs typeface="Arial" panose="020B0604020202020204" pitchFamily="34" charset="0"/>
              </a:rPr>
              <a:t>Regulatory Independence</a:t>
            </a:r>
          </a:p>
          <a:p>
            <a:pPr marL="457200" indent="-457200" eaLnBrk="1" hangingPunct="1">
              <a:spcBef>
                <a:spcPts val="0"/>
              </a:spcBef>
              <a:spcAft>
                <a:spcPts val="0"/>
              </a:spcAft>
              <a:buFont typeface="+mj-lt"/>
              <a:buAutoNum type="alphaLcParenR"/>
              <a:defRPr/>
            </a:pPr>
            <a:r>
              <a:rPr lang="en-ZA" altLang="en-US" sz="1900" dirty="0">
                <a:latin typeface="+mn-lt"/>
                <a:cs typeface="Arial" panose="020B0604020202020204" pitchFamily="34" charset="0"/>
              </a:rPr>
              <a:t>In terms of the National Energy Regulator Act the Regulator must act independently when making regulatory decisions.</a:t>
            </a:r>
          </a:p>
          <a:p>
            <a:pPr marL="457200" indent="-457200" eaLnBrk="1" hangingPunct="1">
              <a:spcBef>
                <a:spcPts val="0"/>
              </a:spcBef>
              <a:spcAft>
                <a:spcPts val="600"/>
              </a:spcAft>
              <a:buFont typeface="+mj-lt"/>
              <a:buAutoNum type="alphaLcParenR"/>
              <a:defRPr/>
            </a:pPr>
            <a:r>
              <a:rPr lang="en-ZA" altLang="en-US" sz="1900" dirty="0">
                <a:latin typeface="+mn-lt"/>
                <a:cs typeface="Arial" panose="020B0604020202020204" pitchFamily="34" charset="0"/>
              </a:rPr>
              <a:t>In order to ensure regulatory independence, the Energy Regulator has developed regulatory mechanisms </a:t>
            </a:r>
            <a:r>
              <a:rPr lang="en-ZA" altLang="en-US" sz="1900" i="1" dirty="0">
                <a:latin typeface="+mn-lt"/>
                <a:cs typeface="Arial" panose="020B0604020202020204" pitchFamily="34" charset="0"/>
              </a:rPr>
              <a:t>(i.e. procedures, rules, guidelines, systems, etc.)</a:t>
            </a:r>
            <a:r>
              <a:rPr lang="en-ZA" altLang="en-US" sz="1900" dirty="0">
                <a:latin typeface="+mn-lt"/>
                <a:cs typeface="Arial" panose="020B0604020202020204" pitchFamily="34" charset="0"/>
              </a:rPr>
              <a:t> that makes its decision-making processes to be open, transparent, credible, consistent, predictable, as well as making it accountable for its decisions.</a:t>
            </a:r>
            <a:r>
              <a:rPr lang="en-US" sz="1900" kern="0" dirty="0">
                <a:latin typeface="+mn-lt"/>
                <a:ea typeface="+mn-ea"/>
              </a:rPr>
              <a:t> </a:t>
            </a:r>
            <a:endParaRPr lang="en-US" sz="1900" kern="0" dirty="0">
              <a:latin typeface="+mn-lt"/>
              <a:ea typeface="+mn-ea"/>
              <a:cs typeface="Arial" charset="0"/>
            </a:endParaRPr>
          </a:p>
          <a:p>
            <a:pPr marL="446088" indent="-446088" eaLnBrk="1" hangingPunct="1">
              <a:spcBef>
                <a:spcPts val="600"/>
              </a:spcBef>
              <a:spcAft>
                <a:spcPts val="600"/>
              </a:spcAft>
              <a:buFont typeface="+mj-lt"/>
              <a:buAutoNum type="arabicPeriod" startAt="2"/>
              <a:defRPr/>
            </a:pPr>
            <a:r>
              <a:rPr lang="en-ZA" altLang="en-US" sz="1900" b="1" dirty="0">
                <a:latin typeface="+mn-lt"/>
                <a:cs typeface="Arial" panose="020B0604020202020204" pitchFamily="34" charset="0"/>
              </a:rPr>
              <a:t>Revenue and Funding</a:t>
            </a:r>
          </a:p>
          <a:p>
            <a:pPr marL="457200" indent="-457200" eaLnBrk="1" hangingPunct="1">
              <a:spcBef>
                <a:spcPts val="0"/>
              </a:spcBef>
              <a:spcAft>
                <a:spcPts val="0"/>
              </a:spcAft>
              <a:buFont typeface="+mj-lt"/>
              <a:buAutoNum type="alphaLcParenR"/>
              <a:defRPr/>
            </a:pPr>
            <a:r>
              <a:rPr lang="en-ZA" altLang="en-US" sz="1900" dirty="0">
                <a:latin typeface="+mn-lt"/>
                <a:cs typeface="Arial" panose="020B0604020202020204" pitchFamily="34" charset="0"/>
              </a:rPr>
              <a:t>NERSA is currently funded through imposing prescribed levies and registration fees on the regulated industries following a </a:t>
            </a:r>
            <a:r>
              <a:rPr lang="en-ZA" altLang="en-US" sz="1900" dirty="0">
                <a:solidFill>
                  <a:schemeClr val="tx1">
                    <a:lumMod val="95000"/>
                    <a:lumOff val="5000"/>
                  </a:schemeClr>
                </a:solidFill>
                <a:latin typeface="+mn-lt"/>
                <a:cs typeface="Arial" panose="020B0604020202020204" pitchFamily="34" charset="0"/>
              </a:rPr>
              <a:t>prescribed transparent procedure.  </a:t>
            </a:r>
          </a:p>
          <a:p>
            <a:pPr marL="457200" indent="-457200" eaLnBrk="1" hangingPunct="1">
              <a:spcBef>
                <a:spcPts val="0"/>
              </a:spcBef>
              <a:spcAft>
                <a:spcPts val="600"/>
              </a:spcAft>
              <a:buFont typeface="+mj-lt"/>
              <a:buAutoNum type="alphaLcParenR"/>
              <a:defRPr/>
            </a:pPr>
            <a:r>
              <a:rPr lang="en-ZA" sz="1900" dirty="0">
                <a:solidFill>
                  <a:schemeClr val="tx1">
                    <a:lumMod val="95000"/>
                    <a:lumOff val="5000"/>
                  </a:schemeClr>
                </a:solidFill>
                <a:latin typeface="+mn-lt"/>
              </a:rPr>
              <a:t>From the 2020/21 and 2021/22 financial years NERSA has noticed a decline in the volumes on which the determination of the levies and fees are based.  This decline is linked to the impact of the COVID-19. There is a risk that this trend might continue in the current financial year.</a:t>
            </a:r>
          </a:p>
          <a:p>
            <a:pPr marL="457200" indent="-457200" eaLnBrk="1" hangingPunct="1">
              <a:spcBef>
                <a:spcPts val="600"/>
              </a:spcBef>
              <a:spcAft>
                <a:spcPts val="600"/>
              </a:spcAft>
              <a:buFont typeface="+mj-lt"/>
              <a:buAutoNum type="alphaLcParenR"/>
              <a:defRPr/>
            </a:pPr>
            <a:endParaRPr lang="en-GB" sz="1900" dirty="0">
              <a:latin typeface="+mn-lt"/>
            </a:endParaRPr>
          </a:p>
        </p:txBody>
      </p:sp>
      <p:sp>
        <p:nvSpPr>
          <p:cNvPr id="72707" name="Rectangle 2">
            <a:extLst>
              <a:ext uri="{FF2B5EF4-FFF2-40B4-BE49-F238E27FC236}">
                <a16:creationId xmlns:a16="http://schemas.microsoft.com/office/drawing/2014/main" id="{A0C6C1AB-20CD-8D26-80DE-CE672E181742}"/>
              </a:ext>
            </a:extLst>
          </p:cNvPr>
          <p:cNvSpPr>
            <a:spLocks noGrp="1" noChangeArrowheads="1"/>
          </p:cNvSpPr>
          <p:nvPr>
            <p:ph type="title"/>
          </p:nvPr>
        </p:nvSpPr>
        <p:spPr bwMode="auto">
          <a:xfrm>
            <a:off x="107950" y="1125538"/>
            <a:ext cx="8928100" cy="5667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500" b="1"/>
              <a:t>1.    INTRODUCTION (3)</a:t>
            </a:r>
          </a:p>
        </p:txBody>
      </p:sp>
      <p:sp>
        <p:nvSpPr>
          <p:cNvPr id="72708" name="Slide Number Placeholder 3">
            <a:extLst>
              <a:ext uri="{FF2B5EF4-FFF2-40B4-BE49-F238E27FC236}">
                <a16:creationId xmlns:a16="http://schemas.microsoft.com/office/drawing/2014/main" id="{02F855BD-5ED7-7BE4-0498-D317443E8D47}"/>
              </a:ext>
            </a:extLst>
          </p:cNvPr>
          <p:cNvSpPr>
            <a:spLocks noGrp="1"/>
          </p:cNvSpPr>
          <p:nvPr>
            <p:ph type="sldNum" sz="quarter" idx="11"/>
          </p:nvPr>
        </p:nvSpPr>
        <p:spPr>
          <a:xfrm>
            <a:off x="8447088" y="9525"/>
            <a:ext cx="611187" cy="279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0910EAA-0B68-4E8F-9452-2FFBADCE2C07}" type="slidenum">
              <a:rPr lang="en-US" altLang="en-US" sz="1500" b="1">
                <a:cs typeface="Arial" panose="020B0604020202020204" pitchFamily="34" charset="0"/>
              </a:rPr>
              <a:pPr/>
              <a:t>35</a:t>
            </a:fld>
            <a:endParaRPr lang="en-US" altLang="en-US" sz="1500" b="1">
              <a:cs typeface="Arial" panose="020B0604020202020204"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a:extLst>
              <a:ext uri="{FF2B5EF4-FFF2-40B4-BE49-F238E27FC236}">
                <a16:creationId xmlns:a16="http://schemas.microsoft.com/office/drawing/2014/main" id="{3944BF69-68DA-78C4-1EF3-A04CCD270821}"/>
              </a:ext>
            </a:extLst>
          </p:cNvPr>
          <p:cNvSpPr txBox="1">
            <a:spLocks noChangeArrowheads="1"/>
          </p:cNvSpPr>
          <p:nvPr/>
        </p:nvSpPr>
        <p:spPr bwMode="auto">
          <a:xfrm>
            <a:off x="0" y="1557338"/>
            <a:ext cx="8604250" cy="5184775"/>
          </a:xfrm>
          <a:prstGeom prst="rect">
            <a:avLst/>
          </a:prstGeom>
          <a:noFill/>
          <a:ln w="9525">
            <a:noFill/>
            <a:miter lim="800000"/>
            <a:headEnd/>
            <a:tailEnd/>
          </a:ln>
        </p:spPr>
        <p:txBody>
          <a:bodyPr/>
          <a:lstStyle/>
          <a:p>
            <a:pPr marL="446088" indent="-446088" eaLnBrk="1" hangingPunct="1">
              <a:spcBef>
                <a:spcPts val="600"/>
              </a:spcBef>
              <a:spcAft>
                <a:spcPts val="0"/>
              </a:spcAft>
              <a:buFont typeface="+mj-lt"/>
              <a:buAutoNum type="arabicPeriod" startAt="3"/>
              <a:defRPr/>
            </a:pPr>
            <a:r>
              <a:rPr lang="en-ZA" altLang="en-US" sz="1900" b="1" dirty="0">
                <a:solidFill>
                  <a:schemeClr val="tx1">
                    <a:lumMod val="95000"/>
                    <a:lumOff val="5000"/>
                  </a:schemeClr>
                </a:solidFill>
                <a:cs typeface="Arial" panose="020B0604020202020204" pitchFamily="34" charset="0"/>
              </a:rPr>
              <a:t>NERSA Achievements</a:t>
            </a:r>
          </a:p>
          <a:p>
            <a:pPr marL="457200" indent="-457200" eaLnBrk="1" hangingPunct="1">
              <a:spcBef>
                <a:spcPts val="0"/>
              </a:spcBef>
              <a:spcAft>
                <a:spcPts val="0"/>
              </a:spcAft>
              <a:buFont typeface="+mj-lt"/>
              <a:buAutoNum type="alphaLcParenR"/>
              <a:defRPr/>
            </a:pPr>
            <a:r>
              <a:rPr lang="en-GB" sz="1900" dirty="0">
                <a:solidFill>
                  <a:schemeClr val="tx1">
                    <a:lumMod val="95000"/>
                    <a:lumOff val="5000"/>
                  </a:schemeClr>
                </a:solidFill>
                <a:cs typeface="Arial" panose="020B0604020202020204" pitchFamily="34" charset="0"/>
              </a:rPr>
              <a:t>Despite all the challenges experienced, NERSA was able to maintain unqualified audits consecutively for the last seven years.</a:t>
            </a:r>
          </a:p>
          <a:p>
            <a:pPr marL="457200" indent="-457200" eaLnBrk="1" hangingPunct="1">
              <a:spcBef>
                <a:spcPts val="0"/>
              </a:spcBef>
              <a:spcAft>
                <a:spcPts val="0"/>
              </a:spcAft>
              <a:buFont typeface="+mj-lt"/>
              <a:buAutoNum type="alphaLcParenR"/>
              <a:defRPr/>
            </a:pPr>
            <a:r>
              <a:rPr lang="en-GB" sz="1900" dirty="0">
                <a:solidFill>
                  <a:schemeClr val="tx1">
                    <a:lumMod val="95000"/>
                    <a:lumOff val="5000"/>
                  </a:schemeClr>
                </a:solidFill>
                <a:cs typeface="Arial" panose="020B0604020202020204" pitchFamily="34" charset="0"/>
              </a:rPr>
              <a:t>The unaudited performance during the 2021/22 financial is that 90% of the planned targets were met.</a:t>
            </a:r>
          </a:p>
          <a:p>
            <a:pPr marL="446088" indent="-446088" eaLnBrk="1" hangingPunct="1">
              <a:spcBef>
                <a:spcPts val="600"/>
              </a:spcBef>
              <a:spcAft>
                <a:spcPts val="0"/>
              </a:spcAft>
              <a:buFont typeface="+mj-lt"/>
              <a:buAutoNum type="arabicPeriod" startAt="5"/>
              <a:defRPr/>
            </a:pPr>
            <a:r>
              <a:rPr lang="en-ZA" altLang="en-US" sz="1900" b="1" dirty="0">
                <a:solidFill>
                  <a:schemeClr val="tx1">
                    <a:lumMod val="95000"/>
                    <a:lumOff val="5000"/>
                  </a:schemeClr>
                </a:solidFill>
                <a:cs typeface="Arial" panose="020B0604020202020204" pitchFamily="34" charset="0"/>
              </a:rPr>
              <a:t>Governance structure </a:t>
            </a:r>
          </a:p>
          <a:p>
            <a:pPr marL="457200" indent="-457200" eaLnBrk="1" hangingPunct="1">
              <a:spcBef>
                <a:spcPts val="0"/>
              </a:spcBef>
              <a:spcAft>
                <a:spcPts val="1200"/>
              </a:spcAft>
              <a:buFont typeface="+mj-lt"/>
              <a:buAutoNum type="alphaLcParenR"/>
              <a:defRPr/>
            </a:pPr>
            <a:r>
              <a:rPr lang="en-ZA" altLang="en-US" sz="1900" dirty="0">
                <a:solidFill>
                  <a:schemeClr val="tx1">
                    <a:lumMod val="95000"/>
                    <a:lumOff val="5000"/>
                  </a:schemeClr>
                </a:solidFill>
                <a:cs typeface="Arial" panose="020B0604020202020204" pitchFamily="34" charset="0"/>
              </a:rPr>
              <a:t>There are currently 3 vacancies in on the board of the Energy Regulator – namely the Chairperson (part-time member) and two part time members.</a:t>
            </a:r>
          </a:p>
          <a:p>
            <a:pPr marL="446088" indent="-446088" eaLnBrk="1" hangingPunct="1">
              <a:spcBef>
                <a:spcPts val="600"/>
              </a:spcBef>
              <a:spcAft>
                <a:spcPts val="0"/>
              </a:spcAft>
              <a:buFont typeface="+mj-lt"/>
              <a:buAutoNum type="arabicPeriod" startAt="5"/>
              <a:defRPr/>
            </a:pPr>
            <a:r>
              <a:rPr lang="en-ZA" altLang="en-US" sz="1900" b="1" dirty="0">
                <a:solidFill>
                  <a:schemeClr val="tx1">
                    <a:lumMod val="95000"/>
                    <a:lumOff val="5000"/>
                  </a:schemeClr>
                </a:solidFill>
                <a:cs typeface="Arial" panose="020B0604020202020204" pitchFamily="34" charset="0"/>
              </a:rPr>
              <a:t>Staffing</a:t>
            </a:r>
          </a:p>
          <a:p>
            <a:pPr marL="457200" indent="-457200" eaLnBrk="1" hangingPunct="1">
              <a:spcBef>
                <a:spcPts val="0"/>
              </a:spcBef>
              <a:spcAft>
                <a:spcPts val="0"/>
              </a:spcAft>
              <a:buFont typeface="+mj-lt"/>
              <a:buAutoNum type="alphaLcParenR"/>
              <a:defRPr/>
            </a:pPr>
            <a:r>
              <a:rPr lang="en-ZA" altLang="en-US" sz="1900" dirty="0">
                <a:solidFill>
                  <a:schemeClr val="tx1">
                    <a:lumMod val="95000"/>
                    <a:lumOff val="5000"/>
                  </a:schemeClr>
                </a:solidFill>
                <a:cs typeface="Arial" panose="020B0604020202020204" pitchFamily="34" charset="0"/>
              </a:rPr>
              <a:t>NERSA has an approved staffing complement of 253, of which 242 positions are filled.  The vacancy rate is 4.5% (as at end of March 2022)</a:t>
            </a:r>
          </a:p>
          <a:p>
            <a:pPr marL="457200" indent="-457200" eaLnBrk="1" hangingPunct="1">
              <a:spcBef>
                <a:spcPts val="0"/>
              </a:spcBef>
              <a:spcAft>
                <a:spcPts val="0"/>
              </a:spcAft>
              <a:buFont typeface="+mj-lt"/>
              <a:buAutoNum type="alphaLcParenR"/>
              <a:defRPr/>
            </a:pPr>
            <a:r>
              <a:rPr lang="en-ZA" altLang="en-US" sz="1900" dirty="0">
                <a:solidFill>
                  <a:schemeClr val="tx1">
                    <a:lumMod val="95000"/>
                    <a:lumOff val="5000"/>
                  </a:schemeClr>
                </a:solidFill>
                <a:cs typeface="Arial" panose="020B0604020202020204" pitchFamily="34" charset="0"/>
              </a:rPr>
              <a:t>51% of the management positions are occupied by women.</a:t>
            </a:r>
          </a:p>
          <a:p>
            <a:pPr marL="457200" indent="-457200" eaLnBrk="1" hangingPunct="1">
              <a:spcBef>
                <a:spcPts val="0"/>
              </a:spcBef>
              <a:spcAft>
                <a:spcPts val="0"/>
              </a:spcAft>
              <a:buFont typeface="+mj-lt"/>
              <a:buAutoNum type="alphaLcParenR"/>
              <a:defRPr/>
            </a:pPr>
            <a:r>
              <a:rPr lang="en-ZA" altLang="en-US" sz="1900" dirty="0">
                <a:solidFill>
                  <a:schemeClr val="tx1">
                    <a:lumMod val="95000"/>
                    <a:lumOff val="5000"/>
                  </a:schemeClr>
                </a:solidFill>
                <a:cs typeface="Arial" panose="020B0604020202020204" pitchFamily="34" charset="0"/>
              </a:rPr>
              <a:t>There is a need to continuously enhance the level of skills required to match the evolving energy sector that NERSA is regulating.</a:t>
            </a:r>
          </a:p>
        </p:txBody>
      </p:sp>
      <p:sp>
        <p:nvSpPr>
          <p:cNvPr id="74755" name="Rectangle 2">
            <a:extLst>
              <a:ext uri="{FF2B5EF4-FFF2-40B4-BE49-F238E27FC236}">
                <a16:creationId xmlns:a16="http://schemas.microsoft.com/office/drawing/2014/main" id="{7636F9C7-9139-D1C4-1767-8E27E0E57ECD}"/>
              </a:ext>
            </a:extLst>
          </p:cNvPr>
          <p:cNvSpPr>
            <a:spLocks noGrp="1" noChangeArrowheads="1"/>
          </p:cNvSpPr>
          <p:nvPr>
            <p:ph type="title"/>
          </p:nvPr>
        </p:nvSpPr>
        <p:spPr bwMode="auto">
          <a:xfrm>
            <a:off x="107950" y="1125538"/>
            <a:ext cx="8928100" cy="5667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3000" b="1"/>
              <a:t>1.   INTRODUCTION (4)</a:t>
            </a:r>
          </a:p>
        </p:txBody>
      </p:sp>
      <p:sp>
        <p:nvSpPr>
          <p:cNvPr id="74756" name="Slide Number Placeholder 4">
            <a:extLst>
              <a:ext uri="{FF2B5EF4-FFF2-40B4-BE49-F238E27FC236}">
                <a16:creationId xmlns:a16="http://schemas.microsoft.com/office/drawing/2014/main" id="{7596070B-FF0E-E331-EDF3-EEC0F8D18C31}"/>
              </a:ext>
            </a:extLst>
          </p:cNvPr>
          <p:cNvSpPr>
            <a:spLocks noGrp="1"/>
          </p:cNvSpPr>
          <p:nvPr>
            <p:ph type="sldNum" sz="quarter" idx="11"/>
          </p:nvPr>
        </p:nvSpPr>
        <p:spPr>
          <a:xfrm>
            <a:off x="6875463" y="188913"/>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400" b="1"/>
              <a:t>28</a:t>
            </a:r>
          </a:p>
          <a:p>
            <a:endParaRPr lang="en-US" altLang="en-US" sz="1400" b="1"/>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Number Placeholder 3">
            <a:extLst>
              <a:ext uri="{FF2B5EF4-FFF2-40B4-BE49-F238E27FC236}">
                <a16:creationId xmlns:a16="http://schemas.microsoft.com/office/drawing/2014/main" id="{0126A3DF-0D34-3FB4-29DC-01591649273D}"/>
              </a:ext>
            </a:extLst>
          </p:cNvPr>
          <p:cNvSpPr>
            <a:spLocks noGrp="1"/>
          </p:cNvSpPr>
          <p:nvPr>
            <p:ph type="sldNum" sz="quarter" idx="11"/>
          </p:nvPr>
        </p:nvSpPr>
        <p:spPr>
          <a:xfrm>
            <a:off x="8424863" y="188913"/>
            <a:ext cx="611187" cy="279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EA9926B-FCF1-45C4-BB4A-E06B6B331741}" type="slidenum">
              <a:rPr lang="en-US" altLang="en-US" sz="1500" b="1">
                <a:cs typeface="Arial" panose="020B0604020202020204" pitchFamily="34" charset="0"/>
              </a:rPr>
              <a:pPr/>
              <a:t>37</a:t>
            </a:fld>
            <a:endParaRPr lang="en-US" altLang="en-US" sz="1500" b="1">
              <a:cs typeface="Arial" panose="020B0604020202020204" pitchFamily="34" charset="0"/>
            </a:endParaRPr>
          </a:p>
        </p:txBody>
      </p:sp>
      <p:sp>
        <p:nvSpPr>
          <p:cNvPr id="5" name="Rectangle 2">
            <a:extLst>
              <a:ext uri="{FF2B5EF4-FFF2-40B4-BE49-F238E27FC236}">
                <a16:creationId xmlns:a16="http://schemas.microsoft.com/office/drawing/2014/main" id="{4193680B-7D54-D982-119D-A1E2F0DEF4DC}"/>
              </a:ext>
            </a:extLst>
          </p:cNvPr>
          <p:cNvSpPr txBox="1">
            <a:spLocks noChangeArrowheads="1"/>
          </p:cNvSpPr>
          <p:nvPr/>
        </p:nvSpPr>
        <p:spPr bwMode="auto">
          <a:xfrm>
            <a:off x="107950" y="1125538"/>
            <a:ext cx="8928100" cy="5667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96" charset="-128"/>
              </a:defRPr>
            </a:lvl2pPr>
            <a:lvl3pPr algn="ctr" rtl="0" eaLnBrk="0" fontAlgn="base" hangingPunct="0">
              <a:spcBef>
                <a:spcPct val="0"/>
              </a:spcBef>
              <a:spcAft>
                <a:spcPct val="0"/>
              </a:spcAft>
              <a:defRPr sz="4400">
                <a:solidFill>
                  <a:schemeClr val="tx2"/>
                </a:solidFill>
                <a:latin typeface="Arial" charset="0"/>
                <a:ea typeface="ＭＳ Ｐゴシック" pitchFamily="-96" charset="-128"/>
              </a:defRPr>
            </a:lvl3pPr>
            <a:lvl4pPr algn="ctr" rtl="0" eaLnBrk="0" fontAlgn="base" hangingPunct="0">
              <a:spcBef>
                <a:spcPct val="0"/>
              </a:spcBef>
              <a:spcAft>
                <a:spcPct val="0"/>
              </a:spcAft>
              <a:defRPr sz="4400">
                <a:solidFill>
                  <a:schemeClr val="tx2"/>
                </a:solidFill>
                <a:latin typeface="Arial" charset="0"/>
                <a:ea typeface="ＭＳ Ｐゴシック" pitchFamily="-96" charset="-128"/>
              </a:defRPr>
            </a:lvl4pPr>
            <a:lvl5pPr algn="ctr" rtl="0" eaLnBrk="0" fontAlgn="base" hangingPunct="0">
              <a:spcBef>
                <a:spcPct val="0"/>
              </a:spcBef>
              <a:spcAft>
                <a:spcPct val="0"/>
              </a:spcAft>
              <a:defRPr sz="4400">
                <a:solidFill>
                  <a:schemeClr val="tx2"/>
                </a:solidFill>
                <a:latin typeface="Arial" charset="0"/>
                <a:ea typeface="ＭＳ Ｐゴシック" pitchFamily="-96"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a:lstStyle>
          <a:p>
            <a:pPr eaLnBrk="1" hangingPunct="1">
              <a:defRPr/>
            </a:pPr>
            <a:r>
              <a:rPr lang="en-US" altLang="en-US" sz="3500" b="1" kern="0" dirty="0">
                <a:solidFill>
                  <a:srgbClr val="000000"/>
                </a:solidFill>
              </a:rPr>
              <a:t>2.  Mandate (1)</a:t>
            </a:r>
          </a:p>
        </p:txBody>
      </p:sp>
      <p:sp>
        <p:nvSpPr>
          <p:cNvPr id="7" name="Rectangle 3">
            <a:extLst>
              <a:ext uri="{FF2B5EF4-FFF2-40B4-BE49-F238E27FC236}">
                <a16:creationId xmlns:a16="http://schemas.microsoft.com/office/drawing/2014/main" id="{4D95E840-CAF5-3BED-3D93-67213F6213FA}"/>
              </a:ext>
            </a:extLst>
          </p:cNvPr>
          <p:cNvSpPr txBox="1">
            <a:spLocks noChangeArrowheads="1"/>
          </p:cNvSpPr>
          <p:nvPr/>
        </p:nvSpPr>
        <p:spPr>
          <a:xfrm>
            <a:off x="107950" y="1763713"/>
            <a:ext cx="8351838" cy="4176712"/>
          </a:xfrm>
          <a:prstGeom prst="rect">
            <a:avLst/>
          </a:prstGeom>
          <a:ln>
            <a:miter lim="800000"/>
            <a:headEnd/>
            <a:tailEnd/>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eaLnBrk="1" hangingPunct="1">
              <a:spcBef>
                <a:spcPts val="0"/>
              </a:spcBef>
              <a:buFontTx/>
              <a:buNone/>
              <a:defRPr/>
            </a:pPr>
            <a:r>
              <a:rPr lang="en-US" sz="2300" kern="0" dirty="0">
                <a:solidFill>
                  <a:srgbClr val="000000"/>
                </a:solidFill>
              </a:rPr>
              <a:t>NERSA’s Mandate is anchored in: </a:t>
            </a:r>
          </a:p>
          <a:p>
            <a:pPr marL="0" lvl="1" indent="0" eaLnBrk="1" hangingPunct="1">
              <a:spcBef>
                <a:spcPts val="0"/>
              </a:spcBef>
              <a:buFontTx/>
              <a:buNone/>
              <a:defRPr/>
            </a:pPr>
            <a:endParaRPr lang="en-US" sz="1800" kern="0" dirty="0">
              <a:solidFill>
                <a:srgbClr val="000000"/>
              </a:solidFill>
            </a:endParaRPr>
          </a:p>
          <a:p>
            <a:pPr marL="265113" lvl="1" indent="-265113" eaLnBrk="1" hangingPunct="1">
              <a:spcBef>
                <a:spcPts val="0"/>
              </a:spcBef>
              <a:buFont typeface="Arial" pitchFamily="34" charset="0"/>
              <a:buChar char="•"/>
              <a:defRPr/>
            </a:pPr>
            <a:r>
              <a:rPr lang="en-US" sz="2300" kern="0" dirty="0">
                <a:solidFill>
                  <a:srgbClr val="000000"/>
                </a:solidFill>
              </a:rPr>
              <a:t>4 Primary Acts:</a:t>
            </a:r>
          </a:p>
          <a:p>
            <a:pPr marL="633413" lvl="2" indent="-368300" eaLnBrk="1" hangingPunct="1">
              <a:spcBef>
                <a:spcPts val="0"/>
              </a:spcBef>
              <a:buFont typeface="Courier New" pitchFamily="49" charset="0"/>
              <a:buChar char="o"/>
              <a:defRPr/>
            </a:pPr>
            <a:r>
              <a:rPr lang="en-GB" sz="2300" kern="0" dirty="0">
                <a:solidFill>
                  <a:srgbClr val="000000"/>
                </a:solidFill>
              </a:rPr>
              <a:t>National Energy Regulator Act, 2004 (Act No. 40 of 2004);</a:t>
            </a:r>
          </a:p>
          <a:p>
            <a:pPr marL="633413" lvl="2" indent="-368300" eaLnBrk="1" hangingPunct="1">
              <a:spcBef>
                <a:spcPts val="0"/>
              </a:spcBef>
              <a:buFont typeface="Courier New" pitchFamily="49" charset="0"/>
              <a:buChar char="o"/>
              <a:defRPr/>
            </a:pPr>
            <a:r>
              <a:rPr lang="en-GB" sz="2300" kern="0" dirty="0">
                <a:solidFill>
                  <a:srgbClr val="000000"/>
                </a:solidFill>
              </a:rPr>
              <a:t>Electricity Regulation Act, 2006 (Act No. 4 of 2006);</a:t>
            </a:r>
          </a:p>
          <a:p>
            <a:pPr marL="633413" lvl="2" indent="-368300" eaLnBrk="1" hangingPunct="1">
              <a:spcBef>
                <a:spcPts val="0"/>
              </a:spcBef>
              <a:buFont typeface="Courier New" pitchFamily="49" charset="0"/>
              <a:buChar char="o"/>
              <a:defRPr/>
            </a:pPr>
            <a:r>
              <a:rPr lang="en-GB" sz="2300" kern="0" dirty="0">
                <a:solidFill>
                  <a:srgbClr val="000000"/>
                </a:solidFill>
              </a:rPr>
              <a:t>Gas Act, 2001 (Act No. 48 of 2001); and </a:t>
            </a:r>
          </a:p>
          <a:p>
            <a:pPr marL="633413" lvl="2" indent="-368300" eaLnBrk="1" hangingPunct="1">
              <a:spcBef>
                <a:spcPts val="0"/>
              </a:spcBef>
              <a:buFont typeface="Courier New" pitchFamily="49" charset="0"/>
              <a:buChar char="o"/>
              <a:defRPr/>
            </a:pPr>
            <a:r>
              <a:rPr lang="en-GB" sz="2300" kern="0" dirty="0">
                <a:solidFill>
                  <a:srgbClr val="000000"/>
                </a:solidFill>
              </a:rPr>
              <a:t>Petroleum Pipelines Act, 2003 (Act No. 60 of 2003). </a:t>
            </a:r>
          </a:p>
          <a:p>
            <a:pPr lvl="2" eaLnBrk="1" hangingPunct="1">
              <a:spcBef>
                <a:spcPts val="0"/>
              </a:spcBef>
              <a:buFontTx/>
              <a:buNone/>
              <a:defRPr/>
            </a:pPr>
            <a:endParaRPr lang="en-GB" sz="2300" kern="0" dirty="0">
              <a:solidFill>
                <a:srgbClr val="000000"/>
              </a:solidFill>
            </a:endParaRPr>
          </a:p>
          <a:p>
            <a:pPr marL="265113" lvl="1" indent="-265113" eaLnBrk="1" hangingPunct="1">
              <a:spcBef>
                <a:spcPts val="0"/>
              </a:spcBef>
              <a:buFont typeface="Arial" pitchFamily="34" charset="0"/>
              <a:buChar char="•"/>
              <a:defRPr/>
            </a:pPr>
            <a:r>
              <a:rPr lang="en-GB" sz="2300" kern="0" dirty="0">
                <a:solidFill>
                  <a:srgbClr val="000000"/>
                </a:solidFill>
              </a:rPr>
              <a:t>3 Levies Acts:</a:t>
            </a:r>
          </a:p>
          <a:p>
            <a:pPr marL="633413" lvl="2" indent="-368300" eaLnBrk="1" hangingPunct="1">
              <a:spcBef>
                <a:spcPts val="0"/>
              </a:spcBef>
              <a:buFont typeface="Courier New" pitchFamily="49" charset="0"/>
              <a:buChar char="o"/>
              <a:defRPr/>
            </a:pPr>
            <a:r>
              <a:rPr lang="en-GB" sz="2300" kern="0" dirty="0">
                <a:solidFill>
                  <a:srgbClr val="000000"/>
                </a:solidFill>
              </a:rPr>
              <a:t>Gas Regulator Levies Act, 2002 (Act No. 75 of 2002);</a:t>
            </a:r>
          </a:p>
          <a:p>
            <a:pPr marL="633413" lvl="2" indent="-368300" eaLnBrk="1" hangingPunct="1">
              <a:spcBef>
                <a:spcPts val="0"/>
              </a:spcBef>
              <a:buFont typeface="Courier New" pitchFamily="49" charset="0"/>
              <a:buChar char="o"/>
              <a:defRPr/>
            </a:pPr>
            <a:r>
              <a:rPr lang="en-GB" sz="2300" kern="0" dirty="0">
                <a:solidFill>
                  <a:srgbClr val="000000"/>
                </a:solidFill>
              </a:rPr>
              <a:t>Petroleum Pipelines Levies Act, 2004 (Act No. 28 of 2004); and </a:t>
            </a:r>
            <a:r>
              <a:rPr lang="en-US" sz="2300" kern="0" dirty="0">
                <a:solidFill>
                  <a:srgbClr val="000000"/>
                </a:solidFill>
              </a:rPr>
              <a:t> </a:t>
            </a:r>
          </a:p>
          <a:p>
            <a:pPr marL="633413" lvl="2" indent="-368300" eaLnBrk="1" hangingPunct="1">
              <a:spcBef>
                <a:spcPts val="0"/>
              </a:spcBef>
              <a:buFont typeface="Courier New" pitchFamily="49" charset="0"/>
              <a:buChar char="o"/>
              <a:defRPr/>
            </a:pPr>
            <a:r>
              <a:rPr lang="en-US" sz="2300" kern="0" dirty="0">
                <a:solidFill>
                  <a:srgbClr val="000000"/>
                </a:solidFill>
              </a:rPr>
              <a:t>Section 5B of the Electricity Act, 1987 (Act No. 41 of 1987).</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Number Placeholder 3">
            <a:extLst>
              <a:ext uri="{FF2B5EF4-FFF2-40B4-BE49-F238E27FC236}">
                <a16:creationId xmlns:a16="http://schemas.microsoft.com/office/drawing/2014/main" id="{ABC87E5F-A75D-2EA2-3C40-0EC56098DEB8}"/>
              </a:ext>
            </a:extLst>
          </p:cNvPr>
          <p:cNvSpPr>
            <a:spLocks noGrp="1"/>
          </p:cNvSpPr>
          <p:nvPr>
            <p:ph type="sldNum" sz="quarter" idx="11"/>
          </p:nvPr>
        </p:nvSpPr>
        <p:spPr>
          <a:xfrm>
            <a:off x="8353425" y="230188"/>
            <a:ext cx="682625" cy="282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C1FB6BC-6729-4B67-91FF-2F813F09198A}" type="slidenum">
              <a:rPr lang="en-US" altLang="en-US" sz="1500" b="1">
                <a:cs typeface="Arial" panose="020B0604020202020204" pitchFamily="34" charset="0"/>
              </a:rPr>
              <a:pPr/>
              <a:t>38</a:t>
            </a:fld>
            <a:endParaRPr lang="en-US" altLang="en-US" sz="1500" b="1">
              <a:cs typeface="Arial" panose="020B0604020202020204" pitchFamily="34" charset="0"/>
            </a:endParaRPr>
          </a:p>
        </p:txBody>
      </p:sp>
      <p:sp>
        <p:nvSpPr>
          <p:cNvPr id="5" name="Rectangle 2">
            <a:extLst>
              <a:ext uri="{FF2B5EF4-FFF2-40B4-BE49-F238E27FC236}">
                <a16:creationId xmlns:a16="http://schemas.microsoft.com/office/drawing/2014/main" id="{79496E1F-560D-2D0B-EAB2-EED5833C5FE3}"/>
              </a:ext>
            </a:extLst>
          </p:cNvPr>
          <p:cNvSpPr txBox="1">
            <a:spLocks noChangeArrowheads="1"/>
          </p:cNvSpPr>
          <p:nvPr/>
        </p:nvSpPr>
        <p:spPr bwMode="auto">
          <a:xfrm>
            <a:off x="107950" y="1125538"/>
            <a:ext cx="8928100" cy="5667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96" charset="-128"/>
              </a:defRPr>
            </a:lvl2pPr>
            <a:lvl3pPr algn="ctr" rtl="0" eaLnBrk="0" fontAlgn="base" hangingPunct="0">
              <a:spcBef>
                <a:spcPct val="0"/>
              </a:spcBef>
              <a:spcAft>
                <a:spcPct val="0"/>
              </a:spcAft>
              <a:defRPr sz="4400">
                <a:solidFill>
                  <a:schemeClr val="tx2"/>
                </a:solidFill>
                <a:latin typeface="Arial" charset="0"/>
                <a:ea typeface="ＭＳ Ｐゴシック" pitchFamily="-96" charset="-128"/>
              </a:defRPr>
            </a:lvl3pPr>
            <a:lvl4pPr algn="ctr" rtl="0" eaLnBrk="0" fontAlgn="base" hangingPunct="0">
              <a:spcBef>
                <a:spcPct val="0"/>
              </a:spcBef>
              <a:spcAft>
                <a:spcPct val="0"/>
              </a:spcAft>
              <a:defRPr sz="4400">
                <a:solidFill>
                  <a:schemeClr val="tx2"/>
                </a:solidFill>
                <a:latin typeface="Arial" charset="0"/>
                <a:ea typeface="ＭＳ Ｐゴシック" pitchFamily="-96" charset="-128"/>
              </a:defRPr>
            </a:lvl4pPr>
            <a:lvl5pPr algn="ctr" rtl="0" eaLnBrk="0" fontAlgn="base" hangingPunct="0">
              <a:spcBef>
                <a:spcPct val="0"/>
              </a:spcBef>
              <a:spcAft>
                <a:spcPct val="0"/>
              </a:spcAft>
              <a:defRPr sz="4400">
                <a:solidFill>
                  <a:schemeClr val="tx2"/>
                </a:solidFill>
                <a:latin typeface="Arial" charset="0"/>
                <a:ea typeface="ＭＳ Ｐゴシック" pitchFamily="-96"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a:lstStyle>
          <a:p>
            <a:pPr eaLnBrk="1" hangingPunct="1">
              <a:defRPr/>
            </a:pPr>
            <a:r>
              <a:rPr lang="en-US" altLang="en-US" sz="3500" b="1" kern="0" dirty="0">
                <a:solidFill>
                  <a:srgbClr val="000000"/>
                </a:solidFill>
              </a:rPr>
              <a:t>2.  Mandate (2)</a:t>
            </a:r>
          </a:p>
        </p:txBody>
      </p:sp>
      <p:sp>
        <p:nvSpPr>
          <p:cNvPr id="6" name="Rectangle 3">
            <a:extLst>
              <a:ext uri="{FF2B5EF4-FFF2-40B4-BE49-F238E27FC236}">
                <a16:creationId xmlns:a16="http://schemas.microsoft.com/office/drawing/2014/main" id="{3CA6A2DC-7D82-D91F-DCCE-BF18703D4A67}"/>
              </a:ext>
            </a:extLst>
          </p:cNvPr>
          <p:cNvSpPr txBox="1">
            <a:spLocks noChangeArrowheads="1"/>
          </p:cNvSpPr>
          <p:nvPr/>
        </p:nvSpPr>
        <p:spPr bwMode="auto">
          <a:xfrm>
            <a:off x="60325" y="1768475"/>
            <a:ext cx="8399463" cy="6524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0" indent="0">
              <a:buFontTx/>
              <a:buNone/>
              <a:defRPr/>
            </a:pPr>
            <a:r>
              <a:rPr lang="en-ZA" altLang="en-US" sz="2000" kern="0" dirty="0">
                <a:solidFill>
                  <a:srgbClr val="000000"/>
                </a:solidFill>
              </a:rPr>
              <a:t>The following facilitating and other legislation is also applicable to NERSA's conduct of its business:</a:t>
            </a:r>
          </a:p>
          <a:p>
            <a:pPr marL="263525" lvl="2" indent="0" eaLnBrk="1" hangingPunct="1">
              <a:buFontTx/>
              <a:buNone/>
              <a:defRPr/>
            </a:pPr>
            <a:endParaRPr lang="en-US" altLang="en-US" sz="2000" kern="0" dirty="0">
              <a:solidFill>
                <a:srgbClr val="000000"/>
              </a:solidFill>
            </a:endParaRPr>
          </a:p>
        </p:txBody>
      </p:sp>
      <p:graphicFrame>
        <p:nvGraphicFramePr>
          <p:cNvPr id="8" name="Table 7">
            <a:extLst>
              <a:ext uri="{FF2B5EF4-FFF2-40B4-BE49-F238E27FC236}">
                <a16:creationId xmlns:a16="http://schemas.microsoft.com/office/drawing/2014/main" id="{12BD2391-7500-D744-D070-6A4ED6F05E08}"/>
              </a:ext>
            </a:extLst>
          </p:cNvPr>
          <p:cNvGraphicFramePr>
            <a:graphicFrameLocks noGrp="1"/>
          </p:cNvGraphicFramePr>
          <p:nvPr/>
        </p:nvGraphicFramePr>
        <p:xfrm>
          <a:off x="60325" y="2636838"/>
          <a:ext cx="8736013" cy="4170362"/>
        </p:xfrm>
        <a:graphic>
          <a:graphicData uri="http://schemas.openxmlformats.org/drawingml/2006/table">
            <a:tbl>
              <a:tblPr/>
              <a:tblGrid>
                <a:gridCol w="4368800">
                  <a:extLst>
                    <a:ext uri="{9D8B030D-6E8A-4147-A177-3AD203B41FA5}">
                      <a16:colId xmlns:a16="http://schemas.microsoft.com/office/drawing/2014/main" val="20000"/>
                    </a:ext>
                  </a:extLst>
                </a:gridCol>
                <a:gridCol w="4367213">
                  <a:extLst>
                    <a:ext uri="{9D8B030D-6E8A-4147-A177-3AD203B41FA5}">
                      <a16:colId xmlns:a16="http://schemas.microsoft.com/office/drawing/2014/main" val="20001"/>
                    </a:ext>
                  </a:extLst>
                </a:gridCol>
              </a:tblGrid>
              <a:tr h="1152153">
                <a:tc>
                  <a:txBody>
                    <a:bodyPr/>
                    <a:lstStyle>
                      <a:lvl1pPr marL="342900" indent="-342900">
                        <a:spcBef>
                          <a:spcPct val="20000"/>
                        </a:spcBef>
                        <a:spcAft>
                          <a:spcPts val="600"/>
                        </a:spcAft>
                        <a:buClr>
                          <a:schemeClr val="accent1"/>
                        </a:buClr>
                        <a:buSzPct val="115000"/>
                        <a:buFont typeface="Arial" panose="020B0604020202020204" pitchFamily="34" charset="0"/>
                        <a:defRPr sz="2000">
                          <a:solidFill>
                            <a:srgbClr val="262626"/>
                          </a:solidFill>
                          <a:latin typeface="Garamond" panose="02020404030301010803" pitchFamily="18" charset="0"/>
                        </a:defRPr>
                      </a:lvl1pPr>
                      <a:lvl2pPr marL="742950" indent="-285750">
                        <a:spcBef>
                          <a:spcPct val="20000"/>
                        </a:spcBef>
                        <a:spcAft>
                          <a:spcPts val="600"/>
                        </a:spcAft>
                        <a:buClr>
                          <a:schemeClr val="accent1"/>
                        </a:buClr>
                        <a:buSzPct val="115000"/>
                        <a:buFont typeface="Arial" panose="020B0604020202020204" pitchFamily="34" charset="0"/>
                        <a:defRPr>
                          <a:solidFill>
                            <a:srgbClr val="262626"/>
                          </a:solidFill>
                          <a:latin typeface="Garamond" panose="02020404030301010803" pitchFamily="18" charset="0"/>
                        </a:defRPr>
                      </a:lvl2pPr>
                      <a:lvl3pPr marL="1143000" indent="-228600">
                        <a:spcBef>
                          <a:spcPct val="20000"/>
                        </a:spcBef>
                        <a:spcAft>
                          <a:spcPts val="600"/>
                        </a:spcAft>
                        <a:buClr>
                          <a:schemeClr val="accent1"/>
                        </a:buClr>
                        <a:buSzPct val="115000"/>
                        <a:buFont typeface="Arial" panose="020B0604020202020204" pitchFamily="34" charset="0"/>
                        <a:defRPr sz="1600">
                          <a:solidFill>
                            <a:srgbClr val="262626"/>
                          </a:solidFill>
                          <a:latin typeface="Garamond" panose="02020404030301010803" pitchFamily="18" charset="0"/>
                        </a:defRPr>
                      </a:lvl3pPr>
                      <a:lvl4pPr marL="1600200" indent="-228600">
                        <a:spcBef>
                          <a:spcPct val="20000"/>
                        </a:spcBef>
                        <a:spcAft>
                          <a:spcPts val="600"/>
                        </a:spcAft>
                        <a:buClr>
                          <a:schemeClr val="accent1"/>
                        </a:buClr>
                        <a:buSzPct val="115000"/>
                        <a:buFont typeface="Arial" panose="020B0604020202020204" pitchFamily="34" charset="0"/>
                        <a:defRPr sz="1400">
                          <a:solidFill>
                            <a:srgbClr val="262626"/>
                          </a:solidFill>
                          <a:latin typeface="Garamond" panose="02020404030301010803" pitchFamily="18" charset="0"/>
                        </a:defRPr>
                      </a:lvl4pPr>
                      <a:lvl5pPr marL="2057400" indent="-228600">
                        <a:spcBef>
                          <a:spcPct val="20000"/>
                        </a:spcBef>
                        <a:spcAft>
                          <a:spcPts val="600"/>
                        </a:spcAft>
                        <a:buClr>
                          <a:schemeClr val="accent1"/>
                        </a:buClr>
                        <a:buSzPct val="115000"/>
                        <a:buFont typeface="Arial" panose="020B0604020202020204" pitchFamily="34" charset="0"/>
                        <a:defRPr sz="1200">
                          <a:solidFill>
                            <a:srgbClr val="262626"/>
                          </a:solidFill>
                          <a:latin typeface="Garamond" panose="02020404030301010803" pitchFamily="18" charset="0"/>
                        </a:defRPr>
                      </a:lvl5pPr>
                      <a:lvl6pPr marL="2514600" indent="-228600" eaLnBrk="0" fontAlgn="base" hangingPunct="0">
                        <a:spcBef>
                          <a:spcPct val="20000"/>
                        </a:spcBef>
                        <a:spcAft>
                          <a:spcPts val="600"/>
                        </a:spcAft>
                        <a:buClr>
                          <a:schemeClr val="accent1"/>
                        </a:buClr>
                        <a:buSzPct val="115000"/>
                        <a:buFont typeface="Arial" panose="020B0604020202020204" pitchFamily="34" charset="0"/>
                        <a:defRPr sz="1200">
                          <a:solidFill>
                            <a:srgbClr val="262626"/>
                          </a:solidFill>
                          <a:latin typeface="Garamond" panose="02020404030301010803" pitchFamily="18" charset="0"/>
                        </a:defRPr>
                      </a:lvl6pPr>
                      <a:lvl7pPr marL="2971800" indent="-228600" eaLnBrk="0" fontAlgn="base" hangingPunct="0">
                        <a:spcBef>
                          <a:spcPct val="20000"/>
                        </a:spcBef>
                        <a:spcAft>
                          <a:spcPts val="600"/>
                        </a:spcAft>
                        <a:buClr>
                          <a:schemeClr val="accent1"/>
                        </a:buClr>
                        <a:buSzPct val="115000"/>
                        <a:buFont typeface="Arial" panose="020B0604020202020204" pitchFamily="34" charset="0"/>
                        <a:defRPr sz="1200">
                          <a:solidFill>
                            <a:srgbClr val="262626"/>
                          </a:solidFill>
                          <a:latin typeface="Garamond" panose="02020404030301010803" pitchFamily="18" charset="0"/>
                        </a:defRPr>
                      </a:lvl7pPr>
                      <a:lvl8pPr marL="3429000" indent="-228600" eaLnBrk="0" fontAlgn="base" hangingPunct="0">
                        <a:spcBef>
                          <a:spcPct val="20000"/>
                        </a:spcBef>
                        <a:spcAft>
                          <a:spcPts val="600"/>
                        </a:spcAft>
                        <a:buClr>
                          <a:schemeClr val="accent1"/>
                        </a:buClr>
                        <a:buSzPct val="115000"/>
                        <a:buFont typeface="Arial" panose="020B0604020202020204" pitchFamily="34" charset="0"/>
                        <a:defRPr sz="1200">
                          <a:solidFill>
                            <a:srgbClr val="262626"/>
                          </a:solidFill>
                          <a:latin typeface="Garamond" panose="02020404030301010803" pitchFamily="18" charset="0"/>
                        </a:defRPr>
                      </a:lvl8pPr>
                      <a:lvl9pPr marL="3886200" indent="-228600" eaLnBrk="0" fontAlgn="base" hangingPunct="0">
                        <a:spcBef>
                          <a:spcPct val="20000"/>
                        </a:spcBef>
                        <a:spcAft>
                          <a:spcPts val="600"/>
                        </a:spcAft>
                        <a:buClr>
                          <a:schemeClr val="accent1"/>
                        </a:buClr>
                        <a:buSzPct val="115000"/>
                        <a:buFont typeface="Arial" panose="020B0604020202020204" pitchFamily="34" charset="0"/>
                        <a:defRPr sz="1200">
                          <a:solidFill>
                            <a:srgbClr val="262626"/>
                          </a:solidFill>
                          <a:latin typeface="Garamond" panose="02020404030301010803" pitchFamily="18" charset="0"/>
                        </a:defRPr>
                      </a:lvl9pPr>
                    </a:lstStyle>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ZA" altLang="en-US" sz="20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the Public Finance Management Act, 1999 (Act No. 1 of 1999) ('PFMA');</a:t>
                      </a:r>
                    </a:p>
                  </a:txBody>
                  <a:tcPr marL="91442" marR="91442" marT="45704" marB="45704" horzOverflow="overflow">
                    <a:lnL>
                      <a:noFill/>
                    </a:lnL>
                    <a:lnR>
                      <a:noFill/>
                    </a:lnR>
                    <a:lnT>
                      <a:noFill/>
                    </a:lnT>
                    <a:lnB>
                      <a:noFill/>
                    </a:lnB>
                    <a:lnTlToBr>
                      <a:noFill/>
                    </a:lnTlToBr>
                    <a:lnBlToTr>
                      <a:noFill/>
                    </a:lnBlToTr>
                    <a:noFill/>
                  </a:tcPr>
                </a:tc>
                <a:tc>
                  <a:txBody>
                    <a:bodyPr/>
                    <a:lstStyle>
                      <a:lvl1pPr marL="342900" indent="-342900">
                        <a:spcBef>
                          <a:spcPct val="20000"/>
                        </a:spcBef>
                        <a:spcAft>
                          <a:spcPts val="600"/>
                        </a:spcAft>
                        <a:buClr>
                          <a:schemeClr val="accent1"/>
                        </a:buClr>
                        <a:buSzPct val="115000"/>
                        <a:buFont typeface="Arial" panose="020B0604020202020204" pitchFamily="34" charset="0"/>
                        <a:defRPr sz="2000">
                          <a:solidFill>
                            <a:srgbClr val="262626"/>
                          </a:solidFill>
                          <a:latin typeface="Garamond" panose="02020404030301010803" pitchFamily="18" charset="0"/>
                        </a:defRPr>
                      </a:lvl1pPr>
                      <a:lvl2pPr marL="742950" indent="-285750">
                        <a:spcBef>
                          <a:spcPct val="20000"/>
                        </a:spcBef>
                        <a:spcAft>
                          <a:spcPts val="600"/>
                        </a:spcAft>
                        <a:buClr>
                          <a:schemeClr val="accent1"/>
                        </a:buClr>
                        <a:buSzPct val="115000"/>
                        <a:buFont typeface="Arial" panose="020B0604020202020204" pitchFamily="34" charset="0"/>
                        <a:defRPr>
                          <a:solidFill>
                            <a:srgbClr val="262626"/>
                          </a:solidFill>
                          <a:latin typeface="Garamond" panose="02020404030301010803" pitchFamily="18" charset="0"/>
                        </a:defRPr>
                      </a:lvl2pPr>
                      <a:lvl3pPr marL="1143000" indent="-228600">
                        <a:spcBef>
                          <a:spcPct val="20000"/>
                        </a:spcBef>
                        <a:spcAft>
                          <a:spcPts val="600"/>
                        </a:spcAft>
                        <a:buClr>
                          <a:schemeClr val="accent1"/>
                        </a:buClr>
                        <a:buSzPct val="115000"/>
                        <a:buFont typeface="Arial" panose="020B0604020202020204" pitchFamily="34" charset="0"/>
                        <a:defRPr sz="1600">
                          <a:solidFill>
                            <a:srgbClr val="262626"/>
                          </a:solidFill>
                          <a:latin typeface="Garamond" panose="02020404030301010803" pitchFamily="18" charset="0"/>
                        </a:defRPr>
                      </a:lvl3pPr>
                      <a:lvl4pPr marL="1600200" indent="-228600">
                        <a:spcBef>
                          <a:spcPct val="20000"/>
                        </a:spcBef>
                        <a:spcAft>
                          <a:spcPts val="600"/>
                        </a:spcAft>
                        <a:buClr>
                          <a:schemeClr val="accent1"/>
                        </a:buClr>
                        <a:buSzPct val="115000"/>
                        <a:buFont typeface="Arial" panose="020B0604020202020204" pitchFamily="34" charset="0"/>
                        <a:defRPr sz="1400">
                          <a:solidFill>
                            <a:srgbClr val="262626"/>
                          </a:solidFill>
                          <a:latin typeface="Garamond" panose="02020404030301010803" pitchFamily="18" charset="0"/>
                        </a:defRPr>
                      </a:lvl4pPr>
                      <a:lvl5pPr marL="2057400" indent="-228600">
                        <a:spcBef>
                          <a:spcPct val="20000"/>
                        </a:spcBef>
                        <a:spcAft>
                          <a:spcPts val="600"/>
                        </a:spcAft>
                        <a:buClr>
                          <a:schemeClr val="accent1"/>
                        </a:buClr>
                        <a:buSzPct val="115000"/>
                        <a:buFont typeface="Arial" panose="020B0604020202020204" pitchFamily="34" charset="0"/>
                        <a:defRPr sz="1200">
                          <a:solidFill>
                            <a:srgbClr val="262626"/>
                          </a:solidFill>
                          <a:latin typeface="Garamond" panose="02020404030301010803" pitchFamily="18" charset="0"/>
                        </a:defRPr>
                      </a:lvl5pPr>
                      <a:lvl6pPr marL="2514600" indent="-228600" eaLnBrk="0" fontAlgn="base" hangingPunct="0">
                        <a:spcBef>
                          <a:spcPct val="20000"/>
                        </a:spcBef>
                        <a:spcAft>
                          <a:spcPts val="600"/>
                        </a:spcAft>
                        <a:buClr>
                          <a:schemeClr val="accent1"/>
                        </a:buClr>
                        <a:buSzPct val="115000"/>
                        <a:buFont typeface="Arial" panose="020B0604020202020204" pitchFamily="34" charset="0"/>
                        <a:defRPr sz="1200">
                          <a:solidFill>
                            <a:srgbClr val="262626"/>
                          </a:solidFill>
                          <a:latin typeface="Garamond" panose="02020404030301010803" pitchFamily="18" charset="0"/>
                        </a:defRPr>
                      </a:lvl6pPr>
                      <a:lvl7pPr marL="2971800" indent="-228600" eaLnBrk="0" fontAlgn="base" hangingPunct="0">
                        <a:spcBef>
                          <a:spcPct val="20000"/>
                        </a:spcBef>
                        <a:spcAft>
                          <a:spcPts val="600"/>
                        </a:spcAft>
                        <a:buClr>
                          <a:schemeClr val="accent1"/>
                        </a:buClr>
                        <a:buSzPct val="115000"/>
                        <a:buFont typeface="Arial" panose="020B0604020202020204" pitchFamily="34" charset="0"/>
                        <a:defRPr sz="1200">
                          <a:solidFill>
                            <a:srgbClr val="262626"/>
                          </a:solidFill>
                          <a:latin typeface="Garamond" panose="02020404030301010803" pitchFamily="18" charset="0"/>
                        </a:defRPr>
                      </a:lvl7pPr>
                      <a:lvl8pPr marL="3429000" indent="-228600" eaLnBrk="0" fontAlgn="base" hangingPunct="0">
                        <a:spcBef>
                          <a:spcPct val="20000"/>
                        </a:spcBef>
                        <a:spcAft>
                          <a:spcPts val="600"/>
                        </a:spcAft>
                        <a:buClr>
                          <a:schemeClr val="accent1"/>
                        </a:buClr>
                        <a:buSzPct val="115000"/>
                        <a:buFont typeface="Arial" panose="020B0604020202020204" pitchFamily="34" charset="0"/>
                        <a:defRPr sz="1200">
                          <a:solidFill>
                            <a:srgbClr val="262626"/>
                          </a:solidFill>
                          <a:latin typeface="Garamond" panose="02020404030301010803" pitchFamily="18" charset="0"/>
                        </a:defRPr>
                      </a:lvl8pPr>
                      <a:lvl9pPr marL="3886200" indent="-228600" eaLnBrk="0" fontAlgn="base" hangingPunct="0">
                        <a:spcBef>
                          <a:spcPct val="20000"/>
                        </a:spcBef>
                        <a:spcAft>
                          <a:spcPts val="600"/>
                        </a:spcAft>
                        <a:buClr>
                          <a:schemeClr val="accent1"/>
                        </a:buClr>
                        <a:buSzPct val="115000"/>
                        <a:buFont typeface="Arial" panose="020B0604020202020204" pitchFamily="34" charset="0"/>
                        <a:defRPr sz="1200">
                          <a:solidFill>
                            <a:srgbClr val="262626"/>
                          </a:solidFill>
                          <a:latin typeface="Garamond" panose="02020404030301010803" pitchFamily="18" charset="0"/>
                        </a:defRPr>
                      </a:lvl9pPr>
                    </a:lstStyle>
                    <a:p>
                      <a:pPr marL="342900" marR="0" lvl="0" indent="-342900" algn="l" defTabSz="914400" rtl="0" eaLnBrk="1" fontAlgn="base" latinLnBrk="0" hangingPunct="1">
                        <a:lnSpc>
                          <a:spcPct val="100000"/>
                        </a:lnSpc>
                        <a:spcBef>
                          <a:spcPct val="0"/>
                        </a:spcBef>
                        <a:spcAft>
                          <a:spcPct val="0"/>
                        </a:spcAft>
                        <a:buClrTx/>
                        <a:buSzTx/>
                        <a:buFont typeface="Wingdings" panose="05000000000000000000" pitchFamily="2" charset="2"/>
                        <a:buChar char="Ø"/>
                        <a:tabLst/>
                      </a:pPr>
                      <a:r>
                        <a:rPr kumimoji="0" lang="en-ZA" altLang="en-US" sz="20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Specifies the accounting of NERSA as a Section 3 Public Entity.</a:t>
                      </a:r>
                    </a:p>
                  </a:txBody>
                  <a:tcPr marL="91442" marR="91442" marT="45704" marB="45704"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1310621">
                <a:tc>
                  <a:txBody>
                    <a:bodyPr/>
                    <a:lstStyle>
                      <a:lvl1pPr marL="342900" indent="-342900">
                        <a:spcBef>
                          <a:spcPct val="20000"/>
                        </a:spcBef>
                        <a:spcAft>
                          <a:spcPts val="600"/>
                        </a:spcAft>
                        <a:buClr>
                          <a:schemeClr val="accent1"/>
                        </a:buClr>
                        <a:buSzPct val="115000"/>
                        <a:buFont typeface="Arial" panose="020B0604020202020204" pitchFamily="34" charset="0"/>
                        <a:defRPr sz="2000">
                          <a:solidFill>
                            <a:srgbClr val="262626"/>
                          </a:solidFill>
                          <a:latin typeface="Garamond" panose="02020404030301010803" pitchFamily="18" charset="0"/>
                        </a:defRPr>
                      </a:lvl1pPr>
                      <a:lvl2pPr marL="742950" indent="-285750">
                        <a:spcBef>
                          <a:spcPct val="20000"/>
                        </a:spcBef>
                        <a:spcAft>
                          <a:spcPts val="600"/>
                        </a:spcAft>
                        <a:buClr>
                          <a:schemeClr val="accent1"/>
                        </a:buClr>
                        <a:buSzPct val="115000"/>
                        <a:buFont typeface="Arial" panose="020B0604020202020204" pitchFamily="34" charset="0"/>
                        <a:defRPr>
                          <a:solidFill>
                            <a:srgbClr val="262626"/>
                          </a:solidFill>
                          <a:latin typeface="Garamond" panose="02020404030301010803" pitchFamily="18" charset="0"/>
                        </a:defRPr>
                      </a:lvl2pPr>
                      <a:lvl3pPr marL="1143000" indent="-228600">
                        <a:spcBef>
                          <a:spcPct val="20000"/>
                        </a:spcBef>
                        <a:spcAft>
                          <a:spcPts val="600"/>
                        </a:spcAft>
                        <a:buClr>
                          <a:schemeClr val="accent1"/>
                        </a:buClr>
                        <a:buSzPct val="115000"/>
                        <a:buFont typeface="Arial" panose="020B0604020202020204" pitchFamily="34" charset="0"/>
                        <a:defRPr sz="1600">
                          <a:solidFill>
                            <a:srgbClr val="262626"/>
                          </a:solidFill>
                          <a:latin typeface="Garamond" panose="02020404030301010803" pitchFamily="18" charset="0"/>
                        </a:defRPr>
                      </a:lvl3pPr>
                      <a:lvl4pPr marL="1600200" indent="-228600">
                        <a:spcBef>
                          <a:spcPct val="20000"/>
                        </a:spcBef>
                        <a:spcAft>
                          <a:spcPts val="600"/>
                        </a:spcAft>
                        <a:buClr>
                          <a:schemeClr val="accent1"/>
                        </a:buClr>
                        <a:buSzPct val="115000"/>
                        <a:buFont typeface="Arial" panose="020B0604020202020204" pitchFamily="34" charset="0"/>
                        <a:defRPr sz="1400">
                          <a:solidFill>
                            <a:srgbClr val="262626"/>
                          </a:solidFill>
                          <a:latin typeface="Garamond" panose="02020404030301010803" pitchFamily="18" charset="0"/>
                        </a:defRPr>
                      </a:lvl4pPr>
                      <a:lvl5pPr marL="2057400" indent="-228600">
                        <a:spcBef>
                          <a:spcPct val="20000"/>
                        </a:spcBef>
                        <a:spcAft>
                          <a:spcPts val="600"/>
                        </a:spcAft>
                        <a:buClr>
                          <a:schemeClr val="accent1"/>
                        </a:buClr>
                        <a:buSzPct val="115000"/>
                        <a:buFont typeface="Arial" panose="020B0604020202020204" pitchFamily="34" charset="0"/>
                        <a:defRPr sz="1200">
                          <a:solidFill>
                            <a:srgbClr val="262626"/>
                          </a:solidFill>
                          <a:latin typeface="Garamond" panose="02020404030301010803" pitchFamily="18" charset="0"/>
                        </a:defRPr>
                      </a:lvl5pPr>
                      <a:lvl6pPr marL="2514600" indent="-228600" eaLnBrk="0" fontAlgn="base" hangingPunct="0">
                        <a:spcBef>
                          <a:spcPct val="20000"/>
                        </a:spcBef>
                        <a:spcAft>
                          <a:spcPts val="600"/>
                        </a:spcAft>
                        <a:buClr>
                          <a:schemeClr val="accent1"/>
                        </a:buClr>
                        <a:buSzPct val="115000"/>
                        <a:buFont typeface="Arial" panose="020B0604020202020204" pitchFamily="34" charset="0"/>
                        <a:defRPr sz="1200">
                          <a:solidFill>
                            <a:srgbClr val="262626"/>
                          </a:solidFill>
                          <a:latin typeface="Garamond" panose="02020404030301010803" pitchFamily="18" charset="0"/>
                        </a:defRPr>
                      </a:lvl6pPr>
                      <a:lvl7pPr marL="2971800" indent="-228600" eaLnBrk="0" fontAlgn="base" hangingPunct="0">
                        <a:spcBef>
                          <a:spcPct val="20000"/>
                        </a:spcBef>
                        <a:spcAft>
                          <a:spcPts val="600"/>
                        </a:spcAft>
                        <a:buClr>
                          <a:schemeClr val="accent1"/>
                        </a:buClr>
                        <a:buSzPct val="115000"/>
                        <a:buFont typeface="Arial" panose="020B0604020202020204" pitchFamily="34" charset="0"/>
                        <a:defRPr sz="1200">
                          <a:solidFill>
                            <a:srgbClr val="262626"/>
                          </a:solidFill>
                          <a:latin typeface="Garamond" panose="02020404030301010803" pitchFamily="18" charset="0"/>
                        </a:defRPr>
                      </a:lvl7pPr>
                      <a:lvl8pPr marL="3429000" indent="-228600" eaLnBrk="0" fontAlgn="base" hangingPunct="0">
                        <a:spcBef>
                          <a:spcPct val="20000"/>
                        </a:spcBef>
                        <a:spcAft>
                          <a:spcPts val="600"/>
                        </a:spcAft>
                        <a:buClr>
                          <a:schemeClr val="accent1"/>
                        </a:buClr>
                        <a:buSzPct val="115000"/>
                        <a:buFont typeface="Arial" panose="020B0604020202020204" pitchFamily="34" charset="0"/>
                        <a:defRPr sz="1200">
                          <a:solidFill>
                            <a:srgbClr val="262626"/>
                          </a:solidFill>
                          <a:latin typeface="Garamond" panose="02020404030301010803" pitchFamily="18" charset="0"/>
                        </a:defRPr>
                      </a:lvl8pPr>
                      <a:lvl9pPr marL="3886200" indent="-228600" eaLnBrk="0" fontAlgn="base" hangingPunct="0">
                        <a:spcBef>
                          <a:spcPct val="20000"/>
                        </a:spcBef>
                        <a:spcAft>
                          <a:spcPts val="600"/>
                        </a:spcAft>
                        <a:buClr>
                          <a:schemeClr val="accent1"/>
                        </a:buClr>
                        <a:buSzPct val="115000"/>
                        <a:buFont typeface="Arial" panose="020B0604020202020204" pitchFamily="34" charset="0"/>
                        <a:defRPr sz="1200">
                          <a:solidFill>
                            <a:srgbClr val="262626"/>
                          </a:solidFill>
                          <a:latin typeface="Garamond" panose="02020404030301010803" pitchFamily="18" charset="0"/>
                        </a:defRPr>
                      </a:lvl9pPr>
                    </a:lstStyle>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ZA" altLang="en-US" sz="20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the Promotion of Access to Information Act, 2000 (Act No. 2 of 2000) ('PAIA');</a:t>
                      </a:r>
                    </a:p>
                  </a:txBody>
                  <a:tcPr marL="91442" marR="91442" marT="45704" marB="45704" horzOverflow="overflow">
                    <a:lnL>
                      <a:noFill/>
                    </a:lnL>
                    <a:lnR>
                      <a:noFill/>
                    </a:lnR>
                    <a:lnT>
                      <a:noFill/>
                    </a:lnT>
                    <a:lnB>
                      <a:noFill/>
                    </a:lnB>
                    <a:lnTlToBr>
                      <a:noFill/>
                    </a:lnTlToBr>
                    <a:lnBlToTr>
                      <a:noFill/>
                    </a:lnBlToTr>
                    <a:noFill/>
                  </a:tcPr>
                </a:tc>
                <a:tc>
                  <a:txBody>
                    <a:bodyPr/>
                    <a:lstStyle>
                      <a:lvl1pPr marL="342900" indent="-342900">
                        <a:spcBef>
                          <a:spcPct val="20000"/>
                        </a:spcBef>
                        <a:spcAft>
                          <a:spcPts val="600"/>
                        </a:spcAft>
                        <a:buClr>
                          <a:schemeClr val="accent1"/>
                        </a:buClr>
                        <a:buSzPct val="115000"/>
                        <a:buFont typeface="Arial" panose="020B0604020202020204" pitchFamily="34" charset="0"/>
                        <a:defRPr sz="2000">
                          <a:solidFill>
                            <a:srgbClr val="262626"/>
                          </a:solidFill>
                          <a:latin typeface="Garamond" panose="02020404030301010803" pitchFamily="18" charset="0"/>
                        </a:defRPr>
                      </a:lvl1pPr>
                      <a:lvl2pPr marL="742950" indent="-285750">
                        <a:spcBef>
                          <a:spcPct val="20000"/>
                        </a:spcBef>
                        <a:spcAft>
                          <a:spcPts val="600"/>
                        </a:spcAft>
                        <a:buClr>
                          <a:schemeClr val="accent1"/>
                        </a:buClr>
                        <a:buSzPct val="115000"/>
                        <a:buFont typeface="Arial" panose="020B0604020202020204" pitchFamily="34" charset="0"/>
                        <a:defRPr>
                          <a:solidFill>
                            <a:srgbClr val="262626"/>
                          </a:solidFill>
                          <a:latin typeface="Garamond" panose="02020404030301010803" pitchFamily="18" charset="0"/>
                        </a:defRPr>
                      </a:lvl2pPr>
                      <a:lvl3pPr marL="1143000" indent="-228600">
                        <a:spcBef>
                          <a:spcPct val="20000"/>
                        </a:spcBef>
                        <a:spcAft>
                          <a:spcPts val="600"/>
                        </a:spcAft>
                        <a:buClr>
                          <a:schemeClr val="accent1"/>
                        </a:buClr>
                        <a:buSzPct val="115000"/>
                        <a:buFont typeface="Arial" panose="020B0604020202020204" pitchFamily="34" charset="0"/>
                        <a:defRPr sz="1600">
                          <a:solidFill>
                            <a:srgbClr val="262626"/>
                          </a:solidFill>
                          <a:latin typeface="Garamond" panose="02020404030301010803" pitchFamily="18" charset="0"/>
                        </a:defRPr>
                      </a:lvl3pPr>
                      <a:lvl4pPr marL="1600200" indent="-228600">
                        <a:spcBef>
                          <a:spcPct val="20000"/>
                        </a:spcBef>
                        <a:spcAft>
                          <a:spcPts val="600"/>
                        </a:spcAft>
                        <a:buClr>
                          <a:schemeClr val="accent1"/>
                        </a:buClr>
                        <a:buSzPct val="115000"/>
                        <a:buFont typeface="Arial" panose="020B0604020202020204" pitchFamily="34" charset="0"/>
                        <a:defRPr sz="1400">
                          <a:solidFill>
                            <a:srgbClr val="262626"/>
                          </a:solidFill>
                          <a:latin typeface="Garamond" panose="02020404030301010803" pitchFamily="18" charset="0"/>
                        </a:defRPr>
                      </a:lvl4pPr>
                      <a:lvl5pPr marL="2057400" indent="-228600">
                        <a:spcBef>
                          <a:spcPct val="20000"/>
                        </a:spcBef>
                        <a:spcAft>
                          <a:spcPts val="600"/>
                        </a:spcAft>
                        <a:buClr>
                          <a:schemeClr val="accent1"/>
                        </a:buClr>
                        <a:buSzPct val="115000"/>
                        <a:buFont typeface="Arial" panose="020B0604020202020204" pitchFamily="34" charset="0"/>
                        <a:defRPr sz="1200">
                          <a:solidFill>
                            <a:srgbClr val="262626"/>
                          </a:solidFill>
                          <a:latin typeface="Garamond" panose="02020404030301010803" pitchFamily="18" charset="0"/>
                        </a:defRPr>
                      </a:lvl5pPr>
                      <a:lvl6pPr marL="2514600" indent="-228600" eaLnBrk="0" fontAlgn="base" hangingPunct="0">
                        <a:spcBef>
                          <a:spcPct val="20000"/>
                        </a:spcBef>
                        <a:spcAft>
                          <a:spcPts val="600"/>
                        </a:spcAft>
                        <a:buClr>
                          <a:schemeClr val="accent1"/>
                        </a:buClr>
                        <a:buSzPct val="115000"/>
                        <a:buFont typeface="Arial" panose="020B0604020202020204" pitchFamily="34" charset="0"/>
                        <a:defRPr sz="1200">
                          <a:solidFill>
                            <a:srgbClr val="262626"/>
                          </a:solidFill>
                          <a:latin typeface="Garamond" panose="02020404030301010803" pitchFamily="18" charset="0"/>
                        </a:defRPr>
                      </a:lvl6pPr>
                      <a:lvl7pPr marL="2971800" indent="-228600" eaLnBrk="0" fontAlgn="base" hangingPunct="0">
                        <a:spcBef>
                          <a:spcPct val="20000"/>
                        </a:spcBef>
                        <a:spcAft>
                          <a:spcPts val="600"/>
                        </a:spcAft>
                        <a:buClr>
                          <a:schemeClr val="accent1"/>
                        </a:buClr>
                        <a:buSzPct val="115000"/>
                        <a:buFont typeface="Arial" panose="020B0604020202020204" pitchFamily="34" charset="0"/>
                        <a:defRPr sz="1200">
                          <a:solidFill>
                            <a:srgbClr val="262626"/>
                          </a:solidFill>
                          <a:latin typeface="Garamond" panose="02020404030301010803" pitchFamily="18" charset="0"/>
                        </a:defRPr>
                      </a:lvl7pPr>
                      <a:lvl8pPr marL="3429000" indent="-228600" eaLnBrk="0" fontAlgn="base" hangingPunct="0">
                        <a:spcBef>
                          <a:spcPct val="20000"/>
                        </a:spcBef>
                        <a:spcAft>
                          <a:spcPts val="600"/>
                        </a:spcAft>
                        <a:buClr>
                          <a:schemeClr val="accent1"/>
                        </a:buClr>
                        <a:buSzPct val="115000"/>
                        <a:buFont typeface="Arial" panose="020B0604020202020204" pitchFamily="34" charset="0"/>
                        <a:defRPr sz="1200">
                          <a:solidFill>
                            <a:srgbClr val="262626"/>
                          </a:solidFill>
                          <a:latin typeface="Garamond" panose="02020404030301010803" pitchFamily="18" charset="0"/>
                        </a:defRPr>
                      </a:lvl8pPr>
                      <a:lvl9pPr marL="3886200" indent="-228600" eaLnBrk="0" fontAlgn="base" hangingPunct="0">
                        <a:spcBef>
                          <a:spcPct val="20000"/>
                        </a:spcBef>
                        <a:spcAft>
                          <a:spcPts val="600"/>
                        </a:spcAft>
                        <a:buClr>
                          <a:schemeClr val="accent1"/>
                        </a:buClr>
                        <a:buSzPct val="115000"/>
                        <a:buFont typeface="Arial" panose="020B0604020202020204" pitchFamily="34" charset="0"/>
                        <a:defRPr sz="1200">
                          <a:solidFill>
                            <a:srgbClr val="262626"/>
                          </a:solidFill>
                          <a:latin typeface="Garamond" panose="02020404030301010803" pitchFamily="18" charset="0"/>
                        </a:defRPr>
                      </a:lvl9pPr>
                    </a:lstStyle>
                    <a:p>
                      <a:pPr marL="342900" marR="0" lvl="0" indent="-342900" algn="l" defTabSz="914400" rtl="0" eaLnBrk="1" fontAlgn="base" latinLnBrk="0" hangingPunct="1">
                        <a:lnSpc>
                          <a:spcPct val="100000"/>
                        </a:lnSpc>
                        <a:spcBef>
                          <a:spcPct val="0"/>
                        </a:spcBef>
                        <a:spcAft>
                          <a:spcPct val="0"/>
                        </a:spcAft>
                        <a:buClrTx/>
                        <a:buSzTx/>
                        <a:buFont typeface="Wingdings" panose="05000000000000000000" pitchFamily="2" charset="2"/>
                        <a:buChar char="Ø"/>
                        <a:tabLst/>
                      </a:pPr>
                      <a:r>
                        <a:rPr kumimoji="0" lang="en-ZA" altLang="en-US" sz="20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Determines the way that NERSA has to deal with access to information.</a:t>
                      </a:r>
                    </a:p>
                    <a:p>
                      <a:pPr marL="342900" marR="0" lvl="0" indent="-342900" algn="l" defTabSz="914400" rtl="0" eaLnBrk="1" fontAlgn="base" latinLnBrk="0" hangingPunct="1">
                        <a:lnSpc>
                          <a:spcPct val="100000"/>
                        </a:lnSpc>
                        <a:spcBef>
                          <a:spcPct val="0"/>
                        </a:spcBef>
                        <a:spcAft>
                          <a:spcPct val="0"/>
                        </a:spcAft>
                        <a:buClrTx/>
                        <a:buSzTx/>
                        <a:buFont typeface="Wingdings" panose="05000000000000000000" pitchFamily="2" charset="2"/>
                        <a:buChar char="Ø"/>
                        <a:tabLst/>
                      </a:pPr>
                      <a:endParaRPr kumimoji="0" lang="en-ZA" altLang="en-US" sz="20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endParaRPr>
                    </a:p>
                  </a:txBody>
                  <a:tcPr marL="91442" marR="91442" marT="45704" marB="45704"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r h="1005867">
                <a:tc>
                  <a:txBody>
                    <a:bodyPr/>
                    <a:lstStyle>
                      <a:lvl1pPr marL="342900" indent="-342900">
                        <a:spcBef>
                          <a:spcPct val="20000"/>
                        </a:spcBef>
                        <a:spcAft>
                          <a:spcPts val="600"/>
                        </a:spcAft>
                        <a:buClr>
                          <a:schemeClr val="accent1"/>
                        </a:buClr>
                        <a:buSzPct val="115000"/>
                        <a:buFont typeface="Arial" panose="020B0604020202020204" pitchFamily="34" charset="0"/>
                        <a:defRPr sz="2000">
                          <a:solidFill>
                            <a:srgbClr val="262626"/>
                          </a:solidFill>
                          <a:latin typeface="Garamond" panose="02020404030301010803" pitchFamily="18" charset="0"/>
                        </a:defRPr>
                      </a:lvl1pPr>
                      <a:lvl2pPr marL="742950" indent="-285750">
                        <a:spcBef>
                          <a:spcPct val="20000"/>
                        </a:spcBef>
                        <a:spcAft>
                          <a:spcPts val="600"/>
                        </a:spcAft>
                        <a:buClr>
                          <a:schemeClr val="accent1"/>
                        </a:buClr>
                        <a:buSzPct val="115000"/>
                        <a:buFont typeface="Arial" panose="020B0604020202020204" pitchFamily="34" charset="0"/>
                        <a:defRPr>
                          <a:solidFill>
                            <a:srgbClr val="262626"/>
                          </a:solidFill>
                          <a:latin typeface="Garamond" panose="02020404030301010803" pitchFamily="18" charset="0"/>
                        </a:defRPr>
                      </a:lvl2pPr>
                      <a:lvl3pPr marL="1143000" indent="-228600">
                        <a:spcBef>
                          <a:spcPct val="20000"/>
                        </a:spcBef>
                        <a:spcAft>
                          <a:spcPts val="600"/>
                        </a:spcAft>
                        <a:buClr>
                          <a:schemeClr val="accent1"/>
                        </a:buClr>
                        <a:buSzPct val="115000"/>
                        <a:buFont typeface="Arial" panose="020B0604020202020204" pitchFamily="34" charset="0"/>
                        <a:defRPr sz="1600">
                          <a:solidFill>
                            <a:srgbClr val="262626"/>
                          </a:solidFill>
                          <a:latin typeface="Garamond" panose="02020404030301010803" pitchFamily="18" charset="0"/>
                        </a:defRPr>
                      </a:lvl3pPr>
                      <a:lvl4pPr marL="1600200" indent="-228600">
                        <a:spcBef>
                          <a:spcPct val="20000"/>
                        </a:spcBef>
                        <a:spcAft>
                          <a:spcPts val="600"/>
                        </a:spcAft>
                        <a:buClr>
                          <a:schemeClr val="accent1"/>
                        </a:buClr>
                        <a:buSzPct val="115000"/>
                        <a:buFont typeface="Arial" panose="020B0604020202020204" pitchFamily="34" charset="0"/>
                        <a:defRPr sz="1400">
                          <a:solidFill>
                            <a:srgbClr val="262626"/>
                          </a:solidFill>
                          <a:latin typeface="Garamond" panose="02020404030301010803" pitchFamily="18" charset="0"/>
                        </a:defRPr>
                      </a:lvl4pPr>
                      <a:lvl5pPr marL="2057400" indent="-228600">
                        <a:spcBef>
                          <a:spcPct val="20000"/>
                        </a:spcBef>
                        <a:spcAft>
                          <a:spcPts val="600"/>
                        </a:spcAft>
                        <a:buClr>
                          <a:schemeClr val="accent1"/>
                        </a:buClr>
                        <a:buSzPct val="115000"/>
                        <a:buFont typeface="Arial" panose="020B0604020202020204" pitchFamily="34" charset="0"/>
                        <a:defRPr sz="1200">
                          <a:solidFill>
                            <a:srgbClr val="262626"/>
                          </a:solidFill>
                          <a:latin typeface="Garamond" panose="02020404030301010803" pitchFamily="18" charset="0"/>
                        </a:defRPr>
                      </a:lvl5pPr>
                      <a:lvl6pPr marL="2514600" indent="-228600" eaLnBrk="0" fontAlgn="base" hangingPunct="0">
                        <a:spcBef>
                          <a:spcPct val="20000"/>
                        </a:spcBef>
                        <a:spcAft>
                          <a:spcPts val="600"/>
                        </a:spcAft>
                        <a:buClr>
                          <a:schemeClr val="accent1"/>
                        </a:buClr>
                        <a:buSzPct val="115000"/>
                        <a:buFont typeface="Arial" panose="020B0604020202020204" pitchFamily="34" charset="0"/>
                        <a:defRPr sz="1200">
                          <a:solidFill>
                            <a:srgbClr val="262626"/>
                          </a:solidFill>
                          <a:latin typeface="Garamond" panose="02020404030301010803" pitchFamily="18" charset="0"/>
                        </a:defRPr>
                      </a:lvl6pPr>
                      <a:lvl7pPr marL="2971800" indent="-228600" eaLnBrk="0" fontAlgn="base" hangingPunct="0">
                        <a:spcBef>
                          <a:spcPct val="20000"/>
                        </a:spcBef>
                        <a:spcAft>
                          <a:spcPts val="600"/>
                        </a:spcAft>
                        <a:buClr>
                          <a:schemeClr val="accent1"/>
                        </a:buClr>
                        <a:buSzPct val="115000"/>
                        <a:buFont typeface="Arial" panose="020B0604020202020204" pitchFamily="34" charset="0"/>
                        <a:defRPr sz="1200">
                          <a:solidFill>
                            <a:srgbClr val="262626"/>
                          </a:solidFill>
                          <a:latin typeface="Garamond" panose="02020404030301010803" pitchFamily="18" charset="0"/>
                        </a:defRPr>
                      </a:lvl7pPr>
                      <a:lvl8pPr marL="3429000" indent="-228600" eaLnBrk="0" fontAlgn="base" hangingPunct="0">
                        <a:spcBef>
                          <a:spcPct val="20000"/>
                        </a:spcBef>
                        <a:spcAft>
                          <a:spcPts val="600"/>
                        </a:spcAft>
                        <a:buClr>
                          <a:schemeClr val="accent1"/>
                        </a:buClr>
                        <a:buSzPct val="115000"/>
                        <a:buFont typeface="Arial" panose="020B0604020202020204" pitchFamily="34" charset="0"/>
                        <a:defRPr sz="1200">
                          <a:solidFill>
                            <a:srgbClr val="262626"/>
                          </a:solidFill>
                          <a:latin typeface="Garamond" panose="02020404030301010803" pitchFamily="18" charset="0"/>
                        </a:defRPr>
                      </a:lvl8pPr>
                      <a:lvl9pPr marL="3886200" indent="-228600" eaLnBrk="0" fontAlgn="base" hangingPunct="0">
                        <a:spcBef>
                          <a:spcPct val="20000"/>
                        </a:spcBef>
                        <a:spcAft>
                          <a:spcPts val="600"/>
                        </a:spcAft>
                        <a:buClr>
                          <a:schemeClr val="accent1"/>
                        </a:buClr>
                        <a:buSzPct val="115000"/>
                        <a:buFont typeface="Arial" panose="020B0604020202020204" pitchFamily="34" charset="0"/>
                        <a:defRPr sz="1200">
                          <a:solidFill>
                            <a:srgbClr val="262626"/>
                          </a:solidFill>
                          <a:latin typeface="Garamond" panose="02020404030301010803" pitchFamily="18" charset="0"/>
                        </a:defRPr>
                      </a:lvl9pPr>
                    </a:lstStyle>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ZA" altLang="en-US" sz="20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the Promotion of Administrative Justice Act, 2000 (Act No. 3 of 2000) ('PAJA'); and </a:t>
                      </a:r>
                    </a:p>
                  </a:txBody>
                  <a:tcPr marL="91442" marR="91442" marT="45704" marB="45704" horzOverflow="overflow">
                    <a:lnL>
                      <a:noFill/>
                    </a:lnL>
                    <a:lnR>
                      <a:noFill/>
                    </a:lnR>
                    <a:lnT>
                      <a:noFill/>
                    </a:lnT>
                    <a:lnB>
                      <a:noFill/>
                    </a:lnB>
                    <a:lnTlToBr>
                      <a:noFill/>
                    </a:lnTlToBr>
                    <a:lnBlToTr>
                      <a:noFill/>
                    </a:lnBlToTr>
                    <a:noFill/>
                  </a:tcPr>
                </a:tc>
                <a:tc>
                  <a:txBody>
                    <a:bodyPr/>
                    <a:lstStyle>
                      <a:lvl1pPr marL="342900" indent="-342900">
                        <a:spcBef>
                          <a:spcPct val="20000"/>
                        </a:spcBef>
                        <a:spcAft>
                          <a:spcPts val="600"/>
                        </a:spcAft>
                        <a:buClr>
                          <a:schemeClr val="accent1"/>
                        </a:buClr>
                        <a:buSzPct val="115000"/>
                        <a:buFont typeface="Arial" panose="020B0604020202020204" pitchFamily="34" charset="0"/>
                        <a:defRPr sz="2000">
                          <a:solidFill>
                            <a:srgbClr val="262626"/>
                          </a:solidFill>
                          <a:latin typeface="Garamond" panose="02020404030301010803" pitchFamily="18" charset="0"/>
                        </a:defRPr>
                      </a:lvl1pPr>
                      <a:lvl2pPr marL="742950" indent="-285750">
                        <a:spcBef>
                          <a:spcPct val="20000"/>
                        </a:spcBef>
                        <a:spcAft>
                          <a:spcPts val="600"/>
                        </a:spcAft>
                        <a:buClr>
                          <a:schemeClr val="accent1"/>
                        </a:buClr>
                        <a:buSzPct val="115000"/>
                        <a:buFont typeface="Arial" panose="020B0604020202020204" pitchFamily="34" charset="0"/>
                        <a:defRPr>
                          <a:solidFill>
                            <a:srgbClr val="262626"/>
                          </a:solidFill>
                          <a:latin typeface="Garamond" panose="02020404030301010803" pitchFamily="18" charset="0"/>
                        </a:defRPr>
                      </a:lvl2pPr>
                      <a:lvl3pPr marL="1143000" indent="-228600">
                        <a:spcBef>
                          <a:spcPct val="20000"/>
                        </a:spcBef>
                        <a:spcAft>
                          <a:spcPts val="600"/>
                        </a:spcAft>
                        <a:buClr>
                          <a:schemeClr val="accent1"/>
                        </a:buClr>
                        <a:buSzPct val="115000"/>
                        <a:buFont typeface="Arial" panose="020B0604020202020204" pitchFamily="34" charset="0"/>
                        <a:defRPr sz="1600">
                          <a:solidFill>
                            <a:srgbClr val="262626"/>
                          </a:solidFill>
                          <a:latin typeface="Garamond" panose="02020404030301010803" pitchFamily="18" charset="0"/>
                        </a:defRPr>
                      </a:lvl3pPr>
                      <a:lvl4pPr marL="1600200" indent="-228600">
                        <a:spcBef>
                          <a:spcPct val="20000"/>
                        </a:spcBef>
                        <a:spcAft>
                          <a:spcPts val="600"/>
                        </a:spcAft>
                        <a:buClr>
                          <a:schemeClr val="accent1"/>
                        </a:buClr>
                        <a:buSzPct val="115000"/>
                        <a:buFont typeface="Arial" panose="020B0604020202020204" pitchFamily="34" charset="0"/>
                        <a:defRPr sz="1400">
                          <a:solidFill>
                            <a:srgbClr val="262626"/>
                          </a:solidFill>
                          <a:latin typeface="Garamond" panose="02020404030301010803" pitchFamily="18" charset="0"/>
                        </a:defRPr>
                      </a:lvl4pPr>
                      <a:lvl5pPr marL="2057400" indent="-228600">
                        <a:spcBef>
                          <a:spcPct val="20000"/>
                        </a:spcBef>
                        <a:spcAft>
                          <a:spcPts val="600"/>
                        </a:spcAft>
                        <a:buClr>
                          <a:schemeClr val="accent1"/>
                        </a:buClr>
                        <a:buSzPct val="115000"/>
                        <a:buFont typeface="Arial" panose="020B0604020202020204" pitchFamily="34" charset="0"/>
                        <a:defRPr sz="1200">
                          <a:solidFill>
                            <a:srgbClr val="262626"/>
                          </a:solidFill>
                          <a:latin typeface="Garamond" panose="02020404030301010803" pitchFamily="18" charset="0"/>
                        </a:defRPr>
                      </a:lvl5pPr>
                      <a:lvl6pPr marL="2514600" indent="-228600" eaLnBrk="0" fontAlgn="base" hangingPunct="0">
                        <a:spcBef>
                          <a:spcPct val="20000"/>
                        </a:spcBef>
                        <a:spcAft>
                          <a:spcPts val="600"/>
                        </a:spcAft>
                        <a:buClr>
                          <a:schemeClr val="accent1"/>
                        </a:buClr>
                        <a:buSzPct val="115000"/>
                        <a:buFont typeface="Arial" panose="020B0604020202020204" pitchFamily="34" charset="0"/>
                        <a:defRPr sz="1200">
                          <a:solidFill>
                            <a:srgbClr val="262626"/>
                          </a:solidFill>
                          <a:latin typeface="Garamond" panose="02020404030301010803" pitchFamily="18" charset="0"/>
                        </a:defRPr>
                      </a:lvl6pPr>
                      <a:lvl7pPr marL="2971800" indent="-228600" eaLnBrk="0" fontAlgn="base" hangingPunct="0">
                        <a:spcBef>
                          <a:spcPct val="20000"/>
                        </a:spcBef>
                        <a:spcAft>
                          <a:spcPts val="600"/>
                        </a:spcAft>
                        <a:buClr>
                          <a:schemeClr val="accent1"/>
                        </a:buClr>
                        <a:buSzPct val="115000"/>
                        <a:buFont typeface="Arial" panose="020B0604020202020204" pitchFamily="34" charset="0"/>
                        <a:defRPr sz="1200">
                          <a:solidFill>
                            <a:srgbClr val="262626"/>
                          </a:solidFill>
                          <a:latin typeface="Garamond" panose="02020404030301010803" pitchFamily="18" charset="0"/>
                        </a:defRPr>
                      </a:lvl7pPr>
                      <a:lvl8pPr marL="3429000" indent="-228600" eaLnBrk="0" fontAlgn="base" hangingPunct="0">
                        <a:spcBef>
                          <a:spcPct val="20000"/>
                        </a:spcBef>
                        <a:spcAft>
                          <a:spcPts val="600"/>
                        </a:spcAft>
                        <a:buClr>
                          <a:schemeClr val="accent1"/>
                        </a:buClr>
                        <a:buSzPct val="115000"/>
                        <a:buFont typeface="Arial" panose="020B0604020202020204" pitchFamily="34" charset="0"/>
                        <a:defRPr sz="1200">
                          <a:solidFill>
                            <a:srgbClr val="262626"/>
                          </a:solidFill>
                          <a:latin typeface="Garamond" panose="02020404030301010803" pitchFamily="18" charset="0"/>
                        </a:defRPr>
                      </a:lvl8pPr>
                      <a:lvl9pPr marL="3886200" indent="-228600" eaLnBrk="0" fontAlgn="base" hangingPunct="0">
                        <a:spcBef>
                          <a:spcPct val="20000"/>
                        </a:spcBef>
                        <a:spcAft>
                          <a:spcPts val="600"/>
                        </a:spcAft>
                        <a:buClr>
                          <a:schemeClr val="accent1"/>
                        </a:buClr>
                        <a:buSzPct val="115000"/>
                        <a:buFont typeface="Arial" panose="020B0604020202020204" pitchFamily="34" charset="0"/>
                        <a:defRPr sz="1200">
                          <a:solidFill>
                            <a:srgbClr val="262626"/>
                          </a:solidFill>
                          <a:latin typeface="Garamond" panose="02020404030301010803" pitchFamily="18" charset="0"/>
                        </a:defRPr>
                      </a:lvl9pPr>
                    </a:lstStyle>
                    <a:p>
                      <a:pPr marL="342900" marR="0" lvl="0" indent="-342900" algn="l" defTabSz="914400" rtl="0" eaLnBrk="1" fontAlgn="base" latinLnBrk="0" hangingPunct="1">
                        <a:lnSpc>
                          <a:spcPct val="100000"/>
                        </a:lnSpc>
                        <a:spcBef>
                          <a:spcPct val="0"/>
                        </a:spcBef>
                        <a:spcAft>
                          <a:spcPct val="0"/>
                        </a:spcAft>
                        <a:buClrTx/>
                        <a:buSzTx/>
                        <a:buFont typeface="Wingdings" panose="05000000000000000000" pitchFamily="2" charset="2"/>
                        <a:buChar char="Ø"/>
                        <a:tabLst/>
                      </a:pPr>
                      <a:r>
                        <a:rPr kumimoji="0" lang="en-ZA" altLang="en-US" sz="20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Determines the just administrative action of NERSA.</a:t>
                      </a:r>
                    </a:p>
                    <a:p>
                      <a:pPr marL="342900" marR="0" lvl="0" indent="-342900" algn="l" defTabSz="914400" rtl="0" eaLnBrk="1" fontAlgn="base" latinLnBrk="0" hangingPunct="1">
                        <a:lnSpc>
                          <a:spcPct val="100000"/>
                        </a:lnSpc>
                        <a:spcBef>
                          <a:spcPct val="0"/>
                        </a:spcBef>
                        <a:spcAft>
                          <a:spcPct val="0"/>
                        </a:spcAft>
                        <a:buClrTx/>
                        <a:buSzTx/>
                        <a:buFont typeface="Wingdings" panose="05000000000000000000" pitchFamily="2" charset="2"/>
                        <a:buChar char="Ø"/>
                        <a:tabLst/>
                      </a:pPr>
                      <a:endParaRPr kumimoji="0" lang="en-ZA" altLang="en-US" sz="20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endParaRPr>
                    </a:p>
                  </a:txBody>
                  <a:tcPr marL="91442" marR="91442" marT="45704" marB="45704"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701721">
                <a:tc>
                  <a:txBody>
                    <a:bodyPr/>
                    <a:lstStyle>
                      <a:lvl1pPr marL="342900" indent="-342900">
                        <a:spcBef>
                          <a:spcPct val="20000"/>
                        </a:spcBef>
                        <a:spcAft>
                          <a:spcPts val="600"/>
                        </a:spcAft>
                        <a:buClr>
                          <a:schemeClr val="accent1"/>
                        </a:buClr>
                        <a:buSzPct val="115000"/>
                        <a:buFont typeface="Arial" panose="020B0604020202020204" pitchFamily="34" charset="0"/>
                        <a:defRPr sz="2000">
                          <a:solidFill>
                            <a:srgbClr val="262626"/>
                          </a:solidFill>
                          <a:latin typeface="Garamond" panose="02020404030301010803" pitchFamily="18" charset="0"/>
                        </a:defRPr>
                      </a:lvl1pPr>
                      <a:lvl2pPr marL="742950" indent="-285750">
                        <a:spcBef>
                          <a:spcPct val="20000"/>
                        </a:spcBef>
                        <a:spcAft>
                          <a:spcPts val="600"/>
                        </a:spcAft>
                        <a:buClr>
                          <a:schemeClr val="accent1"/>
                        </a:buClr>
                        <a:buSzPct val="115000"/>
                        <a:buFont typeface="Arial" panose="020B0604020202020204" pitchFamily="34" charset="0"/>
                        <a:defRPr>
                          <a:solidFill>
                            <a:srgbClr val="262626"/>
                          </a:solidFill>
                          <a:latin typeface="Garamond" panose="02020404030301010803" pitchFamily="18" charset="0"/>
                        </a:defRPr>
                      </a:lvl2pPr>
                      <a:lvl3pPr marL="1143000" indent="-228600">
                        <a:spcBef>
                          <a:spcPct val="20000"/>
                        </a:spcBef>
                        <a:spcAft>
                          <a:spcPts val="600"/>
                        </a:spcAft>
                        <a:buClr>
                          <a:schemeClr val="accent1"/>
                        </a:buClr>
                        <a:buSzPct val="115000"/>
                        <a:buFont typeface="Arial" panose="020B0604020202020204" pitchFamily="34" charset="0"/>
                        <a:defRPr sz="1600">
                          <a:solidFill>
                            <a:srgbClr val="262626"/>
                          </a:solidFill>
                          <a:latin typeface="Garamond" panose="02020404030301010803" pitchFamily="18" charset="0"/>
                        </a:defRPr>
                      </a:lvl3pPr>
                      <a:lvl4pPr marL="1600200" indent="-228600">
                        <a:spcBef>
                          <a:spcPct val="20000"/>
                        </a:spcBef>
                        <a:spcAft>
                          <a:spcPts val="600"/>
                        </a:spcAft>
                        <a:buClr>
                          <a:schemeClr val="accent1"/>
                        </a:buClr>
                        <a:buSzPct val="115000"/>
                        <a:buFont typeface="Arial" panose="020B0604020202020204" pitchFamily="34" charset="0"/>
                        <a:defRPr sz="1400">
                          <a:solidFill>
                            <a:srgbClr val="262626"/>
                          </a:solidFill>
                          <a:latin typeface="Garamond" panose="02020404030301010803" pitchFamily="18" charset="0"/>
                        </a:defRPr>
                      </a:lvl4pPr>
                      <a:lvl5pPr marL="2057400" indent="-228600">
                        <a:spcBef>
                          <a:spcPct val="20000"/>
                        </a:spcBef>
                        <a:spcAft>
                          <a:spcPts val="600"/>
                        </a:spcAft>
                        <a:buClr>
                          <a:schemeClr val="accent1"/>
                        </a:buClr>
                        <a:buSzPct val="115000"/>
                        <a:buFont typeface="Arial" panose="020B0604020202020204" pitchFamily="34" charset="0"/>
                        <a:defRPr sz="1200">
                          <a:solidFill>
                            <a:srgbClr val="262626"/>
                          </a:solidFill>
                          <a:latin typeface="Garamond" panose="02020404030301010803" pitchFamily="18" charset="0"/>
                        </a:defRPr>
                      </a:lvl5pPr>
                      <a:lvl6pPr marL="2514600" indent="-228600" eaLnBrk="0" fontAlgn="base" hangingPunct="0">
                        <a:spcBef>
                          <a:spcPct val="20000"/>
                        </a:spcBef>
                        <a:spcAft>
                          <a:spcPts val="600"/>
                        </a:spcAft>
                        <a:buClr>
                          <a:schemeClr val="accent1"/>
                        </a:buClr>
                        <a:buSzPct val="115000"/>
                        <a:buFont typeface="Arial" panose="020B0604020202020204" pitchFamily="34" charset="0"/>
                        <a:defRPr sz="1200">
                          <a:solidFill>
                            <a:srgbClr val="262626"/>
                          </a:solidFill>
                          <a:latin typeface="Garamond" panose="02020404030301010803" pitchFamily="18" charset="0"/>
                        </a:defRPr>
                      </a:lvl6pPr>
                      <a:lvl7pPr marL="2971800" indent="-228600" eaLnBrk="0" fontAlgn="base" hangingPunct="0">
                        <a:spcBef>
                          <a:spcPct val="20000"/>
                        </a:spcBef>
                        <a:spcAft>
                          <a:spcPts val="600"/>
                        </a:spcAft>
                        <a:buClr>
                          <a:schemeClr val="accent1"/>
                        </a:buClr>
                        <a:buSzPct val="115000"/>
                        <a:buFont typeface="Arial" panose="020B0604020202020204" pitchFamily="34" charset="0"/>
                        <a:defRPr sz="1200">
                          <a:solidFill>
                            <a:srgbClr val="262626"/>
                          </a:solidFill>
                          <a:latin typeface="Garamond" panose="02020404030301010803" pitchFamily="18" charset="0"/>
                        </a:defRPr>
                      </a:lvl7pPr>
                      <a:lvl8pPr marL="3429000" indent="-228600" eaLnBrk="0" fontAlgn="base" hangingPunct="0">
                        <a:spcBef>
                          <a:spcPct val="20000"/>
                        </a:spcBef>
                        <a:spcAft>
                          <a:spcPts val="600"/>
                        </a:spcAft>
                        <a:buClr>
                          <a:schemeClr val="accent1"/>
                        </a:buClr>
                        <a:buSzPct val="115000"/>
                        <a:buFont typeface="Arial" panose="020B0604020202020204" pitchFamily="34" charset="0"/>
                        <a:defRPr sz="1200">
                          <a:solidFill>
                            <a:srgbClr val="262626"/>
                          </a:solidFill>
                          <a:latin typeface="Garamond" panose="02020404030301010803" pitchFamily="18" charset="0"/>
                        </a:defRPr>
                      </a:lvl8pPr>
                      <a:lvl9pPr marL="3886200" indent="-228600" eaLnBrk="0" fontAlgn="base" hangingPunct="0">
                        <a:spcBef>
                          <a:spcPct val="20000"/>
                        </a:spcBef>
                        <a:spcAft>
                          <a:spcPts val="600"/>
                        </a:spcAft>
                        <a:buClr>
                          <a:schemeClr val="accent1"/>
                        </a:buClr>
                        <a:buSzPct val="115000"/>
                        <a:buFont typeface="Arial" panose="020B0604020202020204" pitchFamily="34" charset="0"/>
                        <a:defRPr sz="1200">
                          <a:solidFill>
                            <a:srgbClr val="262626"/>
                          </a:solidFill>
                          <a:latin typeface="Garamond" panose="02020404030301010803" pitchFamily="18" charset="0"/>
                        </a:defRPr>
                      </a:lvl9pPr>
                    </a:lstStyle>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ZA" altLang="en-US" sz="20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the Constitution of the Republic of South Africa.</a:t>
                      </a:r>
                    </a:p>
                  </a:txBody>
                  <a:tcPr marL="91442" marR="91442" marT="45704" marB="45704" horzOverflow="overflow">
                    <a:lnL>
                      <a:noFill/>
                    </a:lnL>
                    <a:lnR>
                      <a:noFill/>
                    </a:lnR>
                    <a:lnT>
                      <a:noFill/>
                    </a:lnT>
                    <a:lnB>
                      <a:noFill/>
                    </a:lnB>
                    <a:lnTlToBr>
                      <a:noFill/>
                    </a:lnTlToBr>
                    <a:lnBlToTr>
                      <a:noFill/>
                    </a:lnBlToTr>
                    <a:noFill/>
                  </a:tcPr>
                </a:tc>
                <a:tc>
                  <a:txBody>
                    <a:bodyPr/>
                    <a:lstStyle>
                      <a:lvl1pPr marL="342900" indent="-342900" defTabSz="457200">
                        <a:spcBef>
                          <a:spcPct val="20000"/>
                        </a:spcBef>
                        <a:spcAft>
                          <a:spcPts val="600"/>
                        </a:spcAft>
                        <a:buClr>
                          <a:schemeClr val="accent1"/>
                        </a:buClr>
                        <a:buSzPct val="115000"/>
                        <a:buFont typeface="Arial" panose="020B0604020202020204" pitchFamily="34" charset="0"/>
                        <a:defRPr sz="2000">
                          <a:solidFill>
                            <a:srgbClr val="262626"/>
                          </a:solidFill>
                          <a:latin typeface="Garamond" panose="02020404030301010803" pitchFamily="18" charset="0"/>
                        </a:defRPr>
                      </a:lvl1pPr>
                      <a:lvl2pPr marL="742950" indent="-285750" defTabSz="457200">
                        <a:spcBef>
                          <a:spcPct val="20000"/>
                        </a:spcBef>
                        <a:spcAft>
                          <a:spcPts val="600"/>
                        </a:spcAft>
                        <a:buClr>
                          <a:schemeClr val="accent1"/>
                        </a:buClr>
                        <a:buSzPct val="115000"/>
                        <a:buFont typeface="Arial" panose="020B0604020202020204" pitchFamily="34" charset="0"/>
                        <a:defRPr>
                          <a:solidFill>
                            <a:srgbClr val="262626"/>
                          </a:solidFill>
                          <a:latin typeface="Garamond" panose="02020404030301010803" pitchFamily="18" charset="0"/>
                        </a:defRPr>
                      </a:lvl2pPr>
                      <a:lvl3pPr marL="1143000" indent="-228600" defTabSz="457200">
                        <a:spcBef>
                          <a:spcPct val="20000"/>
                        </a:spcBef>
                        <a:spcAft>
                          <a:spcPts val="600"/>
                        </a:spcAft>
                        <a:buClr>
                          <a:schemeClr val="accent1"/>
                        </a:buClr>
                        <a:buSzPct val="115000"/>
                        <a:buFont typeface="Arial" panose="020B0604020202020204" pitchFamily="34" charset="0"/>
                        <a:defRPr sz="1600">
                          <a:solidFill>
                            <a:srgbClr val="262626"/>
                          </a:solidFill>
                          <a:latin typeface="Garamond" panose="02020404030301010803" pitchFamily="18" charset="0"/>
                        </a:defRPr>
                      </a:lvl3pPr>
                      <a:lvl4pPr marL="1600200" indent="-228600" defTabSz="457200">
                        <a:spcBef>
                          <a:spcPct val="20000"/>
                        </a:spcBef>
                        <a:spcAft>
                          <a:spcPts val="600"/>
                        </a:spcAft>
                        <a:buClr>
                          <a:schemeClr val="accent1"/>
                        </a:buClr>
                        <a:buSzPct val="115000"/>
                        <a:buFont typeface="Arial" panose="020B0604020202020204" pitchFamily="34" charset="0"/>
                        <a:defRPr sz="1400">
                          <a:solidFill>
                            <a:srgbClr val="262626"/>
                          </a:solidFill>
                          <a:latin typeface="Garamond" panose="02020404030301010803" pitchFamily="18" charset="0"/>
                        </a:defRPr>
                      </a:lvl4pPr>
                      <a:lvl5pPr marL="2057400" indent="-228600" defTabSz="457200">
                        <a:spcBef>
                          <a:spcPct val="20000"/>
                        </a:spcBef>
                        <a:spcAft>
                          <a:spcPts val="600"/>
                        </a:spcAft>
                        <a:buClr>
                          <a:schemeClr val="accent1"/>
                        </a:buClr>
                        <a:buSzPct val="115000"/>
                        <a:buFont typeface="Arial" panose="020B0604020202020204" pitchFamily="34" charset="0"/>
                        <a:defRPr sz="1200">
                          <a:solidFill>
                            <a:srgbClr val="262626"/>
                          </a:solidFill>
                          <a:latin typeface="Garamond" panose="02020404030301010803" pitchFamily="18" charset="0"/>
                        </a:defRPr>
                      </a:lvl5pPr>
                      <a:lvl6pPr marL="2514600" indent="-228600" defTabSz="457200" eaLnBrk="0" fontAlgn="base" hangingPunct="0">
                        <a:spcBef>
                          <a:spcPct val="20000"/>
                        </a:spcBef>
                        <a:spcAft>
                          <a:spcPts val="600"/>
                        </a:spcAft>
                        <a:buClr>
                          <a:schemeClr val="accent1"/>
                        </a:buClr>
                        <a:buSzPct val="115000"/>
                        <a:buFont typeface="Arial" panose="020B0604020202020204" pitchFamily="34" charset="0"/>
                        <a:defRPr sz="1200">
                          <a:solidFill>
                            <a:srgbClr val="262626"/>
                          </a:solidFill>
                          <a:latin typeface="Garamond" panose="02020404030301010803" pitchFamily="18" charset="0"/>
                        </a:defRPr>
                      </a:lvl6pPr>
                      <a:lvl7pPr marL="2971800" indent="-228600" defTabSz="457200" eaLnBrk="0" fontAlgn="base" hangingPunct="0">
                        <a:spcBef>
                          <a:spcPct val="20000"/>
                        </a:spcBef>
                        <a:spcAft>
                          <a:spcPts val="600"/>
                        </a:spcAft>
                        <a:buClr>
                          <a:schemeClr val="accent1"/>
                        </a:buClr>
                        <a:buSzPct val="115000"/>
                        <a:buFont typeface="Arial" panose="020B0604020202020204" pitchFamily="34" charset="0"/>
                        <a:defRPr sz="1200">
                          <a:solidFill>
                            <a:srgbClr val="262626"/>
                          </a:solidFill>
                          <a:latin typeface="Garamond" panose="02020404030301010803" pitchFamily="18" charset="0"/>
                        </a:defRPr>
                      </a:lvl7pPr>
                      <a:lvl8pPr marL="3429000" indent="-228600" defTabSz="457200" eaLnBrk="0" fontAlgn="base" hangingPunct="0">
                        <a:spcBef>
                          <a:spcPct val="20000"/>
                        </a:spcBef>
                        <a:spcAft>
                          <a:spcPts val="600"/>
                        </a:spcAft>
                        <a:buClr>
                          <a:schemeClr val="accent1"/>
                        </a:buClr>
                        <a:buSzPct val="115000"/>
                        <a:buFont typeface="Arial" panose="020B0604020202020204" pitchFamily="34" charset="0"/>
                        <a:defRPr sz="1200">
                          <a:solidFill>
                            <a:srgbClr val="262626"/>
                          </a:solidFill>
                          <a:latin typeface="Garamond" panose="02020404030301010803" pitchFamily="18" charset="0"/>
                        </a:defRPr>
                      </a:lvl8pPr>
                      <a:lvl9pPr marL="3886200" indent="-228600" defTabSz="457200" eaLnBrk="0" fontAlgn="base" hangingPunct="0">
                        <a:spcBef>
                          <a:spcPct val="20000"/>
                        </a:spcBef>
                        <a:spcAft>
                          <a:spcPts val="600"/>
                        </a:spcAft>
                        <a:buClr>
                          <a:schemeClr val="accent1"/>
                        </a:buClr>
                        <a:buSzPct val="115000"/>
                        <a:buFont typeface="Arial" panose="020B0604020202020204" pitchFamily="34" charset="0"/>
                        <a:defRPr sz="1200">
                          <a:solidFill>
                            <a:srgbClr val="262626"/>
                          </a:solidFill>
                          <a:latin typeface="Garamond" panose="02020404030301010803" pitchFamily="18" charset="0"/>
                        </a:defRPr>
                      </a:lvl9pPr>
                    </a:lstStyle>
                    <a:p>
                      <a:pPr marL="342900" marR="0" lvl="0" indent="-342900" algn="l" defTabSz="457200" rtl="0" eaLnBrk="1" fontAlgn="base" latinLnBrk="0" hangingPunct="1">
                        <a:lnSpc>
                          <a:spcPct val="100000"/>
                        </a:lnSpc>
                        <a:spcBef>
                          <a:spcPct val="0"/>
                        </a:spcBef>
                        <a:spcAft>
                          <a:spcPct val="0"/>
                        </a:spcAft>
                        <a:buClrTx/>
                        <a:buSzTx/>
                        <a:buFont typeface="Wingdings" panose="05000000000000000000" pitchFamily="2" charset="2"/>
                        <a:buChar char="Ø"/>
                        <a:tabLst/>
                      </a:pPr>
                      <a:r>
                        <a:rPr kumimoji="0" lang="en-ZA" altLang="en-US" sz="20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Foundational basis for NERSA.</a:t>
                      </a:r>
                    </a:p>
                  </a:txBody>
                  <a:tcPr marL="91442" marR="91442" marT="45704" marB="45704"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Number Placeholder 4">
            <a:extLst>
              <a:ext uri="{FF2B5EF4-FFF2-40B4-BE49-F238E27FC236}">
                <a16:creationId xmlns:a16="http://schemas.microsoft.com/office/drawing/2014/main" id="{8BFE7D83-BD4A-D9A5-7E39-408E0F9A624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CA924F6A-B8F5-4AA4-BD8A-454A774AEABA}" type="slidenum">
              <a:rPr lang="en-US" altLang="en-US" sz="1400"/>
              <a:pPr/>
              <a:t>39</a:t>
            </a:fld>
            <a:endParaRPr lang="en-US" altLang="en-US" sz="1400"/>
          </a:p>
        </p:txBody>
      </p:sp>
      <p:sp>
        <p:nvSpPr>
          <p:cNvPr id="80899" name="Rectangle 2">
            <a:extLst>
              <a:ext uri="{FF2B5EF4-FFF2-40B4-BE49-F238E27FC236}">
                <a16:creationId xmlns:a16="http://schemas.microsoft.com/office/drawing/2014/main" id="{653CCF83-9326-2BE9-4270-355133E613C6}"/>
              </a:ext>
            </a:extLst>
          </p:cNvPr>
          <p:cNvSpPr>
            <a:spLocks noGrp="1" noChangeArrowheads="1"/>
          </p:cNvSpPr>
          <p:nvPr>
            <p:ph type="title"/>
          </p:nvPr>
        </p:nvSpPr>
        <p:spPr bwMode="auto">
          <a:xfrm>
            <a:off x="49213" y="1176338"/>
            <a:ext cx="8785225" cy="431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500" b="1"/>
              <a:t>2.  Mandate (3)</a:t>
            </a:r>
          </a:p>
        </p:txBody>
      </p:sp>
      <p:sp>
        <p:nvSpPr>
          <p:cNvPr id="6" name="Rectangle 3">
            <a:extLst>
              <a:ext uri="{FF2B5EF4-FFF2-40B4-BE49-F238E27FC236}">
                <a16:creationId xmlns:a16="http://schemas.microsoft.com/office/drawing/2014/main" id="{ABD9007F-AC8E-D09F-ED47-4EC44ABD50D3}"/>
              </a:ext>
            </a:extLst>
          </p:cNvPr>
          <p:cNvSpPr txBox="1">
            <a:spLocks noChangeArrowheads="1"/>
          </p:cNvSpPr>
          <p:nvPr/>
        </p:nvSpPr>
        <p:spPr bwMode="auto">
          <a:xfrm>
            <a:off x="196850" y="1625600"/>
            <a:ext cx="8489950" cy="431800"/>
          </a:xfrm>
          <a:prstGeom prst="rect">
            <a:avLst/>
          </a:prstGeom>
          <a:noFill/>
          <a:ln w="9525">
            <a:noFill/>
            <a:miter lim="800000"/>
            <a:headEnd/>
            <a:tailEnd/>
          </a:ln>
        </p:spPr>
        <p:txBody>
          <a:bodyPr/>
          <a:lstStyle/>
          <a:p>
            <a:pPr>
              <a:spcBef>
                <a:spcPts val="0"/>
              </a:spcBef>
              <a:defRPr/>
            </a:pPr>
            <a:r>
              <a:rPr lang="en-US" sz="2000" kern="0" dirty="0">
                <a:latin typeface="+mn-lt"/>
                <a:ea typeface="+mn-ea"/>
                <a:cs typeface="Arial" charset="0"/>
              </a:rPr>
              <a:t>Strategic Focus to carry out NERSA’s mandate</a:t>
            </a:r>
          </a:p>
        </p:txBody>
      </p:sp>
      <p:graphicFrame>
        <p:nvGraphicFramePr>
          <p:cNvPr id="2" name="Diagram 1">
            <a:extLst>
              <a:ext uri="{FF2B5EF4-FFF2-40B4-BE49-F238E27FC236}">
                <a16:creationId xmlns:a16="http://schemas.microsoft.com/office/drawing/2014/main" id="{55AD8748-454B-0532-DDBC-9F21A7F53E59}"/>
              </a:ext>
            </a:extLst>
          </p:cNvPr>
          <p:cNvGraphicFramePr/>
          <p:nvPr/>
        </p:nvGraphicFramePr>
        <p:xfrm>
          <a:off x="49212" y="1988840"/>
          <a:ext cx="9094788" cy="48691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0902" name="Slide Number Placeholder 3">
            <a:extLst>
              <a:ext uri="{FF2B5EF4-FFF2-40B4-BE49-F238E27FC236}">
                <a16:creationId xmlns:a16="http://schemas.microsoft.com/office/drawing/2014/main" id="{67D243ED-359D-0C5E-3BE0-D365AEEAAF86}"/>
              </a:ext>
            </a:extLst>
          </p:cNvPr>
          <p:cNvSpPr txBox="1">
            <a:spLocks/>
          </p:cNvSpPr>
          <p:nvPr/>
        </p:nvSpPr>
        <p:spPr bwMode="auto">
          <a:xfrm>
            <a:off x="8353425" y="230188"/>
            <a:ext cx="682625"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r>
              <a:rPr lang="en-US" altLang="en-US" sz="1500" b="1">
                <a:cs typeface="Arial" panose="020B0604020202020204" pitchFamily="34" charset="0"/>
              </a:rPr>
              <a:t>31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a:extLst>
              <a:ext uri="{FF2B5EF4-FFF2-40B4-BE49-F238E27FC236}">
                <a16:creationId xmlns:a16="http://schemas.microsoft.com/office/drawing/2014/main" id="{84FF95E2-3417-F037-EE6E-261A6538262C}"/>
              </a:ext>
            </a:extLst>
          </p:cNvPr>
          <p:cNvSpPr>
            <a:spLocks noGrp="1"/>
          </p:cNvSpPr>
          <p:nvPr>
            <p:ph type="sldNum" sz="quarter" idx="11"/>
          </p:nvPr>
        </p:nvSpPr>
        <p:spPr>
          <a:xfrm>
            <a:off x="6875463" y="188913"/>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06507C6-DFDB-432B-B863-BD6A8CAB1CBA}" type="slidenum">
              <a:rPr lang="en-US" altLang="en-US" sz="1400" b="1"/>
              <a:pPr/>
              <a:t>4</a:t>
            </a:fld>
            <a:endParaRPr lang="en-US" altLang="en-US" sz="1400" b="1"/>
          </a:p>
        </p:txBody>
      </p:sp>
      <p:sp>
        <p:nvSpPr>
          <p:cNvPr id="10243" name="Rectangle 2">
            <a:extLst>
              <a:ext uri="{FF2B5EF4-FFF2-40B4-BE49-F238E27FC236}">
                <a16:creationId xmlns:a16="http://schemas.microsoft.com/office/drawing/2014/main" id="{6FC45973-EF99-661B-CA89-AF4A51858508}"/>
              </a:ext>
            </a:extLst>
          </p:cNvPr>
          <p:cNvSpPr>
            <a:spLocks noGrp="1" noChangeArrowheads="1"/>
          </p:cNvSpPr>
          <p:nvPr>
            <p:ph type="title"/>
          </p:nvPr>
        </p:nvSpPr>
        <p:spPr bwMode="auto">
          <a:xfrm>
            <a:off x="0" y="3213100"/>
            <a:ext cx="8893175" cy="79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b="1"/>
              <a:t>1. Introduction</a:t>
            </a:r>
            <a:br>
              <a:rPr lang="en-US" altLang="en-US" b="1"/>
            </a:br>
            <a:endParaRPr lang="en-US" altLang="en-US" b="1"/>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Number Placeholder 3">
            <a:extLst>
              <a:ext uri="{FF2B5EF4-FFF2-40B4-BE49-F238E27FC236}">
                <a16:creationId xmlns:a16="http://schemas.microsoft.com/office/drawing/2014/main" id="{C53CEB7B-3AC4-DFDF-C4EC-2849474381E2}"/>
              </a:ext>
            </a:extLst>
          </p:cNvPr>
          <p:cNvSpPr>
            <a:spLocks noGrp="1"/>
          </p:cNvSpPr>
          <p:nvPr>
            <p:ph type="sldNum" sz="quarter" idx="11"/>
          </p:nvPr>
        </p:nvSpPr>
        <p:spPr>
          <a:xfrm>
            <a:off x="8502650" y="107950"/>
            <a:ext cx="611188" cy="3508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C5ED5C6-E57E-4DB8-BE6A-2EB7322ECD2D}" type="slidenum">
              <a:rPr lang="en-US" altLang="en-US" sz="1500" b="1">
                <a:cs typeface="Arial" panose="020B0604020202020204" pitchFamily="34" charset="0"/>
              </a:rPr>
              <a:pPr/>
              <a:t>40</a:t>
            </a:fld>
            <a:endParaRPr lang="en-US" altLang="en-US" sz="1500" b="1">
              <a:cs typeface="Arial" panose="020B0604020202020204" pitchFamily="34" charset="0"/>
            </a:endParaRPr>
          </a:p>
        </p:txBody>
      </p:sp>
      <p:sp>
        <p:nvSpPr>
          <p:cNvPr id="6" name="Rectangle 3">
            <a:extLst>
              <a:ext uri="{FF2B5EF4-FFF2-40B4-BE49-F238E27FC236}">
                <a16:creationId xmlns:a16="http://schemas.microsoft.com/office/drawing/2014/main" id="{A2971355-999D-1349-BAD0-4D7840A4E5A6}"/>
              </a:ext>
            </a:extLst>
          </p:cNvPr>
          <p:cNvSpPr txBox="1">
            <a:spLocks noChangeArrowheads="1"/>
          </p:cNvSpPr>
          <p:nvPr/>
        </p:nvSpPr>
        <p:spPr bwMode="auto">
          <a:xfrm>
            <a:off x="107950" y="2324100"/>
            <a:ext cx="8496300" cy="4200525"/>
          </a:xfrm>
          <a:prstGeom prst="rect">
            <a:avLst/>
          </a:prstGeom>
          <a:noFill/>
          <a:ln w="9525">
            <a:noFill/>
            <a:miter lim="800000"/>
            <a:headEnd/>
            <a:tailEnd/>
          </a:ln>
        </p:spPr>
        <p:txBody>
          <a:bodyPr/>
          <a:lstStyle/>
          <a:p>
            <a:pPr eaLnBrk="1" fontAlgn="auto" hangingPunct="1">
              <a:spcBef>
                <a:spcPts val="0"/>
              </a:spcBef>
              <a:spcAft>
                <a:spcPts val="0"/>
              </a:spcAft>
              <a:defRPr/>
            </a:pPr>
            <a:r>
              <a:rPr lang="en-GB" sz="2200" b="1" i="1" kern="0" dirty="0">
                <a:solidFill>
                  <a:srgbClr val="000000"/>
                </a:solidFill>
                <a:cs typeface="Arial" panose="020B0604020202020204" pitchFamily="34" charset="0"/>
              </a:rPr>
              <a:t>NERSA implements its mandate by means of the following regulatory functions</a:t>
            </a:r>
            <a:r>
              <a:rPr lang="en-GB" sz="2200" kern="0" dirty="0">
                <a:solidFill>
                  <a:srgbClr val="000000"/>
                </a:solidFill>
                <a:cs typeface="Arial" panose="020B0604020202020204" pitchFamily="34" charset="0"/>
              </a:rPr>
              <a:t>:</a:t>
            </a:r>
            <a:r>
              <a:rPr lang="en-US" sz="2200" kern="0" dirty="0">
                <a:solidFill>
                  <a:srgbClr val="000000"/>
                </a:solidFill>
                <a:ea typeface="ＭＳ Ｐゴシック"/>
                <a:cs typeface="Arial" panose="020B0604020202020204" pitchFamily="34" charset="0"/>
              </a:rPr>
              <a:t> </a:t>
            </a:r>
          </a:p>
          <a:p>
            <a:pPr marL="354013" lvl="1" indent="-354013" eaLnBrk="1" fontAlgn="auto" hangingPunct="1">
              <a:spcBef>
                <a:spcPts val="0"/>
              </a:spcBef>
              <a:spcAft>
                <a:spcPts val="0"/>
              </a:spcAft>
              <a:buFont typeface="Arial" charset="0"/>
              <a:buChar char="•"/>
              <a:defRPr/>
            </a:pPr>
            <a:r>
              <a:rPr lang="en-GB" sz="2200" kern="0" dirty="0">
                <a:solidFill>
                  <a:srgbClr val="000000"/>
                </a:solidFill>
                <a:cs typeface="Arial" panose="020B0604020202020204" pitchFamily="34" charset="0"/>
              </a:rPr>
              <a:t>Issuing of licences and setting of pertinent conditions</a:t>
            </a:r>
            <a:r>
              <a:rPr lang="en-US" sz="2200" kern="0" dirty="0">
                <a:solidFill>
                  <a:srgbClr val="000000"/>
                </a:solidFill>
                <a:ea typeface="ＭＳ Ｐゴシック"/>
                <a:cs typeface="Arial" panose="020B0604020202020204" pitchFamily="34" charset="0"/>
              </a:rPr>
              <a:t>;</a:t>
            </a:r>
          </a:p>
          <a:p>
            <a:pPr marL="354013" lvl="1" indent="-354013" eaLnBrk="1" fontAlgn="auto" hangingPunct="1">
              <a:spcBef>
                <a:spcPts val="0"/>
              </a:spcBef>
              <a:spcAft>
                <a:spcPts val="0"/>
              </a:spcAft>
              <a:buFont typeface="Arial" charset="0"/>
              <a:buChar char="•"/>
              <a:defRPr/>
            </a:pPr>
            <a:r>
              <a:rPr lang="en-GB" sz="2200" kern="0" dirty="0">
                <a:solidFill>
                  <a:srgbClr val="000000"/>
                </a:solidFill>
                <a:cs typeface="Arial" panose="020B0604020202020204" pitchFamily="34" charset="0"/>
              </a:rPr>
              <a:t>Setting and/or approving of tariffs and prices;</a:t>
            </a:r>
            <a:r>
              <a:rPr lang="en-US" sz="2200" kern="0" dirty="0">
                <a:solidFill>
                  <a:srgbClr val="000000"/>
                </a:solidFill>
                <a:ea typeface="ＭＳ Ｐゴシック"/>
                <a:cs typeface="Arial" panose="020B0604020202020204" pitchFamily="34" charset="0"/>
              </a:rPr>
              <a:t> </a:t>
            </a:r>
          </a:p>
          <a:p>
            <a:pPr marL="354013" lvl="1" indent="-354013" eaLnBrk="1" fontAlgn="auto" hangingPunct="1">
              <a:spcBef>
                <a:spcPts val="0"/>
              </a:spcBef>
              <a:spcAft>
                <a:spcPts val="0"/>
              </a:spcAft>
              <a:buFont typeface="Arial" charset="0"/>
              <a:buChar char="•"/>
              <a:defRPr/>
            </a:pPr>
            <a:r>
              <a:rPr lang="en-GB" sz="2200" kern="0" dirty="0">
                <a:solidFill>
                  <a:srgbClr val="000000"/>
                </a:solidFill>
                <a:cs typeface="Arial" panose="020B0604020202020204" pitchFamily="34" charset="0"/>
              </a:rPr>
              <a:t>Monitoring and enforcing compliance with licence conditions;</a:t>
            </a:r>
            <a:endParaRPr lang="en-US" sz="2200" kern="0" dirty="0">
              <a:solidFill>
                <a:srgbClr val="000000"/>
              </a:solidFill>
              <a:ea typeface="ＭＳ Ｐゴシック"/>
              <a:cs typeface="Arial" panose="020B0604020202020204" pitchFamily="34" charset="0"/>
            </a:endParaRPr>
          </a:p>
          <a:p>
            <a:pPr marL="354013" lvl="1" indent="-354013" eaLnBrk="1" fontAlgn="auto" hangingPunct="1">
              <a:spcBef>
                <a:spcPts val="0"/>
              </a:spcBef>
              <a:spcAft>
                <a:spcPts val="0"/>
              </a:spcAft>
              <a:buFont typeface="Arial" charset="0"/>
              <a:buChar char="•"/>
              <a:defRPr/>
            </a:pPr>
            <a:r>
              <a:rPr lang="en-GB" sz="2200" kern="0" dirty="0">
                <a:solidFill>
                  <a:srgbClr val="000000"/>
                </a:solidFill>
                <a:cs typeface="Arial" panose="020B0604020202020204" pitchFamily="34" charset="0"/>
              </a:rPr>
              <a:t>Dispute resolution including mediation, arbitration and the handling of complaints</a:t>
            </a:r>
            <a:r>
              <a:rPr lang="en-US" sz="2200" kern="0" dirty="0">
                <a:solidFill>
                  <a:srgbClr val="000000"/>
                </a:solidFill>
                <a:ea typeface="ＭＳ Ｐゴシック"/>
                <a:cs typeface="Arial" panose="020B0604020202020204" pitchFamily="34" charset="0"/>
              </a:rPr>
              <a:t>;</a:t>
            </a:r>
          </a:p>
          <a:p>
            <a:pPr marL="354013" lvl="1" indent="-354013" eaLnBrk="1" fontAlgn="auto" hangingPunct="1">
              <a:spcBef>
                <a:spcPts val="0"/>
              </a:spcBef>
              <a:spcAft>
                <a:spcPts val="0"/>
              </a:spcAft>
              <a:buFont typeface="Arial" charset="0"/>
              <a:buChar char="•"/>
              <a:defRPr/>
            </a:pPr>
            <a:r>
              <a:rPr lang="en-GB" sz="2200" kern="0" dirty="0">
                <a:solidFill>
                  <a:srgbClr val="000000"/>
                </a:solidFill>
                <a:cs typeface="Arial" panose="020B0604020202020204" pitchFamily="34" charset="0"/>
              </a:rPr>
              <a:t>Gathering, storing and disseminating industry information;</a:t>
            </a:r>
            <a:r>
              <a:rPr lang="en-US" sz="2200" kern="0" dirty="0">
                <a:solidFill>
                  <a:srgbClr val="000000"/>
                </a:solidFill>
                <a:ea typeface="ＭＳ Ｐゴシック"/>
                <a:cs typeface="Arial" panose="020B0604020202020204" pitchFamily="34" charset="0"/>
              </a:rPr>
              <a:t> </a:t>
            </a:r>
          </a:p>
          <a:p>
            <a:pPr marL="354013" lvl="1" indent="-354013" eaLnBrk="1" fontAlgn="auto" hangingPunct="1">
              <a:spcBef>
                <a:spcPts val="0"/>
              </a:spcBef>
              <a:spcAft>
                <a:spcPts val="0"/>
              </a:spcAft>
              <a:buFont typeface="Arial" charset="0"/>
              <a:buChar char="•"/>
              <a:defRPr/>
            </a:pPr>
            <a:r>
              <a:rPr lang="en-GB" sz="2200" kern="0" dirty="0">
                <a:solidFill>
                  <a:srgbClr val="000000"/>
                </a:solidFill>
                <a:cs typeface="Arial" panose="020B0604020202020204" pitchFamily="34" charset="0"/>
              </a:rPr>
              <a:t>Setting of rules, guidelines and codes for the regulation of the three industries; </a:t>
            </a:r>
          </a:p>
          <a:p>
            <a:pPr marL="354013" lvl="1" indent="-354013" eaLnBrk="1" fontAlgn="auto" hangingPunct="1">
              <a:spcBef>
                <a:spcPts val="0"/>
              </a:spcBef>
              <a:spcAft>
                <a:spcPts val="0"/>
              </a:spcAft>
              <a:buFont typeface="Arial" charset="0"/>
              <a:buChar char="•"/>
              <a:defRPr/>
            </a:pPr>
            <a:r>
              <a:rPr lang="en-GB" sz="2200" kern="0" dirty="0">
                <a:solidFill>
                  <a:srgbClr val="000000"/>
                </a:solidFill>
                <a:cs typeface="Arial" panose="020B0604020202020204" pitchFamily="34" charset="0"/>
              </a:rPr>
              <a:t>Determination of conditions of supply and applicable standards; Registration of import and production activities</a:t>
            </a:r>
          </a:p>
          <a:p>
            <a:pPr marL="354013" lvl="1" indent="-354013" eaLnBrk="1" fontAlgn="auto" hangingPunct="1">
              <a:spcBef>
                <a:spcPts val="0"/>
              </a:spcBef>
              <a:spcAft>
                <a:spcPts val="0"/>
              </a:spcAft>
              <a:buFont typeface="Arial" charset="0"/>
              <a:buChar char="•"/>
              <a:defRPr/>
            </a:pPr>
            <a:endParaRPr lang="en-GB" sz="2200" kern="0" dirty="0">
              <a:solidFill>
                <a:srgbClr val="000000"/>
              </a:solidFill>
              <a:cs typeface="Arial" panose="020B0604020202020204" pitchFamily="34" charset="0"/>
            </a:endParaRPr>
          </a:p>
          <a:p>
            <a:pPr marL="354013" lvl="1" indent="-354013" eaLnBrk="1" fontAlgn="auto" hangingPunct="1">
              <a:spcBef>
                <a:spcPts val="0"/>
              </a:spcBef>
              <a:spcAft>
                <a:spcPts val="0"/>
              </a:spcAft>
              <a:buFont typeface="Arial" charset="0"/>
              <a:buChar char="•"/>
              <a:defRPr/>
            </a:pPr>
            <a:endParaRPr lang="en-GB" sz="2200" kern="0" dirty="0">
              <a:solidFill>
                <a:srgbClr val="000000"/>
              </a:solidFill>
              <a:cs typeface="Arial" panose="020B0604020202020204" pitchFamily="34" charset="0"/>
            </a:endParaRPr>
          </a:p>
        </p:txBody>
      </p:sp>
      <p:sp>
        <p:nvSpPr>
          <p:cNvPr id="7" name="Rectangle 2">
            <a:extLst>
              <a:ext uri="{FF2B5EF4-FFF2-40B4-BE49-F238E27FC236}">
                <a16:creationId xmlns:a16="http://schemas.microsoft.com/office/drawing/2014/main" id="{A89F4E97-3CFE-F8DC-E02E-77F996A23808}"/>
              </a:ext>
            </a:extLst>
          </p:cNvPr>
          <p:cNvSpPr txBox="1">
            <a:spLocks noChangeArrowheads="1"/>
          </p:cNvSpPr>
          <p:nvPr/>
        </p:nvSpPr>
        <p:spPr bwMode="auto">
          <a:xfrm>
            <a:off x="19050" y="1196975"/>
            <a:ext cx="8656638" cy="11525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96" charset="-128"/>
              </a:defRPr>
            </a:lvl2pPr>
            <a:lvl3pPr algn="ctr" rtl="0" eaLnBrk="0" fontAlgn="base" hangingPunct="0">
              <a:spcBef>
                <a:spcPct val="0"/>
              </a:spcBef>
              <a:spcAft>
                <a:spcPct val="0"/>
              </a:spcAft>
              <a:defRPr sz="4400">
                <a:solidFill>
                  <a:schemeClr val="tx2"/>
                </a:solidFill>
                <a:latin typeface="Arial" charset="0"/>
                <a:ea typeface="ＭＳ Ｐゴシック" pitchFamily="-96" charset="-128"/>
              </a:defRPr>
            </a:lvl3pPr>
            <a:lvl4pPr algn="ctr" rtl="0" eaLnBrk="0" fontAlgn="base" hangingPunct="0">
              <a:spcBef>
                <a:spcPct val="0"/>
              </a:spcBef>
              <a:spcAft>
                <a:spcPct val="0"/>
              </a:spcAft>
              <a:defRPr sz="4400">
                <a:solidFill>
                  <a:schemeClr val="tx2"/>
                </a:solidFill>
                <a:latin typeface="Arial" charset="0"/>
                <a:ea typeface="ＭＳ Ｐゴシック" pitchFamily="-96" charset="-128"/>
              </a:defRPr>
            </a:lvl4pPr>
            <a:lvl5pPr algn="ctr" rtl="0" eaLnBrk="0" fontAlgn="base" hangingPunct="0">
              <a:spcBef>
                <a:spcPct val="0"/>
              </a:spcBef>
              <a:spcAft>
                <a:spcPct val="0"/>
              </a:spcAft>
              <a:defRPr sz="4400">
                <a:solidFill>
                  <a:schemeClr val="tx2"/>
                </a:solidFill>
                <a:latin typeface="Arial" charset="0"/>
                <a:ea typeface="ＭＳ Ｐゴシック" pitchFamily="-96"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a:lstStyle>
          <a:p>
            <a:pPr eaLnBrk="1" hangingPunct="1">
              <a:defRPr/>
            </a:pPr>
            <a:r>
              <a:rPr lang="en-US" altLang="en-US" sz="3500" b="1" kern="0" dirty="0">
                <a:solidFill>
                  <a:srgbClr val="000000"/>
                </a:solidFill>
              </a:rPr>
              <a:t>3.</a:t>
            </a:r>
            <a:r>
              <a:rPr lang="en-ZA" altLang="en-US" sz="3500" b="1" kern="0" dirty="0">
                <a:solidFill>
                  <a:srgbClr val="000000"/>
                </a:solidFill>
              </a:rPr>
              <a:t>Context for Annual Performance Plan 2022/23  (1)</a:t>
            </a:r>
            <a:endParaRPr lang="en-US" altLang="en-US" sz="3500" b="1" kern="0" dirty="0">
              <a:solidFill>
                <a:srgbClr val="000000"/>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Number Placeholder 3">
            <a:extLst>
              <a:ext uri="{FF2B5EF4-FFF2-40B4-BE49-F238E27FC236}">
                <a16:creationId xmlns:a16="http://schemas.microsoft.com/office/drawing/2014/main" id="{B0BBB756-981C-B1DA-5B17-4DFACD76EE89}"/>
              </a:ext>
            </a:extLst>
          </p:cNvPr>
          <p:cNvSpPr>
            <a:spLocks noGrp="1"/>
          </p:cNvSpPr>
          <p:nvPr>
            <p:ph type="sldNum" sz="quarter" idx="11"/>
          </p:nvPr>
        </p:nvSpPr>
        <p:spPr>
          <a:xfrm>
            <a:off x="8532813" y="33338"/>
            <a:ext cx="611187" cy="3508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D383E81-FD75-4CE6-B97F-1D3B9A1ABA4E}" type="slidenum">
              <a:rPr lang="en-US" altLang="en-US" sz="1500" b="1">
                <a:cs typeface="Arial" panose="020B0604020202020204" pitchFamily="34" charset="0"/>
              </a:rPr>
              <a:pPr/>
              <a:t>41</a:t>
            </a:fld>
            <a:endParaRPr lang="en-US" altLang="en-US" sz="1500" b="1">
              <a:cs typeface="Arial" panose="020B0604020202020204" pitchFamily="34" charset="0"/>
            </a:endParaRPr>
          </a:p>
        </p:txBody>
      </p:sp>
      <p:sp>
        <p:nvSpPr>
          <p:cNvPr id="6" name="Rectangle 3">
            <a:extLst>
              <a:ext uri="{FF2B5EF4-FFF2-40B4-BE49-F238E27FC236}">
                <a16:creationId xmlns:a16="http://schemas.microsoft.com/office/drawing/2014/main" id="{8C1664F3-D7D4-1635-BB52-D6DD48E5CF52}"/>
              </a:ext>
            </a:extLst>
          </p:cNvPr>
          <p:cNvSpPr txBox="1">
            <a:spLocks noChangeArrowheads="1"/>
          </p:cNvSpPr>
          <p:nvPr/>
        </p:nvSpPr>
        <p:spPr bwMode="auto">
          <a:xfrm>
            <a:off x="107950" y="2324100"/>
            <a:ext cx="8496300" cy="4344988"/>
          </a:xfrm>
          <a:prstGeom prst="rect">
            <a:avLst/>
          </a:prstGeom>
          <a:noFill/>
          <a:ln w="9525">
            <a:noFill/>
            <a:miter lim="800000"/>
            <a:headEnd/>
            <a:tailEnd/>
          </a:ln>
        </p:spPr>
        <p:txBody>
          <a:bodyPr/>
          <a:lstStyle/>
          <a:p>
            <a:pPr eaLnBrk="1" fontAlgn="auto" hangingPunct="1">
              <a:spcBef>
                <a:spcPts val="0"/>
              </a:spcBef>
              <a:spcAft>
                <a:spcPts val="0"/>
              </a:spcAft>
              <a:defRPr/>
            </a:pPr>
            <a:r>
              <a:rPr lang="en-GB" sz="2000" b="1" i="1" kern="0" dirty="0">
                <a:solidFill>
                  <a:srgbClr val="000000"/>
                </a:solidFill>
                <a:cs typeface="Arial" panose="020B0604020202020204" pitchFamily="34" charset="0"/>
              </a:rPr>
              <a:t>NERSA’s structure is as follows: </a:t>
            </a:r>
            <a:r>
              <a:rPr lang="en-US" sz="2000" kern="0" dirty="0">
                <a:solidFill>
                  <a:srgbClr val="000000"/>
                </a:solidFill>
                <a:ea typeface="ＭＳ Ｐゴシック"/>
                <a:cs typeface="Arial" panose="020B0604020202020204" pitchFamily="34" charset="0"/>
              </a:rPr>
              <a:t> </a:t>
            </a:r>
          </a:p>
          <a:p>
            <a:pPr marL="0" lvl="1" eaLnBrk="1" fontAlgn="auto" hangingPunct="1">
              <a:spcBef>
                <a:spcPts val="0"/>
              </a:spcBef>
              <a:spcAft>
                <a:spcPts val="0"/>
              </a:spcAft>
              <a:defRPr/>
            </a:pPr>
            <a:endParaRPr lang="en-ZA" sz="2000" kern="0" dirty="0">
              <a:solidFill>
                <a:srgbClr val="000000"/>
              </a:solidFill>
              <a:cs typeface="Arial" panose="020B0604020202020204" pitchFamily="34" charset="0"/>
            </a:endParaRPr>
          </a:p>
          <a:p>
            <a:pPr marL="0" lvl="1" eaLnBrk="1" fontAlgn="auto" hangingPunct="1">
              <a:spcBef>
                <a:spcPts val="0"/>
              </a:spcBef>
              <a:spcAft>
                <a:spcPts val="0"/>
              </a:spcAft>
              <a:defRPr/>
            </a:pPr>
            <a:r>
              <a:rPr lang="en-ZA" sz="2000" kern="0" dirty="0">
                <a:solidFill>
                  <a:srgbClr val="000000"/>
                </a:solidFill>
                <a:cs typeface="Arial" panose="020B0604020202020204" pitchFamily="34" charset="0"/>
              </a:rPr>
              <a:t>In terms of section 5 of the National Energy Regulator Act, 2004 (Act No. 40 of 2004), the Minister of Energy appoints nine (9) Regulator Members:</a:t>
            </a:r>
          </a:p>
          <a:p>
            <a:pPr marL="354013" lvl="1" indent="-354013" eaLnBrk="1" fontAlgn="auto" hangingPunct="1">
              <a:spcBef>
                <a:spcPts val="0"/>
              </a:spcBef>
              <a:spcAft>
                <a:spcPts val="0"/>
              </a:spcAft>
              <a:buFont typeface="Arial" charset="0"/>
              <a:buChar char="•"/>
              <a:defRPr/>
            </a:pPr>
            <a:r>
              <a:rPr lang="en-ZA" sz="2000" kern="0" dirty="0">
                <a:solidFill>
                  <a:srgbClr val="000000"/>
                </a:solidFill>
                <a:cs typeface="Arial" panose="020B0604020202020204" pitchFamily="34" charset="0"/>
              </a:rPr>
              <a:t>Four (4) are Full-Time Regulator Members (FTRMs) and hold office for a period of five (5) years;</a:t>
            </a:r>
          </a:p>
          <a:p>
            <a:pPr marL="811213" lvl="2" indent="-354013" eaLnBrk="1" fontAlgn="auto" hangingPunct="1">
              <a:spcBef>
                <a:spcPts val="0"/>
              </a:spcBef>
              <a:spcAft>
                <a:spcPts val="0"/>
              </a:spcAft>
              <a:buFont typeface="Courier New" panose="02070309020205020404" pitchFamily="49" charset="0"/>
              <a:buChar char="o"/>
              <a:defRPr/>
            </a:pPr>
            <a:r>
              <a:rPr lang="en-ZA" sz="2000" kern="0" dirty="0">
                <a:solidFill>
                  <a:srgbClr val="000000"/>
                </a:solidFill>
                <a:cs typeface="Arial" panose="020B0604020202020204" pitchFamily="34" charset="0"/>
              </a:rPr>
              <a:t>Chief Executive Officer; and </a:t>
            </a:r>
          </a:p>
          <a:p>
            <a:pPr marL="811213" lvl="2" indent="-354013" eaLnBrk="1" fontAlgn="auto" hangingPunct="1">
              <a:spcBef>
                <a:spcPts val="0"/>
              </a:spcBef>
              <a:spcAft>
                <a:spcPts val="0"/>
              </a:spcAft>
              <a:buFont typeface="Courier New" panose="02070309020205020404" pitchFamily="49" charset="0"/>
              <a:buChar char="o"/>
              <a:defRPr/>
            </a:pPr>
            <a:r>
              <a:rPr lang="en-ZA" sz="2000" kern="0" dirty="0">
                <a:solidFill>
                  <a:srgbClr val="000000"/>
                </a:solidFill>
                <a:cs typeface="Arial" panose="020B0604020202020204" pitchFamily="34" charset="0"/>
              </a:rPr>
              <a:t>3 Members primarily responsible for Electricity, Piped-Gas and Petroleum Pipelines industry regulation respectively.</a:t>
            </a:r>
          </a:p>
          <a:p>
            <a:pPr marL="354013" lvl="1" indent="-354013" eaLnBrk="1" fontAlgn="auto" hangingPunct="1">
              <a:spcBef>
                <a:spcPts val="0"/>
              </a:spcBef>
              <a:spcAft>
                <a:spcPts val="0"/>
              </a:spcAft>
              <a:buFont typeface="Arial" charset="0"/>
              <a:buChar char="•"/>
              <a:defRPr/>
            </a:pPr>
            <a:r>
              <a:rPr lang="en-ZA" sz="2000" kern="0" dirty="0">
                <a:solidFill>
                  <a:srgbClr val="000000"/>
                </a:solidFill>
                <a:cs typeface="Arial" panose="020B0604020202020204" pitchFamily="34" charset="0"/>
              </a:rPr>
              <a:t>Five (5) are Part-Time Regulator Members (PTRMs) and hold office for a period of four (4) years.</a:t>
            </a:r>
          </a:p>
          <a:p>
            <a:pPr marL="354013" lvl="1" indent="-354013" eaLnBrk="1" fontAlgn="auto" hangingPunct="1">
              <a:spcBef>
                <a:spcPts val="0"/>
              </a:spcBef>
              <a:spcAft>
                <a:spcPts val="0"/>
              </a:spcAft>
              <a:buFont typeface="Arial" charset="0"/>
              <a:buChar char="•"/>
              <a:defRPr/>
            </a:pPr>
            <a:r>
              <a:rPr lang="en-ZA" sz="2000" kern="0" dirty="0">
                <a:solidFill>
                  <a:srgbClr val="000000"/>
                </a:solidFill>
                <a:cs typeface="Arial" panose="020B0604020202020204" pitchFamily="34" charset="0"/>
              </a:rPr>
              <a:t>The Chairperson and Deputy Chairperson are Part-Time Members.</a:t>
            </a:r>
          </a:p>
          <a:p>
            <a:pPr marL="354013" lvl="1" indent="-354013" eaLnBrk="1" fontAlgn="auto" hangingPunct="1">
              <a:spcBef>
                <a:spcPts val="0"/>
              </a:spcBef>
              <a:spcAft>
                <a:spcPts val="0"/>
              </a:spcAft>
              <a:buFont typeface="Arial" charset="0"/>
              <a:buChar char="•"/>
              <a:defRPr/>
            </a:pPr>
            <a:endParaRPr lang="en-GB" sz="2000" kern="0" dirty="0">
              <a:solidFill>
                <a:srgbClr val="000000"/>
              </a:solidFill>
              <a:cs typeface="Arial" panose="020B0604020202020204" pitchFamily="34" charset="0"/>
            </a:endParaRPr>
          </a:p>
          <a:p>
            <a:pPr marL="354013" lvl="1" indent="-354013" eaLnBrk="1" fontAlgn="auto" hangingPunct="1">
              <a:spcBef>
                <a:spcPts val="0"/>
              </a:spcBef>
              <a:spcAft>
                <a:spcPts val="0"/>
              </a:spcAft>
              <a:buFont typeface="Arial" charset="0"/>
              <a:buChar char="•"/>
              <a:defRPr/>
            </a:pPr>
            <a:endParaRPr lang="en-GB" sz="2000" kern="0" dirty="0">
              <a:solidFill>
                <a:srgbClr val="000000"/>
              </a:solidFill>
              <a:cs typeface="Arial" panose="020B0604020202020204" pitchFamily="34" charset="0"/>
            </a:endParaRPr>
          </a:p>
        </p:txBody>
      </p:sp>
      <p:sp>
        <p:nvSpPr>
          <p:cNvPr id="5" name="Rectangle 2">
            <a:extLst>
              <a:ext uri="{FF2B5EF4-FFF2-40B4-BE49-F238E27FC236}">
                <a16:creationId xmlns:a16="http://schemas.microsoft.com/office/drawing/2014/main" id="{942F9E83-F871-F1D9-AAE2-F687DA6EA57F}"/>
              </a:ext>
            </a:extLst>
          </p:cNvPr>
          <p:cNvSpPr txBox="1">
            <a:spLocks noChangeArrowheads="1"/>
          </p:cNvSpPr>
          <p:nvPr/>
        </p:nvSpPr>
        <p:spPr bwMode="auto">
          <a:xfrm>
            <a:off x="19050" y="1196975"/>
            <a:ext cx="8656638" cy="11525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96" charset="-128"/>
              </a:defRPr>
            </a:lvl2pPr>
            <a:lvl3pPr algn="ctr" rtl="0" eaLnBrk="0" fontAlgn="base" hangingPunct="0">
              <a:spcBef>
                <a:spcPct val="0"/>
              </a:spcBef>
              <a:spcAft>
                <a:spcPct val="0"/>
              </a:spcAft>
              <a:defRPr sz="4400">
                <a:solidFill>
                  <a:schemeClr val="tx2"/>
                </a:solidFill>
                <a:latin typeface="Arial" charset="0"/>
                <a:ea typeface="ＭＳ Ｐゴシック" pitchFamily="-96" charset="-128"/>
              </a:defRPr>
            </a:lvl3pPr>
            <a:lvl4pPr algn="ctr" rtl="0" eaLnBrk="0" fontAlgn="base" hangingPunct="0">
              <a:spcBef>
                <a:spcPct val="0"/>
              </a:spcBef>
              <a:spcAft>
                <a:spcPct val="0"/>
              </a:spcAft>
              <a:defRPr sz="4400">
                <a:solidFill>
                  <a:schemeClr val="tx2"/>
                </a:solidFill>
                <a:latin typeface="Arial" charset="0"/>
                <a:ea typeface="ＭＳ Ｐゴシック" pitchFamily="-96" charset="-128"/>
              </a:defRPr>
            </a:lvl4pPr>
            <a:lvl5pPr algn="ctr" rtl="0" eaLnBrk="0" fontAlgn="base" hangingPunct="0">
              <a:spcBef>
                <a:spcPct val="0"/>
              </a:spcBef>
              <a:spcAft>
                <a:spcPct val="0"/>
              </a:spcAft>
              <a:defRPr sz="4400">
                <a:solidFill>
                  <a:schemeClr val="tx2"/>
                </a:solidFill>
                <a:latin typeface="Arial" charset="0"/>
                <a:ea typeface="ＭＳ Ｐゴシック" pitchFamily="-96"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a:lstStyle>
          <a:p>
            <a:pPr eaLnBrk="1" hangingPunct="1">
              <a:defRPr/>
            </a:pPr>
            <a:r>
              <a:rPr lang="en-US" altLang="en-US" sz="3500" b="1" kern="0" dirty="0">
                <a:solidFill>
                  <a:srgbClr val="000000"/>
                </a:solidFill>
              </a:rPr>
              <a:t>3.  </a:t>
            </a:r>
            <a:r>
              <a:rPr lang="en-ZA" altLang="en-US" sz="3500" b="1" kern="0" dirty="0">
                <a:solidFill>
                  <a:srgbClr val="000000"/>
                </a:solidFill>
              </a:rPr>
              <a:t>Context for Annual Performance Plan 2022/23  (2)</a:t>
            </a:r>
            <a:endParaRPr lang="en-US" altLang="en-US" sz="3500" b="1" kern="0" dirty="0">
              <a:solidFill>
                <a:srgbClr val="000000"/>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Number Placeholder 3">
            <a:extLst>
              <a:ext uri="{FF2B5EF4-FFF2-40B4-BE49-F238E27FC236}">
                <a16:creationId xmlns:a16="http://schemas.microsoft.com/office/drawing/2014/main" id="{A196E2A3-BFC3-36B3-C935-CCD8002BD809}"/>
              </a:ext>
            </a:extLst>
          </p:cNvPr>
          <p:cNvSpPr>
            <a:spLocks noGrp="1"/>
          </p:cNvSpPr>
          <p:nvPr>
            <p:ph type="sldNum" sz="quarter" idx="11"/>
          </p:nvPr>
        </p:nvSpPr>
        <p:spPr>
          <a:xfrm>
            <a:off x="8531225" y="0"/>
            <a:ext cx="611188" cy="3508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9FC8E687-D032-4B02-A582-81D83DE10BB7}" type="slidenum">
              <a:rPr lang="en-US" altLang="en-US" sz="1500" b="1">
                <a:cs typeface="Arial" panose="020B0604020202020204" pitchFamily="34" charset="0"/>
              </a:rPr>
              <a:pPr/>
              <a:t>42</a:t>
            </a:fld>
            <a:endParaRPr lang="en-US" altLang="en-US" sz="1500" b="1">
              <a:cs typeface="Arial" panose="020B0604020202020204" pitchFamily="34" charset="0"/>
            </a:endParaRPr>
          </a:p>
        </p:txBody>
      </p:sp>
      <p:sp>
        <p:nvSpPr>
          <p:cNvPr id="6" name="Rectangle 3">
            <a:extLst>
              <a:ext uri="{FF2B5EF4-FFF2-40B4-BE49-F238E27FC236}">
                <a16:creationId xmlns:a16="http://schemas.microsoft.com/office/drawing/2014/main" id="{9635D501-BC26-DF27-DC39-72AF2689B98B}"/>
              </a:ext>
            </a:extLst>
          </p:cNvPr>
          <p:cNvSpPr txBox="1">
            <a:spLocks noChangeArrowheads="1"/>
          </p:cNvSpPr>
          <p:nvPr/>
        </p:nvSpPr>
        <p:spPr bwMode="auto">
          <a:xfrm>
            <a:off x="107950" y="2022475"/>
            <a:ext cx="8496300" cy="312738"/>
          </a:xfrm>
          <a:prstGeom prst="rect">
            <a:avLst/>
          </a:prstGeom>
          <a:noFill/>
          <a:ln w="9525">
            <a:noFill/>
            <a:miter lim="800000"/>
            <a:headEnd/>
            <a:tailEnd/>
          </a:ln>
        </p:spPr>
        <p:txBody>
          <a:bodyPr/>
          <a:lstStyle/>
          <a:p>
            <a:pPr eaLnBrk="1" fontAlgn="auto" hangingPunct="1">
              <a:spcBef>
                <a:spcPts val="0"/>
              </a:spcBef>
              <a:spcAft>
                <a:spcPts val="0"/>
              </a:spcAft>
              <a:defRPr/>
            </a:pPr>
            <a:r>
              <a:rPr lang="en-GB" sz="2000" b="1" i="1" kern="0" dirty="0">
                <a:solidFill>
                  <a:srgbClr val="000000"/>
                </a:solidFill>
                <a:cs typeface="Arial" panose="020B0604020202020204" pitchFamily="34" charset="0"/>
              </a:rPr>
              <a:t>The Energy Regulator’s functions are supported by the following</a:t>
            </a:r>
            <a:r>
              <a:rPr lang="en-GB" sz="2000" kern="0" dirty="0">
                <a:solidFill>
                  <a:srgbClr val="000000"/>
                </a:solidFill>
                <a:cs typeface="Arial" panose="020B0604020202020204" pitchFamily="34" charset="0"/>
              </a:rPr>
              <a:t>:</a:t>
            </a:r>
            <a:r>
              <a:rPr lang="en-US" sz="2000" kern="0" dirty="0">
                <a:solidFill>
                  <a:srgbClr val="000000"/>
                </a:solidFill>
                <a:ea typeface="ＭＳ Ｐゴシック"/>
                <a:cs typeface="Arial" panose="020B0604020202020204" pitchFamily="34" charset="0"/>
              </a:rPr>
              <a:t> </a:t>
            </a:r>
          </a:p>
          <a:p>
            <a:pPr marL="354013" lvl="1" indent="-354013" eaLnBrk="1" fontAlgn="auto" hangingPunct="1">
              <a:spcBef>
                <a:spcPts val="0"/>
              </a:spcBef>
              <a:spcAft>
                <a:spcPts val="0"/>
              </a:spcAft>
              <a:buFont typeface="Arial" charset="0"/>
              <a:buChar char="•"/>
              <a:defRPr/>
            </a:pPr>
            <a:endParaRPr lang="en-GB" sz="2200" kern="0" dirty="0">
              <a:solidFill>
                <a:srgbClr val="000000"/>
              </a:solidFill>
              <a:cs typeface="Arial" panose="020B0604020202020204" pitchFamily="34" charset="0"/>
            </a:endParaRPr>
          </a:p>
          <a:p>
            <a:pPr marL="354013" lvl="1" indent="-354013" eaLnBrk="1" fontAlgn="auto" hangingPunct="1">
              <a:spcBef>
                <a:spcPts val="0"/>
              </a:spcBef>
              <a:spcAft>
                <a:spcPts val="0"/>
              </a:spcAft>
              <a:buFont typeface="Arial" charset="0"/>
              <a:buChar char="•"/>
              <a:defRPr/>
            </a:pPr>
            <a:endParaRPr lang="en-GB" sz="2200" kern="0" dirty="0">
              <a:solidFill>
                <a:srgbClr val="000000"/>
              </a:solidFill>
              <a:cs typeface="Arial" panose="020B0604020202020204" pitchFamily="34" charset="0"/>
            </a:endParaRPr>
          </a:p>
        </p:txBody>
      </p:sp>
      <p:graphicFrame>
        <p:nvGraphicFramePr>
          <p:cNvPr id="4" name="Table 3">
            <a:extLst>
              <a:ext uri="{FF2B5EF4-FFF2-40B4-BE49-F238E27FC236}">
                <a16:creationId xmlns:a16="http://schemas.microsoft.com/office/drawing/2014/main" id="{8F146636-9F7A-3DA7-FAAD-425805477200}"/>
              </a:ext>
            </a:extLst>
          </p:cNvPr>
          <p:cNvGraphicFramePr>
            <a:graphicFrameLocks noGrp="1"/>
          </p:cNvGraphicFramePr>
          <p:nvPr/>
        </p:nvGraphicFramePr>
        <p:xfrm>
          <a:off x="44450" y="2427288"/>
          <a:ext cx="4240213" cy="4341812"/>
        </p:xfrm>
        <a:graphic>
          <a:graphicData uri="http://schemas.openxmlformats.org/drawingml/2006/table">
            <a:tbl>
              <a:tblPr firstRow="1" firstCol="1" bandRow="1">
                <a:tableStyleId>{21E4AEA4-8DFA-4A89-87EB-49C32662AFE0}</a:tableStyleId>
              </a:tblPr>
              <a:tblGrid>
                <a:gridCol w="1655737">
                  <a:extLst>
                    <a:ext uri="{9D8B030D-6E8A-4147-A177-3AD203B41FA5}">
                      <a16:colId xmlns:a16="http://schemas.microsoft.com/office/drawing/2014/main" val="3067718815"/>
                    </a:ext>
                  </a:extLst>
                </a:gridCol>
                <a:gridCol w="2584476">
                  <a:extLst>
                    <a:ext uri="{9D8B030D-6E8A-4147-A177-3AD203B41FA5}">
                      <a16:colId xmlns:a16="http://schemas.microsoft.com/office/drawing/2014/main" val="504459056"/>
                    </a:ext>
                  </a:extLst>
                </a:gridCol>
              </a:tblGrid>
              <a:tr h="432077">
                <a:tc>
                  <a:txBody>
                    <a:bodyPr/>
                    <a:lstStyle/>
                    <a:p>
                      <a:pPr algn="ctr">
                        <a:lnSpc>
                          <a:spcPct val="107000"/>
                        </a:lnSpc>
                        <a:spcAft>
                          <a:spcPts val="0"/>
                        </a:spcAft>
                      </a:pPr>
                      <a:r>
                        <a:rPr lang="en-GB" sz="1300" dirty="0">
                          <a:effectLst/>
                        </a:rPr>
                        <a:t>REGULATORY DIVISIONS</a:t>
                      </a:r>
                      <a:endParaRPr lang="en-ZA" sz="1300" dirty="0">
                        <a:effectLst/>
                        <a:latin typeface="Arial" panose="020B0604020202020204" pitchFamily="34" charset="0"/>
                        <a:ea typeface="Calibri" panose="020F0502020204030204" pitchFamily="34" charset="0"/>
                        <a:cs typeface="Times New Roman" panose="02020603050405020304" pitchFamily="18" charset="0"/>
                      </a:endParaRPr>
                    </a:p>
                  </a:txBody>
                  <a:tcPr marL="68563" marR="68563" marT="0" marB="0" anchor="ctr"/>
                </a:tc>
                <a:tc>
                  <a:txBody>
                    <a:bodyPr/>
                    <a:lstStyle/>
                    <a:p>
                      <a:pPr algn="ctr">
                        <a:lnSpc>
                          <a:spcPct val="107000"/>
                        </a:lnSpc>
                        <a:spcAft>
                          <a:spcPts val="0"/>
                        </a:spcAft>
                      </a:pPr>
                      <a:r>
                        <a:rPr lang="en-GB" sz="1300" dirty="0">
                          <a:effectLst/>
                        </a:rPr>
                        <a:t>DEPARTMENTS</a:t>
                      </a:r>
                      <a:endParaRPr lang="en-ZA" sz="1300" dirty="0">
                        <a:effectLst/>
                        <a:latin typeface="Arial" panose="020B0604020202020204" pitchFamily="34" charset="0"/>
                        <a:ea typeface="Calibri" panose="020F0502020204030204" pitchFamily="34" charset="0"/>
                        <a:cs typeface="Times New Roman" panose="02020603050405020304" pitchFamily="18" charset="0"/>
                      </a:endParaRPr>
                    </a:p>
                  </a:txBody>
                  <a:tcPr marL="68563" marR="68563" marT="0" marB="0" anchor="ctr"/>
                </a:tc>
                <a:extLst>
                  <a:ext uri="{0D108BD9-81ED-4DB2-BD59-A6C34878D82A}">
                    <a16:rowId xmlns:a16="http://schemas.microsoft.com/office/drawing/2014/main" val="1059248113"/>
                  </a:ext>
                </a:extLst>
              </a:tr>
              <a:tr h="343361">
                <a:tc rowSpan="3">
                  <a:txBody>
                    <a:bodyPr/>
                    <a:lstStyle/>
                    <a:p>
                      <a:pPr>
                        <a:lnSpc>
                          <a:spcPct val="107000"/>
                        </a:lnSpc>
                        <a:spcAft>
                          <a:spcPts val="0"/>
                        </a:spcAft>
                      </a:pPr>
                      <a:r>
                        <a:rPr lang="en-GB" sz="1300" dirty="0">
                          <a:effectLst/>
                        </a:rPr>
                        <a:t>Electricity Regulation </a:t>
                      </a:r>
                      <a:endParaRPr lang="en-ZA" sz="1300" dirty="0">
                        <a:effectLst/>
                        <a:latin typeface="Arial" panose="020B0604020202020204" pitchFamily="34" charset="0"/>
                        <a:ea typeface="Calibri" panose="020F0502020204030204" pitchFamily="34" charset="0"/>
                        <a:cs typeface="Times New Roman" panose="02020603050405020304" pitchFamily="18" charset="0"/>
                      </a:endParaRPr>
                    </a:p>
                  </a:txBody>
                  <a:tcPr marL="68563" marR="68563" marT="0" marB="0" anchor="ctr"/>
                </a:tc>
                <a:tc>
                  <a:txBody>
                    <a:bodyPr/>
                    <a:lstStyle/>
                    <a:p>
                      <a:pPr>
                        <a:lnSpc>
                          <a:spcPct val="107000"/>
                        </a:lnSpc>
                        <a:spcAft>
                          <a:spcPts val="0"/>
                        </a:spcAft>
                      </a:pPr>
                      <a:r>
                        <a:rPr lang="en-GB" sz="1300" dirty="0">
                          <a:effectLst/>
                        </a:rPr>
                        <a:t>Electricity Pricing and Tariffs </a:t>
                      </a:r>
                      <a:endParaRPr lang="en-ZA" sz="1300" dirty="0">
                        <a:effectLst/>
                        <a:latin typeface="Arial" panose="020B0604020202020204" pitchFamily="34" charset="0"/>
                        <a:ea typeface="Calibri" panose="020F0502020204030204" pitchFamily="34" charset="0"/>
                        <a:cs typeface="Times New Roman" panose="02020603050405020304" pitchFamily="18" charset="0"/>
                      </a:endParaRPr>
                    </a:p>
                  </a:txBody>
                  <a:tcPr marL="68563" marR="68563" marT="0" marB="0"/>
                </a:tc>
                <a:extLst>
                  <a:ext uri="{0D108BD9-81ED-4DB2-BD59-A6C34878D82A}">
                    <a16:rowId xmlns:a16="http://schemas.microsoft.com/office/drawing/2014/main" val="689905557"/>
                  </a:ext>
                </a:extLst>
              </a:tr>
              <a:tr h="719433">
                <a:tc vMerge="1">
                  <a:txBody>
                    <a:bodyPr/>
                    <a:lstStyle/>
                    <a:p>
                      <a:endParaRPr lang="en-ZA"/>
                    </a:p>
                  </a:txBody>
                  <a:tcPr/>
                </a:tc>
                <a:tc>
                  <a:txBody>
                    <a:bodyPr/>
                    <a:lstStyle/>
                    <a:p>
                      <a:pPr>
                        <a:lnSpc>
                          <a:spcPct val="107000"/>
                        </a:lnSpc>
                        <a:spcAft>
                          <a:spcPts val="0"/>
                        </a:spcAft>
                      </a:pPr>
                      <a:r>
                        <a:rPr lang="en-GB" sz="1300" dirty="0">
                          <a:effectLst/>
                        </a:rPr>
                        <a:t>Electricity Licensing, Compliance and Dispute Resolution </a:t>
                      </a:r>
                      <a:endParaRPr lang="en-ZA" sz="1300" dirty="0">
                        <a:effectLst/>
                        <a:latin typeface="Arial" panose="020B0604020202020204" pitchFamily="34" charset="0"/>
                        <a:ea typeface="Calibri" panose="020F0502020204030204" pitchFamily="34" charset="0"/>
                        <a:cs typeface="Times New Roman" panose="02020603050405020304" pitchFamily="18" charset="0"/>
                      </a:endParaRPr>
                    </a:p>
                  </a:txBody>
                  <a:tcPr marL="68563" marR="68563" marT="0" marB="0"/>
                </a:tc>
                <a:extLst>
                  <a:ext uri="{0D108BD9-81ED-4DB2-BD59-A6C34878D82A}">
                    <a16:rowId xmlns:a16="http://schemas.microsoft.com/office/drawing/2014/main" val="1737280628"/>
                  </a:ext>
                </a:extLst>
              </a:tr>
              <a:tr h="576905">
                <a:tc vMerge="1">
                  <a:txBody>
                    <a:bodyPr/>
                    <a:lstStyle/>
                    <a:p>
                      <a:endParaRPr lang="en-ZA"/>
                    </a:p>
                  </a:txBody>
                  <a:tcPr/>
                </a:tc>
                <a:tc>
                  <a:txBody>
                    <a:bodyPr/>
                    <a:lstStyle/>
                    <a:p>
                      <a:pPr>
                        <a:lnSpc>
                          <a:spcPct val="107000"/>
                        </a:lnSpc>
                        <a:spcAft>
                          <a:spcPts val="0"/>
                        </a:spcAft>
                      </a:pPr>
                      <a:r>
                        <a:rPr lang="en-GB" sz="1300" dirty="0">
                          <a:effectLst/>
                        </a:rPr>
                        <a:t>Electricity Infrastructure Planning </a:t>
                      </a:r>
                      <a:endParaRPr lang="en-ZA" sz="1300" dirty="0">
                        <a:effectLst/>
                        <a:latin typeface="Arial" panose="020B0604020202020204" pitchFamily="34" charset="0"/>
                        <a:ea typeface="Calibri" panose="020F0502020204030204" pitchFamily="34" charset="0"/>
                        <a:cs typeface="Times New Roman" panose="02020603050405020304" pitchFamily="18" charset="0"/>
                      </a:endParaRPr>
                    </a:p>
                  </a:txBody>
                  <a:tcPr marL="68563" marR="68563" marT="0" marB="0"/>
                </a:tc>
                <a:extLst>
                  <a:ext uri="{0D108BD9-81ED-4DB2-BD59-A6C34878D82A}">
                    <a16:rowId xmlns:a16="http://schemas.microsoft.com/office/drawing/2014/main" val="1367933381"/>
                  </a:ext>
                </a:extLst>
              </a:tr>
              <a:tr h="272080">
                <a:tc rowSpan="3">
                  <a:txBody>
                    <a:bodyPr/>
                    <a:lstStyle/>
                    <a:p>
                      <a:pPr>
                        <a:lnSpc>
                          <a:spcPct val="107000"/>
                        </a:lnSpc>
                        <a:spcAft>
                          <a:spcPts val="0"/>
                        </a:spcAft>
                      </a:pPr>
                      <a:r>
                        <a:rPr lang="en-GB" sz="1300" dirty="0">
                          <a:effectLst/>
                        </a:rPr>
                        <a:t>Piped-Gas Regulation </a:t>
                      </a:r>
                      <a:endParaRPr lang="en-ZA" sz="1300" dirty="0">
                        <a:effectLst/>
                        <a:latin typeface="Arial" panose="020B0604020202020204" pitchFamily="34" charset="0"/>
                        <a:ea typeface="Calibri" panose="020F0502020204030204" pitchFamily="34" charset="0"/>
                        <a:cs typeface="Times New Roman" panose="02020603050405020304" pitchFamily="18" charset="0"/>
                      </a:endParaRPr>
                    </a:p>
                  </a:txBody>
                  <a:tcPr marL="68563" marR="68563" marT="0" marB="0" anchor="ctr"/>
                </a:tc>
                <a:tc>
                  <a:txBody>
                    <a:bodyPr/>
                    <a:lstStyle/>
                    <a:p>
                      <a:pPr>
                        <a:lnSpc>
                          <a:spcPct val="107000"/>
                        </a:lnSpc>
                        <a:spcAft>
                          <a:spcPts val="0"/>
                        </a:spcAft>
                      </a:pPr>
                      <a:r>
                        <a:rPr lang="en-GB" sz="1300" dirty="0">
                          <a:effectLst/>
                        </a:rPr>
                        <a:t>Gas Pricing and Tariffs </a:t>
                      </a:r>
                      <a:endParaRPr lang="en-ZA" sz="1300" dirty="0">
                        <a:effectLst/>
                        <a:latin typeface="Arial" panose="020B0604020202020204" pitchFamily="34" charset="0"/>
                        <a:ea typeface="Calibri" panose="020F0502020204030204" pitchFamily="34" charset="0"/>
                        <a:cs typeface="Times New Roman" panose="02020603050405020304" pitchFamily="18" charset="0"/>
                      </a:endParaRPr>
                    </a:p>
                  </a:txBody>
                  <a:tcPr marL="68563" marR="68563" marT="0" marB="0"/>
                </a:tc>
                <a:extLst>
                  <a:ext uri="{0D108BD9-81ED-4DB2-BD59-A6C34878D82A}">
                    <a16:rowId xmlns:a16="http://schemas.microsoft.com/office/drawing/2014/main" val="882200843"/>
                  </a:ext>
                </a:extLst>
              </a:tr>
              <a:tr h="576905">
                <a:tc vMerge="1">
                  <a:txBody>
                    <a:bodyPr/>
                    <a:lstStyle/>
                    <a:p>
                      <a:endParaRPr lang="en-ZA"/>
                    </a:p>
                  </a:txBody>
                  <a:tcPr/>
                </a:tc>
                <a:tc>
                  <a:txBody>
                    <a:bodyPr/>
                    <a:lstStyle/>
                    <a:p>
                      <a:pPr>
                        <a:lnSpc>
                          <a:spcPct val="107000"/>
                        </a:lnSpc>
                        <a:spcAft>
                          <a:spcPts val="0"/>
                        </a:spcAft>
                      </a:pPr>
                      <a:r>
                        <a:rPr lang="en-GB" sz="1300" dirty="0">
                          <a:effectLst/>
                        </a:rPr>
                        <a:t>Gas Licensing, Compliance and Dispute Resolution </a:t>
                      </a:r>
                      <a:endParaRPr lang="en-ZA" sz="1300" dirty="0">
                        <a:effectLst/>
                        <a:latin typeface="Arial" panose="020B0604020202020204" pitchFamily="34" charset="0"/>
                        <a:ea typeface="Calibri" panose="020F0502020204030204" pitchFamily="34" charset="0"/>
                        <a:cs typeface="Times New Roman" panose="02020603050405020304" pitchFamily="18" charset="0"/>
                      </a:endParaRPr>
                    </a:p>
                  </a:txBody>
                  <a:tcPr marL="68563" marR="68563" marT="0" marB="0"/>
                </a:tc>
                <a:extLst>
                  <a:ext uri="{0D108BD9-81ED-4DB2-BD59-A6C34878D82A}">
                    <a16:rowId xmlns:a16="http://schemas.microsoft.com/office/drawing/2014/main" val="2241115426"/>
                  </a:ext>
                </a:extLst>
              </a:tr>
              <a:tr h="473684">
                <a:tc vMerge="1">
                  <a:txBody>
                    <a:bodyPr/>
                    <a:lstStyle/>
                    <a:p>
                      <a:endParaRPr lang="en-ZA"/>
                    </a:p>
                  </a:txBody>
                  <a:tcPr/>
                </a:tc>
                <a:tc>
                  <a:txBody>
                    <a:bodyPr/>
                    <a:lstStyle/>
                    <a:p>
                      <a:pPr>
                        <a:lnSpc>
                          <a:spcPct val="107000"/>
                        </a:lnSpc>
                        <a:spcAft>
                          <a:spcPts val="0"/>
                        </a:spcAft>
                      </a:pPr>
                      <a:r>
                        <a:rPr lang="en-GB" sz="1300" dirty="0">
                          <a:effectLst/>
                        </a:rPr>
                        <a:t>Gas, Competition and Market Analysis </a:t>
                      </a:r>
                      <a:endParaRPr lang="en-ZA" sz="1300" dirty="0">
                        <a:effectLst/>
                        <a:latin typeface="Arial" panose="020B0604020202020204" pitchFamily="34" charset="0"/>
                        <a:ea typeface="Calibri" panose="020F0502020204030204" pitchFamily="34" charset="0"/>
                        <a:cs typeface="Times New Roman" panose="02020603050405020304" pitchFamily="18" charset="0"/>
                      </a:endParaRPr>
                    </a:p>
                  </a:txBody>
                  <a:tcPr marL="68563" marR="68563" marT="0" marB="0"/>
                </a:tc>
                <a:extLst>
                  <a:ext uri="{0D108BD9-81ED-4DB2-BD59-A6C34878D82A}">
                    <a16:rowId xmlns:a16="http://schemas.microsoft.com/office/drawing/2014/main" val="3037811326"/>
                  </a:ext>
                </a:extLst>
              </a:tr>
              <a:tr h="227934">
                <a:tc rowSpan="2">
                  <a:txBody>
                    <a:bodyPr/>
                    <a:lstStyle/>
                    <a:p>
                      <a:pPr>
                        <a:lnSpc>
                          <a:spcPct val="107000"/>
                        </a:lnSpc>
                        <a:spcAft>
                          <a:spcPts val="0"/>
                        </a:spcAft>
                      </a:pPr>
                      <a:r>
                        <a:rPr lang="en-GB" sz="1300" dirty="0">
                          <a:effectLst/>
                        </a:rPr>
                        <a:t>Petroleum Pipelines Regulation </a:t>
                      </a:r>
                      <a:endParaRPr lang="en-ZA" sz="1300" dirty="0">
                        <a:effectLst/>
                        <a:latin typeface="Arial" panose="020B0604020202020204" pitchFamily="34" charset="0"/>
                        <a:ea typeface="Calibri" panose="020F0502020204030204" pitchFamily="34" charset="0"/>
                        <a:cs typeface="Times New Roman" panose="02020603050405020304" pitchFamily="18" charset="0"/>
                      </a:endParaRPr>
                    </a:p>
                  </a:txBody>
                  <a:tcPr marL="68563" marR="68563" marT="0" marB="0" anchor="ctr"/>
                </a:tc>
                <a:tc>
                  <a:txBody>
                    <a:bodyPr/>
                    <a:lstStyle/>
                    <a:p>
                      <a:pPr>
                        <a:lnSpc>
                          <a:spcPct val="107000"/>
                        </a:lnSpc>
                        <a:spcAft>
                          <a:spcPts val="0"/>
                        </a:spcAft>
                      </a:pPr>
                      <a:r>
                        <a:rPr lang="en-GB" sz="1300" dirty="0">
                          <a:effectLst/>
                        </a:rPr>
                        <a:t>Petroleum Pipelines Tariffs </a:t>
                      </a:r>
                      <a:endParaRPr lang="en-ZA" sz="1300" dirty="0">
                        <a:effectLst/>
                        <a:latin typeface="Arial" panose="020B0604020202020204" pitchFamily="34" charset="0"/>
                        <a:ea typeface="Calibri" panose="020F0502020204030204" pitchFamily="34" charset="0"/>
                        <a:cs typeface="Times New Roman" panose="02020603050405020304" pitchFamily="18" charset="0"/>
                      </a:endParaRPr>
                    </a:p>
                  </a:txBody>
                  <a:tcPr marL="68563" marR="68563" marT="0" marB="0"/>
                </a:tc>
                <a:extLst>
                  <a:ext uri="{0D108BD9-81ED-4DB2-BD59-A6C34878D82A}">
                    <a16:rowId xmlns:a16="http://schemas.microsoft.com/office/drawing/2014/main" val="4131053990"/>
                  </a:ext>
                </a:extLst>
              </a:tr>
              <a:tr h="719433">
                <a:tc vMerge="1">
                  <a:txBody>
                    <a:bodyPr/>
                    <a:lstStyle/>
                    <a:p>
                      <a:endParaRPr lang="en-ZA"/>
                    </a:p>
                  </a:txBody>
                  <a:tcPr/>
                </a:tc>
                <a:tc>
                  <a:txBody>
                    <a:bodyPr/>
                    <a:lstStyle/>
                    <a:p>
                      <a:pPr>
                        <a:lnSpc>
                          <a:spcPct val="107000"/>
                        </a:lnSpc>
                        <a:spcAft>
                          <a:spcPts val="0"/>
                        </a:spcAft>
                      </a:pPr>
                      <a:r>
                        <a:rPr lang="en-GB" sz="1300" dirty="0">
                          <a:effectLst/>
                        </a:rPr>
                        <a:t>Petroleum Licensing, Compliance and Dispute Resolution </a:t>
                      </a:r>
                      <a:endParaRPr lang="en-ZA" sz="1300" dirty="0">
                        <a:effectLst/>
                        <a:latin typeface="Arial" panose="020B0604020202020204" pitchFamily="34" charset="0"/>
                        <a:ea typeface="Calibri" panose="020F0502020204030204" pitchFamily="34" charset="0"/>
                        <a:cs typeface="Times New Roman" panose="02020603050405020304" pitchFamily="18" charset="0"/>
                      </a:endParaRPr>
                    </a:p>
                  </a:txBody>
                  <a:tcPr marL="68563" marR="68563" marT="0" marB="0"/>
                </a:tc>
                <a:extLst>
                  <a:ext uri="{0D108BD9-81ED-4DB2-BD59-A6C34878D82A}">
                    <a16:rowId xmlns:a16="http://schemas.microsoft.com/office/drawing/2014/main" val="3889434220"/>
                  </a:ext>
                </a:extLst>
              </a:tr>
            </a:tbl>
          </a:graphicData>
        </a:graphic>
      </p:graphicFrame>
      <p:graphicFrame>
        <p:nvGraphicFramePr>
          <p:cNvPr id="8" name="Table 7">
            <a:extLst>
              <a:ext uri="{FF2B5EF4-FFF2-40B4-BE49-F238E27FC236}">
                <a16:creationId xmlns:a16="http://schemas.microsoft.com/office/drawing/2014/main" id="{8BBF93F2-17EF-F78E-39EE-58F1FEE1D35F}"/>
              </a:ext>
            </a:extLst>
          </p:cNvPr>
          <p:cNvGraphicFramePr>
            <a:graphicFrameLocks noGrp="1"/>
          </p:cNvGraphicFramePr>
          <p:nvPr/>
        </p:nvGraphicFramePr>
        <p:xfrm>
          <a:off x="4292600" y="2427288"/>
          <a:ext cx="4859338" cy="4421187"/>
        </p:xfrm>
        <a:graphic>
          <a:graphicData uri="http://schemas.openxmlformats.org/drawingml/2006/table">
            <a:tbl>
              <a:tblPr firstRow="1" firstCol="1" bandRow="1">
                <a:tableStyleId>{21E4AEA4-8DFA-4A89-87EB-49C32662AFE0}</a:tableStyleId>
              </a:tblPr>
              <a:tblGrid>
                <a:gridCol w="1727946">
                  <a:extLst>
                    <a:ext uri="{9D8B030D-6E8A-4147-A177-3AD203B41FA5}">
                      <a16:colId xmlns:a16="http://schemas.microsoft.com/office/drawing/2014/main" val="4163096305"/>
                    </a:ext>
                  </a:extLst>
                </a:gridCol>
                <a:gridCol w="3131392">
                  <a:extLst>
                    <a:ext uri="{9D8B030D-6E8A-4147-A177-3AD203B41FA5}">
                      <a16:colId xmlns:a16="http://schemas.microsoft.com/office/drawing/2014/main" val="3056143073"/>
                    </a:ext>
                  </a:extLst>
                </a:gridCol>
              </a:tblGrid>
              <a:tr h="459754">
                <a:tc>
                  <a:txBody>
                    <a:bodyPr/>
                    <a:lstStyle/>
                    <a:p>
                      <a:pPr algn="ctr">
                        <a:lnSpc>
                          <a:spcPct val="107000"/>
                        </a:lnSpc>
                        <a:spcAft>
                          <a:spcPts val="0"/>
                        </a:spcAft>
                      </a:pPr>
                      <a:r>
                        <a:rPr lang="en-GB" sz="1300" dirty="0">
                          <a:effectLst/>
                        </a:rPr>
                        <a:t>SUPPORT DIVISIONS</a:t>
                      </a:r>
                      <a:endParaRPr lang="en-ZA" sz="1300" dirty="0">
                        <a:effectLst/>
                        <a:latin typeface="Arial" panose="020B0604020202020204" pitchFamily="34" charset="0"/>
                        <a:ea typeface="Calibri" panose="020F0502020204030204" pitchFamily="34" charset="0"/>
                        <a:cs typeface="Times New Roman" panose="02020603050405020304" pitchFamily="18" charset="0"/>
                      </a:endParaRPr>
                    </a:p>
                  </a:txBody>
                  <a:tcPr marL="55457" marR="55457" marT="0" marB="0" anchor="ctr">
                    <a:solidFill>
                      <a:srgbClr val="339966"/>
                    </a:solidFill>
                  </a:tcPr>
                </a:tc>
                <a:tc>
                  <a:txBody>
                    <a:bodyPr/>
                    <a:lstStyle/>
                    <a:p>
                      <a:pPr algn="ctr">
                        <a:lnSpc>
                          <a:spcPct val="107000"/>
                        </a:lnSpc>
                        <a:spcAft>
                          <a:spcPts val="0"/>
                        </a:spcAft>
                      </a:pPr>
                      <a:r>
                        <a:rPr lang="en-GB" sz="1300" dirty="0">
                          <a:effectLst/>
                        </a:rPr>
                        <a:t>DEPARTMENTS</a:t>
                      </a:r>
                      <a:endParaRPr lang="en-ZA" sz="1300" dirty="0">
                        <a:effectLst/>
                        <a:latin typeface="Arial" panose="020B0604020202020204" pitchFamily="34" charset="0"/>
                        <a:ea typeface="Calibri" panose="020F0502020204030204" pitchFamily="34" charset="0"/>
                        <a:cs typeface="Times New Roman" panose="02020603050405020304" pitchFamily="18" charset="0"/>
                      </a:endParaRPr>
                    </a:p>
                  </a:txBody>
                  <a:tcPr marL="55457" marR="55457" marT="0" marB="0" anchor="ctr">
                    <a:solidFill>
                      <a:srgbClr val="339966"/>
                    </a:solidFill>
                  </a:tcPr>
                </a:tc>
                <a:extLst>
                  <a:ext uri="{0D108BD9-81ED-4DB2-BD59-A6C34878D82A}">
                    <a16:rowId xmlns:a16="http://schemas.microsoft.com/office/drawing/2014/main" val="767360600"/>
                  </a:ext>
                </a:extLst>
              </a:tr>
              <a:tr h="221231">
                <a:tc rowSpan="4">
                  <a:txBody>
                    <a:bodyPr/>
                    <a:lstStyle/>
                    <a:p>
                      <a:pPr>
                        <a:lnSpc>
                          <a:spcPct val="107000"/>
                        </a:lnSpc>
                        <a:spcAft>
                          <a:spcPts val="0"/>
                        </a:spcAft>
                      </a:pPr>
                      <a:r>
                        <a:rPr lang="en-GB" sz="1300" dirty="0">
                          <a:effectLst/>
                        </a:rPr>
                        <a:t>Corporate Services</a:t>
                      </a:r>
                      <a:endParaRPr lang="en-ZA" sz="1300" dirty="0">
                        <a:effectLst/>
                        <a:latin typeface="Arial" panose="020B0604020202020204" pitchFamily="34" charset="0"/>
                        <a:ea typeface="Calibri" panose="020F0502020204030204" pitchFamily="34" charset="0"/>
                        <a:cs typeface="Times New Roman" panose="02020603050405020304" pitchFamily="18" charset="0"/>
                      </a:endParaRPr>
                    </a:p>
                  </a:txBody>
                  <a:tcPr marL="55457" marR="55457" marT="0" marB="0" anchor="ctr">
                    <a:solidFill>
                      <a:srgbClr val="339966"/>
                    </a:solidFill>
                  </a:tcPr>
                </a:tc>
                <a:tc>
                  <a:txBody>
                    <a:bodyPr/>
                    <a:lstStyle/>
                    <a:p>
                      <a:pPr>
                        <a:lnSpc>
                          <a:spcPct val="107000"/>
                        </a:lnSpc>
                        <a:spcAft>
                          <a:spcPts val="0"/>
                        </a:spcAft>
                      </a:pPr>
                      <a:r>
                        <a:rPr lang="en-GB" sz="1300" dirty="0">
                          <a:effectLst/>
                        </a:rPr>
                        <a:t>Legal Advisory Services</a:t>
                      </a:r>
                      <a:endParaRPr lang="en-ZA" sz="1300" dirty="0">
                        <a:effectLst/>
                        <a:latin typeface="Arial" panose="020B0604020202020204" pitchFamily="34" charset="0"/>
                        <a:ea typeface="Calibri" panose="020F0502020204030204" pitchFamily="34" charset="0"/>
                        <a:cs typeface="Times New Roman" panose="02020603050405020304" pitchFamily="18" charset="0"/>
                      </a:endParaRPr>
                    </a:p>
                  </a:txBody>
                  <a:tcPr marL="55457" marR="55457" marT="0" marB="0"/>
                </a:tc>
                <a:extLst>
                  <a:ext uri="{0D108BD9-81ED-4DB2-BD59-A6C34878D82A}">
                    <a16:rowId xmlns:a16="http://schemas.microsoft.com/office/drawing/2014/main" val="1282693112"/>
                  </a:ext>
                </a:extLst>
              </a:tr>
              <a:tr h="459754">
                <a:tc vMerge="1">
                  <a:txBody>
                    <a:bodyPr/>
                    <a:lstStyle/>
                    <a:p>
                      <a:endParaRPr lang="en-ZA"/>
                    </a:p>
                  </a:txBody>
                  <a:tcPr/>
                </a:tc>
                <a:tc>
                  <a:txBody>
                    <a:bodyPr/>
                    <a:lstStyle/>
                    <a:p>
                      <a:pPr>
                        <a:lnSpc>
                          <a:spcPct val="107000"/>
                        </a:lnSpc>
                        <a:spcAft>
                          <a:spcPts val="0"/>
                        </a:spcAft>
                      </a:pPr>
                      <a:r>
                        <a:rPr lang="en-GB" sz="1300" dirty="0">
                          <a:effectLst/>
                        </a:rPr>
                        <a:t>Communication and Stakeholder Management</a:t>
                      </a:r>
                      <a:endParaRPr lang="en-ZA" sz="1300" dirty="0">
                        <a:effectLst/>
                        <a:latin typeface="Arial" panose="020B0604020202020204" pitchFamily="34" charset="0"/>
                        <a:ea typeface="Calibri" panose="020F0502020204030204" pitchFamily="34" charset="0"/>
                        <a:cs typeface="Times New Roman" panose="02020603050405020304" pitchFamily="18" charset="0"/>
                      </a:endParaRPr>
                    </a:p>
                  </a:txBody>
                  <a:tcPr marL="55457" marR="55457" marT="0" marB="0"/>
                </a:tc>
                <a:extLst>
                  <a:ext uri="{0D108BD9-81ED-4DB2-BD59-A6C34878D82A}">
                    <a16:rowId xmlns:a16="http://schemas.microsoft.com/office/drawing/2014/main" val="3260302983"/>
                  </a:ext>
                </a:extLst>
              </a:tr>
              <a:tr h="459754">
                <a:tc vMerge="1">
                  <a:txBody>
                    <a:bodyPr/>
                    <a:lstStyle/>
                    <a:p>
                      <a:endParaRPr lang="en-ZA"/>
                    </a:p>
                  </a:txBody>
                  <a:tcPr/>
                </a:tc>
                <a:tc>
                  <a:txBody>
                    <a:bodyPr/>
                    <a:lstStyle/>
                    <a:p>
                      <a:pPr>
                        <a:lnSpc>
                          <a:spcPct val="107000"/>
                        </a:lnSpc>
                        <a:spcAft>
                          <a:spcPts val="0"/>
                        </a:spcAft>
                      </a:pPr>
                      <a:r>
                        <a:rPr lang="en-GB" sz="1300" dirty="0">
                          <a:effectLst/>
                        </a:rPr>
                        <a:t>International Co-ordination  and Partnerships </a:t>
                      </a:r>
                      <a:endParaRPr lang="en-ZA" sz="1300" dirty="0">
                        <a:effectLst/>
                        <a:latin typeface="Arial" panose="020B0604020202020204" pitchFamily="34" charset="0"/>
                        <a:ea typeface="Calibri" panose="020F0502020204030204" pitchFamily="34" charset="0"/>
                        <a:cs typeface="Times New Roman" panose="02020603050405020304" pitchFamily="18" charset="0"/>
                      </a:endParaRPr>
                    </a:p>
                  </a:txBody>
                  <a:tcPr marL="55457" marR="55457" marT="0" marB="0"/>
                </a:tc>
                <a:extLst>
                  <a:ext uri="{0D108BD9-81ED-4DB2-BD59-A6C34878D82A}">
                    <a16:rowId xmlns:a16="http://schemas.microsoft.com/office/drawing/2014/main" val="1978603125"/>
                  </a:ext>
                </a:extLst>
              </a:tr>
              <a:tr h="249409">
                <a:tc vMerge="1">
                  <a:txBody>
                    <a:bodyPr/>
                    <a:lstStyle/>
                    <a:p>
                      <a:endParaRPr lang="en-ZA"/>
                    </a:p>
                  </a:txBody>
                  <a:tcPr/>
                </a:tc>
                <a:tc>
                  <a:txBody>
                    <a:bodyPr/>
                    <a:lstStyle/>
                    <a:p>
                      <a:pPr>
                        <a:lnSpc>
                          <a:spcPct val="107000"/>
                        </a:lnSpc>
                        <a:spcAft>
                          <a:spcPts val="0"/>
                        </a:spcAft>
                      </a:pPr>
                      <a:r>
                        <a:rPr lang="en-GB" sz="1300" dirty="0">
                          <a:effectLst/>
                        </a:rPr>
                        <a:t>Information Resources Management </a:t>
                      </a:r>
                      <a:endParaRPr lang="en-ZA" sz="1300" dirty="0">
                        <a:effectLst/>
                        <a:latin typeface="Arial" panose="020B0604020202020204" pitchFamily="34" charset="0"/>
                        <a:ea typeface="Calibri" panose="020F0502020204030204" pitchFamily="34" charset="0"/>
                        <a:cs typeface="Times New Roman" panose="02020603050405020304" pitchFamily="18" charset="0"/>
                      </a:endParaRPr>
                    </a:p>
                  </a:txBody>
                  <a:tcPr marL="55457" marR="55457" marT="0" marB="0"/>
                </a:tc>
                <a:extLst>
                  <a:ext uri="{0D108BD9-81ED-4DB2-BD59-A6C34878D82A}">
                    <a16:rowId xmlns:a16="http://schemas.microsoft.com/office/drawing/2014/main" val="1890884442"/>
                  </a:ext>
                </a:extLst>
              </a:tr>
              <a:tr h="243093">
                <a:tc rowSpan="2">
                  <a:txBody>
                    <a:bodyPr/>
                    <a:lstStyle/>
                    <a:p>
                      <a:pPr>
                        <a:lnSpc>
                          <a:spcPct val="107000"/>
                        </a:lnSpc>
                        <a:spcAft>
                          <a:spcPts val="0"/>
                        </a:spcAft>
                      </a:pPr>
                      <a:r>
                        <a:rPr lang="en-GB" sz="1300" dirty="0">
                          <a:effectLst/>
                        </a:rPr>
                        <a:t>Finance and Administration</a:t>
                      </a:r>
                      <a:endParaRPr lang="en-ZA" sz="1300" dirty="0">
                        <a:effectLst/>
                        <a:latin typeface="Arial" panose="020B0604020202020204" pitchFamily="34" charset="0"/>
                        <a:ea typeface="Calibri" panose="020F0502020204030204" pitchFamily="34" charset="0"/>
                        <a:cs typeface="Times New Roman" panose="02020603050405020304" pitchFamily="18" charset="0"/>
                      </a:endParaRPr>
                    </a:p>
                  </a:txBody>
                  <a:tcPr marL="55457" marR="55457" marT="0" marB="0" anchor="ctr">
                    <a:solidFill>
                      <a:srgbClr val="339966"/>
                    </a:solidFill>
                  </a:tcPr>
                </a:tc>
                <a:tc>
                  <a:txBody>
                    <a:bodyPr/>
                    <a:lstStyle/>
                    <a:p>
                      <a:pPr>
                        <a:lnSpc>
                          <a:spcPct val="107000"/>
                        </a:lnSpc>
                        <a:spcAft>
                          <a:spcPts val="0"/>
                        </a:spcAft>
                      </a:pPr>
                      <a:r>
                        <a:rPr lang="en-GB" sz="1300" dirty="0">
                          <a:effectLst/>
                        </a:rPr>
                        <a:t>Financial Management and Governance </a:t>
                      </a:r>
                      <a:endParaRPr lang="en-ZA" sz="1300" dirty="0">
                        <a:effectLst/>
                        <a:latin typeface="Arial" panose="020B0604020202020204" pitchFamily="34" charset="0"/>
                        <a:ea typeface="Calibri" panose="020F0502020204030204" pitchFamily="34" charset="0"/>
                        <a:cs typeface="Times New Roman" panose="02020603050405020304" pitchFamily="18" charset="0"/>
                      </a:endParaRPr>
                    </a:p>
                  </a:txBody>
                  <a:tcPr marL="55457" marR="55457" marT="0" marB="0"/>
                </a:tc>
                <a:extLst>
                  <a:ext uri="{0D108BD9-81ED-4DB2-BD59-A6C34878D82A}">
                    <a16:rowId xmlns:a16="http://schemas.microsoft.com/office/drawing/2014/main" val="2687884145"/>
                  </a:ext>
                </a:extLst>
              </a:tr>
              <a:tr h="221231">
                <a:tc vMerge="1">
                  <a:txBody>
                    <a:bodyPr/>
                    <a:lstStyle/>
                    <a:p>
                      <a:endParaRPr lang="en-ZA"/>
                    </a:p>
                  </a:txBody>
                  <a:tcPr/>
                </a:tc>
                <a:tc>
                  <a:txBody>
                    <a:bodyPr/>
                    <a:lstStyle/>
                    <a:p>
                      <a:pPr>
                        <a:lnSpc>
                          <a:spcPct val="107000"/>
                        </a:lnSpc>
                        <a:spcAft>
                          <a:spcPts val="0"/>
                        </a:spcAft>
                      </a:pPr>
                      <a:r>
                        <a:rPr lang="en-GB" sz="1300" dirty="0">
                          <a:effectLst/>
                        </a:rPr>
                        <a:t>Supply Chain Management</a:t>
                      </a:r>
                      <a:endParaRPr lang="en-ZA" sz="1300" dirty="0">
                        <a:effectLst/>
                        <a:latin typeface="Arial" panose="020B0604020202020204" pitchFamily="34" charset="0"/>
                        <a:ea typeface="Calibri" panose="020F0502020204030204" pitchFamily="34" charset="0"/>
                        <a:cs typeface="Times New Roman" panose="02020603050405020304" pitchFamily="18" charset="0"/>
                      </a:endParaRPr>
                    </a:p>
                  </a:txBody>
                  <a:tcPr marL="55457" marR="55457" marT="0" marB="0"/>
                </a:tc>
                <a:extLst>
                  <a:ext uri="{0D108BD9-81ED-4DB2-BD59-A6C34878D82A}">
                    <a16:rowId xmlns:a16="http://schemas.microsoft.com/office/drawing/2014/main" val="2664519412"/>
                  </a:ext>
                </a:extLst>
              </a:tr>
              <a:tr h="221231">
                <a:tc rowSpan="2">
                  <a:txBody>
                    <a:bodyPr/>
                    <a:lstStyle/>
                    <a:p>
                      <a:pPr>
                        <a:lnSpc>
                          <a:spcPct val="107000"/>
                        </a:lnSpc>
                        <a:spcAft>
                          <a:spcPts val="0"/>
                        </a:spcAft>
                      </a:pPr>
                      <a:r>
                        <a:rPr lang="en-GB" sz="1300" dirty="0">
                          <a:effectLst/>
                        </a:rPr>
                        <a:t>Human Resources </a:t>
                      </a:r>
                      <a:endParaRPr lang="en-ZA" sz="1300" dirty="0">
                        <a:effectLst/>
                        <a:latin typeface="Arial" panose="020B0604020202020204" pitchFamily="34" charset="0"/>
                        <a:ea typeface="Calibri" panose="020F0502020204030204" pitchFamily="34" charset="0"/>
                        <a:cs typeface="Times New Roman" panose="02020603050405020304" pitchFamily="18" charset="0"/>
                      </a:endParaRPr>
                    </a:p>
                  </a:txBody>
                  <a:tcPr marL="55457" marR="55457" marT="0" marB="0" anchor="ctr">
                    <a:solidFill>
                      <a:srgbClr val="339966"/>
                    </a:solidFill>
                  </a:tcPr>
                </a:tc>
                <a:tc>
                  <a:txBody>
                    <a:bodyPr/>
                    <a:lstStyle/>
                    <a:p>
                      <a:pPr>
                        <a:lnSpc>
                          <a:spcPct val="107000"/>
                        </a:lnSpc>
                        <a:spcAft>
                          <a:spcPts val="0"/>
                        </a:spcAft>
                      </a:pPr>
                      <a:r>
                        <a:rPr lang="en-GB" sz="1300" dirty="0">
                          <a:effectLst/>
                        </a:rPr>
                        <a:t>Human Resources – Value Creation</a:t>
                      </a:r>
                      <a:endParaRPr lang="en-ZA" sz="1300" dirty="0">
                        <a:effectLst/>
                        <a:latin typeface="Arial" panose="020B0604020202020204" pitchFamily="34" charset="0"/>
                        <a:ea typeface="Calibri" panose="020F0502020204030204" pitchFamily="34" charset="0"/>
                        <a:cs typeface="Times New Roman" panose="02020603050405020304" pitchFamily="18" charset="0"/>
                      </a:endParaRPr>
                    </a:p>
                  </a:txBody>
                  <a:tcPr marL="55457" marR="55457" marT="0" marB="0"/>
                </a:tc>
                <a:extLst>
                  <a:ext uri="{0D108BD9-81ED-4DB2-BD59-A6C34878D82A}">
                    <a16:rowId xmlns:a16="http://schemas.microsoft.com/office/drawing/2014/main" val="2533370567"/>
                  </a:ext>
                </a:extLst>
              </a:tr>
              <a:tr h="221231">
                <a:tc vMerge="1">
                  <a:txBody>
                    <a:bodyPr/>
                    <a:lstStyle/>
                    <a:p>
                      <a:endParaRPr lang="en-ZA"/>
                    </a:p>
                  </a:txBody>
                  <a:tcPr/>
                </a:tc>
                <a:tc>
                  <a:txBody>
                    <a:bodyPr/>
                    <a:lstStyle/>
                    <a:p>
                      <a:pPr>
                        <a:lnSpc>
                          <a:spcPct val="107000"/>
                        </a:lnSpc>
                        <a:spcAft>
                          <a:spcPts val="0"/>
                        </a:spcAft>
                      </a:pPr>
                      <a:r>
                        <a:rPr lang="en-GB" sz="1300" dirty="0">
                          <a:effectLst/>
                        </a:rPr>
                        <a:t>Human Resources -Transactions</a:t>
                      </a:r>
                      <a:endParaRPr lang="en-ZA" sz="1300" dirty="0">
                        <a:effectLst/>
                        <a:latin typeface="Arial" panose="020B0604020202020204" pitchFamily="34" charset="0"/>
                        <a:ea typeface="Calibri" panose="020F0502020204030204" pitchFamily="34" charset="0"/>
                        <a:cs typeface="Times New Roman" panose="02020603050405020304" pitchFamily="18" charset="0"/>
                      </a:endParaRPr>
                    </a:p>
                  </a:txBody>
                  <a:tcPr marL="55457" marR="55457" marT="0" marB="0"/>
                </a:tc>
                <a:extLst>
                  <a:ext uri="{0D108BD9-81ED-4DB2-BD59-A6C34878D82A}">
                    <a16:rowId xmlns:a16="http://schemas.microsoft.com/office/drawing/2014/main" val="3930368831"/>
                  </a:ext>
                </a:extLst>
              </a:tr>
              <a:tr h="221231">
                <a:tc rowSpan="6">
                  <a:txBody>
                    <a:bodyPr/>
                    <a:lstStyle/>
                    <a:p>
                      <a:pPr>
                        <a:lnSpc>
                          <a:spcPct val="107000"/>
                        </a:lnSpc>
                        <a:spcAft>
                          <a:spcPts val="0"/>
                        </a:spcAft>
                      </a:pPr>
                      <a:r>
                        <a:rPr lang="en-GB" sz="1300" dirty="0">
                          <a:effectLst/>
                        </a:rPr>
                        <a:t>Specialised Support Units</a:t>
                      </a:r>
                      <a:endParaRPr lang="en-ZA" sz="1300" dirty="0">
                        <a:effectLst/>
                      </a:endParaRPr>
                    </a:p>
                    <a:p>
                      <a:pPr>
                        <a:lnSpc>
                          <a:spcPct val="107000"/>
                        </a:lnSpc>
                        <a:spcAft>
                          <a:spcPts val="0"/>
                        </a:spcAft>
                      </a:pPr>
                      <a:r>
                        <a:rPr lang="en-GB" sz="1300" dirty="0">
                          <a:effectLst/>
                        </a:rPr>
                        <a:t> </a:t>
                      </a:r>
                      <a:endParaRPr lang="en-ZA" sz="1300" dirty="0">
                        <a:effectLst/>
                      </a:endParaRPr>
                    </a:p>
                    <a:p>
                      <a:pPr>
                        <a:lnSpc>
                          <a:spcPct val="107000"/>
                        </a:lnSpc>
                        <a:spcAft>
                          <a:spcPts val="0"/>
                        </a:spcAft>
                      </a:pPr>
                      <a:r>
                        <a:rPr lang="en-GB" sz="1300" dirty="0">
                          <a:effectLst/>
                        </a:rPr>
                        <a:t> </a:t>
                      </a:r>
                      <a:endParaRPr lang="en-ZA" sz="1300" dirty="0">
                        <a:effectLst/>
                        <a:latin typeface="Arial" panose="020B0604020202020204" pitchFamily="34" charset="0"/>
                        <a:ea typeface="Calibri" panose="020F0502020204030204" pitchFamily="34" charset="0"/>
                        <a:cs typeface="Times New Roman" panose="02020603050405020304" pitchFamily="18" charset="0"/>
                      </a:endParaRPr>
                    </a:p>
                  </a:txBody>
                  <a:tcPr marL="55457" marR="55457" marT="0" marB="0" anchor="ctr">
                    <a:solidFill>
                      <a:srgbClr val="339966"/>
                    </a:solidFill>
                  </a:tcPr>
                </a:tc>
                <a:tc>
                  <a:txBody>
                    <a:bodyPr/>
                    <a:lstStyle/>
                    <a:p>
                      <a:pPr>
                        <a:lnSpc>
                          <a:spcPct val="107000"/>
                        </a:lnSpc>
                        <a:spcAft>
                          <a:spcPts val="0"/>
                        </a:spcAft>
                      </a:pPr>
                      <a:r>
                        <a:rPr lang="en-GB" sz="1300" dirty="0">
                          <a:effectLst/>
                        </a:rPr>
                        <a:t>Regulator Support</a:t>
                      </a:r>
                      <a:endParaRPr lang="en-ZA" sz="1300" dirty="0">
                        <a:effectLst/>
                        <a:latin typeface="Arial" panose="020B0604020202020204" pitchFamily="34" charset="0"/>
                        <a:ea typeface="Calibri" panose="020F0502020204030204" pitchFamily="34" charset="0"/>
                        <a:cs typeface="Times New Roman" panose="02020603050405020304" pitchFamily="18" charset="0"/>
                      </a:endParaRPr>
                    </a:p>
                  </a:txBody>
                  <a:tcPr marL="55457" marR="55457" marT="0" marB="0"/>
                </a:tc>
                <a:extLst>
                  <a:ext uri="{0D108BD9-81ED-4DB2-BD59-A6C34878D82A}">
                    <a16:rowId xmlns:a16="http://schemas.microsoft.com/office/drawing/2014/main" val="3594321721"/>
                  </a:ext>
                </a:extLst>
              </a:tr>
              <a:tr h="297959">
                <a:tc vMerge="1">
                  <a:txBody>
                    <a:bodyPr/>
                    <a:lstStyle/>
                    <a:p>
                      <a:endParaRPr lang="en-ZA"/>
                    </a:p>
                  </a:txBody>
                  <a:tcPr/>
                </a:tc>
                <a:tc>
                  <a:txBody>
                    <a:bodyPr/>
                    <a:lstStyle/>
                    <a:p>
                      <a:pPr>
                        <a:lnSpc>
                          <a:spcPct val="107000"/>
                        </a:lnSpc>
                        <a:spcAft>
                          <a:spcPts val="0"/>
                        </a:spcAft>
                      </a:pPr>
                      <a:r>
                        <a:rPr lang="en-GB" sz="1300" dirty="0">
                          <a:effectLst/>
                        </a:rPr>
                        <a:t>Strategic Planning and Monitoring</a:t>
                      </a:r>
                      <a:endParaRPr lang="en-ZA" sz="1300" dirty="0">
                        <a:effectLst/>
                        <a:latin typeface="Arial" panose="020B0604020202020204" pitchFamily="34" charset="0"/>
                        <a:ea typeface="Calibri" panose="020F0502020204030204" pitchFamily="34" charset="0"/>
                        <a:cs typeface="Times New Roman" panose="02020603050405020304" pitchFamily="18" charset="0"/>
                      </a:endParaRPr>
                    </a:p>
                  </a:txBody>
                  <a:tcPr marL="55457" marR="55457" marT="0" marB="0"/>
                </a:tc>
                <a:extLst>
                  <a:ext uri="{0D108BD9-81ED-4DB2-BD59-A6C34878D82A}">
                    <a16:rowId xmlns:a16="http://schemas.microsoft.com/office/drawing/2014/main" val="1258511912"/>
                  </a:ext>
                </a:extLst>
              </a:tr>
              <a:tr h="243093">
                <a:tc vMerge="1">
                  <a:txBody>
                    <a:bodyPr/>
                    <a:lstStyle/>
                    <a:p>
                      <a:endParaRPr lang="en-ZA"/>
                    </a:p>
                  </a:txBody>
                  <a:tcPr/>
                </a:tc>
                <a:tc>
                  <a:txBody>
                    <a:bodyPr/>
                    <a:lstStyle/>
                    <a:p>
                      <a:pPr>
                        <a:lnSpc>
                          <a:spcPct val="107000"/>
                        </a:lnSpc>
                        <a:spcAft>
                          <a:spcPts val="0"/>
                        </a:spcAft>
                      </a:pPr>
                      <a:r>
                        <a:rPr lang="en-GB" sz="1300" dirty="0">
                          <a:effectLst/>
                        </a:rPr>
                        <a:t>Regulatory Analysis and Research</a:t>
                      </a:r>
                      <a:endParaRPr lang="en-ZA" sz="1300" dirty="0">
                        <a:effectLst/>
                        <a:latin typeface="Arial" panose="020B0604020202020204" pitchFamily="34" charset="0"/>
                        <a:ea typeface="Calibri" panose="020F0502020204030204" pitchFamily="34" charset="0"/>
                        <a:cs typeface="Times New Roman" panose="02020603050405020304" pitchFamily="18" charset="0"/>
                      </a:endParaRPr>
                    </a:p>
                  </a:txBody>
                  <a:tcPr marL="55457" marR="55457" marT="0" marB="0"/>
                </a:tc>
                <a:extLst>
                  <a:ext uri="{0D108BD9-81ED-4DB2-BD59-A6C34878D82A}">
                    <a16:rowId xmlns:a16="http://schemas.microsoft.com/office/drawing/2014/main" val="3502875838"/>
                  </a:ext>
                </a:extLst>
              </a:tr>
              <a:tr h="459754">
                <a:tc vMerge="1">
                  <a:txBody>
                    <a:bodyPr/>
                    <a:lstStyle/>
                    <a:p>
                      <a:endParaRPr lang="en-ZA"/>
                    </a:p>
                  </a:txBody>
                  <a:tcPr/>
                </a:tc>
                <a:tc>
                  <a:txBody>
                    <a:bodyPr/>
                    <a:lstStyle/>
                    <a:p>
                      <a:pPr>
                        <a:lnSpc>
                          <a:spcPct val="107000"/>
                        </a:lnSpc>
                        <a:spcAft>
                          <a:spcPts val="0"/>
                        </a:spcAft>
                      </a:pPr>
                      <a:r>
                        <a:rPr lang="en-GB" sz="1300" dirty="0">
                          <a:effectLst/>
                        </a:rPr>
                        <a:t>Information and Communication Technology </a:t>
                      </a:r>
                      <a:endParaRPr lang="en-ZA" sz="1300" dirty="0">
                        <a:effectLst/>
                        <a:latin typeface="Arial" panose="020B0604020202020204" pitchFamily="34" charset="0"/>
                        <a:ea typeface="Calibri" panose="020F0502020204030204" pitchFamily="34" charset="0"/>
                        <a:cs typeface="Times New Roman" panose="02020603050405020304" pitchFamily="18" charset="0"/>
                      </a:endParaRPr>
                    </a:p>
                  </a:txBody>
                  <a:tcPr marL="55457" marR="55457" marT="0" marB="0"/>
                </a:tc>
                <a:extLst>
                  <a:ext uri="{0D108BD9-81ED-4DB2-BD59-A6C34878D82A}">
                    <a16:rowId xmlns:a16="http://schemas.microsoft.com/office/drawing/2014/main" val="3259243651"/>
                  </a:ext>
                </a:extLst>
              </a:tr>
              <a:tr h="221231">
                <a:tc vMerge="1">
                  <a:txBody>
                    <a:bodyPr/>
                    <a:lstStyle/>
                    <a:p>
                      <a:endParaRPr lang="en-ZA"/>
                    </a:p>
                  </a:txBody>
                  <a:tcPr/>
                </a:tc>
                <a:tc>
                  <a:txBody>
                    <a:bodyPr/>
                    <a:lstStyle/>
                    <a:p>
                      <a:pPr>
                        <a:lnSpc>
                          <a:spcPct val="107000"/>
                        </a:lnSpc>
                        <a:spcAft>
                          <a:spcPts val="0"/>
                        </a:spcAft>
                      </a:pPr>
                      <a:r>
                        <a:rPr lang="en-GB" sz="1300" dirty="0">
                          <a:effectLst/>
                        </a:rPr>
                        <a:t>CEO’s Office Operations </a:t>
                      </a:r>
                      <a:endParaRPr lang="en-ZA" sz="1300" dirty="0">
                        <a:effectLst/>
                        <a:latin typeface="Arial" panose="020B0604020202020204" pitchFamily="34" charset="0"/>
                        <a:ea typeface="Calibri" panose="020F0502020204030204" pitchFamily="34" charset="0"/>
                        <a:cs typeface="Times New Roman" panose="02020603050405020304" pitchFamily="18" charset="0"/>
                      </a:endParaRPr>
                    </a:p>
                  </a:txBody>
                  <a:tcPr marL="55457" marR="55457" marT="0" marB="0"/>
                </a:tc>
                <a:extLst>
                  <a:ext uri="{0D108BD9-81ED-4DB2-BD59-A6C34878D82A}">
                    <a16:rowId xmlns:a16="http://schemas.microsoft.com/office/drawing/2014/main" val="448659478"/>
                  </a:ext>
                </a:extLst>
              </a:tr>
              <a:tr h="221231">
                <a:tc vMerge="1">
                  <a:txBody>
                    <a:bodyPr/>
                    <a:lstStyle/>
                    <a:p>
                      <a:endParaRPr lang="en-ZA"/>
                    </a:p>
                  </a:txBody>
                  <a:tcPr/>
                </a:tc>
                <a:tc>
                  <a:txBody>
                    <a:bodyPr/>
                    <a:lstStyle/>
                    <a:p>
                      <a:pPr>
                        <a:lnSpc>
                          <a:spcPct val="107000"/>
                        </a:lnSpc>
                        <a:spcAft>
                          <a:spcPts val="0"/>
                        </a:spcAft>
                      </a:pPr>
                      <a:r>
                        <a:rPr lang="en-GB" sz="1300" dirty="0">
                          <a:effectLst/>
                        </a:rPr>
                        <a:t>Internal Audit</a:t>
                      </a:r>
                      <a:endParaRPr lang="en-ZA" sz="1300" dirty="0">
                        <a:effectLst/>
                        <a:latin typeface="Arial" panose="020B0604020202020204" pitchFamily="34" charset="0"/>
                        <a:ea typeface="Calibri" panose="020F0502020204030204" pitchFamily="34" charset="0"/>
                        <a:cs typeface="Times New Roman" panose="02020603050405020304" pitchFamily="18" charset="0"/>
                      </a:endParaRPr>
                    </a:p>
                  </a:txBody>
                  <a:tcPr marL="55457" marR="55457" marT="0" marB="0"/>
                </a:tc>
                <a:extLst>
                  <a:ext uri="{0D108BD9-81ED-4DB2-BD59-A6C34878D82A}">
                    <a16:rowId xmlns:a16="http://schemas.microsoft.com/office/drawing/2014/main" val="2715274971"/>
                  </a:ext>
                </a:extLst>
              </a:tr>
            </a:tbl>
          </a:graphicData>
        </a:graphic>
      </p:graphicFrame>
      <p:sp>
        <p:nvSpPr>
          <p:cNvPr id="10" name="Rectangle 2">
            <a:extLst>
              <a:ext uri="{FF2B5EF4-FFF2-40B4-BE49-F238E27FC236}">
                <a16:creationId xmlns:a16="http://schemas.microsoft.com/office/drawing/2014/main" id="{3A688A7D-4337-2EC9-3E9F-5F284B45F27D}"/>
              </a:ext>
            </a:extLst>
          </p:cNvPr>
          <p:cNvSpPr txBox="1">
            <a:spLocks noChangeArrowheads="1"/>
          </p:cNvSpPr>
          <p:nvPr/>
        </p:nvSpPr>
        <p:spPr bwMode="auto">
          <a:xfrm>
            <a:off x="-219075" y="1049338"/>
            <a:ext cx="8656638" cy="11525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96" charset="-128"/>
              </a:defRPr>
            </a:lvl2pPr>
            <a:lvl3pPr algn="ctr" rtl="0" eaLnBrk="0" fontAlgn="base" hangingPunct="0">
              <a:spcBef>
                <a:spcPct val="0"/>
              </a:spcBef>
              <a:spcAft>
                <a:spcPct val="0"/>
              </a:spcAft>
              <a:defRPr sz="4400">
                <a:solidFill>
                  <a:schemeClr val="tx2"/>
                </a:solidFill>
                <a:latin typeface="Arial" charset="0"/>
                <a:ea typeface="ＭＳ Ｐゴシック" pitchFamily="-96" charset="-128"/>
              </a:defRPr>
            </a:lvl3pPr>
            <a:lvl4pPr algn="ctr" rtl="0" eaLnBrk="0" fontAlgn="base" hangingPunct="0">
              <a:spcBef>
                <a:spcPct val="0"/>
              </a:spcBef>
              <a:spcAft>
                <a:spcPct val="0"/>
              </a:spcAft>
              <a:defRPr sz="4400">
                <a:solidFill>
                  <a:schemeClr val="tx2"/>
                </a:solidFill>
                <a:latin typeface="Arial" charset="0"/>
                <a:ea typeface="ＭＳ Ｐゴシック" pitchFamily="-96" charset="-128"/>
              </a:defRPr>
            </a:lvl4pPr>
            <a:lvl5pPr algn="ctr" rtl="0" eaLnBrk="0" fontAlgn="base" hangingPunct="0">
              <a:spcBef>
                <a:spcPct val="0"/>
              </a:spcBef>
              <a:spcAft>
                <a:spcPct val="0"/>
              </a:spcAft>
              <a:defRPr sz="4400">
                <a:solidFill>
                  <a:schemeClr val="tx2"/>
                </a:solidFill>
                <a:latin typeface="Arial" charset="0"/>
                <a:ea typeface="ＭＳ Ｐゴシック" pitchFamily="-96"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a:lstStyle>
          <a:p>
            <a:pPr eaLnBrk="1" hangingPunct="1">
              <a:defRPr/>
            </a:pPr>
            <a:r>
              <a:rPr lang="en-US" altLang="en-US" sz="3000" b="1" kern="0" dirty="0">
                <a:solidFill>
                  <a:srgbClr val="000000"/>
                </a:solidFill>
              </a:rPr>
              <a:t>3.  </a:t>
            </a:r>
            <a:r>
              <a:rPr lang="en-ZA" altLang="en-US" sz="3000" b="1" kern="0" dirty="0">
                <a:solidFill>
                  <a:srgbClr val="000000"/>
                </a:solidFill>
              </a:rPr>
              <a:t>Context for Annual Performance Plan </a:t>
            </a:r>
            <a:r>
              <a:rPr lang="en-ZA" altLang="en-US" sz="3200" b="1" kern="0" dirty="0">
                <a:solidFill>
                  <a:srgbClr val="000000"/>
                </a:solidFill>
              </a:rPr>
              <a:t>2022/23</a:t>
            </a:r>
            <a:r>
              <a:rPr lang="en-ZA" altLang="en-US" sz="3000" b="1" kern="0" dirty="0">
                <a:solidFill>
                  <a:srgbClr val="000000"/>
                </a:solidFill>
              </a:rPr>
              <a:t>  (3)</a:t>
            </a:r>
            <a:endParaRPr lang="en-US" altLang="en-US" sz="3000" b="1" kern="0" dirty="0">
              <a:solidFill>
                <a:srgbClr val="000000"/>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AABFAF7A-50D5-2A63-29A8-FA3B6101FCC0}"/>
              </a:ext>
            </a:extLst>
          </p:cNvPr>
          <p:cNvSpPr txBox="1">
            <a:spLocks noChangeArrowheads="1"/>
          </p:cNvSpPr>
          <p:nvPr/>
        </p:nvSpPr>
        <p:spPr bwMode="auto">
          <a:xfrm>
            <a:off x="0" y="1125538"/>
            <a:ext cx="8172450" cy="3587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96" charset="-128"/>
              </a:defRPr>
            </a:lvl2pPr>
            <a:lvl3pPr algn="ctr" rtl="0" eaLnBrk="0" fontAlgn="base" hangingPunct="0">
              <a:spcBef>
                <a:spcPct val="0"/>
              </a:spcBef>
              <a:spcAft>
                <a:spcPct val="0"/>
              </a:spcAft>
              <a:defRPr sz="4400">
                <a:solidFill>
                  <a:schemeClr val="tx2"/>
                </a:solidFill>
                <a:latin typeface="Arial" charset="0"/>
                <a:ea typeface="ＭＳ Ｐゴシック" pitchFamily="-96" charset="-128"/>
              </a:defRPr>
            </a:lvl3pPr>
            <a:lvl4pPr algn="ctr" rtl="0" eaLnBrk="0" fontAlgn="base" hangingPunct="0">
              <a:spcBef>
                <a:spcPct val="0"/>
              </a:spcBef>
              <a:spcAft>
                <a:spcPct val="0"/>
              </a:spcAft>
              <a:defRPr sz="4400">
                <a:solidFill>
                  <a:schemeClr val="tx2"/>
                </a:solidFill>
                <a:latin typeface="Arial" charset="0"/>
                <a:ea typeface="ＭＳ Ｐゴシック" pitchFamily="-96" charset="-128"/>
              </a:defRPr>
            </a:lvl4pPr>
            <a:lvl5pPr algn="ctr" rtl="0" eaLnBrk="0" fontAlgn="base" hangingPunct="0">
              <a:spcBef>
                <a:spcPct val="0"/>
              </a:spcBef>
              <a:spcAft>
                <a:spcPct val="0"/>
              </a:spcAft>
              <a:defRPr sz="4400">
                <a:solidFill>
                  <a:schemeClr val="tx2"/>
                </a:solidFill>
                <a:latin typeface="Arial" charset="0"/>
                <a:ea typeface="ＭＳ Ｐゴシック" pitchFamily="-96"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a:lstStyle>
          <a:p>
            <a:pPr eaLnBrk="1" hangingPunct="1">
              <a:defRPr/>
            </a:pPr>
            <a:r>
              <a:rPr lang="en-ZA" altLang="en-US" sz="2500" b="1" kern="0" dirty="0">
                <a:solidFill>
                  <a:srgbClr val="000000"/>
                </a:solidFill>
              </a:rPr>
              <a:t>3.     ANNUAL BUDGET FOR 2022/23 (1) </a:t>
            </a:r>
          </a:p>
        </p:txBody>
      </p:sp>
      <p:sp>
        <p:nvSpPr>
          <p:cNvPr id="89091" name="Slide Number Placeholder 3">
            <a:extLst>
              <a:ext uri="{FF2B5EF4-FFF2-40B4-BE49-F238E27FC236}">
                <a16:creationId xmlns:a16="http://schemas.microsoft.com/office/drawing/2014/main" id="{C8183EE5-52A1-C714-88D3-324B2EBB2DED}"/>
              </a:ext>
            </a:extLst>
          </p:cNvPr>
          <p:cNvSpPr>
            <a:spLocks noGrp="1"/>
          </p:cNvSpPr>
          <p:nvPr>
            <p:ph type="sldNum" sz="quarter" idx="11"/>
          </p:nvPr>
        </p:nvSpPr>
        <p:spPr>
          <a:xfrm>
            <a:off x="8459788" y="115888"/>
            <a:ext cx="611187" cy="3508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7D399A9-7140-467A-9EC4-9832598A8E80}" type="slidenum">
              <a:rPr lang="en-US" altLang="en-US" sz="1500" b="1">
                <a:cs typeface="Arial" panose="020B0604020202020204" pitchFamily="34" charset="0"/>
              </a:rPr>
              <a:pPr/>
              <a:t>43</a:t>
            </a:fld>
            <a:endParaRPr lang="en-US" altLang="en-US" sz="1500" b="1">
              <a:cs typeface="Arial" panose="020B0604020202020204" pitchFamily="34" charset="0"/>
            </a:endParaRPr>
          </a:p>
        </p:txBody>
      </p:sp>
      <p:sp>
        <p:nvSpPr>
          <p:cNvPr id="6" name="Content Placeholder 2">
            <a:extLst>
              <a:ext uri="{FF2B5EF4-FFF2-40B4-BE49-F238E27FC236}">
                <a16:creationId xmlns:a16="http://schemas.microsoft.com/office/drawing/2014/main" id="{57BD7D33-FAA4-03F7-27AC-0BE3CF1E3DFE}"/>
              </a:ext>
            </a:extLst>
          </p:cNvPr>
          <p:cNvSpPr txBox="1">
            <a:spLocks/>
          </p:cNvSpPr>
          <p:nvPr/>
        </p:nvSpPr>
        <p:spPr>
          <a:xfrm>
            <a:off x="106363" y="1557338"/>
            <a:ext cx="8353425" cy="4751387"/>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57150" indent="0" algn="just">
              <a:spcBef>
                <a:spcPts val="0"/>
              </a:spcBef>
              <a:buFontTx/>
              <a:buNone/>
              <a:defRPr/>
            </a:pPr>
            <a:r>
              <a:rPr lang="en-US" sz="1550" b="1" kern="0" dirty="0"/>
              <a:t>Revenue</a:t>
            </a:r>
          </a:p>
          <a:p>
            <a:pPr algn="just">
              <a:spcBef>
                <a:spcPts val="0"/>
              </a:spcBef>
              <a:defRPr/>
            </a:pPr>
            <a:r>
              <a:rPr lang="en-US" sz="1550" kern="0" dirty="0"/>
              <a:t>Projected Revenue for the 2022/23 financial year amounts to R337 million, which is R2,4 million (0.7%) higher than the R335 million budget for 2021/22. </a:t>
            </a:r>
          </a:p>
          <a:p>
            <a:pPr algn="just">
              <a:spcBef>
                <a:spcPts val="0"/>
              </a:spcBef>
              <a:defRPr/>
            </a:pPr>
            <a:r>
              <a:rPr lang="en-US" sz="1550" kern="0" dirty="0"/>
              <a:t>The were no increases in levy rates to licensees and only a minimal increase in the license fee rate, however, volumes were anticipated to recover slightly as lockdown restrictions were relaxed hence the marginal increase in projected revenue.</a:t>
            </a:r>
          </a:p>
          <a:p>
            <a:pPr marL="0" indent="0" algn="just">
              <a:spcBef>
                <a:spcPts val="0"/>
              </a:spcBef>
              <a:buFontTx/>
              <a:buNone/>
              <a:defRPr/>
            </a:pPr>
            <a:endParaRPr lang="en-US" sz="1550" kern="0" dirty="0"/>
          </a:p>
          <a:p>
            <a:pPr marL="57150" lvl="1" indent="0" algn="just">
              <a:spcBef>
                <a:spcPts val="0"/>
              </a:spcBef>
              <a:buFontTx/>
              <a:buNone/>
              <a:defRPr/>
            </a:pPr>
            <a:r>
              <a:rPr lang="en-US" sz="1550" b="1" kern="0" dirty="0"/>
              <a:t>Operating Expenditure</a:t>
            </a:r>
          </a:p>
          <a:p>
            <a:pPr marL="342900" lvl="1" indent="-342900" algn="just">
              <a:spcBef>
                <a:spcPts val="0"/>
              </a:spcBef>
              <a:buFontTx/>
              <a:buChar char="•"/>
              <a:defRPr/>
            </a:pPr>
            <a:r>
              <a:rPr lang="en-US" sz="1550" kern="0" dirty="0"/>
              <a:t>Budgeted operating expenditure for the 2022/23 financial year amounts to R397 million, which is R12,3 million (3.2%) higher than the R384 million budget for 2021/22.</a:t>
            </a:r>
          </a:p>
          <a:p>
            <a:pPr marL="0" lvl="1" indent="0" algn="just">
              <a:spcBef>
                <a:spcPts val="0"/>
              </a:spcBef>
              <a:buFontTx/>
              <a:buNone/>
              <a:defRPr/>
            </a:pPr>
            <a:endParaRPr lang="en-US" sz="1550" kern="0" dirty="0"/>
          </a:p>
          <a:p>
            <a:pPr marL="0" lvl="1" indent="0" algn="just">
              <a:spcBef>
                <a:spcPts val="0"/>
              </a:spcBef>
              <a:buFontTx/>
              <a:buNone/>
              <a:defRPr/>
            </a:pPr>
            <a:r>
              <a:rPr lang="en-US" sz="1550" b="1" kern="0" dirty="0"/>
              <a:t>Projected deficit (Utilisation of surpluses)</a:t>
            </a:r>
          </a:p>
          <a:p>
            <a:pPr marL="342900" lvl="1" indent="-342900" algn="just">
              <a:spcBef>
                <a:spcPts val="0"/>
              </a:spcBef>
              <a:buFontTx/>
              <a:buChar char="•"/>
              <a:defRPr/>
            </a:pPr>
            <a:r>
              <a:rPr lang="en-US" sz="1550" kern="0" dirty="0"/>
              <a:t>In order to refund the regulated industries and to reduce the impact of levy increases over the three-year MTEF period, NERSA is budgeting for deficit over this period. The projected deficit of R59,8 million for 2022/23 will be covered from NERSA’s accumulated surpluses.</a:t>
            </a:r>
          </a:p>
          <a:p>
            <a:pPr marL="342900" lvl="1" indent="-342900" algn="just">
              <a:spcBef>
                <a:spcPts val="0"/>
              </a:spcBef>
              <a:buFontTx/>
              <a:buChar char="•"/>
              <a:defRPr/>
            </a:pPr>
            <a:endParaRPr lang="en-US" sz="1550" kern="0" dirty="0"/>
          </a:p>
          <a:p>
            <a:pPr marL="0" lvl="1" indent="0" algn="just">
              <a:spcBef>
                <a:spcPts val="0"/>
              </a:spcBef>
              <a:buFontTx/>
              <a:buNone/>
              <a:defRPr/>
            </a:pPr>
            <a:r>
              <a:rPr lang="en-US" sz="1550" b="1" kern="0" dirty="0"/>
              <a:t>Capital expenditure </a:t>
            </a:r>
          </a:p>
          <a:p>
            <a:pPr marL="342900" lvl="1" indent="-342900" algn="just">
              <a:spcBef>
                <a:spcPts val="0"/>
              </a:spcBef>
              <a:buFontTx/>
              <a:buChar char="•"/>
              <a:defRPr/>
            </a:pPr>
            <a:r>
              <a:rPr lang="en-US" sz="1550" kern="0" dirty="0"/>
              <a:t>Capital Expenditure for the 2022/23 financial year amounts to R13.6 million, which is 2.6%, lower than the R14.0 million for 2021/22. The budget includes mainly the development of software licenses and replacement of motor vehicles used for travelling during compliance audits and other regulatory activities.</a:t>
            </a:r>
          </a:p>
          <a:p>
            <a:pPr marL="342900" lvl="1" indent="-342900" algn="just">
              <a:spcBef>
                <a:spcPts val="0"/>
              </a:spcBef>
              <a:buFontTx/>
              <a:buChar char="•"/>
              <a:defRPr/>
            </a:pPr>
            <a:endParaRPr lang="en-US" sz="1550" kern="0" dirty="0">
              <a:solidFill>
                <a:srgbClr val="FF0000"/>
              </a:solidFill>
            </a:endParaRPr>
          </a:p>
          <a:p>
            <a:pPr marL="0" indent="0" algn="just">
              <a:spcBef>
                <a:spcPts val="0"/>
              </a:spcBef>
              <a:buFontTx/>
              <a:buNone/>
              <a:defRPr/>
            </a:pPr>
            <a:endParaRPr lang="en-US" sz="1550" kern="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Number Placeholder 2">
            <a:extLst>
              <a:ext uri="{FF2B5EF4-FFF2-40B4-BE49-F238E27FC236}">
                <a16:creationId xmlns:a16="http://schemas.microsoft.com/office/drawing/2014/main" id="{422FD67A-3DF2-FE30-5BBD-B69A16ED68B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F4D6FC3-71A8-4251-A4EC-520AE0BA3478}" type="slidenum">
              <a:rPr lang="en-US" altLang="en-US" sz="1400"/>
              <a:pPr/>
              <a:t>44</a:t>
            </a:fld>
            <a:endParaRPr lang="en-US" altLang="en-US" sz="1400"/>
          </a:p>
        </p:txBody>
      </p:sp>
      <p:sp>
        <p:nvSpPr>
          <p:cNvPr id="3" name="TextBox 2">
            <a:extLst>
              <a:ext uri="{FF2B5EF4-FFF2-40B4-BE49-F238E27FC236}">
                <a16:creationId xmlns:a16="http://schemas.microsoft.com/office/drawing/2014/main" id="{1498938F-8DE9-E606-60CF-79465743BC90}"/>
              </a:ext>
            </a:extLst>
          </p:cNvPr>
          <p:cNvSpPr txBox="1"/>
          <p:nvPr/>
        </p:nvSpPr>
        <p:spPr>
          <a:xfrm>
            <a:off x="179388" y="1617663"/>
            <a:ext cx="4295775" cy="400050"/>
          </a:xfrm>
          <a:prstGeom prst="rect">
            <a:avLst/>
          </a:prstGeom>
          <a:noFill/>
        </p:spPr>
        <p:txBody>
          <a:bodyPr>
            <a:spAutoFit/>
          </a:bodyPr>
          <a:lstStyle/>
          <a:p>
            <a:pPr>
              <a:defRPr/>
            </a:pPr>
            <a:r>
              <a:rPr lang="en-US" altLang="en-US" sz="2000" b="1" kern="0" dirty="0"/>
              <a:t>BUDGET COMPARISON</a:t>
            </a:r>
            <a:endParaRPr lang="en-ZA" altLang="en-US" sz="2000" b="1" kern="0" dirty="0"/>
          </a:p>
        </p:txBody>
      </p:sp>
      <p:sp>
        <p:nvSpPr>
          <p:cNvPr id="8" name="Rectangle 2">
            <a:extLst>
              <a:ext uri="{FF2B5EF4-FFF2-40B4-BE49-F238E27FC236}">
                <a16:creationId xmlns:a16="http://schemas.microsoft.com/office/drawing/2014/main" id="{52CE7CE9-96E2-DF21-2C03-EF8EC0B0F26D}"/>
              </a:ext>
            </a:extLst>
          </p:cNvPr>
          <p:cNvSpPr txBox="1">
            <a:spLocks noChangeArrowheads="1"/>
          </p:cNvSpPr>
          <p:nvPr/>
        </p:nvSpPr>
        <p:spPr bwMode="auto">
          <a:xfrm>
            <a:off x="0" y="1125538"/>
            <a:ext cx="8172450" cy="3587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96" charset="-128"/>
              </a:defRPr>
            </a:lvl2pPr>
            <a:lvl3pPr algn="ctr" rtl="0" eaLnBrk="0" fontAlgn="base" hangingPunct="0">
              <a:spcBef>
                <a:spcPct val="0"/>
              </a:spcBef>
              <a:spcAft>
                <a:spcPct val="0"/>
              </a:spcAft>
              <a:defRPr sz="4400">
                <a:solidFill>
                  <a:schemeClr val="tx2"/>
                </a:solidFill>
                <a:latin typeface="Arial" charset="0"/>
                <a:ea typeface="ＭＳ Ｐゴシック" pitchFamily="-96" charset="-128"/>
              </a:defRPr>
            </a:lvl3pPr>
            <a:lvl4pPr algn="ctr" rtl="0" eaLnBrk="0" fontAlgn="base" hangingPunct="0">
              <a:spcBef>
                <a:spcPct val="0"/>
              </a:spcBef>
              <a:spcAft>
                <a:spcPct val="0"/>
              </a:spcAft>
              <a:defRPr sz="4400">
                <a:solidFill>
                  <a:schemeClr val="tx2"/>
                </a:solidFill>
                <a:latin typeface="Arial" charset="0"/>
                <a:ea typeface="ＭＳ Ｐゴシック" pitchFamily="-96" charset="-128"/>
              </a:defRPr>
            </a:lvl4pPr>
            <a:lvl5pPr algn="ctr" rtl="0" eaLnBrk="0" fontAlgn="base" hangingPunct="0">
              <a:spcBef>
                <a:spcPct val="0"/>
              </a:spcBef>
              <a:spcAft>
                <a:spcPct val="0"/>
              </a:spcAft>
              <a:defRPr sz="4400">
                <a:solidFill>
                  <a:schemeClr val="tx2"/>
                </a:solidFill>
                <a:latin typeface="Arial" charset="0"/>
                <a:ea typeface="ＭＳ Ｐゴシック" pitchFamily="-96"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a:lstStyle>
          <a:p>
            <a:pPr eaLnBrk="1" hangingPunct="1">
              <a:defRPr/>
            </a:pPr>
            <a:r>
              <a:rPr lang="en-ZA" altLang="en-US" sz="2500" b="1" kern="0" dirty="0">
                <a:solidFill>
                  <a:srgbClr val="000000"/>
                </a:solidFill>
              </a:rPr>
              <a:t>3.     ANNUAL BUDGET FOR 2022/23 (2) </a:t>
            </a:r>
          </a:p>
        </p:txBody>
      </p:sp>
      <p:sp>
        <p:nvSpPr>
          <p:cNvPr id="91141" name="Slide Number Placeholder 3">
            <a:extLst>
              <a:ext uri="{FF2B5EF4-FFF2-40B4-BE49-F238E27FC236}">
                <a16:creationId xmlns:a16="http://schemas.microsoft.com/office/drawing/2014/main" id="{2075228D-4E87-A124-C0D3-0C2A2B32EF8B}"/>
              </a:ext>
            </a:extLst>
          </p:cNvPr>
          <p:cNvSpPr txBox="1">
            <a:spLocks/>
          </p:cNvSpPr>
          <p:nvPr/>
        </p:nvSpPr>
        <p:spPr bwMode="auto">
          <a:xfrm>
            <a:off x="8534400" y="115888"/>
            <a:ext cx="501650"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fld id="{073692F3-14F6-4DDE-85D9-7D566D1BECBF}" type="slidenum">
              <a:rPr lang="en-US" altLang="en-US" sz="1500" b="1">
                <a:cs typeface="Arial" panose="020B0604020202020204" pitchFamily="34" charset="0"/>
              </a:rPr>
              <a:pPr algn="r"/>
              <a:t>44</a:t>
            </a:fld>
            <a:endParaRPr lang="en-US" altLang="en-US" sz="1500" b="1">
              <a:cs typeface="Arial" panose="020B0604020202020204" pitchFamily="34" charset="0"/>
            </a:endParaRPr>
          </a:p>
        </p:txBody>
      </p:sp>
      <p:graphicFrame>
        <p:nvGraphicFramePr>
          <p:cNvPr id="91142" name="Object 2">
            <a:extLst>
              <a:ext uri="{FF2B5EF4-FFF2-40B4-BE49-F238E27FC236}">
                <a16:creationId xmlns:a16="http://schemas.microsoft.com/office/drawing/2014/main" id="{8FA09645-B104-987A-A67E-9F3686376002}"/>
              </a:ext>
            </a:extLst>
          </p:cNvPr>
          <p:cNvGraphicFramePr>
            <a:graphicFrameLocks noChangeAspect="1"/>
          </p:cNvGraphicFramePr>
          <p:nvPr/>
        </p:nvGraphicFramePr>
        <p:xfrm>
          <a:off x="0" y="2017713"/>
          <a:ext cx="9144000" cy="4840287"/>
        </p:xfrm>
        <a:graphic>
          <a:graphicData uri="http://schemas.openxmlformats.org/presentationml/2006/ole">
            <mc:AlternateContent xmlns:mc="http://schemas.openxmlformats.org/markup-compatibility/2006">
              <mc:Choice xmlns:v="urn:schemas-microsoft-com:vml" Requires="v">
                <p:oleObj spid="_x0000_s2050" name="Worksheet" r:id="rId3" imgW="7626350" imgH="3543300" progId="Excel.Sheet.12">
                  <p:embed/>
                </p:oleObj>
              </mc:Choice>
              <mc:Fallback>
                <p:oleObj name="Worksheet" r:id="rId3" imgW="7626350" imgH="3543300" progId="Excel.Sheet.12">
                  <p:embed/>
                  <p:pic>
                    <p:nvPicPr>
                      <p:cNvPr id="91142" name="Object 2">
                        <a:extLst>
                          <a:ext uri="{FF2B5EF4-FFF2-40B4-BE49-F238E27FC236}">
                            <a16:creationId xmlns:a16="http://schemas.microsoft.com/office/drawing/2014/main" id="{8FA09645-B104-987A-A67E-9F368637600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017713"/>
                        <a:ext cx="9144000" cy="484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Number Placeholder 3">
            <a:extLst>
              <a:ext uri="{FF2B5EF4-FFF2-40B4-BE49-F238E27FC236}">
                <a16:creationId xmlns:a16="http://schemas.microsoft.com/office/drawing/2014/main" id="{3153B392-7AB2-5285-8800-99519F83A6EF}"/>
              </a:ext>
            </a:extLst>
          </p:cNvPr>
          <p:cNvSpPr>
            <a:spLocks noGrp="1"/>
          </p:cNvSpPr>
          <p:nvPr>
            <p:ph type="sldNum" sz="quarter" idx="11"/>
          </p:nvPr>
        </p:nvSpPr>
        <p:spPr>
          <a:xfrm>
            <a:off x="8459788" y="107950"/>
            <a:ext cx="611187" cy="3508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C8D3B9F-3EFA-4767-B76D-68CC9A3B30BA}" type="slidenum">
              <a:rPr lang="en-US" altLang="en-US" sz="1500" b="1">
                <a:cs typeface="Arial" panose="020B0604020202020204" pitchFamily="34" charset="0"/>
              </a:rPr>
              <a:pPr/>
              <a:t>45</a:t>
            </a:fld>
            <a:endParaRPr lang="en-US" altLang="en-US" sz="1500" b="1">
              <a:cs typeface="Arial" panose="020B0604020202020204" pitchFamily="34" charset="0"/>
            </a:endParaRPr>
          </a:p>
        </p:txBody>
      </p:sp>
      <p:sp>
        <p:nvSpPr>
          <p:cNvPr id="6" name="Rectangle 3">
            <a:extLst>
              <a:ext uri="{FF2B5EF4-FFF2-40B4-BE49-F238E27FC236}">
                <a16:creationId xmlns:a16="http://schemas.microsoft.com/office/drawing/2014/main" id="{6A86852E-E460-B04A-ABFA-BDA349C4F0F0}"/>
              </a:ext>
            </a:extLst>
          </p:cNvPr>
          <p:cNvSpPr txBox="1">
            <a:spLocks noChangeArrowheads="1"/>
          </p:cNvSpPr>
          <p:nvPr/>
        </p:nvSpPr>
        <p:spPr bwMode="auto">
          <a:xfrm>
            <a:off x="41275" y="2636838"/>
            <a:ext cx="8496300" cy="2473325"/>
          </a:xfrm>
          <a:prstGeom prst="rect">
            <a:avLst/>
          </a:prstGeom>
          <a:noFill/>
          <a:ln w="9525">
            <a:noFill/>
            <a:miter lim="800000"/>
            <a:headEnd/>
            <a:tailEnd/>
          </a:ln>
        </p:spPr>
        <p:txBody>
          <a:bodyPr/>
          <a:lstStyle/>
          <a:p>
            <a:pPr marL="0" lvl="1" eaLnBrk="1" fontAlgn="auto" hangingPunct="1">
              <a:spcBef>
                <a:spcPts val="0"/>
              </a:spcBef>
              <a:spcAft>
                <a:spcPts val="0"/>
              </a:spcAft>
              <a:defRPr/>
            </a:pPr>
            <a:r>
              <a:rPr lang="en-ZA" sz="2200" kern="0" dirty="0">
                <a:solidFill>
                  <a:srgbClr val="000000"/>
                </a:solidFill>
                <a:cs typeface="Arial" panose="020B0604020202020204" pitchFamily="34" charset="0"/>
              </a:rPr>
              <a:t>NERSA’s targets for the outcomes are grouped in the following programmes:</a:t>
            </a:r>
          </a:p>
          <a:p>
            <a:pPr marL="354013" lvl="1" indent="-354013" eaLnBrk="1" fontAlgn="auto" hangingPunct="1">
              <a:spcBef>
                <a:spcPts val="0"/>
              </a:spcBef>
              <a:spcAft>
                <a:spcPts val="0"/>
              </a:spcAft>
              <a:buFont typeface="Arial" charset="0"/>
              <a:buChar char="•"/>
              <a:defRPr/>
            </a:pPr>
            <a:r>
              <a:rPr lang="en-ZA" sz="2200" kern="0" dirty="0">
                <a:solidFill>
                  <a:srgbClr val="000000"/>
                </a:solidFill>
                <a:cs typeface="Arial" panose="020B0604020202020204" pitchFamily="34" charset="0"/>
              </a:rPr>
              <a:t>Programme 1: Regulatory Service Delivery     </a:t>
            </a:r>
          </a:p>
          <a:p>
            <a:pPr marL="354013" lvl="1" indent="-354013" eaLnBrk="1" fontAlgn="auto" hangingPunct="1">
              <a:spcBef>
                <a:spcPts val="0"/>
              </a:spcBef>
              <a:spcAft>
                <a:spcPts val="0"/>
              </a:spcAft>
              <a:buFont typeface="Arial" charset="0"/>
              <a:buChar char="•"/>
              <a:defRPr/>
            </a:pPr>
            <a:r>
              <a:rPr lang="en-ZA" sz="2200" kern="0" dirty="0">
                <a:solidFill>
                  <a:srgbClr val="000000"/>
                </a:solidFill>
                <a:cs typeface="Arial" panose="020B0604020202020204" pitchFamily="34" charset="0"/>
              </a:rPr>
              <a:t>Programme 2: Advocacy And Engagement </a:t>
            </a:r>
          </a:p>
          <a:p>
            <a:pPr marL="354013" lvl="1" indent="-354013" eaLnBrk="1" fontAlgn="auto" hangingPunct="1">
              <a:spcBef>
                <a:spcPts val="0"/>
              </a:spcBef>
              <a:spcAft>
                <a:spcPts val="0"/>
              </a:spcAft>
              <a:buFont typeface="Arial" charset="0"/>
              <a:buChar char="•"/>
              <a:defRPr/>
            </a:pPr>
            <a:r>
              <a:rPr lang="en-ZA" sz="2200" kern="0" dirty="0">
                <a:solidFill>
                  <a:srgbClr val="000000"/>
                </a:solidFill>
                <a:cs typeface="Arial" panose="020B0604020202020204" pitchFamily="34" charset="0"/>
              </a:rPr>
              <a:t>Programme 3:  Innovation</a:t>
            </a:r>
          </a:p>
          <a:p>
            <a:pPr marL="354013" lvl="1" indent="-354013" eaLnBrk="1" fontAlgn="auto" hangingPunct="1">
              <a:spcBef>
                <a:spcPts val="0"/>
              </a:spcBef>
              <a:spcAft>
                <a:spcPts val="0"/>
              </a:spcAft>
              <a:buFont typeface="Arial" charset="0"/>
              <a:buChar char="•"/>
              <a:defRPr/>
            </a:pPr>
            <a:r>
              <a:rPr lang="en-ZA" sz="2200" kern="0" dirty="0">
                <a:solidFill>
                  <a:srgbClr val="000000"/>
                </a:solidFill>
                <a:cs typeface="Arial" panose="020B0604020202020204" pitchFamily="34" charset="0"/>
              </a:rPr>
              <a:t>Programme 4: Operational Efficiency and Quality Management</a:t>
            </a:r>
          </a:p>
          <a:p>
            <a:pPr marL="354013" lvl="1" indent="-354013" eaLnBrk="1" fontAlgn="auto" hangingPunct="1">
              <a:spcBef>
                <a:spcPts val="0"/>
              </a:spcBef>
              <a:spcAft>
                <a:spcPts val="0"/>
              </a:spcAft>
              <a:buFont typeface="Arial" charset="0"/>
              <a:buChar char="•"/>
              <a:defRPr/>
            </a:pPr>
            <a:r>
              <a:rPr lang="en-ZA" sz="2200" kern="0" dirty="0">
                <a:solidFill>
                  <a:srgbClr val="000000"/>
                </a:solidFill>
                <a:cs typeface="Arial" panose="020B0604020202020204" pitchFamily="34" charset="0"/>
              </a:rPr>
              <a:t>Programme 5:  People and Organisational Culture</a:t>
            </a:r>
          </a:p>
          <a:p>
            <a:pPr marL="354013" lvl="1" indent="-354013" eaLnBrk="1" fontAlgn="auto" hangingPunct="1">
              <a:spcBef>
                <a:spcPts val="0"/>
              </a:spcBef>
              <a:spcAft>
                <a:spcPts val="0"/>
              </a:spcAft>
              <a:buFont typeface="Arial" charset="0"/>
              <a:buChar char="•"/>
              <a:defRPr/>
            </a:pPr>
            <a:endParaRPr lang="en-GB" sz="2200" kern="0" dirty="0">
              <a:solidFill>
                <a:srgbClr val="000000"/>
              </a:solidFill>
              <a:cs typeface="Arial" panose="020B0604020202020204" pitchFamily="34" charset="0"/>
            </a:endParaRPr>
          </a:p>
          <a:p>
            <a:pPr marL="354013" lvl="1" indent="-354013" eaLnBrk="1" fontAlgn="auto" hangingPunct="1">
              <a:spcBef>
                <a:spcPts val="0"/>
              </a:spcBef>
              <a:spcAft>
                <a:spcPts val="0"/>
              </a:spcAft>
              <a:buFont typeface="Arial" charset="0"/>
              <a:buChar char="•"/>
              <a:defRPr/>
            </a:pPr>
            <a:endParaRPr lang="en-GB" sz="2200" kern="0" dirty="0">
              <a:solidFill>
                <a:srgbClr val="000000"/>
              </a:solidFill>
              <a:cs typeface="Arial" panose="020B0604020202020204" pitchFamily="34" charset="0"/>
            </a:endParaRPr>
          </a:p>
        </p:txBody>
      </p:sp>
      <p:sp>
        <p:nvSpPr>
          <p:cNvPr id="5" name="Rectangle 2">
            <a:extLst>
              <a:ext uri="{FF2B5EF4-FFF2-40B4-BE49-F238E27FC236}">
                <a16:creationId xmlns:a16="http://schemas.microsoft.com/office/drawing/2014/main" id="{8D39D26D-6AC1-C59D-8C71-4424DBA7966A}"/>
              </a:ext>
            </a:extLst>
          </p:cNvPr>
          <p:cNvSpPr txBox="1">
            <a:spLocks noChangeArrowheads="1"/>
          </p:cNvSpPr>
          <p:nvPr/>
        </p:nvSpPr>
        <p:spPr bwMode="auto">
          <a:xfrm>
            <a:off x="19050" y="1196975"/>
            <a:ext cx="8656638" cy="11525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96" charset="-128"/>
              </a:defRPr>
            </a:lvl2pPr>
            <a:lvl3pPr algn="ctr" rtl="0" eaLnBrk="0" fontAlgn="base" hangingPunct="0">
              <a:spcBef>
                <a:spcPct val="0"/>
              </a:spcBef>
              <a:spcAft>
                <a:spcPct val="0"/>
              </a:spcAft>
              <a:defRPr sz="4400">
                <a:solidFill>
                  <a:schemeClr val="tx2"/>
                </a:solidFill>
                <a:latin typeface="Arial" charset="0"/>
                <a:ea typeface="ＭＳ Ｐゴシック" pitchFamily="-96" charset="-128"/>
              </a:defRPr>
            </a:lvl3pPr>
            <a:lvl4pPr algn="ctr" rtl="0" eaLnBrk="0" fontAlgn="base" hangingPunct="0">
              <a:spcBef>
                <a:spcPct val="0"/>
              </a:spcBef>
              <a:spcAft>
                <a:spcPct val="0"/>
              </a:spcAft>
              <a:defRPr sz="4400">
                <a:solidFill>
                  <a:schemeClr val="tx2"/>
                </a:solidFill>
                <a:latin typeface="Arial" charset="0"/>
                <a:ea typeface="ＭＳ Ｐゴシック" pitchFamily="-96" charset="-128"/>
              </a:defRPr>
            </a:lvl4pPr>
            <a:lvl5pPr algn="ctr" rtl="0" eaLnBrk="0" fontAlgn="base" hangingPunct="0">
              <a:spcBef>
                <a:spcPct val="0"/>
              </a:spcBef>
              <a:spcAft>
                <a:spcPct val="0"/>
              </a:spcAft>
              <a:defRPr sz="4400">
                <a:solidFill>
                  <a:schemeClr val="tx2"/>
                </a:solidFill>
                <a:latin typeface="Arial" charset="0"/>
                <a:ea typeface="ＭＳ Ｐゴシック" pitchFamily="-96"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a:lstStyle>
          <a:p>
            <a:pPr eaLnBrk="1" hangingPunct="1">
              <a:defRPr/>
            </a:pPr>
            <a:r>
              <a:rPr lang="en-US" altLang="en-US" sz="3500" b="1" kern="0" dirty="0">
                <a:solidFill>
                  <a:srgbClr val="000000"/>
                </a:solidFill>
              </a:rPr>
              <a:t>5. </a:t>
            </a:r>
            <a:r>
              <a:rPr lang="en-ZA" altLang="en-US" sz="3600" b="1" kern="0" dirty="0">
                <a:solidFill>
                  <a:srgbClr val="000000"/>
                </a:solidFill>
              </a:rPr>
              <a:t>Programme Outcomes and Targets </a:t>
            </a:r>
            <a:r>
              <a:rPr lang="en-ZA" altLang="en-US" sz="3500" b="1" kern="0" dirty="0">
                <a:solidFill>
                  <a:srgbClr val="000000"/>
                </a:solidFill>
              </a:rPr>
              <a:t>for 2022/23</a:t>
            </a:r>
            <a:endParaRPr lang="en-US" altLang="en-US" sz="3500" b="1" kern="0" dirty="0">
              <a:solidFill>
                <a:srgbClr val="000000"/>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Number Placeholder 3">
            <a:extLst>
              <a:ext uri="{FF2B5EF4-FFF2-40B4-BE49-F238E27FC236}">
                <a16:creationId xmlns:a16="http://schemas.microsoft.com/office/drawing/2014/main" id="{B2E8670D-70AA-0EBB-1CBD-3B880E6159A3}"/>
              </a:ext>
            </a:extLst>
          </p:cNvPr>
          <p:cNvSpPr>
            <a:spLocks noGrp="1"/>
          </p:cNvSpPr>
          <p:nvPr>
            <p:ph type="sldNum" sz="quarter" idx="11"/>
          </p:nvPr>
        </p:nvSpPr>
        <p:spPr>
          <a:xfrm>
            <a:off x="8532813" y="-9525"/>
            <a:ext cx="611187" cy="3508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DE5D609-C897-4110-B178-67B726C4203F}" type="slidenum">
              <a:rPr lang="en-US" altLang="en-US" sz="1500" b="1">
                <a:cs typeface="Arial" panose="020B0604020202020204" pitchFamily="34" charset="0"/>
              </a:rPr>
              <a:pPr/>
              <a:t>46</a:t>
            </a:fld>
            <a:endParaRPr lang="en-US" altLang="en-US" sz="1500" b="1">
              <a:cs typeface="Arial" panose="020B0604020202020204" pitchFamily="34" charset="0"/>
            </a:endParaRPr>
          </a:p>
        </p:txBody>
      </p:sp>
      <p:sp>
        <p:nvSpPr>
          <p:cNvPr id="94211" name="Title 1">
            <a:extLst>
              <a:ext uri="{FF2B5EF4-FFF2-40B4-BE49-F238E27FC236}">
                <a16:creationId xmlns:a16="http://schemas.microsoft.com/office/drawing/2014/main" id="{E332D534-DFC8-07C5-56FF-0C4FCEBB205D}"/>
              </a:ext>
            </a:extLst>
          </p:cNvPr>
          <p:cNvSpPr>
            <a:spLocks noGrp="1"/>
          </p:cNvSpPr>
          <p:nvPr>
            <p:ph type="title"/>
          </p:nvPr>
        </p:nvSpPr>
        <p:spPr bwMode="auto">
          <a:xfrm>
            <a:off x="-82550" y="1125538"/>
            <a:ext cx="8307388" cy="86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ZA" altLang="en-US" sz="1800" b="1"/>
              <a:t>PROGRAMME 1:  REGULATORY SERVICE DELIVERY</a:t>
            </a:r>
            <a:br>
              <a:rPr lang="en-ZA" altLang="en-US" sz="1800" b="1"/>
            </a:br>
            <a:r>
              <a:rPr lang="en-ZA" altLang="en-US" sz="1800" b="1" i="1"/>
              <a:t>Subprogramme:  Electricity Industry Regulation (1) </a:t>
            </a:r>
            <a:r>
              <a:rPr lang="en-ZA" altLang="en-US" sz="1800" b="1"/>
              <a:t/>
            </a:r>
            <a:br>
              <a:rPr lang="en-ZA" altLang="en-US" sz="1800" b="1"/>
            </a:br>
            <a:r>
              <a:rPr lang="en-ZA" altLang="en-US" sz="1800" b="1">
                <a:solidFill>
                  <a:srgbClr val="0070C0"/>
                </a:solidFill>
              </a:rPr>
              <a:t>(MTSF Priority 2: Economic Transformation and Job Creation)</a:t>
            </a:r>
            <a:br>
              <a:rPr lang="en-ZA" altLang="en-US" sz="1800" b="1">
                <a:solidFill>
                  <a:srgbClr val="0070C0"/>
                </a:solidFill>
              </a:rPr>
            </a:br>
            <a:endParaRPr lang="en-ZA" altLang="en-US" sz="1800" b="1"/>
          </a:p>
        </p:txBody>
      </p:sp>
      <p:graphicFrame>
        <p:nvGraphicFramePr>
          <p:cNvPr id="3" name="Table 2">
            <a:extLst>
              <a:ext uri="{FF2B5EF4-FFF2-40B4-BE49-F238E27FC236}">
                <a16:creationId xmlns:a16="http://schemas.microsoft.com/office/drawing/2014/main" id="{EF1BAB3D-FBCD-3B8A-A326-6911F20C11B3}"/>
              </a:ext>
            </a:extLst>
          </p:cNvPr>
          <p:cNvGraphicFramePr>
            <a:graphicFrameLocks noGrp="1"/>
          </p:cNvGraphicFramePr>
          <p:nvPr/>
        </p:nvGraphicFramePr>
        <p:xfrm>
          <a:off x="-3175" y="1989138"/>
          <a:ext cx="9139238" cy="4906962"/>
        </p:xfrm>
        <a:graphic>
          <a:graphicData uri="http://schemas.openxmlformats.org/drawingml/2006/table">
            <a:tbl>
              <a:tblPr firstRow="1" bandRow="1">
                <a:tableStyleId>{21E4AEA4-8DFA-4A89-87EB-49C32662AFE0}</a:tableStyleId>
              </a:tblPr>
              <a:tblGrid>
                <a:gridCol w="3343422">
                  <a:extLst>
                    <a:ext uri="{9D8B030D-6E8A-4147-A177-3AD203B41FA5}">
                      <a16:colId xmlns:a16="http://schemas.microsoft.com/office/drawing/2014/main" val="523724959"/>
                    </a:ext>
                  </a:extLst>
                </a:gridCol>
                <a:gridCol w="5795816">
                  <a:extLst>
                    <a:ext uri="{9D8B030D-6E8A-4147-A177-3AD203B41FA5}">
                      <a16:colId xmlns:a16="http://schemas.microsoft.com/office/drawing/2014/main" val="1907536408"/>
                    </a:ext>
                  </a:extLst>
                </a:gridCol>
              </a:tblGrid>
              <a:tr h="335294">
                <a:tc>
                  <a:txBody>
                    <a:bodyPr/>
                    <a:lstStyle/>
                    <a:p>
                      <a:pPr algn="ctr"/>
                      <a:r>
                        <a:rPr lang="en-ZA" sz="1600" b="1" dirty="0"/>
                        <a:t>APP outputs and targets</a:t>
                      </a:r>
                    </a:p>
                  </a:txBody>
                  <a:tcPr marL="91435" marR="91435" marT="45727" marB="45727"/>
                </a:tc>
                <a:tc>
                  <a:txBody>
                    <a:bodyPr/>
                    <a:lstStyle/>
                    <a:p>
                      <a:pPr algn="ctr"/>
                      <a:r>
                        <a:rPr lang="en-ZA" sz="1600" b="1" dirty="0"/>
                        <a:t>Envisaged impact</a:t>
                      </a:r>
                    </a:p>
                  </a:txBody>
                  <a:tcPr marL="91435" marR="91435" marT="45727" marB="45727"/>
                </a:tc>
                <a:extLst>
                  <a:ext uri="{0D108BD9-81ED-4DB2-BD59-A6C34878D82A}">
                    <a16:rowId xmlns:a16="http://schemas.microsoft.com/office/drawing/2014/main" val="4060300261"/>
                  </a:ext>
                </a:extLst>
              </a:tr>
              <a:tr h="335318">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b="1" dirty="0">
                          <a:solidFill>
                            <a:srgbClr val="006600"/>
                          </a:solidFill>
                        </a:rPr>
                        <a:t>Outcome:</a:t>
                      </a:r>
                      <a:r>
                        <a:rPr lang="en-ZA" sz="1600" b="1" baseline="0" dirty="0">
                          <a:solidFill>
                            <a:srgbClr val="006600"/>
                          </a:solidFill>
                        </a:rPr>
                        <a:t>  </a:t>
                      </a:r>
                      <a:r>
                        <a:rPr lang="en-ZA" sz="1600" b="0" dirty="0">
                          <a:solidFill>
                            <a:srgbClr val="006600"/>
                          </a:solidFill>
                        </a:rPr>
                        <a:t>Efficiency in facilitating entry, setting prices and resolving disputes</a:t>
                      </a:r>
                    </a:p>
                  </a:txBody>
                  <a:tcPr marL="91435" marR="91435" marT="45739" marB="45739"/>
                </a:tc>
                <a:tc hMerge="1">
                  <a:txBody>
                    <a:bodyPr/>
                    <a:lstStyle/>
                    <a:p>
                      <a:endParaRPr lang="en-ZA"/>
                    </a:p>
                  </a:txBody>
                  <a:tcPr/>
                </a:tc>
                <a:extLst>
                  <a:ext uri="{0D108BD9-81ED-4DB2-BD59-A6C34878D82A}">
                    <a16:rowId xmlns:a16="http://schemas.microsoft.com/office/drawing/2014/main" val="1081425950"/>
                  </a:ext>
                </a:extLst>
              </a:tr>
              <a:tr h="4236350">
                <a:tc>
                  <a:txBody>
                    <a:bodyPr/>
                    <a:lstStyle/>
                    <a:p>
                      <a:pPr marL="285750" lvl="1" indent="-285750" algn="l" defTabSz="914400" rtl="0" eaLnBrk="1" latinLnBrk="0" hangingPunct="1">
                        <a:buFont typeface="Arial" panose="020B0604020202020204" pitchFamily="34" charset="0"/>
                        <a:buChar char="•"/>
                      </a:pPr>
                      <a:r>
                        <a:rPr lang="en-ZA" sz="1600" b="0" i="0" u="none" strike="noStrike" kern="1200" baseline="0" dirty="0">
                          <a:solidFill>
                            <a:schemeClr val="dk1"/>
                          </a:solidFill>
                          <a:latin typeface="+mn-lt"/>
                          <a:ea typeface="+mn-ea"/>
                          <a:cs typeface="+mn-cs"/>
                        </a:rPr>
                        <a:t>Reviewed Electricity MYPD Methodology</a:t>
                      </a:r>
                    </a:p>
                    <a:p>
                      <a:pPr marL="285750" lvl="1" indent="-285750" algn="l" defTabSz="914400" rtl="0" eaLnBrk="1" latinLnBrk="0" hangingPunct="1">
                        <a:buFont typeface="Arial" panose="020B0604020202020204" pitchFamily="34" charset="0"/>
                        <a:buChar char="•"/>
                      </a:pPr>
                      <a:r>
                        <a:rPr lang="en-ZA" sz="1600" b="0" i="0" u="none" strike="noStrike" kern="1200" baseline="0" dirty="0">
                          <a:solidFill>
                            <a:schemeClr val="dk1"/>
                          </a:solidFill>
                          <a:latin typeface="+mn-lt"/>
                          <a:ea typeface="+mn-ea"/>
                          <a:cs typeface="+mn-cs"/>
                        </a:rPr>
                        <a:t>Electricity pricing for Eskom and municipalities </a:t>
                      </a:r>
                    </a:p>
                    <a:p>
                      <a:pPr marL="285750" lvl="1" indent="-285750" algn="l" defTabSz="914400" rtl="0" eaLnBrk="1" latinLnBrk="0" hangingPunct="1">
                        <a:buFont typeface="Arial" panose="020B0604020202020204" pitchFamily="34" charset="0"/>
                        <a:buChar char="•"/>
                      </a:pPr>
                      <a:r>
                        <a:rPr lang="en-ZA" sz="1600" b="0" i="0" u="none" strike="noStrike" kern="1200" baseline="0" dirty="0">
                          <a:solidFill>
                            <a:schemeClr val="dk1"/>
                          </a:solidFill>
                          <a:latin typeface="+mn-lt"/>
                          <a:ea typeface="+mn-ea"/>
                          <a:cs typeface="+mn-cs"/>
                        </a:rPr>
                        <a:t>Reviewed efficiency of registration and licencing processes </a:t>
                      </a:r>
                    </a:p>
                    <a:p>
                      <a:pPr marL="285750" lvl="1" indent="-285750" algn="l" defTabSz="914400" rtl="0" eaLnBrk="1" latinLnBrk="0" hangingPunct="1">
                        <a:buFont typeface="Arial" panose="020B0604020202020204" pitchFamily="34" charset="0"/>
                        <a:buChar char="•"/>
                      </a:pPr>
                      <a:r>
                        <a:rPr lang="en-ZA" sz="1600" b="0" i="0" u="none" strike="noStrike" kern="1200" baseline="0" dirty="0">
                          <a:solidFill>
                            <a:schemeClr val="dk1"/>
                          </a:solidFill>
                          <a:latin typeface="+mn-lt"/>
                          <a:ea typeface="+mn-ea"/>
                          <a:cs typeface="+mn-cs"/>
                        </a:rPr>
                        <a:t>Compliance audit plans with reports in place and executed </a:t>
                      </a:r>
                    </a:p>
                    <a:p>
                      <a:pPr marL="285750" lvl="1" indent="-285750" algn="l" defTabSz="914400" rtl="0" eaLnBrk="1" latinLnBrk="0" hangingPunct="1">
                        <a:buFont typeface="Arial" panose="020B0604020202020204" pitchFamily="34" charset="0"/>
                        <a:buChar char="•"/>
                      </a:pPr>
                      <a:r>
                        <a:rPr lang="en-ZA" sz="1600" b="0" i="0" u="none" strike="noStrike" kern="1200" baseline="0" dirty="0">
                          <a:solidFill>
                            <a:schemeClr val="dk1"/>
                          </a:solidFill>
                          <a:latin typeface="+mn-lt"/>
                          <a:ea typeface="+mn-ea"/>
                          <a:cs typeface="+mn-cs"/>
                        </a:rPr>
                        <a:t>Enforcement plan in place and executed </a:t>
                      </a:r>
                    </a:p>
                  </a:txBody>
                  <a:tcPr marL="91435" marR="91435" marT="45739" marB="45739"/>
                </a:tc>
                <a:tc>
                  <a:txBody>
                    <a:bodyPr/>
                    <a:lstStyle/>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0" i="0" u="none" strike="noStrike" kern="1200" baseline="0" dirty="0">
                          <a:solidFill>
                            <a:schemeClr val="tx1">
                              <a:lumMod val="95000"/>
                              <a:lumOff val="5000"/>
                            </a:schemeClr>
                          </a:solidFill>
                          <a:latin typeface="+mn-lt"/>
                          <a:ea typeface="+mn-ea"/>
                          <a:cs typeface="+mn-cs"/>
                        </a:rPr>
                        <a:t>Economic growth through affordable prices tariffs;</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0" i="0" u="none" strike="noStrike" kern="1200" baseline="0" dirty="0">
                          <a:solidFill>
                            <a:schemeClr val="tx1">
                              <a:lumMod val="95000"/>
                              <a:lumOff val="5000"/>
                            </a:schemeClr>
                          </a:solidFill>
                          <a:latin typeface="+mn-lt"/>
                          <a:ea typeface="+mn-ea"/>
                          <a:cs typeface="+mn-cs"/>
                        </a:rPr>
                        <a:t>Fair balance between the needs of the customer (end user) and the regulated entities</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0" i="0" u="none" strike="noStrike" kern="1200" baseline="0" dirty="0">
                          <a:solidFill>
                            <a:schemeClr val="tx1">
                              <a:lumMod val="95000"/>
                              <a:lumOff val="5000"/>
                            </a:schemeClr>
                          </a:solidFill>
                          <a:latin typeface="+mn-lt"/>
                          <a:ea typeface="+mn-ea"/>
                          <a:cs typeface="+mn-cs"/>
                        </a:rPr>
                        <a:t>Increasing energy capacity in the country;</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0" i="0" u="none" strike="noStrike" kern="1200" baseline="0" dirty="0">
                          <a:solidFill>
                            <a:schemeClr val="tx1">
                              <a:lumMod val="95000"/>
                              <a:lumOff val="5000"/>
                            </a:schemeClr>
                          </a:solidFill>
                          <a:latin typeface="+mn-lt"/>
                          <a:ea typeface="+mn-ea"/>
                          <a:cs typeface="+mn-cs"/>
                        </a:rPr>
                        <a:t>Orderly development of the energy industry</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0" i="0" u="none" strike="noStrike" kern="1200" baseline="0" dirty="0">
                          <a:solidFill>
                            <a:schemeClr val="tx1">
                              <a:lumMod val="95000"/>
                              <a:lumOff val="5000"/>
                            </a:schemeClr>
                          </a:solidFill>
                          <a:latin typeface="+mn-lt"/>
                          <a:ea typeface="+mn-ea"/>
                          <a:cs typeface="+mn-cs"/>
                        </a:rPr>
                        <a:t>Access to more energy from new/alternative suppliers</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0" i="0" u="none" strike="noStrike" kern="1200" baseline="0" dirty="0">
                          <a:solidFill>
                            <a:schemeClr val="tx1">
                              <a:lumMod val="95000"/>
                              <a:lumOff val="5000"/>
                            </a:schemeClr>
                          </a:solidFill>
                          <a:latin typeface="+mn-lt"/>
                          <a:ea typeface="+mn-ea"/>
                          <a:cs typeface="+mn-cs"/>
                        </a:rPr>
                        <a:t>Transformation of the regulated industries, in line with the BBBEE Act</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0" i="0" u="none" strike="noStrike" kern="1200" baseline="0" dirty="0">
                          <a:solidFill>
                            <a:schemeClr val="tx1">
                              <a:lumMod val="95000"/>
                              <a:lumOff val="5000"/>
                            </a:schemeClr>
                          </a:solidFill>
                          <a:latin typeface="+mn-lt"/>
                          <a:ea typeface="+mn-ea"/>
                          <a:cs typeface="+mn-cs"/>
                        </a:rPr>
                        <a:t>Secure and reliable supply of energy</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0" i="0" u="none" strike="noStrike" kern="1200" baseline="0" dirty="0">
                          <a:solidFill>
                            <a:schemeClr val="tx1">
                              <a:lumMod val="95000"/>
                              <a:lumOff val="5000"/>
                            </a:schemeClr>
                          </a:solidFill>
                          <a:latin typeface="+mn-lt"/>
                          <a:ea typeface="+mn-ea"/>
                          <a:cs typeface="+mn-cs"/>
                        </a:rPr>
                        <a:t>Safe, efficient and environmentally friendly operation of regulated energy facilities, including the transportation of energy </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0" i="0" u="none" strike="noStrike" kern="1200" baseline="0" dirty="0">
                          <a:solidFill>
                            <a:schemeClr val="tx1">
                              <a:lumMod val="95000"/>
                              <a:lumOff val="5000"/>
                            </a:schemeClr>
                          </a:solidFill>
                          <a:latin typeface="+mn-lt"/>
                          <a:ea typeface="+mn-ea"/>
                          <a:cs typeface="+mn-cs"/>
                        </a:rPr>
                        <a:t>Sustainable, safe and reliable operation of regulated energy facilities – contributing towards security of energy supply</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0" i="0" u="none" strike="noStrike" kern="1200" baseline="0" dirty="0">
                          <a:solidFill>
                            <a:schemeClr val="tx1">
                              <a:lumMod val="95000"/>
                              <a:lumOff val="5000"/>
                            </a:schemeClr>
                          </a:solidFill>
                          <a:latin typeface="+mn-lt"/>
                          <a:ea typeface="+mn-ea"/>
                          <a:cs typeface="+mn-cs"/>
                        </a:rPr>
                        <a:t>Sustainable, safe and reliable operation of regulated energy facilities – contributing towards security of energy supply</a:t>
                      </a:r>
                    </a:p>
                  </a:txBody>
                  <a:tcPr marL="91435" marR="91435" marT="45739" marB="45739"/>
                </a:tc>
                <a:extLst>
                  <a:ext uri="{0D108BD9-81ED-4DB2-BD59-A6C34878D82A}">
                    <a16:rowId xmlns:a16="http://schemas.microsoft.com/office/drawing/2014/main" val="1641438141"/>
                  </a:ext>
                </a:extLst>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Number Placeholder 3">
            <a:extLst>
              <a:ext uri="{FF2B5EF4-FFF2-40B4-BE49-F238E27FC236}">
                <a16:creationId xmlns:a16="http://schemas.microsoft.com/office/drawing/2014/main" id="{6DB7A6A3-9BB2-6D6C-DDC3-D607042A8954}"/>
              </a:ext>
            </a:extLst>
          </p:cNvPr>
          <p:cNvSpPr>
            <a:spLocks noGrp="1"/>
          </p:cNvSpPr>
          <p:nvPr>
            <p:ph type="sldNum" sz="quarter" idx="11"/>
          </p:nvPr>
        </p:nvSpPr>
        <p:spPr>
          <a:xfrm>
            <a:off x="8532813" y="-9525"/>
            <a:ext cx="611187" cy="3508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9AE6EFFC-5D6E-4ED0-BF6F-132CAAC253F3}" type="slidenum">
              <a:rPr lang="en-US" altLang="en-US" sz="1500" b="1">
                <a:cs typeface="Arial" panose="020B0604020202020204" pitchFamily="34" charset="0"/>
              </a:rPr>
              <a:pPr/>
              <a:t>47</a:t>
            </a:fld>
            <a:endParaRPr lang="en-US" altLang="en-US" sz="1500" b="1">
              <a:cs typeface="Arial" panose="020B0604020202020204" pitchFamily="34" charset="0"/>
            </a:endParaRPr>
          </a:p>
        </p:txBody>
      </p:sp>
      <p:sp>
        <p:nvSpPr>
          <p:cNvPr id="96259" name="Title 1">
            <a:extLst>
              <a:ext uri="{FF2B5EF4-FFF2-40B4-BE49-F238E27FC236}">
                <a16:creationId xmlns:a16="http://schemas.microsoft.com/office/drawing/2014/main" id="{29172331-EB55-91A5-58B1-6F8D0581409F}"/>
              </a:ext>
            </a:extLst>
          </p:cNvPr>
          <p:cNvSpPr>
            <a:spLocks noGrp="1"/>
          </p:cNvSpPr>
          <p:nvPr>
            <p:ph type="title"/>
          </p:nvPr>
        </p:nvSpPr>
        <p:spPr bwMode="auto">
          <a:xfrm>
            <a:off x="41275" y="1143000"/>
            <a:ext cx="8307388" cy="86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ZA" altLang="en-US" sz="2000" b="1"/>
              <a:t>PROGRAMME 1:  REGULATORY SERVICE DELIVERY</a:t>
            </a:r>
            <a:br>
              <a:rPr lang="en-ZA" altLang="en-US" sz="2000" b="1"/>
            </a:br>
            <a:r>
              <a:rPr lang="en-ZA" altLang="en-US" sz="2000" b="1" i="1"/>
              <a:t>Subprogramme:  Electricity Industry Regulation (2)</a:t>
            </a:r>
            <a:r>
              <a:rPr lang="en-ZA" altLang="en-US" sz="2000" b="1"/>
              <a:t/>
            </a:r>
            <a:br>
              <a:rPr lang="en-ZA" altLang="en-US" sz="2000" b="1"/>
            </a:br>
            <a:r>
              <a:rPr lang="en-ZA" altLang="en-US" sz="2000" b="1">
                <a:solidFill>
                  <a:srgbClr val="0070C0"/>
                </a:solidFill>
              </a:rPr>
              <a:t>(MTSF Priority 2: Economic Transformation and Job Creation)</a:t>
            </a:r>
            <a:br>
              <a:rPr lang="en-ZA" altLang="en-US" sz="2000" b="1">
                <a:solidFill>
                  <a:srgbClr val="0070C0"/>
                </a:solidFill>
              </a:rPr>
            </a:br>
            <a:endParaRPr lang="en-ZA" altLang="en-US" sz="2000" b="1"/>
          </a:p>
        </p:txBody>
      </p:sp>
      <p:graphicFrame>
        <p:nvGraphicFramePr>
          <p:cNvPr id="3" name="Table 2">
            <a:extLst>
              <a:ext uri="{FF2B5EF4-FFF2-40B4-BE49-F238E27FC236}">
                <a16:creationId xmlns:a16="http://schemas.microsoft.com/office/drawing/2014/main" id="{435693DF-6EBC-7B46-D08B-FE226CDBB05F}"/>
              </a:ext>
            </a:extLst>
          </p:cNvPr>
          <p:cNvGraphicFramePr>
            <a:graphicFrameLocks noGrp="1"/>
          </p:cNvGraphicFramePr>
          <p:nvPr/>
        </p:nvGraphicFramePr>
        <p:xfrm>
          <a:off x="60325" y="2205038"/>
          <a:ext cx="9139238" cy="4652962"/>
        </p:xfrm>
        <a:graphic>
          <a:graphicData uri="http://schemas.openxmlformats.org/drawingml/2006/table">
            <a:tbl>
              <a:tblPr firstRow="1" bandRow="1">
                <a:tableStyleId>{21E4AEA4-8DFA-4A89-87EB-49C32662AFE0}</a:tableStyleId>
              </a:tblPr>
              <a:tblGrid>
                <a:gridCol w="3343422">
                  <a:extLst>
                    <a:ext uri="{9D8B030D-6E8A-4147-A177-3AD203B41FA5}">
                      <a16:colId xmlns:a16="http://schemas.microsoft.com/office/drawing/2014/main" val="523724959"/>
                    </a:ext>
                  </a:extLst>
                </a:gridCol>
                <a:gridCol w="5795816">
                  <a:extLst>
                    <a:ext uri="{9D8B030D-6E8A-4147-A177-3AD203B41FA5}">
                      <a16:colId xmlns:a16="http://schemas.microsoft.com/office/drawing/2014/main" val="1907536408"/>
                    </a:ext>
                  </a:extLst>
                </a:gridCol>
              </a:tblGrid>
              <a:tr h="489670">
                <a:tc>
                  <a:txBody>
                    <a:bodyPr/>
                    <a:lstStyle/>
                    <a:p>
                      <a:pPr algn="ctr"/>
                      <a:r>
                        <a:rPr lang="en-ZA" sz="1800" b="1" dirty="0"/>
                        <a:t>APP outputs and targets</a:t>
                      </a:r>
                    </a:p>
                  </a:txBody>
                  <a:tcPr marL="91435" marR="91435" marT="45714" marB="45714"/>
                </a:tc>
                <a:tc>
                  <a:txBody>
                    <a:bodyPr/>
                    <a:lstStyle/>
                    <a:p>
                      <a:pPr algn="ctr"/>
                      <a:r>
                        <a:rPr lang="en-ZA" sz="1800" b="1" dirty="0"/>
                        <a:t>Envisaged impact</a:t>
                      </a:r>
                    </a:p>
                  </a:txBody>
                  <a:tcPr marL="91435" marR="91435" marT="45714" marB="45714"/>
                </a:tc>
                <a:extLst>
                  <a:ext uri="{0D108BD9-81ED-4DB2-BD59-A6C34878D82A}">
                    <a16:rowId xmlns:a16="http://schemas.microsoft.com/office/drawing/2014/main" val="4060300261"/>
                  </a:ext>
                </a:extLst>
              </a:tr>
              <a:tr h="489706">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b="1" dirty="0">
                          <a:solidFill>
                            <a:srgbClr val="006600"/>
                          </a:solidFill>
                        </a:rPr>
                        <a:t>Outcome:</a:t>
                      </a:r>
                      <a:r>
                        <a:rPr lang="en-ZA" sz="1800" b="1" baseline="0" dirty="0">
                          <a:solidFill>
                            <a:srgbClr val="006600"/>
                          </a:solidFill>
                        </a:rPr>
                        <a:t>  </a:t>
                      </a:r>
                      <a:r>
                        <a:rPr lang="en-ZA" sz="1800" b="0" dirty="0">
                          <a:solidFill>
                            <a:srgbClr val="006600"/>
                          </a:solidFill>
                        </a:rPr>
                        <a:t>Efficiency in facilitating entry, setting prices and resolving disputes</a:t>
                      </a:r>
                    </a:p>
                  </a:txBody>
                  <a:tcPr marL="91435" marR="91435" marT="45726" marB="45726"/>
                </a:tc>
                <a:tc hMerge="1">
                  <a:txBody>
                    <a:bodyPr/>
                    <a:lstStyle/>
                    <a:p>
                      <a:endParaRPr lang="en-ZA"/>
                    </a:p>
                  </a:txBody>
                  <a:tcPr/>
                </a:tc>
                <a:extLst>
                  <a:ext uri="{0D108BD9-81ED-4DB2-BD59-A6C34878D82A}">
                    <a16:rowId xmlns:a16="http://schemas.microsoft.com/office/drawing/2014/main" val="1081425950"/>
                  </a:ext>
                </a:extLst>
              </a:tr>
              <a:tr h="3673586">
                <a:tc>
                  <a:txBody>
                    <a:bodyPr/>
                    <a:lstStyle/>
                    <a:p>
                      <a:pPr marL="285750" lvl="1" indent="-285750" algn="l" defTabSz="914400" rtl="0" eaLnBrk="1" latinLnBrk="0" hangingPunct="1">
                        <a:buFont typeface="Arial" panose="020B0604020202020204" pitchFamily="34" charset="0"/>
                        <a:buChar char="•"/>
                      </a:pPr>
                      <a:r>
                        <a:rPr lang="en-ZA" sz="1800" b="0" i="0" u="none" strike="noStrike" kern="1200" baseline="0" dirty="0">
                          <a:solidFill>
                            <a:schemeClr val="dk1"/>
                          </a:solidFill>
                          <a:latin typeface="+mn-lt"/>
                          <a:ea typeface="+mn-ea"/>
                          <a:cs typeface="+mn-cs"/>
                        </a:rPr>
                        <a:t>Reviewed  complaints / dispute resolution / Investigations Framework and Process</a:t>
                      </a:r>
                    </a:p>
                    <a:p>
                      <a:pPr marL="285750" lvl="1" indent="-285750" algn="l" defTabSz="914400" rtl="0" eaLnBrk="1" latinLnBrk="0" hangingPunct="1">
                        <a:buFont typeface="Arial" panose="020B0604020202020204" pitchFamily="34" charset="0"/>
                        <a:buChar char="•"/>
                      </a:pPr>
                      <a:r>
                        <a:rPr lang="en-ZA" sz="1800" b="0" i="0" u="none" strike="noStrike" kern="1200" baseline="0" dirty="0">
                          <a:solidFill>
                            <a:schemeClr val="dk1"/>
                          </a:solidFill>
                          <a:latin typeface="+mn-lt"/>
                          <a:ea typeface="+mn-ea"/>
                          <a:cs typeface="+mn-cs"/>
                        </a:rPr>
                        <a:t>Reviewed and developed targeted tools and systems for a changing electricity industry</a:t>
                      </a:r>
                    </a:p>
                  </a:txBody>
                  <a:tcPr marL="91435" marR="91435" marT="45726" marB="45726"/>
                </a:tc>
                <a:tc>
                  <a:txBody>
                    <a:bodyPr/>
                    <a:lstStyle/>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b="0" i="0" u="none" strike="noStrike" kern="1200" baseline="0" dirty="0">
                          <a:solidFill>
                            <a:schemeClr val="tx1">
                              <a:lumMod val="95000"/>
                              <a:lumOff val="5000"/>
                            </a:schemeClr>
                          </a:solidFill>
                          <a:latin typeface="+mn-lt"/>
                          <a:ea typeface="+mn-ea"/>
                          <a:cs typeface="+mn-cs"/>
                        </a:rPr>
                        <a:t>Orderly development of the energy industry</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b="0" i="0" u="none" strike="noStrike" kern="1200" baseline="0" dirty="0">
                          <a:solidFill>
                            <a:schemeClr val="tx1">
                              <a:lumMod val="95000"/>
                              <a:lumOff val="5000"/>
                            </a:schemeClr>
                          </a:solidFill>
                          <a:latin typeface="+mn-lt"/>
                          <a:ea typeface="+mn-ea"/>
                          <a:cs typeface="+mn-cs"/>
                        </a:rPr>
                        <a:t>Transformation of the regulated industries, in line with the BBBEE Act</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b="0" i="0" u="none" strike="noStrike" kern="1200" baseline="0" dirty="0">
                          <a:solidFill>
                            <a:schemeClr val="tx1">
                              <a:lumMod val="95000"/>
                              <a:lumOff val="5000"/>
                            </a:schemeClr>
                          </a:solidFill>
                          <a:latin typeface="+mn-lt"/>
                          <a:ea typeface="+mn-ea"/>
                          <a:cs typeface="+mn-cs"/>
                        </a:rPr>
                        <a:t>Improved understanding of the regulation of the energy sector between licensees, customers or end-users;</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b="0" i="0" u="none" strike="noStrike" kern="1200" baseline="0" dirty="0">
                          <a:solidFill>
                            <a:schemeClr val="tx1">
                              <a:lumMod val="95000"/>
                              <a:lumOff val="5000"/>
                            </a:schemeClr>
                          </a:solidFill>
                          <a:latin typeface="+mn-lt"/>
                          <a:ea typeface="+mn-ea"/>
                          <a:cs typeface="+mn-cs"/>
                        </a:rPr>
                        <a:t>Sustainable, safe and reliable operation of regulated energy facilities – contributing towards security of energy supply</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b="0" i="0" u="none" strike="noStrike" kern="1200" baseline="0" dirty="0">
                          <a:solidFill>
                            <a:schemeClr val="tx1">
                              <a:lumMod val="95000"/>
                              <a:lumOff val="5000"/>
                            </a:schemeClr>
                          </a:solidFill>
                          <a:latin typeface="+mn-lt"/>
                          <a:ea typeface="+mn-ea"/>
                          <a:cs typeface="+mn-cs"/>
                        </a:rPr>
                        <a:t>Sustainable, safe and reliable operation of regulated energy facilities – contributing towards security of energy supply</a:t>
                      </a:r>
                    </a:p>
                  </a:txBody>
                  <a:tcPr marL="91435" marR="91435" marT="45726" marB="45726"/>
                </a:tc>
                <a:extLst>
                  <a:ext uri="{0D108BD9-81ED-4DB2-BD59-A6C34878D82A}">
                    <a16:rowId xmlns:a16="http://schemas.microsoft.com/office/drawing/2014/main" val="1641438141"/>
                  </a:ext>
                </a:extLst>
              </a:tr>
            </a:tbl>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Number Placeholder 3">
            <a:extLst>
              <a:ext uri="{FF2B5EF4-FFF2-40B4-BE49-F238E27FC236}">
                <a16:creationId xmlns:a16="http://schemas.microsoft.com/office/drawing/2014/main" id="{313258DA-B01A-C304-F1A4-8076514ADCE7}"/>
              </a:ext>
            </a:extLst>
          </p:cNvPr>
          <p:cNvSpPr>
            <a:spLocks noGrp="1"/>
          </p:cNvSpPr>
          <p:nvPr>
            <p:ph type="sldNum" sz="quarter" idx="11"/>
          </p:nvPr>
        </p:nvSpPr>
        <p:spPr>
          <a:xfrm>
            <a:off x="8532813" y="-9525"/>
            <a:ext cx="611187" cy="3508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ACCDDCE-8BC1-4A50-92A0-7ABF79069475}" type="slidenum">
              <a:rPr lang="en-US" altLang="en-US" sz="1500" b="1">
                <a:cs typeface="Arial" panose="020B0604020202020204" pitchFamily="34" charset="0"/>
              </a:rPr>
              <a:pPr/>
              <a:t>48</a:t>
            </a:fld>
            <a:endParaRPr lang="en-US" altLang="en-US" sz="1500" b="1">
              <a:cs typeface="Arial" panose="020B0604020202020204" pitchFamily="34" charset="0"/>
            </a:endParaRPr>
          </a:p>
        </p:txBody>
      </p:sp>
      <p:sp>
        <p:nvSpPr>
          <p:cNvPr id="98307" name="Title 1">
            <a:extLst>
              <a:ext uri="{FF2B5EF4-FFF2-40B4-BE49-F238E27FC236}">
                <a16:creationId xmlns:a16="http://schemas.microsoft.com/office/drawing/2014/main" id="{5FE56671-5B44-9B1C-9FBB-16DF5E35B534}"/>
              </a:ext>
            </a:extLst>
          </p:cNvPr>
          <p:cNvSpPr>
            <a:spLocks noGrp="1"/>
          </p:cNvSpPr>
          <p:nvPr>
            <p:ph type="title"/>
          </p:nvPr>
        </p:nvSpPr>
        <p:spPr bwMode="auto">
          <a:xfrm>
            <a:off x="34925" y="1125538"/>
            <a:ext cx="8307388" cy="9350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ZA" altLang="en-US" sz="1800" b="1"/>
              <a:t>PROGRAMME 1:  REGULATORY SERVICE DELIVERY</a:t>
            </a:r>
            <a:br>
              <a:rPr lang="en-ZA" altLang="en-US" sz="1800" b="1"/>
            </a:br>
            <a:r>
              <a:rPr lang="en-ZA" altLang="en-US" sz="1800" b="1" i="1"/>
              <a:t>Subprogramme:  Piped-gas Industry Regulation (1)</a:t>
            </a:r>
            <a:br>
              <a:rPr lang="en-ZA" altLang="en-US" sz="1800" b="1" i="1"/>
            </a:br>
            <a:r>
              <a:rPr lang="en-ZA" altLang="en-US" sz="1800" b="1">
                <a:solidFill>
                  <a:srgbClr val="0070C0"/>
                </a:solidFill>
              </a:rPr>
              <a:t>(MTSF Priority 2: Economic Transformation and Job Creation)</a:t>
            </a:r>
            <a:br>
              <a:rPr lang="en-ZA" altLang="en-US" sz="1800" b="1">
                <a:solidFill>
                  <a:srgbClr val="0070C0"/>
                </a:solidFill>
              </a:rPr>
            </a:br>
            <a:endParaRPr lang="en-ZA" altLang="en-US" sz="1800" b="1"/>
          </a:p>
        </p:txBody>
      </p:sp>
      <p:graphicFrame>
        <p:nvGraphicFramePr>
          <p:cNvPr id="3" name="Table 2">
            <a:extLst>
              <a:ext uri="{FF2B5EF4-FFF2-40B4-BE49-F238E27FC236}">
                <a16:creationId xmlns:a16="http://schemas.microsoft.com/office/drawing/2014/main" id="{AC538CE3-B0B1-3286-241D-8A9D3F56D954}"/>
              </a:ext>
            </a:extLst>
          </p:cNvPr>
          <p:cNvGraphicFramePr>
            <a:graphicFrameLocks noGrp="1"/>
          </p:cNvGraphicFramePr>
          <p:nvPr/>
        </p:nvGraphicFramePr>
        <p:xfrm>
          <a:off x="34925" y="2060575"/>
          <a:ext cx="9139238" cy="4797425"/>
        </p:xfrm>
        <a:graphic>
          <a:graphicData uri="http://schemas.openxmlformats.org/drawingml/2006/table">
            <a:tbl>
              <a:tblPr firstRow="1" bandRow="1">
                <a:tableStyleId>{21E4AEA4-8DFA-4A89-87EB-49C32662AFE0}</a:tableStyleId>
              </a:tblPr>
              <a:tblGrid>
                <a:gridCol w="4986158">
                  <a:extLst>
                    <a:ext uri="{9D8B030D-6E8A-4147-A177-3AD203B41FA5}">
                      <a16:colId xmlns:a16="http://schemas.microsoft.com/office/drawing/2014/main" val="523724959"/>
                    </a:ext>
                  </a:extLst>
                </a:gridCol>
                <a:gridCol w="4153080">
                  <a:extLst>
                    <a:ext uri="{9D8B030D-6E8A-4147-A177-3AD203B41FA5}">
                      <a16:colId xmlns:a16="http://schemas.microsoft.com/office/drawing/2014/main" val="2205041684"/>
                    </a:ext>
                  </a:extLst>
                </a:gridCol>
              </a:tblGrid>
              <a:tr h="361178">
                <a:tc>
                  <a:txBody>
                    <a:bodyPr/>
                    <a:lstStyle/>
                    <a:p>
                      <a:pPr algn="ctr"/>
                      <a:r>
                        <a:rPr lang="en-ZA" sz="1660" b="1" dirty="0"/>
                        <a:t>APP outputs and targets</a:t>
                      </a:r>
                    </a:p>
                  </a:txBody>
                  <a:tcPr marL="91435" marR="91435" marT="45730" marB="45730"/>
                </a:tc>
                <a:tc>
                  <a:txBody>
                    <a:bodyPr/>
                    <a:lstStyle/>
                    <a:p>
                      <a:pPr algn="ctr"/>
                      <a:r>
                        <a:rPr lang="en-ZA" sz="1660" b="1" dirty="0"/>
                        <a:t>Envisaged impact</a:t>
                      </a:r>
                    </a:p>
                  </a:txBody>
                  <a:tcPr marL="91435" marR="91435" marT="45730" marB="45730"/>
                </a:tc>
                <a:extLst>
                  <a:ext uri="{0D108BD9-81ED-4DB2-BD59-A6C34878D82A}">
                    <a16:rowId xmlns:a16="http://schemas.microsoft.com/office/drawing/2014/main" val="4060300261"/>
                  </a:ext>
                </a:extLst>
              </a:tr>
              <a:tr h="626477">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60" b="1" dirty="0">
                          <a:solidFill>
                            <a:srgbClr val="006600"/>
                          </a:solidFill>
                        </a:rPr>
                        <a:t>Outcome:</a:t>
                      </a:r>
                      <a:r>
                        <a:rPr lang="en-ZA" sz="1660" b="1" baseline="0" dirty="0">
                          <a:solidFill>
                            <a:srgbClr val="006600"/>
                          </a:solidFill>
                        </a:rPr>
                        <a:t>  </a:t>
                      </a:r>
                      <a:r>
                        <a:rPr lang="en-ZA" sz="1660" b="0" dirty="0">
                          <a:solidFill>
                            <a:srgbClr val="006600"/>
                          </a:solidFill>
                        </a:rPr>
                        <a:t>A stable and diverse energy sector system and pricing regime which supports access  through regulatory services that are delivered on time and to quality standards </a:t>
                      </a:r>
                    </a:p>
                  </a:txBody>
                  <a:tcPr marL="91435" marR="91435" marT="45742" marB="45742"/>
                </a:tc>
                <a:tc hMerge="1">
                  <a:txBody>
                    <a:bodyPr/>
                    <a:lstStyle/>
                    <a:p>
                      <a:endParaRPr lang="en-ZA" dirty="0"/>
                    </a:p>
                  </a:txBody>
                  <a:tcPr marT="45743" marB="45743"/>
                </a:tc>
                <a:extLst>
                  <a:ext uri="{0D108BD9-81ED-4DB2-BD59-A6C34878D82A}">
                    <a16:rowId xmlns:a16="http://schemas.microsoft.com/office/drawing/2014/main" val="1081425950"/>
                  </a:ext>
                </a:extLst>
              </a:tr>
              <a:tr h="3809770">
                <a:tc>
                  <a:txBody>
                    <a:bodyPr/>
                    <a:lstStyle/>
                    <a:p>
                      <a:pPr marL="285750" lvl="1" indent="-285750" algn="l" defTabSz="914400" rtl="0" eaLnBrk="1" latinLnBrk="0" hangingPunct="1">
                        <a:buFont typeface="Arial" panose="020B0604020202020204" pitchFamily="34" charset="0"/>
                        <a:buChar char="•"/>
                      </a:pPr>
                      <a:r>
                        <a:rPr lang="en-ZA" sz="1660" b="0" i="0" u="none" strike="noStrike" kern="1200" baseline="0" dirty="0">
                          <a:solidFill>
                            <a:schemeClr val="dk1"/>
                          </a:solidFill>
                          <a:latin typeface="+mn-lt"/>
                          <a:ea typeface="+mn-ea"/>
                          <a:cs typeface="+mn-cs"/>
                        </a:rPr>
                        <a:t>100% of complete applications for maximum prices, transmission tariffs and on distinguishing features considered </a:t>
                      </a:r>
                    </a:p>
                    <a:p>
                      <a:pPr marL="285750" lvl="1" indent="-285750" algn="l" defTabSz="914400" rtl="0" eaLnBrk="1" latinLnBrk="0" hangingPunct="1">
                        <a:buFont typeface="Arial" panose="020B0604020202020204" pitchFamily="34" charset="0"/>
                        <a:buChar char="•"/>
                      </a:pPr>
                      <a:r>
                        <a:rPr lang="en-ZA" sz="1660" b="0" i="0" u="none" strike="noStrike" kern="1200" baseline="0" dirty="0">
                          <a:solidFill>
                            <a:schemeClr val="dk1"/>
                          </a:solidFill>
                          <a:latin typeface="+mn-lt"/>
                          <a:ea typeface="+mn-ea"/>
                          <a:cs typeface="+mn-cs"/>
                        </a:rPr>
                        <a:t>4 calculations of the ROMPCO tariff for gas volumes below 120 million Gigajoule</a:t>
                      </a:r>
                    </a:p>
                    <a:p>
                      <a:pPr marL="285750" lvl="1" indent="-285750" algn="l" defTabSz="914400" rtl="0" eaLnBrk="1" latinLnBrk="0" hangingPunct="1">
                        <a:buFont typeface="Arial" panose="020B0604020202020204" pitchFamily="34" charset="0"/>
                        <a:buChar char="•"/>
                      </a:pPr>
                      <a:r>
                        <a:rPr lang="en-ZA" sz="1660" b="0" i="0" u="none" strike="noStrike" kern="1200" baseline="0" dirty="0">
                          <a:solidFill>
                            <a:schemeClr val="dk1"/>
                          </a:solidFill>
                          <a:latin typeface="+mn-lt"/>
                          <a:ea typeface="+mn-ea"/>
                          <a:cs typeface="+mn-cs"/>
                        </a:rPr>
                        <a:t>1 report on the assessment of the adequacy of competition in the gas industry</a:t>
                      </a:r>
                    </a:p>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60" b="0" i="0" u="none" strike="noStrike" kern="1200" baseline="0" dirty="0">
                          <a:solidFill>
                            <a:schemeClr val="dk1"/>
                          </a:solidFill>
                          <a:latin typeface="+mn-lt"/>
                          <a:ea typeface="+mn-ea"/>
                          <a:cs typeface="+mn-cs"/>
                        </a:rPr>
                        <a:t>12 reports on analysis of Sasol’s monthly volume balance reports</a:t>
                      </a:r>
                    </a:p>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60" b="0" i="0" u="none" strike="noStrike" kern="1200" baseline="0" dirty="0">
                          <a:solidFill>
                            <a:schemeClr val="dk1"/>
                          </a:solidFill>
                          <a:latin typeface="+mn-lt"/>
                          <a:ea typeface="+mn-ea"/>
                          <a:cs typeface="+mn-cs"/>
                        </a:rPr>
                        <a:t>1 report on –</a:t>
                      </a:r>
                    </a:p>
                    <a:p>
                      <a:pPr marL="630238" marR="0" lvl="2" indent="-2730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ZA" sz="1660" b="0" i="0" u="none" strike="noStrike" kern="1200" baseline="0" dirty="0">
                          <a:solidFill>
                            <a:schemeClr val="dk1"/>
                          </a:solidFill>
                          <a:latin typeface="+mn-lt"/>
                          <a:ea typeface="+mn-ea"/>
                          <a:cs typeface="+mn-cs"/>
                        </a:rPr>
                        <a:t>audits conducted on compliance of the ROMPCO pipeline</a:t>
                      </a:r>
                    </a:p>
                    <a:p>
                      <a:pPr marL="630238" marR="0" lvl="2" indent="-2730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ZA" sz="1660" b="0" i="0" u="none" strike="noStrike" kern="1200" baseline="0" dirty="0">
                          <a:solidFill>
                            <a:schemeClr val="dk1"/>
                          </a:solidFill>
                          <a:latin typeface="+mn-lt"/>
                          <a:ea typeface="+mn-ea"/>
                          <a:cs typeface="+mn-cs"/>
                        </a:rPr>
                        <a:t>inspections conducted on licensees’ compliance with licence conditions</a:t>
                      </a:r>
                    </a:p>
                  </a:txBody>
                  <a:tcPr marL="91435" marR="91435" marT="45742" marB="45742"/>
                </a:tc>
                <a:tc>
                  <a:txBody>
                    <a:bodyPr/>
                    <a:lstStyle/>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60" b="0" i="0" u="none" strike="noStrike" kern="1200" baseline="0" dirty="0">
                          <a:solidFill>
                            <a:schemeClr val="tx1">
                              <a:lumMod val="95000"/>
                              <a:lumOff val="5000"/>
                            </a:schemeClr>
                          </a:solidFill>
                          <a:latin typeface="+mn-lt"/>
                          <a:ea typeface="+mn-ea"/>
                          <a:cs typeface="+mn-cs"/>
                        </a:rPr>
                        <a:t>Economic growth through affordable prices tariffs;</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60" b="0" i="0" u="none" strike="noStrike" kern="1200" baseline="0" dirty="0">
                          <a:solidFill>
                            <a:schemeClr val="tx1">
                              <a:lumMod val="95000"/>
                              <a:lumOff val="5000"/>
                            </a:schemeClr>
                          </a:solidFill>
                          <a:latin typeface="+mn-lt"/>
                          <a:ea typeface="+mn-ea"/>
                          <a:cs typeface="+mn-cs"/>
                        </a:rPr>
                        <a:t>Fair balance between the needs of the customer (end user) and the regulated entities</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60" b="0" i="0" u="none" strike="noStrike" kern="1200" baseline="0" dirty="0">
                          <a:solidFill>
                            <a:schemeClr val="tx1">
                              <a:lumMod val="95000"/>
                              <a:lumOff val="5000"/>
                            </a:schemeClr>
                          </a:solidFill>
                          <a:latin typeface="+mn-lt"/>
                          <a:ea typeface="+mn-ea"/>
                          <a:cs typeface="+mn-cs"/>
                        </a:rPr>
                        <a:t>Sustainable, safe and reliable operation of regulated energy facilities – contributing towards security of energy supply</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60" b="0" i="0" u="none" strike="noStrike" kern="1200" baseline="0" dirty="0">
                          <a:solidFill>
                            <a:schemeClr val="tx1">
                              <a:lumMod val="95000"/>
                              <a:lumOff val="5000"/>
                            </a:schemeClr>
                          </a:solidFill>
                          <a:latin typeface="+mn-lt"/>
                          <a:ea typeface="+mn-ea"/>
                          <a:cs typeface="+mn-cs"/>
                        </a:rPr>
                        <a:t>Due compliance with licence conditions and Methodologies </a:t>
                      </a:r>
                      <a:endParaRPr lang="en-ZA" sz="1660" b="0" i="0" u="none" strike="noStrike" kern="1200" baseline="0" dirty="0">
                        <a:solidFill>
                          <a:schemeClr val="tx1">
                            <a:lumMod val="95000"/>
                            <a:lumOff val="5000"/>
                          </a:schemeClr>
                        </a:solidFill>
                        <a:latin typeface="+mn-lt"/>
                        <a:ea typeface="+mn-ea"/>
                        <a:cs typeface="+mn-cs"/>
                      </a:endParaRP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660" b="0" i="0" u="none" strike="noStrike" kern="1200" baseline="0" dirty="0">
                        <a:solidFill>
                          <a:srgbClr val="FF0000"/>
                        </a:solidFill>
                        <a:latin typeface="+mn-lt"/>
                        <a:ea typeface="+mn-ea"/>
                        <a:cs typeface="+mn-cs"/>
                      </a:endParaRPr>
                    </a:p>
                  </a:txBody>
                  <a:tcPr marL="91435" marR="91435" marT="45742" marB="45742"/>
                </a:tc>
                <a:extLst>
                  <a:ext uri="{0D108BD9-81ED-4DB2-BD59-A6C34878D82A}">
                    <a16:rowId xmlns:a16="http://schemas.microsoft.com/office/drawing/2014/main" val="2931787282"/>
                  </a:ext>
                </a:extLst>
              </a:tr>
            </a:tbl>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Number Placeholder 3">
            <a:extLst>
              <a:ext uri="{FF2B5EF4-FFF2-40B4-BE49-F238E27FC236}">
                <a16:creationId xmlns:a16="http://schemas.microsoft.com/office/drawing/2014/main" id="{038AAB7A-D6AF-07BF-272E-E5A7FC28702A}"/>
              </a:ext>
            </a:extLst>
          </p:cNvPr>
          <p:cNvSpPr>
            <a:spLocks noGrp="1"/>
          </p:cNvSpPr>
          <p:nvPr>
            <p:ph type="sldNum" sz="quarter" idx="11"/>
          </p:nvPr>
        </p:nvSpPr>
        <p:spPr>
          <a:xfrm>
            <a:off x="8532813" y="-9525"/>
            <a:ext cx="611187" cy="3508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FC0EBE1-B60D-4E35-A2E7-15CE2719D312}" type="slidenum">
              <a:rPr lang="en-US" altLang="en-US" sz="1500" b="1">
                <a:cs typeface="Arial" panose="020B0604020202020204" pitchFamily="34" charset="0"/>
              </a:rPr>
              <a:pPr/>
              <a:t>49</a:t>
            </a:fld>
            <a:endParaRPr lang="en-US" altLang="en-US" sz="1500" b="1">
              <a:cs typeface="Arial" panose="020B0604020202020204" pitchFamily="34" charset="0"/>
            </a:endParaRPr>
          </a:p>
        </p:txBody>
      </p:sp>
      <p:graphicFrame>
        <p:nvGraphicFramePr>
          <p:cNvPr id="3" name="Table 2">
            <a:extLst>
              <a:ext uri="{FF2B5EF4-FFF2-40B4-BE49-F238E27FC236}">
                <a16:creationId xmlns:a16="http://schemas.microsoft.com/office/drawing/2014/main" id="{ED48C497-6E0B-C1C9-43AA-E592E6007FF3}"/>
              </a:ext>
            </a:extLst>
          </p:cNvPr>
          <p:cNvGraphicFramePr>
            <a:graphicFrameLocks noGrp="1"/>
          </p:cNvGraphicFramePr>
          <p:nvPr/>
        </p:nvGraphicFramePr>
        <p:xfrm>
          <a:off x="4763" y="2276475"/>
          <a:ext cx="9139237" cy="4581525"/>
        </p:xfrm>
        <a:graphic>
          <a:graphicData uri="http://schemas.openxmlformats.org/drawingml/2006/table">
            <a:tbl>
              <a:tblPr firstRow="1" bandRow="1">
                <a:tableStyleId>{21E4AEA4-8DFA-4A89-87EB-49C32662AFE0}</a:tableStyleId>
              </a:tblPr>
              <a:tblGrid>
                <a:gridCol w="4423482">
                  <a:extLst>
                    <a:ext uri="{9D8B030D-6E8A-4147-A177-3AD203B41FA5}">
                      <a16:colId xmlns:a16="http://schemas.microsoft.com/office/drawing/2014/main" val="523724959"/>
                    </a:ext>
                  </a:extLst>
                </a:gridCol>
                <a:gridCol w="4715755">
                  <a:extLst>
                    <a:ext uri="{9D8B030D-6E8A-4147-A177-3AD203B41FA5}">
                      <a16:colId xmlns:a16="http://schemas.microsoft.com/office/drawing/2014/main" val="2840817010"/>
                    </a:ext>
                  </a:extLst>
                </a:gridCol>
              </a:tblGrid>
              <a:tr h="388284">
                <a:tc>
                  <a:txBody>
                    <a:bodyPr/>
                    <a:lstStyle/>
                    <a:p>
                      <a:pPr algn="ctr"/>
                      <a:r>
                        <a:rPr lang="en-ZA" sz="1700" b="1" dirty="0"/>
                        <a:t>APP outputs and targets</a:t>
                      </a:r>
                    </a:p>
                  </a:txBody>
                  <a:tcPr marL="91435" marR="91435" marT="45738" marB="45738"/>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700" b="1" dirty="0"/>
                        <a:t>Envisaged impact</a:t>
                      </a:r>
                    </a:p>
                  </a:txBody>
                  <a:tcPr marL="91435" marR="91435" marT="45738" marB="45738"/>
                </a:tc>
                <a:extLst>
                  <a:ext uri="{0D108BD9-81ED-4DB2-BD59-A6C34878D82A}">
                    <a16:rowId xmlns:a16="http://schemas.microsoft.com/office/drawing/2014/main" val="4060300261"/>
                  </a:ext>
                </a:extLst>
              </a:tr>
              <a:tr h="673029">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700" b="1" dirty="0">
                          <a:solidFill>
                            <a:srgbClr val="006600"/>
                          </a:solidFill>
                        </a:rPr>
                        <a:t>Outcome:</a:t>
                      </a:r>
                      <a:r>
                        <a:rPr lang="en-ZA" sz="1700" b="1" baseline="0" dirty="0">
                          <a:solidFill>
                            <a:srgbClr val="006600"/>
                          </a:solidFill>
                        </a:rPr>
                        <a:t>  </a:t>
                      </a:r>
                      <a:r>
                        <a:rPr lang="en-ZA" sz="1700" b="0" dirty="0">
                          <a:solidFill>
                            <a:srgbClr val="006600"/>
                          </a:solidFill>
                        </a:rPr>
                        <a:t>A stable and diverse energy sector system and pricing regime which supports access  through regulatory services that are delivered on time and to quality standards </a:t>
                      </a:r>
                    </a:p>
                  </a:txBody>
                  <a:tcPr marL="91435" marR="91435" marT="45750" marB="45750"/>
                </a:tc>
                <a:tc hMerge="1">
                  <a:txBody>
                    <a:bodyPr/>
                    <a:lstStyle/>
                    <a:p>
                      <a:endParaRPr lang="en-ZA"/>
                    </a:p>
                  </a:txBody>
                  <a:tcPr/>
                </a:tc>
                <a:extLst>
                  <a:ext uri="{0D108BD9-81ED-4DB2-BD59-A6C34878D82A}">
                    <a16:rowId xmlns:a16="http://schemas.microsoft.com/office/drawing/2014/main" val="1081425950"/>
                  </a:ext>
                </a:extLst>
              </a:tr>
              <a:tr h="3520212">
                <a:tc>
                  <a:txBody>
                    <a:bodyPr/>
                    <a:lstStyle/>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700" b="0" i="0" u="none" strike="noStrike" kern="1200" baseline="0" dirty="0">
                          <a:solidFill>
                            <a:schemeClr val="dk1"/>
                          </a:solidFill>
                          <a:latin typeface="+mn-lt"/>
                          <a:ea typeface="+mn-ea"/>
                          <a:cs typeface="+mn-cs"/>
                        </a:rPr>
                        <a:t>100% of monitoring reports on the implementation of transmission tariffs and maximum prices considered </a:t>
                      </a:r>
                    </a:p>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b="0" i="0" u="none" strike="noStrike" kern="1200" baseline="0" dirty="0">
                          <a:solidFill>
                            <a:schemeClr val="dk1"/>
                          </a:solidFill>
                          <a:latin typeface="+mn-lt"/>
                          <a:ea typeface="+mn-ea"/>
                          <a:cs typeface="+mn-cs"/>
                        </a:rPr>
                        <a:t>4 reports on monitoring of RRMs </a:t>
                      </a:r>
                    </a:p>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700" b="0" i="0" u="none" strike="noStrike" kern="1200" baseline="0" dirty="0">
                          <a:solidFill>
                            <a:schemeClr val="dk1"/>
                          </a:solidFill>
                          <a:latin typeface="+mn-lt"/>
                          <a:ea typeface="+mn-ea"/>
                          <a:cs typeface="+mn-cs"/>
                        </a:rPr>
                        <a:t>50% of complaints investigation and initiated investigations completed </a:t>
                      </a:r>
                    </a:p>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700" b="0" i="0" u="none" strike="noStrike" kern="1200" baseline="0" dirty="0">
                          <a:solidFill>
                            <a:schemeClr val="dk1"/>
                          </a:solidFill>
                          <a:latin typeface="+mn-lt"/>
                          <a:ea typeface="+mn-ea"/>
                          <a:cs typeface="+mn-cs"/>
                        </a:rPr>
                        <a:t>Two reports on new developments in the gas industry </a:t>
                      </a:r>
                    </a:p>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700" b="0" i="0" u="none" strike="noStrike" kern="1200" baseline="0" dirty="0">
                          <a:solidFill>
                            <a:schemeClr val="dk1"/>
                          </a:solidFill>
                          <a:latin typeface="+mn-lt"/>
                          <a:ea typeface="+mn-ea"/>
                          <a:cs typeface="+mn-cs"/>
                        </a:rPr>
                        <a:t>One report on the impact of developments on competition in the gas industry</a:t>
                      </a:r>
                    </a:p>
                  </a:txBody>
                  <a:tcPr marL="91435" marR="91435" marT="45750" marB="45750"/>
                </a:tc>
                <a:tc>
                  <a:txBody>
                    <a:bodyPr/>
                    <a:lstStyle/>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700" b="0" i="0" u="none" strike="noStrike" kern="1200" baseline="0" dirty="0">
                          <a:solidFill>
                            <a:schemeClr val="tx1">
                              <a:lumMod val="95000"/>
                              <a:lumOff val="5000"/>
                            </a:schemeClr>
                          </a:solidFill>
                          <a:latin typeface="+mn-lt"/>
                          <a:ea typeface="+mn-ea"/>
                          <a:cs typeface="+mn-cs"/>
                        </a:rPr>
                        <a:t>Secure and reliable supply of energy</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700" b="0" i="0" u="none" strike="noStrike" kern="1200" baseline="0" dirty="0">
                          <a:solidFill>
                            <a:schemeClr val="tx1">
                              <a:lumMod val="95000"/>
                              <a:lumOff val="5000"/>
                            </a:schemeClr>
                          </a:solidFill>
                          <a:latin typeface="+mn-lt"/>
                          <a:ea typeface="+mn-ea"/>
                          <a:cs typeface="+mn-cs"/>
                        </a:rPr>
                        <a:t>Safe, efficient and environmentally friendly operation of regulated energy facilities, including the transportation of energy </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700" b="0" i="0" u="none" strike="noStrike" kern="1200" baseline="0" dirty="0">
                          <a:solidFill>
                            <a:schemeClr val="tx1">
                              <a:lumMod val="95000"/>
                              <a:lumOff val="5000"/>
                            </a:schemeClr>
                          </a:solidFill>
                          <a:latin typeface="+mn-lt"/>
                          <a:ea typeface="+mn-ea"/>
                          <a:cs typeface="+mn-cs"/>
                        </a:rPr>
                        <a:t>Improved understanding of the regulation of the energy sector between licensees, customers or end-users</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700" b="0" i="0" u="none" strike="noStrike" kern="1200" baseline="0" dirty="0">
                          <a:solidFill>
                            <a:schemeClr val="tx1">
                              <a:lumMod val="95000"/>
                              <a:lumOff val="5000"/>
                            </a:schemeClr>
                          </a:solidFill>
                          <a:latin typeface="+mn-lt"/>
                          <a:ea typeface="+mn-ea"/>
                          <a:cs typeface="+mn-cs"/>
                        </a:rPr>
                        <a:t>Fair balance between the needs of the customer (end user) and the regulated entities</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700" b="0" i="0" u="none" strike="noStrike" kern="1200" baseline="0" dirty="0">
                          <a:solidFill>
                            <a:schemeClr val="tx1">
                              <a:lumMod val="95000"/>
                              <a:lumOff val="5000"/>
                            </a:schemeClr>
                          </a:solidFill>
                          <a:latin typeface="+mn-lt"/>
                          <a:ea typeface="+mn-ea"/>
                          <a:cs typeface="+mn-cs"/>
                        </a:rPr>
                        <a:t>Sustainable, safe and reliable operation of regulated energy facilities – contributing towards security of energy supply</a:t>
                      </a:r>
                    </a:p>
                  </a:txBody>
                  <a:tcPr marL="91435" marR="91435" marT="45750" marB="45750"/>
                </a:tc>
                <a:extLst>
                  <a:ext uri="{0D108BD9-81ED-4DB2-BD59-A6C34878D82A}">
                    <a16:rowId xmlns:a16="http://schemas.microsoft.com/office/drawing/2014/main" val="3772793888"/>
                  </a:ext>
                </a:extLst>
              </a:tr>
            </a:tbl>
          </a:graphicData>
        </a:graphic>
      </p:graphicFrame>
      <p:sp>
        <p:nvSpPr>
          <p:cNvPr id="6" name="Title 1">
            <a:extLst>
              <a:ext uri="{FF2B5EF4-FFF2-40B4-BE49-F238E27FC236}">
                <a16:creationId xmlns:a16="http://schemas.microsoft.com/office/drawing/2014/main" id="{7A5F9079-AF28-8B27-DA47-7A3360743D82}"/>
              </a:ext>
            </a:extLst>
          </p:cNvPr>
          <p:cNvSpPr txBox="1">
            <a:spLocks/>
          </p:cNvSpPr>
          <p:nvPr/>
        </p:nvSpPr>
        <p:spPr bwMode="auto">
          <a:xfrm>
            <a:off x="20638" y="1125538"/>
            <a:ext cx="8307387" cy="933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ＭＳ Ｐゴシック" panose="020B0600070205080204" pitchFamily="34" charset="-128"/>
                <a:cs typeface="+mj-cs"/>
              </a:defRPr>
            </a:lvl1pPr>
            <a:lvl2pPr algn="ctr" rtl="0" eaLnBrk="0" fontAlgn="base" hangingPunct="0">
              <a:spcBef>
                <a:spcPct val="0"/>
              </a:spcBef>
              <a:spcAft>
                <a:spcPct val="0"/>
              </a:spcAft>
              <a:defRPr sz="4400">
                <a:solidFill>
                  <a:schemeClr val="tx2"/>
                </a:solidFill>
                <a:latin typeface="Arial" charset="0"/>
                <a:ea typeface="ＭＳ Ｐゴシック" panose="020B0600070205080204" pitchFamily="34" charset="-128"/>
              </a:defRPr>
            </a:lvl2pPr>
            <a:lvl3pPr algn="ctr" rtl="0" eaLnBrk="0" fontAlgn="base" hangingPunct="0">
              <a:spcBef>
                <a:spcPct val="0"/>
              </a:spcBef>
              <a:spcAft>
                <a:spcPct val="0"/>
              </a:spcAft>
              <a:defRPr sz="4400">
                <a:solidFill>
                  <a:schemeClr val="tx2"/>
                </a:solidFill>
                <a:latin typeface="Arial" charset="0"/>
                <a:ea typeface="ＭＳ Ｐゴシック" panose="020B0600070205080204" pitchFamily="34" charset="-128"/>
              </a:defRPr>
            </a:lvl3pPr>
            <a:lvl4pPr algn="ctr" rtl="0" eaLnBrk="0" fontAlgn="base" hangingPunct="0">
              <a:spcBef>
                <a:spcPct val="0"/>
              </a:spcBef>
              <a:spcAft>
                <a:spcPct val="0"/>
              </a:spcAft>
              <a:defRPr sz="4400">
                <a:solidFill>
                  <a:schemeClr val="tx2"/>
                </a:solidFill>
                <a:latin typeface="Arial" charset="0"/>
                <a:ea typeface="ＭＳ Ｐゴシック" panose="020B0600070205080204" pitchFamily="34" charset="-128"/>
              </a:defRPr>
            </a:lvl4pPr>
            <a:lvl5pPr algn="ctr" rtl="0" eaLnBrk="0" fontAlgn="base" hangingPunct="0">
              <a:spcBef>
                <a:spcPct val="0"/>
              </a:spcBef>
              <a:spcAft>
                <a:spcPct val="0"/>
              </a:spcAft>
              <a:defRPr sz="4400">
                <a:solidFill>
                  <a:schemeClr val="tx2"/>
                </a:solidFill>
                <a:latin typeface="Arial" charset="0"/>
                <a:ea typeface="ＭＳ Ｐゴシック" panose="020B0600070205080204" pitchFamily="34"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a:lstStyle>
          <a:p>
            <a:pPr>
              <a:defRPr/>
            </a:pPr>
            <a:r>
              <a:rPr lang="en-ZA" sz="2000" b="1" kern="0" dirty="0"/>
              <a:t>PROGRAMME 1:  REGULATORY SERVICE DELIVERY</a:t>
            </a:r>
            <a:br>
              <a:rPr lang="en-ZA" sz="2000" b="1" kern="0" dirty="0"/>
            </a:br>
            <a:r>
              <a:rPr lang="en-ZA" sz="2000" b="1" i="1" kern="0" dirty="0"/>
              <a:t>Subprogramme:  Piped-gas Industry Regulation (2)</a:t>
            </a:r>
            <a:br>
              <a:rPr lang="en-ZA" sz="2000" b="1" i="1" kern="0" dirty="0"/>
            </a:br>
            <a:r>
              <a:rPr lang="en-ZA" sz="2000" b="1" kern="0" dirty="0">
                <a:solidFill>
                  <a:srgbClr val="0070C0"/>
                </a:solidFill>
              </a:rPr>
              <a:t>(MTSF Priority 2: Economic Transformation and Job Creation)</a:t>
            </a:r>
            <a:br>
              <a:rPr lang="en-ZA" sz="2000" b="1" kern="0" dirty="0">
                <a:solidFill>
                  <a:srgbClr val="0070C0"/>
                </a:solidFill>
              </a:rPr>
            </a:br>
            <a:endParaRPr lang="en-ZA" altLang="en-US" sz="2000" b="1" kern="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a:extLst>
              <a:ext uri="{FF2B5EF4-FFF2-40B4-BE49-F238E27FC236}">
                <a16:creationId xmlns:a16="http://schemas.microsoft.com/office/drawing/2014/main" id="{6EE1C212-0EB5-9483-9A0A-B8A04E424649}"/>
              </a:ext>
            </a:extLst>
          </p:cNvPr>
          <p:cNvSpPr txBox="1">
            <a:spLocks noChangeArrowheads="1"/>
          </p:cNvSpPr>
          <p:nvPr/>
        </p:nvSpPr>
        <p:spPr bwMode="auto">
          <a:xfrm>
            <a:off x="-36513" y="1557338"/>
            <a:ext cx="8424863" cy="5127625"/>
          </a:xfrm>
          <a:prstGeom prst="rect">
            <a:avLst/>
          </a:prstGeom>
          <a:noFill/>
          <a:ln w="9525">
            <a:noFill/>
            <a:miter lim="800000"/>
            <a:headEnd/>
            <a:tailEnd/>
          </a:ln>
        </p:spPr>
        <p:txBody>
          <a:bodyPr/>
          <a:lstStyle/>
          <a:p>
            <a:pPr marL="446088" indent="-446088" algn="just" eaLnBrk="1" hangingPunct="1">
              <a:spcBef>
                <a:spcPts val="0"/>
              </a:spcBef>
              <a:spcAft>
                <a:spcPts val="0"/>
              </a:spcAft>
              <a:buFont typeface="+mj-lt"/>
              <a:buAutoNum type="arabicPeriod"/>
              <a:defRPr/>
            </a:pPr>
            <a:r>
              <a:rPr lang="en-ZA" altLang="en-US" sz="1900" b="1" dirty="0">
                <a:latin typeface="+mn-lt"/>
                <a:cs typeface="Arial" panose="020B0604020202020204" pitchFamily="34" charset="0"/>
              </a:rPr>
              <a:t>Regulatory Independence</a:t>
            </a:r>
          </a:p>
          <a:p>
            <a:pPr marL="914400" lvl="1" indent="-457200" algn="just" eaLnBrk="1" hangingPunct="1">
              <a:spcBef>
                <a:spcPts val="0"/>
              </a:spcBef>
              <a:spcAft>
                <a:spcPts val="0"/>
              </a:spcAft>
              <a:buFont typeface="+mj-lt"/>
              <a:buAutoNum type="alphaLcParenR"/>
              <a:defRPr/>
            </a:pPr>
            <a:r>
              <a:rPr lang="en-ZA" altLang="en-US" sz="1900" dirty="0">
                <a:latin typeface="+mn-lt"/>
                <a:cs typeface="Arial" panose="020B0604020202020204" pitchFamily="34" charset="0"/>
              </a:rPr>
              <a:t>In terms of the National Energy Regulator Act the Regulator must act independently when making regulatory decisions.</a:t>
            </a:r>
          </a:p>
          <a:p>
            <a:pPr marL="914400" lvl="1" indent="-457200" algn="just" eaLnBrk="1" hangingPunct="1">
              <a:spcBef>
                <a:spcPts val="0"/>
              </a:spcBef>
              <a:spcAft>
                <a:spcPts val="600"/>
              </a:spcAft>
              <a:buFont typeface="+mj-lt"/>
              <a:buAutoNum type="alphaLcParenR"/>
              <a:defRPr/>
            </a:pPr>
            <a:r>
              <a:rPr lang="en-ZA" altLang="en-US" sz="1900" dirty="0">
                <a:latin typeface="+mn-lt"/>
                <a:cs typeface="Arial" panose="020B0604020202020204" pitchFamily="34" charset="0"/>
              </a:rPr>
              <a:t>In order to ensure regulatory independence, the Energy Regulator has developed regulatory mechanisms </a:t>
            </a:r>
            <a:r>
              <a:rPr lang="en-ZA" altLang="en-US" sz="1900" i="1" dirty="0">
                <a:latin typeface="+mn-lt"/>
                <a:cs typeface="Arial" panose="020B0604020202020204" pitchFamily="34" charset="0"/>
              </a:rPr>
              <a:t>(i.e. procedures, rules, guidelines, systems, etc.)</a:t>
            </a:r>
            <a:r>
              <a:rPr lang="en-ZA" altLang="en-US" sz="1900" dirty="0">
                <a:latin typeface="+mn-lt"/>
                <a:cs typeface="Arial" panose="020B0604020202020204" pitchFamily="34" charset="0"/>
              </a:rPr>
              <a:t> that makes its decision-making processes to be open, transparent, credible, consistent, predictable, as well as making it accountable for its decisions.</a:t>
            </a:r>
            <a:r>
              <a:rPr lang="en-US" sz="1900" kern="0" dirty="0">
                <a:latin typeface="+mn-lt"/>
                <a:ea typeface="+mn-ea"/>
              </a:rPr>
              <a:t> </a:t>
            </a:r>
            <a:endParaRPr lang="en-US" sz="1900" kern="0" dirty="0">
              <a:latin typeface="+mn-lt"/>
              <a:ea typeface="+mn-ea"/>
              <a:cs typeface="Arial" charset="0"/>
            </a:endParaRPr>
          </a:p>
          <a:p>
            <a:pPr marL="446088" indent="-446088" algn="just" eaLnBrk="1" hangingPunct="1">
              <a:spcBef>
                <a:spcPts val="600"/>
              </a:spcBef>
              <a:spcAft>
                <a:spcPts val="600"/>
              </a:spcAft>
              <a:buFont typeface="+mj-lt"/>
              <a:buAutoNum type="arabicPeriod" startAt="2"/>
              <a:defRPr/>
            </a:pPr>
            <a:r>
              <a:rPr lang="en-ZA" altLang="en-US" sz="1900" b="1" dirty="0">
                <a:latin typeface="+mn-lt"/>
                <a:cs typeface="Arial" panose="020B0604020202020204" pitchFamily="34" charset="0"/>
              </a:rPr>
              <a:t>Revenue and Funding</a:t>
            </a:r>
          </a:p>
          <a:p>
            <a:pPr marL="914400" lvl="1" indent="-457200" algn="just" eaLnBrk="1" hangingPunct="1">
              <a:spcBef>
                <a:spcPts val="0"/>
              </a:spcBef>
              <a:spcAft>
                <a:spcPts val="0"/>
              </a:spcAft>
              <a:buFont typeface="+mj-lt"/>
              <a:buAutoNum type="alphaLcParenR"/>
              <a:defRPr/>
            </a:pPr>
            <a:r>
              <a:rPr lang="en-ZA" altLang="en-US" sz="1900" dirty="0">
                <a:latin typeface="+mn-lt"/>
                <a:cs typeface="Arial" panose="020B0604020202020204" pitchFamily="34" charset="0"/>
              </a:rPr>
              <a:t>NERSA is currently funded through imposing prescribed levies and licence fees on the regulated industries following a </a:t>
            </a:r>
            <a:r>
              <a:rPr lang="en-ZA" altLang="en-US" sz="1900" dirty="0">
                <a:solidFill>
                  <a:schemeClr val="tx1">
                    <a:lumMod val="95000"/>
                    <a:lumOff val="5000"/>
                  </a:schemeClr>
                </a:solidFill>
                <a:latin typeface="+mn-lt"/>
                <a:cs typeface="Arial" panose="020B0604020202020204" pitchFamily="34" charset="0"/>
              </a:rPr>
              <a:t>prescribed transparent procedure.  </a:t>
            </a:r>
          </a:p>
          <a:p>
            <a:pPr marL="914400" lvl="1" indent="-457200" algn="just" eaLnBrk="1" hangingPunct="1">
              <a:spcBef>
                <a:spcPts val="0"/>
              </a:spcBef>
              <a:spcAft>
                <a:spcPts val="600"/>
              </a:spcAft>
              <a:buFont typeface="+mj-lt"/>
              <a:buAutoNum type="alphaLcParenR"/>
              <a:defRPr/>
            </a:pPr>
            <a:r>
              <a:rPr lang="en-GB" sz="1900" dirty="0">
                <a:solidFill>
                  <a:schemeClr val="tx1">
                    <a:lumMod val="95000"/>
                    <a:lumOff val="5000"/>
                  </a:schemeClr>
                </a:solidFill>
                <a:latin typeface="+mn-lt"/>
              </a:rPr>
              <a:t>From the 2020/21 and 2021/22 financial years NERSA has noticed a decline in the volumes on which the determination of the levies and licence fees are based.  This decline is linked to the impact of the COVID-19. There is a risk that this trend might continue in the current financial year.</a:t>
            </a:r>
          </a:p>
          <a:p>
            <a:pPr marL="457200" indent="-457200" eaLnBrk="1" hangingPunct="1">
              <a:spcBef>
                <a:spcPts val="600"/>
              </a:spcBef>
              <a:spcAft>
                <a:spcPts val="600"/>
              </a:spcAft>
              <a:buFont typeface="+mj-lt"/>
              <a:buAutoNum type="alphaLcParenR"/>
              <a:defRPr/>
            </a:pPr>
            <a:endParaRPr lang="en-GB" sz="1900" dirty="0">
              <a:latin typeface="+mn-lt"/>
            </a:endParaRPr>
          </a:p>
        </p:txBody>
      </p:sp>
      <p:sp>
        <p:nvSpPr>
          <p:cNvPr id="12291" name="Rectangle 2">
            <a:extLst>
              <a:ext uri="{FF2B5EF4-FFF2-40B4-BE49-F238E27FC236}">
                <a16:creationId xmlns:a16="http://schemas.microsoft.com/office/drawing/2014/main" id="{FCA7C7E3-0E11-AC78-2BCE-62CA1D20B9B8}"/>
              </a:ext>
            </a:extLst>
          </p:cNvPr>
          <p:cNvSpPr>
            <a:spLocks noGrp="1" noChangeArrowheads="1"/>
          </p:cNvSpPr>
          <p:nvPr>
            <p:ph type="title"/>
          </p:nvPr>
        </p:nvSpPr>
        <p:spPr bwMode="auto">
          <a:xfrm>
            <a:off x="107950" y="1125538"/>
            <a:ext cx="7920038" cy="5667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500" b="1"/>
              <a:t>1.    INTRODUCTION (1)</a:t>
            </a:r>
          </a:p>
        </p:txBody>
      </p:sp>
      <p:sp>
        <p:nvSpPr>
          <p:cNvPr id="12292" name="Slide Number Placeholder 4">
            <a:extLst>
              <a:ext uri="{FF2B5EF4-FFF2-40B4-BE49-F238E27FC236}">
                <a16:creationId xmlns:a16="http://schemas.microsoft.com/office/drawing/2014/main" id="{C45E06F1-ABAD-078C-3419-0D607EB55B29}"/>
              </a:ext>
            </a:extLst>
          </p:cNvPr>
          <p:cNvSpPr>
            <a:spLocks noGrp="1"/>
          </p:cNvSpPr>
          <p:nvPr>
            <p:ph type="sldNum" sz="quarter" idx="11"/>
          </p:nvPr>
        </p:nvSpPr>
        <p:spPr>
          <a:xfrm>
            <a:off x="6875463" y="188913"/>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400" b="1"/>
              <a:t>4</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Number Placeholder 3">
            <a:extLst>
              <a:ext uri="{FF2B5EF4-FFF2-40B4-BE49-F238E27FC236}">
                <a16:creationId xmlns:a16="http://schemas.microsoft.com/office/drawing/2014/main" id="{34A4D2B6-11A3-B968-6182-02A3021837C6}"/>
              </a:ext>
            </a:extLst>
          </p:cNvPr>
          <p:cNvSpPr>
            <a:spLocks noGrp="1"/>
          </p:cNvSpPr>
          <p:nvPr>
            <p:ph type="sldNum" sz="quarter" idx="11"/>
          </p:nvPr>
        </p:nvSpPr>
        <p:spPr>
          <a:xfrm>
            <a:off x="8532813" y="-9525"/>
            <a:ext cx="611187" cy="3508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5E2DCD4A-F65B-4ACE-8D34-8ACF44A260D8}" type="slidenum">
              <a:rPr lang="en-US" altLang="en-US" sz="1500" b="1">
                <a:cs typeface="Arial" panose="020B0604020202020204" pitchFamily="34" charset="0"/>
              </a:rPr>
              <a:pPr/>
              <a:t>50</a:t>
            </a:fld>
            <a:endParaRPr lang="en-US" altLang="en-US" sz="1500" b="1">
              <a:cs typeface="Arial" panose="020B0604020202020204" pitchFamily="34" charset="0"/>
            </a:endParaRPr>
          </a:p>
        </p:txBody>
      </p:sp>
      <p:graphicFrame>
        <p:nvGraphicFramePr>
          <p:cNvPr id="3" name="Table 2">
            <a:extLst>
              <a:ext uri="{FF2B5EF4-FFF2-40B4-BE49-F238E27FC236}">
                <a16:creationId xmlns:a16="http://schemas.microsoft.com/office/drawing/2014/main" id="{AD313E48-E550-DCFC-AD61-DFAE83897BC6}"/>
              </a:ext>
            </a:extLst>
          </p:cNvPr>
          <p:cNvGraphicFramePr>
            <a:graphicFrameLocks noGrp="1"/>
          </p:cNvGraphicFramePr>
          <p:nvPr/>
        </p:nvGraphicFramePr>
        <p:xfrm>
          <a:off x="34925" y="2205038"/>
          <a:ext cx="9139238" cy="4652962"/>
        </p:xfrm>
        <a:graphic>
          <a:graphicData uri="http://schemas.openxmlformats.org/drawingml/2006/table">
            <a:tbl>
              <a:tblPr firstRow="1" bandRow="1">
                <a:tableStyleId>{21E4AEA4-8DFA-4A89-87EB-49C32662AFE0}</a:tableStyleId>
              </a:tblPr>
              <a:tblGrid>
                <a:gridCol w="3611789">
                  <a:extLst>
                    <a:ext uri="{9D8B030D-6E8A-4147-A177-3AD203B41FA5}">
                      <a16:colId xmlns:a16="http://schemas.microsoft.com/office/drawing/2014/main" val="523724959"/>
                    </a:ext>
                  </a:extLst>
                </a:gridCol>
                <a:gridCol w="5527449">
                  <a:extLst>
                    <a:ext uri="{9D8B030D-6E8A-4147-A177-3AD203B41FA5}">
                      <a16:colId xmlns:a16="http://schemas.microsoft.com/office/drawing/2014/main" val="1506976918"/>
                    </a:ext>
                  </a:extLst>
                </a:gridCol>
              </a:tblGrid>
              <a:tr h="413613">
                <a:tc>
                  <a:txBody>
                    <a:bodyPr/>
                    <a:lstStyle/>
                    <a:p>
                      <a:pPr algn="ctr"/>
                      <a:r>
                        <a:rPr lang="en-ZA" sz="1800" b="1" dirty="0"/>
                        <a:t>APP outputs and targets</a:t>
                      </a:r>
                    </a:p>
                  </a:txBody>
                  <a:tcPr marL="91435" marR="91435" marT="45731" marB="45731"/>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800" b="1" dirty="0"/>
                        <a:t>Envisaged impact</a:t>
                      </a:r>
                    </a:p>
                  </a:txBody>
                  <a:tcPr marL="91435" marR="91435" marT="45731" marB="45731"/>
                </a:tc>
                <a:extLst>
                  <a:ext uri="{0D108BD9-81ED-4DB2-BD59-A6C34878D82A}">
                    <a16:rowId xmlns:a16="http://schemas.microsoft.com/office/drawing/2014/main" val="4060300261"/>
                  </a:ext>
                </a:extLst>
              </a:tr>
              <a:tr h="723829">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b="1" dirty="0">
                          <a:solidFill>
                            <a:srgbClr val="006600"/>
                          </a:solidFill>
                        </a:rPr>
                        <a:t>Outcome:</a:t>
                      </a:r>
                      <a:r>
                        <a:rPr lang="en-ZA" sz="1800" b="1" baseline="0" dirty="0">
                          <a:solidFill>
                            <a:srgbClr val="006600"/>
                          </a:solidFill>
                        </a:rPr>
                        <a:t>  </a:t>
                      </a:r>
                      <a:r>
                        <a:rPr lang="en-ZA" sz="1800" dirty="0">
                          <a:solidFill>
                            <a:srgbClr val="006600"/>
                          </a:solidFill>
                        </a:rPr>
                        <a:t>Efficient, sustainable, equitable and orderly development of a transformed, competitive and accessible piped gas industry</a:t>
                      </a:r>
                      <a:endParaRPr lang="en-ZA" sz="1800" b="0" dirty="0">
                        <a:solidFill>
                          <a:srgbClr val="006600"/>
                        </a:solidFill>
                      </a:endParaRPr>
                    </a:p>
                  </a:txBody>
                  <a:tcPr marL="91435" marR="91435" marT="45743" marB="45743"/>
                </a:tc>
                <a:tc hMerge="1">
                  <a:txBody>
                    <a:bodyPr/>
                    <a:lstStyle/>
                    <a:p>
                      <a:endParaRPr lang="en-ZA"/>
                    </a:p>
                  </a:txBody>
                  <a:tcPr/>
                </a:tc>
                <a:extLst>
                  <a:ext uri="{0D108BD9-81ED-4DB2-BD59-A6C34878D82A}">
                    <a16:rowId xmlns:a16="http://schemas.microsoft.com/office/drawing/2014/main" val="1081425950"/>
                  </a:ext>
                </a:extLst>
              </a:tr>
              <a:tr h="3515520">
                <a:tc>
                  <a:txBody>
                    <a:bodyPr/>
                    <a:lstStyle/>
                    <a:p>
                      <a:pPr marL="285750" lvl="1" indent="-285750" algn="l" defTabSz="914400" rtl="0" eaLnBrk="1" latinLnBrk="0" hangingPunct="1">
                        <a:buFont typeface="Arial" panose="020B0604020202020204" pitchFamily="34" charset="0"/>
                        <a:buChar char="•"/>
                      </a:pPr>
                      <a:r>
                        <a:rPr lang="en-ZA" sz="1800" b="0" i="0" u="none" strike="noStrike" kern="1200" baseline="0" dirty="0">
                          <a:solidFill>
                            <a:schemeClr val="dk1"/>
                          </a:solidFill>
                          <a:latin typeface="+mn-lt"/>
                          <a:ea typeface="+mn-ea"/>
                          <a:cs typeface="+mn-cs"/>
                        </a:rPr>
                        <a:t>100% of licence applications (new / amendments) and applications  for registration of gas activities considered</a:t>
                      </a:r>
                    </a:p>
                  </a:txBody>
                  <a:tcPr marL="91435" marR="91435" marT="45743" marB="45743"/>
                </a:tc>
                <a:tc>
                  <a:txBody>
                    <a:bodyPr/>
                    <a:lstStyle/>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b="0" i="0" u="none" strike="noStrike" kern="1200" baseline="0" dirty="0">
                          <a:solidFill>
                            <a:schemeClr val="tx1">
                              <a:lumMod val="95000"/>
                              <a:lumOff val="5000"/>
                            </a:schemeClr>
                          </a:solidFill>
                          <a:latin typeface="+mn-lt"/>
                          <a:ea typeface="+mn-ea"/>
                          <a:cs typeface="+mn-cs"/>
                        </a:rPr>
                        <a:t>Economic growth through affordable prices tariffs;</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b="0" i="0" u="none" strike="noStrike" kern="1200" baseline="0" dirty="0">
                          <a:solidFill>
                            <a:schemeClr val="tx1">
                              <a:lumMod val="95000"/>
                              <a:lumOff val="5000"/>
                            </a:schemeClr>
                          </a:solidFill>
                          <a:latin typeface="+mn-lt"/>
                          <a:ea typeface="+mn-ea"/>
                          <a:cs typeface="+mn-cs"/>
                        </a:rPr>
                        <a:t>Fair balance between the needs of the customer (end user) and the regulated entities</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b="0" i="0" u="none" strike="noStrike" kern="1200" baseline="0" dirty="0">
                          <a:solidFill>
                            <a:schemeClr val="tx1">
                              <a:lumMod val="95000"/>
                              <a:lumOff val="5000"/>
                            </a:schemeClr>
                          </a:solidFill>
                          <a:latin typeface="+mn-lt"/>
                          <a:ea typeface="+mn-ea"/>
                          <a:cs typeface="+mn-cs"/>
                        </a:rPr>
                        <a:t>Orderly development of the energy industry</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b="0" i="0" u="none" strike="noStrike" kern="1200" baseline="0" dirty="0">
                          <a:solidFill>
                            <a:schemeClr val="tx1">
                              <a:lumMod val="95000"/>
                              <a:lumOff val="5000"/>
                            </a:schemeClr>
                          </a:solidFill>
                          <a:latin typeface="+mn-lt"/>
                          <a:ea typeface="+mn-ea"/>
                          <a:cs typeface="+mn-cs"/>
                        </a:rPr>
                        <a:t>Access to more energy from new/alternative suppliers</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b="0" i="0" u="none" strike="noStrike" kern="1200" baseline="0" dirty="0">
                          <a:solidFill>
                            <a:schemeClr val="tx1">
                              <a:lumMod val="95000"/>
                              <a:lumOff val="5000"/>
                            </a:schemeClr>
                          </a:solidFill>
                          <a:latin typeface="+mn-lt"/>
                          <a:ea typeface="+mn-ea"/>
                          <a:cs typeface="+mn-cs"/>
                        </a:rPr>
                        <a:t>Transformation of the regulated industries, in line with the BBBEE Act</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b="0" i="0" u="none" strike="noStrike" kern="1200" baseline="0" dirty="0">
                          <a:solidFill>
                            <a:schemeClr val="tx1">
                              <a:lumMod val="95000"/>
                              <a:lumOff val="5000"/>
                            </a:schemeClr>
                          </a:solidFill>
                          <a:latin typeface="+mn-lt"/>
                          <a:ea typeface="+mn-ea"/>
                          <a:cs typeface="+mn-cs"/>
                        </a:rPr>
                        <a:t>Safe, efficient and environmentally friendly operation of regulated energy facilities, including the transportation of energy </a:t>
                      </a:r>
                    </a:p>
                  </a:txBody>
                  <a:tcPr marL="91435" marR="91435" marT="45743" marB="45743"/>
                </a:tc>
                <a:extLst>
                  <a:ext uri="{0D108BD9-81ED-4DB2-BD59-A6C34878D82A}">
                    <a16:rowId xmlns:a16="http://schemas.microsoft.com/office/drawing/2014/main" val="3772793888"/>
                  </a:ext>
                </a:extLst>
              </a:tr>
            </a:tbl>
          </a:graphicData>
        </a:graphic>
      </p:graphicFrame>
      <p:sp>
        <p:nvSpPr>
          <p:cNvPr id="6" name="Title 1">
            <a:extLst>
              <a:ext uri="{FF2B5EF4-FFF2-40B4-BE49-F238E27FC236}">
                <a16:creationId xmlns:a16="http://schemas.microsoft.com/office/drawing/2014/main" id="{E3F6FDB5-AF98-4D60-BC8E-606ECDA0142E}"/>
              </a:ext>
            </a:extLst>
          </p:cNvPr>
          <p:cNvSpPr txBox="1">
            <a:spLocks/>
          </p:cNvSpPr>
          <p:nvPr/>
        </p:nvSpPr>
        <p:spPr bwMode="auto">
          <a:xfrm>
            <a:off x="34925" y="1125538"/>
            <a:ext cx="8307388" cy="9350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ＭＳ Ｐゴシック" panose="020B0600070205080204" pitchFamily="34" charset="-128"/>
                <a:cs typeface="+mj-cs"/>
              </a:defRPr>
            </a:lvl1pPr>
            <a:lvl2pPr algn="ctr" rtl="0" eaLnBrk="0" fontAlgn="base" hangingPunct="0">
              <a:spcBef>
                <a:spcPct val="0"/>
              </a:spcBef>
              <a:spcAft>
                <a:spcPct val="0"/>
              </a:spcAft>
              <a:defRPr sz="4400">
                <a:solidFill>
                  <a:schemeClr val="tx2"/>
                </a:solidFill>
                <a:latin typeface="Arial" charset="0"/>
                <a:ea typeface="ＭＳ Ｐゴシック" panose="020B0600070205080204" pitchFamily="34" charset="-128"/>
              </a:defRPr>
            </a:lvl2pPr>
            <a:lvl3pPr algn="ctr" rtl="0" eaLnBrk="0" fontAlgn="base" hangingPunct="0">
              <a:spcBef>
                <a:spcPct val="0"/>
              </a:spcBef>
              <a:spcAft>
                <a:spcPct val="0"/>
              </a:spcAft>
              <a:defRPr sz="4400">
                <a:solidFill>
                  <a:schemeClr val="tx2"/>
                </a:solidFill>
                <a:latin typeface="Arial" charset="0"/>
                <a:ea typeface="ＭＳ Ｐゴシック" panose="020B0600070205080204" pitchFamily="34" charset="-128"/>
              </a:defRPr>
            </a:lvl3pPr>
            <a:lvl4pPr algn="ctr" rtl="0" eaLnBrk="0" fontAlgn="base" hangingPunct="0">
              <a:spcBef>
                <a:spcPct val="0"/>
              </a:spcBef>
              <a:spcAft>
                <a:spcPct val="0"/>
              </a:spcAft>
              <a:defRPr sz="4400">
                <a:solidFill>
                  <a:schemeClr val="tx2"/>
                </a:solidFill>
                <a:latin typeface="Arial" charset="0"/>
                <a:ea typeface="ＭＳ Ｐゴシック" panose="020B0600070205080204" pitchFamily="34" charset="-128"/>
              </a:defRPr>
            </a:lvl4pPr>
            <a:lvl5pPr algn="ctr" rtl="0" eaLnBrk="0" fontAlgn="base" hangingPunct="0">
              <a:spcBef>
                <a:spcPct val="0"/>
              </a:spcBef>
              <a:spcAft>
                <a:spcPct val="0"/>
              </a:spcAft>
              <a:defRPr sz="4400">
                <a:solidFill>
                  <a:schemeClr val="tx2"/>
                </a:solidFill>
                <a:latin typeface="Arial" charset="0"/>
                <a:ea typeface="ＭＳ Ｐゴシック" panose="020B0600070205080204" pitchFamily="34"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a:lstStyle>
          <a:p>
            <a:pPr>
              <a:defRPr/>
            </a:pPr>
            <a:r>
              <a:rPr lang="en-ZA" sz="2000" b="1" kern="0" dirty="0"/>
              <a:t>PROGRAMME 1:  REGULATORY SERVICE DELIVERY</a:t>
            </a:r>
            <a:br>
              <a:rPr lang="en-ZA" sz="2000" b="1" kern="0" dirty="0"/>
            </a:br>
            <a:r>
              <a:rPr lang="en-ZA" sz="2000" b="1" i="1" kern="0" dirty="0"/>
              <a:t>Subprogramme:  Piped-gas Industry Regulation (3)</a:t>
            </a:r>
            <a:br>
              <a:rPr lang="en-ZA" sz="2000" b="1" i="1" kern="0" dirty="0"/>
            </a:br>
            <a:r>
              <a:rPr lang="en-ZA" sz="2000" b="1" kern="0" dirty="0">
                <a:solidFill>
                  <a:srgbClr val="0070C0"/>
                </a:solidFill>
              </a:rPr>
              <a:t>(MTSF Priority 2: Economic Transformation and Job Creation)</a:t>
            </a:r>
            <a:br>
              <a:rPr lang="en-ZA" sz="2000" b="1" kern="0" dirty="0">
                <a:solidFill>
                  <a:srgbClr val="0070C0"/>
                </a:solidFill>
              </a:rPr>
            </a:br>
            <a:endParaRPr lang="en-ZA" altLang="en-US" sz="2000" b="1" kern="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Number Placeholder 3">
            <a:extLst>
              <a:ext uri="{FF2B5EF4-FFF2-40B4-BE49-F238E27FC236}">
                <a16:creationId xmlns:a16="http://schemas.microsoft.com/office/drawing/2014/main" id="{5E83F1F6-A492-C4B7-3E39-4CE7C513A321}"/>
              </a:ext>
            </a:extLst>
          </p:cNvPr>
          <p:cNvSpPr>
            <a:spLocks noGrp="1"/>
          </p:cNvSpPr>
          <p:nvPr>
            <p:ph type="sldNum" sz="quarter" idx="11"/>
          </p:nvPr>
        </p:nvSpPr>
        <p:spPr>
          <a:xfrm>
            <a:off x="8532813" y="-9525"/>
            <a:ext cx="611187" cy="3508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985BBEF4-5436-4DC6-84B0-ED36F33B71AA}" type="slidenum">
              <a:rPr lang="en-US" altLang="en-US" sz="1500" b="1">
                <a:cs typeface="Arial" panose="020B0604020202020204" pitchFamily="34" charset="0"/>
              </a:rPr>
              <a:pPr/>
              <a:t>51</a:t>
            </a:fld>
            <a:endParaRPr lang="en-US" altLang="en-US" sz="1500" b="1">
              <a:cs typeface="Arial" panose="020B0604020202020204" pitchFamily="34" charset="0"/>
            </a:endParaRPr>
          </a:p>
        </p:txBody>
      </p:sp>
      <p:graphicFrame>
        <p:nvGraphicFramePr>
          <p:cNvPr id="3" name="Table 2">
            <a:extLst>
              <a:ext uri="{FF2B5EF4-FFF2-40B4-BE49-F238E27FC236}">
                <a16:creationId xmlns:a16="http://schemas.microsoft.com/office/drawing/2014/main" id="{F2D703AD-5DA5-6F01-B670-BF481DD96D73}"/>
              </a:ext>
            </a:extLst>
          </p:cNvPr>
          <p:cNvGraphicFramePr>
            <a:graphicFrameLocks noGrp="1"/>
          </p:cNvGraphicFramePr>
          <p:nvPr/>
        </p:nvGraphicFramePr>
        <p:xfrm>
          <a:off x="-3175" y="2060575"/>
          <a:ext cx="9139238" cy="4776788"/>
        </p:xfrm>
        <a:graphic>
          <a:graphicData uri="http://schemas.openxmlformats.org/drawingml/2006/table">
            <a:tbl>
              <a:tblPr firstRow="1" bandRow="1">
                <a:tableStyleId>{21E4AEA4-8DFA-4A89-87EB-49C32662AFE0}</a:tableStyleId>
              </a:tblPr>
              <a:tblGrid>
                <a:gridCol w="3343101">
                  <a:extLst>
                    <a:ext uri="{9D8B030D-6E8A-4147-A177-3AD203B41FA5}">
                      <a16:colId xmlns:a16="http://schemas.microsoft.com/office/drawing/2014/main" val="523724959"/>
                    </a:ext>
                  </a:extLst>
                </a:gridCol>
                <a:gridCol w="345513">
                  <a:extLst>
                    <a:ext uri="{9D8B030D-6E8A-4147-A177-3AD203B41FA5}">
                      <a16:colId xmlns:a16="http://schemas.microsoft.com/office/drawing/2014/main" val="2043485548"/>
                    </a:ext>
                  </a:extLst>
                </a:gridCol>
                <a:gridCol w="5450624">
                  <a:extLst>
                    <a:ext uri="{9D8B030D-6E8A-4147-A177-3AD203B41FA5}">
                      <a16:colId xmlns:a16="http://schemas.microsoft.com/office/drawing/2014/main" val="2364574279"/>
                    </a:ext>
                  </a:extLst>
                </a:gridCol>
              </a:tblGrid>
              <a:tr h="312223">
                <a:tc gridSpan="2">
                  <a:txBody>
                    <a:bodyPr/>
                    <a:lstStyle/>
                    <a:p>
                      <a:pPr algn="ctr"/>
                      <a:r>
                        <a:rPr lang="en-ZA" sz="1400" b="1" dirty="0"/>
                        <a:t>APP outputs and targets</a:t>
                      </a:r>
                    </a:p>
                  </a:txBody>
                  <a:tcPr marL="91435" marR="91435" marT="45699" marB="45699"/>
                </a:tc>
                <a:tc hMerge="1">
                  <a:txBody>
                    <a:bodyPr/>
                    <a:lstStyle/>
                    <a:p>
                      <a:endParaRPr lang="en-ZA"/>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400" b="1" dirty="0"/>
                        <a:t>Envisaged impact</a:t>
                      </a:r>
                    </a:p>
                  </a:txBody>
                  <a:tcPr marL="91435" marR="91435" marT="45699" marB="45699"/>
                </a:tc>
                <a:extLst>
                  <a:ext uri="{0D108BD9-81ED-4DB2-BD59-A6C34878D82A}">
                    <a16:rowId xmlns:a16="http://schemas.microsoft.com/office/drawing/2014/main" val="4060300261"/>
                  </a:ext>
                </a:extLst>
              </a:tr>
              <a:tr h="533073">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b="1" dirty="0">
                          <a:solidFill>
                            <a:srgbClr val="006600"/>
                          </a:solidFill>
                        </a:rPr>
                        <a:t>Outcome:</a:t>
                      </a:r>
                      <a:r>
                        <a:rPr lang="en-ZA" sz="1400" b="1" baseline="0" dirty="0">
                          <a:solidFill>
                            <a:srgbClr val="006600"/>
                          </a:solidFill>
                        </a:rPr>
                        <a:t>  </a:t>
                      </a:r>
                      <a:r>
                        <a:rPr lang="en-ZA" sz="1400" b="0" dirty="0">
                          <a:solidFill>
                            <a:srgbClr val="006600"/>
                          </a:solidFill>
                        </a:rPr>
                        <a:t>A stable and diverse energy sector system and pricing regime which supports access  through regulatory services that are delivered on time and to quality standards </a:t>
                      </a:r>
                    </a:p>
                  </a:txBody>
                  <a:tcPr marL="91435" marR="91435" marT="45711" marB="45711"/>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81425950"/>
                  </a:ext>
                </a:extLst>
              </a:tr>
              <a:tr h="3931492">
                <a:tc>
                  <a:txBody>
                    <a:bodyPr/>
                    <a:lstStyle/>
                    <a:p>
                      <a:pPr marL="285750" lvl="1" indent="-285750" algn="l" defTabSz="914400" rtl="0" eaLnBrk="1" latinLnBrk="0" hangingPunct="1">
                        <a:buFont typeface="Arial" panose="020B0604020202020204" pitchFamily="34" charset="0"/>
                        <a:buChar char="•"/>
                      </a:pPr>
                      <a:r>
                        <a:rPr lang="en-ZA" sz="1400" b="0" i="0" u="none" strike="noStrike" kern="1200" baseline="0" dirty="0">
                          <a:solidFill>
                            <a:schemeClr val="dk1"/>
                          </a:solidFill>
                          <a:latin typeface="+mn-lt"/>
                          <a:ea typeface="+mn-ea"/>
                          <a:cs typeface="+mn-cs"/>
                        </a:rPr>
                        <a:t>80% of complete pipeline, storage and loading facility tariff applications considered</a:t>
                      </a:r>
                    </a:p>
                    <a:p>
                      <a:pPr marL="285750" lvl="1" indent="-285750" algn="l" defTabSz="914400" rtl="0" eaLnBrk="1" latinLnBrk="0" hangingPunct="1">
                        <a:buFont typeface="Arial" panose="020B0604020202020204" pitchFamily="34" charset="0"/>
                        <a:buChar char="•"/>
                      </a:pPr>
                      <a:r>
                        <a:rPr lang="en-ZA" sz="1400" b="0" i="0" u="none" strike="noStrike" kern="1200" baseline="0" dirty="0">
                          <a:solidFill>
                            <a:schemeClr val="dk1"/>
                          </a:solidFill>
                          <a:latin typeface="+mn-lt"/>
                          <a:ea typeface="+mn-ea"/>
                          <a:cs typeface="+mn-cs"/>
                        </a:rPr>
                        <a:t>100 % of complete licence  applications (new/amendments / revocations) considered</a:t>
                      </a:r>
                    </a:p>
                    <a:p>
                      <a:pPr marL="285750" lvl="1" indent="-285750" algn="l" defTabSz="914400" rtl="0" eaLnBrk="1" latinLnBrk="0" hangingPunct="1">
                        <a:buFont typeface="Arial" panose="020B0604020202020204" pitchFamily="34" charset="0"/>
                        <a:buChar char="•"/>
                      </a:pPr>
                      <a:r>
                        <a:rPr lang="en-ZA" sz="1400" b="0" i="0" u="none" strike="noStrike" kern="1200" baseline="0" dirty="0">
                          <a:solidFill>
                            <a:schemeClr val="dk1"/>
                          </a:solidFill>
                          <a:latin typeface="+mn-lt"/>
                          <a:ea typeface="+mn-ea"/>
                          <a:cs typeface="+mn-cs"/>
                        </a:rPr>
                        <a:t>One report on investigations done into suspected unlicensed activities</a:t>
                      </a:r>
                    </a:p>
                    <a:p>
                      <a:pPr marL="285750" lvl="1" indent="-285750" algn="l" defTabSz="914400" rtl="0" eaLnBrk="1" latinLnBrk="0" hangingPunct="1">
                        <a:buFont typeface="Arial" panose="020B0604020202020204" pitchFamily="34" charset="0"/>
                        <a:buChar char="•"/>
                      </a:pPr>
                      <a:r>
                        <a:rPr lang="en-ZA" sz="1400" b="0" i="0" u="none" strike="noStrike" kern="1200" baseline="0" dirty="0">
                          <a:solidFill>
                            <a:schemeClr val="dk1"/>
                          </a:solidFill>
                          <a:latin typeface="+mn-lt"/>
                          <a:ea typeface="+mn-ea"/>
                          <a:cs typeface="+mn-cs"/>
                        </a:rPr>
                        <a:t>One report on the geographic spread of licences issued for petroleum pipelines infrastructure and new entrants considered </a:t>
                      </a:r>
                    </a:p>
                    <a:p>
                      <a:pPr marL="285750" lvl="1" indent="-285750" algn="l" defTabSz="914400" rtl="0" eaLnBrk="1" latinLnBrk="0" hangingPunct="1">
                        <a:buFont typeface="Arial" panose="020B0604020202020204" pitchFamily="34" charset="0"/>
                        <a:buChar char="•"/>
                      </a:pPr>
                      <a:r>
                        <a:rPr lang="en-ZA" sz="1400" b="0" i="0" u="none" strike="noStrike" kern="1200" baseline="0" dirty="0">
                          <a:solidFill>
                            <a:schemeClr val="dk1"/>
                          </a:solidFill>
                          <a:latin typeface="+mn-lt"/>
                          <a:ea typeface="+mn-ea"/>
                          <a:cs typeface="+mn-cs"/>
                        </a:rPr>
                        <a:t>Two reports on the inland security of supply considered</a:t>
                      </a:r>
                    </a:p>
                  </a:txBody>
                  <a:tcPr marL="91435" marR="91435" marT="45711" marB="45711"/>
                </a:tc>
                <a:tc gridSpan="2">
                  <a:txBody>
                    <a:bodyPr/>
                    <a:lstStyle/>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b="0" i="0" u="none" strike="noStrike" kern="1200" baseline="0" dirty="0">
                          <a:solidFill>
                            <a:schemeClr val="tx1">
                              <a:lumMod val="95000"/>
                              <a:lumOff val="5000"/>
                            </a:schemeClr>
                          </a:solidFill>
                          <a:latin typeface="+mn-lt"/>
                          <a:ea typeface="+mn-ea"/>
                          <a:cs typeface="+mn-cs"/>
                        </a:rPr>
                        <a:t>Economic growth through affordable tariffs</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b="0" i="0" u="none" strike="noStrike" kern="1200" baseline="0" dirty="0">
                          <a:solidFill>
                            <a:schemeClr val="tx1">
                              <a:lumMod val="95000"/>
                              <a:lumOff val="5000"/>
                            </a:schemeClr>
                          </a:solidFill>
                          <a:latin typeface="+mn-lt"/>
                          <a:ea typeface="+mn-ea"/>
                          <a:cs typeface="+mn-cs"/>
                        </a:rPr>
                        <a:t>Fair balance between the needs of the customer (end user) and the regulated entities</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b="0" i="0" u="none" strike="noStrike" kern="1200" baseline="0" dirty="0">
                          <a:solidFill>
                            <a:schemeClr val="tx1">
                              <a:lumMod val="95000"/>
                              <a:lumOff val="5000"/>
                            </a:schemeClr>
                          </a:solidFill>
                          <a:latin typeface="+mn-lt"/>
                          <a:ea typeface="+mn-ea"/>
                          <a:cs typeface="+mn-cs"/>
                        </a:rPr>
                        <a:t>Orderly development of the petroleum industry</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b="0" i="0" u="none" strike="noStrike" kern="1200" baseline="0" dirty="0">
                          <a:solidFill>
                            <a:schemeClr val="tx1">
                              <a:lumMod val="95000"/>
                              <a:lumOff val="5000"/>
                            </a:schemeClr>
                          </a:solidFill>
                          <a:latin typeface="+mn-lt"/>
                          <a:ea typeface="+mn-ea"/>
                          <a:cs typeface="+mn-cs"/>
                        </a:rPr>
                        <a:t>Access to and ownership of petroleum infrastructure by new/alternative players</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b="0" i="0" u="none" strike="noStrike" kern="1200" baseline="0" dirty="0">
                          <a:solidFill>
                            <a:schemeClr val="tx1">
                              <a:lumMod val="95000"/>
                              <a:lumOff val="5000"/>
                            </a:schemeClr>
                          </a:solidFill>
                          <a:latin typeface="+mn-lt"/>
                          <a:ea typeface="+mn-ea"/>
                          <a:cs typeface="+mn-cs"/>
                        </a:rPr>
                        <a:t>Transformation of the regulated industries, in line with the BBBEE Act</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b="0" i="0" u="none" strike="noStrike" kern="1200" baseline="0" dirty="0">
                          <a:solidFill>
                            <a:schemeClr val="tx1">
                              <a:lumMod val="95000"/>
                              <a:lumOff val="5000"/>
                            </a:schemeClr>
                          </a:solidFill>
                          <a:latin typeface="+mn-lt"/>
                          <a:ea typeface="+mn-ea"/>
                          <a:cs typeface="+mn-cs"/>
                        </a:rPr>
                        <a:t>Secure and reliable supply of petroleum products</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b="0" i="0" u="none" strike="noStrike" kern="1200" baseline="0" dirty="0">
                          <a:solidFill>
                            <a:schemeClr val="tx1">
                              <a:lumMod val="95000"/>
                              <a:lumOff val="5000"/>
                            </a:schemeClr>
                          </a:solidFill>
                          <a:latin typeface="+mn-lt"/>
                          <a:ea typeface="+mn-ea"/>
                          <a:cs typeface="+mn-cs"/>
                        </a:rPr>
                        <a:t>Safe, efficient and environmentally friendly operation of regulated energy facilities to handle, store and transport petroleum </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b="0" i="0" u="none" strike="noStrike" kern="1200" baseline="0" dirty="0">
                          <a:solidFill>
                            <a:schemeClr val="tx1">
                              <a:lumMod val="95000"/>
                              <a:lumOff val="5000"/>
                            </a:schemeClr>
                          </a:solidFill>
                          <a:latin typeface="+mn-lt"/>
                          <a:ea typeface="+mn-ea"/>
                          <a:cs typeface="+mn-cs"/>
                        </a:rPr>
                        <a:t>Improved understanding of the regulation of the sector between licensees, customers or end-users;</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b="0" i="0" u="none" strike="noStrike" kern="1200" baseline="0" dirty="0">
                          <a:solidFill>
                            <a:schemeClr val="tx1">
                              <a:lumMod val="95000"/>
                              <a:lumOff val="5000"/>
                            </a:schemeClr>
                          </a:solidFill>
                          <a:latin typeface="+mn-lt"/>
                          <a:ea typeface="+mn-ea"/>
                          <a:cs typeface="+mn-cs"/>
                        </a:rPr>
                        <a:t>Sustainable, safe and reliable operation of regulated energy facilities – contributing towards ensuring adequate facilities/capacity is available</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b="0" i="0" u="none" strike="noStrike" kern="1200" baseline="0" dirty="0">
                          <a:solidFill>
                            <a:schemeClr val="tx1">
                              <a:lumMod val="95000"/>
                              <a:lumOff val="5000"/>
                            </a:schemeClr>
                          </a:solidFill>
                          <a:latin typeface="+mn-lt"/>
                          <a:ea typeface="+mn-ea"/>
                          <a:cs typeface="+mn-cs"/>
                        </a:rPr>
                        <a:t>Sustainable, safe and reliable operation of regulated energy facilities – contributing towards security of energy supply</a:t>
                      </a:r>
                    </a:p>
                  </a:txBody>
                  <a:tcPr marL="91435" marR="91435" marT="45711" marB="45711"/>
                </a:tc>
                <a:tc hMerge="1">
                  <a:txBody>
                    <a:bodyPr/>
                    <a:lstStyle/>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400" b="0" i="0" u="none" strike="noStrike" kern="1200" baseline="0" dirty="0">
                        <a:solidFill>
                          <a:srgbClr val="FF0000"/>
                        </a:solidFill>
                        <a:latin typeface="+mn-lt"/>
                        <a:ea typeface="+mn-ea"/>
                        <a:cs typeface="+mn-cs"/>
                      </a:endParaRPr>
                    </a:p>
                  </a:txBody>
                  <a:tcPr marL="91435" marR="91435" marT="45730" marB="45730"/>
                </a:tc>
                <a:extLst>
                  <a:ext uri="{0D108BD9-81ED-4DB2-BD59-A6C34878D82A}">
                    <a16:rowId xmlns:a16="http://schemas.microsoft.com/office/drawing/2014/main" val="3772793888"/>
                  </a:ext>
                </a:extLst>
              </a:tr>
            </a:tbl>
          </a:graphicData>
        </a:graphic>
      </p:graphicFrame>
      <p:sp>
        <p:nvSpPr>
          <p:cNvPr id="5" name="Title 1">
            <a:extLst>
              <a:ext uri="{FF2B5EF4-FFF2-40B4-BE49-F238E27FC236}">
                <a16:creationId xmlns:a16="http://schemas.microsoft.com/office/drawing/2014/main" id="{87D59D7A-B5A5-E7DE-C7D4-5AE234A1E8EA}"/>
              </a:ext>
            </a:extLst>
          </p:cNvPr>
          <p:cNvSpPr txBox="1">
            <a:spLocks/>
          </p:cNvSpPr>
          <p:nvPr/>
        </p:nvSpPr>
        <p:spPr bwMode="auto">
          <a:xfrm>
            <a:off x="-3175" y="1125538"/>
            <a:ext cx="8307388" cy="9350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ＭＳ Ｐゴシック" panose="020B0600070205080204" pitchFamily="34" charset="-128"/>
                <a:cs typeface="+mj-cs"/>
              </a:defRPr>
            </a:lvl1pPr>
            <a:lvl2pPr algn="ctr" rtl="0" eaLnBrk="0" fontAlgn="base" hangingPunct="0">
              <a:spcBef>
                <a:spcPct val="0"/>
              </a:spcBef>
              <a:spcAft>
                <a:spcPct val="0"/>
              </a:spcAft>
              <a:defRPr sz="4400">
                <a:solidFill>
                  <a:schemeClr val="tx2"/>
                </a:solidFill>
                <a:latin typeface="Arial" charset="0"/>
                <a:ea typeface="ＭＳ Ｐゴシック" panose="020B0600070205080204" pitchFamily="34" charset="-128"/>
              </a:defRPr>
            </a:lvl2pPr>
            <a:lvl3pPr algn="ctr" rtl="0" eaLnBrk="0" fontAlgn="base" hangingPunct="0">
              <a:spcBef>
                <a:spcPct val="0"/>
              </a:spcBef>
              <a:spcAft>
                <a:spcPct val="0"/>
              </a:spcAft>
              <a:defRPr sz="4400">
                <a:solidFill>
                  <a:schemeClr val="tx2"/>
                </a:solidFill>
                <a:latin typeface="Arial" charset="0"/>
                <a:ea typeface="ＭＳ Ｐゴシック" panose="020B0600070205080204" pitchFamily="34" charset="-128"/>
              </a:defRPr>
            </a:lvl3pPr>
            <a:lvl4pPr algn="ctr" rtl="0" eaLnBrk="0" fontAlgn="base" hangingPunct="0">
              <a:spcBef>
                <a:spcPct val="0"/>
              </a:spcBef>
              <a:spcAft>
                <a:spcPct val="0"/>
              </a:spcAft>
              <a:defRPr sz="4400">
                <a:solidFill>
                  <a:schemeClr val="tx2"/>
                </a:solidFill>
                <a:latin typeface="Arial" charset="0"/>
                <a:ea typeface="ＭＳ Ｐゴシック" panose="020B0600070205080204" pitchFamily="34" charset="-128"/>
              </a:defRPr>
            </a:lvl4pPr>
            <a:lvl5pPr algn="ctr" rtl="0" eaLnBrk="0" fontAlgn="base" hangingPunct="0">
              <a:spcBef>
                <a:spcPct val="0"/>
              </a:spcBef>
              <a:spcAft>
                <a:spcPct val="0"/>
              </a:spcAft>
              <a:defRPr sz="4400">
                <a:solidFill>
                  <a:schemeClr val="tx2"/>
                </a:solidFill>
                <a:latin typeface="Arial" charset="0"/>
                <a:ea typeface="ＭＳ Ｐゴシック" panose="020B0600070205080204" pitchFamily="34"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a:lstStyle>
          <a:p>
            <a:pPr>
              <a:defRPr/>
            </a:pPr>
            <a:r>
              <a:rPr lang="en-ZA" sz="1800" b="1" kern="0" dirty="0"/>
              <a:t>PROGRAMME 1:  REGULATORY SERVICE DELIVERY</a:t>
            </a:r>
            <a:br>
              <a:rPr lang="en-ZA" sz="1800" b="1" kern="0" dirty="0"/>
            </a:br>
            <a:r>
              <a:rPr lang="en-ZA" sz="1800" b="1" i="1" kern="0" dirty="0"/>
              <a:t>Subprogramme:  Petroleum Pipelines Industry Regulation  (1)</a:t>
            </a:r>
          </a:p>
          <a:p>
            <a:pPr>
              <a:defRPr/>
            </a:pPr>
            <a:r>
              <a:rPr lang="en-ZA" sz="1800" b="1" kern="0" dirty="0">
                <a:solidFill>
                  <a:srgbClr val="0070C0"/>
                </a:solidFill>
              </a:rPr>
              <a:t>(MTSF Priority 2: Economic Transformation and Job Creation)</a:t>
            </a:r>
            <a:br>
              <a:rPr lang="en-ZA" sz="1800" b="1" kern="0" dirty="0">
                <a:solidFill>
                  <a:srgbClr val="0070C0"/>
                </a:solidFill>
              </a:rPr>
            </a:br>
            <a:endParaRPr lang="en-ZA" altLang="en-US" sz="1800" b="1" kern="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Number Placeholder 3">
            <a:extLst>
              <a:ext uri="{FF2B5EF4-FFF2-40B4-BE49-F238E27FC236}">
                <a16:creationId xmlns:a16="http://schemas.microsoft.com/office/drawing/2014/main" id="{39A3617C-7285-0BDE-D60F-0884A7C302BF}"/>
              </a:ext>
            </a:extLst>
          </p:cNvPr>
          <p:cNvSpPr>
            <a:spLocks noGrp="1"/>
          </p:cNvSpPr>
          <p:nvPr>
            <p:ph type="sldNum" sz="quarter" idx="11"/>
          </p:nvPr>
        </p:nvSpPr>
        <p:spPr>
          <a:xfrm>
            <a:off x="8532813" y="-9525"/>
            <a:ext cx="611187" cy="3508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8207955-B80D-405B-B984-D2235F531474}" type="slidenum">
              <a:rPr lang="en-US" altLang="en-US" sz="1500" b="1">
                <a:cs typeface="Arial" panose="020B0604020202020204" pitchFamily="34" charset="0"/>
              </a:rPr>
              <a:pPr/>
              <a:t>52</a:t>
            </a:fld>
            <a:endParaRPr lang="en-US" altLang="en-US" sz="1500" b="1">
              <a:cs typeface="Arial" panose="020B0604020202020204" pitchFamily="34" charset="0"/>
            </a:endParaRPr>
          </a:p>
        </p:txBody>
      </p:sp>
      <p:graphicFrame>
        <p:nvGraphicFramePr>
          <p:cNvPr id="3" name="Table 2">
            <a:extLst>
              <a:ext uri="{FF2B5EF4-FFF2-40B4-BE49-F238E27FC236}">
                <a16:creationId xmlns:a16="http://schemas.microsoft.com/office/drawing/2014/main" id="{3AA306DA-DDEF-4173-1B51-68282CCC90B9}"/>
              </a:ext>
            </a:extLst>
          </p:cNvPr>
          <p:cNvGraphicFramePr>
            <a:graphicFrameLocks noGrp="1"/>
          </p:cNvGraphicFramePr>
          <p:nvPr/>
        </p:nvGraphicFramePr>
        <p:xfrm>
          <a:off x="4763" y="2000250"/>
          <a:ext cx="9139237" cy="4541838"/>
        </p:xfrm>
        <a:graphic>
          <a:graphicData uri="http://schemas.openxmlformats.org/drawingml/2006/table">
            <a:tbl>
              <a:tblPr firstRow="1" bandRow="1">
                <a:tableStyleId>{21E4AEA4-8DFA-4A89-87EB-49C32662AFE0}</a:tableStyleId>
              </a:tblPr>
              <a:tblGrid>
                <a:gridCol w="3688614">
                  <a:extLst>
                    <a:ext uri="{9D8B030D-6E8A-4147-A177-3AD203B41FA5}">
                      <a16:colId xmlns:a16="http://schemas.microsoft.com/office/drawing/2014/main" val="523724959"/>
                    </a:ext>
                  </a:extLst>
                </a:gridCol>
                <a:gridCol w="5450623">
                  <a:extLst>
                    <a:ext uri="{9D8B030D-6E8A-4147-A177-3AD203B41FA5}">
                      <a16:colId xmlns:a16="http://schemas.microsoft.com/office/drawing/2014/main" val="2364574279"/>
                    </a:ext>
                  </a:extLst>
                </a:gridCol>
              </a:tblGrid>
              <a:tr h="304834">
                <a:tc>
                  <a:txBody>
                    <a:bodyPr/>
                    <a:lstStyle/>
                    <a:p>
                      <a:pPr algn="ctr"/>
                      <a:r>
                        <a:rPr lang="en-ZA" sz="1400" b="1" dirty="0"/>
                        <a:t>APP outputs and targets</a:t>
                      </a:r>
                    </a:p>
                  </a:txBody>
                  <a:tcPr marL="91435" marR="91435" marT="45732" marB="45732"/>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400" b="1" dirty="0"/>
                        <a:t>Envisaged impact</a:t>
                      </a:r>
                    </a:p>
                  </a:txBody>
                  <a:tcPr marL="91435" marR="91435" marT="45732" marB="45732"/>
                </a:tc>
                <a:extLst>
                  <a:ext uri="{0D108BD9-81ED-4DB2-BD59-A6C34878D82A}">
                    <a16:rowId xmlns:a16="http://schemas.microsoft.com/office/drawing/2014/main" val="4060300261"/>
                  </a:ext>
                </a:extLst>
              </a:tr>
              <a:tr h="518228">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b="1" dirty="0">
                          <a:solidFill>
                            <a:srgbClr val="006600"/>
                          </a:solidFill>
                        </a:rPr>
                        <a:t>Outcome:</a:t>
                      </a:r>
                      <a:r>
                        <a:rPr lang="en-ZA" sz="1400" b="1" baseline="0" dirty="0">
                          <a:solidFill>
                            <a:srgbClr val="006600"/>
                          </a:solidFill>
                        </a:rPr>
                        <a:t>  </a:t>
                      </a:r>
                      <a:r>
                        <a:rPr lang="en-ZA" sz="1400" b="0" dirty="0">
                          <a:solidFill>
                            <a:srgbClr val="006600"/>
                          </a:solidFill>
                        </a:rPr>
                        <a:t>A stable and diverse energy sector system and pricing regime which supports access  through regulatory services that are delivered on time and to quality standards </a:t>
                      </a:r>
                    </a:p>
                  </a:txBody>
                  <a:tcPr marL="91435" marR="91435" marT="45744" marB="45744"/>
                </a:tc>
                <a:tc hMerge="1">
                  <a:txBody>
                    <a:bodyPr/>
                    <a:lstStyle/>
                    <a:p>
                      <a:endParaRPr lang="en-ZA"/>
                    </a:p>
                  </a:txBody>
                  <a:tcPr/>
                </a:tc>
                <a:extLst>
                  <a:ext uri="{0D108BD9-81ED-4DB2-BD59-A6C34878D82A}">
                    <a16:rowId xmlns:a16="http://schemas.microsoft.com/office/drawing/2014/main" val="1081425950"/>
                  </a:ext>
                </a:extLst>
              </a:tr>
              <a:tr h="3718776">
                <a:tc>
                  <a:txBody>
                    <a:bodyPr/>
                    <a:lstStyle/>
                    <a:p>
                      <a:pPr marL="285750" lvl="1" indent="-285750" algn="l" defTabSz="914400" rtl="0" eaLnBrk="1" latinLnBrk="0" hangingPunct="1">
                        <a:buFont typeface="Arial" panose="020B0604020202020204" pitchFamily="34" charset="0"/>
                        <a:buChar char="•"/>
                      </a:pPr>
                      <a:r>
                        <a:rPr lang="en-ZA" sz="1400" b="0" i="0" u="none" strike="noStrike" kern="1200" baseline="0" dirty="0">
                          <a:solidFill>
                            <a:schemeClr val="dk1"/>
                          </a:solidFill>
                          <a:latin typeface="+mn-lt"/>
                          <a:ea typeface="+mn-ea"/>
                          <a:cs typeface="+mn-cs"/>
                        </a:rPr>
                        <a:t>Two reports on –</a:t>
                      </a:r>
                    </a:p>
                    <a:p>
                      <a:pPr marL="533400" lvl="2" indent="-174625" algn="l" defTabSz="914400" rtl="0" eaLnBrk="1" latinLnBrk="0" hangingPunct="1">
                        <a:buFont typeface="Courier New" panose="02070309020205020404" pitchFamily="49" charset="0"/>
                        <a:buChar char="o"/>
                      </a:pPr>
                      <a:r>
                        <a:rPr lang="en-ZA" sz="1400" b="0" i="0" u="none" strike="noStrike" kern="1200" baseline="0" dirty="0">
                          <a:solidFill>
                            <a:schemeClr val="dk1"/>
                          </a:solidFill>
                          <a:latin typeface="+mn-lt"/>
                          <a:ea typeface="+mn-ea"/>
                          <a:cs typeface="+mn-cs"/>
                        </a:rPr>
                        <a:t>trends regarding utilisation of storage facilities and third-party access; </a:t>
                      </a:r>
                    </a:p>
                    <a:p>
                      <a:pPr marL="533400" lvl="2" indent="-174625" algn="l" defTabSz="914400" rtl="0" eaLnBrk="1" latinLnBrk="0" hangingPunct="1">
                        <a:buFont typeface="Courier New" panose="02070309020205020404" pitchFamily="49" charset="0"/>
                        <a:buChar char="o"/>
                      </a:pPr>
                      <a:r>
                        <a:rPr lang="en-ZA" sz="1400" b="0" i="0" u="none" strike="noStrike" kern="1200" baseline="0" dirty="0">
                          <a:solidFill>
                            <a:schemeClr val="dk1"/>
                          </a:solidFill>
                          <a:latin typeface="+mn-lt"/>
                          <a:ea typeface="+mn-ea"/>
                          <a:cs typeface="+mn-cs"/>
                        </a:rPr>
                        <a:t>the construction of new facilities; and</a:t>
                      </a:r>
                    </a:p>
                    <a:p>
                      <a:pPr marL="533400" lvl="2" indent="-174625" algn="l" defTabSz="914400" rtl="0" eaLnBrk="1" latinLnBrk="0" hangingPunct="1">
                        <a:buFont typeface="Courier New" panose="02070309020205020404" pitchFamily="49" charset="0"/>
                        <a:buChar char="o"/>
                      </a:pPr>
                      <a:r>
                        <a:rPr lang="en-ZA" sz="1400" b="0" i="0" u="none" strike="noStrike" kern="1200" baseline="0" dirty="0">
                          <a:solidFill>
                            <a:schemeClr val="dk1"/>
                          </a:solidFill>
                          <a:latin typeface="+mn-lt"/>
                          <a:ea typeface="+mn-ea"/>
                          <a:cs typeface="+mn-cs"/>
                        </a:rPr>
                        <a:t>licensees’ compliance with statutory reporting requirements </a:t>
                      </a:r>
                    </a:p>
                    <a:p>
                      <a:pPr marL="285750" lvl="1" indent="-285750" algn="l" defTabSz="914400" rtl="0" eaLnBrk="1" latinLnBrk="0" hangingPunct="1">
                        <a:buFont typeface="Arial" panose="020B0604020202020204" pitchFamily="34" charset="0"/>
                        <a:buChar char="•"/>
                      </a:pPr>
                      <a:r>
                        <a:rPr lang="en-ZA" sz="1400" b="0" i="0" u="none" strike="noStrike" kern="1200" baseline="0" dirty="0">
                          <a:solidFill>
                            <a:schemeClr val="dk1"/>
                          </a:solidFill>
                          <a:latin typeface="+mn-lt"/>
                          <a:ea typeface="+mn-ea"/>
                          <a:cs typeface="+mn-cs"/>
                        </a:rPr>
                        <a:t>One report on the implementation of the methodology to determine uncommitted capacity</a:t>
                      </a:r>
                    </a:p>
                    <a:p>
                      <a:pPr marL="285750" lvl="1" indent="-285750" algn="l" defTabSz="914400" rtl="0" eaLnBrk="1" latinLnBrk="0" hangingPunct="1">
                        <a:buFont typeface="Arial" panose="020B0604020202020204" pitchFamily="34" charset="0"/>
                        <a:buChar char="•"/>
                      </a:pPr>
                      <a:r>
                        <a:rPr lang="en-ZA" sz="1400" b="0" i="0" u="none" strike="noStrike" kern="1200" baseline="0" dirty="0">
                          <a:solidFill>
                            <a:schemeClr val="dk1"/>
                          </a:solidFill>
                          <a:latin typeface="+mn-lt"/>
                          <a:ea typeface="+mn-ea"/>
                          <a:cs typeface="+mn-cs"/>
                        </a:rPr>
                        <a:t>100% of complaints investigated and report considered by the PPS within 12 months of receipt of adequate information from relevant parties</a:t>
                      </a:r>
                    </a:p>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b="0" i="0" u="none" strike="noStrike" kern="1200" baseline="0" dirty="0">
                          <a:solidFill>
                            <a:schemeClr val="dk1"/>
                          </a:solidFill>
                          <a:latin typeface="+mn-lt"/>
                          <a:ea typeface="+mn-ea"/>
                          <a:cs typeface="+mn-cs"/>
                        </a:rPr>
                        <a:t>One report on the monitoring of the implementation of the  revised tariff methodology</a:t>
                      </a:r>
                    </a:p>
                  </a:txBody>
                  <a:tcPr marL="91435" marR="91435" marT="45744" marB="45744"/>
                </a:tc>
                <a:tc>
                  <a:txBody>
                    <a:bodyPr/>
                    <a:lstStyle/>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b="0" i="0" u="none" strike="noStrike" kern="1200" baseline="0" dirty="0">
                          <a:solidFill>
                            <a:schemeClr val="tx1">
                              <a:lumMod val="95000"/>
                              <a:lumOff val="5000"/>
                            </a:schemeClr>
                          </a:solidFill>
                          <a:latin typeface="+mn-lt"/>
                          <a:ea typeface="+mn-ea"/>
                          <a:cs typeface="+mn-cs"/>
                        </a:rPr>
                        <a:t>Security of supply of petroleum products</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b="0" i="0" u="none" strike="noStrike" kern="1200" baseline="0" dirty="0">
                          <a:solidFill>
                            <a:schemeClr val="tx1">
                              <a:lumMod val="95000"/>
                              <a:lumOff val="5000"/>
                            </a:schemeClr>
                          </a:solidFill>
                          <a:latin typeface="+mn-lt"/>
                          <a:ea typeface="+mn-ea"/>
                          <a:cs typeface="+mn-cs"/>
                        </a:rPr>
                        <a:t>Compliance with licence conditions and NERSA directives to govern relations between a licensee and its customers/third parties users</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b="0" i="0" u="none" strike="noStrike" kern="1200" baseline="0" dirty="0">
                          <a:solidFill>
                            <a:schemeClr val="tx1">
                              <a:lumMod val="95000"/>
                              <a:lumOff val="5000"/>
                            </a:schemeClr>
                          </a:solidFill>
                          <a:latin typeface="+mn-lt"/>
                          <a:ea typeface="+mn-ea"/>
                          <a:cs typeface="+mn-cs"/>
                        </a:rPr>
                        <a:t>Reliable supply of petroleum products</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b="0" i="0" u="none" strike="noStrike" kern="1200" baseline="0" dirty="0">
                          <a:solidFill>
                            <a:schemeClr val="tx1">
                              <a:lumMod val="95000"/>
                              <a:lumOff val="5000"/>
                            </a:schemeClr>
                          </a:solidFill>
                          <a:latin typeface="+mn-lt"/>
                          <a:ea typeface="+mn-ea"/>
                          <a:cs typeface="+mn-cs"/>
                        </a:rPr>
                        <a:t>Safe, efficient and environmentally friendly operation of regulated energy facilities to handle, store and transport petroleum </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b="0" i="0" u="none" strike="noStrike" kern="1200" baseline="0" dirty="0">
                          <a:solidFill>
                            <a:schemeClr val="tx1">
                              <a:lumMod val="95000"/>
                              <a:lumOff val="5000"/>
                            </a:schemeClr>
                          </a:solidFill>
                          <a:latin typeface="+mn-lt"/>
                          <a:ea typeface="+mn-ea"/>
                          <a:cs typeface="+mn-cs"/>
                        </a:rPr>
                        <a:t>Improved understanding of the regulation of the petroleum sector between licensees, or between licensees and customers or third party users;</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b="0" i="0" u="none" strike="noStrike" kern="1200" baseline="0" dirty="0">
                          <a:solidFill>
                            <a:schemeClr val="tx1">
                              <a:lumMod val="95000"/>
                              <a:lumOff val="5000"/>
                            </a:schemeClr>
                          </a:solidFill>
                          <a:latin typeface="+mn-lt"/>
                          <a:ea typeface="+mn-ea"/>
                          <a:cs typeface="+mn-cs"/>
                        </a:rPr>
                        <a:t>Sustainable, safe and reliable operation of regulated petroleum facilities – contributing towards security of supply and other objectives of the Act </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b="0" i="0" u="none" strike="noStrike" kern="1200" baseline="0" dirty="0">
                          <a:solidFill>
                            <a:schemeClr val="tx1">
                              <a:lumMod val="95000"/>
                              <a:lumOff val="5000"/>
                            </a:schemeClr>
                          </a:solidFill>
                          <a:latin typeface="+mn-lt"/>
                          <a:ea typeface="+mn-ea"/>
                          <a:cs typeface="+mn-cs"/>
                        </a:rPr>
                        <a:t>Investor confidence and lessening the regulatory burden on licensees and applicants</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b="0" i="0" u="none" strike="noStrike" kern="1200" baseline="0" dirty="0">
                          <a:solidFill>
                            <a:schemeClr val="tx1">
                              <a:lumMod val="95000"/>
                              <a:lumOff val="5000"/>
                            </a:schemeClr>
                          </a:solidFill>
                          <a:latin typeface="+mn-lt"/>
                          <a:ea typeface="+mn-ea"/>
                          <a:cs typeface="+mn-cs"/>
                        </a:rPr>
                        <a:t>Regulatory certainty to licensees and potential investors</a:t>
                      </a:r>
                    </a:p>
                  </a:txBody>
                  <a:tcPr marL="91435" marR="91435" marT="45744" marB="45744"/>
                </a:tc>
                <a:extLst>
                  <a:ext uri="{0D108BD9-81ED-4DB2-BD59-A6C34878D82A}">
                    <a16:rowId xmlns:a16="http://schemas.microsoft.com/office/drawing/2014/main" val="3772793888"/>
                  </a:ext>
                </a:extLst>
              </a:tr>
            </a:tbl>
          </a:graphicData>
        </a:graphic>
      </p:graphicFrame>
      <p:sp>
        <p:nvSpPr>
          <p:cNvPr id="5" name="Title 1">
            <a:extLst>
              <a:ext uri="{FF2B5EF4-FFF2-40B4-BE49-F238E27FC236}">
                <a16:creationId xmlns:a16="http://schemas.microsoft.com/office/drawing/2014/main" id="{687814E0-3FFB-0D38-2688-C92A6C6876EF}"/>
              </a:ext>
            </a:extLst>
          </p:cNvPr>
          <p:cNvSpPr txBox="1">
            <a:spLocks/>
          </p:cNvSpPr>
          <p:nvPr/>
        </p:nvSpPr>
        <p:spPr bwMode="auto">
          <a:xfrm>
            <a:off x="-3175" y="1125538"/>
            <a:ext cx="8307388" cy="9350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ＭＳ Ｐゴシック" panose="020B0600070205080204" pitchFamily="34" charset="-128"/>
                <a:cs typeface="+mj-cs"/>
              </a:defRPr>
            </a:lvl1pPr>
            <a:lvl2pPr algn="ctr" rtl="0" eaLnBrk="0" fontAlgn="base" hangingPunct="0">
              <a:spcBef>
                <a:spcPct val="0"/>
              </a:spcBef>
              <a:spcAft>
                <a:spcPct val="0"/>
              </a:spcAft>
              <a:defRPr sz="4400">
                <a:solidFill>
                  <a:schemeClr val="tx2"/>
                </a:solidFill>
                <a:latin typeface="Arial" charset="0"/>
                <a:ea typeface="ＭＳ Ｐゴシック" panose="020B0600070205080204" pitchFamily="34" charset="-128"/>
              </a:defRPr>
            </a:lvl2pPr>
            <a:lvl3pPr algn="ctr" rtl="0" eaLnBrk="0" fontAlgn="base" hangingPunct="0">
              <a:spcBef>
                <a:spcPct val="0"/>
              </a:spcBef>
              <a:spcAft>
                <a:spcPct val="0"/>
              </a:spcAft>
              <a:defRPr sz="4400">
                <a:solidFill>
                  <a:schemeClr val="tx2"/>
                </a:solidFill>
                <a:latin typeface="Arial" charset="0"/>
                <a:ea typeface="ＭＳ Ｐゴシック" panose="020B0600070205080204" pitchFamily="34" charset="-128"/>
              </a:defRPr>
            </a:lvl3pPr>
            <a:lvl4pPr algn="ctr" rtl="0" eaLnBrk="0" fontAlgn="base" hangingPunct="0">
              <a:spcBef>
                <a:spcPct val="0"/>
              </a:spcBef>
              <a:spcAft>
                <a:spcPct val="0"/>
              </a:spcAft>
              <a:defRPr sz="4400">
                <a:solidFill>
                  <a:schemeClr val="tx2"/>
                </a:solidFill>
                <a:latin typeface="Arial" charset="0"/>
                <a:ea typeface="ＭＳ Ｐゴシック" panose="020B0600070205080204" pitchFamily="34" charset="-128"/>
              </a:defRPr>
            </a:lvl4pPr>
            <a:lvl5pPr algn="ctr" rtl="0" eaLnBrk="0" fontAlgn="base" hangingPunct="0">
              <a:spcBef>
                <a:spcPct val="0"/>
              </a:spcBef>
              <a:spcAft>
                <a:spcPct val="0"/>
              </a:spcAft>
              <a:defRPr sz="4400">
                <a:solidFill>
                  <a:schemeClr val="tx2"/>
                </a:solidFill>
                <a:latin typeface="Arial" charset="0"/>
                <a:ea typeface="ＭＳ Ｐゴシック" panose="020B0600070205080204" pitchFamily="34"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a:lstStyle>
          <a:p>
            <a:pPr>
              <a:defRPr/>
            </a:pPr>
            <a:r>
              <a:rPr lang="en-ZA" sz="1800" b="1" kern="0" dirty="0"/>
              <a:t>PROGRAMME 1:  REGULATORY SERVICE DELIVERY</a:t>
            </a:r>
            <a:br>
              <a:rPr lang="en-ZA" sz="1800" b="1" kern="0" dirty="0"/>
            </a:br>
            <a:r>
              <a:rPr lang="en-ZA" sz="1800" b="1" i="1" kern="0" dirty="0"/>
              <a:t>Subprogramme:  Petroleum Pipelines Industry Regulation  (2)</a:t>
            </a:r>
          </a:p>
          <a:p>
            <a:pPr>
              <a:defRPr/>
            </a:pPr>
            <a:r>
              <a:rPr lang="en-ZA" sz="1800" b="1" kern="0" dirty="0">
                <a:solidFill>
                  <a:srgbClr val="0070C0"/>
                </a:solidFill>
              </a:rPr>
              <a:t>(MTSF Priority 2: Economic Transformation and Job Creation)</a:t>
            </a:r>
            <a:br>
              <a:rPr lang="en-ZA" sz="1800" b="1" kern="0" dirty="0">
                <a:solidFill>
                  <a:srgbClr val="0070C0"/>
                </a:solidFill>
              </a:rPr>
            </a:br>
            <a:endParaRPr lang="en-ZA" altLang="en-US" sz="1800" b="1" kern="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Number Placeholder 3">
            <a:extLst>
              <a:ext uri="{FF2B5EF4-FFF2-40B4-BE49-F238E27FC236}">
                <a16:creationId xmlns:a16="http://schemas.microsoft.com/office/drawing/2014/main" id="{4F261394-A1FB-124E-351D-E0301C1940D5}"/>
              </a:ext>
            </a:extLst>
          </p:cNvPr>
          <p:cNvSpPr>
            <a:spLocks noGrp="1"/>
          </p:cNvSpPr>
          <p:nvPr>
            <p:ph type="sldNum" sz="quarter" idx="11"/>
          </p:nvPr>
        </p:nvSpPr>
        <p:spPr>
          <a:xfrm>
            <a:off x="8532813" y="-9525"/>
            <a:ext cx="611187" cy="3508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70F1385-893B-402E-98FF-34C7B4F6AC9B}" type="slidenum">
              <a:rPr lang="en-US" altLang="en-US" sz="1500" b="1">
                <a:cs typeface="Arial" panose="020B0604020202020204" pitchFamily="34" charset="0"/>
              </a:rPr>
              <a:pPr/>
              <a:t>53</a:t>
            </a:fld>
            <a:endParaRPr lang="en-US" altLang="en-US" sz="1500" b="1">
              <a:cs typeface="Arial" panose="020B0604020202020204" pitchFamily="34" charset="0"/>
            </a:endParaRPr>
          </a:p>
        </p:txBody>
      </p:sp>
      <p:sp>
        <p:nvSpPr>
          <p:cNvPr id="108547" name="Title 1">
            <a:extLst>
              <a:ext uri="{FF2B5EF4-FFF2-40B4-BE49-F238E27FC236}">
                <a16:creationId xmlns:a16="http://schemas.microsoft.com/office/drawing/2014/main" id="{0BD8A917-DEA7-4D29-AE1C-B88C1B01095B}"/>
              </a:ext>
            </a:extLst>
          </p:cNvPr>
          <p:cNvSpPr>
            <a:spLocks noGrp="1"/>
          </p:cNvSpPr>
          <p:nvPr>
            <p:ph type="title"/>
          </p:nvPr>
        </p:nvSpPr>
        <p:spPr bwMode="auto">
          <a:xfrm>
            <a:off x="-82550" y="1125538"/>
            <a:ext cx="8307388" cy="86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ZA" altLang="en-US" sz="1800" b="1"/>
              <a:t>PROGRAMME 2:  ADVOCACY AND ENGAGEMENT</a:t>
            </a:r>
            <a:br>
              <a:rPr lang="en-ZA" altLang="en-US" sz="1800" b="1"/>
            </a:br>
            <a:r>
              <a:rPr lang="en-ZA" altLang="en-US" sz="1800" b="1"/>
              <a:t>Subprogramme:  Regulatory and Policy Advocacy</a:t>
            </a:r>
            <a:br>
              <a:rPr lang="en-ZA" altLang="en-US" sz="1800" b="1"/>
            </a:br>
            <a:r>
              <a:rPr lang="en-ZA" altLang="en-US" sz="1800" b="1">
                <a:solidFill>
                  <a:srgbClr val="0070C0"/>
                </a:solidFill>
              </a:rPr>
              <a:t>(MTSF Priority 1: Capable, Ethical and Developmental State)</a:t>
            </a:r>
            <a:br>
              <a:rPr lang="en-ZA" altLang="en-US" sz="1800" b="1">
                <a:solidFill>
                  <a:srgbClr val="0070C0"/>
                </a:solidFill>
              </a:rPr>
            </a:br>
            <a:endParaRPr lang="en-ZA" altLang="en-US" sz="1800" b="1"/>
          </a:p>
        </p:txBody>
      </p:sp>
      <p:graphicFrame>
        <p:nvGraphicFramePr>
          <p:cNvPr id="8" name="Table 7">
            <a:extLst>
              <a:ext uri="{FF2B5EF4-FFF2-40B4-BE49-F238E27FC236}">
                <a16:creationId xmlns:a16="http://schemas.microsoft.com/office/drawing/2014/main" id="{F9DA0D21-7F83-329C-5C86-482BD9B4D281}"/>
              </a:ext>
            </a:extLst>
          </p:cNvPr>
          <p:cNvGraphicFramePr>
            <a:graphicFrameLocks noGrp="1"/>
          </p:cNvGraphicFramePr>
          <p:nvPr/>
        </p:nvGraphicFramePr>
        <p:xfrm>
          <a:off x="4763" y="2138363"/>
          <a:ext cx="9139237" cy="4719637"/>
        </p:xfrm>
        <a:graphic>
          <a:graphicData uri="http://schemas.openxmlformats.org/drawingml/2006/table">
            <a:tbl>
              <a:tblPr firstRow="1" bandRow="1">
                <a:tableStyleId>{21E4AEA4-8DFA-4A89-87EB-49C32662AFE0}</a:tableStyleId>
              </a:tblPr>
              <a:tblGrid>
                <a:gridCol w="3688614">
                  <a:extLst>
                    <a:ext uri="{9D8B030D-6E8A-4147-A177-3AD203B41FA5}">
                      <a16:colId xmlns:a16="http://schemas.microsoft.com/office/drawing/2014/main" val="523724959"/>
                    </a:ext>
                  </a:extLst>
                </a:gridCol>
                <a:gridCol w="5450623">
                  <a:extLst>
                    <a:ext uri="{9D8B030D-6E8A-4147-A177-3AD203B41FA5}">
                      <a16:colId xmlns:a16="http://schemas.microsoft.com/office/drawing/2014/main" val="2364574279"/>
                    </a:ext>
                  </a:extLst>
                </a:gridCol>
              </a:tblGrid>
              <a:tr h="343815">
                <a:tc>
                  <a:txBody>
                    <a:bodyPr/>
                    <a:lstStyle/>
                    <a:p>
                      <a:pPr algn="ctr"/>
                      <a:r>
                        <a:rPr lang="en-ZA" sz="1600" b="1" dirty="0"/>
                        <a:t>APP outputs and targets</a:t>
                      </a:r>
                    </a:p>
                  </a:txBody>
                  <a:tcPr marL="91435" marR="91435" marT="45730" marB="4573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600" b="1" dirty="0"/>
                        <a:t>Envisaged impact</a:t>
                      </a:r>
                    </a:p>
                  </a:txBody>
                  <a:tcPr marL="91435" marR="91435" marT="45730" marB="45730"/>
                </a:tc>
                <a:extLst>
                  <a:ext uri="{0D108BD9-81ED-4DB2-BD59-A6C34878D82A}">
                    <a16:rowId xmlns:a16="http://schemas.microsoft.com/office/drawing/2014/main" val="4060300261"/>
                  </a:ext>
                </a:extLst>
              </a:tr>
              <a:tr h="593878">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b="1" dirty="0">
                          <a:solidFill>
                            <a:srgbClr val="006600"/>
                          </a:solidFill>
                        </a:rPr>
                        <a:t>Outcome:</a:t>
                      </a:r>
                      <a:r>
                        <a:rPr lang="en-ZA" sz="1600" b="1" baseline="0" dirty="0">
                          <a:solidFill>
                            <a:srgbClr val="006600"/>
                          </a:solidFill>
                        </a:rPr>
                        <a:t>  </a:t>
                      </a:r>
                      <a:r>
                        <a:rPr lang="en-ZA" sz="1600" b="0" dirty="0">
                          <a:solidFill>
                            <a:srgbClr val="006600"/>
                          </a:solidFill>
                        </a:rPr>
                        <a:t>Energy industry regulatory framework is relevant for the effective regulation for the benefit of the customers and stakeholders </a:t>
                      </a:r>
                    </a:p>
                  </a:txBody>
                  <a:tcPr marL="91435" marR="91435" marT="45742" marB="45742"/>
                </a:tc>
                <a:tc hMerge="1">
                  <a:txBody>
                    <a:bodyPr/>
                    <a:lstStyle/>
                    <a:p>
                      <a:endParaRPr lang="en-ZA"/>
                    </a:p>
                  </a:txBody>
                  <a:tcPr/>
                </a:tc>
                <a:extLst>
                  <a:ext uri="{0D108BD9-81ED-4DB2-BD59-A6C34878D82A}">
                    <a16:rowId xmlns:a16="http://schemas.microsoft.com/office/drawing/2014/main" val="1081425950"/>
                  </a:ext>
                </a:extLst>
              </a:tr>
              <a:tr h="2344148">
                <a:tc>
                  <a:txBody>
                    <a:bodyPr/>
                    <a:lstStyle/>
                    <a:p>
                      <a:pPr marL="285750" lvl="1" indent="-285750" algn="l" defTabSz="914400" rtl="0" eaLnBrk="1" latinLnBrk="0" hangingPunct="1">
                        <a:buFont typeface="Arial" panose="020B0604020202020204" pitchFamily="34" charset="0"/>
                        <a:buChar char="•"/>
                      </a:pPr>
                      <a:r>
                        <a:rPr lang="en-ZA" sz="1600" b="0" i="0" u="none" strike="noStrike" kern="1200" baseline="0" dirty="0">
                          <a:solidFill>
                            <a:schemeClr val="dk1"/>
                          </a:solidFill>
                          <a:latin typeface="+mn-lt"/>
                          <a:ea typeface="+mn-ea"/>
                          <a:cs typeface="+mn-cs"/>
                        </a:rPr>
                        <a:t>Two reports on regulatory advocacy for the piped-gas and petroleum pipelines regulated industries, aimed at improvement of the regulatory framework provided through legislation, regulation and government policies</a:t>
                      </a:r>
                    </a:p>
                    <a:p>
                      <a:pPr marL="285750" lvl="1" indent="-285750" algn="l" defTabSz="914400" rtl="0" eaLnBrk="1" latinLnBrk="0" hangingPunct="1">
                        <a:buFont typeface="Arial" panose="020B0604020202020204" pitchFamily="34" charset="0"/>
                        <a:buChar char="•"/>
                      </a:pPr>
                      <a:r>
                        <a:rPr lang="en-ZA" sz="1600" b="0" i="0" u="none" strike="noStrike" kern="1200" baseline="0" dirty="0">
                          <a:solidFill>
                            <a:schemeClr val="dk1"/>
                          </a:solidFill>
                          <a:latin typeface="+mn-lt"/>
                          <a:ea typeface="+mn-ea"/>
                          <a:cs typeface="+mn-cs"/>
                        </a:rPr>
                        <a:t>Regulatory and Policy advocacy procedure</a:t>
                      </a:r>
                    </a:p>
                  </a:txBody>
                  <a:tcPr marL="91435" marR="91435" marT="45742" marB="45742"/>
                </a:tc>
                <a:tc>
                  <a:txBody>
                    <a:bodyPr/>
                    <a:lstStyle/>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0" i="0" u="none" strike="noStrike" kern="1200" baseline="0" dirty="0">
                          <a:solidFill>
                            <a:schemeClr val="tx1">
                              <a:lumMod val="95000"/>
                              <a:lumOff val="5000"/>
                            </a:schemeClr>
                          </a:solidFill>
                          <a:latin typeface="+mn-lt"/>
                          <a:ea typeface="+mn-ea"/>
                          <a:cs typeface="+mn-cs"/>
                        </a:rPr>
                        <a:t>Investor confidence and lessening the regulatory burden on licensees</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0" i="0" u="none" strike="noStrike" kern="1200" baseline="0" dirty="0">
                          <a:solidFill>
                            <a:schemeClr val="tx1">
                              <a:lumMod val="95000"/>
                              <a:lumOff val="5000"/>
                            </a:schemeClr>
                          </a:solidFill>
                          <a:latin typeface="+mn-lt"/>
                          <a:ea typeface="+mn-ea"/>
                          <a:cs typeface="+mn-cs"/>
                        </a:rPr>
                        <a:t>Providing regulatory certainty to role players</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0" i="0" u="none" strike="noStrike" kern="1200" baseline="0" dirty="0">
                          <a:solidFill>
                            <a:schemeClr val="tx1">
                              <a:lumMod val="95000"/>
                              <a:lumOff val="5000"/>
                            </a:schemeClr>
                          </a:solidFill>
                          <a:latin typeface="+mn-lt"/>
                          <a:ea typeface="+mn-ea"/>
                          <a:cs typeface="+mn-cs"/>
                        </a:rPr>
                        <a:t>Seeking alignment on the objectives arising from the mandates of the different role players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600" b="0" i="0" u="none" strike="noStrike" kern="1200" baseline="0" dirty="0">
                        <a:solidFill>
                          <a:srgbClr val="FF0000"/>
                        </a:solidFill>
                        <a:latin typeface="+mn-lt"/>
                        <a:ea typeface="+mn-ea"/>
                        <a:cs typeface="+mn-cs"/>
                      </a:endParaRPr>
                    </a:p>
                  </a:txBody>
                  <a:tcPr marL="91435" marR="91435" marT="45742" marB="45742"/>
                </a:tc>
                <a:extLst>
                  <a:ext uri="{0D108BD9-81ED-4DB2-BD59-A6C34878D82A}">
                    <a16:rowId xmlns:a16="http://schemas.microsoft.com/office/drawing/2014/main" val="3772793888"/>
                  </a:ext>
                </a:extLst>
              </a:tr>
              <a:tr h="343840">
                <a:tc gridSpan="2">
                  <a:txBody>
                    <a:bodyPr/>
                    <a:lstStyle/>
                    <a:p>
                      <a:pPr marL="0" lvl="1" indent="0" algn="l" defTabSz="914400" rtl="0" eaLnBrk="1" latinLnBrk="0" hangingPunct="1">
                        <a:buFont typeface="Arial" panose="020B0604020202020204" pitchFamily="34" charset="0"/>
                        <a:buNone/>
                      </a:pPr>
                      <a:r>
                        <a:rPr lang="en-ZA" sz="1600" b="1" i="0" u="none" strike="noStrike" kern="1200" baseline="0" dirty="0">
                          <a:solidFill>
                            <a:srgbClr val="006600"/>
                          </a:solidFill>
                          <a:latin typeface="+mn-lt"/>
                          <a:ea typeface="+mn-ea"/>
                          <a:cs typeface="+mn-cs"/>
                        </a:rPr>
                        <a:t>Outcome</a:t>
                      </a:r>
                      <a:r>
                        <a:rPr lang="en-ZA" sz="1600" b="0" i="0" u="none" strike="noStrike" kern="1200" baseline="0" dirty="0">
                          <a:solidFill>
                            <a:srgbClr val="006600"/>
                          </a:solidFill>
                          <a:latin typeface="+mn-lt"/>
                          <a:ea typeface="+mn-ea"/>
                          <a:cs typeface="+mn-cs"/>
                        </a:rPr>
                        <a:t>:  Innovation drives our response to the transition of the Industry</a:t>
                      </a:r>
                    </a:p>
                  </a:txBody>
                  <a:tcPr marL="91435" marR="91435" marT="45742" marB="45742"/>
                </a:tc>
                <a:tc hMerge="1">
                  <a:txBody>
                    <a:bodyPr/>
                    <a:lstStyle/>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450" b="0" i="0" u="none" strike="noStrike" kern="1200" baseline="0" dirty="0">
                        <a:solidFill>
                          <a:srgbClr val="FF0000"/>
                        </a:solidFill>
                        <a:latin typeface="+mn-lt"/>
                        <a:ea typeface="+mn-ea"/>
                        <a:cs typeface="+mn-cs"/>
                      </a:endParaRPr>
                    </a:p>
                  </a:txBody>
                  <a:tcPr marT="45743" marB="45743"/>
                </a:tc>
                <a:extLst>
                  <a:ext uri="{0D108BD9-81ED-4DB2-BD59-A6C34878D82A}">
                    <a16:rowId xmlns:a16="http://schemas.microsoft.com/office/drawing/2014/main" val="3361651015"/>
                  </a:ext>
                </a:extLst>
              </a:tr>
              <a:tr h="1093956">
                <a:tc>
                  <a:txBody>
                    <a:bodyPr/>
                    <a:lstStyle/>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0" i="0" u="none" strike="noStrike" kern="1200" baseline="0" dirty="0">
                          <a:solidFill>
                            <a:schemeClr val="dk1"/>
                          </a:solidFill>
                          <a:latin typeface="+mn-lt"/>
                          <a:ea typeface="+mn-ea"/>
                          <a:cs typeface="+mn-cs"/>
                        </a:rPr>
                        <a:t>Regulatory Advocacy in line with the approved annual ESI Advocacy plan aimed at influencing legislative and policy changes</a:t>
                      </a:r>
                    </a:p>
                  </a:txBody>
                  <a:tcPr marL="91435" marR="91435" marT="45742" marB="45742"/>
                </a:tc>
                <a:tc>
                  <a:txBody>
                    <a:bodyPr/>
                    <a:lstStyle/>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0" i="0" u="none" strike="noStrike" kern="1200" baseline="0" dirty="0">
                          <a:solidFill>
                            <a:schemeClr val="tx1">
                              <a:lumMod val="95000"/>
                              <a:lumOff val="5000"/>
                            </a:schemeClr>
                          </a:solidFill>
                          <a:latin typeface="+mn-lt"/>
                          <a:ea typeface="+mn-ea"/>
                          <a:cs typeface="+mn-cs"/>
                        </a:rPr>
                        <a:t>Investor confidence and lessening the regulatory burden on licensees</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0" i="0" u="none" strike="noStrike" kern="1200" baseline="0" dirty="0">
                          <a:solidFill>
                            <a:schemeClr val="tx1">
                              <a:lumMod val="95000"/>
                              <a:lumOff val="5000"/>
                            </a:schemeClr>
                          </a:solidFill>
                          <a:latin typeface="+mn-lt"/>
                          <a:ea typeface="+mn-ea"/>
                          <a:cs typeface="+mn-cs"/>
                        </a:rPr>
                        <a:t>Regulatory certainty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600" b="0" i="0" u="none" strike="noStrike" kern="1200" baseline="0" dirty="0">
                        <a:solidFill>
                          <a:srgbClr val="FF0000"/>
                        </a:solidFill>
                        <a:latin typeface="+mn-lt"/>
                        <a:ea typeface="+mn-ea"/>
                        <a:cs typeface="+mn-cs"/>
                      </a:endParaRPr>
                    </a:p>
                  </a:txBody>
                  <a:tcPr marL="91435" marR="91435" marT="45742" marB="45742"/>
                </a:tc>
                <a:extLst>
                  <a:ext uri="{0D108BD9-81ED-4DB2-BD59-A6C34878D82A}">
                    <a16:rowId xmlns:a16="http://schemas.microsoft.com/office/drawing/2014/main" val="4049959161"/>
                  </a:ext>
                </a:extLst>
              </a:tr>
            </a:tbl>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Number Placeholder 3">
            <a:extLst>
              <a:ext uri="{FF2B5EF4-FFF2-40B4-BE49-F238E27FC236}">
                <a16:creationId xmlns:a16="http://schemas.microsoft.com/office/drawing/2014/main" id="{14EB2B80-FA97-5B81-7759-75185FA7640D}"/>
              </a:ext>
            </a:extLst>
          </p:cNvPr>
          <p:cNvSpPr>
            <a:spLocks noGrp="1"/>
          </p:cNvSpPr>
          <p:nvPr>
            <p:ph type="sldNum" sz="quarter" idx="11"/>
          </p:nvPr>
        </p:nvSpPr>
        <p:spPr>
          <a:xfrm>
            <a:off x="8532813" y="-9525"/>
            <a:ext cx="611187" cy="3508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6823D3B4-4E4C-45FC-992A-4A837AADC920}" type="slidenum">
              <a:rPr lang="en-US" altLang="en-US" sz="1500" b="1">
                <a:cs typeface="Arial" panose="020B0604020202020204" pitchFamily="34" charset="0"/>
              </a:rPr>
              <a:pPr/>
              <a:t>54</a:t>
            </a:fld>
            <a:endParaRPr lang="en-US" altLang="en-US" sz="1500" b="1">
              <a:cs typeface="Arial" panose="020B0604020202020204" pitchFamily="34" charset="0"/>
            </a:endParaRPr>
          </a:p>
        </p:txBody>
      </p:sp>
      <p:sp>
        <p:nvSpPr>
          <p:cNvPr id="110595" name="Title 1">
            <a:extLst>
              <a:ext uri="{FF2B5EF4-FFF2-40B4-BE49-F238E27FC236}">
                <a16:creationId xmlns:a16="http://schemas.microsoft.com/office/drawing/2014/main" id="{D0DF74DE-78C8-E9DF-51C1-F3BFD652E183}"/>
              </a:ext>
            </a:extLst>
          </p:cNvPr>
          <p:cNvSpPr>
            <a:spLocks noGrp="1"/>
          </p:cNvSpPr>
          <p:nvPr>
            <p:ph type="title"/>
          </p:nvPr>
        </p:nvSpPr>
        <p:spPr bwMode="auto">
          <a:xfrm>
            <a:off x="-82550" y="1125538"/>
            <a:ext cx="8307388" cy="86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ZA" altLang="en-US" sz="1800" b="1"/>
              <a:t>PROGRAMME 2:  ADVOCACY AND ENGAGEMENT</a:t>
            </a:r>
            <a:br>
              <a:rPr lang="en-ZA" altLang="en-US" sz="1800" b="1"/>
            </a:br>
            <a:r>
              <a:rPr lang="en-ZA" altLang="en-US" sz="1800" b="1"/>
              <a:t>Subprogramme:   Customer and Stakeholder Engagement</a:t>
            </a:r>
            <a:br>
              <a:rPr lang="en-ZA" altLang="en-US" sz="1800" b="1"/>
            </a:br>
            <a:r>
              <a:rPr lang="en-ZA" altLang="en-US" sz="1800" b="1">
                <a:solidFill>
                  <a:srgbClr val="0070C0"/>
                </a:solidFill>
              </a:rPr>
              <a:t>(MTSF Priority 7: A better Africa and world)</a:t>
            </a:r>
            <a:br>
              <a:rPr lang="en-ZA" altLang="en-US" sz="1800" b="1">
                <a:solidFill>
                  <a:srgbClr val="0070C0"/>
                </a:solidFill>
              </a:rPr>
            </a:br>
            <a:endParaRPr lang="en-ZA" altLang="en-US" sz="1800" b="1"/>
          </a:p>
        </p:txBody>
      </p:sp>
      <p:graphicFrame>
        <p:nvGraphicFramePr>
          <p:cNvPr id="8" name="Table 7">
            <a:extLst>
              <a:ext uri="{FF2B5EF4-FFF2-40B4-BE49-F238E27FC236}">
                <a16:creationId xmlns:a16="http://schemas.microsoft.com/office/drawing/2014/main" id="{D015DCD6-08B7-ED80-130E-4A4B6A5A20F2}"/>
              </a:ext>
            </a:extLst>
          </p:cNvPr>
          <p:cNvGraphicFramePr>
            <a:graphicFrameLocks noGrp="1"/>
          </p:cNvGraphicFramePr>
          <p:nvPr/>
        </p:nvGraphicFramePr>
        <p:xfrm>
          <a:off x="4763" y="2149475"/>
          <a:ext cx="9139237" cy="4664075"/>
        </p:xfrm>
        <a:graphic>
          <a:graphicData uri="http://schemas.openxmlformats.org/drawingml/2006/table">
            <a:tbl>
              <a:tblPr firstRow="1" bandRow="1">
                <a:tableStyleId>{21E4AEA4-8DFA-4A89-87EB-49C32662AFE0}</a:tableStyleId>
              </a:tblPr>
              <a:tblGrid>
                <a:gridCol w="4207470">
                  <a:extLst>
                    <a:ext uri="{9D8B030D-6E8A-4147-A177-3AD203B41FA5}">
                      <a16:colId xmlns:a16="http://schemas.microsoft.com/office/drawing/2014/main" val="523724959"/>
                    </a:ext>
                  </a:extLst>
                </a:gridCol>
                <a:gridCol w="4931767">
                  <a:extLst>
                    <a:ext uri="{9D8B030D-6E8A-4147-A177-3AD203B41FA5}">
                      <a16:colId xmlns:a16="http://schemas.microsoft.com/office/drawing/2014/main" val="1904261439"/>
                    </a:ext>
                  </a:extLst>
                </a:gridCol>
              </a:tblGrid>
              <a:tr h="335324">
                <a:tc>
                  <a:txBody>
                    <a:bodyPr/>
                    <a:lstStyle/>
                    <a:p>
                      <a:pPr algn="ctr"/>
                      <a:r>
                        <a:rPr lang="en-ZA" sz="1600" b="1" dirty="0"/>
                        <a:t>APP outputs and targets</a:t>
                      </a:r>
                    </a:p>
                  </a:txBody>
                  <a:tcPr marL="91435" marR="91435" marT="45727" marB="4572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600" b="1" dirty="0"/>
                        <a:t>Envisaged impact</a:t>
                      </a:r>
                    </a:p>
                  </a:txBody>
                  <a:tcPr marL="91435" marR="91435" marT="45727" marB="45727"/>
                </a:tc>
                <a:extLst>
                  <a:ext uri="{0D108BD9-81ED-4DB2-BD59-A6C34878D82A}">
                    <a16:rowId xmlns:a16="http://schemas.microsoft.com/office/drawing/2014/main" val="4060300261"/>
                  </a:ext>
                </a:extLst>
              </a:tr>
              <a:tr h="335348">
                <a:tc gridSpan="2">
                  <a:txBody>
                    <a:bodyPr/>
                    <a:lstStyle/>
                    <a:p>
                      <a:r>
                        <a:rPr lang="en-ZA" sz="1600" b="1" dirty="0">
                          <a:solidFill>
                            <a:srgbClr val="006600"/>
                          </a:solidFill>
                        </a:rPr>
                        <a:t>Outcome:</a:t>
                      </a:r>
                      <a:r>
                        <a:rPr lang="en-ZA" sz="1600" b="1" baseline="0" dirty="0">
                          <a:solidFill>
                            <a:srgbClr val="006600"/>
                          </a:solidFill>
                        </a:rPr>
                        <a:t>  </a:t>
                      </a:r>
                      <a:r>
                        <a:rPr lang="en-ZA" sz="1600" dirty="0">
                          <a:solidFill>
                            <a:srgbClr val="006600"/>
                          </a:solidFill>
                        </a:rPr>
                        <a:t>Integrated and value-added services to customers</a:t>
                      </a:r>
                    </a:p>
                  </a:txBody>
                  <a:tcPr marL="91435" marR="91435" marT="45739" marB="45739"/>
                </a:tc>
                <a:tc hMerge="1">
                  <a:txBody>
                    <a:bodyPr/>
                    <a:lstStyle/>
                    <a:p>
                      <a:endParaRPr lang="en-ZA"/>
                    </a:p>
                  </a:txBody>
                  <a:tcPr/>
                </a:tc>
                <a:extLst>
                  <a:ext uri="{0D108BD9-81ED-4DB2-BD59-A6C34878D82A}">
                    <a16:rowId xmlns:a16="http://schemas.microsoft.com/office/drawing/2014/main" val="1081425950"/>
                  </a:ext>
                </a:extLst>
              </a:tr>
              <a:tr h="3993403">
                <a:tc>
                  <a:txBody>
                    <a:bodyPr/>
                    <a:lstStyle/>
                    <a:p>
                      <a:pPr marL="285750" lvl="1" indent="-285750" algn="l" defTabSz="914400" rtl="0" eaLnBrk="1" latinLnBrk="0" hangingPunct="1">
                        <a:buFont typeface="Arial" panose="020B0604020202020204" pitchFamily="34" charset="0"/>
                        <a:buChar char="•"/>
                      </a:pPr>
                      <a:r>
                        <a:rPr lang="en-ZA" sz="1600" b="0" i="0" u="none" strike="noStrike" kern="1200" baseline="0" dirty="0">
                          <a:solidFill>
                            <a:schemeClr val="dk1"/>
                          </a:solidFill>
                          <a:latin typeface="+mn-lt"/>
                          <a:ea typeface="+mn-ea"/>
                          <a:cs typeface="+mn-cs"/>
                        </a:rPr>
                        <a:t>Two reports on stakeholder engagements for the piped-gas and petroleum pipelines regulated industries </a:t>
                      </a:r>
                    </a:p>
                    <a:p>
                      <a:pPr marL="285750" lvl="1" indent="-285750" algn="l" defTabSz="914400" rtl="0" eaLnBrk="1" latinLnBrk="0" hangingPunct="1">
                        <a:buFont typeface="Arial" panose="020B0604020202020204" pitchFamily="34" charset="0"/>
                        <a:buChar char="•"/>
                      </a:pPr>
                      <a:r>
                        <a:rPr lang="en-ZA" sz="1600" b="0" i="0" u="none" strike="noStrike" kern="1200" baseline="0" dirty="0">
                          <a:solidFill>
                            <a:schemeClr val="dk1"/>
                          </a:solidFill>
                          <a:latin typeface="+mn-lt"/>
                          <a:ea typeface="+mn-ea"/>
                          <a:cs typeface="+mn-cs"/>
                        </a:rPr>
                        <a:t>ESI Stakeholder engagement plan</a:t>
                      </a:r>
                    </a:p>
                    <a:p>
                      <a:pPr marL="285750" lvl="1" indent="-285750" algn="l" defTabSz="914400" rtl="0" eaLnBrk="1" latinLnBrk="0" hangingPunct="1">
                        <a:buFont typeface="Arial" panose="020B0604020202020204" pitchFamily="34" charset="0"/>
                        <a:buChar char="•"/>
                      </a:pPr>
                      <a:r>
                        <a:rPr lang="en-ZA" sz="1600" b="0" i="0" u="none" strike="noStrike" kern="1200" baseline="0" dirty="0">
                          <a:solidFill>
                            <a:schemeClr val="dk1"/>
                          </a:solidFill>
                          <a:latin typeface="+mn-lt"/>
                          <a:ea typeface="+mn-ea"/>
                          <a:cs typeface="+mn-cs"/>
                        </a:rPr>
                        <a:t>Seventy five customer education programmes undertaken </a:t>
                      </a:r>
                    </a:p>
                    <a:p>
                      <a:pPr marL="285750" lvl="1" indent="-285750" algn="l" defTabSz="914400" rtl="0" eaLnBrk="1" latinLnBrk="0" hangingPunct="1">
                        <a:buFont typeface="Arial" panose="020B0604020202020204" pitchFamily="34" charset="0"/>
                        <a:buChar char="•"/>
                      </a:pPr>
                      <a:r>
                        <a:rPr lang="en-ZA" sz="1600" b="0" i="0" u="none" strike="noStrike" kern="1200" baseline="0" dirty="0">
                          <a:solidFill>
                            <a:schemeClr val="dk1"/>
                          </a:solidFill>
                          <a:latin typeface="+mn-lt"/>
                          <a:ea typeface="+mn-ea"/>
                          <a:cs typeface="+mn-cs"/>
                        </a:rPr>
                        <a:t>One consolidated report on the customer education programmes undertaken</a:t>
                      </a:r>
                    </a:p>
                    <a:p>
                      <a:pPr marL="285750" lvl="1" indent="-285750" algn="l" defTabSz="914400" rtl="0" eaLnBrk="1" latinLnBrk="0" hangingPunct="1">
                        <a:buFont typeface="Arial" panose="020B0604020202020204" pitchFamily="34" charset="0"/>
                        <a:buChar char="•"/>
                      </a:pPr>
                      <a:r>
                        <a:rPr lang="en-ZA" sz="1600" b="0" i="0" u="none" strike="noStrike" kern="1200" baseline="0" dirty="0">
                          <a:solidFill>
                            <a:schemeClr val="dk1"/>
                          </a:solidFill>
                          <a:latin typeface="+mn-lt"/>
                          <a:ea typeface="+mn-ea"/>
                          <a:cs typeface="+mn-cs"/>
                        </a:rPr>
                        <a:t>Two reports on partnership creation to position NERSA as a recognised regulator nationally, regionally and internationally</a:t>
                      </a:r>
                    </a:p>
                    <a:p>
                      <a:pPr marL="285750" lvl="1" indent="-285750" algn="l" defTabSz="914400" rtl="0" eaLnBrk="1" latinLnBrk="0" hangingPunct="1">
                        <a:buFont typeface="Arial" panose="020B0604020202020204" pitchFamily="34" charset="0"/>
                        <a:buChar char="•"/>
                      </a:pPr>
                      <a:r>
                        <a:rPr lang="en-ZA" sz="1600" b="0" i="0" u="none" strike="noStrike" kern="1200" baseline="0" dirty="0">
                          <a:solidFill>
                            <a:schemeClr val="dk1"/>
                          </a:solidFill>
                          <a:latin typeface="+mn-lt"/>
                          <a:ea typeface="+mn-ea"/>
                          <a:cs typeface="+mn-cs"/>
                        </a:rPr>
                        <a:t>One report on the implementation of the stakeholder management plan</a:t>
                      </a:r>
                    </a:p>
                    <a:p>
                      <a:pPr marL="285750" lvl="1" indent="-285750" algn="l" defTabSz="914400" rtl="0" eaLnBrk="1" latinLnBrk="0" hangingPunct="1">
                        <a:buFont typeface="Arial" panose="020B0604020202020204" pitchFamily="34" charset="0"/>
                        <a:buChar char="•"/>
                      </a:pPr>
                      <a:r>
                        <a:rPr lang="en-ZA" sz="1600" b="0" i="0" u="none" strike="noStrike" kern="1200" baseline="0" dirty="0">
                          <a:solidFill>
                            <a:schemeClr val="dk1"/>
                          </a:solidFill>
                          <a:latin typeface="+mn-lt"/>
                          <a:ea typeface="+mn-ea"/>
                          <a:cs typeface="+mn-cs"/>
                        </a:rPr>
                        <a:t>Reviewed integrated communication and stakeholder engagement strategy</a:t>
                      </a:r>
                    </a:p>
                  </a:txBody>
                  <a:tcPr marL="91435" marR="91435" marT="45739" marB="45739"/>
                </a:tc>
                <a:tc>
                  <a:txBody>
                    <a:bodyPr/>
                    <a:lstStyle/>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0" i="0" u="none" strike="noStrike" kern="1200" baseline="0" dirty="0">
                          <a:solidFill>
                            <a:schemeClr val="tx1">
                              <a:lumMod val="95000"/>
                              <a:lumOff val="5000"/>
                            </a:schemeClr>
                          </a:solidFill>
                          <a:latin typeface="+mn-lt"/>
                          <a:ea typeface="+mn-ea"/>
                          <a:cs typeface="+mn-cs"/>
                        </a:rPr>
                        <a:t>Effective and efficient regulation supported by appropriate systems, processes, procedures and resources</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0" i="0" u="none" strike="noStrike" kern="1200" baseline="0" dirty="0">
                          <a:solidFill>
                            <a:schemeClr val="tx1">
                              <a:lumMod val="95000"/>
                              <a:lumOff val="5000"/>
                            </a:schemeClr>
                          </a:solidFill>
                          <a:latin typeface="+mn-lt"/>
                          <a:ea typeface="+mn-ea"/>
                          <a:cs typeface="+mn-cs"/>
                        </a:rPr>
                        <a:t>Investor confidence and lessening the regulatory burden on licensees</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0" i="0" u="none" strike="noStrike" kern="1200" baseline="0" dirty="0">
                          <a:solidFill>
                            <a:schemeClr val="tx1">
                              <a:lumMod val="95000"/>
                              <a:lumOff val="5000"/>
                            </a:schemeClr>
                          </a:solidFill>
                          <a:latin typeface="+mn-lt"/>
                          <a:ea typeface="+mn-ea"/>
                          <a:cs typeface="+mn-cs"/>
                        </a:rPr>
                        <a:t>Regulatory certainty </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tx1">
                              <a:lumMod val="95000"/>
                              <a:lumOff val="5000"/>
                            </a:schemeClr>
                          </a:solidFill>
                          <a:latin typeface="+mn-lt"/>
                          <a:ea typeface="+mn-ea"/>
                          <a:cs typeface="+mn-cs"/>
                        </a:rPr>
                        <a:t>Enhanced</a:t>
                      </a:r>
                      <a:r>
                        <a:rPr lang="en-US" sz="1600" kern="1200" baseline="0" dirty="0">
                          <a:solidFill>
                            <a:schemeClr val="tx1">
                              <a:lumMod val="95000"/>
                              <a:lumOff val="5000"/>
                            </a:schemeClr>
                          </a:solidFill>
                          <a:latin typeface="+mn-lt"/>
                          <a:ea typeface="+mn-ea"/>
                          <a:cs typeface="+mn-cs"/>
                        </a:rPr>
                        <a:t> regulatory skills through </a:t>
                      </a:r>
                      <a:r>
                        <a:rPr lang="en-US" sz="1600" kern="1200" dirty="0">
                          <a:solidFill>
                            <a:schemeClr val="tx1">
                              <a:lumMod val="95000"/>
                              <a:lumOff val="5000"/>
                            </a:schemeClr>
                          </a:solidFill>
                          <a:latin typeface="+mn-lt"/>
                          <a:ea typeface="+mn-ea"/>
                          <a:cs typeface="+mn-cs"/>
                        </a:rPr>
                        <a:t>Information</a:t>
                      </a:r>
                      <a:r>
                        <a:rPr lang="en-US" sz="1600" kern="1200" baseline="0" dirty="0">
                          <a:solidFill>
                            <a:schemeClr val="tx1">
                              <a:lumMod val="95000"/>
                              <a:lumOff val="5000"/>
                            </a:schemeClr>
                          </a:solidFill>
                          <a:latin typeface="+mn-lt"/>
                          <a:ea typeface="+mn-ea"/>
                          <a:cs typeface="+mn-cs"/>
                        </a:rPr>
                        <a:t> sharing and capacity building with identified partners</a:t>
                      </a:r>
                      <a:endParaRPr lang="en-ZA" sz="1600" kern="1200" dirty="0">
                        <a:solidFill>
                          <a:schemeClr val="tx1">
                            <a:lumMod val="95000"/>
                            <a:lumOff val="5000"/>
                          </a:schemeClr>
                        </a:solidFill>
                        <a:latin typeface="+mn-lt"/>
                        <a:ea typeface="+mn-ea"/>
                        <a:cs typeface="+mn-cs"/>
                      </a:endParaRP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600" b="0" i="0" u="none" strike="noStrike" kern="1200" baseline="0" dirty="0">
                        <a:solidFill>
                          <a:srgbClr val="FF0000"/>
                        </a:solidFill>
                        <a:latin typeface="+mn-lt"/>
                        <a:ea typeface="+mn-ea"/>
                        <a:cs typeface="+mn-cs"/>
                      </a:endParaRPr>
                    </a:p>
                  </a:txBody>
                  <a:tcPr marL="91435" marR="91435" marT="45739" marB="45739"/>
                </a:tc>
                <a:extLst>
                  <a:ext uri="{0D108BD9-81ED-4DB2-BD59-A6C34878D82A}">
                    <a16:rowId xmlns:a16="http://schemas.microsoft.com/office/drawing/2014/main" val="3772793888"/>
                  </a:ext>
                </a:extLst>
              </a:tr>
            </a:tbl>
          </a:graphicData>
        </a:graphic>
      </p:graphicFrame>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Number Placeholder 3">
            <a:extLst>
              <a:ext uri="{FF2B5EF4-FFF2-40B4-BE49-F238E27FC236}">
                <a16:creationId xmlns:a16="http://schemas.microsoft.com/office/drawing/2014/main" id="{08ABA5A6-C138-B12C-25B6-A88E9B9E4EAD}"/>
              </a:ext>
            </a:extLst>
          </p:cNvPr>
          <p:cNvSpPr>
            <a:spLocks noGrp="1"/>
          </p:cNvSpPr>
          <p:nvPr>
            <p:ph type="sldNum" sz="quarter" idx="11"/>
          </p:nvPr>
        </p:nvSpPr>
        <p:spPr>
          <a:xfrm>
            <a:off x="8532813" y="-9525"/>
            <a:ext cx="611187" cy="3508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7E74F1A-5249-450A-A13B-55EB9236599D}" type="slidenum">
              <a:rPr lang="en-US" altLang="en-US" sz="1500" b="1">
                <a:cs typeface="Arial" panose="020B0604020202020204" pitchFamily="34" charset="0"/>
              </a:rPr>
              <a:pPr/>
              <a:t>55</a:t>
            </a:fld>
            <a:endParaRPr lang="en-US" altLang="en-US" sz="1500" b="1">
              <a:cs typeface="Arial" panose="020B0604020202020204" pitchFamily="34" charset="0"/>
            </a:endParaRPr>
          </a:p>
        </p:txBody>
      </p:sp>
      <p:sp>
        <p:nvSpPr>
          <p:cNvPr id="112643" name="Title 1">
            <a:extLst>
              <a:ext uri="{FF2B5EF4-FFF2-40B4-BE49-F238E27FC236}">
                <a16:creationId xmlns:a16="http://schemas.microsoft.com/office/drawing/2014/main" id="{3A893EC5-E2F1-4DFC-9CC5-AB7504D0A112}"/>
              </a:ext>
            </a:extLst>
          </p:cNvPr>
          <p:cNvSpPr>
            <a:spLocks noGrp="1"/>
          </p:cNvSpPr>
          <p:nvPr>
            <p:ph type="title"/>
          </p:nvPr>
        </p:nvSpPr>
        <p:spPr bwMode="auto">
          <a:xfrm>
            <a:off x="-82550" y="1125538"/>
            <a:ext cx="8307388" cy="86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ZA" altLang="en-US" sz="1800" b="1"/>
              <a:t>PROGRAMME 2:  ADVOCACY AND ENGAGEMENT</a:t>
            </a:r>
            <a:br>
              <a:rPr lang="en-ZA" altLang="en-US" sz="1800" b="1"/>
            </a:br>
            <a:r>
              <a:rPr lang="en-ZA" altLang="en-US" sz="1800" b="1"/>
              <a:t>Subprogramme:   Customer and Stakeholder Engagement</a:t>
            </a:r>
            <a:br>
              <a:rPr lang="en-ZA" altLang="en-US" sz="1800" b="1"/>
            </a:br>
            <a:r>
              <a:rPr lang="en-ZA" altLang="en-US" sz="1800" b="1">
                <a:solidFill>
                  <a:srgbClr val="0070C0"/>
                </a:solidFill>
              </a:rPr>
              <a:t>(MTSF Priority 7: A better Africa and world)</a:t>
            </a:r>
            <a:br>
              <a:rPr lang="en-ZA" altLang="en-US" sz="1800" b="1">
                <a:solidFill>
                  <a:srgbClr val="0070C0"/>
                </a:solidFill>
              </a:rPr>
            </a:br>
            <a:endParaRPr lang="en-ZA" altLang="en-US" sz="1800" b="1"/>
          </a:p>
        </p:txBody>
      </p:sp>
      <p:graphicFrame>
        <p:nvGraphicFramePr>
          <p:cNvPr id="8" name="Table 7">
            <a:extLst>
              <a:ext uri="{FF2B5EF4-FFF2-40B4-BE49-F238E27FC236}">
                <a16:creationId xmlns:a16="http://schemas.microsoft.com/office/drawing/2014/main" id="{9C341CF7-93B0-B534-26F4-D8C15BDD6A49}"/>
              </a:ext>
            </a:extLst>
          </p:cNvPr>
          <p:cNvGraphicFramePr>
            <a:graphicFrameLocks noGrp="1"/>
          </p:cNvGraphicFramePr>
          <p:nvPr/>
        </p:nvGraphicFramePr>
        <p:xfrm>
          <a:off x="4763" y="2078038"/>
          <a:ext cx="9139237" cy="4779962"/>
        </p:xfrm>
        <a:graphic>
          <a:graphicData uri="http://schemas.openxmlformats.org/drawingml/2006/table">
            <a:tbl>
              <a:tblPr firstRow="1" bandRow="1">
                <a:tableStyleId>{21E4AEA4-8DFA-4A89-87EB-49C32662AFE0}</a:tableStyleId>
              </a:tblPr>
              <a:tblGrid>
                <a:gridCol w="4207470">
                  <a:extLst>
                    <a:ext uri="{9D8B030D-6E8A-4147-A177-3AD203B41FA5}">
                      <a16:colId xmlns:a16="http://schemas.microsoft.com/office/drawing/2014/main" val="523724959"/>
                    </a:ext>
                  </a:extLst>
                </a:gridCol>
                <a:gridCol w="4931767">
                  <a:extLst>
                    <a:ext uri="{9D8B030D-6E8A-4147-A177-3AD203B41FA5}">
                      <a16:colId xmlns:a16="http://schemas.microsoft.com/office/drawing/2014/main" val="1904261439"/>
                    </a:ext>
                  </a:extLst>
                </a:gridCol>
              </a:tblGrid>
              <a:tr h="343655">
                <a:tc>
                  <a:txBody>
                    <a:bodyPr/>
                    <a:lstStyle/>
                    <a:p>
                      <a:pPr algn="ctr"/>
                      <a:r>
                        <a:rPr lang="en-ZA" sz="1600" b="1" dirty="0"/>
                        <a:t>APP outputs and targets</a:t>
                      </a:r>
                    </a:p>
                  </a:txBody>
                  <a:tcPr marL="91435" marR="91435" marT="45719" marB="45719"/>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600" b="1" dirty="0"/>
                        <a:t>Envisaged impact</a:t>
                      </a:r>
                    </a:p>
                  </a:txBody>
                  <a:tcPr marL="91435" marR="91435" marT="45719" marB="45719"/>
                </a:tc>
                <a:extLst>
                  <a:ext uri="{0D108BD9-81ED-4DB2-BD59-A6C34878D82A}">
                    <a16:rowId xmlns:a16="http://schemas.microsoft.com/office/drawing/2014/main" val="4060300261"/>
                  </a:ext>
                </a:extLst>
              </a:tr>
              <a:tr h="343680">
                <a:tc gridSpan="2">
                  <a:txBody>
                    <a:bodyPr/>
                    <a:lstStyle/>
                    <a:p>
                      <a:r>
                        <a:rPr lang="en-ZA" sz="1600" b="1" dirty="0">
                          <a:solidFill>
                            <a:srgbClr val="006600"/>
                          </a:solidFill>
                        </a:rPr>
                        <a:t>Outcome:</a:t>
                      </a:r>
                      <a:r>
                        <a:rPr lang="en-ZA" sz="1600" b="1" baseline="0" dirty="0">
                          <a:solidFill>
                            <a:srgbClr val="006600"/>
                          </a:solidFill>
                        </a:rPr>
                        <a:t>  </a:t>
                      </a:r>
                      <a:r>
                        <a:rPr lang="en-ZA" sz="1600" dirty="0">
                          <a:solidFill>
                            <a:srgbClr val="006600"/>
                          </a:solidFill>
                        </a:rPr>
                        <a:t>Integrated and value-added services to customers</a:t>
                      </a:r>
                    </a:p>
                  </a:txBody>
                  <a:tcPr marL="91435" marR="91435" marT="45731" marB="45731"/>
                </a:tc>
                <a:tc hMerge="1">
                  <a:txBody>
                    <a:bodyPr/>
                    <a:lstStyle/>
                    <a:p>
                      <a:endParaRPr lang="en-ZA"/>
                    </a:p>
                  </a:txBody>
                  <a:tcPr/>
                </a:tc>
                <a:extLst>
                  <a:ext uri="{0D108BD9-81ED-4DB2-BD59-A6C34878D82A}">
                    <a16:rowId xmlns:a16="http://schemas.microsoft.com/office/drawing/2014/main" val="1081425950"/>
                  </a:ext>
                </a:extLst>
              </a:tr>
              <a:tr h="4092627">
                <a:tc>
                  <a:txBody>
                    <a:bodyPr/>
                    <a:lstStyle/>
                    <a:p>
                      <a:pPr marL="285750" lvl="1" indent="-285750" algn="l" defTabSz="914400" rtl="0" eaLnBrk="1" latinLnBrk="0" hangingPunct="1">
                        <a:buFont typeface="Arial" panose="020B0604020202020204" pitchFamily="34" charset="0"/>
                        <a:buChar char="•"/>
                      </a:pPr>
                      <a:r>
                        <a:rPr lang="en-ZA" sz="1600" b="0" i="0" u="none" strike="noStrike" kern="1200" baseline="0" dirty="0">
                          <a:solidFill>
                            <a:schemeClr val="dk1"/>
                          </a:solidFill>
                          <a:latin typeface="+mn-lt"/>
                          <a:ea typeface="+mn-ea"/>
                          <a:cs typeface="+mn-cs"/>
                        </a:rPr>
                        <a:t>Two reports on stakeholder engagements for the piped-gas and petroleum pipelines regulated industries </a:t>
                      </a:r>
                    </a:p>
                    <a:p>
                      <a:pPr marL="285750" lvl="1" indent="-285750" algn="l" defTabSz="914400" rtl="0" eaLnBrk="1" latinLnBrk="0" hangingPunct="1">
                        <a:buFont typeface="Arial" panose="020B0604020202020204" pitchFamily="34" charset="0"/>
                        <a:buChar char="•"/>
                      </a:pPr>
                      <a:r>
                        <a:rPr lang="en-ZA" sz="1600" b="0" i="0" u="none" strike="noStrike" kern="1200" baseline="0" dirty="0">
                          <a:solidFill>
                            <a:schemeClr val="dk1"/>
                          </a:solidFill>
                          <a:latin typeface="+mn-lt"/>
                          <a:ea typeface="+mn-ea"/>
                          <a:cs typeface="+mn-cs"/>
                        </a:rPr>
                        <a:t>ESI Stakeholder engagement plan</a:t>
                      </a:r>
                    </a:p>
                    <a:p>
                      <a:pPr marL="285750" lvl="1" indent="-285750" algn="l" defTabSz="914400" rtl="0" eaLnBrk="1" latinLnBrk="0" hangingPunct="1">
                        <a:buFont typeface="Arial" panose="020B0604020202020204" pitchFamily="34" charset="0"/>
                        <a:buChar char="•"/>
                      </a:pPr>
                      <a:r>
                        <a:rPr lang="en-ZA" sz="1600" b="0" i="0" u="none" strike="noStrike" kern="1200" baseline="0" dirty="0">
                          <a:solidFill>
                            <a:schemeClr val="dk1"/>
                          </a:solidFill>
                          <a:latin typeface="+mn-lt"/>
                          <a:ea typeface="+mn-ea"/>
                          <a:cs typeface="+mn-cs"/>
                        </a:rPr>
                        <a:t>Seventy five customer education programmes undertaken </a:t>
                      </a:r>
                    </a:p>
                    <a:p>
                      <a:pPr marL="285750" lvl="1" indent="-285750" algn="l" defTabSz="914400" rtl="0" eaLnBrk="1" latinLnBrk="0" hangingPunct="1">
                        <a:buFont typeface="Arial" panose="020B0604020202020204" pitchFamily="34" charset="0"/>
                        <a:buChar char="•"/>
                      </a:pPr>
                      <a:r>
                        <a:rPr lang="en-ZA" sz="1600" b="0" i="0" u="none" strike="noStrike" kern="1200" baseline="0" dirty="0">
                          <a:solidFill>
                            <a:schemeClr val="dk1"/>
                          </a:solidFill>
                          <a:latin typeface="+mn-lt"/>
                          <a:ea typeface="+mn-ea"/>
                          <a:cs typeface="+mn-cs"/>
                        </a:rPr>
                        <a:t>One consolidated report on the customer education programmes undertaken</a:t>
                      </a:r>
                    </a:p>
                    <a:p>
                      <a:pPr marL="285750" lvl="1" indent="-285750" algn="l" defTabSz="914400" rtl="0" eaLnBrk="1" latinLnBrk="0" hangingPunct="1">
                        <a:buFont typeface="Arial" panose="020B0604020202020204" pitchFamily="34" charset="0"/>
                        <a:buChar char="•"/>
                      </a:pPr>
                      <a:r>
                        <a:rPr lang="en-ZA" sz="1600" b="0" i="0" u="none" strike="noStrike" kern="1200" baseline="0" dirty="0">
                          <a:solidFill>
                            <a:schemeClr val="dk1"/>
                          </a:solidFill>
                          <a:latin typeface="+mn-lt"/>
                          <a:ea typeface="+mn-ea"/>
                          <a:cs typeface="+mn-cs"/>
                        </a:rPr>
                        <a:t>Two reports on partnership creation to position NERSA as a recognised regulator nationally, regionally and internationally</a:t>
                      </a:r>
                    </a:p>
                    <a:p>
                      <a:pPr marL="285750" lvl="1" indent="-285750" algn="l" defTabSz="914400" rtl="0" eaLnBrk="1" latinLnBrk="0" hangingPunct="1">
                        <a:buFont typeface="Arial" panose="020B0604020202020204" pitchFamily="34" charset="0"/>
                        <a:buChar char="•"/>
                      </a:pPr>
                      <a:r>
                        <a:rPr lang="en-ZA" sz="1600" b="0" i="0" u="none" strike="noStrike" kern="1200" baseline="0" dirty="0">
                          <a:solidFill>
                            <a:schemeClr val="dk1"/>
                          </a:solidFill>
                          <a:latin typeface="+mn-lt"/>
                          <a:ea typeface="+mn-ea"/>
                          <a:cs typeface="+mn-cs"/>
                        </a:rPr>
                        <a:t>One report on the implementation of the stakeholder management plan</a:t>
                      </a:r>
                    </a:p>
                    <a:p>
                      <a:pPr marL="285750" lvl="1" indent="-285750" algn="l" defTabSz="914400" rtl="0" eaLnBrk="1" latinLnBrk="0" hangingPunct="1">
                        <a:buFont typeface="Arial" panose="020B0604020202020204" pitchFamily="34" charset="0"/>
                        <a:buChar char="•"/>
                      </a:pPr>
                      <a:r>
                        <a:rPr lang="en-ZA" sz="1600" b="0" i="0" u="none" strike="noStrike" kern="1200" baseline="0" dirty="0">
                          <a:solidFill>
                            <a:schemeClr val="dk1"/>
                          </a:solidFill>
                          <a:latin typeface="+mn-lt"/>
                          <a:ea typeface="+mn-ea"/>
                          <a:cs typeface="+mn-cs"/>
                        </a:rPr>
                        <a:t>Reviewed integrated communication and stakeholder engagement strategy</a:t>
                      </a:r>
                    </a:p>
                  </a:txBody>
                  <a:tcPr marL="91435" marR="91435" marT="45731" marB="45731"/>
                </a:tc>
                <a:tc>
                  <a:txBody>
                    <a:bodyPr/>
                    <a:lstStyle/>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0" i="0" u="none" strike="noStrike" kern="1200" baseline="0" dirty="0">
                          <a:solidFill>
                            <a:schemeClr val="tx1">
                              <a:lumMod val="95000"/>
                              <a:lumOff val="5000"/>
                            </a:schemeClr>
                          </a:solidFill>
                          <a:latin typeface="+mn-lt"/>
                          <a:ea typeface="+mn-ea"/>
                          <a:cs typeface="+mn-cs"/>
                        </a:rPr>
                        <a:t>Effective and efficient regulation supported by appropriate systems, processes, procedures and resources</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0" i="0" u="none" strike="noStrike" kern="1200" baseline="0" dirty="0">
                          <a:solidFill>
                            <a:schemeClr val="tx1">
                              <a:lumMod val="95000"/>
                              <a:lumOff val="5000"/>
                            </a:schemeClr>
                          </a:solidFill>
                          <a:latin typeface="+mn-lt"/>
                          <a:ea typeface="+mn-ea"/>
                          <a:cs typeface="+mn-cs"/>
                        </a:rPr>
                        <a:t>Investor confidence and lessening the regulatory burden on licensees</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0" i="0" u="none" strike="noStrike" kern="1200" baseline="0" dirty="0">
                          <a:solidFill>
                            <a:schemeClr val="tx1">
                              <a:lumMod val="95000"/>
                              <a:lumOff val="5000"/>
                            </a:schemeClr>
                          </a:solidFill>
                          <a:latin typeface="+mn-lt"/>
                          <a:ea typeface="+mn-ea"/>
                          <a:cs typeface="+mn-cs"/>
                        </a:rPr>
                        <a:t>Regulatory certainty </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kern="1200" dirty="0">
                          <a:solidFill>
                            <a:schemeClr val="tx1">
                              <a:lumMod val="95000"/>
                              <a:lumOff val="5000"/>
                            </a:schemeClr>
                          </a:solidFill>
                          <a:latin typeface="+mn-lt"/>
                          <a:ea typeface="+mn-ea"/>
                          <a:cs typeface="+mn-cs"/>
                        </a:rPr>
                        <a:t>Regional integration and harmonisation of regulatory processes, methodologies and procedure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600" b="0" i="0" u="none" strike="noStrike" kern="1200" baseline="0" dirty="0">
                        <a:solidFill>
                          <a:srgbClr val="FF0000"/>
                        </a:solidFill>
                        <a:latin typeface="+mn-lt"/>
                        <a:ea typeface="+mn-ea"/>
                        <a:cs typeface="+mn-cs"/>
                      </a:endParaRPr>
                    </a:p>
                  </a:txBody>
                  <a:tcPr marL="91435" marR="91435" marT="45731" marB="45731"/>
                </a:tc>
                <a:extLst>
                  <a:ext uri="{0D108BD9-81ED-4DB2-BD59-A6C34878D82A}">
                    <a16:rowId xmlns:a16="http://schemas.microsoft.com/office/drawing/2014/main" val="3772793888"/>
                  </a:ext>
                </a:extLst>
              </a:tr>
            </a:tbl>
          </a:graphicData>
        </a:graphic>
      </p:graphicFrame>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Number Placeholder 3">
            <a:extLst>
              <a:ext uri="{FF2B5EF4-FFF2-40B4-BE49-F238E27FC236}">
                <a16:creationId xmlns:a16="http://schemas.microsoft.com/office/drawing/2014/main" id="{765171FF-EE44-B6CB-C74E-239143897F55}"/>
              </a:ext>
            </a:extLst>
          </p:cNvPr>
          <p:cNvSpPr>
            <a:spLocks noGrp="1"/>
          </p:cNvSpPr>
          <p:nvPr>
            <p:ph type="sldNum" sz="quarter" idx="11"/>
          </p:nvPr>
        </p:nvSpPr>
        <p:spPr>
          <a:xfrm>
            <a:off x="8532813" y="-9525"/>
            <a:ext cx="611187" cy="3508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A315717-6B82-49B4-B758-33C41A251792}" type="slidenum">
              <a:rPr lang="en-US" altLang="en-US" sz="1500" b="1">
                <a:cs typeface="Arial" panose="020B0604020202020204" pitchFamily="34" charset="0"/>
              </a:rPr>
              <a:pPr/>
              <a:t>56</a:t>
            </a:fld>
            <a:endParaRPr lang="en-US" altLang="en-US" sz="1500" b="1">
              <a:cs typeface="Arial" panose="020B0604020202020204" pitchFamily="34" charset="0"/>
            </a:endParaRPr>
          </a:p>
        </p:txBody>
      </p:sp>
      <p:sp>
        <p:nvSpPr>
          <p:cNvPr id="114691" name="Title 1">
            <a:extLst>
              <a:ext uri="{FF2B5EF4-FFF2-40B4-BE49-F238E27FC236}">
                <a16:creationId xmlns:a16="http://schemas.microsoft.com/office/drawing/2014/main" id="{3E38AF9B-E3FB-C353-1FD0-CD0B9BEFD529}"/>
              </a:ext>
            </a:extLst>
          </p:cNvPr>
          <p:cNvSpPr>
            <a:spLocks noGrp="1"/>
          </p:cNvSpPr>
          <p:nvPr>
            <p:ph type="title"/>
          </p:nvPr>
        </p:nvSpPr>
        <p:spPr bwMode="auto">
          <a:xfrm>
            <a:off x="-82550" y="1125538"/>
            <a:ext cx="8307388" cy="86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ZA" altLang="en-US" sz="2200" b="1"/>
              <a:t>PROGRAMME 3:  INNOVATION</a:t>
            </a:r>
            <a:br>
              <a:rPr lang="en-ZA" altLang="en-US" sz="2200" b="1"/>
            </a:br>
            <a:r>
              <a:rPr lang="en-ZA" altLang="en-US" sz="2200" b="1"/>
              <a:t>Subprogramme:   Integrated and Value-Added Services</a:t>
            </a:r>
            <a:br>
              <a:rPr lang="en-ZA" altLang="en-US" sz="2200" b="1"/>
            </a:br>
            <a:r>
              <a:rPr lang="en-ZA" altLang="en-US" sz="2200" b="1">
                <a:solidFill>
                  <a:srgbClr val="0070C0"/>
                </a:solidFill>
              </a:rPr>
              <a:t>(MTSF Priority 1: Capable, Ethical and Developmental State)</a:t>
            </a:r>
            <a:br>
              <a:rPr lang="en-ZA" altLang="en-US" sz="2200" b="1">
                <a:solidFill>
                  <a:srgbClr val="0070C0"/>
                </a:solidFill>
              </a:rPr>
            </a:br>
            <a:endParaRPr lang="en-ZA" altLang="en-US" sz="2200" b="1"/>
          </a:p>
        </p:txBody>
      </p:sp>
      <p:graphicFrame>
        <p:nvGraphicFramePr>
          <p:cNvPr id="8" name="Table 7">
            <a:extLst>
              <a:ext uri="{FF2B5EF4-FFF2-40B4-BE49-F238E27FC236}">
                <a16:creationId xmlns:a16="http://schemas.microsoft.com/office/drawing/2014/main" id="{79233570-6F6D-D154-992C-7C79B52B00AB}"/>
              </a:ext>
            </a:extLst>
          </p:cNvPr>
          <p:cNvGraphicFramePr>
            <a:graphicFrameLocks noGrp="1"/>
          </p:cNvGraphicFramePr>
          <p:nvPr/>
        </p:nvGraphicFramePr>
        <p:xfrm>
          <a:off x="0" y="2492375"/>
          <a:ext cx="9139238" cy="4365625"/>
        </p:xfrm>
        <a:graphic>
          <a:graphicData uri="http://schemas.openxmlformats.org/drawingml/2006/table">
            <a:tbl>
              <a:tblPr firstRow="1" bandRow="1">
                <a:tableStyleId>{21E4AEA4-8DFA-4A89-87EB-49C32662AFE0}</a:tableStyleId>
              </a:tblPr>
              <a:tblGrid>
                <a:gridCol w="3688614">
                  <a:extLst>
                    <a:ext uri="{9D8B030D-6E8A-4147-A177-3AD203B41FA5}">
                      <a16:colId xmlns:a16="http://schemas.microsoft.com/office/drawing/2014/main" val="523724959"/>
                    </a:ext>
                  </a:extLst>
                </a:gridCol>
                <a:gridCol w="5450624">
                  <a:extLst>
                    <a:ext uri="{9D8B030D-6E8A-4147-A177-3AD203B41FA5}">
                      <a16:colId xmlns:a16="http://schemas.microsoft.com/office/drawing/2014/main" val="2364574279"/>
                    </a:ext>
                  </a:extLst>
                </a:gridCol>
              </a:tblGrid>
              <a:tr h="686213">
                <a:tc>
                  <a:txBody>
                    <a:bodyPr/>
                    <a:lstStyle/>
                    <a:p>
                      <a:pPr algn="ctr"/>
                      <a:r>
                        <a:rPr lang="en-ZA" sz="2000" b="1" dirty="0"/>
                        <a:t>APP outputs and targets</a:t>
                      </a:r>
                    </a:p>
                  </a:txBody>
                  <a:tcPr marL="91435" marR="91435" marT="45736" marB="45736"/>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2000" b="1" dirty="0"/>
                        <a:t>Envisaged impact</a:t>
                      </a:r>
                    </a:p>
                  </a:txBody>
                  <a:tcPr marL="91435" marR="91435" marT="45736" marB="45736"/>
                </a:tc>
                <a:extLst>
                  <a:ext uri="{0D108BD9-81ED-4DB2-BD59-A6C34878D82A}">
                    <a16:rowId xmlns:a16="http://schemas.microsoft.com/office/drawing/2014/main" val="4060300261"/>
                  </a:ext>
                </a:extLst>
              </a:tr>
              <a:tr h="629421">
                <a:tc gridSpan="2">
                  <a:txBody>
                    <a:bodyPr/>
                    <a:lstStyle/>
                    <a:p>
                      <a:r>
                        <a:rPr lang="en-ZA" sz="2000" b="1" dirty="0">
                          <a:solidFill>
                            <a:srgbClr val="006600"/>
                          </a:solidFill>
                        </a:rPr>
                        <a:t>Outcome:</a:t>
                      </a:r>
                      <a:r>
                        <a:rPr lang="en-ZA" sz="2000" b="1" baseline="0" dirty="0">
                          <a:solidFill>
                            <a:srgbClr val="006600"/>
                          </a:solidFill>
                        </a:rPr>
                        <a:t>  </a:t>
                      </a:r>
                      <a:r>
                        <a:rPr lang="en-GB" sz="2000" kern="1200" dirty="0">
                          <a:solidFill>
                            <a:srgbClr val="006600"/>
                          </a:solidFill>
                          <a:effectLst/>
                          <a:latin typeface="+mn-lt"/>
                          <a:ea typeface="+mn-ea"/>
                          <a:cs typeface="+mn-cs"/>
                        </a:rPr>
                        <a:t>Innovation drives our response to the transition of the Industry</a:t>
                      </a:r>
                      <a:endParaRPr lang="en-ZA" sz="2000" dirty="0">
                        <a:solidFill>
                          <a:srgbClr val="006600"/>
                        </a:solidFill>
                      </a:endParaRPr>
                    </a:p>
                  </a:txBody>
                  <a:tcPr marL="91435" marR="91435" marT="45748" marB="45748"/>
                </a:tc>
                <a:tc hMerge="1">
                  <a:txBody>
                    <a:bodyPr/>
                    <a:lstStyle/>
                    <a:p>
                      <a:endParaRPr lang="en-ZA"/>
                    </a:p>
                  </a:txBody>
                  <a:tcPr/>
                </a:tc>
                <a:extLst>
                  <a:ext uri="{0D108BD9-81ED-4DB2-BD59-A6C34878D82A}">
                    <a16:rowId xmlns:a16="http://schemas.microsoft.com/office/drawing/2014/main" val="1081425950"/>
                  </a:ext>
                </a:extLst>
              </a:tr>
              <a:tr h="3049991">
                <a:tc>
                  <a:txBody>
                    <a:bodyPr/>
                    <a:lstStyle/>
                    <a:p>
                      <a:pPr marL="285750" lvl="1" indent="-285750" algn="l" defTabSz="914400" rtl="0" eaLnBrk="1" latinLnBrk="0" hangingPunct="1">
                        <a:buFont typeface="Arial" panose="020B0604020202020204" pitchFamily="34" charset="0"/>
                        <a:buChar char="•"/>
                      </a:pPr>
                      <a:r>
                        <a:rPr lang="en-ZA" sz="2000" b="0" i="0" u="none" strike="noStrike" kern="1200" baseline="0" dirty="0">
                          <a:solidFill>
                            <a:schemeClr val="dk1"/>
                          </a:solidFill>
                          <a:latin typeface="+mn-lt"/>
                          <a:ea typeface="+mn-ea"/>
                          <a:cs typeface="+mn-cs"/>
                        </a:rPr>
                        <a:t>Information management framework considered by the REC by 31 March 2023</a:t>
                      </a:r>
                    </a:p>
                    <a:p>
                      <a:pPr marL="285750" lvl="1" indent="-285750" algn="l" defTabSz="914400" rtl="0" eaLnBrk="1" latinLnBrk="0" hangingPunct="1">
                        <a:buFont typeface="Arial" panose="020B0604020202020204" pitchFamily="34" charset="0"/>
                        <a:buChar char="•"/>
                      </a:pPr>
                      <a:r>
                        <a:rPr lang="en-ZA" sz="2000" b="0" i="0" u="none" strike="noStrike" kern="1200" baseline="0" dirty="0">
                          <a:solidFill>
                            <a:schemeClr val="dk1"/>
                          </a:solidFill>
                          <a:latin typeface="+mn-lt"/>
                          <a:ea typeface="+mn-ea"/>
                          <a:cs typeface="+mn-cs"/>
                        </a:rPr>
                        <a:t>Two reports on the implementation of the approved ICT Strategy</a:t>
                      </a:r>
                    </a:p>
                  </a:txBody>
                  <a:tcPr marL="91435" marR="91435" marT="45748" marB="45748"/>
                </a:tc>
                <a:tc>
                  <a:txBody>
                    <a:bodyPr/>
                    <a:lstStyle/>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2000" b="0" i="0" u="none" strike="noStrike" kern="1200" baseline="0" dirty="0">
                          <a:solidFill>
                            <a:schemeClr val="tx1">
                              <a:lumMod val="95000"/>
                              <a:lumOff val="5000"/>
                            </a:schemeClr>
                          </a:solidFill>
                          <a:latin typeface="+mn-lt"/>
                          <a:ea typeface="+mn-ea"/>
                          <a:cs typeface="+mn-cs"/>
                        </a:rPr>
                        <a:t>Effective and efficient regulation supported by appropriate systems, processes, procedures and resources</a:t>
                      </a:r>
                    </a:p>
                  </a:txBody>
                  <a:tcPr marL="91435" marR="91435" marT="45748" marB="45748"/>
                </a:tc>
                <a:extLst>
                  <a:ext uri="{0D108BD9-81ED-4DB2-BD59-A6C34878D82A}">
                    <a16:rowId xmlns:a16="http://schemas.microsoft.com/office/drawing/2014/main" val="3772793888"/>
                  </a:ext>
                </a:extLst>
              </a:tr>
            </a:tbl>
          </a:graphicData>
        </a:graphic>
      </p:graphicFrame>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Number Placeholder 3">
            <a:extLst>
              <a:ext uri="{FF2B5EF4-FFF2-40B4-BE49-F238E27FC236}">
                <a16:creationId xmlns:a16="http://schemas.microsoft.com/office/drawing/2014/main" id="{3131079D-E982-5BBC-06C3-4FF8741CC881}"/>
              </a:ext>
            </a:extLst>
          </p:cNvPr>
          <p:cNvSpPr>
            <a:spLocks noGrp="1"/>
          </p:cNvSpPr>
          <p:nvPr>
            <p:ph type="sldNum" sz="quarter" idx="11"/>
          </p:nvPr>
        </p:nvSpPr>
        <p:spPr>
          <a:xfrm>
            <a:off x="8532813" y="-9525"/>
            <a:ext cx="611187" cy="3508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9C72760-0663-4993-8650-0C6B0C085504}" type="slidenum">
              <a:rPr lang="en-US" altLang="en-US" sz="1500" b="1">
                <a:cs typeface="Arial" panose="020B0604020202020204" pitchFamily="34" charset="0"/>
              </a:rPr>
              <a:pPr/>
              <a:t>57</a:t>
            </a:fld>
            <a:endParaRPr lang="en-US" altLang="en-US" sz="1500" b="1">
              <a:cs typeface="Arial" panose="020B0604020202020204" pitchFamily="34" charset="0"/>
            </a:endParaRPr>
          </a:p>
        </p:txBody>
      </p:sp>
      <p:sp>
        <p:nvSpPr>
          <p:cNvPr id="116739" name="Title 1">
            <a:extLst>
              <a:ext uri="{FF2B5EF4-FFF2-40B4-BE49-F238E27FC236}">
                <a16:creationId xmlns:a16="http://schemas.microsoft.com/office/drawing/2014/main" id="{930EC8E5-AB6E-3952-986A-BD2C9A5EB1F7}"/>
              </a:ext>
            </a:extLst>
          </p:cNvPr>
          <p:cNvSpPr>
            <a:spLocks noGrp="1"/>
          </p:cNvSpPr>
          <p:nvPr>
            <p:ph type="title"/>
          </p:nvPr>
        </p:nvSpPr>
        <p:spPr bwMode="auto">
          <a:xfrm>
            <a:off x="4763" y="1125538"/>
            <a:ext cx="8307387" cy="1223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ZA" altLang="en-US" sz="1800" b="1"/>
              <a:t>PROGRAMME 4:  OPERATIONAL EFFICIENCY AND QUALITY MANAGEMENT </a:t>
            </a:r>
            <a:br>
              <a:rPr lang="en-ZA" altLang="en-US" sz="1800" b="1"/>
            </a:br>
            <a:r>
              <a:rPr lang="en-ZA" altLang="en-US" sz="1800" b="1"/>
              <a:t>Subprogramme:   Integrated Operations and Research and Analysis (1)</a:t>
            </a:r>
            <a:br>
              <a:rPr lang="en-ZA" altLang="en-US" sz="1800" b="1"/>
            </a:br>
            <a:r>
              <a:rPr lang="en-ZA" altLang="en-US" sz="1800" b="1">
                <a:solidFill>
                  <a:srgbClr val="0070C0"/>
                </a:solidFill>
              </a:rPr>
              <a:t>(MTSF Priority 1: Capable, Ethical and Developmental State)</a:t>
            </a:r>
            <a:br>
              <a:rPr lang="en-ZA" altLang="en-US" sz="1800" b="1">
                <a:solidFill>
                  <a:srgbClr val="0070C0"/>
                </a:solidFill>
              </a:rPr>
            </a:br>
            <a:endParaRPr lang="en-ZA" altLang="en-US" sz="1800" b="1"/>
          </a:p>
        </p:txBody>
      </p:sp>
      <p:graphicFrame>
        <p:nvGraphicFramePr>
          <p:cNvPr id="8" name="Table 7">
            <a:extLst>
              <a:ext uri="{FF2B5EF4-FFF2-40B4-BE49-F238E27FC236}">
                <a16:creationId xmlns:a16="http://schemas.microsoft.com/office/drawing/2014/main" id="{9C248D63-65DE-0075-171B-AEBD6EAEBDB2}"/>
              </a:ext>
            </a:extLst>
          </p:cNvPr>
          <p:cNvGraphicFramePr>
            <a:graphicFrameLocks noGrp="1"/>
          </p:cNvGraphicFramePr>
          <p:nvPr/>
        </p:nvGraphicFramePr>
        <p:xfrm>
          <a:off x="-6350" y="2349500"/>
          <a:ext cx="9140825" cy="4464050"/>
        </p:xfrm>
        <a:graphic>
          <a:graphicData uri="http://schemas.openxmlformats.org/drawingml/2006/table">
            <a:tbl>
              <a:tblPr firstRow="1" bandRow="1">
                <a:tableStyleId>{21E4AEA4-8DFA-4A89-87EB-49C32662AFE0}</a:tableStyleId>
              </a:tblPr>
              <a:tblGrid>
                <a:gridCol w="4147813">
                  <a:extLst>
                    <a:ext uri="{9D8B030D-6E8A-4147-A177-3AD203B41FA5}">
                      <a16:colId xmlns:a16="http://schemas.microsoft.com/office/drawing/2014/main" val="523724959"/>
                    </a:ext>
                  </a:extLst>
                </a:gridCol>
                <a:gridCol w="4993012">
                  <a:extLst>
                    <a:ext uri="{9D8B030D-6E8A-4147-A177-3AD203B41FA5}">
                      <a16:colId xmlns:a16="http://schemas.microsoft.com/office/drawing/2014/main" val="1411794578"/>
                    </a:ext>
                  </a:extLst>
                </a:gridCol>
              </a:tblGrid>
              <a:tr h="451345">
                <a:tc>
                  <a:txBody>
                    <a:bodyPr/>
                    <a:lstStyle/>
                    <a:p>
                      <a:pPr algn="ctr"/>
                      <a:r>
                        <a:rPr lang="en-ZA" sz="1500" b="1" dirty="0"/>
                        <a:t>APP outputs and targets</a:t>
                      </a:r>
                    </a:p>
                  </a:txBody>
                  <a:tcPr marL="91451" marR="91451" marT="45726" marB="45726"/>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500" b="1" dirty="0"/>
                        <a:t>Envisaged impact</a:t>
                      </a:r>
                    </a:p>
                  </a:txBody>
                  <a:tcPr marL="91451" marR="91451" marT="45726" marB="45726"/>
                </a:tc>
                <a:extLst>
                  <a:ext uri="{0D108BD9-81ED-4DB2-BD59-A6C34878D82A}">
                    <a16:rowId xmlns:a16="http://schemas.microsoft.com/office/drawing/2014/main" val="4060300261"/>
                  </a:ext>
                </a:extLst>
              </a:tr>
              <a:tr h="334420">
                <a:tc gridSpan="2">
                  <a:txBody>
                    <a:bodyPr/>
                    <a:lstStyle/>
                    <a:p>
                      <a:r>
                        <a:rPr lang="en-ZA" sz="1500" b="1" dirty="0">
                          <a:solidFill>
                            <a:srgbClr val="006600"/>
                          </a:solidFill>
                        </a:rPr>
                        <a:t>Outcome:</a:t>
                      </a:r>
                      <a:r>
                        <a:rPr lang="en-ZA" sz="1500" b="1" baseline="0" dirty="0">
                          <a:solidFill>
                            <a:srgbClr val="006600"/>
                          </a:solidFill>
                        </a:rPr>
                        <a:t>  </a:t>
                      </a:r>
                      <a:r>
                        <a:rPr lang="en-GB" sz="1500" kern="1200" dirty="0">
                          <a:solidFill>
                            <a:srgbClr val="006600"/>
                          </a:solidFill>
                          <a:effectLst/>
                          <a:latin typeface="+mn-lt"/>
                          <a:ea typeface="+mn-ea"/>
                          <a:cs typeface="+mn-cs"/>
                        </a:rPr>
                        <a:t>Integrated and value-added services to customers </a:t>
                      </a:r>
                      <a:endParaRPr lang="en-ZA" sz="1500" b="1" dirty="0">
                        <a:solidFill>
                          <a:srgbClr val="006600"/>
                        </a:solidFill>
                      </a:endParaRPr>
                    </a:p>
                  </a:txBody>
                  <a:tcPr marL="91451" marR="91451" marT="45738" marB="45738"/>
                </a:tc>
                <a:tc hMerge="1">
                  <a:txBody>
                    <a:bodyPr/>
                    <a:lstStyle/>
                    <a:p>
                      <a:endParaRPr lang="en-ZA"/>
                    </a:p>
                  </a:txBody>
                  <a:tcPr/>
                </a:tc>
                <a:extLst>
                  <a:ext uri="{0D108BD9-81ED-4DB2-BD59-A6C34878D82A}">
                    <a16:rowId xmlns:a16="http://schemas.microsoft.com/office/drawing/2014/main" val="1081425950"/>
                  </a:ext>
                </a:extLst>
              </a:tr>
              <a:tr h="3678285">
                <a:tc>
                  <a:txBody>
                    <a:bodyPr/>
                    <a:lstStyle/>
                    <a:p>
                      <a:pPr marL="285750" lvl="1" indent="-285750" algn="l" defTabSz="914400" rtl="0" eaLnBrk="1" latinLnBrk="0" hangingPunct="1">
                        <a:buFont typeface="Arial" panose="020B0604020202020204" pitchFamily="34" charset="0"/>
                        <a:buChar char="•"/>
                      </a:pPr>
                      <a:r>
                        <a:rPr lang="en-ZA" sz="1500" b="0" i="0" u="none" strike="noStrike" kern="1200" baseline="0" dirty="0">
                          <a:solidFill>
                            <a:schemeClr val="dk1"/>
                          </a:solidFill>
                          <a:latin typeface="+mn-lt"/>
                          <a:ea typeface="+mn-ea"/>
                          <a:cs typeface="+mn-cs"/>
                        </a:rPr>
                        <a:t>One progress report on the implementation of  the Regulatory Reporting Manuals regarding the Standard Chart of Accounts (SCOA) for the municipalities </a:t>
                      </a:r>
                    </a:p>
                    <a:p>
                      <a:pPr marL="285750" lvl="1" indent="-285750" algn="l" defTabSz="914400" rtl="0" eaLnBrk="1" latinLnBrk="0" hangingPunct="1">
                        <a:buFont typeface="Arial" panose="020B0604020202020204" pitchFamily="34" charset="0"/>
                        <a:buChar char="•"/>
                      </a:pPr>
                      <a:r>
                        <a:rPr lang="en-ZA" sz="1500" b="0" i="0" u="none" strike="noStrike" kern="1200" baseline="0" dirty="0">
                          <a:solidFill>
                            <a:schemeClr val="dk1"/>
                          </a:solidFill>
                          <a:latin typeface="+mn-lt"/>
                          <a:ea typeface="+mn-ea"/>
                          <a:cs typeface="+mn-cs"/>
                        </a:rPr>
                        <a:t>One report on the impact of global, regional and local energy trends on NERSA’s business</a:t>
                      </a:r>
                    </a:p>
                    <a:p>
                      <a:pPr marL="285750" lvl="1" indent="-285750" algn="l" defTabSz="914400" rtl="0" eaLnBrk="1" latinLnBrk="0" hangingPunct="1">
                        <a:buFont typeface="Arial" panose="020B0604020202020204" pitchFamily="34" charset="0"/>
                        <a:buChar char="•"/>
                      </a:pPr>
                      <a:r>
                        <a:rPr lang="en-ZA" sz="1500" b="0" i="0" u="none" strike="noStrike" kern="1200" baseline="0" dirty="0">
                          <a:solidFill>
                            <a:schemeClr val="dk1"/>
                          </a:solidFill>
                          <a:latin typeface="+mn-lt"/>
                          <a:ea typeface="+mn-ea"/>
                          <a:cs typeface="+mn-cs"/>
                        </a:rPr>
                        <a:t>Two reports on the implementation of  the Regulatory Reporting Manuals for Non-financial and financial information </a:t>
                      </a:r>
                    </a:p>
                    <a:p>
                      <a:pPr marL="285750" lvl="1" indent="-285750" algn="l" defTabSz="914400" rtl="0" eaLnBrk="1" latinLnBrk="0" hangingPunct="1">
                        <a:buFont typeface="Arial" panose="020B0604020202020204" pitchFamily="34" charset="0"/>
                        <a:buChar char="•"/>
                      </a:pPr>
                      <a:r>
                        <a:rPr lang="en-ZA" sz="1500" b="0" i="0" u="none" strike="noStrike" kern="1200" baseline="0" dirty="0">
                          <a:solidFill>
                            <a:schemeClr val="dk1"/>
                          </a:solidFill>
                          <a:latin typeface="+mn-lt"/>
                          <a:ea typeface="+mn-ea"/>
                          <a:cs typeface="+mn-cs"/>
                        </a:rPr>
                        <a:t>One report on the independent peer review of NERSA’s regulatory tools </a:t>
                      </a:r>
                    </a:p>
                    <a:p>
                      <a:pPr marL="285750" lvl="1" indent="-285750" algn="l" defTabSz="914400" rtl="0" eaLnBrk="1" latinLnBrk="0" hangingPunct="1">
                        <a:buFont typeface="Arial" panose="020B0604020202020204" pitchFamily="34" charset="0"/>
                        <a:buChar char="•"/>
                      </a:pPr>
                      <a:r>
                        <a:rPr lang="en-ZA" sz="1500" b="0" i="0" u="none" strike="noStrike" kern="1200" baseline="0" dirty="0">
                          <a:solidFill>
                            <a:schemeClr val="dk1"/>
                          </a:solidFill>
                          <a:latin typeface="+mn-lt"/>
                          <a:ea typeface="+mn-ea"/>
                          <a:cs typeface="+mn-cs"/>
                        </a:rPr>
                        <a:t>Revised NERSA operating model</a:t>
                      </a:r>
                    </a:p>
                    <a:p>
                      <a:pPr marL="285750" lvl="1" indent="-285750" algn="l" defTabSz="914400" rtl="0" eaLnBrk="1" latinLnBrk="0" hangingPunct="1">
                        <a:buFont typeface="Arial" panose="020B0604020202020204" pitchFamily="34" charset="0"/>
                        <a:buChar char="•"/>
                      </a:pPr>
                      <a:r>
                        <a:rPr lang="en-ZA" sz="1500" b="0" i="0" u="none" strike="noStrike" kern="1200" baseline="0" dirty="0">
                          <a:solidFill>
                            <a:schemeClr val="dk1"/>
                          </a:solidFill>
                          <a:latin typeface="+mn-lt"/>
                          <a:ea typeface="+mn-ea"/>
                          <a:cs typeface="+mn-cs"/>
                        </a:rPr>
                        <a:t>Financial Sustainability Strategy and Plan</a:t>
                      </a:r>
                    </a:p>
                    <a:p>
                      <a:pPr marL="285750" lvl="1" indent="-285750" algn="l" defTabSz="914400" rtl="0" eaLnBrk="1" latinLnBrk="0" hangingPunct="1">
                        <a:buFont typeface="Arial" panose="020B0604020202020204" pitchFamily="34" charset="0"/>
                        <a:buChar char="•"/>
                      </a:pPr>
                      <a:r>
                        <a:rPr lang="en-ZA" sz="1500" b="0" i="0" u="none" strike="noStrike" kern="1200" baseline="0" dirty="0">
                          <a:solidFill>
                            <a:schemeClr val="dk1"/>
                          </a:solidFill>
                          <a:latin typeface="+mn-lt"/>
                          <a:ea typeface="+mn-ea"/>
                          <a:cs typeface="+mn-cs"/>
                        </a:rPr>
                        <a:t>Revised organisational business processes </a:t>
                      </a:r>
                    </a:p>
                  </a:txBody>
                  <a:tcPr marL="91451" marR="91451" marT="45738" marB="45738"/>
                </a:tc>
                <a:tc>
                  <a:txBody>
                    <a:bodyPr/>
                    <a:lstStyle/>
                    <a:p>
                      <a:pPr marL="285750" indent="-285750" algn="l" defTabSz="914400" rtl="0" eaLnBrk="1" latinLnBrk="0" hangingPunct="1">
                        <a:buFont typeface="Arial" panose="020B0604020202020204" pitchFamily="34" charset="0"/>
                        <a:buChar char="•"/>
                      </a:pPr>
                      <a:r>
                        <a:rPr lang="en-ZA" sz="1800" kern="1200" dirty="0">
                          <a:solidFill>
                            <a:schemeClr val="tx1">
                              <a:lumMod val="95000"/>
                              <a:lumOff val="5000"/>
                            </a:schemeClr>
                          </a:solidFill>
                          <a:latin typeface="+mn-lt"/>
                          <a:ea typeface="+mn-ea"/>
                          <a:cs typeface="+mn-cs"/>
                        </a:rPr>
                        <a:t>Effective and efficient regulation supported by appropriate systems, processes, procedures and resources; </a:t>
                      </a:r>
                    </a:p>
                    <a:p>
                      <a:endParaRPr lang="en-ZA" sz="1800" b="0" i="0" u="none" strike="noStrike" kern="1200" baseline="0" dirty="0">
                        <a:solidFill>
                          <a:srgbClr val="FF0000"/>
                        </a:solidFill>
                        <a:latin typeface="+mn-lt"/>
                        <a:ea typeface="+mn-ea"/>
                        <a:cs typeface="+mn-cs"/>
                      </a:endParaRPr>
                    </a:p>
                  </a:txBody>
                  <a:tcPr marL="91451" marR="91451" marT="45738" marB="45738"/>
                </a:tc>
                <a:extLst>
                  <a:ext uri="{0D108BD9-81ED-4DB2-BD59-A6C34878D82A}">
                    <a16:rowId xmlns:a16="http://schemas.microsoft.com/office/drawing/2014/main" val="3772793888"/>
                  </a:ext>
                </a:extLst>
              </a:tr>
            </a:tbl>
          </a:graphicData>
        </a:graphic>
      </p:graphicFrame>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Number Placeholder 3">
            <a:extLst>
              <a:ext uri="{FF2B5EF4-FFF2-40B4-BE49-F238E27FC236}">
                <a16:creationId xmlns:a16="http://schemas.microsoft.com/office/drawing/2014/main" id="{C9E74FED-0C30-0AB5-0D0F-C8427941B732}"/>
              </a:ext>
            </a:extLst>
          </p:cNvPr>
          <p:cNvSpPr>
            <a:spLocks noGrp="1"/>
          </p:cNvSpPr>
          <p:nvPr>
            <p:ph type="sldNum" sz="quarter" idx="11"/>
          </p:nvPr>
        </p:nvSpPr>
        <p:spPr>
          <a:xfrm>
            <a:off x="8532813" y="-9525"/>
            <a:ext cx="611187" cy="3508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58DD3A7-7B3B-49EE-A79F-F2F462694549}" type="slidenum">
              <a:rPr lang="en-US" altLang="en-US" sz="1500" b="1">
                <a:cs typeface="Arial" panose="020B0604020202020204" pitchFamily="34" charset="0"/>
              </a:rPr>
              <a:pPr/>
              <a:t>58</a:t>
            </a:fld>
            <a:endParaRPr lang="en-US" altLang="en-US" sz="1500" b="1">
              <a:cs typeface="Arial" panose="020B0604020202020204" pitchFamily="34" charset="0"/>
            </a:endParaRPr>
          </a:p>
        </p:txBody>
      </p:sp>
      <p:sp>
        <p:nvSpPr>
          <p:cNvPr id="118787" name="Title 1">
            <a:extLst>
              <a:ext uri="{FF2B5EF4-FFF2-40B4-BE49-F238E27FC236}">
                <a16:creationId xmlns:a16="http://schemas.microsoft.com/office/drawing/2014/main" id="{8C5D0CFF-D250-AA14-8285-8D203EB7E165}"/>
              </a:ext>
            </a:extLst>
          </p:cNvPr>
          <p:cNvSpPr>
            <a:spLocks noGrp="1"/>
          </p:cNvSpPr>
          <p:nvPr>
            <p:ph type="title"/>
          </p:nvPr>
        </p:nvSpPr>
        <p:spPr bwMode="auto">
          <a:xfrm>
            <a:off x="4763" y="1125538"/>
            <a:ext cx="8307387" cy="1223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ZA" altLang="en-US" sz="1800" b="1"/>
              <a:t>PROGRAMME 4:  OPERATIONAL EFFICIENCY AND QUALITY MANAGEMENT </a:t>
            </a:r>
            <a:br>
              <a:rPr lang="en-ZA" altLang="en-US" sz="1800" b="1"/>
            </a:br>
            <a:r>
              <a:rPr lang="en-ZA" altLang="en-US" sz="1800" b="1"/>
              <a:t>Subprogramme:   Integrated Operations and Research and Analysis (2)</a:t>
            </a:r>
            <a:br>
              <a:rPr lang="en-ZA" altLang="en-US" sz="1800" b="1"/>
            </a:br>
            <a:r>
              <a:rPr lang="en-ZA" altLang="en-US" sz="1800" b="1">
                <a:solidFill>
                  <a:srgbClr val="0070C0"/>
                </a:solidFill>
              </a:rPr>
              <a:t>(MTSF Priority 1: Capable, Ethical and Developmental State)</a:t>
            </a:r>
            <a:br>
              <a:rPr lang="en-ZA" altLang="en-US" sz="1800" b="1">
                <a:solidFill>
                  <a:srgbClr val="0070C0"/>
                </a:solidFill>
              </a:rPr>
            </a:br>
            <a:endParaRPr lang="en-ZA" altLang="en-US" sz="1800" b="1"/>
          </a:p>
        </p:txBody>
      </p:sp>
      <p:graphicFrame>
        <p:nvGraphicFramePr>
          <p:cNvPr id="8" name="Table 7">
            <a:extLst>
              <a:ext uri="{FF2B5EF4-FFF2-40B4-BE49-F238E27FC236}">
                <a16:creationId xmlns:a16="http://schemas.microsoft.com/office/drawing/2014/main" id="{8395B014-137A-663E-0AE1-DBF40243A862}"/>
              </a:ext>
            </a:extLst>
          </p:cNvPr>
          <p:cNvGraphicFramePr>
            <a:graphicFrameLocks noGrp="1"/>
          </p:cNvGraphicFramePr>
          <p:nvPr/>
        </p:nvGraphicFramePr>
        <p:xfrm>
          <a:off x="0" y="2420938"/>
          <a:ext cx="9140825" cy="4437062"/>
        </p:xfrm>
        <a:graphic>
          <a:graphicData uri="http://schemas.openxmlformats.org/drawingml/2006/table">
            <a:tbl>
              <a:tblPr firstRow="1" bandRow="1">
                <a:tableStyleId>{21E4AEA4-8DFA-4A89-87EB-49C32662AFE0}</a:tableStyleId>
              </a:tblPr>
              <a:tblGrid>
                <a:gridCol w="4147813">
                  <a:extLst>
                    <a:ext uri="{9D8B030D-6E8A-4147-A177-3AD203B41FA5}">
                      <a16:colId xmlns:a16="http://schemas.microsoft.com/office/drawing/2014/main" val="523724959"/>
                    </a:ext>
                  </a:extLst>
                </a:gridCol>
                <a:gridCol w="4993012">
                  <a:extLst>
                    <a:ext uri="{9D8B030D-6E8A-4147-A177-3AD203B41FA5}">
                      <a16:colId xmlns:a16="http://schemas.microsoft.com/office/drawing/2014/main" val="1411794578"/>
                    </a:ext>
                  </a:extLst>
                </a:gridCol>
              </a:tblGrid>
              <a:tr h="463520">
                <a:tc>
                  <a:txBody>
                    <a:bodyPr/>
                    <a:lstStyle/>
                    <a:p>
                      <a:pPr algn="ctr"/>
                      <a:r>
                        <a:rPr lang="en-ZA" sz="1600" b="1" dirty="0"/>
                        <a:t>APP outputs and targets</a:t>
                      </a:r>
                    </a:p>
                  </a:txBody>
                  <a:tcPr marL="91451" marR="91451" marT="45726" marB="45726"/>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600" b="1" dirty="0"/>
                        <a:t>Envisaged impact</a:t>
                      </a:r>
                    </a:p>
                  </a:txBody>
                  <a:tcPr marL="91451" marR="91451" marT="45726" marB="45726"/>
                </a:tc>
                <a:extLst>
                  <a:ext uri="{0D108BD9-81ED-4DB2-BD59-A6C34878D82A}">
                    <a16:rowId xmlns:a16="http://schemas.microsoft.com/office/drawing/2014/main" val="4060300261"/>
                  </a:ext>
                </a:extLst>
              </a:tr>
              <a:tr h="367954">
                <a:tc gridSpan="2">
                  <a:txBody>
                    <a:bodyPr/>
                    <a:lstStyle/>
                    <a:p>
                      <a:r>
                        <a:rPr lang="en-ZA" sz="1600" b="1" dirty="0">
                          <a:solidFill>
                            <a:srgbClr val="006600"/>
                          </a:solidFill>
                        </a:rPr>
                        <a:t>Outcome:</a:t>
                      </a:r>
                      <a:r>
                        <a:rPr lang="en-ZA" sz="1600" b="1" baseline="0" dirty="0">
                          <a:solidFill>
                            <a:srgbClr val="006600"/>
                          </a:solidFill>
                        </a:rPr>
                        <a:t>  </a:t>
                      </a:r>
                      <a:r>
                        <a:rPr lang="en-GB" sz="1600" kern="1200" dirty="0">
                          <a:solidFill>
                            <a:srgbClr val="006600"/>
                          </a:solidFill>
                          <a:effectLst/>
                          <a:latin typeface="+mn-lt"/>
                          <a:ea typeface="+mn-ea"/>
                          <a:cs typeface="+mn-cs"/>
                        </a:rPr>
                        <a:t>Integrated and value-added services to customers </a:t>
                      </a:r>
                      <a:endParaRPr lang="en-ZA" sz="1600" b="1" dirty="0">
                        <a:solidFill>
                          <a:srgbClr val="006600"/>
                        </a:solidFill>
                      </a:endParaRPr>
                    </a:p>
                  </a:txBody>
                  <a:tcPr marL="91451" marR="91451" marT="45738" marB="45738"/>
                </a:tc>
                <a:tc hMerge="1">
                  <a:txBody>
                    <a:bodyPr/>
                    <a:lstStyle/>
                    <a:p>
                      <a:endParaRPr lang="en-ZA"/>
                    </a:p>
                  </a:txBody>
                  <a:tcPr/>
                </a:tc>
                <a:extLst>
                  <a:ext uri="{0D108BD9-81ED-4DB2-BD59-A6C34878D82A}">
                    <a16:rowId xmlns:a16="http://schemas.microsoft.com/office/drawing/2014/main" val="1081425950"/>
                  </a:ext>
                </a:extLst>
              </a:tr>
              <a:tr h="3605588">
                <a:tc>
                  <a:txBody>
                    <a:bodyPr/>
                    <a:lstStyle/>
                    <a:p>
                      <a:pPr marL="285750" lvl="1" indent="-285750" algn="l" defTabSz="914400" rtl="0" eaLnBrk="1" latinLnBrk="0" hangingPunct="1">
                        <a:buFont typeface="Arial" panose="020B0604020202020204" pitchFamily="34" charset="0"/>
                        <a:buChar char="•"/>
                      </a:pPr>
                      <a:r>
                        <a:rPr lang="en-ZA" sz="1600" b="0" i="0" u="none" strike="noStrike" kern="1200" baseline="0" dirty="0">
                          <a:solidFill>
                            <a:schemeClr val="dk1"/>
                          </a:solidFill>
                          <a:latin typeface="+mn-lt"/>
                          <a:ea typeface="+mn-ea"/>
                          <a:cs typeface="+mn-cs"/>
                        </a:rPr>
                        <a:t>Four reports on legislative and policy developments impacting on the Regulator </a:t>
                      </a:r>
                    </a:p>
                    <a:p>
                      <a:pPr marL="285750" lvl="1" indent="-285750" algn="l" defTabSz="914400" rtl="0" eaLnBrk="1" latinLnBrk="0" hangingPunct="1">
                        <a:buFont typeface="Arial" panose="020B0604020202020204" pitchFamily="34" charset="0"/>
                        <a:buChar char="•"/>
                      </a:pPr>
                      <a:r>
                        <a:rPr lang="en-ZA" sz="1600" b="0" i="0" u="none" strike="noStrike" kern="1200" baseline="0" dirty="0">
                          <a:solidFill>
                            <a:schemeClr val="dk1"/>
                          </a:solidFill>
                          <a:latin typeface="+mn-lt"/>
                          <a:ea typeface="+mn-ea"/>
                          <a:cs typeface="+mn-cs"/>
                        </a:rPr>
                        <a:t>Four reports on the progress made regarding certification with an appropriate international standard on quality management </a:t>
                      </a:r>
                    </a:p>
                    <a:p>
                      <a:pPr marL="285750" lvl="1" indent="-285750" algn="l" defTabSz="914400" rtl="0" eaLnBrk="1" latinLnBrk="0" hangingPunct="1">
                        <a:buFont typeface="Arial" panose="020B0604020202020204" pitchFamily="34" charset="0"/>
                        <a:buChar char="•"/>
                      </a:pPr>
                      <a:r>
                        <a:rPr lang="en-ZA" sz="1600" b="0" i="0" u="none" strike="noStrike" kern="1200" baseline="0" dirty="0">
                          <a:solidFill>
                            <a:schemeClr val="dk1"/>
                          </a:solidFill>
                          <a:latin typeface="+mn-lt"/>
                          <a:ea typeface="+mn-ea"/>
                          <a:cs typeface="+mn-cs"/>
                        </a:rPr>
                        <a:t>Audit Report that is not qualified </a:t>
                      </a:r>
                    </a:p>
                    <a:p>
                      <a:pPr marL="285750" lvl="1" indent="-285750" algn="l" defTabSz="914400" rtl="0" eaLnBrk="1" latinLnBrk="0" hangingPunct="1">
                        <a:buFont typeface="Arial" panose="020B0604020202020204" pitchFamily="34" charset="0"/>
                        <a:buChar char="•"/>
                      </a:pPr>
                      <a:r>
                        <a:rPr lang="en-ZA" sz="1600" b="0" i="0" u="none" strike="noStrike" kern="1200" baseline="0" dirty="0">
                          <a:solidFill>
                            <a:schemeClr val="dk1"/>
                          </a:solidFill>
                          <a:latin typeface="+mn-lt"/>
                          <a:ea typeface="+mn-ea"/>
                          <a:cs typeface="+mn-cs"/>
                        </a:rPr>
                        <a:t>≥86% procurement over R30 000 awarded to suppliers with a B-BBEE status level of 4 or better</a:t>
                      </a:r>
                    </a:p>
                    <a:p>
                      <a:pPr marL="285750" lvl="1" indent="-285750" algn="l" defTabSz="914400" rtl="0" eaLnBrk="1" latinLnBrk="0" hangingPunct="1">
                        <a:buFont typeface="Arial" panose="020B0604020202020204" pitchFamily="34" charset="0"/>
                        <a:buChar char="•"/>
                      </a:pPr>
                      <a:r>
                        <a:rPr lang="en-ZA" sz="1600" b="0" i="0" u="none" strike="noStrike" kern="1200" baseline="0" dirty="0">
                          <a:solidFill>
                            <a:schemeClr val="dk1"/>
                          </a:solidFill>
                          <a:latin typeface="+mn-lt"/>
                          <a:ea typeface="+mn-ea"/>
                          <a:cs typeface="+mn-cs"/>
                        </a:rPr>
                        <a:t>One report on the implementation of gender mainstreaming initiatives</a:t>
                      </a:r>
                    </a:p>
                  </a:txBody>
                  <a:tcPr marL="91451" marR="91451" marT="45738" marB="45738"/>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kern="1200" dirty="0">
                          <a:solidFill>
                            <a:schemeClr val="tx1">
                              <a:lumMod val="95000"/>
                              <a:lumOff val="5000"/>
                            </a:schemeClr>
                          </a:solidFill>
                          <a:latin typeface="+mn-lt"/>
                          <a:ea typeface="+mn-ea"/>
                          <a:cs typeface="+mn-cs"/>
                        </a:rPr>
                        <a:t>Effective and efficient regulation supported by appropriate systems, processes, procedures and resources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i="0" u="none" strike="noStrike" kern="1200" baseline="0" dirty="0">
                          <a:solidFill>
                            <a:schemeClr val="tx1">
                              <a:lumMod val="95000"/>
                              <a:lumOff val="5000"/>
                            </a:schemeClr>
                          </a:solidFill>
                          <a:latin typeface="+mn-lt"/>
                          <a:ea typeface="+mn-ea"/>
                          <a:cs typeface="+mn-cs"/>
                        </a:rPr>
                        <a:t>Gender responsive energy sector</a:t>
                      </a:r>
                      <a:endParaRPr lang="en-ZA" sz="1600" b="0" i="0" u="none" strike="noStrike" kern="1200" baseline="0" dirty="0">
                        <a:solidFill>
                          <a:schemeClr val="tx1">
                            <a:lumMod val="95000"/>
                            <a:lumOff val="5000"/>
                          </a:schemeClr>
                        </a:solidFill>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600" kern="1200" dirty="0">
                        <a:solidFill>
                          <a:schemeClr val="tx1">
                            <a:lumMod val="95000"/>
                            <a:lumOff val="5000"/>
                          </a:schemeClr>
                        </a:solidFill>
                        <a:latin typeface="+mn-lt"/>
                        <a:ea typeface="+mn-ea"/>
                        <a:cs typeface="+mn-cs"/>
                      </a:endParaRPr>
                    </a:p>
                    <a:p>
                      <a:pPr marL="285750" indent="-285750">
                        <a:buFont typeface="Arial" panose="020B0604020202020204" pitchFamily="34" charset="0"/>
                        <a:buChar char="•"/>
                      </a:pPr>
                      <a:endParaRPr lang="en-ZA" sz="1600" b="0" i="0" u="none" strike="noStrike" kern="1200" baseline="0" dirty="0">
                        <a:solidFill>
                          <a:schemeClr val="dk1"/>
                        </a:solidFill>
                        <a:latin typeface="+mn-lt"/>
                        <a:ea typeface="+mn-ea"/>
                        <a:cs typeface="+mn-cs"/>
                      </a:endParaRPr>
                    </a:p>
                  </a:txBody>
                  <a:tcPr marL="91451" marR="91451" marT="45738" marB="45738"/>
                </a:tc>
                <a:extLst>
                  <a:ext uri="{0D108BD9-81ED-4DB2-BD59-A6C34878D82A}">
                    <a16:rowId xmlns:a16="http://schemas.microsoft.com/office/drawing/2014/main" val="3772793888"/>
                  </a:ext>
                </a:extLst>
              </a:tr>
            </a:tbl>
          </a:graphicData>
        </a:graphic>
      </p:graphicFrame>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Number Placeholder 3">
            <a:extLst>
              <a:ext uri="{FF2B5EF4-FFF2-40B4-BE49-F238E27FC236}">
                <a16:creationId xmlns:a16="http://schemas.microsoft.com/office/drawing/2014/main" id="{491BBECB-7018-A40F-D46C-7012F7177BF3}"/>
              </a:ext>
            </a:extLst>
          </p:cNvPr>
          <p:cNvSpPr>
            <a:spLocks noGrp="1"/>
          </p:cNvSpPr>
          <p:nvPr>
            <p:ph type="sldNum" sz="quarter" idx="11"/>
          </p:nvPr>
        </p:nvSpPr>
        <p:spPr>
          <a:xfrm>
            <a:off x="8532813" y="-9525"/>
            <a:ext cx="611187" cy="3508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C2304D0-AB81-4C49-90A2-C27A338C6D30}" type="slidenum">
              <a:rPr lang="en-US" altLang="en-US" sz="1500" b="1">
                <a:cs typeface="Arial" panose="020B0604020202020204" pitchFamily="34" charset="0"/>
              </a:rPr>
              <a:pPr/>
              <a:t>59</a:t>
            </a:fld>
            <a:endParaRPr lang="en-US" altLang="en-US" sz="1500" b="1">
              <a:cs typeface="Arial" panose="020B0604020202020204" pitchFamily="34" charset="0"/>
            </a:endParaRPr>
          </a:p>
        </p:txBody>
      </p:sp>
      <p:sp>
        <p:nvSpPr>
          <p:cNvPr id="120835" name="Title 1">
            <a:extLst>
              <a:ext uri="{FF2B5EF4-FFF2-40B4-BE49-F238E27FC236}">
                <a16:creationId xmlns:a16="http://schemas.microsoft.com/office/drawing/2014/main" id="{C21C7F85-9AD9-29AE-77FA-E33C31580AB2}"/>
              </a:ext>
            </a:extLst>
          </p:cNvPr>
          <p:cNvSpPr>
            <a:spLocks noGrp="1"/>
          </p:cNvSpPr>
          <p:nvPr>
            <p:ph type="title"/>
          </p:nvPr>
        </p:nvSpPr>
        <p:spPr bwMode="auto">
          <a:xfrm>
            <a:off x="4763" y="1125538"/>
            <a:ext cx="8307387" cy="1150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ZA" altLang="en-US" sz="1800" b="1"/>
              <a:t>PROGRAMME 5:  PEOPLE AND ORGANISATIONAL CULTURE</a:t>
            </a:r>
            <a:br>
              <a:rPr lang="en-ZA" altLang="en-US" sz="1800" b="1"/>
            </a:br>
            <a:r>
              <a:rPr lang="en-ZA" altLang="en-US" sz="1800" b="1"/>
              <a:t>Subprogramme:   Human Resources and Capacity </a:t>
            </a:r>
            <a:br>
              <a:rPr lang="en-ZA" altLang="en-US" sz="1800" b="1"/>
            </a:br>
            <a:r>
              <a:rPr lang="en-ZA" altLang="en-US" sz="1800" b="1">
                <a:solidFill>
                  <a:srgbClr val="0070C0"/>
                </a:solidFill>
              </a:rPr>
              <a:t>(MTSF Priority 1: Capable, Ethical and Developmental State)</a:t>
            </a:r>
            <a:br>
              <a:rPr lang="en-ZA" altLang="en-US" sz="1800" b="1">
                <a:solidFill>
                  <a:srgbClr val="0070C0"/>
                </a:solidFill>
              </a:rPr>
            </a:br>
            <a:r>
              <a:rPr lang="en-ZA" altLang="en-US" sz="1800" b="1">
                <a:solidFill>
                  <a:srgbClr val="0070C0"/>
                </a:solidFill>
              </a:rPr>
              <a:t>(MTSF Priority 3: Education, skills and health)</a:t>
            </a:r>
            <a:br>
              <a:rPr lang="en-ZA" altLang="en-US" sz="1800" b="1">
                <a:solidFill>
                  <a:srgbClr val="0070C0"/>
                </a:solidFill>
              </a:rPr>
            </a:br>
            <a:r>
              <a:rPr lang="en-ZA" altLang="en-US" sz="1800" b="1">
                <a:solidFill>
                  <a:srgbClr val="0070C0"/>
                </a:solidFill>
              </a:rPr>
              <a:t/>
            </a:r>
            <a:br>
              <a:rPr lang="en-ZA" altLang="en-US" sz="1800" b="1">
                <a:solidFill>
                  <a:srgbClr val="0070C0"/>
                </a:solidFill>
              </a:rPr>
            </a:br>
            <a:endParaRPr lang="en-ZA" altLang="en-US" sz="1800" b="1"/>
          </a:p>
        </p:txBody>
      </p:sp>
      <p:graphicFrame>
        <p:nvGraphicFramePr>
          <p:cNvPr id="8" name="Table 7">
            <a:extLst>
              <a:ext uri="{FF2B5EF4-FFF2-40B4-BE49-F238E27FC236}">
                <a16:creationId xmlns:a16="http://schemas.microsoft.com/office/drawing/2014/main" id="{F99B27D2-17D2-DC5D-9C1F-641E84C4F278}"/>
              </a:ext>
            </a:extLst>
          </p:cNvPr>
          <p:cNvGraphicFramePr>
            <a:graphicFrameLocks noGrp="1"/>
          </p:cNvGraphicFramePr>
          <p:nvPr/>
        </p:nvGraphicFramePr>
        <p:xfrm>
          <a:off x="4763" y="2276475"/>
          <a:ext cx="9139237" cy="4516438"/>
        </p:xfrm>
        <a:graphic>
          <a:graphicData uri="http://schemas.openxmlformats.org/drawingml/2006/table">
            <a:tbl>
              <a:tblPr firstRow="1" bandRow="1">
                <a:tableStyleId>{21E4AEA4-8DFA-4A89-87EB-49C32662AFE0}</a:tableStyleId>
              </a:tblPr>
              <a:tblGrid>
                <a:gridCol w="5143522">
                  <a:extLst>
                    <a:ext uri="{9D8B030D-6E8A-4147-A177-3AD203B41FA5}">
                      <a16:colId xmlns:a16="http://schemas.microsoft.com/office/drawing/2014/main" val="523724959"/>
                    </a:ext>
                  </a:extLst>
                </a:gridCol>
                <a:gridCol w="3995715">
                  <a:extLst>
                    <a:ext uri="{9D8B030D-6E8A-4147-A177-3AD203B41FA5}">
                      <a16:colId xmlns:a16="http://schemas.microsoft.com/office/drawing/2014/main" val="2137849834"/>
                    </a:ext>
                  </a:extLst>
                </a:gridCol>
              </a:tblGrid>
              <a:tr h="432039">
                <a:tc>
                  <a:txBody>
                    <a:bodyPr/>
                    <a:lstStyle/>
                    <a:p>
                      <a:pPr algn="ctr"/>
                      <a:r>
                        <a:rPr lang="en-ZA" sz="1600" b="1" dirty="0"/>
                        <a:t>APP outputs and targets</a:t>
                      </a:r>
                    </a:p>
                  </a:txBody>
                  <a:tcPr marL="91435" marR="91435" marT="45731" marB="45731"/>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600" b="1" dirty="0"/>
                        <a:t>Envisaged impact</a:t>
                      </a:r>
                    </a:p>
                  </a:txBody>
                  <a:tcPr marL="91435" marR="91435" marT="45731" marB="45731"/>
                </a:tc>
                <a:extLst>
                  <a:ext uri="{0D108BD9-81ED-4DB2-BD59-A6C34878D82A}">
                    <a16:rowId xmlns:a16="http://schemas.microsoft.com/office/drawing/2014/main" val="4060300261"/>
                  </a:ext>
                </a:extLst>
              </a:tr>
              <a:tr h="335325">
                <a:tc gridSpan="2">
                  <a:txBody>
                    <a:bodyPr/>
                    <a:lstStyle/>
                    <a:p>
                      <a:r>
                        <a:rPr lang="en-ZA" sz="1600" b="1" dirty="0">
                          <a:solidFill>
                            <a:srgbClr val="006600"/>
                          </a:solidFill>
                        </a:rPr>
                        <a:t>Outcome:</a:t>
                      </a:r>
                      <a:r>
                        <a:rPr lang="en-ZA" sz="1600" b="1" baseline="0" dirty="0">
                          <a:solidFill>
                            <a:srgbClr val="006600"/>
                          </a:solidFill>
                        </a:rPr>
                        <a:t>  </a:t>
                      </a:r>
                      <a:r>
                        <a:rPr lang="en-GB" sz="1600" kern="1200" dirty="0">
                          <a:solidFill>
                            <a:srgbClr val="006600"/>
                          </a:solidFill>
                          <a:effectLst/>
                          <a:latin typeface="+mn-lt"/>
                          <a:ea typeface="+mn-ea"/>
                          <a:cs typeface="+mn-cs"/>
                        </a:rPr>
                        <a:t>Integrated and value-added services to customers </a:t>
                      </a:r>
                      <a:endParaRPr lang="en-ZA" sz="1600" b="1" dirty="0">
                        <a:solidFill>
                          <a:srgbClr val="006600"/>
                        </a:solidFill>
                      </a:endParaRPr>
                    </a:p>
                  </a:txBody>
                  <a:tcPr marL="91435" marR="91435" marT="45743" marB="45743"/>
                </a:tc>
                <a:tc hMerge="1">
                  <a:txBody>
                    <a:bodyPr/>
                    <a:lstStyle/>
                    <a:p>
                      <a:endParaRPr lang="en-ZA"/>
                    </a:p>
                  </a:txBody>
                  <a:tcPr/>
                </a:tc>
                <a:extLst>
                  <a:ext uri="{0D108BD9-81ED-4DB2-BD59-A6C34878D82A}">
                    <a16:rowId xmlns:a16="http://schemas.microsoft.com/office/drawing/2014/main" val="1081425950"/>
                  </a:ext>
                </a:extLst>
              </a:tr>
              <a:tr h="3749074">
                <a:tc>
                  <a:txBody>
                    <a:bodyPr/>
                    <a:lstStyle/>
                    <a:p>
                      <a:pPr marL="285750" lvl="1" indent="-285750" algn="l" defTabSz="914400" rtl="0" eaLnBrk="1" latinLnBrk="0" hangingPunct="1">
                        <a:buFont typeface="Arial" panose="020B0604020202020204" pitchFamily="34" charset="0"/>
                        <a:buChar char="•"/>
                      </a:pPr>
                      <a:r>
                        <a:rPr lang="en-ZA" sz="1600" b="0" i="0" u="none" strike="noStrike" kern="1200" baseline="0" dirty="0">
                          <a:solidFill>
                            <a:schemeClr val="dk1"/>
                          </a:solidFill>
                          <a:latin typeface="+mn-lt"/>
                          <a:ea typeface="+mn-ea"/>
                          <a:cs typeface="+mn-cs"/>
                        </a:rPr>
                        <a:t>One report on Organisational Culture Assessment </a:t>
                      </a:r>
                    </a:p>
                    <a:p>
                      <a:pPr marL="285750" lvl="1" indent="-285750" algn="l" defTabSz="914400" rtl="0" eaLnBrk="1" latinLnBrk="0" hangingPunct="1">
                        <a:buFont typeface="Arial" panose="020B0604020202020204" pitchFamily="34" charset="0"/>
                        <a:buChar char="•"/>
                      </a:pPr>
                      <a:r>
                        <a:rPr lang="en-ZA" sz="1600" b="0" i="0" u="none" strike="noStrike" kern="1200" baseline="0" dirty="0">
                          <a:solidFill>
                            <a:schemeClr val="dk1"/>
                          </a:solidFill>
                          <a:latin typeface="+mn-lt"/>
                          <a:ea typeface="+mn-ea"/>
                          <a:cs typeface="+mn-cs"/>
                        </a:rPr>
                        <a:t>Two  reports on the implementation of the Employment Equity Plan </a:t>
                      </a:r>
                    </a:p>
                    <a:p>
                      <a:pPr marL="285750" lvl="1" indent="-285750" algn="l" defTabSz="914400" rtl="0" eaLnBrk="1" latinLnBrk="0" hangingPunct="1">
                        <a:buFont typeface="Arial" panose="020B0604020202020204" pitchFamily="34" charset="0"/>
                        <a:buChar char="•"/>
                      </a:pPr>
                      <a:r>
                        <a:rPr lang="en-ZA" sz="1600" b="0" i="0" u="none" strike="noStrike" kern="1200" baseline="0" dirty="0">
                          <a:solidFill>
                            <a:schemeClr val="dk1"/>
                          </a:solidFill>
                          <a:latin typeface="+mn-lt"/>
                          <a:ea typeface="+mn-ea"/>
                          <a:cs typeface="+mn-cs"/>
                        </a:rPr>
                        <a:t>50% of women in management positions</a:t>
                      </a:r>
                    </a:p>
                    <a:p>
                      <a:pPr marL="285750" lvl="1" indent="-285750" algn="l" defTabSz="914400" rtl="0" eaLnBrk="1" latinLnBrk="0" hangingPunct="1">
                        <a:buFont typeface="Arial" panose="020B0604020202020204" pitchFamily="34" charset="0"/>
                        <a:buChar char="•"/>
                      </a:pPr>
                      <a:r>
                        <a:rPr lang="en-ZA" sz="1600" b="0" i="0" u="none" strike="noStrike" kern="1200" baseline="0" dirty="0">
                          <a:solidFill>
                            <a:schemeClr val="dk1"/>
                          </a:solidFill>
                          <a:latin typeface="+mn-lt"/>
                          <a:ea typeface="+mn-ea"/>
                          <a:cs typeface="+mn-cs"/>
                        </a:rPr>
                        <a:t>2% of people with disabilities employed  </a:t>
                      </a:r>
                    </a:p>
                    <a:p>
                      <a:pPr marL="285750" lvl="1" indent="-285750" algn="l" defTabSz="914400" rtl="0" eaLnBrk="1" latinLnBrk="0" hangingPunct="1">
                        <a:buFont typeface="Arial" panose="020B0604020202020204" pitchFamily="34" charset="0"/>
                        <a:buChar char="•"/>
                      </a:pPr>
                      <a:r>
                        <a:rPr lang="en-ZA" sz="1600" b="0" i="0" u="none" strike="noStrike" kern="1200" baseline="0" dirty="0">
                          <a:solidFill>
                            <a:schemeClr val="dk1"/>
                          </a:solidFill>
                          <a:latin typeface="+mn-lt"/>
                          <a:ea typeface="+mn-ea"/>
                          <a:cs typeface="+mn-cs"/>
                        </a:rPr>
                        <a:t>Four reports on the implementation of the Youth Employment Accord </a:t>
                      </a:r>
                    </a:p>
                    <a:p>
                      <a:pPr marL="285750" lvl="1" indent="-285750" algn="l" defTabSz="914400" rtl="0" eaLnBrk="1" latinLnBrk="0" hangingPunct="1">
                        <a:buFont typeface="Arial" panose="020B0604020202020204" pitchFamily="34" charset="0"/>
                        <a:buChar char="•"/>
                      </a:pPr>
                      <a:r>
                        <a:rPr lang="en-ZA" sz="1600" b="0" i="0" u="none" strike="noStrike" kern="1200" baseline="0" dirty="0">
                          <a:solidFill>
                            <a:schemeClr val="dk1"/>
                          </a:solidFill>
                          <a:latin typeface="+mn-lt"/>
                          <a:ea typeface="+mn-ea"/>
                          <a:cs typeface="+mn-cs"/>
                        </a:rPr>
                        <a:t>One report on the implementation of the bursary programme for qualifying external applicants </a:t>
                      </a:r>
                    </a:p>
                    <a:p>
                      <a:pPr marL="285750" lvl="1" indent="-285750" algn="l" defTabSz="914400" rtl="0" eaLnBrk="1" latinLnBrk="0" hangingPunct="1">
                        <a:buFont typeface="Arial" panose="020B0604020202020204" pitchFamily="34" charset="0"/>
                        <a:buChar char="•"/>
                      </a:pPr>
                      <a:r>
                        <a:rPr lang="en-ZA" sz="1600" b="0" i="0" u="none" strike="noStrike" kern="1200" baseline="0" dirty="0">
                          <a:solidFill>
                            <a:schemeClr val="dk1"/>
                          </a:solidFill>
                          <a:latin typeface="+mn-lt"/>
                          <a:ea typeface="+mn-ea"/>
                          <a:cs typeface="+mn-cs"/>
                        </a:rPr>
                        <a:t>Four reports on the design of a regulatory course at an accredited institution of higher learning </a:t>
                      </a:r>
                    </a:p>
                    <a:p>
                      <a:pPr marL="285750" lvl="1" indent="-285750" algn="l" defTabSz="914400" rtl="0" eaLnBrk="1" latinLnBrk="0" hangingPunct="1">
                        <a:buFont typeface="Arial" panose="020B0604020202020204" pitchFamily="34" charset="0"/>
                        <a:buChar char="•"/>
                      </a:pPr>
                      <a:r>
                        <a:rPr lang="en-ZA" sz="1600" b="0" i="0" u="none" strike="noStrike" kern="1200" baseline="0" dirty="0">
                          <a:solidFill>
                            <a:schemeClr val="dk1"/>
                          </a:solidFill>
                          <a:latin typeface="+mn-lt"/>
                          <a:ea typeface="+mn-ea"/>
                          <a:cs typeface="+mn-cs"/>
                        </a:rPr>
                        <a:t>One report on the leadership development programme </a:t>
                      </a:r>
                    </a:p>
                    <a:p>
                      <a:pPr marL="285750" lvl="1" indent="-285750" algn="l" defTabSz="914400" rtl="0" eaLnBrk="1" latinLnBrk="0" hangingPunct="1">
                        <a:buFont typeface="Arial" panose="020B0604020202020204" pitchFamily="34" charset="0"/>
                        <a:buChar char="•"/>
                      </a:pPr>
                      <a:r>
                        <a:rPr lang="en-ZA" sz="1600" b="0" i="0" u="none" strike="noStrike" kern="1200" baseline="0" dirty="0">
                          <a:solidFill>
                            <a:schemeClr val="dk1"/>
                          </a:solidFill>
                          <a:latin typeface="+mn-lt"/>
                          <a:ea typeface="+mn-ea"/>
                          <a:cs typeface="+mn-cs"/>
                        </a:rPr>
                        <a:t>One report on the development of a technical regulatory training and development programmes</a:t>
                      </a:r>
                    </a:p>
                  </a:txBody>
                  <a:tcPr marL="91435" marR="91435" marT="45743" marB="45743"/>
                </a:tc>
                <a:tc>
                  <a:txBody>
                    <a:bodyPr/>
                    <a:lstStyle/>
                    <a:p>
                      <a:pPr marL="285750" indent="-285750">
                        <a:buFont typeface="Arial" panose="020B0604020202020204" pitchFamily="34" charset="0"/>
                        <a:buChar char="•"/>
                      </a:pPr>
                      <a:r>
                        <a:rPr lang="en-ZA" sz="1600" b="0" i="0" u="none" strike="noStrike" kern="1200" baseline="0" dirty="0">
                          <a:solidFill>
                            <a:schemeClr val="tx1">
                              <a:lumMod val="95000"/>
                              <a:lumOff val="5000"/>
                            </a:schemeClr>
                          </a:solidFill>
                          <a:latin typeface="+mn-lt"/>
                          <a:ea typeface="+mn-ea"/>
                          <a:cs typeface="+mn-cs"/>
                        </a:rPr>
                        <a:t>Effective and efficient regulation supported by appropriate systems, processes, procedures and resources;</a:t>
                      </a:r>
                    </a:p>
                    <a:p>
                      <a:pPr marL="285750" indent="-285750">
                        <a:buFont typeface="Arial" panose="020B0604020202020204" pitchFamily="34" charset="0"/>
                        <a:buChar char="•"/>
                      </a:pPr>
                      <a:r>
                        <a:rPr lang="en-ZA" sz="1600" b="0" i="0" u="none" strike="noStrike" kern="1200" baseline="0" dirty="0">
                          <a:solidFill>
                            <a:schemeClr val="tx1">
                              <a:lumMod val="95000"/>
                              <a:lumOff val="5000"/>
                            </a:schemeClr>
                          </a:solidFill>
                          <a:latin typeface="+mn-lt"/>
                          <a:ea typeface="+mn-ea"/>
                          <a:cs typeface="+mn-cs"/>
                        </a:rPr>
                        <a:t>Improved Organisational Culture </a:t>
                      </a:r>
                    </a:p>
                    <a:p>
                      <a:pPr marL="285750" indent="-285750">
                        <a:buFont typeface="Arial" panose="020B0604020202020204" pitchFamily="34" charset="0"/>
                        <a:buChar char="•"/>
                      </a:pPr>
                      <a:r>
                        <a:rPr lang="en-ZA" sz="1600" b="0" i="0" u="none" strike="noStrike" kern="1200" baseline="0" dirty="0">
                          <a:solidFill>
                            <a:schemeClr val="tx1">
                              <a:lumMod val="95000"/>
                              <a:lumOff val="5000"/>
                            </a:schemeClr>
                          </a:solidFill>
                          <a:latin typeface="+mn-lt"/>
                          <a:ea typeface="+mn-ea"/>
                          <a:cs typeface="+mn-cs"/>
                        </a:rPr>
                        <a:t>Appropriate skills for energy regulation</a:t>
                      </a:r>
                    </a:p>
                    <a:p>
                      <a:pPr marL="285750" indent="-285750">
                        <a:buFont typeface="Arial" panose="020B0604020202020204" pitchFamily="34" charset="0"/>
                        <a:buChar char="•"/>
                      </a:pPr>
                      <a:r>
                        <a:rPr lang="en-ZA" sz="1600" b="0" i="0" u="none" strike="noStrike" kern="1200" baseline="0" dirty="0">
                          <a:solidFill>
                            <a:schemeClr val="tx1">
                              <a:lumMod val="95000"/>
                              <a:lumOff val="5000"/>
                            </a:schemeClr>
                          </a:solidFill>
                          <a:latin typeface="+mn-lt"/>
                          <a:ea typeface="+mn-ea"/>
                          <a:cs typeface="+mn-cs"/>
                        </a:rPr>
                        <a:t>Contributing to South Africa’s skills base within the Energy Sector.</a:t>
                      </a:r>
                    </a:p>
                    <a:p>
                      <a:pPr marL="285750" indent="-285750">
                        <a:buFont typeface="Arial" panose="020B0604020202020204" pitchFamily="34" charset="0"/>
                        <a:buChar char="•"/>
                      </a:pPr>
                      <a:r>
                        <a:rPr lang="en-ZA" sz="1600" b="0" i="0" u="none" strike="noStrike" kern="1200" baseline="0" dirty="0">
                          <a:solidFill>
                            <a:schemeClr val="tx1">
                              <a:lumMod val="95000"/>
                              <a:lumOff val="5000"/>
                            </a:schemeClr>
                          </a:solidFill>
                          <a:latin typeface="+mn-lt"/>
                          <a:ea typeface="+mn-ea"/>
                          <a:cs typeface="+mn-cs"/>
                        </a:rPr>
                        <a:t>Gender responsive strategies and plans. </a:t>
                      </a:r>
                    </a:p>
                    <a:p>
                      <a:pPr marL="285750" indent="-285750">
                        <a:buFont typeface="Arial" panose="020B0604020202020204" pitchFamily="34" charset="0"/>
                        <a:buChar char="•"/>
                      </a:pPr>
                      <a:r>
                        <a:rPr lang="en-ZA" sz="1600" b="0" i="0" u="none" strike="noStrike" kern="1200" baseline="0" dirty="0">
                          <a:solidFill>
                            <a:schemeClr val="tx1">
                              <a:lumMod val="95000"/>
                              <a:lumOff val="5000"/>
                            </a:schemeClr>
                          </a:solidFill>
                          <a:latin typeface="+mn-lt"/>
                          <a:ea typeface="+mn-ea"/>
                          <a:cs typeface="+mn-cs"/>
                        </a:rPr>
                        <a:t>Contributing towards the development of new knowledge within the Energy Sector. </a:t>
                      </a:r>
                    </a:p>
                    <a:p>
                      <a:pPr marL="285750" indent="-285750">
                        <a:buFont typeface="Arial" panose="020B0604020202020204" pitchFamily="34" charset="0"/>
                        <a:buChar char="•"/>
                      </a:pPr>
                      <a:endParaRPr lang="en-ZA" sz="1600" b="0" i="0" u="none" strike="noStrike" kern="1200" baseline="0" dirty="0">
                        <a:solidFill>
                          <a:schemeClr val="dk1"/>
                        </a:solidFill>
                        <a:latin typeface="+mn-lt"/>
                        <a:ea typeface="+mn-ea"/>
                        <a:cs typeface="+mn-cs"/>
                      </a:endParaRPr>
                    </a:p>
                  </a:txBody>
                  <a:tcPr marL="91435" marR="91435" marT="45743" marB="45743"/>
                </a:tc>
                <a:extLst>
                  <a:ext uri="{0D108BD9-81ED-4DB2-BD59-A6C34878D82A}">
                    <a16:rowId xmlns:a16="http://schemas.microsoft.com/office/drawing/2014/main" val="3772793888"/>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a:extLst>
              <a:ext uri="{FF2B5EF4-FFF2-40B4-BE49-F238E27FC236}">
                <a16:creationId xmlns:a16="http://schemas.microsoft.com/office/drawing/2014/main" id="{F887834D-C534-6A3F-6BEF-8F28A187FBFB}"/>
              </a:ext>
            </a:extLst>
          </p:cNvPr>
          <p:cNvSpPr txBox="1">
            <a:spLocks noChangeArrowheads="1"/>
          </p:cNvSpPr>
          <p:nvPr/>
        </p:nvSpPr>
        <p:spPr bwMode="auto">
          <a:xfrm>
            <a:off x="0" y="1673225"/>
            <a:ext cx="8604250" cy="5184775"/>
          </a:xfrm>
          <a:prstGeom prst="rect">
            <a:avLst/>
          </a:prstGeom>
          <a:noFill/>
          <a:ln w="9525">
            <a:noFill/>
            <a:miter lim="800000"/>
            <a:headEnd/>
            <a:tailEnd/>
          </a:ln>
        </p:spPr>
        <p:txBody>
          <a:bodyPr/>
          <a:lstStyle/>
          <a:p>
            <a:pPr marL="446088" indent="-446088" algn="just" eaLnBrk="1" hangingPunct="1">
              <a:spcBef>
                <a:spcPts val="600"/>
              </a:spcBef>
              <a:spcAft>
                <a:spcPts val="0"/>
              </a:spcAft>
              <a:buFont typeface="+mj-lt"/>
              <a:buAutoNum type="arabicPeriod" startAt="3"/>
              <a:defRPr/>
            </a:pPr>
            <a:r>
              <a:rPr lang="en-ZA" altLang="en-US" sz="1850" b="1" dirty="0">
                <a:solidFill>
                  <a:schemeClr val="tx1">
                    <a:lumMod val="95000"/>
                    <a:lumOff val="5000"/>
                  </a:schemeClr>
                </a:solidFill>
                <a:cs typeface="Arial" panose="020B0604020202020204" pitchFamily="34" charset="0"/>
              </a:rPr>
              <a:t>NERSA Achievements</a:t>
            </a:r>
          </a:p>
          <a:p>
            <a:pPr marL="914400" lvl="1" indent="-457200" algn="just" eaLnBrk="1" hangingPunct="1">
              <a:spcBef>
                <a:spcPts val="0"/>
              </a:spcBef>
              <a:spcAft>
                <a:spcPts val="0"/>
              </a:spcAft>
              <a:buFont typeface="+mj-lt"/>
              <a:buAutoNum type="alphaLcParenR"/>
              <a:defRPr/>
            </a:pPr>
            <a:r>
              <a:rPr lang="en-GB" sz="1850" dirty="0">
                <a:solidFill>
                  <a:schemeClr val="tx1">
                    <a:lumMod val="95000"/>
                    <a:lumOff val="5000"/>
                  </a:schemeClr>
                </a:solidFill>
                <a:cs typeface="Arial" panose="020B0604020202020204" pitchFamily="34" charset="0"/>
              </a:rPr>
              <a:t>Despite all the challenges experienced, NERSA was able to maintain unqualified audits consecutively for the last seven years.</a:t>
            </a:r>
          </a:p>
          <a:p>
            <a:pPr marL="914400" lvl="1" indent="-457200" algn="just" eaLnBrk="1" hangingPunct="1">
              <a:spcBef>
                <a:spcPts val="0"/>
              </a:spcBef>
              <a:spcAft>
                <a:spcPts val="0"/>
              </a:spcAft>
              <a:buFont typeface="+mj-lt"/>
              <a:buAutoNum type="alphaLcParenR"/>
              <a:defRPr/>
            </a:pPr>
            <a:r>
              <a:rPr lang="en-GB" sz="1850" dirty="0">
                <a:solidFill>
                  <a:schemeClr val="tx1">
                    <a:lumMod val="95000"/>
                    <a:lumOff val="5000"/>
                  </a:schemeClr>
                </a:solidFill>
                <a:cs typeface="Arial" panose="020B0604020202020204" pitchFamily="34" charset="0"/>
              </a:rPr>
              <a:t>The unaudited performance during the 2021/22 financial year is that 90% of the planned targets were met.</a:t>
            </a:r>
          </a:p>
          <a:p>
            <a:pPr marL="446088" indent="-446088" algn="just" eaLnBrk="1" hangingPunct="1">
              <a:spcBef>
                <a:spcPts val="600"/>
              </a:spcBef>
              <a:spcAft>
                <a:spcPts val="0"/>
              </a:spcAft>
              <a:buFont typeface="+mj-lt"/>
              <a:buAutoNum type="arabicPeriod" startAt="5"/>
              <a:defRPr/>
            </a:pPr>
            <a:r>
              <a:rPr lang="en-ZA" altLang="en-US" sz="1850" b="1" dirty="0">
                <a:solidFill>
                  <a:schemeClr val="tx1">
                    <a:lumMod val="95000"/>
                    <a:lumOff val="5000"/>
                  </a:schemeClr>
                </a:solidFill>
                <a:cs typeface="Arial" panose="020B0604020202020204" pitchFamily="34" charset="0"/>
              </a:rPr>
              <a:t>Governance structure </a:t>
            </a:r>
          </a:p>
          <a:p>
            <a:pPr marL="914400" lvl="1" indent="-457200" algn="just" eaLnBrk="1" hangingPunct="1">
              <a:spcBef>
                <a:spcPts val="0"/>
              </a:spcBef>
              <a:spcAft>
                <a:spcPts val="1200"/>
              </a:spcAft>
              <a:buFont typeface="+mj-lt"/>
              <a:buAutoNum type="alphaLcParenR"/>
              <a:defRPr/>
            </a:pPr>
            <a:r>
              <a:rPr lang="en-ZA" altLang="en-US" sz="1850" dirty="0">
                <a:solidFill>
                  <a:schemeClr val="tx1">
                    <a:lumMod val="95000"/>
                    <a:lumOff val="5000"/>
                  </a:schemeClr>
                </a:solidFill>
                <a:cs typeface="Arial" panose="020B0604020202020204" pitchFamily="34" charset="0"/>
              </a:rPr>
              <a:t>There are currently 3 vacancies on the board of the Energy Regulator – namely the Chairperson (part-time member) and two part-time members.</a:t>
            </a:r>
          </a:p>
          <a:p>
            <a:pPr marL="446088" indent="-446088" algn="just" eaLnBrk="1" hangingPunct="1">
              <a:spcBef>
                <a:spcPts val="600"/>
              </a:spcBef>
              <a:spcAft>
                <a:spcPts val="0"/>
              </a:spcAft>
              <a:buFont typeface="+mj-lt"/>
              <a:buAutoNum type="arabicPeriod" startAt="5"/>
              <a:defRPr/>
            </a:pPr>
            <a:r>
              <a:rPr lang="en-ZA" altLang="en-US" sz="1850" b="1" dirty="0">
                <a:solidFill>
                  <a:schemeClr val="tx1">
                    <a:lumMod val="95000"/>
                    <a:lumOff val="5000"/>
                  </a:schemeClr>
                </a:solidFill>
                <a:cs typeface="Arial" panose="020B0604020202020204" pitchFamily="34" charset="0"/>
              </a:rPr>
              <a:t>Staffing</a:t>
            </a:r>
          </a:p>
          <a:p>
            <a:pPr marL="914400" lvl="1" indent="-457200" algn="just" eaLnBrk="1" hangingPunct="1">
              <a:spcBef>
                <a:spcPts val="0"/>
              </a:spcBef>
              <a:spcAft>
                <a:spcPts val="0"/>
              </a:spcAft>
              <a:buFont typeface="+mj-lt"/>
              <a:buAutoNum type="alphaLcParenR"/>
              <a:defRPr/>
            </a:pPr>
            <a:r>
              <a:rPr lang="en-ZA" altLang="en-US" sz="1850" dirty="0">
                <a:solidFill>
                  <a:schemeClr val="tx1">
                    <a:lumMod val="95000"/>
                    <a:lumOff val="5000"/>
                  </a:schemeClr>
                </a:solidFill>
                <a:cs typeface="Arial" panose="020B0604020202020204" pitchFamily="34" charset="0"/>
              </a:rPr>
              <a:t>NERSA has an approved staffing complement of 253, of which 242 positions are filled.  The vacancy rate is 4.5% (as at end of March 2022)</a:t>
            </a:r>
          </a:p>
          <a:p>
            <a:pPr marL="914400" lvl="1" indent="-457200" algn="just" eaLnBrk="1" hangingPunct="1">
              <a:spcBef>
                <a:spcPts val="0"/>
              </a:spcBef>
              <a:spcAft>
                <a:spcPts val="0"/>
              </a:spcAft>
              <a:buFont typeface="+mj-lt"/>
              <a:buAutoNum type="alphaLcParenR"/>
              <a:defRPr/>
            </a:pPr>
            <a:r>
              <a:rPr lang="en-ZA" altLang="en-US" sz="1850" dirty="0">
                <a:solidFill>
                  <a:schemeClr val="tx1">
                    <a:lumMod val="95000"/>
                    <a:lumOff val="5000"/>
                  </a:schemeClr>
                </a:solidFill>
                <a:cs typeface="Arial" panose="020B0604020202020204" pitchFamily="34" charset="0"/>
              </a:rPr>
              <a:t>51% of the management positions are occupied by women.</a:t>
            </a:r>
          </a:p>
          <a:p>
            <a:pPr marL="914400" lvl="1" indent="-457200" algn="just" eaLnBrk="1" hangingPunct="1">
              <a:spcBef>
                <a:spcPts val="0"/>
              </a:spcBef>
              <a:spcAft>
                <a:spcPts val="0"/>
              </a:spcAft>
              <a:buFont typeface="+mj-lt"/>
              <a:buAutoNum type="alphaLcParenR"/>
              <a:defRPr/>
            </a:pPr>
            <a:r>
              <a:rPr lang="en-ZA" altLang="en-US" sz="1850" dirty="0">
                <a:solidFill>
                  <a:schemeClr val="tx1">
                    <a:lumMod val="95000"/>
                    <a:lumOff val="5000"/>
                  </a:schemeClr>
                </a:solidFill>
                <a:cs typeface="Arial" panose="020B0604020202020204" pitchFamily="34" charset="0"/>
              </a:rPr>
              <a:t>There is a need to continuously enhance the level of skills required to match the evolving energy sector that NERSA is regulating.</a:t>
            </a:r>
          </a:p>
        </p:txBody>
      </p:sp>
      <p:sp>
        <p:nvSpPr>
          <p:cNvPr id="14339" name="Rectangle 2">
            <a:extLst>
              <a:ext uri="{FF2B5EF4-FFF2-40B4-BE49-F238E27FC236}">
                <a16:creationId xmlns:a16="http://schemas.microsoft.com/office/drawing/2014/main" id="{72C0CC26-56CF-32CC-43D8-58E380D1714C}"/>
              </a:ext>
            </a:extLst>
          </p:cNvPr>
          <p:cNvSpPr>
            <a:spLocks noGrp="1" noChangeArrowheads="1"/>
          </p:cNvSpPr>
          <p:nvPr>
            <p:ph type="title"/>
          </p:nvPr>
        </p:nvSpPr>
        <p:spPr bwMode="auto">
          <a:xfrm>
            <a:off x="107950" y="1125538"/>
            <a:ext cx="8928100" cy="5667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500" b="1"/>
              <a:t>1.   INTRODUCTION (2)</a:t>
            </a:r>
          </a:p>
        </p:txBody>
      </p:sp>
      <p:sp>
        <p:nvSpPr>
          <p:cNvPr id="14340" name="Slide Number Placeholder 4">
            <a:extLst>
              <a:ext uri="{FF2B5EF4-FFF2-40B4-BE49-F238E27FC236}">
                <a16:creationId xmlns:a16="http://schemas.microsoft.com/office/drawing/2014/main" id="{B5CB20CA-0322-AE29-4480-620AC5DB2B3C}"/>
              </a:ext>
            </a:extLst>
          </p:cNvPr>
          <p:cNvSpPr>
            <a:spLocks noGrp="1"/>
          </p:cNvSpPr>
          <p:nvPr>
            <p:ph type="sldNum" sz="quarter" idx="11"/>
          </p:nvPr>
        </p:nvSpPr>
        <p:spPr>
          <a:xfrm>
            <a:off x="6875463" y="188913"/>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400" b="1"/>
              <a:t>5</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Content Placeholder 2">
            <a:extLst>
              <a:ext uri="{FF2B5EF4-FFF2-40B4-BE49-F238E27FC236}">
                <a16:creationId xmlns:a16="http://schemas.microsoft.com/office/drawing/2014/main" id="{AF8DDE2B-307C-E8F5-8B53-57F1976844C3}"/>
              </a:ext>
            </a:extLst>
          </p:cNvPr>
          <p:cNvSpPr>
            <a:spLocks noGrp="1"/>
          </p:cNvSpPr>
          <p:nvPr>
            <p:ph idx="1"/>
          </p:nvPr>
        </p:nvSpPr>
        <p:spPr bwMode="auto">
          <a:xfrm>
            <a:off x="0" y="1125538"/>
            <a:ext cx="9107488" cy="452596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spcBef>
                <a:spcPct val="0"/>
              </a:spcBef>
              <a:buFontTx/>
              <a:buNone/>
              <a:defRPr/>
            </a:pPr>
            <a:r>
              <a:rPr lang="en-US" altLang="en-US" sz="2200" b="1" dirty="0">
                <a:solidFill>
                  <a:schemeClr val="tx1">
                    <a:lumMod val="95000"/>
                    <a:lumOff val="5000"/>
                  </a:schemeClr>
                </a:solidFill>
              </a:rPr>
              <a:t>6.  HUMAN RESOURCES (1)</a:t>
            </a:r>
            <a:endParaRPr lang="en-ZA" altLang="en-US" sz="2200" b="1" dirty="0">
              <a:solidFill>
                <a:schemeClr val="tx1">
                  <a:lumMod val="95000"/>
                  <a:lumOff val="5000"/>
                </a:schemeClr>
              </a:solidFill>
            </a:endParaRPr>
          </a:p>
          <a:p>
            <a:pPr>
              <a:spcBef>
                <a:spcPct val="0"/>
              </a:spcBef>
              <a:buFontTx/>
              <a:buNone/>
              <a:defRPr/>
            </a:pPr>
            <a:r>
              <a:rPr lang="en-ZA" altLang="en-US" sz="1600" b="1" dirty="0">
                <a:solidFill>
                  <a:schemeClr val="tx1">
                    <a:lumMod val="95000"/>
                    <a:lumOff val="5000"/>
                  </a:schemeClr>
                </a:solidFill>
              </a:rPr>
              <a:t>Total staff complement:		</a:t>
            </a:r>
            <a:r>
              <a:rPr lang="en-ZA" altLang="en-US" sz="1600" dirty="0">
                <a:solidFill>
                  <a:schemeClr val="tx1">
                    <a:lumMod val="95000"/>
                    <a:lumOff val="5000"/>
                  </a:schemeClr>
                </a:solidFill>
              </a:rPr>
              <a:t>253</a:t>
            </a:r>
          </a:p>
          <a:p>
            <a:pPr>
              <a:spcBef>
                <a:spcPct val="0"/>
              </a:spcBef>
              <a:buFontTx/>
              <a:buNone/>
              <a:defRPr/>
            </a:pPr>
            <a:r>
              <a:rPr lang="en-ZA" altLang="en-US" sz="1600" b="1" dirty="0">
                <a:solidFill>
                  <a:schemeClr val="tx1">
                    <a:lumMod val="95000"/>
                    <a:lumOff val="5000"/>
                  </a:schemeClr>
                </a:solidFill>
              </a:rPr>
              <a:t>Total</a:t>
            </a:r>
            <a:r>
              <a:rPr lang="en-ZA" altLang="en-US" sz="1600" dirty="0">
                <a:solidFill>
                  <a:schemeClr val="tx1">
                    <a:lumMod val="95000"/>
                    <a:lumOff val="5000"/>
                  </a:schemeClr>
                </a:solidFill>
              </a:rPr>
              <a:t> </a:t>
            </a:r>
            <a:r>
              <a:rPr lang="en-ZA" altLang="en-US" sz="1600" b="1" dirty="0">
                <a:solidFill>
                  <a:schemeClr val="tx1">
                    <a:lumMod val="95000"/>
                    <a:lumOff val="5000"/>
                  </a:schemeClr>
                </a:solidFill>
              </a:rPr>
              <a:t>staff strength (at 31/3/2022): 	</a:t>
            </a:r>
            <a:r>
              <a:rPr lang="en-ZA" altLang="en-US" sz="1600" dirty="0">
                <a:solidFill>
                  <a:schemeClr val="tx1">
                    <a:lumMod val="95000"/>
                    <a:lumOff val="5000"/>
                  </a:schemeClr>
                </a:solidFill>
              </a:rPr>
              <a:t>242  of which 58% are female     </a:t>
            </a:r>
          </a:p>
          <a:p>
            <a:pPr>
              <a:spcBef>
                <a:spcPct val="0"/>
              </a:spcBef>
              <a:buFontTx/>
              <a:buNone/>
              <a:defRPr/>
            </a:pPr>
            <a:r>
              <a:rPr lang="en-ZA" altLang="en-US" sz="1600" b="1" dirty="0">
                <a:solidFill>
                  <a:schemeClr val="tx1">
                    <a:lumMod val="95000"/>
                    <a:lumOff val="5000"/>
                  </a:schemeClr>
                </a:solidFill>
              </a:rPr>
              <a:t>Vacancy rate:			</a:t>
            </a:r>
            <a:r>
              <a:rPr lang="en-ZA" altLang="en-US" sz="1600" dirty="0">
                <a:solidFill>
                  <a:schemeClr val="tx1">
                    <a:lumMod val="95000"/>
                    <a:lumOff val="5000"/>
                  </a:schemeClr>
                </a:solidFill>
              </a:rPr>
              <a:t>4.3%</a:t>
            </a:r>
          </a:p>
          <a:p>
            <a:pPr>
              <a:spcBef>
                <a:spcPct val="0"/>
              </a:spcBef>
              <a:buFontTx/>
              <a:buNone/>
              <a:defRPr/>
            </a:pPr>
            <a:r>
              <a:rPr lang="en-ZA" altLang="en-US" sz="1600" b="1" dirty="0">
                <a:solidFill>
                  <a:schemeClr val="tx1">
                    <a:lumMod val="95000"/>
                    <a:lumOff val="5000"/>
                  </a:schemeClr>
                </a:solidFill>
              </a:rPr>
              <a:t>Top Management Female: </a:t>
            </a:r>
            <a:r>
              <a:rPr lang="en-ZA" altLang="en-US" sz="1600" dirty="0">
                <a:solidFill>
                  <a:schemeClr val="tx1">
                    <a:lumMod val="95000"/>
                    <a:lumOff val="5000"/>
                  </a:schemeClr>
                </a:solidFill>
              </a:rPr>
              <a:t>		50%</a:t>
            </a:r>
          </a:p>
          <a:p>
            <a:pPr>
              <a:spcBef>
                <a:spcPct val="0"/>
              </a:spcBef>
              <a:buFontTx/>
              <a:buNone/>
              <a:defRPr/>
            </a:pPr>
            <a:r>
              <a:rPr lang="en-ZA" altLang="en-US" sz="1600" b="1" dirty="0">
                <a:solidFill>
                  <a:schemeClr val="tx1">
                    <a:lumMod val="95000"/>
                    <a:lumOff val="5000"/>
                  </a:schemeClr>
                </a:solidFill>
              </a:rPr>
              <a:t>Percentage People With Disabilities </a:t>
            </a:r>
            <a:r>
              <a:rPr lang="en-ZA" altLang="en-US" sz="1600" dirty="0">
                <a:solidFill>
                  <a:schemeClr val="tx1">
                    <a:lumMod val="95000"/>
                    <a:lumOff val="5000"/>
                  </a:schemeClr>
                </a:solidFill>
              </a:rPr>
              <a:t>	2%   </a:t>
            </a:r>
          </a:p>
          <a:p>
            <a:pPr>
              <a:buFontTx/>
              <a:buNone/>
              <a:defRPr/>
            </a:pPr>
            <a:endParaRPr lang="en-ZA" altLang="en-US" sz="1700" b="1" dirty="0">
              <a:solidFill>
                <a:srgbClr val="FF0000"/>
              </a:solidFill>
            </a:endParaRPr>
          </a:p>
        </p:txBody>
      </p:sp>
      <p:sp>
        <p:nvSpPr>
          <p:cNvPr id="122883" name="Slide Number Placeholder 3">
            <a:extLst>
              <a:ext uri="{FF2B5EF4-FFF2-40B4-BE49-F238E27FC236}">
                <a16:creationId xmlns:a16="http://schemas.microsoft.com/office/drawing/2014/main" id="{DBBCA29D-4D6C-43AB-E1A6-390C468BC50A}"/>
              </a:ext>
            </a:extLst>
          </p:cNvPr>
          <p:cNvSpPr>
            <a:spLocks noGrp="1"/>
          </p:cNvSpPr>
          <p:nvPr>
            <p:ph type="sldNum" sz="quarter" idx="11"/>
          </p:nvPr>
        </p:nvSpPr>
        <p:spPr>
          <a:xfrm>
            <a:off x="6988175" y="44450"/>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E8DCB4B-35BC-420A-8490-B10A2B3D5BFE}" type="slidenum">
              <a:rPr lang="en-US" altLang="en-US" sz="1400" b="1"/>
              <a:pPr/>
              <a:t>60</a:t>
            </a:fld>
            <a:endParaRPr lang="en-US" altLang="en-US" sz="1400" b="1"/>
          </a:p>
        </p:txBody>
      </p:sp>
      <p:graphicFrame>
        <p:nvGraphicFramePr>
          <p:cNvPr id="5" name="Table 4">
            <a:extLst>
              <a:ext uri="{FF2B5EF4-FFF2-40B4-BE49-F238E27FC236}">
                <a16:creationId xmlns:a16="http://schemas.microsoft.com/office/drawing/2014/main" id="{7E3E6608-699B-9456-FF11-F80867D15129}"/>
              </a:ext>
            </a:extLst>
          </p:cNvPr>
          <p:cNvGraphicFramePr>
            <a:graphicFrameLocks noGrp="1"/>
          </p:cNvGraphicFramePr>
          <p:nvPr/>
        </p:nvGraphicFramePr>
        <p:xfrm>
          <a:off x="0" y="2708275"/>
          <a:ext cx="9164638" cy="4154488"/>
        </p:xfrm>
        <a:graphic>
          <a:graphicData uri="http://schemas.openxmlformats.org/drawingml/2006/table">
            <a:tbl>
              <a:tblPr firstRow="1" firstCol="1" bandRow="1">
                <a:tableStyleId>{21E4AEA4-8DFA-4A89-87EB-49C32662AFE0}</a:tableStyleId>
              </a:tblPr>
              <a:tblGrid>
                <a:gridCol w="2347470">
                  <a:extLst>
                    <a:ext uri="{9D8B030D-6E8A-4147-A177-3AD203B41FA5}">
                      <a16:colId xmlns:a16="http://schemas.microsoft.com/office/drawing/2014/main" val="2845033648"/>
                    </a:ext>
                  </a:extLst>
                </a:gridCol>
                <a:gridCol w="556439">
                  <a:extLst>
                    <a:ext uri="{9D8B030D-6E8A-4147-A177-3AD203B41FA5}">
                      <a16:colId xmlns:a16="http://schemas.microsoft.com/office/drawing/2014/main" val="298999844"/>
                    </a:ext>
                  </a:extLst>
                </a:gridCol>
                <a:gridCol w="570483">
                  <a:extLst>
                    <a:ext uri="{9D8B030D-6E8A-4147-A177-3AD203B41FA5}">
                      <a16:colId xmlns:a16="http://schemas.microsoft.com/office/drawing/2014/main" val="2257985757"/>
                    </a:ext>
                  </a:extLst>
                </a:gridCol>
                <a:gridCol w="571150">
                  <a:extLst>
                    <a:ext uri="{9D8B030D-6E8A-4147-A177-3AD203B41FA5}">
                      <a16:colId xmlns:a16="http://schemas.microsoft.com/office/drawing/2014/main" val="1381020261"/>
                    </a:ext>
                  </a:extLst>
                </a:gridCol>
                <a:gridCol w="558445">
                  <a:extLst>
                    <a:ext uri="{9D8B030D-6E8A-4147-A177-3AD203B41FA5}">
                      <a16:colId xmlns:a16="http://schemas.microsoft.com/office/drawing/2014/main" val="2309313049"/>
                    </a:ext>
                  </a:extLst>
                </a:gridCol>
                <a:gridCol w="558445">
                  <a:extLst>
                    <a:ext uri="{9D8B030D-6E8A-4147-A177-3AD203B41FA5}">
                      <a16:colId xmlns:a16="http://schemas.microsoft.com/office/drawing/2014/main" val="287098870"/>
                    </a:ext>
                  </a:extLst>
                </a:gridCol>
                <a:gridCol w="555769">
                  <a:extLst>
                    <a:ext uri="{9D8B030D-6E8A-4147-A177-3AD203B41FA5}">
                      <a16:colId xmlns:a16="http://schemas.microsoft.com/office/drawing/2014/main" val="575440083"/>
                    </a:ext>
                  </a:extLst>
                </a:gridCol>
                <a:gridCol w="555769">
                  <a:extLst>
                    <a:ext uri="{9D8B030D-6E8A-4147-A177-3AD203B41FA5}">
                      <a16:colId xmlns:a16="http://schemas.microsoft.com/office/drawing/2014/main" val="3391565423"/>
                    </a:ext>
                  </a:extLst>
                </a:gridCol>
                <a:gridCol w="557776">
                  <a:extLst>
                    <a:ext uri="{9D8B030D-6E8A-4147-A177-3AD203B41FA5}">
                      <a16:colId xmlns:a16="http://schemas.microsoft.com/office/drawing/2014/main" val="1512047409"/>
                    </a:ext>
                  </a:extLst>
                </a:gridCol>
                <a:gridCol w="559783">
                  <a:extLst>
                    <a:ext uri="{9D8B030D-6E8A-4147-A177-3AD203B41FA5}">
                      <a16:colId xmlns:a16="http://schemas.microsoft.com/office/drawing/2014/main" val="1933400379"/>
                    </a:ext>
                  </a:extLst>
                </a:gridCol>
                <a:gridCol w="599242">
                  <a:extLst>
                    <a:ext uri="{9D8B030D-6E8A-4147-A177-3AD203B41FA5}">
                      <a16:colId xmlns:a16="http://schemas.microsoft.com/office/drawing/2014/main" val="668904719"/>
                    </a:ext>
                  </a:extLst>
                </a:gridCol>
                <a:gridCol w="1071410">
                  <a:extLst>
                    <a:ext uri="{9D8B030D-6E8A-4147-A177-3AD203B41FA5}">
                      <a16:colId xmlns:a16="http://schemas.microsoft.com/office/drawing/2014/main" val="3196732726"/>
                    </a:ext>
                  </a:extLst>
                </a:gridCol>
                <a:gridCol w="102457">
                  <a:extLst>
                    <a:ext uri="{9D8B030D-6E8A-4147-A177-3AD203B41FA5}">
                      <a16:colId xmlns:a16="http://schemas.microsoft.com/office/drawing/2014/main" val="3664766520"/>
                    </a:ext>
                  </a:extLst>
                </a:gridCol>
              </a:tblGrid>
              <a:tr h="388074">
                <a:tc gridSpan="13">
                  <a:txBody>
                    <a:bodyPr/>
                    <a:lstStyle/>
                    <a:p>
                      <a:pPr>
                        <a:lnSpc>
                          <a:spcPct val="115000"/>
                        </a:lnSpc>
                        <a:spcAft>
                          <a:spcPts val="0"/>
                        </a:spcAft>
                      </a:pPr>
                      <a:r>
                        <a:rPr lang="en-GB" sz="1100" dirty="0">
                          <a:solidFill>
                            <a:schemeClr val="bg1"/>
                          </a:solidFill>
                          <a:effectLst/>
                        </a:rPr>
                        <a:t>The total number of employees (including employees with disabilities) in each of the following occupational levels: </a:t>
                      </a:r>
                      <a:br>
                        <a:rPr lang="en-GB" sz="1100" dirty="0">
                          <a:solidFill>
                            <a:schemeClr val="bg1"/>
                          </a:solidFill>
                          <a:effectLst/>
                        </a:rPr>
                      </a:br>
                      <a:r>
                        <a:rPr lang="en-GB" sz="1100" dirty="0">
                          <a:solidFill>
                            <a:schemeClr val="bg1"/>
                          </a:solidFill>
                          <a:effectLst/>
                        </a:rPr>
                        <a:t>    A=Africans, C=Coloureds, I=Indians and W=Whites</a:t>
                      </a:r>
                      <a:endParaRPr lang="en-ZA" sz="1100" dirty="0">
                        <a:solidFill>
                          <a:schemeClr val="bg1"/>
                        </a:solidFill>
                        <a:effectLst/>
                        <a:latin typeface="Times New Roman" panose="02020603050405020304" pitchFamily="18" charset="0"/>
                        <a:ea typeface="Times New Roman" panose="02020603050405020304" pitchFamily="18" charset="0"/>
                      </a:endParaRPr>
                    </a:p>
                  </a:txBody>
                  <a:tcPr marL="62801" marR="62801"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4039951010"/>
                  </a:ext>
                </a:extLst>
              </a:tr>
              <a:tr h="289250">
                <a:tc>
                  <a:txBody>
                    <a:bodyPr/>
                    <a:lstStyle/>
                    <a:p>
                      <a:pPr algn="ctr">
                        <a:lnSpc>
                          <a:spcPct val="115000"/>
                        </a:lnSpc>
                        <a:spcAft>
                          <a:spcPts val="0"/>
                        </a:spcAft>
                      </a:pPr>
                      <a:r>
                        <a:rPr lang="en-GB" sz="1000" dirty="0">
                          <a:solidFill>
                            <a:schemeClr val="bg1"/>
                          </a:solidFill>
                          <a:effectLst/>
                        </a:rPr>
                        <a:t> Occupational Levels</a:t>
                      </a:r>
                      <a:endParaRPr lang="en-ZA" sz="1000" dirty="0">
                        <a:solidFill>
                          <a:schemeClr val="bg1"/>
                        </a:solidFill>
                        <a:effectLst/>
                        <a:latin typeface="Times New Roman" panose="02020603050405020304" pitchFamily="18" charset="0"/>
                        <a:ea typeface="Times New Roman" panose="02020603050405020304" pitchFamily="18" charset="0"/>
                      </a:endParaRPr>
                    </a:p>
                  </a:txBody>
                  <a:tcPr marL="62801" marR="62801" marT="0" marB="0" anchor="ctr"/>
                </a:tc>
                <a:tc gridSpan="4">
                  <a:txBody>
                    <a:bodyPr/>
                    <a:lstStyle/>
                    <a:p>
                      <a:pPr algn="ctr">
                        <a:lnSpc>
                          <a:spcPct val="115000"/>
                        </a:lnSpc>
                        <a:spcAft>
                          <a:spcPts val="0"/>
                        </a:spcAft>
                      </a:pPr>
                      <a:r>
                        <a:rPr lang="en-GB" sz="1000" dirty="0">
                          <a:solidFill>
                            <a:schemeClr val="tx1">
                              <a:lumMod val="95000"/>
                              <a:lumOff val="5000"/>
                            </a:schemeClr>
                          </a:solidFill>
                          <a:effectLst/>
                        </a:rPr>
                        <a:t>Male</a:t>
                      </a:r>
                      <a:endParaRPr lang="en-ZA" sz="10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txBody>
                  <a:tcPr marL="62801" marR="62801" marT="0" marB="0" anchor="ctr"/>
                </a:tc>
                <a:tc hMerge="1">
                  <a:txBody>
                    <a:bodyPr/>
                    <a:lstStyle/>
                    <a:p>
                      <a:endParaRPr lang="en-ZA"/>
                    </a:p>
                  </a:txBody>
                  <a:tcPr/>
                </a:tc>
                <a:tc hMerge="1">
                  <a:txBody>
                    <a:bodyPr/>
                    <a:lstStyle/>
                    <a:p>
                      <a:endParaRPr lang="en-ZA"/>
                    </a:p>
                  </a:txBody>
                  <a:tcPr/>
                </a:tc>
                <a:tc hMerge="1">
                  <a:txBody>
                    <a:bodyPr/>
                    <a:lstStyle/>
                    <a:p>
                      <a:endParaRPr lang="en-ZA"/>
                    </a:p>
                  </a:txBody>
                  <a:tcPr/>
                </a:tc>
                <a:tc gridSpan="4">
                  <a:txBody>
                    <a:bodyPr/>
                    <a:lstStyle/>
                    <a:p>
                      <a:pPr algn="ctr">
                        <a:lnSpc>
                          <a:spcPct val="115000"/>
                        </a:lnSpc>
                        <a:spcAft>
                          <a:spcPts val="0"/>
                        </a:spcAft>
                      </a:pPr>
                      <a:r>
                        <a:rPr lang="en-GB" sz="1000" dirty="0">
                          <a:solidFill>
                            <a:schemeClr val="tx1">
                              <a:lumMod val="95000"/>
                              <a:lumOff val="5000"/>
                            </a:schemeClr>
                          </a:solidFill>
                          <a:effectLst/>
                        </a:rPr>
                        <a:t>Female</a:t>
                      </a:r>
                      <a:endParaRPr lang="en-ZA" sz="10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txBody>
                  <a:tcPr marL="62801" marR="62801" marT="0" marB="0" anchor="ctr"/>
                </a:tc>
                <a:tc hMerge="1">
                  <a:txBody>
                    <a:bodyPr/>
                    <a:lstStyle/>
                    <a:p>
                      <a:endParaRPr lang="en-ZA"/>
                    </a:p>
                  </a:txBody>
                  <a:tcPr/>
                </a:tc>
                <a:tc hMerge="1">
                  <a:txBody>
                    <a:bodyPr/>
                    <a:lstStyle/>
                    <a:p>
                      <a:endParaRPr lang="en-ZA"/>
                    </a:p>
                  </a:txBody>
                  <a:tcPr/>
                </a:tc>
                <a:tc hMerge="1">
                  <a:txBody>
                    <a:bodyPr/>
                    <a:lstStyle/>
                    <a:p>
                      <a:endParaRPr lang="en-ZA"/>
                    </a:p>
                  </a:txBody>
                  <a:tcPr/>
                </a:tc>
                <a:tc gridSpan="2">
                  <a:txBody>
                    <a:bodyPr/>
                    <a:lstStyle/>
                    <a:p>
                      <a:pPr algn="ctr">
                        <a:lnSpc>
                          <a:spcPct val="115000"/>
                        </a:lnSpc>
                        <a:spcAft>
                          <a:spcPts val="0"/>
                        </a:spcAft>
                      </a:pPr>
                      <a:r>
                        <a:rPr lang="en-GB" sz="1000" dirty="0">
                          <a:solidFill>
                            <a:schemeClr val="tx1">
                              <a:lumMod val="95000"/>
                              <a:lumOff val="5000"/>
                            </a:schemeClr>
                          </a:solidFill>
                          <a:effectLst/>
                        </a:rPr>
                        <a:t>Foreign Nationals</a:t>
                      </a:r>
                      <a:endParaRPr lang="en-ZA" sz="10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txBody>
                  <a:tcPr marL="62801" marR="62801" marT="0" marB="0" anchor="ctr"/>
                </a:tc>
                <a:tc hMerge="1">
                  <a:txBody>
                    <a:bodyPr/>
                    <a:lstStyle/>
                    <a:p>
                      <a:endParaRPr lang="en-ZA"/>
                    </a:p>
                  </a:txBody>
                  <a:tcPr/>
                </a:tc>
                <a:tc gridSpan="2">
                  <a:txBody>
                    <a:bodyPr/>
                    <a:lstStyle/>
                    <a:p>
                      <a:pPr>
                        <a:lnSpc>
                          <a:spcPct val="115000"/>
                        </a:lnSpc>
                        <a:spcAft>
                          <a:spcPts val="0"/>
                        </a:spcAft>
                      </a:pPr>
                      <a:r>
                        <a:rPr lang="en-GB" sz="1000" dirty="0">
                          <a:solidFill>
                            <a:schemeClr val="tx1">
                              <a:lumMod val="95000"/>
                              <a:lumOff val="5000"/>
                            </a:schemeClr>
                          </a:solidFill>
                          <a:effectLst/>
                        </a:rPr>
                        <a:t> </a:t>
                      </a:r>
                      <a:endParaRPr lang="en-ZA" sz="10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txBody>
                  <a:tcPr marL="62801" marR="62801" marT="0" marB="0"/>
                </a:tc>
                <a:tc hMerge="1">
                  <a:txBody>
                    <a:bodyPr/>
                    <a:lstStyle/>
                    <a:p>
                      <a:endParaRPr lang="en-ZA"/>
                    </a:p>
                  </a:txBody>
                  <a:tcPr/>
                </a:tc>
                <a:extLst>
                  <a:ext uri="{0D108BD9-81ED-4DB2-BD59-A6C34878D82A}">
                    <a16:rowId xmlns:a16="http://schemas.microsoft.com/office/drawing/2014/main" val="3724610232"/>
                  </a:ext>
                </a:extLst>
              </a:tr>
              <a:tr h="289250">
                <a:tc>
                  <a:txBody>
                    <a:bodyPr/>
                    <a:lstStyle/>
                    <a:p>
                      <a:pPr>
                        <a:lnSpc>
                          <a:spcPct val="115000"/>
                        </a:lnSpc>
                        <a:spcAft>
                          <a:spcPts val="0"/>
                        </a:spcAft>
                      </a:pPr>
                      <a:r>
                        <a:rPr lang="en-ZA" sz="1000" dirty="0">
                          <a:solidFill>
                            <a:schemeClr val="bg1"/>
                          </a:solidFill>
                          <a:effectLst/>
                        </a:rPr>
                        <a:t> </a:t>
                      </a:r>
                      <a:endParaRPr lang="en-ZA" sz="1000" dirty="0">
                        <a:solidFill>
                          <a:schemeClr val="bg1"/>
                        </a:solidFill>
                        <a:effectLst/>
                        <a:latin typeface="Times New Roman" panose="02020603050405020304" pitchFamily="18" charset="0"/>
                        <a:ea typeface="Times New Roman" panose="02020603050405020304" pitchFamily="18" charset="0"/>
                      </a:endParaRPr>
                    </a:p>
                  </a:txBody>
                  <a:tcPr marL="62801" marR="62801" marT="0" marB="0" anchor="ctr"/>
                </a:tc>
                <a:tc>
                  <a:txBody>
                    <a:bodyPr/>
                    <a:lstStyle/>
                    <a:p>
                      <a:pPr algn="ctr">
                        <a:lnSpc>
                          <a:spcPct val="115000"/>
                        </a:lnSpc>
                        <a:spcAft>
                          <a:spcPts val="0"/>
                        </a:spcAft>
                      </a:pPr>
                      <a:r>
                        <a:rPr lang="en-GB" sz="1000" dirty="0">
                          <a:solidFill>
                            <a:schemeClr val="tx1">
                              <a:lumMod val="95000"/>
                              <a:lumOff val="5000"/>
                            </a:schemeClr>
                          </a:solidFill>
                          <a:effectLst/>
                        </a:rPr>
                        <a:t>A</a:t>
                      </a:r>
                      <a:endParaRPr lang="en-ZA" sz="10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txBody>
                  <a:tcPr marL="62801" marR="62801" marT="0" marB="0" anchor="ctr"/>
                </a:tc>
                <a:tc>
                  <a:txBody>
                    <a:bodyPr/>
                    <a:lstStyle/>
                    <a:p>
                      <a:pPr algn="ctr">
                        <a:lnSpc>
                          <a:spcPct val="115000"/>
                        </a:lnSpc>
                        <a:spcAft>
                          <a:spcPts val="0"/>
                        </a:spcAft>
                      </a:pPr>
                      <a:r>
                        <a:rPr lang="en-GB" sz="1000" dirty="0">
                          <a:solidFill>
                            <a:schemeClr val="tx1">
                              <a:lumMod val="95000"/>
                              <a:lumOff val="5000"/>
                            </a:schemeClr>
                          </a:solidFill>
                          <a:effectLst/>
                        </a:rPr>
                        <a:t>C</a:t>
                      </a:r>
                      <a:endParaRPr lang="en-ZA" sz="10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txBody>
                  <a:tcPr marL="62801" marR="62801" marT="0" marB="0" anchor="ctr"/>
                </a:tc>
                <a:tc>
                  <a:txBody>
                    <a:bodyPr/>
                    <a:lstStyle/>
                    <a:p>
                      <a:pPr algn="ctr">
                        <a:lnSpc>
                          <a:spcPct val="115000"/>
                        </a:lnSpc>
                        <a:spcAft>
                          <a:spcPts val="0"/>
                        </a:spcAft>
                      </a:pPr>
                      <a:r>
                        <a:rPr lang="en-GB" sz="1000" dirty="0">
                          <a:solidFill>
                            <a:schemeClr val="tx1">
                              <a:lumMod val="95000"/>
                              <a:lumOff val="5000"/>
                            </a:schemeClr>
                          </a:solidFill>
                          <a:effectLst/>
                        </a:rPr>
                        <a:t>I</a:t>
                      </a:r>
                      <a:endParaRPr lang="en-ZA" sz="10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txBody>
                  <a:tcPr marL="62801" marR="62801" marT="0" marB="0" anchor="ctr"/>
                </a:tc>
                <a:tc>
                  <a:txBody>
                    <a:bodyPr/>
                    <a:lstStyle/>
                    <a:p>
                      <a:pPr algn="ctr">
                        <a:lnSpc>
                          <a:spcPct val="115000"/>
                        </a:lnSpc>
                        <a:spcAft>
                          <a:spcPts val="0"/>
                        </a:spcAft>
                      </a:pPr>
                      <a:r>
                        <a:rPr lang="en-GB" sz="1000" dirty="0">
                          <a:solidFill>
                            <a:schemeClr val="tx1">
                              <a:lumMod val="95000"/>
                              <a:lumOff val="5000"/>
                            </a:schemeClr>
                          </a:solidFill>
                          <a:effectLst/>
                        </a:rPr>
                        <a:t>W</a:t>
                      </a:r>
                      <a:endParaRPr lang="en-ZA" sz="10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txBody>
                  <a:tcPr marL="62801" marR="62801" marT="0" marB="0" anchor="ctr"/>
                </a:tc>
                <a:tc>
                  <a:txBody>
                    <a:bodyPr/>
                    <a:lstStyle/>
                    <a:p>
                      <a:pPr algn="ctr">
                        <a:lnSpc>
                          <a:spcPct val="115000"/>
                        </a:lnSpc>
                        <a:spcAft>
                          <a:spcPts val="0"/>
                        </a:spcAft>
                      </a:pPr>
                      <a:r>
                        <a:rPr lang="en-GB" sz="1000" dirty="0">
                          <a:solidFill>
                            <a:schemeClr val="tx1">
                              <a:lumMod val="95000"/>
                              <a:lumOff val="5000"/>
                            </a:schemeClr>
                          </a:solidFill>
                          <a:effectLst/>
                        </a:rPr>
                        <a:t>A</a:t>
                      </a:r>
                      <a:endParaRPr lang="en-ZA" sz="10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txBody>
                  <a:tcPr marL="62801" marR="62801" marT="0" marB="0" anchor="ctr"/>
                </a:tc>
                <a:tc>
                  <a:txBody>
                    <a:bodyPr/>
                    <a:lstStyle/>
                    <a:p>
                      <a:pPr algn="ctr">
                        <a:lnSpc>
                          <a:spcPct val="115000"/>
                        </a:lnSpc>
                        <a:spcAft>
                          <a:spcPts val="0"/>
                        </a:spcAft>
                      </a:pPr>
                      <a:r>
                        <a:rPr lang="en-GB" sz="1000" dirty="0">
                          <a:solidFill>
                            <a:schemeClr val="tx1">
                              <a:lumMod val="95000"/>
                              <a:lumOff val="5000"/>
                            </a:schemeClr>
                          </a:solidFill>
                          <a:effectLst/>
                        </a:rPr>
                        <a:t>C</a:t>
                      </a:r>
                      <a:endParaRPr lang="en-ZA" sz="10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txBody>
                  <a:tcPr marL="62801" marR="62801" marT="0" marB="0" anchor="ctr"/>
                </a:tc>
                <a:tc>
                  <a:txBody>
                    <a:bodyPr/>
                    <a:lstStyle/>
                    <a:p>
                      <a:pPr algn="ctr">
                        <a:lnSpc>
                          <a:spcPct val="115000"/>
                        </a:lnSpc>
                        <a:spcAft>
                          <a:spcPts val="0"/>
                        </a:spcAft>
                      </a:pPr>
                      <a:r>
                        <a:rPr lang="en-GB" sz="1000" dirty="0">
                          <a:solidFill>
                            <a:schemeClr val="tx1">
                              <a:lumMod val="95000"/>
                              <a:lumOff val="5000"/>
                            </a:schemeClr>
                          </a:solidFill>
                          <a:effectLst/>
                        </a:rPr>
                        <a:t>I</a:t>
                      </a:r>
                      <a:endParaRPr lang="en-ZA" sz="10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txBody>
                  <a:tcPr marL="62801" marR="62801" marT="0" marB="0" anchor="ctr"/>
                </a:tc>
                <a:tc>
                  <a:txBody>
                    <a:bodyPr/>
                    <a:lstStyle/>
                    <a:p>
                      <a:pPr algn="ctr">
                        <a:lnSpc>
                          <a:spcPct val="115000"/>
                        </a:lnSpc>
                        <a:spcAft>
                          <a:spcPts val="0"/>
                        </a:spcAft>
                      </a:pPr>
                      <a:r>
                        <a:rPr lang="en-GB" sz="1000" dirty="0">
                          <a:solidFill>
                            <a:schemeClr val="tx1">
                              <a:lumMod val="95000"/>
                              <a:lumOff val="5000"/>
                            </a:schemeClr>
                          </a:solidFill>
                          <a:effectLst/>
                        </a:rPr>
                        <a:t>W</a:t>
                      </a:r>
                      <a:endParaRPr lang="en-ZA" sz="10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txBody>
                  <a:tcPr marL="62801" marR="62801" marT="0" marB="0" anchor="ctr"/>
                </a:tc>
                <a:tc>
                  <a:txBody>
                    <a:bodyPr/>
                    <a:lstStyle/>
                    <a:p>
                      <a:pPr algn="ctr">
                        <a:lnSpc>
                          <a:spcPct val="115000"/>
                        </a:lnSpc>
                        <a:spcAft>
                          <a:spcPts val="0"/>
                        </a:spcAft>
                      </a:pPr>
                      <a:r>
                        <a:rPr lang="en-GB" sz="1000" dirty="0">
                          <a:solidFill>
                            <a:schemeClr val="tx1">
                              <a:lumMod val="95000"/>
                              <a:lumOff val="5000"/>
                            </a:schemeClr>
                          </a:solidFill>
                          <a:effectLst/>
                        </a:rPr>
                        <a:t>Male</a:t>
                      </a:r>
                      <a:endParaRPr lang="en-ZA" sz="10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txBody>
                  <a:tcPr marL="62801" marR="62801" marT="0" marB="0" anchor="ctr"/>
                </a:tc>
                <a:tc>
                  <a:txBody>
                    <a:bodyPr/>
                    <a:lstStyle/>
                    <a:p>
                      <a:pPr algn="ctr">
                        <a:lnSpc>
                          <a:spcPct val="115000"/>
                        </a:lnSpc>
                        <a:spcAft>
                          <a:spcPts val="0"/>
                        </a:spcAft>
                      </a:pPr>
                      <a:r>
                        <a:rPr lang="en-GB" sz="1000" dirty="0">
                          <a:solidFill>
                            <a:schemeClr val="tx1">
                              <a:lumMod val="95000"/>
                              <a:lumOff val="5000"/>
                            </a:schemeClr>
                          </a:solidFill>
                          <a:effectLst/>
                        </a:rPr>
                        <a:t>Female</a:t>
                      </a:r>
                      <a:endParaRPr lang="en-ZA" sz="10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txBody>
                  <a:tcPr marL="62801" marR="62801" marT="0" marB="0" anchor="ctr"/>
                </a:tc>
                <a:tc>
                  <a:txBody>
                    <a:bodyPr/>
                    <a:lstStyle/>
                    <a:p>
                      <a:pPr algn="ctr">
                        <a:lnSpc>
                          <a:spcPct val="115000"/>
                        </a:lnSpc>
                        <a:spcAft>
                          <a:spcPts val="0"/>
                        </a:spcAft>
                      </a:pPr>
                      <a:r>
                        <a:rPr lang="en-GB" sz="1000" dirty="0">
                          <a:solidFill>
                            <a:schemeClr val="tx1">
                              <a:lumMod val="95000"/>
                              <a:lumOff val="5000"/>
                            </a:schemeClr>
                          </a:solidFill>
                          <a:effectLst/>
                        </a:rPr>
                        <a:t>TOTAL</a:t>
                      </a:r>
                      <a:endParaRPr lang="en-ZA" sz="10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txBody>
                  <a:tcPr marL="62801" marR="62801" marT="0" marB="0"/>
                </a:tc>
                <a:tc>
                  <a:txBody>
                    <a:bodyPr/>
                    <a:lstStyle/>
                    <a:p>
                      <a:pPr>
                        <a:lnSpc>
                          <a:spcPct val="107000"/>
                        </a:lnSpc>
                        <a:spcAft>
                          <a:spcPts val="0"/>
                        </a:spcAft>
                      </a:pPr>
                      <a:r>
                        <a:rPr lang="en-ZA" sz="1100" dirty="0">
                          <a:solidFill>
                            <a:schemeClr val="tx1">
                              <a:lumMod val="95000"/>
                              <a:lumOff val="5000"/>
                            </a:schemeClr>
                          </a:solidFill>
                          <a:effectLst/>
                        </a:rPr>
                        <a:t> </a:t>
                      </a:r>
                      <a:endParaRPr lang="en-ZA" sz="11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129015186"/>
                  </a:ext>
                </a:extLst>
              </a:tr>
              <a:tr h="229475">
                <a:tc>
                  <a:txBody>
                    <a:bodyPr/>
                    <a:lstStyle/>
                    <a:p>
                      <a:pPr>
                        <a:lnSpc>
                          <a:spcPct val="115000"/>
                        </a:lnSpc>
                        <a:spcAft>
                          <a:spcPts val="0"/>
                        </a:spcAft>
                      </a:pPr>
                      <a:r>
                        <a:rPr lang="en-GB" sz="1000" dirty="0">
                          <a:solidFill>
                            <a:schemeClr val="bg1"/>
                          </a:solidFill>
                          <a:effectLst/>
                        </a:rPr>
                        <a:t>Top Management</a:t>
                      </a:r>
                      <a:endParaRPr lang="en-ZA" sz="1000" dirty="0">
                        <a:solidFill>
                          <a:schemeClr val="bg1"/>
                        </a:solidFill>
                        <a:effectLst/>
                        <a:latin typeface="Times New Roman" panose="02020603050405020304" pitchFamily="18" charset="0"/>
                        <a:ea typeface="Times New Roman" panose="02020603050405020304" pitchFamily="18" charset="0"/>
                      </a:endParaRPr>
                    </a:p>
                  </a:txBody>
                  <a:tcPr marL="62801" marR="62801"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2</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2</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4</a:t>
                      </a:r>
                    </a:p>
                  </a:txBody>
                  <a:tcPr marL="68580" marR="68580" marT="0" marB="0"/>
                </a:tc>
                <a:tc>
                  <a:txBody>
                    <a:bodyPr/>
                    <a:lstStyle/>
                    <a:p>
                      <a:pPr>
                        <a:lnSpc>
                          <a:spcPct val="107000"/>
                        </a:lnSpc>
                        <a:spcAft>
                          <a:spcPts val="0"/>
                        </a:spcAft>
                      </a:pPr>
                      <a:r>
                        <a:rPr lang="en-ZA" sz="1100" dirty="0">
                          <a:solidFill>
                            <a:schemeClr val="tx1">
                              <a:lumMod val="95000"/>
                              <a:lumOff val="5000"/>
                            </a:schemeClr>
                          </a:solidFill>
                          <a:effectLst/>
                        </a:rPr>
                        <a:t> </a:t>
                      </a:r>
                      <a:endParaRPr lang="en-ZA" sz="11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974261378"/>
                  </a:ext>
                </a:extLst>
              </a:tr>
              <a:tr h="229475">
                <a:tc>
                  <a:txBody>
                    <a:bodyPr/>
                    <a:lstStyle/>
                    <a:p>
                      <a:pPr>
                        <a:lnSpc>
                          <a:spcPct val="115000"/>
                        </a:lnSpc>
                        <a:spcAft>
                          <a:spcPts val="0"/>
                        </a:spcAft>
                      </a:pPr>
                      <a:r>
                        <a:rPr lang="en-GB" sz="1000" dirty="0">
                          <a:solidFill>
                            <a:schemeClr val="bg1"/>
                          </a:solidFill>
                          <a:effectLst/>
                        </a:rPr>
                        <a:t>Senior Management</a:t>
                      </a:r>
                      <a:endParaRPr lang="en-ZA" sz="1000" dirty="0">
                        <a:solidFill>
                          <a:schemeClr val="bg1"/>
                        </a:solidFill>
                        <a:effectLst/>
                        <a:latin typeface="Times New Roman" panose="02020603050405020304" pitchFamily="18" charset="0"/>
                        <a:ea typeface="Times New Roman" panose="02020603050405020304" pitchFamily="18" charset="0"/>
                      </a:endParaRPr>
                    </a:p>
                  </a:txBody>
                  <a:tcPr marL="62801" marR="62801"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3</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2</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5</a:t>
                      </a:r>
                    </a:p>
                  </a:txBody>
                  <a:tcPr marL="68580" marR="68580" marT="0" marB="0"/>
                </a:tc>
                <a:tc>
                  <a:txBody>
                    <a:bodyPr/>
                    <a:lstStyle/>
                    <a:p>
                      <a:pPr>
                        <a:lnSpc>
                          <a:spcPct val="107000"/>
                        </a:lnSpc>
                        <a:spcAft>
                          <a:spcPts val="0"/>
                        </a:spcAft>
                      </a:pPr>
                      <a:r>
                        <a:rPr lang="en-ZA" sz="1100" dirty="0">
                          <a:solidFill>
                            <a:schemeClr val="tx1">
                              <a:lumMod val="95000"/>
                              <a:lumOff val="5000"/>
                            </a:schemeClr>
                          </a:solidFill>
                          <a:effectLst/>
                        </a:rPr>
                        <a:t> </a:t>
                      </a:r>
                      <a:endParaRPr lang="en-ZA" sz="11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943574703"/>
                  </a:ext>
                </a:extLst>
              </a:tr>
              <a:tr h="556510">
                <a:tc>
                  <a:txBody>
                    <a:bodyPr/>
                    <a:lstStyle/>
                    <a:p>
                      <a:pPr>
                        <a:lnSpc>
                          <a:spcPct val="115000"/>
                        </a:lnSpc>
                        <a:spcAft>
                          <a:spcPts val="0"/>
                        </a:spcAft>
                      </a:pPr>
                      <a:r>
                        <a:rPr lang="en-GB" sz="1000" dirty="0">
                          <a:solidFill>
                            <a:schemeClr val="bg1"/>
                          </a:solidFill>
                          <a:effectLst/>
                        </a:rPr>
                        <a:t>Professionally qualified, experienced specialists and mid-management</a:t>
                      </a:r>
                      <a:endParaRPr lang="en-ZA" sz="1000" dirty="0">
                        <a:solidFill>
                          <a:schemeClr val="bg1"/>
                        </a:solidFill>
                        <a:effectLst/>
                        <a:latin typeface="Times New Roman" panose="02020603050405020304" pitchFamily="18" charset="0"/>
                        <a:ea typeface="Times New Roman" panose="02020603050405020304" pitchFamily="18" charset="0"/>
                      </a:endParaRPr>
                    </a:p>
                  </a:txBody>
                  <a:tcPr marL="62801" marR="62801"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39</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1</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1</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2</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32</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5</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6</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2</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88</a:t>
                      </a:r>
                    </a:p>
                  </a:txBody>
                  <a:tcPr marL="68580" marR="68580" marT="0" marB="0"/>
                </a:tc>
                <a:tc>
                  <a:txBody>
                    <a:bodyPr/>
                    <a:lstStyle/>
                    <a:p>
                      <a:pPr>
                        <a:lnSpc>
                          <a:spcPct val="107000"/>
                        </a:lnSpc>
                        <a:spcAft>
                          <a:spcPts val="0"/>
                        </a:spcAft>
                      </a:pPr>
                      <a:r>
                        <a:rPr lang="en-ZA" sz="1100" dirty="0">
                          <a:solidFill>
                            <a:schemeClr val="tx1">
                              <a:lumMod val="95000"/>
                              <a:lumOff val="5000"/>
                            </a:schemeClr>
                          </a:solidFill>
                          <a:effectLst/>
                        </a:rPr>
                        <a:t> </a:t>
                      </a:r>
                      <a:endParaRPr lang="en-ZA" sz="11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088850383"/>
                  </a:ext>
                </a:extLst>
              </a:tr>
              <a:tr h="747172">
                <a:tc>
                  <a:txBody>
                    <a:bodyPr/>
                    <a:lstStyle/>
                    <a:p>
                      <a:pPr>
                        <a:lnSpc>
                          <a:spcPct val="115000"/>
                        </a:lnSpc>
                        <a:spcAft>
                          <a:spcPts val="0"/>
                        </a:spcAft>
                      </a:pPr>
                      <a:r>
                        <a:rPr lang="en-GB" sz="1000" dirty="0">
                          <a:solidFill>
                            <a:schemeClr val="bg1"/>
                          </a:solidFill>
                          <a:effectLst/>
                        </a:rPr>
                        <a:t>Skilled technical and academically qualified workers, junior management, supervisors, foremen, superintendents</a:t>
                      </a:r>
                      <a:endParaRPr lang="en-ZA" sz="1000" dirty="0">
                        <a:solidFill>
                          <a:schemeClr val="bg1"/>
                        </a:solidFill>
                        <a:effectLst/>
                        <a:latin typeface="Times New Roman" panose="02020603050405020304" pitchFamily="18" charset="0"/>
                        <a:ea typeface="Times New Roman" panose="02020603050405020304" pitchFamily="18" charset="0"/>
                      </a:endParaRPr>
                    </a:p>
                  </a:txBody>
                  <a:tcPr marL="62801" marR="62801"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41</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2</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67</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2</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2</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114</a:t>
                      </a:r>
                    </a:p>
                  </a:txBody>
                  <a:tcPr marL="68580" marR="68580" marT="0" marB="0"/>
                </a:tc>
                <a:tc>
                  <a:txBody>
                    <a:bodyPr/>
                    <a:lstStyle/>
                    <a:p>
                      <a:pPr>
                        <a:lnSpc>
                          <a:spcPct val="107000"/>
                        </a:lnSpc>
                        <a:spcAft>
                          <a:spcPts val="0"/>
                        </a:spcAft>
                      </a:pPr>
                      <a:r>
                        <a:rPr lang="en-ZA" sz="1100" dirty="0">
                          <a:solidFill>
                            <a:schemeClr val="tx1">
                              <a:lumMod val="95000"/>
                              <a:lumOff val="5000"/>
                            </a:schemeClr>
                          </a:solidFill>
                          <a:effectLst/>
                        </a:rPr>
                        <a:t> </a:t>
                      </a:r>
                      <a:endParaRPr lang="en-ZA" sz="11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86148973"/>
                  </a:ext>
                </a:extLst>
              </a:tr>
              <a:tr h="452772">
                <a:tc>
                  <a:txBody>
                    <a:bodyPr/>
                    <a:lstStyle/>
                    <a:p>
                      <a:pPr>
                        <a:lnSpc>
                          <a:spcPct val="115000"/>
                        </a:lnSpc>
                        <a:spcAft>
                          <a:spcPts val="0"/>
                        </a:spcAft>
                      </a:pPr>
                      <a:r>
                        <a:rPr lang="en-GB" sz="1000" dirty="0">
                          <a:solidFill>
                            <a:schemeClr val="bg1"/>
                          </a:solidFill>
                          <a:effectLst/>
                        </a:rPr>
                        <a:t>Semi-skilled and discretionary decision-making</a:t>
                      </a:r>
                      <a:endParaRPr lang="en-ZA" sz="1000" dirty="0">
                        <a:solidFill>
                          <a:schemeClr val="bg1"/>
                        </a:solidFill>
                        <a:effectLst/>
                        <a:latin typeface="Times New Roman" panose="02020603050405020304" pitchFamily="18" charset="0"/>
                        <a:ea typeface="Times New Roman" panose="02020603050405020304" pitchFamily="18" charset="0"/>
                      </a:endParaRPr>
                    </a:p>
                  </a:txBody>
                  <a:tcPr marL="62801" marR="62801"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6</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19</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1</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1</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1</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28</a:t>
                      </a:r>
                    </a:p>
                  </a:txBody>
                  <a:tcPr marL="68580" marR="68580" marT="0" marB="0"/>
                </a:tc>
                <a:tc>
                  <a:txBody>
                    <a:bodyPr/>
                    <a:lstStyle/>
                    <a:p>
                      <a:pPr>
                        <a:lnSpc>
                          <a:spcPct val="107000"/>
                        </a:lnSpc>
                        <a:spcAft>
                          <a:spcPts val="0"/>
                        </a:spcAft>
                      </a:pPr>
                      <a:r>
                        <a:rPr lang="en-ZA" sz="1100" dirty="0">
                          <a:solidFill>
                            <a:schemeClr val="tx1">
                              <a:lumMod val="95000"/>
                              <a:lumOff val="5000"/>
                            </a:schemeClr>
                          </a:solidFill>
                          <a:effectLst/>
                        </a:rPr>
                        <a:t> </a:t>
                      </a:r>
                      <a:endParaRPr lang="en-ZA" sz="11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395637014"/>
                  </a:ext>
                </a:extLst>
              </a:tr>
              <a:tr h="369566">
                <a:tc>
                  <a:txBody>
                    <a:bodyPr/>
                    <a:lstStyle/>
                    <a:p>
                      <a:pPr>
                        <a:lnSpc>
                          <a:spcPct val="115000"/>
                        </a:lnSpc>
                        <a:spcAft>
                          <a:spcPts val="0"/>
                        </a:spcAft>
                      </a:pPr>
                      <a:r>
                        <a:rPr lang="en-GB" sz="1000" dirty="0">
                          <a:solidFill>
                            <a:schemeClr val="bg1"/>
                          </a:solidFill>
                          <a:effectLst/>
                        </a:rPr>
                        <a:t>Unskilled and defined decision-making</a:t>
                      </a:r>
                      <a:endParaRPr lang="en-ZA" sz="1000" dirty="0">
                        <a:solidFill>
                          <a:schemeClr val="bg1"/>
                        </a:solidFill>
                        <a:effectLst/>
                        <a:latin typeface="Times New Roman" panose="02020603050405020304" pitchFamily="18" charset="0"/>
                        <a:ea typeface="Times New Roman" panose="02020603050405020304" pitchFamily="18" charset="0"/>
                      </a:endParaRPr>
                    </a:p>
                  </a:txBody>
                  <a:tcPr marL="62801" marR="62801"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1</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1</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2</a:t>
                      </a:r>
                    </a:p>
                  </a:txBody>
                  <a:tcPr marL="68580" marR="68580" marT="0" marB="0"/>
                </a:tc>
                <a:tc>
                  <a:txBody>
                    <a:bodyPr/>
                    <a:lstStyle/>
                    <a:p>
                      <a:pPr>
                        <a:lnSpc>
                          <a:spcPct val="107000"/>
                        </a:lnSpc>
                        <a:spcAft>
                          <a:spcPts val="0"/>
                        </a:spcAft>
                      </a:pPr>
                      <a:r>
                        <a:rPr lang="en-ZA" sz="1100" dirty="0">
                          <a:solidFill>
                            <a:schemeClr val="tx1">
                              <a:lumMod val="95000"/>
                              <a:lumOff val="5000"/>
                            </a:schemeClr>
                          </a:solidFill>
                          <a:effectLst/>
                        </a:rPr>
                        <a:t> </a:t>
                      </a:r>
                      <a:endParaRPr lang="en-ZA" sz="11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95624849"/>
                  </a:ext>
                </a:extLst>
              </a:tr>
              <a:tr h="211749">
                <a:tc>
                  <a:txBody>
                    <a:bodyPr/>
                    <a:lstStyle/>
                    <a:p>
                      <a:pPr>
                        <a:lnSpc>
                          <a:spcPct val="115000"/>
                        </a:lnSpc>
                        <a:spcAft>
                          <a:spcPts val="0"/>
                        </a:spcAft>
                      </a:pPr>
                      <a:r>
                        <a:rPr lang="en-GB" sz="1000" dirty="0">
                          <a:solidFill>
                            <a:schemeClr val="bg1"/>
                          </a:solidFill>
                          <a:effectLst/>
                        </a:rPr>
                        <a:t>TOTAL PERMANENT</a:t>
                      </a:r>
                      <a:endParaRPr lang="en-ZA" sz="1000" dirty="0">
                        <a:solidFill>
                          <a:schemeClr val="bg1"/>
                        </a:solidFill>
                        <a:effectLst/>
                        <a:latin typeface="Times New Roman" panose="02020603050405020304" pitchFamily="18" charset="0"/>
                        <a:ea typeface="Times New Roman" panose="02020603050405020304" pitchFamily="18" charset="0"/>
                      </a:endParaRPr>
                    </a:p>
                  </a:txBody>
                  <a:tcPr marL="31400" marR="3140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91</a:t>
                      </a:r>
                    </a:p>
                  </a:txBody>
                  <a:tcPr marL="34290" marR="3429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1</a:t>
                      </a:r>
                    </a:p>
                  </a:txBody>
                  <a:tcPr marL="34290" marR="3429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1</a:t>
                      </a:r>
                    </a:p>
                  </a:txBody>
                  <a:tcPr marL="34290" marR="3429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4</a:t>
                      </a:r>
                    </a:p>
                  </a:txBody>
                  <a:tcPr marL="34290" marR="3429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123</a:t>
                      </a:r>
                    </a:p>
                  </a:txBody>
                  <a:tcPr marL="34290" marR="3429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3</a:t>
                      </a:r>
                    </a:p>
                  </a:txBody>
                  <a:tcPr marL="34290" marR="3429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34290" marR="3429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8</a:t>
                      </a:r>
                    </a:p>
                  </a:txBody>
                  <a:tcPr marL="34290" marR="3429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6</a:t>
                      </a:r>
                    </a:p>
                  </a:txBody>
                  <a:tcPr marL="34290" marR="3429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4</a:t>
                      </a:r>
                    </a:p>
                  </a:txBody>
                  <a:tcPr marL="34290" marR="3429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241</a:t>
                      </a:r>
                    </a:p>
                  </a:txBody>
                  <a:tcPr marL="34290" marR="34290" marT="0" marB="0"/>
                </a:tc>
                <a:tc>
                  <a:txBody>
                    <a:bodyPr/>
                    <a:lstStyle/>
                    <a:p>
                      <a:pPr>
                        <a:lnSpc>
                          <a:spcPct val="107000"/>
                        </a:lnSpc>
                        <a:spcAft>
                          <a:spcPts val="0"/>
                        </a:spcAft>
                      </a:pPr>
                      <a:r>
                        <a:rPr lang="en-ZA" sz="1100" dirty="0">
                          <a:solidFill>
                            <a:schemeClr val="tx1">
                              <a:lumMod val="95000"/>
                              <a:lumOff val="5000"/>
                            </a:schemeClr>
                          </a:solidFill>
                          <a:effectLst/>
                        </a:rPr>
                        <a:t> </a:t>
                      </a:r>
                      <a:endParaRPr lang="en-ZA" sz="11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025839112"/>
                  </a:ext>
                </a:extLst>
              </a:tr>
              <a:tr h="179444">
                <a:tc>
                  <a:txBody>
                    <a:bodyPr/>
                    <a:lstStyle/>
                    <a:p>
                      <a:pPr>
                        <a:lnSpc>
                          <a:spcPct val="115000"/>
                        </a:lnSpc>
                        <a:spcAft>
                          <a:spcPts val="0"/>
                        </a:spcAft>
                      </a:pPr>
                      <a:r>
                        <a:rPr lang="en-GB" sz="1000" dirty="0">
                          <a:solidFill>
                            <a:schemeClr val="bg1"/>
                          </a:solidFill>
                          <a:effectLst/>
                        </a:rPr>
                        <a:t>**Temporary employees</a:t>
                      </a:r>
                      <a:endParaRPr lang="en-ZA" sz="1000" dirty="0">
                        <a:solidFill>
                          <a:schemeClr val="bg1"/>
                        </a:solidFill>
                        <a:effectLst/>
                        <a:latin typeface="Times New Roman" panose="02020603050405020304" pitchFamily="18" charset="0"/>
                        <a:ea typeface="Times New Roman" panose="02020603050405020304" pitchFamily="18" charset="0"/>
                      </a:endParaRPr>
                    </a:p>
                  </a:txBody>
                  <a:tcPr marL="62801" marR="62801"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1</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1</a:t>
                      </a:r>
                    </a:p>
                  </a:txBody>
                  <a:tcPr marL="68580" marR="68580" marT="0" marB="0"/>
                </a:tc>
                <a:tc>
                  <a:txBody>
                    <a:bodyPr/>
                    <a:lstStyle/>
                    <a:p>
                      <a:pPr>
                        <a:lnSpc>
                          <a:spcPct val="107000"/>
                        </a:lnSpc>
                        <a:spcAft>
                          <a:spcPts val="0"/>
                        </a:spcAft>
                      </a:pPr>
                      <a:r>
                        <a:rPr lang="en-ZA" sz="1100" dirty="0">
                          <a:solidFill>
                            <a:schemeClr val="tx1">
                              <a:lumMod val="95000"/>
                              <a:lumOff val="5000"/>
                            </a:schemeClr>
                          </a:solidFill>
                          <a:effectLst/>
                        </a:rPr>
                        <a:t> </a:t>
                      </a:r>
                      <a:endParaRPr lang="en-ZA" sz="11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372744639"/>
                  </a:ext>
                </a:extLst>
              </a:tr>
              <a:tr h="211749">
                <a:tc>
                  <a:txBody>
                    <a:bodyPr/>
                    <a:lstStyle/>
                    <a:p>
                      <a:pPr>
                        <a:lnSpc>
                          <a:spcPct val="115000"/>
                        </a:lnSpc>
                        <a:spcAft>
                          <a:spcPts val="0"/>
                        </a:spcAft>
                      </a:pPr>
                      <a:r>
                        <a:rPr lang="en-GB" sz="1000" dirty="0">
                          <a:solidFill>
                            <a:schemeClr val="bg1"/>
                          </a:solidFill>
                          <a:effectLst/>
                        </a:rPr>
                        <a:t>GRAND TOTAL</a:t>
                      </a:r>
                      <a:endParaRPr lang="en-ZA" sz="1000" dirty="0">
                        <a:solidFill>
                          <a:schemeClr val="bg1"/>
                        </a:solidFill>
                        <a:effectLst/>
                        <a:latin typeface="Times New Roman" panose="02020603050405020304" pitchFamily="18" charset="0"/>
                        <a:ea typeface="Times New Roman" panose="02020603050405020304" pitchFamily="18" charset="0"/>
                      </a:endParaRPr>
                    </a:p>
                  </a:txBody>
                  <a:tcPr marL="62801" marR="62801"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91</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1</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1</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4</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124</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3</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0</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8</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6</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4</a:t>
                      </a:r>
                    </a:p>
                  </a:txBody>
                  <a:tcPr marL="68580" marR="68580" marT="0" marB="0"/>
                </a:tc>
                <a:tc>
                  <a:txBody>
                    <a:bodyPr/>
                    <a:lstStyle/>
                    <a:p>
                      <a:pPr algn="ctr">
                        <a:lnSpc>
                          <a:spcPct val="115000"/>
                        </a:lnSpc>
                        <a:spcAft>
                          <a:spcPts val="0"/>
                        </a:spcAft>
                      </a:pPr>
                      <a:r>
                        <a:rPr lang="en-GB" sz="100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rPr>
                        <a:t>242</a:t>
                      </a:r>
                    </a:p>
                  </a:txBody>
                  <a:tcPr marL="68580" marR="68580" marT="0" marB="0"/>
                </a:tc>
                <a:tc>
                  <a:txBody>
                    <a:bodyPr/>
                    <a:lstStyle/>
                    <a:p>
                      <a:pPr>
                        <a:lnSpc>
                          <a:spcPct val="107000"/>
                        </a:lnSpc>
                        <a:spcAft>
                          <a:spcPts val="0"/>
                        </a:spcAft>
                      </a:pPr>
                      <a:r>
                        <a:rPr lang="en-ZA" sz="1100" dirty="0">
                          <a:solidFill>
                            <a:schemeClr val="tx1">
                              <a:lumMod val="95000"/>
                              <a:lumOff val="5000"/>
                            </a:schemeClr>
                          </a:solidFill>
                          <a:effectLst/>
                        </a:rPr>
                        <a:t> </a:t>
                      </a:r>
                      <a:endParaRPr lang="en-ZA" sz="1100" dirty="0">
                        <a:solidFill>
                          <a:schemeClr val="tx1">
                            <a:lumMod val="95000"/>
                            <a:lumOff val="5000"/>
                          </a:schemeClr>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158002350"/>
                  </a:ext>
                </a:extLst>
              </a:tr>
            </a:tbl>
          </a:graphicData>
        </a:graphic>
      </p:graphicFrame>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Content Placeholder 2">
            <a:extLst>
              <a:ext uri="{FF2B5EF4-FFF2-40B4-BE49-F238E27FC236}">
                <a16:creationId xmlns:a16="http://schemas.microsoft.com/office/drawing/2014/main" id="{EFEA81DF-5542-6A99-DC1E-D090817AEB3B}"/>
              </a:ext>
            </a:extLst>
          </p:cNvPr>
          <p:cNvSpPr>
            <a:spLocks noGrp="1"/>
          </p:cNvSpPr>
          <p:nvPr>
            <p:ph idx="1"/>
          </p:nvPr>
        </p:nvSpPr>
        <p:spPr bwMode="auto">
          <a:xfrm>
            <a:off x="26988" y="1484313"/>
            <a:ext cx="8878887" cy="5041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0"/>
              </a:spcBef>
              <a:buFont typeface="Arial" panose="020B0604020202020204" pitchFamily="34" charset="0"/>
              <a:buAutoNum type="arabicPeriod"/>
            </a:pPr>
            <a:r>
              <a:rPr lang="en-ZA" altLang="en-US" sz="1400" b="1">
                <a:solidFill>
                  <a:srgbClr val="0D0D0D"/>
                </a:solidFill>
              </a:rPr>
              <a:t>Job Shadowing</a:t>
            </a:r>
          </a:p>
          <a:p>
            <a:pPr>
              <a:spcBef>
                <a:spcPct val="0"/>
              </a:spcBef>
              <a:buFont typeface="Arial" panose="020B0604020202020204" pitchFamily="34" charset="0"/>
              <a:buChar char="•"/>
            </a:pPr>
            <a:r>
              <a:rPr lang="en-ZA" altLang="en-US" sz="1400">
                <a:solidFill>
                  <a:srgbClr val="0D0D0D"/>
                </a:solidFill>
              </a:rPr>
              <a:t>NERSA offers a job-shadowing programme to expose Grade 9 to 11 Learners to the work environment and to generate interest in careers in the energy sector.  </a:t>
            </a:r>
          </a:p>
          <a:p>
            <a:pPr>
              <a:spcBef>
                <a:spcPct val="0"/>
              </a:spcBef>
              <a:buFont typeface="Arial" panose="020B0604020202020204" pitchFamily="34" charset="0"/>
              <a:buChar char="•"/>
            </a:pPr>
            <a:r>
              <a:rPr lang="en-ZA" altLang="en-US" sz="1400">
                <a:solidFill>
                  <a:srgbClr val="0D0D0D"/>
                </a:solidFill>
              </a:rPr>
              <a:t>The intake for this programme was 10 annually for the past 5 years. </a:t>
            </a:r>
          </a:p>
          <a:p>
            <a:pPr>
              <a:spcBef>
                <a:spcPct val="0"/>
              </a:spcBef>
              <a:buFontTx/>
              <a:buNone/>
            </a:pPr>
            <a:endParaRPr lang="en-ZA" altLang="en-US" sz="1400">
              <a:solidFill>
                <a:srgbClr val="0D0D0D"/>
              </a:solidFill>
            </a:endParaRPr>
          </a:p>
          <a:p>
            <a:pPr>
              <a:spcBef>
                <a:spcPct val="0"/>
              </a:spcBef>
              <a:buFont typeface="Arial" panose="020B0604020202020204" pitchFamily="34" charset="0"/>
              <a:buAutoNum type="arabicPeriod" startAt="2"/>
            </a:pPr>
            <a:r>
              <a:rPr lang="en-ZA" altLang="en-US" sz="1400" b="1">
                <a:solidFill>
                  <a:srgbClr val="0D0D0D"/>
                </a:solidFill>
              </a:rPr>
              <a:t>Learnership and Internship</a:t>
            </a:r>
          </a:p>
          <a:p>
            <a:pPr>
              <a:spcBef>
                <a:spcPct val="0"/>
              </a:spcBef>
              <a:buFont typeface="Arial" panose="020B0604020202020204" pitchFamily="34" charset="0"/>
              <a:buChar char="•"/>
            </a:pPr>
            <a:r>
              <a:rPr lang="en-ZA" altLang="en-US" sz="1400">
                <a:solidFill>
                  <a:srgbClr val="0D0D0D"/>
                </a:solidFill>
              </a:rPr>
              <a:t>The programmes prepare young graduates from further education and training institutions and universities for development of skills within the regulatory environment by providing theoretical and on-the-job training in order to create a pool of potential candidates for employment by the Energy Regulator and the Energy Sector. </a:t>
            </a:r>
          </a:p>
          <a:p>
            <a:pPr>
              <a:spcBef>
                <a:spcPct val="0"/>
              </a:spcBef>
              <a:buFont typeface="Arial" panose="020B0604020202020204" pitchFamily="34" charset="0"/>
              <a:buChar char="•"/>
            </a:pPr>
            <a:r>
              <a:rPr lang="en-ZA" altLang="en-US" sz="1400">
                <a:solidFill>
                  <a:srgbClr val="0D0D0D"/>
                </a:solidFill>
              </a:rPr>
              <a:t>The intake for these programmes has been 24 annually for the past 5 years. The 2021/2022 programme resulted in three learners and interns obtaining permanent employment. Of the three, one was permanently employed within NERSA and the other two obtained employment at other regulators. </a:t>
            </a:r>
          </a:p>
          <a:p>
            <a:pPr>
              <a:spcBef>
                <a:spcPct val="0"/>
              </a:spcBef>
              <a:buFontTx/>
              <a:buNone/>
            </a:pPr>
            <a:endParaRPr lang="en-ZA" altLang="en-US" sz="1400">
              <a:solidFill>
                <a:srgbClr val="0D0D0D"/>
              </a:solidFill>
            </a:endParaRPr>
          </a:p>
          <a:p>
            <a:pPr>
              <a:spcBef>
                <a:spcPct val="0"/>
              </a:spcBef>
              <a:buFont typeface="Arial" panose="020B0604020202020204" pitchFamily="34" charset="0"/>
              <a:buAutoNum type="arabicPeriod" startAt="3"/>
            </a:pPr>
            <a:r>
              <a:rPr lang="en-ZA" altLang="en-US" sz="1400" b="1">
                <a:solidFill>
                  <a:srgbClr val="0D0D0D"/>
                </a:solidFill>
              </a:rPr>
              <a:t>External Bursary Programme </a:t>
            </a:r>
          </a:p>
          <a:p>
            <a:pPr>
              <a:spcBef>
                <a:spcPct val="0"/>
              </a:spcBef>
              <a:buFont typeface="Arial" panose="020B0604020202020204" pitchFamily="34" charset="0"/>
              <a:buChar char="•"/>
            </a:pPr>
            <a:r>
              <a:rPr lang="en-US" altLang="en-US" sz="1400">
                <a:solidFill>
                  <a:srgbClr val="0D0D0D"/>
                </a:solidFill>
              </a:rPr>
              <a:t>The external Bursary Scheme is aimed at funding deserving students who intend to pursue post graduate studies in areas that are of value to NERSA.  Through this scheme NERSA awarded three full time students with bursaries to study towards their Masters’ degree in Electrical and Chemical Engineering. Of the 3 one was a female and two were males.  The female passed her Masters degree.  Awaiting the results for the males.</a:t>
            </a:r>
          </a:p>
          <a:p>
            <a:pPr>
              <a:spcBef>
                <a:spcPct val="0"/>
              </a:spcBef>
              <a:buFontTx/>
              <a:buNone/>
            </a:pPr>
            <a:endParaRPr lang="en-ZA" altLang="en-US" sz="1400">
              <a:solidFill>
                <a:srgbClr val="0D0D0D"/>
              </a:solidFill>
            </a:endParaRPr>
          </a:p>
          <a:p>
            <a:pPr>
              <a:spcBef>
                <a:spcPct val="0"/>
              </a:spcBef>
              <a:buFont typeface="Arial" panose="020B0604020202020204" pitchFamily="34" charset="0"/>
              <a:buAutoNum type="arabicPeriod" startAt="4"/>
            </a:pPr>
            <a:r>
              <a:rPr lang="en-ZA" altLang="en-US" sz="1400" b="1">
                <a:solidFill>
                  <a:srgbClr val="0D0D0D"/>
                </a:solidFill>
              </a:rPr>
              <a:t>Exchange programmes and training with regulators in the SADC region</a:t>
            </a:r>
          </a:p>
          <a:p>
            <a:pPr>
              <a:spcBef>
                <a:spcPct val="0"/>
              </a:spcBef>
              <a:buFont typeface="Arial" panose="020B0604020202020204" pitchFamily="34" charset="0"/>
              <a:buChar char="•"/>
            </a:pPr>
            <a:r>
              <a:rPr lang="en-ZA" altLang="en-US" sz="1400">
                <a:solidFill>
                  <a:srgbClr val="0D0D0D"/>
                </a:solidFill>
              </a:rPr>
              <a:t>The aim is to upskill and expose regulatory staff members in the SADC region through experiential learning and exchange programmes.</a:t>
            </a:r>
          </a:p>
        </p:txBody>
      </p:sp>
      <p:sp>
        <p:nvSpPr>
          <p:cNvPr id="124931" name="Slide Number Placeholder 3">
            <a:extLst>
              <a:ext uri="{FF2B5EF4-FFF2-40B4-BE49-F238E27FC236}">
                <a16:creationId xmlns:a16="http://schemas.microsoft.com/office/drawing/2014/main" id="{67B12555-9663-7EA7-409F-9403394F62A2}"/>
              </a:ext>
            </a:extLst>
          </p:cNvPr>
          <p:cNvSpPr>
            <a:spLocks noGrp="1"/>
          </p:cNvSpPr>
          <p:nvPr>
            <p:ph type="sldNum" sz="quarter" idx="11"/>
          </p:nvPr>
        </p:nvSpPr>
        <p:spPr>
          <a:xfrm>
            <a:off x="7023100" y="984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90C639E6-5947-41EB-B6E5-AFEA7403D9B4}" type="slidenum">
              <a:rPr lang="en-US" altLang="en-US" sz="1400" b="1"/>
              <a:pPr/>
              <a:t>61</a:t>
            </a:fld>
            <a:endParaRPr lang="en-US" altLang="en-US" sz="1400" b="1"/>
          </a:p>
        </p:txBody>
      </p:sp>
      <p:sp>
        <p:nvSpPr>
          <p:cNvPr id="124932" name="Title 1">
            <a:extLst>
              <a:ext uri="{FF2B5EF4-FFF2-40B4-BE49-F238E27FC236}">
                <a16:creationId xmlns:a16="http://schemas.microsoft.com/office/drawing/2014/main" id="{365A6D74-7603-A1DC-CC5C-7CC079E04DFD}"/>
              </a:ext>
            </a:extLst>
          </p:cNvPr>
          <p:cNvSpPr>
            <a:spLocks noGrp="1"/>
          </p:cNvSpPr>
          <p:nvPr>
            <p:ph type="title"/>
          </p:nvPr>
        </p:nvSpPr>
        <p:spPr bwMode="auto">
          <a:xfrm>
            <a:off x="179388" y="1065213"/>
            <a:ext cx="8229600" cy="347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500" b="1">
                <a:solidFill>
                  <a:srgbClr val="000000"/>
                </a:solidFill>
              </a:rPr>
              <a:t>6.  HUMAN RESOURCES (2)</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Number Placeholder 3">
            <a:extLst>
              <a:ext uri="{FF2B5EF4-FFF2-40B4-BE49-F238E27FC236}">
                <a16:creationId xmlns:a16="http://schemas.microsoft.com/office/drawing/2014/main" id="{E9799503-A0BF-9208-69D0-138270777EDB}"/>
              </a:ext>
            </a:extLst>
          </p:cNvPr>
          <p:cNvSpPr>
            <a:spLocks noGrp="1"/>
          </p:cNvSpPr>
          <p:nvPr>
            <p:ph type="sldNum" sz="quarter" idx="11"/>
          </p:nvPr>
        </p:nvSpPr>
        <p:spPr>
          <a:xfrm>
            <a:off x="8594725" y="115888"/>
            <a:ext cx="541338" cy="292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09BEA46-D1C5-49EB-81CE-D152C2DF48BF}" type="slidenum">
              <a:rPr lang="en-US" altLang="en-US" sz="1500" b="1">
                <a:cs typeface="Arial" panose="020B0604020202020204" pitchFamily="34" charset="0"/>
              </a:rPr>
              <a:pPr/>
              <a:t>62</a:t>
            </a:fld>
            <a:endParaRPr lang="en-US" altLang="en-US" sz="1500" b="1">
              <a:cs typeface="Arial" panose="020B0604020202020204" pitchFamily="34" charset="0"/>
            </a:endParaRPr>
          </a:p>
        </p:txBody>
      </p:sp>
      <p:sp>
        <p:nvSpPr>
          <p:cNvPr id="6" name="Rectangle 2">
            <a:extLst>
              <a:ext uri="{FF2B5EF4-FFF2-40B4-BE49-F238E27FC236}">
                <a16:creationId xmlns:a16="http://schemas.microsoft.com/office/drawing/2014/main" id="{BD21A7D0-DB4C-EED1-0BE1-D5147A6F81BF}"/>
              </a:ext>
            </a:extLst>
          </p:cNvPr>
          <p:cNvSpPr txBox="1">
            <a:spLocks noChangeArrowheads="1"/>
          </p:cNvSpPr>
          <p:nvPr/>
        </p:nvSpPr>
        <p:spPr bwMode="auto">
          <a:xfrm>
            <a:off x="-61913" y="1206500"/>
            <a:ext cx="8234363" cy="6381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96" charset="-128"/>
              </a:defRPr>
            </a:lvl2pPr>
            <a:lvl3pPr algn="ctr" rtl="0" eaLnBrk="0" fontAlgn="base" hangingPunct="0">
              <a:spcBef>
                <a:spcPct val="0"/>
              </a:spcBef>
              <a:spcAft>
                <a:spcPct val="0"/>
              </a:spcAft>
              <a:defRPr sz="4400">
                <a:solidFill>
                  <a:schemeClr val="tx2"/>
                </a:solidFill>
                <a:latin typeface="Arial" charset="0"/>
                <a:ea typeface="ＭＳ Ｐゴシック" pitchFamily="-96" charset="-128"/>
              </a:defRPr>
            </a:lvl3pPr>
            <a:lvl4pPr algn="ctr" rtl="0" eaLnBrk="0" fontAlgn="base" hangingPunct="0">
              <a:spcBef>
                <a:spcPct val="0"/>
              </a:spcBef>
              <a:spcAft>
                <a:spcPct val="0"/>
              </a:spcAft>
              <a:defRPr sz="4400">
                <a:solidFill>
                  <a:schemeClr val="tx2"/>
                </a:solidFill>
                <a:latin typeface="Arial" charset="0"/>
                <a:ea typeface="ＭＳ Ｐゴシック" pitchFamily="-96" charset="-128"/>
              </a:defRPr>
            </a:lvl4pPr>
            <a:lvl5pPr algn="ctr" rtl="0" eaLnBrk="0" fontAlgn="base" hangingPunct="0">
              <a:spcBef>
                <a:spcPct val="0"/>
              </a:spcBef>
              <a:spcAft>
                <a:spcPct val="0"/>
              </a:spcAft>
              <a:defRPr sz="4400">
                <a:solidFill>
                  <a:schemeClr val="tx2"/>
                </a:solidFill>
                <a:latin typeface="Arial" charset="0"/>
                <a:ea typeface="ＭＳ Ｐゴシック" pitchFamily="-96"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a:lstStyle>
          <a:p>
            <a:pPr eaLnBrk="1" hangingPunct="1">
              <a:defRPr/>
            </a:pPr>
            <a:r>
              <a:rPr lang="en-ZA" altLang="en-US" sz="3000" b="1" kern="0" dirty="0">
                <a:solidFill>
                  <a:srgbClr val="000000"/>
                </a:solidFill>
                <a:latin typeface="+mn-lt"/>
              </a:rPr>
              <a:t>7.  KEY CHALLENGES FOR 2022/23 (1)</a:t>
            </a:r>
          </a:p>
          <a:p>
            <a:pPr marL="342900" indent="-342900" eaLnBrk="1" hangingPunct="1">
              <a:buFontTx/>
              <a:buAutoNum type="alphaUcPeriod" startAt="6"/>
              <a:defRPr/>
            </a:pPr>
            <a:endParaRPr lang="en-ZA" altLang="en-US" sz="1800" b="1" kern="0" dirty="0">
              <a:solidFill>
                <a:srgbClr val="000000"/>
              </a:solidFill>
              <a:latin typeface="+mn-lt"/>
            </a:endParaRPr>
          </a:p>
        </p:txBody>
      </p:sp>
      <p:graphicFrame>
        <p:nvGraphicFramePr>
          <p:cNvPr id="5" name="Table 4">
            <a:extLst>
              <a:ext uri="{FF2B5EF4-FFF2-40B4-BE49-F238E27FC236}">
                <a16:creationId xmlns:a16="http://schemas.microsoft.com/office/drawing/2014/main" id="{9360F28C-6DE1-FA39-D0C0-DC0B24947BB6}"/>
              </a:ext>
            </a:extLst>
          </p:cNvPr>
          <p:cNvGraphicFramePr>
            <a:graphicFrameLocks noGrp="1"/>
          </p:cNvGraphicFramePr>
          <p:nvPr/>
        </p:nvGraphicFramePr>
        <p:xfrm>
          <a:off x="0" y="1700213"/>
          <a:ext cx="9175750" cy="5113337"/>
        </p:xfrm>
        <a:graphic>
          <a:graphicData uri="http://schemas.openxmlformats.org/drawingml/2006/table">
            <a:tbl>
              <a:tblPr firstRow="1" bandRow="1">
                <a:tableStyleId>{21E4AEA4-8DFA-4A89-87EB-49C32662AFE0}</a:tableStyleId>
              </a:tblPr>
              <a:tblGrid>
                <a:gridCol w="4752528">
                  <a:extLst>
                    <a:ext uri="{9D8B030D-6E8A-4147-A177-3AD203B41FA5}">
                      <a16:colId xmlns:a16="http://schemas.microsoft.com/office/drawing/2014/main" val="3652039469"/>
                    </a:ext>
                  </a:extLst>
                </a:gridCol>
                <a:gridCol w="4423222">
                  <a:extLst>
                    <a:ext uri="{9D8B030D-6E8A-4147-A177-3AD203B41FA5}">
                      <a16:colId xmlns:a16="http://schemas.microsoft.com/office/drawing/2014/main" val="385327047"/>
                    </a:ext>
                  </a:extLst>
                </a:gridCol>
              </a:tblGrid>
              <a:tr h="325325">
                <a:tc>
                  <a:txBody>
                    <a:bodyPr/>
                    <a:lstStyle/>
                    <a:p>
                      <a:r>
                        <a:rPr lang="en-ZA" sz="1500" b="1" dirty="0"/>
                        <a:t>CHALLENGES</a:t>
                      </a:r>
                    </a:p>
                  </a:txBody>
                  <a:tcPr marL="91441" marR="91441" marT="45684" marB="45684"/>
                </a:tc>
                <a:tc>
                  <a:txBody>
                    <a:bodyPr/>
                    <a:lstStyle/>
                    <a:p>
                      <a:r>
                        <a:rPr lang="en-ZA" sz="1500" b="1" dirty="0"/>
                        <a:t>MITIGATION</a:t>
                      </a:r>
                      <a:r>
                        <a:rPr lang="en-ZA" sz="1500" b="1" baseline="0" dirty="0"/>
                        <a:t> STRATEGIES</a:t>
                      </a:r>
                      <a:endParaRPr lang="en-ZA" sz="1500" b="1" dirty="0"/>
                    </a:p>
                  </a:txBody>
                  <a:tcPr marL="91441" marR="91441" marT="45684" marB="45684"/>
                </a:tc>
                <a:extLst>
                  <a:ext uri="{0D108BD9-81ED-4DB2-BD59-A6C34878D82A}">
                    <a16:rowId xmlns:a16="http://schemas.microsoft.com/office/drawing/2014/main" val="3590083821"/>
                  </a:ext>
                </a:extLst>
              </a:tr>
              <a:tr h="10226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kern="1200" dirty="0">
                          <a:solidFill>
                            <a:schemeClr val="dk1"/>
                          </a:solidFill>
                          <a:latin typeface="+mn-lt"/>
                          <a:ea typeface="+mn-ea"/>
                          <a:cs typeface="+mn-cs"/>
                        </a:rPr>
                        <a:t>NERSA’s process in determining</a:t>
                      </a:r>
                      <a:r>
                        <a:rPr lang="en-US" sz="1500" kern="1200" baseline="0" dirty="0">
                          <a:solidFill>
                            <a:schemeClr val="dk1"/>
                          </a:solidFill>
                          <a:latin typeface="+mn-lt"/>
                          <a:ea typeface="+mn-ea"/>
                          <a:cs typeface="+mn-cs"/>
                        </a:rPr>
                        <a:t> </a:t>
                      </a:r>
                      <a:r>
                        <a:rPr lang="en-US" sz="1500" kern="1200" dirty="0">
                          <a:solidFill>
                            <a:schemeClr val="dk1"/>
                          </a:solidFill>
                          <a:latin typeface="+mn-lt"/>
                          <a:ea typeface="+mn-ea"/>
                          <a:cs typeface="+mn-cs"/>
                        </a:rPr>
                        <a:t>an </a:t>
                      </a:r>
                      <a:r>
                        <a:rPr lang="en-US" sz="1500" kern="1200" baseline="0" dirty="0">
                          <a:solidFill>
                            <a:schemeClr val="dk1"/>
                          </a:solidFill>
                          <a:latin typeface="+mn-lt"/>
                          <a:ea typeface="+mn-ea"/>
                          <a:cs typeface="+mn-cs"/>
                        </a:rPr>
                        <a:t>allowable </a:t>
                      </a:r>
                      <a:r>
                        <a:rPr lang="en-US" sz="1500" kern="1200" dirty="0">
                          <a:solidFill>
                            <a:schemeClr val="dk1"/>
                          </a:solidFill>
                          <a:latin typeface="+mn-lt"/>
                          <a:ea typeface="+mn-ea"/>
                          <a:cs typeface="+mn-cs"/>
                        </a:rPr>
                        <a:t>revenue determination for Eskom that tends to be unacceptable to the electricity users due</a:t>
                      </a:r>
                      <a:r>
                        <a:rPr lang="en-US" sz="1500" kern="1200" baseline="0" dirty="0">
                          <a:solidFill>
                            <a:schemeClr val="dk1"/>
                          </a:solidFill>
                          <a:latin typeface="+mn-lt"/>
                          <a:ea typeface="+mn-ea"/>
                          <a:cs typeface="+mn-cs"/>
                        </a:rPr>
                        <a:t> to </a:t>
                      </a:r>
                      <a:r>
                        <a:rPr lang="en-US" sz="1500" kern="1200" dirty="0">
                          <a:solidFill>
                            <a:schemeClr val="dk1"/>
                          </a:solidFill>
                          <a:latin typeface="+mn-lt"/>
                          <a:ea typeface="+mn-ea"/>
                          <a:cs typeface="+mn-cs"/>
                        </a:rPr>
                        <a:t>perceived  governance challenges at Eskom.</a:t>
                      </a:r>
                    </a:p>
                  </a:txBody>
                  <a:tcPr marT="45710" marB="45710"/>
                </a:tc>
                <a:tc>
                  <a:txBody>
                    <a:bodyPr/>
                    <a:lstStyle/>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kern="1200" baseline="0" dirty="0">
                          <a:solidFill>
                            <a:schemeClr val="dk1"/>
                          </a:solidFill>
                          <a:latin typeface="+mn-lt"/>
                          <a:ea typeface="+mn-ea"/>
                          <a:cs typeface="+mn-cs"/>
                        </a:rPr>
                        <a:t>There is a need for the speedy resolution of the perceived governance challenges at Eskom.</a:t>
                      </a:r>
                    </a:p>
                  </a:txBody>
                  <a:tcPr marT="45710" marB="45710"/>
                </a:tc>
                <a:extLst>
                  <a:ext uri="{0D108BD9-81ED-4DB2-BD59-A6C34878D82A}">
                    <a16:rowId xmlns:a16="http://schemas.microsoft.com/office/drawing/2014/main" val="3342171514"/>
                  </a:ext>
                </a:extLst>
              </a:tr>
              <a:tr h="1719946">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500" b="0" kern="1200" dirty="0">
                          <a:solidFill>
                            <a:schemeClr val="dk1"/>
                          </a:solidFill>
                          <a:latin typeface="+mn-lt"/>
                          <a:ea typeface="+mn-ea"/>
                          <a:cs typeface="+mn-cs"/>
                        </a:rPr>
                        <a:t>Outdated</a:t>
                      </a:r>
                      <a:r>
                        <a:rPr lang="en-US" sz="1500" b="0" kern="1200" baseline="0" dirty="0">
                          <a:solidFill>
                            <a:schemeClr val="dk1"/>
                          </a:solidFill>
                          <a:latin typeface="+mn-lt"/>
                          <a:ea typeface="+mn-ea"/>
                          <a:cs typeface="+mn-cs"/>
                        </a:rPr>
                        <a:t> </a:t>
                      </a:r>
                      <a:r>
                        <a:rPr lang="en-US" sz="1500" b="0" kern="1200" dirty="0">
                          <a:solidFill>
                            <a:schemeClr val="dk1"/>
                          </a:solidFill>
                          <a:latin typeface="+mn-lt"/>
                          <a:ea typeface="+mn-ea"/>
                          <a:cs typeface="+mn-cs"/>
                        </a:rPr>
                        <a:t> Electricity Regulation Act and Pricing Policy</a:t>
                      </a:r>
                    </a:p>
                  </a:txBody>
                  <a:tcPr marL="91441" marR="91441" marT="45684" marB="45684"/>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500" b="0" kern="1200" baseline="0" dirty="0">
                          <a:solidFill>
                            <a:schemeClr val="dk1"/>
                          </a:solidFill>
                          <a:latin typeface="+mn-lt"/>
                          <a:ea typeface="+mn-ea"/>
                          <a:cs typeface="+mn-cs"/>
                        </a:rPr>
                        <a:t>Review the Electricity Regulation and Pricing Policy</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kern="1200" baseline="0" dirty="0">
                          <a:solidFill>
                            <a:schemeClr val="dk1"/>
                          </a:solidFill>
                          <a:latin typeface="+mn-lt"/>
                          <a:ea typeface="+mn-ea"/>
                          <a:cs typeface="+mn-cs"/>
                        </a:rPr>
                        <a:t>Electricity Regulation Act that is Inclusive of the demand side of the Electricity Industry</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kern="1200" baseline="0" dirty="0">
                          <a:solidFill>
                            <a:schemeClr val="dk1"/>
                          </a:solidFill>
                          <a:latin typeface="+mn-lt"/>
                          <a:ea typeface="+mn-ea"/>
                          <a:cs typeface="+mn-cs"/>
                        </a:rPr>
                        <a:t>Alignment of ERA, MFMA and constitutional requirement of municipalities</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kern="1200" baseline="0" dirty="0">
                          <a:solidFill>
                            <a:schemeClr val="dk1"/>
                          </a:solidFill>
                          <a:latin typeface="+mn-lt"/>
                          <a:ea typeface="+mn-ea"/>
                          <a:cs typeface="+mn-cs"/>
                        </a:rPr>
                        <a:t>Registration conditions for SSEGs</a:t>
                      </a:r>
                    </a:p>
                  </a:txBody>
                  <a:tcPr marL="91441" marR="91441" marT="45684" marB="45684"/>
                </a:tc>
                <a:extLst>
                  <a:ext uri="{0D108BD9-81ED-4DB2-BD59-A6C34878D82A}">
                    <a16:rowId xmlns:a16="http://schemas.microsoft.com/office/drawing/2014/main" val="1422092541"/>
                  </a:ext>
                </a:extLst>
              </a:tr>
              <a:tr h="7902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kern="1200" baseline="0" dirty="0">
                          <a:solidFill>
                            <a:schemeClr val="tx1">
                              <a:lumMod val="95000"/>
                              <a:lumOff val="5000"/>
                            </a:schemeClr>
                          </a:solidFill>
                          <a:latin typeface="+mn-lt"/>
                          <a:ea typeface="+mn-ea"/>
                          <a:cs typeface="+mn-cs"/>
                        </a:rPr>
                        <a:t>Despite the decrease in the number of cases, the essence of the cases being taken to court are fundamental in terms of NERSA’s existence</a:t>
                      </a:r>
                      <a:endParaRPr lang="en-US" sz="1500" b="0" kern="1200" dirty="0">
                        <a:solidFill>
                          <a:schemeClr val="tx1">
                            <a:lumMod val="95000"/>
                            <a:lumOff val="5000"/>
                          </a:schemeClr>
                        </a:solidFill>
                        <a:latin typeface="+mn-lt"/>
                        <a:ea typeface="+mn-ea"/>
                        <a:cs typeface="+mn-cs"/>
                      </a:endParaRPr>
                    </a:p>
                  </a:txBody>
                  <a:tcPr marT="45710" marB="45710"/>
                </a:tc>
                <a:tc>
                  <a:txBody>
                    <a:bodyPr/>
                    <a:lstStyle/>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kern="1200" baseline="0" dirty="0">
                          <a:solidFill>
                            <a:schemeClr val="dk1"/>
                          </a:solidFill>
                          <a:latin typeface="+mn-lt"/>
                          <a:ea typeface="+mn-ea"/>
                          <a:cs typeface="+mn-cs"/>
                        </a:rPr>
                        <a:t>Review all enabling legislation to clearly articulate NERSA’s role and powers.</a:t>
                      </a:r>
                    </a:p>
                  </a:txBody>
                  <a:tcPr marT="45710" marB="45710"/>
                </a:tc>
                <a:extLst>
                  <a:ext uri="{0D108BD9-81ED-4DB2-BD59-A6C34878D82A}">
                    <a16:rowId xmlns:a16="http://schemas.microsoft.com/office/drawing/2014/main" val="3741248896"/>
                  </a:ext>
                </a:extLst>
              </a:tr>
              <a:tr h="12551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kern="1200" dirty="0">
                          <a:solidFill>
                            <a:schemeClr val="dk1"/>
                          </a:solidFill>
                          <a:latin typeface="+mn-lt"/>
                          <a:ea typeface="+mn-ea"/>
                          <a:cs typeface="+mn-cs"/>
                        </a:rPr>
                        <a:t>Unenforceable licence conditions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kern="1200" dirty="0">
                          <a:solidFill>
                            <a:schemeClr val="dk1"/>
                          </a:solidFill>
                          <a:latin typeface="+mn-lt"/>
                          <a:ea typeface="+mn-ea"/>
                          <a:cs typeface="+mn-cs"/>
                        </a:rPr>
                        <a:t>Revocation of the Distribution License due to none compliance with</a:t>
                      </a:r>
                      <a:r>
                        <a:rPr lang="en-US" sz="1500" b="0" kern="1200" baseline="0" dirty="0">
                          <a:solidFill>
                            <a:schemeClr val="dk1"/>
                          </a:solidFill>
                          <a:latin typeface="+mn-lt"/>
                          <a:ea typeface="+mn-ea"/>
                          <a:cs typeface="+mn-cs"/>
                        </a:rPr>
                        <a:t> licence conditions</a:t>
                      </a:r>
                      <a:r>
                        <a:rPr lang="en-US" sz="1500" b="0" kern="1200" dirty="0">
                          <a:solidFill>
                            <a:schemeClr val="dk1"/>
                          </a:solidFill>
                          <a:latin typeface="+mn-lt"/>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kern="1200" dirty="0">
                          <a:solidFill>
                            <a:schemeClr val="dk1"/>
                          </a:solidFill>
                          <a:latin typeface="+mn-lt"/>
                          <a:ea typeface="+mn-ea"/>
                          <a:cs typeface="+mn-cs"/>
                        </a:rPr>
                        <a:t>The Act</a:t>
                      </a:r>
                      <a:r>
                        <a:rPr lang="en-US" sz="1500" b="0" kern="1200" baseline="0" dirty="0">
                          <a:solidFill>
                            <a:schemeClr val="dk1"/>
                          </a:solidFill>
                          <a:latin typeface="+mn-lt"/>
                          <a:ea typeface="+mn-ea"/>
                          <a:cs typeface="+mn-cs"/>
                        </a:rPr>
                        <a:t> does not provided sufficient powers to deal with non-compliance with licence conditions.</a:t>
                      </a:r>
                      <a:endParaRPr lang="en-US" sz="1500" b="0" kern="1200" dirty="0">
                        <a:solidFill>
                          <a:schemeClr val="dk1"/>
                        </a:solidFill>
                        <a:latin typeface="+mn-lt"/>
                        <a:ea typeface="+mn-ea"/>
                        <a:cs typeface="+mn-cs"/>
                      </a:endParaRPr>
                    </a:p>
                  </a:txBody>
                  <a:tcPr marT="45710" marB="45710"/>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500" b="0" kern="1200" baseline="0" dirty="0">
                          <a:solidFill>
                            <a:schemeClr val="dk1"/>
                          </a:solidFill>
                          <a:latin typeface="+mn-lt"/>
                          <a:ea typeface="+mn-ea"/>
                          <a:cs typeface="+mn-cs"/>
                        </a:rPr>
                        <a:t>Amendment of ERA to deal with punitive measures with non-compliance with licence conditions and regulator decisions.</a:t>
                      </a:r>
                      <a:endParaRPr lang="en-ZA" sz="1500" b="0" kern="1200" baseline="0" dirty="0">
                        <a:solidFill>
                          <a:schemeClr val="dk1"/>
                        </a:solidFill>
                        <a:latin typeface="+mn-lt"/>
                        <a:ea typeface="+mn-ea"/>
                        <a:cs typeface="+mn-cs"/>
                      </a:endParaRPr>
                    </a:p>
                  </a:txBody>
                  <a:tcPr marT="45710" marB="45710"/>
                </a:tc>
                <a:extLst>
                  <a:ext uri="{0D108BD9-81ED-4DB2-BD59-A6C34878D82A}">
                    <a16:rowId xmlns:a16="http://schemas.microsoft.com/office/drawing/2014/main" val="2396822786"/>
                  </a:ext>
                </a:extLst>
              </a:tr>
            </a:tbl>
          </a:graphicData>
        </a:graphic>
      </p:graphicFrame>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Number Placeholder 3">
            <a:extLst>
              <a:ext uri="{FF2B5EF4-FFF2-40B4-BE49-F238E27FC236}">
                <a16:creationId xmlns:a16="http://schemas.microsoft.com/office/drawing/2014/main" id="{56452931-4288-3B7A-F674-76010C56DE76}"/>
              </a:ext>
            </a:extLst>
          </p:cNvPr>
          <p:cNvSpPr>
            <a:spLocks noGrp="1"/>
          </p:cNvSpPr>
          <p:nvPr>
            <p:ph type="sldNum" sz="quarter" idx="11"/>
          </p:nvPr>
        </p:nvSpPr>
        <p:spPr>
          <a:xfrm>
            <a:off x="8594725" y="115888"/>
            <a:ext cx="541338" cy="292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CAA7C38B-6363-45B2-8A22-DE0A16EE2198}" type="slidenum">
              <a:rPr lang="en-US" altLang="en-US" sz="1500" b="1">
                <a:cs typeface="Arial" panose="020B0604020202020204" pitchFamily="34" charset="0"/>
              </a:rPr>
              <a:pPr/>
              <a:t>63</a:t>
            </a:fld>
            <a:endParaRPr lang="en-US" altLang="en-US" sz="1500" b="1">
              <a:cs typeface="Arial" panose="020B0604020202020204" pitchFamily="34" charset="0"/>
            </a:endParaRPr>
          </a:p>
        </p:txBody>
      </p:sp>
      <p:sp>
        <p:nvSpPr>
          <p:cNvPr id="6" name="Rectangle 2">
            <a:extLst>
              <a:ext uri="{FF2B5EF4-FFF2-40B4-BE49-F238E27FC236}">
                <a16:creationId xmlns:a16="http://schemas.microsoft.com/office/drawing/2014/main" id="{7630B5D6-A193-AFE8-FF6B-C5382DC4E257}"/>
              </a:ext>
            </a:extLst>
          </p:cNvPr>
          <p:cNvSpPr txBox="1">
            <a:spLocks noChangeArrowheads="1"/>
          </p:cNvSpPr>
          <p:nvPr/>
        </p:nvSpPr>
        <p:spPr bwMode="auto">
          <a:xfrm>
            <a:off x="-107950" y="1116013"/>
            <a:ext cx="8234363" cy="6381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96" charset="-128"/>
              </a:defRPr>
            </a:lvl2pPr>
            <a:lvl3pPr algn="ctr" rtl="0" eaLnBrk="0" fontAlgn="base" hangingPunct="0">
              <a:spcBef>
                <a:spcPct val="0"/>
              </a:spcBef>
              <a:spcAft>
                <a:spcPct val="0"/>
              </a:spcAft>
              <a:defRPr sz="4400">
                <a:solidFill>
                  <a:schemeClr val="tx2"/>
                </a:solidFill>
                <a:latin typeface="Arial" charset="0"/>
                <a:ea typeface="ＭＳ Ｐゴシック" pitchFamily="-96" charset="-128"/>
              </a:defRPr>
            </a:lvl3pPr>
            <a:lvl4pPr algn="ctr" rtl="0" eaLnBrk="0" fontAlgn="base" hangingPunct="0">
              <a:spcBef>
                <a:spcPct val="0"/>
              </a:spcBef>
              <a:spcAft>
                <a:spcPct val="0"/>
              </a:spcAft>
              <a:defRPr sz="4400">
                <a:solidFill>
                  <a:schemeClr val="tx2"/>
                </a:solidFill>
                <a:latin typeface="Arial" charset="0"/>
                <a:ea typeface="ＭＳ Ｐゴシック" pitchFamily="-96" charset="-128"/>
              </a:defRPr>
            </a:lvl4pPr>
            <a:lvl5pPr algn="ctr" rtl="0" eaLnBrk="0" fontAlgn="base" hangingPunct="0">
              <a:spcBef>
                <a:spcPct val="0"/>
              </a:spcBef>
              <a:spcAft>
                <a:spcPct val="0"/>
              </a:spcAft>
              <a:defRPr sz="4400">
                <a:solidFill>
                  <a:schemeClr val="tx2"/>
                </a:solidFill>
                <a:latin typeface="Arial" charset="0"/>
                <a:ea typeface="ＭＳ Ｐゴシック" pitchFamily="-96"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a:lstStyle>
          <a:p>
            <a:pPr eaLnBrk="1" hangingPunct="1">
              <a:defRPr/>
            </a:pPr>
            <a:r>
              <a:rPr lang="en-ZA" altLang="en-US" sz="2500" b="1" kern="0" dirty="0">
                <a:solidFill>
                  <a:srgbClr val="000000"/>
                </a:solidFill>
                <a:latin typeface="+mn-lt"/>
              </a:rPr>
              <a:t>7.  KEY CHALLENGES FOR 2022/23 (2)</a:t>
            </a:r>
          </a:p>
          <a:p>
            <a:pPr marL="342900" indent="-342900" eaLnBrk="1" hangingPunct="1">
              <a:buFontTx/>
              <a:buAutoNum type="alphaUcPeriod" startAt="6"/>
              <a:defRPr/>
            </a:pPr>
            <a:endParaRPr lang="en-ZA" altLang="en-US" sz="2500" b="1" kern="0" dirty="0">
              <a:solidFill>
                <a:srgbClr val="000000"/>
              </a:solidFill>
              <a:latin typeface="+mn-lt"/>
            </a:endParaRPr>
          </a:p>
        </p:txBody>
      </p:sp>
      <p:graphicFrame>
        <p:nvGraphicFramePr>
          <p:cNvPr id="5" name="Table 4">
            <a:extLst>
              <a:ext uri="{FF2B5EF4-FFF2-40B4-BE49-F238E27FC236}">
                <a16:creationId xmlns:a16="http://schemas.microsoft.com/office/drawing/2014/main" id="{5A9980D7-5179-14FD-9D3F-75FAAEC4AAE2}"/>
              </a:ext>
            </a:extLst>
          </p:cNvPr>
          <p:cNvGraphicFramePr>
            <a:graphicFrameLocks noGrp="1"/>
          </p:cNvGraphicFramePr>
          <p:nvPr/>
        </p:nvGraphicFramePr>
        <p:xfrm>
          <a:off x="20638" y="1609725"/>
          <a:ext cx="9144000" cy="5167313"/>
        </p:xfrm>
        <a:graphic>
          <a:graphicData uri="http://schemas.openxmlformats.org/drawingml/2006/table">
            <a:tbl>
              <a:tblPr firstRow="1" bandRow="1">
                <a:tableStyleId>{21E4AEA4-8DFA-4A89-87EB-49C32662AFE0}</a:tableStyleId>
              </a:tblPr>
              <a:tblGrid>
                <a:gridCol w="2535138">
                  <a:extLst>
                    <a:ext uri="{9D8B030D-6E8A-4147-A177-3AD203B41FA5}">
                      <a16:colId xmlns:a16="http://schemas.microsoft.com/office/drawing/2014/main" val="1763893312"/>
                    </a:ext>
                  </a:extLst>
                </a:gridCol>
                <a:gridCol w="6608862">
                  <a:extLst>
                    <a:ext uri="{9D8B030D-6E8A-4147-A177-3AD203B41FA5}">
                      <a16:colId xmlns:a16="http://schemas.microsoft.com/office/drawing/2014/main" val="4095100000"/>
                    </a:ext>
                  </a:extLst>
                </a:gridCol>
              </a:tblGrid>
              <a:tr h="3201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altLang="en-US" sz="1500" b="1" dirty="0"/>
                        <a:t>CHALLENGES</a:t>
                      </a:r>
                    </a:p>
                  </a:txBody>
                  <a:tcPr marT="45751" marB="4575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altLang="en-US" sz="1500" b="1" dirty="0"/>
                        <a:t>MITIGATING STRATEGIES</a:t>
                      </a:r>
                    </a:p>
                  </a:txBody>
                  <a:tcPr marT="45751" marB="45751"/>
                </a:tc>
                <a:extLst>
                  <a:ext uri="{0D108BD9-81ED-4DB2-BD59-A6C34878D82A}">
                    <a16:rowId xmlns:a16="http://schemas.microsoft.com/office/drawing/2014/main" val="4015476914"/>
                  </a:ext>
                </a:extLst>
              </a:tr>
              <a:tr h="1234649">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altLang="en-US" sz="1500" b="0" dirty="0">
                          <a:solidFill>
                            <a:schemeClr val="tx1">
                              <a:lumMod val="95000"/>
                              <a:lumOff val="5000"/>
                            </a:schemeClr>
                          </a:solidFill>
                          <a:latin typeface="+mn-lt"/>
                        </a:rPr>
                        <a:t>Limited mandate under the Gas Act</a:t>
                      </a:r>
                      <a:r>
                        <a:rPr lang="en-US" altLang="en-US" sz="1500" b="0" baseline="0" dirty="0">
                          <a:solidFill>
                            <a:schemeClr val="tx1">
                              <a:lumMod val="95000"/>
                              <a:lumOff val="5000"/>
                            </a:schemeClr>
                          </a:solidFill>
                          <a:latin typeface="+mn-lt"/>
                        </a:rPr>
                        <a:t> </a:t>
                      </a:r>
                    </a:p>
                  </a:txBody>
                  <a:tcPr marT="45715" marB="45715"/>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lphaLcParenR"/>
                        <a:tabLst/>
                        <a:defRPr/>
                      </a:pPr>
                      <a:r>
                        <a:rPr lang="en-US" altLang="en-US" sz="1500" b="0" dirty="0">
                          <a:solidFill>
                            <a:schemeClr val="tx1">
                              <a:lumMod val="95000"/>
                              <a:lumOff val="5000"/>
                            </a:schemeClr>
                          </a:solidFill>
                        </a:rPr>
                        <a:t>Expedite finalization of Gas A</a:t>
                      </a:r>
                      <a:r>
                        <a:rPr lang="en-US" altLang="en-US" sz="1500" b="0" baseline="0" dirty="0">
                          <a:solidFill>
                            <a:schemeClr val="tx1">
                              <a:lumMod val="95000"/>
                              <a:lumOff val="5000"/>
                            </a:schemeClr>
                          </a:solidFill>
                        </a:rPr>
                        <a:t>mendment Bill to </a:t>
                      </a:r>
                    </a:p>
                    <a:p>
                      <a:pPr marL="541338" marR="0" lvl="1" indent="-1841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541338" algn="l"/>
                        </a:tabLst>
                        <a:defRPr/>
                      </a:pPr>
                      <a:r>
                        <a:rPr lang="en-US" altLang="en-US" sz="1500" b="0" kern="1200" dirty="0">
                          <a:solidFill>
                            <a:schemeClr val="tx1">
                              <a:lumMod val="95000"/>
                              <a:lumOff val="5000"/>
                            </a:schemeClr>
                          </a:solidFill>
                          <a:latin typeface="+mn-lt"/>
                          <a:ea typeface="+mn-ea"/>
                          <a:cs typeface="+mn-cs"/>
                        </a:rPr>
                        <a:t>deal with current loopholes;</a:t>
                      </a:r>
                    </a:p>
                    <a:p>
                      <a:pPr marL="541338" marR="0" lvl="1" indent="-1841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541338" algn="l"/>
                        </a:tabLst>
                        <a:defRPr/>
                      </a:pPr>
                      <a:r>
                        <a:rPr lang="en-US" altLang="en-US" sz="1500" b="0" kern="1200" dirty="0">
                          <a:solidFill>
                            <a:schemeClr val="tx1">
                              <a:lumMod val="95000"/>
                              <a:lumOff val="5000"/>
                            </a:schemeClr>
                          </a:solidFill>
                          <a:latin typeface="+mn-lt"/>
                          <a:ea typeface="+mn-ea"/>
                          <a:cs typeface="+mn-cs"/>
                        </a:rPr>
                        <a:t>give NERSA sufficient regulatory powers </a:t>
                      </a:r>
                    </a:p>
                    <a:p>
                      <a:pPr marL="541338" marR="0" lvl="1" indent="-1841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541338" algn="l"/>
                        </a:tabLst>
                        <a:defRPr/>
                      </a:pPr>
                      <a:r>
                        <a:rPr lang="en-US" sz="1500" b="0" kern="1200" dirty="0">
                          <a:solidFill>
                            <a:schemeClr val="tx1">
                              <a:lumMod val="95000"/>
                              <a:lumOff val="5000"/>
                            </a:schemeClr>
                          </a:solidFill>
                          <a:latin typeface="+mn-lt"/>
                          <a:ea typeface="+mn-ea"/>
                          <a:cs typeface="+mn-cs"/>
                        </a:rPr>
                        <a:t>enable NERSA to regulate gas molecule and gas infrastructure efficiently and effectively (including LNG, regasification, distribution)</a:t>
                      </a:r>
                      <a:endParaRPr lang="en-ZA" sz="1500" b="0" kern="1200" dirty="0">
                        <a:solidFill>
                          <a:schemeClr val="tx1">
                            <a:lumMod val="95000"/>
                            <a:lumOff val="5000"/>
                          </a:schemeClr>
                        </a:solidFill>
                        <a:latin typeface="+mn-lt"/>
                        <a:ea typeface="+mn-ea"/>
                        <a:cs typeface="+mn-cs"/>
                      </a:endParaRPr>
                    </a:p>
                  </a:txBody>
                  <a:tcPr marT="45715" marB="45715"/>
                </a:tc>
                <a:extLst>
                  <a:ext uri="{0D108BD9-81ED-4DB2-BD59-A6C34878D82A}">
                    <a16:rowId xmlns:a16="http://schemas.microsoft.com/office/drawing/2014/main" val="3201771621"/>
                  </a:ext>
                </a:extLst>
              </a:tr>
              <a:tr h="1691937">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2"/>
                        <a:tabLst/>
                        <a:defRPr/>
                      </a:pPr>
                      <a:r>
                        <a:rPr lang="en-US" altLang="en-US" sz="1500" b="0" kern="1200" dirty="0">
                          <a:solidFill>
                            <a:schemeClr val="tx1">
                              <a:lumMod val="95000"/>
                              <a:lumOff val="5000"/>
                            </a:schemeClr>
                          </a:solidFill>
                          <a:latin typeface="+mn-lt"/>
                          <a:ea typeface="+mn-ea"/>
                          <a:cs typeface="+mn-cs"/>
                        </a:rPr>
                        <a:t>Lack of mechanism to address challenges posed by concurrent and complementary jurisdiction for gas infrastructure built or operated in the ports. </a:t>
                      </a:r>
                    </a:p>
                  </a:txBody>
                  <a:tcPr marT="45715" marB="45715"/>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lphaLcParenR"/>
                        <a:tabLst/>
                        <a:defRPr/>
                      </a:pPr>
                      <a:r>
                        <a:rPr lang="en-US" altLang="en-US" sz="1500" b="0" kern="1200" dirty="0">
                          <a:solidFill>
                            <a:schemeClr val="tx1">
                              <a:lumMod val="95000"/>
                              <a:lumOff val="5000"/>
                            </a:schemeClr>
                          </a:solidFill>
                          <a:latin typeface="+mn-lt"/>
                          <a:ea typeface="+mn-ea"/>
                          <a:cs typeface="+mn-cs"/>
                        </a:rPr>
                        <a:t>Intervention by line Ministers through legislative amendments (primary solution) </a:t>
                      </a:r>
                    </a:p>
                    <a:p>
                      <a:pPr marL="342900" marR="0" lvl="0" indent="-342900" algn="l" defTabSz="914400" rtl="0" eaLnBrk="1" fontAlgn="auto" latinLnBrk="0" hangingPunct="1">
                        <a:lnSpc>
                          <a:spcPct val="100000"/>
                        </a:lnSpc>
                        <a:spcBef>
                          <a:spcPts val="0"/>
                        </a:spcBef>
                        <a:spcAft>
                          <a:spcPts val="0"/>
                        </a:spcAft>
                        <a:buClrTx/>
                        <a:buSzTx/>
                        <a:buFont typeface="+mj-lt"/>
                        <a:buAutoNum type="alphaLcParenR"/>
                        <a:tabLst/>
                        <a:defRPr/>
                      </a:pPr>
                      <a:r>
                        <a:rPr lang="en-US" altLang="en-US" sz="1500" b="0" kern="1200" dirty="0">
                          <a:solidFill>
                            <a:schemeClr val="tx1">
                              <a:lumMod val="95000"/>
                              <a:lumOff val="5000"/>
                            </a:schemeClr>
                          </a:solidFill>
                          <a:latin typeface="+mn-lt"/>
                          <a:ea typeface="+mn-ea"/>
                          <a:cs typeface="+mn-cs"/>
                        </a:rPr>
                        <a:t>Opting for complementary rather concurrent jurisdiction (interim solution)</a:t>
                      </a:r>
                    </a:p>
                    <a:p>
                      <a:pPr marL="342900" marR="0" lvl="0" indent="-342900" algn="l" defTabSz="914400" rtl="0" eaLnBrk="1" fontAlgn="auto" latinLnBrk="0" hangingPunct="1">
                        <a:lnSpc>
                          <a:spcPct val="100000"/>
                        </a:lnSpc>
                        <a:spcBef>
                          <a:spcPts val="0"/>
                        </a:spcBef>
                        <a:spcAft>
                          <a:spcPts val="0"/>
                        </a:spcAft>
                        <a:buClrTx/>
                        <a:buSzTx/>
                        <a:buFont typeface="+mj-lt"/>
                        <a:buAutoNum type="alphaLcParenR"/>
                        <a:tabLst/>
                        <a:defRPr/>
                      </a:pPr>
                      <a:r>
                        <a:rPr lang="en-US" altLang="en-US" sz="1500" b="0" kern="1200" dirty="0">
                          <a:solidFill>
                            <a:schemeClr val="tx1">
                              <a:lumMod val="95000"/>
                              <a:lumOff val="5000"/>
                            </a:schemeClr>
                          </a:solidFill>
                          <a:latin typeface="+mn-lt"/>
                          <a:ea typeface="+mn-ea"/>
                          <a:cs typeface="+mn-cs"/>
                        </a:rPr>
                        <a:t>Section 79 of National</a:t>
                      </a:r>
                      <a:r>
                        <a:rPr lang="en-US" altLang="en-US" sz="1500" b="0" kern="1200" baseline="0" dirty="0">
                          <a:solidFill>
                            <a:schemeClr val="tx1">
                              <a:lumMod val="95000"/>
                              <a:lumOff val="5000"/>
                            </a:schemeClr>
                          </a:solidFill>
                          <a:latin typeface="+mn-lt"/>
                          <a:ea typeface="+mn-ea"/>
                          <a:cs typeface="+mn-cs"/>
                        </a:rPr>
                        <a:t> </a:t>
                      </a:r>
                      <a:r>
                        <a:rPr lang="en-US" altLang="en-US" sz="1500" b="0" kern="1200" dirty="0">
                          <a:solidFill>
                            <a:schemeClr val="tx1">
                              <a:lumMod val="95000"/>
                              <a:lumOff val="5000"/>
                            </a:schemeClr>
                          </a:solidFill>
                          <a:latin typeface="+mn-lt"/>
                          <a:ea typeface="+mn-ea"/>
                          <a:cs typeface="+mn-cs"/>
                        </a:rPr>
                        <a:t>Ports Act establishes concurrent jurisdiction but has an alternative section to be invoked by Minister of Transport (preferred)</a:t>
                      </a:r>
                    </a:p>
                  </a:txBody>
                  <a:tcPr marT="45715" marB="45715"/>
                </a:tc>
                <a:extLst>
                  <a:ext uri="{0D108BD9-81ED-4DB2-BD59-A6C34878D82A}">
                    <a16:rowId xmlns:a16="http://schemas.microsoft.com/office/drawing/2014/main" val="2547274272"/>
                  </a:ext>
                </a:extLst>
              </a:tr>
              <a:tr h="1920581">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3"/>
                        <a:tabLst/>
                        <a:defRPr/>
                      </a:pPr>
                      <a:r>
                        <a:rPr lang="en-US" altLang="en-US" sz="1500" b="0" kern="1200" dirty="0">
                          <a:solidFill>
                            <a:schemeClr val="tx1">
                              <a:lumMod val="95000"/>
                              <a:lumOff val="5000"/>
                            </a:schemeClr>
                          </a:solidFill>
                          <a:latin typeface="+mn-lt"/>
                          <a:ea typeface="+mn-ea"/>
                          <a:cs typeface="+mn-cs"/>
                        </a:rPr>
                        <a:t>Decline of gas supply</a:t>
                      </a:r>
                      <a:endParaRPr lang="en-ZA" altLang="en-US" sz="1500" b="0" kern="1200" dirty="0">
                        <a:solidFill>
                          <a:schemeClr val="tx1">
                            <a:lumMod val="95000"/>
                            <a:lumOff val="5000"/>
                          </a:schemeClr>
                        </a:solidFill>
                        <a:latin typeface="+mn-lt"/>
                        <a:ea typeface="+mn-ea"/>
                        <a:cs typeface="+mn-cs"/>
                      </a:endParaRPr>
                    </a:p>
                  </a:txBody>
                  <a:tcPr marT="45715" marB="45715"/>
                </a:tc>
                <a:tc>
                  <a:txBody>
                    <a:bodyPr/>
                    <a:lstStyle/>
                    <a:p>
                      <a:pPr marL="342900" lvl="0" indent="-342900" algn="l" defTabSz="914400" rtl="0" eaLnBrk="1" latinLnBrk="0" hangingPunct="1">
                        <a:buFont typeface="+mj-lt"/>
                        <a:buAutoNum type="alphaLcParenR"/>
                      </a:pPr>
                      <a:r>
                        <a:rPr lang="en-US" sz="1500" b="0" kern="1200" dirty="0">
                          <a:solidFill>
                            <a:schemeClr val="tx1">
                              <a:lumMod val="95000"/>
                              <a:lumOff val="5000"/>
                            </a:schemeClr>
                          </a:solidFill>
                          <a:latin typeface="+mn-lt"/>
                          <a:ea typeface="+mn-ea"/>
                          <a:cs typeface="+mn-cs"/>
                        </a:rPr>
                        <a:t>Support government engagements to explore opportunities for gas supply from new gas finds in SADC and other countries on  the continent</a:t>
                      </a:r>
                    </a:p>
                    <a:p>
                      <a:pPr marL="342900" marR="0" lvl="0" indent="-342900" algn="l" defTabSz="914400" rtl="0" eaLnBrk="1" fontAlgn="auto" latinLnBrk="0" hangingPunct="1">
                        <a:lnSpc>
                          <a:spcPct val="100000"/>
                        </a:lnSpc>
                        <a:spcBef>
                          <a:spcPts val="0"/>
                        </a:spcBef>
                        <a:spcAft>
                          <a:spcPts val="0"/>
                        </a:spcAft>
                        <a:buClrTx/>
                        <a:buSzTx/>
                        <a:buFont typeface="+mj-lt"/>
                        <a:buAutoNum type="alphaLcParenR"/>
                        <a:tabLst/>
                        <a:defRPr/>
                      </a:pPr>
                      <a:r>
                        <a:rPr lang="en-US" altLang="en-US" sz="1500" b="0" kern="1200" dirty="0">
                          <a:solidFill>
                            <a:schemeClr val="tx1">
                              <a:lumMod val="95000"/>
                              <a:lumOff val="5000"/>
                            </a:schemeClr>
                          </a:solidFill>
                          <a:latin typeface="+mn-lt"/>
                          <a:ea typeface="+mn-ea"/>
                          <a:cs typeface="+mn-cs"/>
                        </a:rPr>
                        <a:t>Fast-track appropriate policy instruments and regulatory framework to enable Shale Gas, Brulpadda, Luiperd and other local gas sources as a long-term supply solution to ensure gas supply</a:t>
                      </a:r>
                    </a:p>
                    <a:p>
                      <a:pPr marL="342900" marR="0" lvl="0" indent="-342900" algn="l" defTabSz="914400" rtl="0" eaLnBrk="1" fontAlgn="auto" latinLnBrk="0" hangingPunct="1">
                        <a:lnSpc>
                          <a:spcPct val="100000"/>
                        </a:lnSpc>
                        <a:spcBef>
                          <a:spcPts val="0"/>
                        </a:spcBef>
                        <a:spcAft>
                          <a:spcPts val="0"/>
                        </a:spcAft>
                        <a:buClrTx/>
                        <a:buSzTx/>
                        <a:buFont typeface="+mj-lt"/>
                        <a:buAutoNum type="alphaLcParenR"/>
                        <a:tabLst/>
                        <a:defRPr/>
                      </a:pPr>
                      <a:r>
                        <a:rPr lang="en-US" altLang="en-US" sz="1500" b="0" kern="1200" dirty="0">
                          <a:solidFill>
                            <a:schemeClr val="tx1">
                              <a:lumMod val="95000"/>
                              <a:lumOff val="5000"/>
                            </a:schemeClr>
                          </a:solidFill>
                          <a:latin typeface="+mn-lt"/>
                          <a:ea typeface="+mn-ea"/>
                          <a:cs typeface="+mn-cs"/>
                        </a:rPr>
                        <a:t>Fast-track process for harmonization of regulatory framework between SA and the SADC region and others in the continent</a:t>
                      </a:r>
                    </a:p>
                  </a:txBody>
                  <a:tcPr marT="45715" marB="45715"/>
                </a:tc>
                <a:extLst>
                  <a:ext uri="{0D108BD9-81ED-4DB2-BD59-A6C34878D82A}">
                    <a16:rowId xmlns:a16="http://schemas.microsoft.com/office/drawing/2014/main" val="3983536400"/>
                  </a:ext>
                </a:extLst>
              </a:tr>
            </a:tbl>
          </a:graphicData>
        </a:graphic>
      </p:graphicFrame>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Number Placeholder 3">
            <a:extLst>
              <a:ext uri="{FF2B5EF4-FFF2-40B4-BE49-F238E27FC236}">
                <a16:creationId xmlns:a16="http://schemas.microsoft.com/office/drawing/2014/main" id="{0297D720-143D-A3C4-28FA-F89B341D19B9}"/>
              </a:ext>
            </a:extLst>
          </p:cNvPr>
          <p:cNvSpPr>
            <a:spLocks noGrp="1"/>
          </p:cNvSpPr>
          <p:nvPr>
            <p:ph type="sldNum" sz="quarter" idx="11"/>
          </p:nvPr>
        </p:nvSpPr>
        <p:spPr>
          <a:xfrm>
            <a:off x="8594725" y="115888"/>
            <a:ext cx="541338" cy="292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6417949E-EE04-4BB9-B69B-A26C69E58FFF}" type="slidenum">
              <a:rPr lang="en-US" altLang="en-US" sz="1500" b="1">
                <a:cs typeface="Arial" panose="020B0604020202020204" pitchFamily="34" charset="0"/>
              </a:rPr>
              <a:pPr/>
              <a:t>64</a:t>
            </a:fld>
            <a:endParaRPr lang="en-US" altLang="en-US" sz="1500" b="1">
              <a:cs typeface="Arial" panose="020B0604020202020204" pitchFamily="34" charset="0"/>
            </a:endParaRPr>
          </a:p>
        </p:txBody>
      </p:sp>
      <p:sp>
        <p:nvSpPr>
          <p:cNvPr id="6" name="Rectangle 2">
            <a:extLst>
              <a:ext uri="{FF2B5EF4-FFF2-40B4-BE49-F238E27FC236}">
                <a16:creationId xmlns:a16="http://schemas.microsoft.com/office/drawing/2014/main" id="{92B8A26C-1EBF-10A1-1735-39C49074718F}"/>
              </a:ext>
            </a:extLst>
          </p:cNvPr>
          <p:cNvSpPr txBox="1">
            <a:spLocks noChangeArrowheads="1"/>
          </p:cNvSpPr>
          <p:nvPr/>
        </p:nvSpPr>
        <p:spPr bwMode="auto">
          <a:xfrm>
            <a:off x="-61913" y="1079500"/>
            <a:ext cx="8234363" cy="6381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96" charset="-128"/>
              </a:defRPr>
            </a:lvl2pPr>
            <a:lvl3pPr algn="ctr" rtl="0" eaLnBrk="0" fontAlgn="base" hangingPunct="0">
              <a:spcBef>
                <a:spcPct val="0"/>
              </a:spcBef>
              <a:spcAft>
                <a:spcPct val="0"/>
              </a:spcAft>
              <a:defRPr sz="4400">
                <a:solidFill>
                  <a:schemeClr val="tx2"/>
                </a:solidFill>
                <a:latin typeface="Arial" charset="0"/>
                <a:ea typeface="ＭＳ Ｐゴシック" pitchFamily="-96" charset="-128"/>
              </a:defRPr>
            </a:lvl3pPr>
            <a:lvl4pPr algn="ctr" rtl="0" eaLnBrk="0" fontAlgn="base" hangingPunct="0">
              <a:spcBef>
                <a:spcPct val="0"/>
              </a:spcBef>
              <a:spcAft>
                <a:spcPct val="0"/>
              </a:spcAft>
              <a:defRPr sz="4400">
                <a:solidFill>
                  <a:schemeClr val="tx2"/>
                </a:solidFill>
                <a:latin typeface="Arial" charset="0"/>
                <a:ea typeface="ＭＳ Ｐゴシック" pitchFamily="-96" charset="-128"/>
              </a:defRPr>
            </a:lvl4pPr>
            <a:lvl5pPr algn="ctr" rtl="0" eaLnBrk="0" fontAlgn="base" hangingPunct="0">
              <a:spcBef>
                <a:spcPct val="0"/>
              </a:spcBef>
              <a:spcAft>
                <a:spcPct val="0"/>
              </a:spcAft>
              <a:defRPr sz="4400">
                <a:solidFill>
                  <a:schemeClr val="tx2"/>
                </a:solidFill>
                <a:latin typeface="Arial" charset="0"/>
                <a:ea typeface="ＭＳ Ｐゴシック" pitchFamily="-96"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a:lstStyle>
          <a:p>
            <a:pPr eaLnBrk="1" hangingPunct="1">
              <a:defRPr/>
            </a:pPr>
            <a:r>
              <a:rPr lang="en-ZA" altLang="en-US" sz="3000" b="1" kern="0" dirty="0">
                <a:solidFill>
                  <a:srgbClr val="000000"/>
                </a:solidFill>
                <a:latin typeface="+mn-lt"/>
              </a:rPr>
              <a:t>7.  KEY CHALLENGES FOR 2022/23 (3)</a:t>
            </a:r>
          </a:p>
          <a:p>
            <a:pPr marL="342900" indent="-342900" eaLnBrk="1" hangingPunct="1">
              <a:buFontTx/>
              <a:buAutoNum type="alphaUcPeriod" startAt="6"/>
              <a:defRPr/>
            </a:pPr>
            <a:endParaRPr lang="en-ZA" altLang="en-US" sz="1800" b="1" kern="0" dirty="0">
              <a:solidFill>
                <a:srgbClr val="000000"/>
              </a:solidFill>
              <a:latin typeface="+mn-lt"/>
            </a:endParaRPr>
          </a:p>
        </p:txBody>
      </p:sp>
      <p:graphicFrame>
        <p:nvGraphicFramePr>
          <p:cNvPr id="5" name="Table 4">
            <a:extLst>
              <a:ext uri="{FF2B5EF4-FFF2-40B4-BE49-F238E27FC236}">
                <a16:creationId xmlns:a16="http://schemas.microsoft.com/office/drawing/2014/main" id="{25DACAF8-87B5-3723-1A06-05E81C786032}"/>
              </a:ext>
            </a:extLst>
          </p:cNvPr>
          <p:cNvGraphicFramePr>
            <a:graphicFrameLocks noGrp="1"/>
          </p:cNvGraphicFramePr>
          <p:nvPr/>
        </p:nvGraphicFramePr>
        <p:xfrm>
          <a:off x="9525" y="1765300"/>
          <a:ext cx="9175750" cy="5046663"/>
        </p:xfrm>
        <a:graphic>
          <a:graphicData uri="http://schemas.openxmlformats.org/drawingml/2006/table">
            <a:tbl>
              <a:tblPr firstRow="1" bandRow="1">
                <a:tableStyleId>{21E4AEA4-8DFA-4A89-87EB-49C32662AFE0}</a:tableStyleId>
              </a:tblPr>
              <a:tblGrid>
                <a:gridCol w="2699792">
                  <a:extLst>
                    <a:ext uri="{9D8B030D-6E8A-4147-A177-3AD203B41FA5}">
                      <a16:colId xmlns:a16="http://schemas.microsoft.com/office/drawing/2014/main" val="2003410820"/>
                    </a:ext>
                  </a:extLst>
                </a:gridCol>
                <a:gridCol w="6475958">
                  <a:extLst>
                    <a:ext uri="{9D8B030D-6E8A-4147-A177-3AD203B41FA5}">
                      <a16:colId xmlns:a16="http://schemas.microsoft.com/office/drawing/2014/main" val="1590738293"/>
                    </a:ext>
                  </a:extLst>
                </a:gridCol>
              </a:tblGrid>
              <a:tr h="3557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altLang="en-US" sz="1600" b="1" dirty="0"/>
                        <a:t>CHALLENGES</a:t>
                      </a:r>
                    </a:p>
                  </a:txBody>
                  <a:tcPr marL="91448" marR="91448" marT="45661" marB="4566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altLang="en-US" sz="1600" b="1" dirty="0"/>
                        <a:t>MITIGATING STRATEGIES</a:t>
                      </a:r>
                    </a:p>
                  </a:txBody>
                  <a:tcPr marL="91448" marR="91448" marT="45661" marB="45661"/>
                </a:tc>
                <a:extLst>
                  <a:ext uri="{0D108BD9-81ED-4DB2-BD59-A6C34878D82A}">
                    <a16:rowId xmlns:a16="http://schemas.microsoft.com/office/drawing/2014/main" val="544505110"/>
                  </a:ext>
                </a:extLst>
              </a:tr>
              <a:tr h="2167523">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GB" sz="1600" b="0" i="0" kern="1200" dirty="0">
                          <a:solidFill>
                            <a:schemeClr val="tx1">
                              <a:lumMod val="95000"/>
                              <a:lumOff val="5000"/>
                            </a:schemeClr>
                          </a:solidFill>
                          <a:effectLst/>
                          <a:latin typeface="+mn-lt"/>
                          <a:ea typeface="+mn-ea"/>
                          <a:cs typeface="+mn-cs"/>
                        </a:rPr>
                        <a:t>Gaps with Petroleum Pipelines Act (Act No. 60 of 2003)</a:t>
                      </a:r>
                    </a:p>
                  </a:txBody>
                  <a:tcPr marL="91448" marR="91448" marT="45729" marB="45729"/>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altLang="en-US" sz="1600" b="0" i="0" kern="1200" dirty="0">
                          <a:solidFill>
                            <a:schemeClr val="tx1">
                              <a:lumMod val="95000"/>
                              <a:lumOff val="5000"/>
                            </a:schemeClr>
                          </a:solidFill>
                          <a:latin typeface="+mn-lt"/>
                          <a:ea typeface="+mn-ea"/>
                          <a:cs typeface="+mn-cs"/>
                        </a:rPr>
                        <a:t>Finalise</a:t>
                      </a:r>
                      <a:r>
                        <a:rPr lang="en-ZA" altLang="en-US" sz="1600" b="0" i="0" kern="1200" baseline="0" dirty="0">
                          <a:solidFill>
                            <a:schemeClr val="tx1">
                              <a:lumMod val="95000"/>
                              <a:lumOff val="5000"/>
                            </a:schemeClr>
                          </a:solidFill>
                          <a:latin typeface="+mn-lt"/>
                          <a:ea typeface="+mn-ea"/>
                          <a:cs typeface="+mn-cs"/>
                        </a:rPr>
                        <a:t> the review of the Petroleum Pipelines Act and review policies to address gaps such as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0" i="0" kern="1200" dirty="0">
                          <a:solidFill>
                            <a:schemeClr val="tx1">
                              <a:lumMod val="95000"/>
                              <a:lumOff val="5000"/>
                            </a:schemeClr>
                          </a:solidFill>
                          <a:effectLst/>
                          <a:latin typeface="+mn-lt"/>
                          <a:ea typeface="+mn-ea"/>
                          <a:cs typeface="+mn-cs"/>
                        </a:rPr>
                        <a:t>Registration of below bulk facilities.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0" i="0" kern="1200" dirty="0">
                          <a:solidFill>
                            <a:schemeClr val="tx1">
                              <a:lumMod val="95000"/>
                              <a:lumOff val="5000"/>
                            </a:schemeClr>
                          </a:solidFill>
                          <a:effectLst/>
                          <a:latin typeface="+mn-lt"/>
                          <a:ea typeface="+mn-ea"/>
                          <a:cs typeface="+mn-cs"/>
                        </a:rPr>
                        <a:t>No operation licences</a:t>
                      </a:r>
                      <a:r>
                        <a:rPr lang="en-ZA" sz="1600" b="0" i="0" kern="1200" baseline="0" dirty="0">
                          <a:solidFill>
                            <a:schemeClr val="tx1">
                              <a:lumMod val="95000"/>
                              <a:lumOff val="5000"/>
                            </a:schemeClr>
                          </a:solidFill>
                          <a:effectLst/>
                          <a:latin typeface="+mn-lt"/>
                          <a:ea typeface="+mn-ea"/>
                          <a:cs typeface="+mn-cs"/>
                        </a:rPr>
                        <a:t> for </a:t>
                      </a:r>
                      <a:r>
                        <a:rPr lang="en-ZA" sz="1600" b="0" i="0" kern="1200" dirty="0">
                          <a:solidFill>
                            <a:schemeClr val="tx1">
                              <a:lumMod val="95000"/>
                              <a:lumOff val="5000"/>
                            </a:schemeClr>
                          </a:solidFill>
                          <a:effectLst/>
                          <a:latin typeface="+mn-lt"/>
                          <a:ea typeface="+mn-ea"/>
                          <a:cs typeface="+mn-cs"/>
                        </a:rPr>
                        <a:t>operators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0" i="0" kern="1200" dirty="0">
                          <a:solidFill>
                            <a:schemeClr val="tx1">
                              <a:lumMod val="95000"/>
                              <a:lumOff val="5000"/>
                            </a:schemeClr>
                          </a:solidFill>
                          <a:effectLst/>
                          <a:latin typeface="+mn-lt"/>
                          <a:ea typeface="+mn-ea"/>
                          <a:cs typeface="+mn-cs"/>
                        </a:rPr>
                        <a:t>NERSA does not have the power to enter, inspect and gather information where there is a suspicion that any person is engaged in any of the activities requiring a licence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b="0" i="0" kern="1200" dirty="0">
                          <a:solidFill>
                            <a:schemeClr val="tx1">
                              <a:lumMod val="95000"/>
                              <a:lumOff val="5000"/>
                            </a:schemeClr>
                          </a:solidFill>
                          <a:effectLst/>
                          <a:latin typeface="+mn-lt"/>
                          <a:ea typeface="+mn-ea"/>
                          <a:cs typeface="+mn-cs"/>
                        </a:rPr>
                        <a:t>Changing</a:t>
                      </a:r>
                      <a:r>
                        <a:rPr lang="en-GB" sz="1600" b="0" i="0" kern="1200" baseline="0" dirty="0">
                          <a:solidFill>
                            <a:schemeClr val="tx1">
                              <a:lumMod val="95000"/>
                              <a:lumOff val="5000"/>
                            </a:schemeClr>
                          </a:solidFill>
                          <a:effectLst/>
                          <a:latin typeface="+mn-lt"/>
                          <a:ea typeface="+mn-ea"/>
                          <a:cs typeface="+mn-cs"/>
                        </a:rPr>
                        <a:t> landscape </a:t>
                      </a:r>
                      <a:endParaRPr lang="en-ZA" sz="1600" b="0" i="0" kern="1200" dirty="0">
                        <a:solidFill>
                          <a:schemeClr val="tx1">
                            <a:lumMod val="95000"/>
                            <a:lumOff val="5000"/>
                          </a:schemeClr>
                        </a:solidFill>
                        <a:effectLst/>
                        <a:latin typeface="+mn-lt"/>
                        <a:ea typeface="+mn-ea"/>
                        <a:cs typeface="+mn-cs"/>
                      </a:endParaRPr>
                    </a:p>
                  </a:txBody>
                  <a:tcPr marL="91448" marR="91448" marT="45729" marB="45729"/>
                </a:tc>
                <a:extLst>
                  <a:ext uri="{0D108BD9-81ED-4DB2-BD59-A6C34878D82A}">
                    <a16:rowId xmlns:a16="http://schemas.microsoft.com/office/drawing/2014/main" val="2321640056"/>
                  </a:ext>
                </a:extLst>
              </a:tr>
              <a:tr h="1132299">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2"/>
                        <a:tabLst/>
                        <a:defRPr/>
                      </a:pPr>
                      <a:r>
                        <a:rPr lang="en-GB" sz="1600" b="0" i="0" kern="1200" dirty="0">
                          <a:solidFill>
                            <a:schemeClr val="tx1">
                              <a:lumMod val="95000"/>
                              <a:lumOff val="5000"/>
                            </a:schemeClr>
                          </a:solidFill>
                          <a:effectLst/>
                          <a:latin typeface="+mn-lt"/>
                          <a:ea typeface="+mn-ea"/>
                          <a:cs typeface="+mn-cs"/>
                        </a:rPr>
                        <a:t>Fragmented Regulation of the Petroleum Sector</a:t>
                      </a:r>
                      <a:endParaRPr lang="en-ZA" sz="1600" b="0" i="0" kern="1200" dirty="0">
                        <a:solidFill>
                          <a:schemeClr val="tx1">
                            <a:lumMod val="95000"/>
                            <a:lumOff val="5000"/>
                          </a:schemeClr>
                        </a:solidFill>
                        <a:effectLst/>
                        <a:latin typeface="+mn-lt"/>
                        <a:ea typeface="+mn-ea"/>
                        <a:cs typeface="+mn-cs"/>
                      </a:endParaRPr>
                    </a:p>
                  </a:txBody>
                  <a:tcPr marL="91448" marR="91448" marT="45730" marB="45730"/>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altLang="en-US" sz="1600" b="0" i="0" kern="1200" dirty="0">
                          <a:solidFill>
                            <a:schemeClr val="tx1">
                              <a:lumMod val="95000"/>
                              <a:lumOff val="5000"/>
                            </a:schemeClr>
                          </a:solidFill>
                          <a:latin typeface="+mn-lt"/>
                          <a:ea typeface="+mn-ea"/>
                          <a:cs typeface="+mn-cs"/>
                        </a:rPr>
                        <a:t>Review of the policies and legislation</a:t>
                      </a:r>
                      <a:r>
                        <a:rPr lang="en-ZA" altLang="en-US" sz="1600" b="0" i="0" kern="1200" baseline="0" dirty="0">
                          <a:solidFill>
                            <a:schemeClr val="tx1">
                              <a:lumMod val="95000"/>
                              <a:lumOff val="5000"/>
                            </a:schemeClr>
                          </a:solidFill>
                          <a:latin typeface="+mn-lt"/>
                          <a:ea typeface="+mn-ea"/>
                          <a:cs typeface="+mn-cs"/>
                        </a:rPr>
                        <a:t> to address the fragmentation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b="0" i="0" kern="1200" dirty="0">
                          <a:solidFill>
                            <a:schemeClr val="tx1">
                              <a:lumMod val="95000"/>
                              <a:lumOff val="5000"/>
                            </a:schemeClr>
                          </a:solidFill>
                          <a:effectLst/>
                          <a:latin typeface="+mn-lt"/>
                          <a:ea typeface="+mn-ea"/>
                          <a:cs typeface="+mn-cs"/>
                        </a:rPr>
                        <a:t>Relevance of the NERSA tariffs and harmonization thereof with the pricing system.</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b="0" i="0" kern="1200" dirty="0">
                          <a:solidFill>
                            <a:schemeClr val="tx1">
                              <a:lumMod val="95000"/>
                              <a:lumOff val="5000"/>
                            </a:schemeClr>
                          </a:solidFill>
                          <a:effectLst/>
                          <a:latin typeface="+mn-lt"/>
                          <a:ea typeface="+mn-ea"/>
                          <a:cs typeface="+mn-cs"/>
                        </a:rPr>
                        <a:t>LPG recommendations - Competition Commission Enquiry </a:t>
                      </a:r>
                      <a:endParaRPr lang="en-ZA" sz="1600" b="0" i="0" kern="1200" dirty="0">
                        <a:solidFill>
                          <a:schemeClr val="tx1">
                            <a:lumMod val="95000"/>
                            <a:lumOff val="5000"/>
                          </a:schemeClr>
                        </a:solidFill>
                        <a:effectLst/>
                        <a:latin typeface="+mn-lt"/>
                        <a:ea typeface="+mn-ea"/>
                        <a:cs typeface="+mn-cs"/>
                      </a:endParaRPr>
                    </a:p>
                  </a:txBody>
                  <a:tcPr marL="91448" marR="91448" marT="45730" marB="45730"/>
                </a:tc>
                <a:extLst>
                  <a:ext uri="{0D108BD9-81ED-4DB2-BD59-A6C34878D82A}">
                    <a16:rowId xmlns:a16="http://schemas.microsoft.com/office/drawing/2014/main" val="1063439059"/>
                  </a:ext>
                </a:extLst>
              </a:tr>
              <a:tr h="1391106">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3"/>
                        <a:tabLst/>
                        <a:defRPr/>
                      </a:pPr>
                      <a:r>
                        <a:rPr lang="en-GB" sz="1600" b="0" i="0" kern="1200" dirty="0">
                          <a:solidFill>
                            <a:schemeClr val="tx1">
                              <a:lumMod val="95000"/>
                              <a:lumOff val="5000"/>
                            </a:schemeClr>
                          </a:solidFill>
                          <a:effectLst/>
                          <a:latin typeface="+mn-lt"/>
                          <a:ea typeface="+mn-ea"/>
                          <a:cs typeface="+mn-cs"/>
                        </a:rPr>
                        <a:t>Product Theft on Transnet Pipelines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0" i="0" kern="1200" dirty="0">
                          <a:solidFill>
                            <a:schemeClr val="tx1">
                              <a:lumMod val="95000"/>
                              <a:lumOff val="5000"/>
                            </a:schemeClr>
                          </a:solidFill>
                          <a:effectLst/>
                          <a:latin typeface="+mn-lt"/>
                          <a:ea typeface="+mn-ea"/>
                          <a:cs typeface="+mn-cs"/>
                        </a:rPr>
                        <a:t>Direct adverse impact on the security of supply and tariffs</a:t>
                      </a:r>
                    </a:p>
                  </a:txBody>
                  <a:tcPr marL="91448" marR="91448" marT="45730" marB="45730"/>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b="0" i="0" kern="1200" dirty="0">
                          <a:solidFill>
                            <a:schemeClr val="tx1">
                              <a:lumMod val="95000"/>
                              <a:lumOff val="5000"/>
                            </a:schemeClr>
                          </a:solidFill>
                          <a:effectLst/>
                          <a:latin typeface="+mn-lt"/>
                          <a:ea typeface="+mn-ea"/>
                          <a:cs typeface="+mn-cs"/>
                        </a:rPr>
                        <a:t>Assistance and/or collaborations with law enforcement and intelligence. </a:t>
                      </a:r>
                      <a:endParaRPr lang="en-ZA" sz="1600" b="0" i="0" kern="1200" dirty="0">
                        <a:solidFill>
                          <a:schemeClr val="tx1">
                            <a:lumMod val="95000"/>
                            <a:lumOff val="5000"/>
                          </a:schemeClr>
                        </a:solidFill>
                        <a:effectLst/>
                        <a:latin typeface="+mn-lt"/>
                        <a:ea typeface="+mn-ea"/>
                        <a:cs typeface="+mn-cs"/>
                      </a:endParaRPr>
                    </a:p>
                  </a:txBody>
                  <a:tcPr marL="91448" marR="91448" marT="45730" marB="45730"/>
                </a:tc>
                <a:extLst>
                  <a:ext uri="{0D108BD9-81ED-4DB2-BD59-A6C34878D82A}">
                    <a16:rowId xmlns:a16="http://schemas.microsoft.com/office/drawing/2014/main" val="232850901"/>
                  </a:ext>
                </a:extLst>
              </a:tr>
            </a:tbl>
          </a:graphicData>
        </a:graphic>
      </p:graphicFrame>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Number Placeholder 3">
            <a:extLst>
              <a:ext uri="{FF2B5EF4-FFF2-40B4-BE49-F238E27FC236}">
                <a16:creationId xmlns:a16="http://schemas.microsoft.com/office/drawing/2014/main" id="{872AC46B-7D58-7722-B858-CB0F7FBEE431}"/>
              </a:ext>
            </a:extLst>
          </p:cNvPr>
          <p:cNvSpPr>
            <a:spLocks noGrp="1"/>
          </p:cNvSpPr>
          <p:nvPr>
            <p:ph type="sldNum" sz="quarter" idx="11"/>
          </p:nvPr>
        </p:nvSpPr>
        <p:spPr>
          <a:xfrm>
            <a:off x="8509000" y="188913"/>
            <a:ext cx="538163" cy="333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DE6848F-E5F9-4762-89F6-4B5954EA201A}" type="slidenum">
              <a:rPr lang="en-US" altLang="en-US" sz="1500" b="1">
                <a:cs typeface="Arial" panose="020B0604020202020204" pitchFamily="34" charset="0"/>
              </a:rPr>
              <a:pPr/>
              <a:t>65</a:t>
            </a:fld>
            <a:endParaRPr lang="en-US" altLang="en-US" sz="1500" b="1">
              <a:cs typeface="Arial" panose="020B0604020202020204" pitchFamily="34" charset="0"/>
            </a:endParaRPr>
          </a:p>
        </p:txBody>
      </p:sp>
      <p:sp>
        <p:nvSpPr>
          <p:cNvPr id="6" name="Rectangle 2">
            <a:extLst>
              <a:ext uri="{FF2B5EF4-FFF2-40B4-BE49-F238E27FC236}">
                <a16:creationId xmlns:a16="http://schemas.microsoft.com/office/drawing/2014/main" id="{EDA5657F-FC1C-A212-5A46-814641B6CAC0}"/>
              </a:ext>
            </a:extLst>
          </p:cNvPr>
          <p:cNvSpPr txBox="1">
            <a:spLocks noChangeArrowheads="1"/>
          </p:cNvSpPr>
          <p:nvPr/>
        </p:nvSpPr>
        <p:spPr bwMode="auto">
          <a:xfrm>
            <a:off x="107950" y="1125538"/>
            <a:ext cx="7993063" cy="5667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96" charset="-128"/>
              </a:defRPr>
            </a:lvl2pPr>
            <a:lvl3pPr algn="ctr" rtl="0" eaLnBrk="0" fontAlgn="base" hangingPunct="0">
              <a:spcBef>
                <a:spcPct val="0"/>
              </a:spcBef>
              <a:spcAft>
                <a:spcPct val="0"/>
              </a:spcAft>
              <a:defRPr sz="4400">
                <a:solidFill>
                  <a:schemeClr val="tx2"/>
                </a:solidFill>
                <a:latin typeface="Arial" charset="0"/>
                <a:ea typeface="ＭＳ Ｐゴシック" pitchFamily="-96" charset="-128"/>
              </a:defRPr>
            </a:lvl3pPr>
            <a:lvl4pPr algn="ctr" rtl="0" eaLnBrk="0" fontAlgn="base" hangingPunct="0">
              <a:spcBef>
                <a:spcPct val="0"/>
              </a:spcBef>
              <a:spcAft>
                <a:spcPct val="0"/>
              </a:spcAft>
              <a:defRPr sz="4400">
                <a:solidFill>
                  <a:schemeClr val="tx2"/>
                </a:solidFill>
                <a:latin typeface="Arial" charset="0"/>
                <a:ea typeface="ＭＳ Ｐゴシック" pitchFamily="-96" charset="-128"/>
              </a:defRPr>
            </a:lvl4pPr>
            <a:lvl5pPr algn="ctr" rtl="0" eaLnBrk="0" fontAlgn="base" hangingPunct="0">
              <a:spcBef>
                <a:spcPct val="0"/>
              </a:spcBef>
              <a:spcAft>
                <a:spcPct val="0"/>
              </a:spcAft>
              <a:defRPr sz="4400">
                <a:solidFill>
                  <a:schemeClr val="tx2"/>
                </a:solidFill>
                <a:latin typeface="Arial" charset="0"/>
                <a:ea typeface="ＭＳ Ｐゴシック" pitchFamily="-96"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a:lstStyle>
          <a:p>
            <a:pPr eaLnBrk="1" hangingPunct="1">
              <a:defRPr/>
            </a:pPr>
            <a:r>
              <a:rPr lang="en-ZA" altLang="en-US" sz="2200" b="1" kern="0" dirty="0">
                <a:solidFill>
                  <a:srgbClr val="000000"/>
                </a:solidFill>
              </a:rPr>
              <a:t>6.  KEY CHALLENGES FOR 2022/23 - ORGANISATIONAL</a:t>
            </a:r>
          </a:p>
        </p:txBody>
      </p:sp>
      <p:graphicFrame>
        <p:nvGraphicFramePr>
          <p:cNvPr id="5" name="Table 4">
            <a:extLst>
              <a:ext uri="{FF2B5EF4-FFF2-40B4-BE49-F238E27FC236}">
                <a16:creationId xmlns:a16="http://schemas.microsoft.com/office/drawing/2014/main" id="{92D2FDAD-B1A9-A815-1FAA-9B2A77DDA47C}"/>
              </a:ext>
            </a:extLst>
          </p:cNvPr>
          <p:cNvGraphicFramePr>
            <a:graphicFrameLocks noGrp="1"/>
          </p:cNvGraphicFramePr>
          <p:nvPr/>
        </p:nvGraphicFramePr>
        <p:xfrm>
          <a:off x="-12700" y="1838325"/>
          <a:ext cx="9150350" cy="4254500"/>
        </p:xfrm>
        <a:graphic>
          <a:graphicData uri="http://schemas.openxmlformats.org/drawingml/2006/table">
            <a:tbl>
              <a:tblPr firstRow="1" bandRow="1">
                <a:tableStyleId>{21E4AEA4-8DFA-4A89-87EB-49C32662AFE0}</a:tableStyleId>
              </a:tblPr>
              <a:tblGrid>
                <a:gridCol w="3288643">
                  <a:extLst>
                    <a:ext uri="{9D8B030D-6E8A-4147-A177-3AD203B41FA5}">
                      <a16:colId xmlns:a16="http://schemas.microsoft.com/office/drawing/2014/main" val="1763893312"/>
                    </a:ext>
                  </a:extLst>
                </a:gridCol>
                <a:gridCol w="5861707">
                  <a:extLst>
                    <a:ext uri="{9D8B030D-6E8A-4147-A177-3AD203B41FA5}">
                      <a16:colId xmlns:a16="http://schemas.microsoft.com/office/drawing/2014/main" val="4095100000"/>
                    </a:ext>
                  </a:extLst>
                </a:gridCol>
              </a:tblGrid>
              <a:tr h="4911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altLang="en-US" sz="2000" b="1" dirty="0"/>
                        <a:t>CHALLENGES</a:t>
                      </a:r>
                    </a:p>
                  </a:txBody>
                  <a:tcPr marL="91447" marR="91447" marT="45677" marB="4567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altLang="en-US" sz="2000" b="1" dirty="0"/>
                        <a:t>MITIGATING STRATEGIES</a:t>
                      </a:r>
                    </a:p>
                  </a:txBody>
                  <a:tcPr marL="91447" marR="91447" marT="45677" marB="45677"/>
                </a:tc>
                <a:extLst>
                  <a:ext uri="{0D108BD9-81ED-4DB2-BD59-A6C34878D82A}">
                    <a16:rowId xmlns:a16="http://schemas.microsoft.com/office/drawing/2014/main" val="4015476914"/>
                  </a:ext>
                </a:extLst>
              </a:tr>
              <a:tr h="1246833">
                <a:tc>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US" sz="2000" b="0" kern="1200" baseline="0" dirty="0">
                          <a:solidFill>
                            <a:schemeClr val="tx1"/>
                          </a:solidFill>
                          <a:latin typeface="+mn-lt"/>
                          <a:ea typeface="+mn-ea"/>
                          <a:cs typeface="+mn-cs"/>
                        </a:rPr>
                        <a:t>Uncertainty in revenue collection</a:t>
                      </a:r>
                    </a:p>
                  </a:txBody>
                  <a:tcPr marL="91447" marR="91447" marT="45681" marB="45681"/>
                </a:tc>
                <a:tc>
                  <a:txBody>
                    <a:bodyPr/>
                    <a:lstStyle/>
                    <a:p>
                      <a:pPr marL="182563" marR="0" lvl="0" indent="-182563"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kern="1200" baseline="0" dirty="0">
                          <a:solidFill>
                            <a:schemeClr val="tx1">
                              <a:lumMod val="95000"/>
                              <a:lumOff val="5000"/>
                            </a:schemeClr>
                          </a:solidFill>
                          <a:latin typeface="+mn-lt"/>
                          <a:ea typeface="+mn-ea"/>
                          <a:cs typeface="+mn-cs"/>
                        </a:rPr>
                        <a:t>Cost containment  </a:t>
                      </a:r>
                    </a:p>
                    <a:p>
                      <a:pPr marL="182563" marR="0" lvl="0" indent="-182563"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kern="1200" baseline="0" dirty="0">
                          <a:solidFill>
                            <a:schemeClr val="tx1">
                              <a:lumMod val="95000"/>
                              <a:lumOff val="5000"/>
                            </a:schemeClr>
                          </a:solidFill>
                          <a:latin typeface="+mn-lt"/>
                          <a:ea typeface="+mn-ea"/>
                          <a:cs typeface="+mn-cs"/>
                        </a:rPr>
                        <a:t>Development of a Financial sustainability strategy and plan</a:t>
                      </a:r>
                    </a:p>
                  </a:txBody>
                  <a:tcPr marL="91447" marR="91447" marT="45681" marB="45681"/>
                </a:tc>
                <a:extLst>
                  <a:ext uri="{0D108BD9-81ED-4DB2-BD59-A6C34878D82A}">
                    <a16:rowId xmlns:a16="http://schemas.microsoft.com/office/drawing/2014/main" val="3201771621"/>
                  </a:ext>
                </a:extLst>
              </a:tr>
              <a:tr h="1269749">
                <a:tc>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rabicPeriod" startAt="2"/>
                        <a:tabLst/>
                        <a:defRPr/>
                      </a:pPr>
                      <a:r>
                        <a:rPr lang="en-US" altLang="en-US" sz="2000" kern="1200" baseline="0" dirty="0">
                          <a:solidFill>
                            <a:schemeClr val="tx1">
                              <a:lumMod val="95000"/>
                              <a:lumOff val="5000"/>
                            </a:schemeClr>
                          </a:solidFill>
                          <a:latin typeface="+mn-lt"/>
                          <a:ea typeface="+mn-ea"/>
                          <a:cs typeface="+mn-cs"/>
                        </a:rPr>
                        <a:t>Negative perception of NERSA by stakeholders </a:t>
                      </a:r>
                    </a:p>
                  </a:txBody>
                  <a:tcPr marL="91447" marR="91447" marT="45670" marB="45670"/>
                </a:tc>
                <a:tc>
                  <a:txBody>
                    <a:bodyPr/>
                    <a:lstStyle/>
                    <a:p>
                      <a:pPr marL="182563" marR="0" lvl="0" indent="-182563"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2000" kern="1200" baseline="0" dirty="0">
                          <a:solidFill>
                            <a:schemeClr val="tx1">
                              <a:lumMod val="95000"/>
                              <a:lumOff val="5000"/>
                            </a:schemeClr>
                          </a:solidFill>
                          <a:latin typeface="+mn-lt"/>
                          <a:ea typeface="+mn-ea"/>
                          <a:cs typeface="+mn-cs"/>
                        </a:rPr>
                        <a:t>Regular stakeholder engagements on NERSA’s decisions, </a:t>
                      </a:r>
                      <a:r>
                        <a:rPr lang="en-ZA" sz="2000" kern="1200" dirty="0">
                          <a:solidFill>
                            <a:schemeClr val="tx1">
                              <a:lumMod val="95000"/>
                              <a:lumOff val="5000"/>
                            </a:schemeClr>
                          </a:solidFill>
                          <a:effectLst/>
                          <a:latin typeface="+mn-lt"/>
                          <a:ea typeface="+mn-ea"/>
                          <a:cs typeface="+mn-cs"/>
                        </a:rPr>
                        <a:t>methodologies, processes, frameworks, etc.</a:t>
                      </a:r>
                      <a:endParaRPr lang="en-ZA" sz="2000" kern="1200" baseline="0" dirty="0">
                        <a:solidFill>
                          <a:schemeClr val="tx1">
                            <a:lumMod val="95000"/>
                            <a:lumOff val="5000"/>
                          </a:schemeClr>
                        </a:solidFill>
                        <a:latin typeface="+mn-lt"/>
                        <a:ea typeface="+mn-ea"/>
                        <a:cs typeface="+mn-cs"/>
                      </a:endParaRPr>
                    </a:p>
                  </a:txBody>
                  <a:tcPr marL="91447" marR="91447" marT="45670" marB="45670"/>
                </a:tc>
                <a:extLst>
                  <a:ext uri="{0D108BD9-81ED-4DB2-BD59-A6C34878D82A}">
                    <a16:rowId xmlns:a16="http://schemas.microsoft.com/office/drawing/2014/main" val="2909791757"/>
                  </a:ext>
                </a:extLst>
              </a:tr>
              <a:tr h="1246806">
                <a:tc>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rabicPeriod" startAt="3"/>
                        <a:tabLst/>
                        <a:defRPr/>
                      </a:pPr>
                      <a:r>
                        <a:rPr lang="en-ZA" altLang="en-US" sz="2000" kern="1200" baseline="0" dirty="0">
                          <a:solidFill>
                            <a:schemeClr val="tx1">
                              <a:lumMod val="95000"/>
                              <a:lumOff val="5000"/>
                            </a:schemeClr>
                          </a:solidFill>
                          <a:latin typeface="+mn-lt"/>
                          <a:ea typeface="+mn-ea"/>
                          <a:cs typeface="+mn-cs"/>
                        </a:rPr>
                        <a:t>Slow transitioning from manual to automated business processes</a:t>
                      </a:r>
                    </a:p>
                  </a:txBody>
                  <a:tcPr marL="91447" marR="91447" marT="45670" marB="45670"/>
                </a:tc>
                <a:tc>
                  <a:txBody>
                    <a:bodyPr/>
                    <a:lstStyle/>
                    <a:p>
                      <a:pPr marL="182563" marR="0" lvl="0" indent="-182563"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2000" kern="1200" baseline="0" dirty="0">
                          <a:solidFill>
                            <a:schemeClr val="tx1">
                              <a:lumMod val="95000"/>
                              <a:lumOff val="5000"/>
                            </a:schemeClr>
                          </a:solidFill>
                          <a:latin typeface="+mn-lt"/>
                          <a:ea typeface="+mn-ea"/>
                          <a:cs typeface="+mn-cs"/>
                        </a:rPr>
                        <a:t>Automation of business processes</a:t>
                      </a:r>
                    </a:p>
                  </a:txBody>
                  <a:tcPr marL="91447" marR="91447" marT="45670" marB="45670"/>
                </a:tc>
                <a:extLst>
                  <a:ext uri="{0D108BD9-81ED-4DB2-BD59-A6C34878D82A}">
                    <a16:rowId xmlns:a16="http://schemas.microsoft.com/office/drawing/2014/main" val="2658791658"/>
                  </a:ext>
                </a:extLst>
              </a:tr>
            </a:tbl>
          </a:graphicData>
        </a:graphic>
      </p:graphicFrame>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Number Placeholder 3">
            <a:extLst>
              <a:ext uri="{FF2B5EF4-FFF2-40B4-BE49-F238E27FC236}">
                <a16:creationId xmlns:a16="http://schemas.microsoft.com/office/drawing/2014/main" id="{A044B68D-AF5C-800F-B85D-E13974AAFDF6}"/>
              </a:ext>
            </a:extLst>
          </p:cNvPr>
          <p:cNvSpPr>
            <a:spLocks noGrp="1"/>
          </p:cNvSpPr>
          <p:nvPr>
            <p:ph type="sldNum" sz="quarter" idx="11"/>
          </p:nvPr>
        </p:nvSpPr>
        <p:spPr>
          <a:xfrm>
            <a:off x="8388350" y="174625"/>
            <a:ext cx="466725" cy="434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5E65639-7D06-4D02-9BEA-A7FD43DBB2CF}" type="slidenum">
              <a:rPr lang="en-US" altLang="en-US" sz="1500" b="1">
                <a:cs typeface="Arial" panose="020B0604020202020204" pitchFamily="34" charset="0"/>
              </a:rPr>
              <a:pPr/>
              <a:t>66</a:t>
            </a:fld>
            <a:endParaRPr lang="en-US" altLang="en-US" sz="1500" b="1">
              <a:cs typeface="Arial" panose="020B0604020202020204" pitchFamily="34" charset="0"/>
            </a:endParaRPr>
          </a:p>
        </p:txBody>
      </p:sp>
      <p:sp>
        <p:nvSpPr>
          <p:cNvPr id="5" name="Rectangle 2">
            <a:extLst>
              <a:ext uri="{FF2B5EF4-FFF2-40B4-BE49-F238E27FC236}">
                <a16:creationId xmlns:a16="http://schemas.microsoft.com/office/drawing/2014/main" id="{C874C22A-0BA3-95A8-671B-B2DA5B152D28}"/>
              </a:ext>
            </a:extLst>
          </p:cNvPr>
          <p:cNvSpPr txBox="1">
            <a:spLocks noChangeArrowheads="1"/>
          </p:cNvSpPr>
          <p:nvPr/>
        </p:nvSpPr>
        <p:spPr bwMode="auto">
          <a:xfrm>
            <a:off x="107950" y="1125538"/>
            <a:ext cx="8928100" cy="7810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96" charset="-128"/>
              </a:defRPr>
            </a:lvl2pPr>
            <a:lvl3pPr algn="ctr" rtl="0" eaLnBrk="0" fontAlgn="base" hangingPunct="0">
              <a:spcBef>
                <a:spcPct val="0"/>
              </a:spcBef>
              <a:spcAft>
                <a:spcPct val="0"/>
              </a:spcAft>
              <a:defRPr sz="4400">
                <a:solidFill>
                  <a:schemeClr val="tx2"/>
                </a:solidFill>
                <a:latin typeface="Arial" charset="0"/>
                <a:ea typeface="ＭＳ Ｐゴシック" pitchFamily="-96" charset="-128"/>
              </a:defRPr>
            </a:lvl3pPr>
            <a:lvl4pPr algn="ctr" rtl="0" eaLnBrk="0" fontAlgn="base" hangingPunct="0">
              <a:spcBef>
                <a:spcPct val="0"/>
              </a:spcBef>
              <a:spcAft>
                <a:spcPct val="0"/>
              </a:spcAft>
              <a:defRPr sz="4400">
                <a:solidFill>
                  <a:schemeClr val="tx2"/>
                </a:solidFill>
                <a:latin typeface="Arial" charset="0"/>
                <a:ea typeface="ＭＳ Ｐゴシック" pitchFamily="-96" charset="-128"/>
              </a:defRPr>
            </a:lvl4pPr>
            <a:lvl5pPr algn="ctr" rtl="0" eaLnBrk="0" fontAlgn="base" hangingPunct="0">
              <a:spcBef>
                <a:spcPct val="0"/>
              </a:spcBef>
              <a:spcAft>
                <a:spcPct val="0"/>
              </a:spcAft>
              <a:defRPr sz="4400">
                <a:solidFill>
                  <a:schemeClr val="tx2"/>
                </a:solidFill>
                <a:latin typeface="Arial" charset="0"/>
                <a:ea typeface="ＭＳ Ｐゴシック" pitchFamily="-96"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a:lstStyle>
          <a:p>
            <a:pPr eaLnBrk="1" hangingPunct="1">
              <a:defRPr/>
            </a:pPr>
            <a:r>
              <a:rPr lang="en-ZA" altLang="en-US" sz="2200" b="1" kern="0" dirty="0">
                <a:solidFill>
                  <a:srgbClr val="000000"/>
                </a:solidFill>
              </a:rPr>
              <a:t>8.  SUPPORT REQUESTED IN RESPECT OF IDENTIFIED REGULATORY CHALLENGES ARE THE FOLLOWING:</a:t>
            </a:r>
          </a:p>
        </p:txBody>
      </p:sp>
      <p:sp>
        <p:nvSpPr>
          <p:cNvPr id="6" name="Content Placeholder 2">
            <a:extLst>
              <a:ext uri="{FF2B5EF4-FFF2-40B4-BE49-F238E27FC236}">
                <a16:creationId xmlns:a16="http://schemas.microsoft.com/office/drawing/2014/main" id="{DC540665-0F03-907E-25EA-0B5C44498177}"/>
              </a:ext>
            </a:extLst>
          </p:cNvPr>
          <p:cNvSpPr txBox="1">
            <a:spLocks/>
          </p:cNvSpPr>
          <p:nvPr/>
        </p:nvSpPr>
        <p:spPr>
          <a:xfrm>
            <a:off x="107950" y="1708150"/>
            <a:ext cx="8353425" cy="514985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0" lvl="1" indent="0">
              <a:buFontTx/>
              <a:buNone/>
              <a:defRPr/>
            </a:pPr>
            <a:endParaRPr lang="en-ZA" sz="2200" kern="0" dirty="0">
              <a:solidFill>
                <a:srgbClr val="000000"/>
              </a:solidFill>
            </a:endParaRPr>
          </a:p>
        </p:txBody>
      </p:sp>
      <p:sp>
        <p:nvSpPr>
          <p:cNvPr id="8" name="Content Placeholder 2">
            <a:extLst>
              <a:ext uri="{FF2B5EF4-FFF2-40B4-BE49-F238E27FC236}">
                <a16:creationId xmlns:a16="http://schemas.microsoft.com/office/drawing/2014/main" id="{9F025F7D-5954-3AF8-8426-3DA0C3F14AAE}"/>
              </a:ext>
            </a:extLst>
          </p:cNvPr>
          <p:cNvSpPr txBox="1">
            <a:spLocks/>
          </p:cNvSpPr>
          <p:nvPr/>
        </p:nvSpPr>
        <p:spPr>
          <a:xfrm>
            <a:off x="26988" y="1989138"/>
            <a:ext cx="8747125" cy="5013325"/>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342900" lvl="1" indent="-342900" algn="just">
              <a:spcBef>
                <a:spcPts val="0"/>
              </a:spcBef>
              <a:spcAft>
                <a:spcPts val="1800"/>
              </a:spcAft>
              <a:buFontTx/>
              <a:buAutoNum type="arabicPeriod"/>
              <a:defRPr/>
            </a:pPr>
            <a:r>
              <a:rPr lang="en-US" sz="1900" kern="0" dirty="0">
                <a:solidFill>
                  <a:schemeClr val="tx1">
                    <a:lumMod val="95000"/>
                    <a:lumOff val="5000"/>
                  </a:schemeClr>
                </a:solidFill>
              </a:rPr>
              <a:t>Speedy finalisation of amendments of governing legislation and policies – National Energy Regulator Act, Gas Act, Petroleum Pipelines Act, Electricity Regulation Act  - acknowledging the progress made to date with some of the draft amendment bills.</a:t>
            </a:r>
          </a:p>
          <a:p>
            <a:pPr marL="342900" lvl="1" indent="-342900" algn="just">
              <a:spcBef>
                <a:spcPts val="0"/>
              </a:spcBef>
              <a:spcAft>
                <a:spcPts val="1800"/>
              </a:spcAft>
              <a:buFontTx/>
              <a:buAutoNum type="arabicPeriod"/>
              <a:defRPr/>
            </a:pPr>
            <a:r>
              <a:rPr lang="en-US" sz="1900" kern="0" dirty="0">
                <a:solidFill>
                  <a:schemeClr val="tx1">
                    <a:lumMod val="95000"/>
                    <a:lumOff val="5000"/>
                  </a:schemeClr>
                </a:solidFill>
              </a:rPr>
              <a:t>Alternative dispute resolution (ADR) is requested as a first process for dispute resolution instead of the current court processes (</a:t>
            </a:r>
            <a:r>
              <a:rPr lang="en-US" sz="1900" i="1" kern="0" dirty="0">
                <a:solidFill>
                  <a:schemeClr val="tx1">
                    <a:lumMod val="95000"/>
                    <a:lumOff val="5000"/>
                  </a:schemeClr>
                </a:solidFill>
              </a:rPr>
              <a:t>The ADR could be made part of the NERSA’s governing legislation</a:t>
            </a:r>
            <a:r>
              <a:rPr lang="en-US" sz="1900" kern="0" dirty="0">
                <a:solidFill>
                  <a:schemeClr val="tx1">
                    <a:lumMod val="95000"/>
                    <a:lumOff val="5000"/>
                  </a:schemeClr>
                </a:solidFill>
              </a:rPr>
              <a:t>.)</a:t>
            </a:r>
          </a:p>
          <a:p>
            <a:pPr marL="342900" lvl="1" indent="-342900" algn="just">
              <a:spcBef>
                <a:spcPts val="0"/>
              </a:spcBef>
              <a:spcAft>
                <a:spcPts val="1800"/>
              </a:spcAft>
              <a:buFontTx/>
              <a:buAutoNum type="arabicPeriod"/>
              <a:defRPr/>
            </a:pPr>
            <a:r>
              <a:rPr lang="en-US" sz="1900" kern="0" dirty="0">
                <a:solidFill>
                  <a:schemeClr val="tx1">
                    <a:lumMod val="95000"/>
                    <a:lumOff val="5000"/>
                  </a:schemeClr>
                </a:solidFill>
              </a:rPr>
              <a:t>Harmonization of regulatory frameworks for cross-border trade in the SADC region and the continent.</a:t>
            </a:r>
          </a:p>
          <a:p>
            <a:pPr marL="342900" lvl="1" indent="-342900" algn="just">
              <a:spcBef>
                <a:spcPts val="0"/>
              </a:spcBef>
              <a:spcAft>
                <a:spcPts val="1800"/>
              </a:spcAft>
              <a:buFontTx/>
              <a:buAutoNum type="arabicPeriod"/>
              <a:defRPr/>
            </a:pPr>
            <a:r>
              <a:rPr lang="en-US" sz="1900" kern="0" dirty="0">
                <a:solidFill>
                  <a:schemeClr val="tx1">
                    <a:lumMod val="95000"/>
                    <a:lumOff val="5000"/>
                  </a:schemeClr>
                </a:solidFill>
              </a:rPr>
              <a:t>Streamlining of the regulation of the fragmented petroleum sector.</a:t>
            </a:r>
          </a:p>
          <a:p>
            <a:pPr marL="342900" lvl="1" indent="-342900" algn="just">
              <a:spcBef>
                <a:spcPts val="0"/>
              </a:spcBef>
              <a:spcAft>
                <a:spcPts val="1800"/>
              </a:spcAft>
              <a:buFontTx/>
              <a:buAutoNum type="arabicPeriod"/>
              <a:defRPr/>
            </a:pPr>
            <a:r>
              <a:rPr lang="en-US" sz="1900" kern="0" dirty="0">
                <a:solidFill>
                  <a:schemeClr val="tx1">
                    <a:lumMod val="95000"/>
                    <a:lumOff val="5000"/>
                  </a:schemeClr>
                </a:solidFill>
              </a:rPr>
              <a:t>Investment in energy infrastructure.</a:t>
            </a:r>
          </a:p>
          <a:p>
            <a:pPr marL="342900" lvl="1" indent="-342900" algn="just">
              <a:spcBef>
                <a:spcPts val="0"/>
              </a:spcBef>
              <a:spcAft>
                <a:spcPts val="1800"/>
              </a:spcAft>
              <a:buFontTx/>
              <a:buAutoNum type="arabicPeriod"/>
              <a:defRPr/>
            </a:pPr>
            <a:r>
              <a:rPr lang="en-US" sz="1900" kern="0" dirty="0">
                <a:solidFill>
                  <a:schemeClr val="tx1">
                    <a:lumMod val="95000"/>
                    <a:lumOff val="5000"/>
                  </a:schemeClr>
                </a:solidFill>
              </a:rPr>
              <a:t>Safeguarding of current energy infrastructure (theft, vandalism, etc.)</a:t>
            </a:r>
          </a:p>
          <a:p>
            <a:pPr marL="742950" lvl="2" indent="-342900" algn="just">
              <a:spcBef>
                <a:spcPts val="0"/>
              </a:spcBef>
              <a:spcAft>
                <a:spcPts val="1800"/>
              </a:spcAft>
              <a:buFontTx/>
              <a:buAutoNum type="arabicPeriod"/>
              <a:defRPr/>
            </a:pPr>
            <a:endParaRPr lang="en-US" sz="1900" kern="0" dirty="0"/>
          </a:p>
          <a:p>
            <a:pPr marL="400050" lvl="2" indent="0" algn="just">
              <a:spcBef>
                <a:spcPts val="0"/>
              </a:spcBef>
              <a:spcAft>
                <a:spcPts val="1800"/>
              </a:spcAft>
              <a:buFontTx/>
              <a:buNone/>
              <a:defRPr/>
            </a:pPr>
            <a:endParaRPr lang="en-US" sz="1900" kern="0"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Number Placeholder 4">
            <a:extLst>
              <a:ext uri="{FF2B5EF4-FFF2-40B4-BE49-F238E27FC236}">
                <a16:creationId xmlns:a16="http://schemas.microsoft.com/office/drawing/2014/main" id="{6DAE4559-747A-DD98-A8A5-C7FD8451E3A7}"/>
              </a:ext>
            </a:extLst>
          </p:cNvPr>
          <p:cNvSpPr>
            <a:spLocks noGrp="1"/>
          </p:cNvSpPr>
          <p:nvPr>
            <p:ph type="sldNum" sz="quarter" idx="11"/>
          </p:nvPr>
        </p:nvSpPr>
        <p:spPr>
          <a:xfrm>
            <a:off x="7010400" y="0"/>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62B2EAA-A807-4BEF-9FA1-AA2F08D7B0BA}" type="slidenum">
              <a:rPr lang="en-US" altLang="en-US" sz="1400" b="1"/>
              <a:pPr/>
              <a:t>67</a:t>
            </a:fld>
            <a:endParaRPr lang="en-US" altLang="en-US" sz="1400" b="1"/>
          </a:p>
        </p:txBody>
      </p:sp>
      <p:sp>
        <p:nvSpPr>
          <p:cNvPr id="116739" name="Rectangle 3">
            <a:extLst>
              <a:ext uri="{FF2B5EF4-FFF2-40B4-BE49-F238E27FC236}">
                <a16:creationId xmlns:a16="http://schemas.microsoft.com/office/drawing/2014/main" id="{13278326-7362-C247-F25E-6EFC3F323CD8}"/>
              </a:ext>
            </a:extLst>
          </p:cNvPr>
          <p:cNvSpPr>
            <a:spLocks noGrp="1" noChangeArrowheads="1"/>
          </p:cNvSpPr>
          <p:nvPr>
            <p:ph type="body" idx="1"/>
          </p:nvPr>
        </p:nvSpPr>
        <p:spPr bwMode="auto">
          <a:xfrm>
            <a:off x="28575" y="2060575"/>
            <a:ext cx="8459788" cy="455453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lvl="2" indent="-342900">
              <a:spcBef>
                <a:spcPct val="0"/>
              </a:spcBef>
              <a:defRPr/>
            </a:pPr>
            <a:r>
              <a:rPr lang="en-ZA" altLang="en-US" sz="2000" dirty="0"/>
              <a:t>NERSA’s plans are also informed by global trends, challenges and risks identified.</a:t>
            </a:r>
          </a:p>
          <a:p>
            <a:pPr marL="342900" lvl="2" indent="-342900">
              <a:spcBef>
                <a:spcPct val="0"/>
              </a:spcBef>
              <a:defRPr/>
            </a:pPr>
            <a:endParaRPr lang="en-ZA" altLang="en-US" sz="2000" dirty="0"/>
          </a:p>
          <a:p>
            <a:pPr marL="342900" lvl="2" indent="-342900">
              <a:spcBef>
                <a:spcPct val="0"/>
              </a:spcBef>
              <a:defRPr/>
            </a:pPr>
            <a:r>
              <a:rPr lang="en-ZA" altLang="en-US" sz="2000" dirty="0"/>
              <a:t>The following strategic risks may affect the energy sectors:</a:t>
            </a:r>
          </a:p>
          <a:p>
            <a:pPr marL="914400" lvl="3" indent="-457200">
              <a:spcBef>
                <a:spcPct val="0"/>
              </a:spcBef>
              <a:buFontTx/>
              <a:buAutoNum type="arabicPeriod"/>
              <a:defRPr/>
            </a:pPr>
            <a:r>
              <a:rPr lang="en-ZA" altLang="en-US" dirty="0"/>
              <a:t>Regulatory uncertainty</a:t>
            </a:r>
          </a:p>
          <a:p>
            <a:pPr marL="914400" lvl="3" indent="-457200">
              <a:spcBef>
                <a:spcPct val="0"/>
              </a:spcBef>
              <a:buFontTx/>
              <a:buAutoNum type="arabicPeriod"/>
              <a:defRPr/>
            </a:pPr>
            <a:r>
              <a:rPr lang="en-ZA" altLang="en-US" dirty="0"/>
              <a:t>Rising energy costs (High energy prices and tariffs)</a:t>
            </a:r>
          </a:p>
          <a:p>
            <a:pPr marL="914400" lvl="3" indent="-457200">
              <a:spcBef>
                <a:spcPct val="0"/>
              </a:spcBef>
              <a:buFontTx/>
              <a:buAutoNum type="arabicPeriod"/>
              <a:defRPr/>
            </a:pPr>
            <a:r>
              <a:rPr lang="en-ZA" altLang="en-US" dirty="0"/>
              <a:t>Constraints of gas supply</a:t>
            </a:r>
          </a:p>
          <a:p>
            <a:pPr marL="914400" lvl="3" indent="-457200">
              <a:spcBef>
                <a:spcPct val="0"/>
              </a:spcBef>
              <a:buFontTx/>
              <a:buAutoNum type="arabicPeriod"/>
              <a:defRPr/>
            </a:pPr>
            <a:r>
              <a:rPr lang="en-ZA" altLang="en-US" dirty="0"/>
              <a:t>Disruption of regulatory regime</a:t>
            </a:r>
          </a:p>
          <a:p>
            <a:pPr marL="914400" lvl="3" indent="-457200">
              <a:spcBef>
                <a:spcPct val="0"/>
              </a:spcBef>
              <a:buFontTx/>
              <a:buAutoNum type="arabicPeriod"/>
              <a:defRPr/>
            </a:pPr>
            <a:r>
              <a:rPr lang="en-US" dirty="0"/>
              <a:t>Business continuity/disruptions</a:t>
            </a:r>
            <a:endParaRPr lang="en-ZA" dirty="0"/>
          </a:p>
          <a:p>
            <a:pPr marL="914400" lvl="3" indent="-457200">
              <a:spcBef>
                <a:spcPct val="0"/>
              </a:spcBef>
              <a:buFontTx/>
              <a:buAutoNum type="arabicPeriod"/>
              <a:defRPr/>
            </a:pPr>
            <a:r>
              <a:rPr lang="en-ZA" altLang="en-US" dirty="0"/>
              <a:t>Cyber Security</a:t>
            </a:r>
          </a:p>
          <a:p>
            <a:pPr marL="914400" lvl="3" indent="-457200">
              <a:spcBef>
                <a:spcPct val="0"/>
              </a:spcBef>
              <a:buFontTx/>
              <a:buAutoNum type="arabicPeriod"/>
              <a:defRPr/>
            </a:pPr>
            <a:r>
              <a:rPr lang="en-ZA" altLang="en-US" dirty="0"/>
              <a:t>Reputational damage (Quality of regulatory decisions threatening reputation and credibility)</a:t>
            </a:r>
          </a:p>
          <a:p>
            <a:pPr marL="914400" lvl="3" indent="-457200">
              <a:spcBef>
                <a:spcPct val="0"/>
              </a:spcBef>
              <a:buFontTx/>
              <a:buAutoNum type="arabicPeriod"/>
              <a:defRPr/>
            </a:pPr>
            <a:r>
              <a:rPr lang="en-ZA" altLang="en-US" dirty="0"/>
              <a:t>Uncompetitive outcomes</a:t>
            </a:r>
          </a:p>
          <a:p>
            <a:pPr marL="914400" lvl="3" indent="-457200">
              <a:spcBef>
                <a:spcPct val="0"/>
              </a:spcBef>
              <a:buFontTx/>
              <a:buAutoNum type="arabicPeriod"/>
              <a:defRPr/>
            </a:pPr>
            <a:r>
              <a:rPr lang="en-ZA" altLang="en-US" dirty="0"/>
              <a:t>Unresponsive regulatory framework to landscape changes in the sector</a:t>
            </a:r>
          </a:p>
          <a:p>
            <a:pPr marL="914400" lvl="3" indent="-457200">
              <a:spcBef>
                <a:spcPct val="0"/>
              </a:spcBef>
              <a:buFontTx/>
              <a:buAutoNum type="arabicPeriod"/>
              <a:defRPr/>
            </a:pPr>
            <a:endParaRPr lang="en-ZA" altLang="en-US" dirty="0"/>
          </a:p>
          <a:p>
            <a:pPr marL="914400" lvl="3" indent="-457200">
              <a:spcBef>
                <a:spcPct val="0"/>
              </a:spcBef>
              <a:buFontTx/>
              <a:buAutoNum type="arabicPeriod"/>
              <a:defRPr/>
            </a:pPr>
            <a:endParaRPr lang="en-ZA" altLang="en-US" dirty="0"/>
          </a:p>
          <a:p>
            <a:pPr marL="0" lvl="2" indent="0">
              <a:spcBef>
                <a:spcPct val="0"/>
              </a:spcBef>
              <a:buFontTx/>
              <a:buNone/>
              <a:defRPr/>
            </a:pPr>
            <a:endParaRPr lang="en-ZA" altLang="en-US" sz="2000" dirty="0"/>
          </a:p>
          <a:p>
            <a:pPr marL="342900" lvl="2" indent="-342900">
              <a:spcBef>
                <a:spcPct val="0"/>
              </a:spcBef>
              <a:defRPr/>
            </a:pPr>
            <a:endParaRPr lang="en-ZA" altLang="en-US" sz="2000" dirty="0"/>
          </a:p>
          <a:p>
            <a:pPr marL="342900" lvl="2" indent="-342900">
              <a:spcBef>
                <a:spcPct val="0"/>
              </a:spcBef>
              <a:defRPr/>
            </a:pPr>
            <a:endParaRPr lang="en-ZA" altLang="en-US" sz="2000" dirty="0"/>
          </a:p>
          <a:p>
            <a:pPr>
              <a:spcBef>
                <a:spcPct val="0"/>
              </a:spcBef>
              <a:defRPr/>
            </a:pPr>
            <a:endParaRPr lang="en-ZA" altLang="en-US" sz="2000" dirty="0"/>
          </a:p>
          <a:p>
            <a:pPr>
              <a:spcBef>
                <a:spcPct val="0"/>
              </a:spcBef>
              <a:buFontTx/>
              <a:buNone/>
              <a:defRPr/>
            </a:pPr>
            <a:endParaRPr lang="en-ZA" altLang="en-US" sz="2000" dirty="0"/>
          </a:p>
          <a:p>
            <a:pPr marL="342900" lvl="1" indent="-342900" eaLnBrk="1" hangingPunct="1">
              <a:spcBef>
                <a:spcPct val="0"/>
              </a:spcBef>
              <a:buFont typeface="Courier New" panose="02070309020205020404" pitchFamily="49" charset="0"/>
              <a:buChar char="•"/>
              <a:defRPr/>
            </a:pPr>
            <a:endParaRPr lang="en-ZA" altLang="en-US" sz="2000" dirty="0"/>
          </a:p>
        </p:txBody>
      </p:sp>
      <p:sp>
        <p:nvSpPr>
          <p:cNvPr id="4" name="Rectangle 2">
            <a:extLst>
              <a:ext uri="{FF2B5EF4-FFF2-40B4-BE49-F238E27FC236}">
                <a16:creationId xmlns:a16="http://schemas.microsoft.com/office/drawing/2014/main" id="{70F0597D-66ED-BD0F-6FA2-AB685C489162}"/>
              </a:ext>
            </a:extLst>
          </p:cNvPr>
          <p:cNvSpPr txBox="1">
            <a:spLocks noChangeArrowheads="1"/>
          </p:cNvSpPr>
          <p:nvPr/>
        </p:nvSpPr>
        <p:spPr bwMode="auto">
          <a:xfrm>
            <a:off x="0" y="1146175"/>
            <a:ext cx="8027988" cy="5667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ＭＳ Ｐゴシック" panose="020B0600070205080204" pitchFamily="34" charset="-128"/>
                <a:cs typeface="+mj-cs"/>
              </a:defRPr>
            </a:lvl1pPr>
            <a:lvl2pPr algn="ctr" rtl="0" eaLnBrk="0" fontAlgn="base" hangingPunct="0">
              <a:spcBef>
                <a:spcPct val="0"/>
              </a:spcBef>
              <a:spcAft>
                <a:spcPct val="0"/>
              </a:spcAft>
              <a:defRPr sz="4400">
                <a:solidFill>
                  <a:schemeClr val="tx2"/>
                </a:solidFill>
                <a:latin typeface="Arial" charset="0"/>
                <a:ea typeface="ＭＳ Ｐゴシック" panose="020B0600070205080204" pitchFamily="34" charset="-128"/>
              </a:defRPr>
            </a:lvl2pPr>
            <a:lvl3pPr algn="ctr" rtl="0" eaLnBrk="0" fontAlgn="base" hangingPunct="0">
              <a:spcBef>
                <a:spcPct val="0"/>
              </a:spcBef>
              <a:spcAft>
                <a:spcPct val="0"/>
              </a:spcAft>
              <a:defRPr sz="4400">
                <a:solidFill>
                  <a:schemeClr val="tx2"/>
                </a:solidFill>
                <a:latin typeface="Arial" charset="0"/>
                <a:ea typeface="ＭＳ Ｐゴシック" panose="020B0600070205080204" pitchFamily="34" charset="-128"/>
              </a:defRPr>
            </a:lvl3pPr>
            <a:lvl4pPr algn="ctr" rtl="0" eaLnBrk="0" fontAlgn="base" hangingPunct="0">
              <a:spcBef>
                <a:spcPct val="0"/>
              </a:spcBef>
              <a:spcAft>
                <a:spcPct val="0"/>
              </a:spcAft>
              <a:defRPr sz="4400">
                <a:solidFill>
                  <a:schemeClr val="tx2"/>
                </a:solidFill>
                <a:latin typeface="Arial" charset="0"/>
                <a:ea typeface="ＭＳ Ｐゴシック" panose="020B0600070205080204" pitchFamily="34" charset="-128"/>
              </a:defRPr>
            </a:lvl4pPr>
            <a:lvl5pPr algn="ctr" rtl="0" eaLnBrk="0" fontAlgn="base" hangingPunct="0">
              <a:spcBef>
                <a:spcPct val="0"/>
              </a:spcBef>
              <a:spcAft>
                <a:spcPct val="0"/>
              </a:spcAft>
              <a:defRPr sz="4400">
                <a:solidFill>
                  <a:schemeClr val="tx2"/>
                </a:solidFill>
                <a:latin typeface="Arial" charset="0"/>
                <a:ea typeface="ＭＳ Ｐゴシック" panose="020B0600070205080204" pitchFamily="34"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a:lstStyle>
          <a:p>
            <a:pPr eaLnBrk="1" hangingPunct="1">
              <a:defRPr/>
            </a:pPr>
            <a:r>
              <a:rPr lang="en-ZA" altLang="en-US" sz="2500" b="1" kern="0" dirty="0"/>
              <a:t>9.  Key Strategic Risks that may affect the energy sectors and planned mitigating strategies (1)</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Number Placeholder 4">
            <a:extLst>
              <a:ext uri="{FF2B5EF4-FFF2-40B4-BE49-F238E27FC236}">
                <a16:creationId xmlns:a16="http://schemas.microsoft.com/office/drawing/2014/main" id="{F690F79B-3F46-8980-BF09-DC7739C3A0FE}"/>
              </a:ext>
            </a:extLst>
          </p:cNvPr>
          <p:cNvSpPr>
            <a:spLocks noGrp="1"/>
          </p:cNvSpPr>
          <p:nvPr>
            <p:ph type="sldNum" sz="quarter" idx="11"/>
          </p:nvPr>
        </p:nvSpPr>
        <p:spPr>
          <a:xfrm>
            <a:off x="7010400" y="44450"/>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906CCADE-BBF2-4B78-B2C1-35D6618A887B}" type="slidenum">
              <a:rPr lang="en-US" altLang="en-US" sz="1400" b="1"/>
              <a:pPr/>
              <a:t>68</a:t>
            </a:fld>
            <a:endParaRPr lang="en-US" altLang="en-US" sz="1400" b="1"/>
          </a:p>
        </p:txBody>
      </p:sp>
      <p:sp>
        <p:nvSpPr>
          <p:cNvPr id="4" name="Rectangle 2">
            <a:extLst>
              <a:ext uri="{FF2B5EF4-FFF2-40B4-BE49-F238E27FC236}">
                <a16:creationId xmlns:a16="http://schemas.microsoft.com/office/drawing/2014/main" id="{6068AF86-0EB7-F7EB-4380-C60FFB8C168B}"/>
              </a:ext>
            </a:extLst>
          </p:cNvPr>
          <p:cNvSpPr txBox="1">
            <a:spLocks noChangeArrowheads="1"/>
          </p:cNvSpPr>
          <p:nvPr/>
        </p:nvSpPr>
        <p:spPr bwMode="auto">
          <a:xfrm>
            <a:off x="0" y="1090613"/>
            <a:ext cx="8340725" cy="4111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ＭＳ Ｐゴシック" panose="020B0600070205080204" pitchFamily="34" charset="-128"/>
                <a:cs typeface="+mj-cs"/>
              </a:defRPr>
            </a:lvl1pPr>
            <a:lvl2pPr algn="ctr" rtl="0" eaLnBrk="0" fontAlgn="base" hangingPunct="0">
              <a:spcBef>
                <a:spcPct val="0"/>
              </a:spcBef>
              <a:spcAft>
                <a:spcPct val="0"/>
              </a:spcAft>
              <a:defRPr sz="4400">
                <a:solidFill>
                  <a:schemeClr val="tx2"/>
                </a:solidFill>
                <a:latin typeface="Arial" charset="0"/>
                <a:ea typeface="ＭＳ Ｐゴシック" panose="020B0600070205080204" pitchFamily="34" charset="-128"/>
              </a:defRPr>
            </a:lvl2pPr>
            <a:lvl3pPr algn="ctr" rtl="0" eaLnBrk="0" fontAlgn="base" hangingPunct="0">
              <a:spcBef>
                <a:spcPct val="0"/>
              </a:spcBef>
              <a:spcAft>
                <a:spcPct val="0"/>
              </a:spcAft>
              <a:defRPr sz="4400">
                <a:solidFill>
                  <a:schemeClr val="tx2"/>
                </a:solidFill>
                <a:latin typeface="Arial" charset="0"/>
                <a:ea typeface="ＭＳ Ｐゴシック" panose="020B0600070205080204" pitchFamily="34" charset="-128"/>
              </a:defRPr>
            </a:lvl3pPr>
            <a:lvl4pPr algn="ctr" rtl="0" eaLnBrk="0" fontAlgn="base" hangingPunct="0">
              <a:spcBef>
                <a:spcPct val="0"/>
              </a:spcBef>
              <a:spcAft>
                <a:spcPct val="0"/>
              </a:spcAft>
              <a:defRPr sz="4400">
                <a:solidFill>
                  <a:schemeClr val="tx2"/>
                </a:solidFill>
                <a:latin typeface="Arial" charset="0"/>
                <a:ea typeface="ＭＳ Ｐゴシック" panose="020B0600070205080204" pitchFamily="34" charset="-128"/>
              </a:defRPr>
            </a:lvl4pPr>
            <a:lvl5pPr algn="ctr" rtl="0" eaLnBrk="0" fontAlgn="base" hangingPunct="0">
              <a:spcBef>
                <a:spcPct val="0"/>
              </a:spcBef>
              <a:spcAft>
                <a:spcPct val="0"/>
              </a:spcAft>
              <a:defRPr sz="4400">
                <a:solidFill>
                  <a:schemeClr val="tx2"/>
                </a:solidFill>
                <a:latin typeface="Arial" charset="0"/>
                <a:ea typeface="ＭＳ Ｐゴシック" panose="020B0600070205080204" pitchFamily="34"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a:lstStyle>
          <a:p>
            <a:pPr eaLnBrk="1" hangingPunct="1">
              <a:defRPr/>
            </a:pPr>
            <a:r>
              <a:rPr lang="en-ZA" altLang="en-US" sz="2000" b="1" kern="0" dirty="0"/>
              <a:t>Strategic Risks (2)</a:t>
            </a:r>
          </a:p>
        </p:txBody>
      </p:sp>
      <p:graphicFrame>
        <p:nvGraphicFramePr>
          <p:cNvPr id="6" name="Table 5">
            <a:extLst>
              <a:ext uri="{FF2B5EF4-FFF2-40B4-BE49-F238E27FC236}">
                <a16:creationId xmlns:a16="http://schemas.microsoft.com/office/drawing/2014/main" id="{973FE722-B797-5C16-6047-EDC34A116ED6}"/>
              </a:ext>
            </a:extLst>
          </p:cNvPr>
          <p:cNvGraphicFramePr>
            <a:graphicFrameLocks noGrp="1"/>
          </p:cNvGraphicFramePr>
          <p:nvPr/>
        </p:nvGraphicFramePr>
        <p:xfrm>
          <a:off x="28575" y="1492250"/>
          <a:ext cx="9144000" cy="5356225"/>
        </p:xfrm>
        <a:graphic>
          <a:graphicData uri="http://schemas.openxmlformats.org/drawingml/2006/table">
            <a:tbl>
              <a:tblPr firstRow="1" bandRow="1">
                <a:tableStyleId>{21E4AEA4-8DFA-4A89-87EB-49C32662AFE0}</a:tableStyleId>
              </a:tblPr>
              <a:tblGrid>
                <a:gridCol w="2267744">
                  <a:extLst>
                    <a:ext uri="{9D8B030D-6E8A-4147-A177-3AD203B41FA5}">
                      <a16:colId xmlns:a16="http://schemas.microsoft.com/office/drawing/2014/main" val="1763893312"/>
                    </a:ext>
                  </a:extLst>
                </a:gridCol>
                <a:gridCol w="6876256">
                  <a:extLst>
                    <a:ext uri="{9D8B030D-6E8A-4147-A177-3AD203B41FA5}">
                      <a16:colId xmlns:a16="http://schemas.microsoft.com/office/drawing/2014/main" val="4095100000"/>
                    </a:ext>
                  </a:extLst>
                </a:gridCol>
              </a:tblGrid>
              <a:tr h="3317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altLang="en-US" sz="1500" b="1" dirty="0"/>
                        <a:t>Strategic</a:t>
                      </a:r>
                      <a:r>
                        <a:rPr lang="en-ZA" altLang="en-US" sz="1500" b="1" baseline="0" dirty="0"/>
                        <a:t> Risks </a:t>
                      </a:r>
                      <a:endParaRPr lang="en-ZA" altLang="en-US" sz="1500" b="1" dirty="0"/>
                    </a:p>
                  </a:txBody>
                  <a:tcPr marT="45718" marB="4571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altLang="en-US" sz="1500" b="1" dirty="0"/>
                        <a:t>Mitigating Strategies</a:t>
                      </a:r>
                    </a:p>
                  </a:txBody>
                  <a:tcPr marT="45718" marB="45718"/>
                </a:tc>
                <a:extLst>
                  <a:ext uri="{0D108BD9-81ED-4DB2-BD59-A6C34878D82A}">
                    <a16:rowId xmlns:a16="http://schemas.microsoft.com/office/drawing/2014/main" val="4015476914"/>
                  </a:ext>
                </a:extLst>
              </a:tr>
              <a:tr h="1516807">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ZA" altLang="en-US" sz="1500" kern="1200" dirty="0">
                          <a:solidFill>
                            <a:schemeClr val="dk1"/>
                          </a:solidFill>
                          <a:latin typeface="+mn-lt"/>
                          <a:ea typeface="+mn-ea"/>
                          <a:cs typeface="+mn-cs"/>
                        </a:rPr>
                        <a:t>Regulatory uncertainty</a:t>
                      </a:r>
                    </a:p>
                  </a:txBody>
                  <a:tcPr marT="45718" marB="45718"/>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500" kern="1200" dirty="0">
                          <a:solidFill>
                            <a:schemeClr val="dk1"/>
                          </a:solidFill>
                          <a:latin typeface="+mn-lt"/>
                          <a:ea typeface="+mn-ea"/>
                          <a:cs typeface="+mn-cs"/>
                        </a:rPr>
                        <a:t>Emphasise compliance with NERSA's Methodologies in decisions.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500" kern="1200" dirty="0">
                          <a:solidFill>
                            <a:schemeClr val="dk1"/>
                          </a:solidFill>
                          <a:latin typeface="+mn-lt"/>
                          <a:ea typeface="+mn-ea"/>
                          <a:cs typeface="+mn-cs"/>
                        </a:rPr>
                        <a:t>Review/ Update Methodologies to align to current circumstances.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500" kern="1200" dirty="0">
                          <a:solidFill>
                            <a:schemeClr val="dk1"/>
                          </a:solidFill>
                          <a:latin typeface="+mn-lt"/>
                          <a:ea typeface="+mn-ea"/>
                          <a:cs typeface="+mn-cs"/>
                        </a:rPr>
                        <a:t>Improve approach to Regulatory Advocacy (continuously align as the market evolve).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500" kern="1200" dirty="0">
                          <a:solidFill>
                            <a:schemeClr val="dk1"/>
                          </a:solidFill>
                          <a:latin typeface="+mn-lt"/>
                          <a:ea typeface="+mn-ea"/>
                          <a:cs typeface="+mn-cs"/>
                        </a:rPr>
                        <a:t>Regular review of Rules to provide regulatory certainty.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500" kern="1200" dirty="0">
                          <a:solidFill>
                            <a:schemeClr val="dk1"/>
                          </a:solidFill>
                          <a:latin typeface="+mn-lt"/>
                          <a:ea typeface="+mn-ea"/>
                          <a:cs typeface="+mn-cs"/>
                        </a:rPr>
                        <a:t>Improve MoAs with relevant Authorities.</a:t>
                      </a:r>
                    </a:p>
                  </a:txBody>
                  <a:tcPr marT="45718" marB="45718"/>
                </a:tc>
                <a:extLst>
                  <a:ext uri="{0D108BD9-81ED-4DB2-BD59-A6C34878D82A}">
                    <a16:rowId xmlns:a16="http://schemas.microsoft.com/office/drawing/2014/main" val="1526657214"/>
                  </a:ext>
                </a:extLst>
              </a:tr>
              <a:tr h="1516807">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2"/>
                        <a:tabLst/>
                        <a:defRPr/>
                      </a:pPr>
                      <a:r>
                        <a:rPr lang="en-ZA" sz="1500" kern="1200" dirty="0">
                          <a:solidFill>
                            <a:schemeClr val="dk1"/>
                          </a:solidFill>
                          <a:latin typeface="+mn-lt"/>
                          <a:ea typeface="+mn-ea"/>
                          <a:cs typeface="+mn-cs"/>
                        </a:rPr>
                        <a:t>Rising energy costs (High energy prices and tariffs)</a:t>
                      </a:r>
                    </a:p>
                  </a:txBody>
                  <a:tcPr marT="45718" marB="45718"/>
                </a:tc>
                <a:tc>
                  <a:txBody>
                    <a:bodyPr/>
                    <a:lstStyle/>
                    <a:p>
                      <a:pPr marL="285750" indent="-285750">
                        <a:spcBef>
                          <a:spcPts val="0"/>
                        </a:spcBef>
                        <a:spcAft>
                          <a:spcPts val="0"/>
                        </a:spcAft>
                        <a:buFont typeface="Arial" panose="020B0604020202020204" pitchFamily="34" charset="0"/>
                        <a:buChar char="•"/>
                        <a:defRPr/>
                      </a:pPr>
                      <a:r>
                        <a:rPr lang="en-ZA" sz="1500" kern="1200" dirty="0">
                          <a:solidFill>
                            <a:schemeClr val="dk1"/>
                          </a:solidFill>
                          <a:latin typeface="+mn-lt"/>
                          <a:ea typeface="+mn-ea"/>
                          <a:cs typeface="+mn-cs"/>
                        </a:rPr>
                        <a:t>Full implementation of Prudency Guidelines</a:t>
                      </a:r>
                    </a:p>
                    <a:p>
                      <a:pPr marL="285750" indent="-285750">
                        <a:spcBef>
                          <a:spcPts val="0"/>
                        </a:spcBef>
                        <a:spcAft>
                          <a:spcPts val="0"/>
                        </a:spcAft>
                        <a:buFont typeface="Arial" panose="020B0604020202020204" pitchFamily="34" charset="0"/>
                        <a:buChar char="•"/>
                        <a:defRPr/>
                      </a:pPr>
                      <a:r>
                        <a:rPr lang="en-ZA" sz="1500" kern="1200" dirty="0">
                          <a:solidFill>
                            <a:schemeClr val="dk1"/>
                          </a:solidFill>
                          <a:latin typeface="+mn-lt"/>
                          <a:ea typeface="+mn-ea"/>
                          <a:cs typeface="+mn-cs"/>
                        </a:rPr>
                        <a:t>Enforce compliance to ring-fence electricity business costs in mimics to ensure infrastructure maintenance using the allocated revenue.</a:t>
                      </a:r>
                    </a:p>
                    <a:p>
                      <a:pPr marL="285750" indent="-285750">
                        <a:spcBef>
                          <a:spcPts val="0"/>
                        </a:spcBef>
                        <a:spcAft>
                          <a:spcPts val="0"/>
                        </a:spcAft>
                        <a:buFont typeface="Arial" panose="020B0604020202020204" pitchFamily="34" charset="0"/>
                        <a:buChar char="•"/>
                        <a:defRPr/>
                      </a:pPr>
                      <a:r>
                        <a:rPr lang="en-ZA" sz="1500" kern="1200" dirty="0">
                          <a:solidFill>
                            <a:schemeClr val="dk1"/>
                          </a:solidFill>
                          <a:latin typeface="+mn-lt"/>
                          <a:ea typeface="+mn-ea"/>
                          <a:cs typeface="+mn-cs"/>
                        </a:rPr>
                        <a:t>Facilitate development of projects to deliver domestic supply of primary fuels and electricity</a:t>
                      </a:r>
                    </a:p>
                    <a:p>
                      <a:pPr marL="285750" indent="-285750">
                        <a:spcBef>
                          <a:spcPts val="0"/>
                        </a:spcBef>
                        <a:spcAft>
                          <a:spcPts val="0"/>
                        </a:spcAft>
                        <a:buFont typeface="Arial" panose="020B0604020202020204" pitchFamily="34" charset="0"/>
                        <a:buChar char="•"/>
                        <a:defRPr/>
                      </a:pPr>
                      <a:r>
                        <a:rPr lang="en-ZA" sz="1500" kern="1200" dirty="0">
                          <a:solidFill>
                            <a:schemeClr val="dk1"/>
                          </a:solidFill>
                          <a:latin typeface="+mn-lt"/>
                          <a:ea typeface="+mn-ea"/>
                          <a:cs typeface="+mn-cs"/>
                        </a:rPr>
                        <a:t>Assist DMRE in the implementation of National Free Basic Electricity Policy.</a:t>
                      </a:r>
                    </a:p>
                  </a:txBody>
                  <a:tcPr marT="45718" marB="45718"/>
                </a:tc>
                <a:extLst>
                  <a:ext uri="{0D108BD9-81ED-4DB2-BD59-A6C34878D82A}">
                    <a16:rowId xmlns:a16="http://schemas.microsoft.com/office/drawing/2014/main" val="1436786071"/>
                  </a:ext>
                </a:extLst>
              </a:tr>
              <a:tr h="1990813">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3"/>
                        <a:tabLst/>
                        <a:defRPr/>
                      </a:pPr>
                      <a:r>
                        <a:rPr lang="en-ZA" altLang="en-US" sz="1500" kern="1200" dirty="0">
                          <a:solidFill>
                            <a:schemeClr val="dk1"/>
                          </a:solidFill>
                          <a:latin typeface="+mn-lt"/>
                          <a:ea typeface="+mn-ea"/>
                          <a:cs typeface="+mn-cs"/>
                        </a:rPr>
                        <a:t>Constraints of gas supply</a:t>
                      </a:r>
                    </a:p>
                  </a:txBody>
                  <a:tcPr marT="45718" marB="45718"/>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altLang="en-US" sz="1500" kern="1200" dirty="0">
                          <a:solidFill>
                            <a:schemeClr val="dk1"/>
                          </a:solidFill>
                          <a:latin typeface="+mn-lt"/>
                          <a:ea typeface="+mn-ea"/>
                          <a:cs typeface="+mn-cs"/>
                        </a:rPr>
                        <a:t>Coordinated engagement with relevant stakeholders including Sasol Gas, DMRE and PASA/Regulatory Advocacy to develop a coordinated policy to incentives investment.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altLang="en-US" sz="1500" kern="1200" dirty="0">
                          <a:solidFill>
                            <a:schemeClr val="dk1"/>
                          </a:solidFill>
                          <a:latin typeface="+mn-lt"/>
                          <a:ea typeface="+mn-ea"/>
                          <a:cs typeface="+mn-cs"/>
                        </a:rPr>
                        <a:t>Develop Gas-to-Power projects to accelerate development of GAS industry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altLang="en-US" sz="1500" kern="1200" dirty="0">
                          <a:solidFill>
                            <a:schemeClr val="dk1"/>
                          </a:solidFill>
                          <a:latin typeface="+mn-lt"/>
                          <a:ea typeface="+mn-ea"/>
                          <a:cs typeface="+mn-cs"/>
                        </a:rPr>
                        <a:t>Prioritize licensing of new projects for LNG imports.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altLang="en-US" sz="1500" kern="1200" dirty="0">
                          <a:solidFill>
                            <a:schemeClr val="dk1"/>
                          </a:solidFill>
                          <a:latin typeface="+mn-lt"/>
                          <a:ea typeface="+mn-ea"/>
                          <a:cs typeface="+mn-cs"/>
                        </a:rPr>
                        <a:t>Cooperation with authorities in Mozambique for continued gas supply opportunities.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altLang="en-US" sz="1500" kern="1200" dirty="0">
                          <a:solidFill>
                            <a:schemeClr val="dk1"/>
                          </a:solidFill>
                          <a:latin typeface="+mn-lt"/>
                          <a:ea typeface="+mn-ea"/>
                          <a:cs typeface="+mn-cs"/>
                        </a:rPr>
                        <a:t>Fast-track current activities for local exploration of natural gas resources</a:t>
                      </a:r>
                    </a:p>
                  </a:txBody>
                  <a:tcPr marT="45719" marB="45719"/>
                </a:tc>
                <a:extLst>
                  <a:ext uri="{0D108BD9-81ED-4DB2-BD59-A6C34878D82A}">
                    <a16:rowId xmlns:a16="http://schemas.microsoft.com/office/drawing/2014/main" val="561995360"/>
                  </a:ext>
                </a:extLst>
              </a:tr>
            </a:tbl>
          </a:graphicData>
        </a:graphic>
      </p:graphicFrame>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Number Placeholder 4">
            <a:extLst>
              <a:ext uri="{FF2B5EF4-FFF2-40B4-BE49-F238E27FC236}">
                <a16:creationId xmlns:a16="http://schemas.microsoft.com/office/drawing/2014/main" id="{364DF0FC-6F2B-EC0A-A17E-B5DE139AA0DC}"/>
              </a:ext>
            </a:extLst>
          </p:cNvPr>
          <p:cNvSpPr>
            <a:spLocks noGrp="1"/>
          </p:cNvSpPr>
          <p:nvPr>
            <p:ph type="sldNum" sz="quarter" idx="11"/>
          </p:nvPr>
        </p:nvSpPr>
        <p:spPr>
          <a:xfrm>
            <a:off x="7010400" y="115888"/>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6F7C2F4-0E48-46AC-933B-D54C3AAA0E92}" type="slidenum">
              <a:rPr lang="en-US" altLang="en-US" sz="1400" b="1"/>
              <a:pPr/>
              <a:t>69</a:t>
            </a:fld>
            <a:endParaRPr lang="en-US" altLang="en-US" sz="1400" b="1"/>
          </a:p>
        </p:txBody>
      </p:sp>
      <p:sp>
        <p:nvSpPr>
          <p:cNvPr id="4" name="Rectangle 2">
            <a:extLst>
              <a:ext uri="{FF2B5EF4-FFF2-40B4-BE49-F238E27FC236}">
                <a16:creationId xmlns:a16="http://schemas.microsoft.com/office/drawing/2014/main" id="{7954408D-DED9-F2D1-945A-43E42FF40217}"/>
              </a:ext>
            </a:extLst>
          </p:cNvPr>
          <p:cNvSpPr txBox="1">
            <a:spLocks noChangeArrowheads="1"/>
          </p:cNvSpPr>
          <p:nvPr/>
        </p:nvSpPr>
        <p:spPr bwMode="auto">
          <a:xfrm>
            <a:off x="0" y="1146175"/>
            <a:ext cx="8340725" cy="4111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ＭＳ Ｐゴシック" panose="020B0600070205080204" pitchFamily="34" charset="-128"/>
                <a:cs typeface="+mj-cs"/>
              </a:defRPr>
            </a:lvl1pPr>
            <a:lvl2pPr algn="ctr" rtl="0" eaLnBrk="0" fontAlgn="base" hangingPunct="0">
              <a:spcBef>
                <a:spcPct val="0"/>
              </a:spcBef>
              <a:spcAft>
                <a:spcPct val="0"/>
              </a:spcAft>
              <a:defRPr sz="4400">
                <a:solidFill>
                  <a:schemeClr val="tx2"/>
                </a:solidFill>
                <a:latin typeface="Arial" charset="0"/>
                <a:ea typeface="ＭＳ Ｐゴシック" panose="020B0600070205080204" pitchFamily="34" charset="-128"/>
              </a:defRPr>
            </a:lvl2pPr>
            <a:lvl3pPr algn="ctr" rtl="0" eaLnBrk="0" fontAlgn="base" hangingPunct="0">
              <a:spcBef>
                <a:spcPct val="0"/>
              </a:spcBef>
              <a:spcAft>
                <a:spcPct val="0"/>
              </a:spcAft>
              <a:defRPr sz="4400">
                <a:solidFill>
                  <a:schemeClr val="tx2"/>
                </a:solidFill>
                <a:latin typeface="Arial" charset="0"/>
                <a:ea typeface="ＭＳ Ｐゴシック" panose="020B0600070205080204" pitchFamily="34" charset="-128"/>
              </a:defRPr>
            </a:lvl3pPr>
            <a:lvl4pPr algn="ctr" rtl="0" eaLnBrk="0" fontAlgn="base" hangingPunct="0">
              <a:spcBef>
                <a:spcPct val="0"/>
              </a:spcBef>
              <a:spcAft>
                <a:spcPct val="0"/>
              </a:spcAft>
              <a:defRPr sz="4400">
                <a:solidFill>
                  <a:schemeClr val="tx2"/>
                </a:solidFill>
                <a:latin typeface="Arial" charset="0"/>
                <a:ea typeface="ＭＳ Ｐゴシック" panose="020B0600070205080204" pitchFamily="34" charset="-128"/>
              </a:defRPr>
            </a:lvl4pPr>
            <a:lvl5pPr algn="ctr" rtl="0" eaLnBrk="0" fontAlgn="base" hangingPunct="0">
              <a:spcBef>
                <a:spcPct val="0"/>
              </a:spcBef>
              <a:spcAft>
                <a:spcPct val="0"/>
              </a:spcAft>
              <a:defRPr sz="4400">
                <a:solidFill>
                  <a:schemeClr val="tx2"/>
                </a:solidFill>
                <a:latin typeface="Arial" charset="0"/>
                <a:ea typeface="ＭＳ Ｐゴシック" panose="020B0600070205080204" pitchFamily="34"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a:lstStyle>
          <a:p>
            <a:pPr eaLnBrk="1" hangingPunct="1">
              <a:defRPr/>
            </a:pPr>
            <a:r>
              <a:rPr lang="en-ZA" altLang="en-US" sz="2500" b="1" kern="0" dirty="0"/>
              <a:t>Strategic Risks (3)</a:t>
            </a:r>
          </a:p>
        </p:txBody>
      </p:sp>
      <p:graphicFrame>
        <p:nvGraphicFramePr>
          <p:cNvPr id="6" name="Table 5">
            <a:extLst>
              <a:ext uri="{FF2B5EF4-FFF2-40B4-BE49-F238E27FC236}">
                <a16:creationId xmlns:a16="http://schemas.microsoft.com/office/drawing/2014/main" id="{765D5D9C-247B-6BD8-812A-EE33EEA8C7F9}"/>
              </a:ext>
            </a:extLst>
          </p:cNvPr>
          <p:cNvGraphicFramePr>
            <a:graphicFrameLocks noGrp="1"/>
          </p:cNvGraphicFramePr>
          <p:nvPr/>
        </p:nvGraphicFramePr>
        <p:xfrm>
          <a:off x="31750" y="1557338"/>
          <a:ext cx="9144000" cy="5272087"/>
        </p:xfrm>
        <a:graphic>
          <a:graphicData uri="http://schemas.openxmlformats.org/drawingml/2006/table">
            <a:tbl>
              <a:tblPr firstRow="1" bandRow="1">
                <a:tableStyleId>{21E4AEA4-8DFA-4A89-87EB-49C32662AFE0}</a:tableStyleId>
              </a:tblPr>
              <a:tblGrid>
                <a:gridCol w="2163986">
                  <a:extLst>
                    <a:ext uri="{9D8B030D-6E8A-4147-A177-3AD203B41FA5}">
                      <a16:colId xmlns:a16="http://schemas.microsoft.com/office/drawing/2014/main" val="1763893312"/>
                    </a:ext>
                  </a:extLst>
                </a:gridCol>
                <a:gridCol w="6980014">
                  <a:extLst>
                    <a:ext uri="{9D8B030D-6E8A-4147-A177-3AD203B41FA5}">
                      <a16:colId xmlns:a16="http://schemas.microsoft.com/office/drawing/2014/main" val="4095100000"/>
                    </a:ext>
                  </a:extLst>
                </a:gridCol>
              </a:tblGrid>
              <a:tr h="304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altLang="en-US" sz="1400" b="1" dirty="0"/>
                        <a:t>Strategic</a:t>
                      </a:r>
                      <a:r>
                        <a:rPr lang="en-ZA" altLang="en-US" sz="1400" b="1" baseline="0" dirty="0"/>
                        <a:t> Risks </a:t>
                      </a:r>
                      <a:endParaRPr lang="en-ZA" altLang="en-US" sz="1400" b="1" dirty="0"/>
                    </a:p>
                  </a:txBody>
                  <a:tcPr marT="45624" marB="4562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altLang="en-US" sz="1400" b="1" dirty="0"/>
                        <a:t>Mitigating Strategies</a:t>
                      </a:r>
                    </a:p>
                  </a:txBody>
                  <a:tcPr marT="45624" marB="45624"/>
                </a:tc>
                <a:extLst>
                  <a:ext uri="{0D108BD9-81ED-4DB2-BD59-A6C34878D82A}">
                    <a16:rowId xmlns:a16="http://schemas.microsoft.com/office/drawing/2014/main" val="4015476914"/>
                  </a:ext>
                </a:extLst>
              </a:tr>
              <a:tr h="517952">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4"/>
                        <a:tabLst/>
                        <a:defRPr/>
                      </a:pPr>
                      <a:r>
                        <a:rPr lang="en-ZA" sz="1400" kern="1200" dirty="0">
                          <a:solidFill>
                            <a:schemeClr val="dk1"/>
                          </a:solidFill>
                          <a:latin typeface="+mn-lt"/>
                          <a:ea typeface="+mn-ea"/>
                          <a:cs typeface="+mn-cs"/>
                        </a:rPr>
                        <a:t>Disruption of regulatory regime</a:t>
                      </a:r>
                    </a:p>
                  </a:txBody>
                  <a:tcPr marT="45624" marB="45624"/>
                </a:tc>
                <a:tc>
                  <a:txBody>
                    <a:bodyPr/>
                    <a:lstStyle/>
                    <a:p>
                      <a:pPr marL="285750" indent="-285750">
                        <a:spcBef>
                          <a:spcPts val="0"/>
                        </a:spcBef>
                        <a:spcAft>
                          <a:spcPts val="0"/>
                        </a:spcAft>
                        <a:buFont typeface="Arial" panose="020B0604020202020204" pitchFamily="34" charset="0"/>
                        <a:buChar char="•"/>
                        <a:defRPr/>
                      </a:pPr>
                      <a:r>
                        <a:rPr lang="en-ZA" sz="1400" kern="1200" dirty="0">
                          <a:solidFill>
                            <a:schemeClr val="dk1"/>
                          </a:solidFill>
                          <a:latin typeface="+mn-lt"/>
                          <a:ea typeface="+mn-ea"/>
                          <a:cs typeface="+mn-cs"/>
                        </a:rPr>
                        <a:t>Harmonisation of regulatory processes between SA and Mozambique.</a:t>
                      </a:r>
                    </a:p>
                  </a:txBody>
                  <a:tcPr marT="45624" marB="45624"/>
                </a:tc>
                <a:extLst>
                  <a:ext uri="{0D108BD9-81ED-4DB2-BD59-A6C34878D82A}">
                    <a16:rowId xmlns:a16="http://schemas.microsoft.com/office/drawing/2014/main" val="1526657214"/>
                  </a:ext>
                </a:extLst>
              </a:tr>
              <a:tr h="2438119">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5"/>
                        <a:tabLst/>
                        <a:defRPr/>
                      </a:pPr>
                      <a:r>
                        <a:rPr lang="en-ZA" altLang="en-US" sz="1400" kern="1200" dirty="0">
                          <a:solidFill>
                            <a:schemeClr val="dk1"/>
                          </a:solidFill>
                          <a:latin typeface="+mn-lt"/>
                          <a:ea typeface="+mn-ea"/>
                          <a:cs typeface="+mn-cs"/>
                        </a:rPr>
                        <a:t>Business continuity / disruptions</a:t>
                      </a:r>
                    </a:p>
                  </a:txBody>
                  <a:tcPr marT="45624" marB="45624"/>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kern="1200" dirty="0">
                          <a:solidFill>
                            <a:schemeClr val="dk1"/>
                          </a:solidFill>
                          <a:latin typeface="+mn-lt"/>
                          <a:ea typeface="+mn-ea"/>
                          <a:cs typeface="+mn-cs"/>
                        </a:rPr>
                        <a:t>Review financing Model of NERSA as Legislated.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kern="1200" dirty="0">
                          <a:solidFill>
                            <a:schemeClr val="dk1"/>
                          </a:solidFill>
                          <a:latin typeface="+mn-lt"/>
                          <a:ea typeface="+mn-ea"/>
                          <a:cs typeface="+mn-cs"/>
                        </a:rPr>
                        <a:t>Review and implement Business Continuity Management Policy.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kern="1200" dirty="0">
                          <a:solidFill>
                            <a:schemeClr val="dk1"/>
                          </a:solidFill>
                          <a:latin typeface="+mn-lt"/>
                          <a:ea typeface="+mn-ea"/>
                          <a:cs typeface="+mn-cs"/>
                        </a:rPr>
                        <a:t>Review and implement Business Continuity Plan.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kern="1200" dirty="0">
                          <a:solidFill>
                            <a:schemeClr val="dk1"/>
                          </a:solidFill>
                          <a:latin typeface="+mn-lt"/>
                          <a:ea typeface="+mn-ea"/>
                          <a:cs typeface="+mn-cs"/>
                        </a:rPr>
                        <a:t>Conduct Disaster Management Training.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kern="1200" dirty="0">
                          <a:solidFill>
                            <a:schemeClr val="dk1"/>
                          </a:solidFill>
                          <a:latin typeface="+mn-lt"/>
                          <a:ea typeface="+mn-ea"/>
                          <a:cs typeface="+mn-cs"/>
                        </a:rPr>
                        <a:t>Review IT Disaster Recovery Plan.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kern="1200" dirty="0">
                          <a:solidFill>
                            <a:schemeClr val="dk1"/>
                          </a:solidFill>
                          <a:latin typeface="+mn-lt"/>
                          <a:ea typeface="+mn-ea"/>
                          <a:cs typeface="+mn-cs"/>
                        </a:rPr>
                        <a:t>Fund and implement ICT Strategy.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kern="1200" dirty="0">
                          <a:solidFill>
                            <a:schemeClr val="dk1"/>
                          </a:solidFill>
                          <a:latin typeface="+mn-lt"/>
                          <a:ea typeface="+mn-ea"/>
                          <a:cs typeface="+mn-cs"/>
                        </a:rPr>
                        <a:t>Improve current IT support processes.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kern="1200" dirty="0">
                          <a:solidFill>
                            <a:schemeClr val="dk1"/>
                          </a:solidFill>
                          <a:latin typeface="+mn-lt"/>
                          <a:ea typeface="+mn-ea"/>
                          <a:cs typeface="+mn-cs"/>
                        </a:rPr>
                        <a:t>Develop Financial sustainability Strategy.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kern="1200" dirty="0">
                          <a:solidFill>
                            <a:schemeClr val="dk1"/>
                          </a:solidFill>
                          <a:latin typeface="+mn-lt"/>
                          <a:ea typeface="+mn-ea"/>
                          <a:cs typeface="+mn-cs"/>
                        </a:rPr>
                        <a:t>Review and monitoring of Going-concern assessment models. Benchmarking with other peers.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kern="1200" dirty="0">
                          <a:solidFill>
                            <a:schemeClr val="dk1"/>
                          </a:solidFill>
                          <a:latin typeface="+mn-lt"/>
                          <a:ea typeface="+mn-ea"/>
                          <a:cs typeface="+mn-cs"/>
                        </a:rPr>
                        <a:t>Review current NERSA strategy to make NERSA more relevant and effective.</a:t>
                      </a:r>
                    </a:p>
                  </a:txBody>
                  <a:tcPr marT="45624" marB="45624"/>
                </a:tc>
                <a:extLst>
                  <a:ext uri="{0D108BD9-81ED-4DB2-BD59-A6C34878D82A}">
                    <a16:rowId xmlns:a16="http://schemas.microsoft.com/office/drawing/2014/main" val="1436786071"/>
                  </a:ext>
                </a:extLst>
              </a:tr>
              <a:tr h="2011415">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6"/>
                        <a:tabLst/>
                        <a:defRPr/>
                      </a:pPr>
                      <a:r>
                        <a:rPr lang="en-ZA" altLang="en-US" sz="1400" kern="1200" dirty="0">
                          <a:solidFill>
                            <a:schemeClr val="dk1"/>
                          </a:solidFill>
                          <a:latin typeface="+mn-lt"/>
                          <a:ea typeface="+mn-ea"/>
                          <a:cs typeface="+mn-cs"/>
                        </a:rPr>
                        <a:t>Cyber Security</a:t>
                      </a:r>
                    </a:p>
                  </a:txBody>
                  <a:tcPr marT="45624" marB="45624"/>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kern="1200" dirty="0">
                          <a:solidFill>
                            <a:schemeClr val="dk1"/>
                          </a:solidFill>
                          <a:latin typeface="+mn-lt"/>
                          <a:ea typeface="+mn-ea"/>
                          <a:cs typeface="+mn-cs"/>
                        </a:rPr>
                        <a:t>Upgrade of the server room in line with the minimum information security standards and National Building Regulations.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kern="1200" dirty="0">
                          <a:solidFill>
                            <a:schemeClr val="dk1"/>
                          </a:solidFill>
                          <a:latin typeface="+mn-lt"/>
                          <a:ea typeface="+mn-ea"/>
                          <a:cs typeface="+mn-cs"/>
                        </a:rPr>
                        <a:t>Conduct vulnerability assessment and implementation of recommendations thereof.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kern="1200" dirty="0">
                          <a:solidFill>
                            <a:schemeClr val="dk1"/>
                          </a:solidFill>
                          <a:latin typeface="+mn-lt"/>
                          <a:ea typeface="+mn-ea"/>
                          <a:cs typeface="+mn-cs"/>
                        </a:rPr>
                        <a:t>Upgrade of firewall, antivirus ransomware protection and encryption software to keep abreast with emerging cyber threats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kern="1200" dirty="0">
                          <a:solidFill>
                            <a:schemeClr val="dk1"/>
                          </a:solidFill>
                          <a:latin typeface="+mn-lt"/>
                          <a:ea typeface="+mn-ea"/>
                          <a:cs typeface="+mn-cs"/>
                        </a:rPr>
                        <a:t>Conduct system intrusion detection and prevention penetration exercise.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kern="1200" dirty="0">
                          <a:solidFill>
                            <a:schemeClr val="dk1"/>
                          </a:solidFill>
                          <a:latin typeface="+mn-lt"/>
                          <a:ea typeface="+mn-ea"/>
                          <a:cs typeface="+mn-cs"/>
                        </a:rPr>
                        <a:t>Enforcement of ICT Policies and monitoring the compliance thereof.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kern="1200" dirty="0">
                          <a:solidFill>
                            <a:schemeClr val="dk1"/>
                          </a:solidFill>
                          <a:latin typeface="+mn-lt"/>
                          <a:ea typeface="+mn-ea"/>
                          <a:cs typeface="+mn-cs"/>
                        </a:rPr>
                        <a:t>Continuous cyber security awareness and training.</a:t>
                      </a:r>
                    </a:p>
                  </a:txBody>
                  <a:tcPr marT="45624" marB="45624"/>
                </a:tc>
                <a:extLst>
                  <a:ext uri="{0D108BD9-81ED-4DB2-BD59-A6C34878D82A}">
                    <a16:rowId xmlns:a16="http://schemas.microsoft.com/office/drawing/2014/main" val="112860031"/>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a:extLst>
              <a:ext uri="{FF2B5EF4-FFF2-40B4-BE49-F238E27FC236}">
                <a16:creationId xmlns:a16="http://schemas.microsoft.com/office/drawing/2014/main" id="{6811B3C0-9A62-149A-9611-1FB217C91079}"/>
              </a:ext>
            </a:extLst>
          </p:cNvPr>
          <p:cNvSpPr>
            <a:spLocks noGrp="1"/>
          </p:cNvSpPr>
          <p:nvPr>
            <p:ph type="sldNum" sz="quarter" idx="11"/>
          </p:nvPr>
        </p:nvSpPr>
        <p:spPr>
          <a:xfrm>
            <a:off x="6875463" y="188913"/>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014F766-7571-45CE-A5DE-B197C448CFD1}" type="slidenum">
              <a:rPr lang="en-US" altLang="en-US" sz="1400" b="1"/>
              <a:pPr/>
              <a:t>7</a:t>
            </a:fld>
            <a:endParaRPr lang="en-US" altLang="en-US" sz="1400" b="1"/>
          </a:p>
        </p:txBody>
      </p:sp>
      <p:sp>
        <p:nvSpPr>
          <p:cNvPr id="16387" name="Rectangle 2">
            <a:extLst>
              <a:ext uri="{FF2B5EF4-FFF2-40B4-BE49-F238E27FC236}">
                <a16:creationId xmlns:a16="http://schemas.microsoft.com/office/drawing/2014/main" id="{A8BBB7AB-8C84-8791-62AA-295187D42FFD}"/>
              </a:ext>
            </a:extLst>
          </p:cNvPr>
          <p:cNvSpPr>
            <a:spLocks noGrp="1" noChangeArrowheads="1"/>
          </p:cNvSpPr>
          <p:nvPr>
            <p:ph type="title"/>
          </p:nvPr>
        </p:nvSpPr>
        <p:spPr bwMode="auto">
          <a:xfrm>
            <a:off x="-36513" y="2852738"/>
            <a:ext cx="8893176" cy="7921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b="1"/>
              <a:t>2. </a:t>
            </a:r>
            <a:r>
              <a:rPr lang="en-ZA" altLang="en-US" b="1"/>
              <a:t>Context for the Development of the Annual Performance Plan</a:t>
            </a:r>
            <a:br>
              <a:rPr lang="en-ZA" altLang="en-US" b="1"/>
            </a:br>
            <a:r>
              <a:rPr lang="en-US" altLang="en-US" b="1"/>
              <a:t/>
            </a:r>
            <a:br>
              <a:rPr lang="en-US" altLang="en-US" b="1"/>
            </a:br>
            <a:endParaRPr lang="en-US" altLang="en-US" b="1"/>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Number Placeholder 4">
            <a:extLst>
              <a:ext uri="{FF2B5EF4-FFF2-40B4-BE49-F238E27FC236}">
                <a16:creationId xmlns:a16="http://schemas.microsoft.com/office/drawing/2014/main" id="{4D2D256B-FF13-A45E-7C50-41D6165910D5}"/>
              </a:ext>
            </a:extLst>
          </p:cNvPr>
          <p:cNvSpPr>
            <a:spLocks noGrp="1"/>
          </p:cNvSpPr>
          <p:nvPr>
            <p:ph type="sldNum" sz="quarter" idx="11"/>
          </p:nvPr>
        </p:nvSpPr>
        <p:spPr>
          <a:xfrm>
            <a:off x="7010400" y="115888"/>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6EE46F3C-2982-41A6-970B-E16D9E31E6D7}" type="slidenum">
              <a:rPr lang="en-US" altLang="en-US" sz="1400" b="1"/>
              <a:pPr/>
              <a:t>70</a:t>
            </a:fld>
            <a:endParaRPr lang="en-US" altLang="en-US" sz="1400" b="1"/>
          </a:p>
        </p:txBody>
      </p:sp>
      <p:sp>
        <p:nvSpPr>
          <p:cNvPr id="4" name="Rectangle 2">
            <a:extLst>
              <a:ext uri="{FF2B5EF4-FFF2-40B4-BE49-F238E27FC236}">
                <a16:creationId xmlns:a16="http://schemas.microsoft.com/office/drawing/2014/main" id="{BBFEF344-191F-8500-82D1-1786396B4A9F}"/>
              </a:ext>
            </a:extLst>
          </p:cNvPr>
          <p:cNvSpPr txBox="1">
            <a:spLocks noChangeArrowheads="1"/>
          </p:cNvSpPr>
          <p:nvPr/>
        </p:nvSpPr>
        <p:spPr bwMode="auto">
          <a:xfrm>
            <a:off x="0" y="1146175"/>
            <a:ext cx="8340725" cy="4111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ＭＳ Ｐゴシック" panose="020B0600070205080204" pitchFamily="34" charset="-128"/>
                <a:cs typeface="+mj-cs"/>
              </a:defRPr>
            </a:lvl1pPr>
            <a:lvl2pPr algn="ctr" rtl="0" eaLnBrk="0" fontAlgn="base" hangingPunct="0">
              <a:spcBef>
                <a:spcPct val="0"/>
              </a:spcBef>
              <a:spcAft>
                <a:spcPct val="0"/>
              </a:spcAft>
              <a:defRPr sz="4400">
                <a:solidFill>
                  <a:schemeClr val="tx2"/>
                </a:solidFill>
                <a:latin typeface="Arial" charset="0"/>
                <a:ea typeface="ＭＳ Ｐゴシック" panose="020B0600070205080204" pitchFamily="34" charset="-128"/>
              </a:defRPr>
            </a:lvl2pPr>
            <a:lvl3pPr algn="ctr" rtl="0" eaLnBrk="0" fontAlgn="base" hangingPunct="0">
              <a:spcBef>
                <a:spcPct val="0"/>
              </a:spcBef>
              <a:spcAft>
                <a:spcPct val="0"/>
              </a:spcAft>
              <a:defRPr sz="4400">
                <a:solidFill>
                  <a:schemeClr val="tx2"/>
                </a:solidFill>
                <a:latin typeface="Arial" charset="0"/>
                <a:ea typeface="ＭＳ Ｐゴシック" panose="020B0600070205080204" pitchFamily="34" charset="-128"/>
              </a:defRPr>
            </a:lvl3pPr>
            <a:lvl4pPr algn="ctr" rtl="0" eaLnBrk="0" fontAlgn="base" hangingPunct="0">
              <a:spcBef>
                <a:spcPct val="0"/>
              </a:spcBef>
              <a:spcAft>
                <a:spcPct val="0"/>
              </a:spcAft>
              <a:defRPr sz="4400">
                <a:solidFill>
                  <a:schemeClr val="tx2"/>
                </a:solidFill>
                <a:latin typeface="Arial" charset="0"/>
                <a:ea typeface="ＭＳ Ｐゴシック" panose="020B0600070205080204" pitchFamily="34" charset="-128"/>
              </a:defRPr>
            </a:lvl4pPr>
            <a:lvl5pPr algn="ctr" rtl="0" eaLnBrk="0" fontAlgn="base" hangingPunct="0">
              <a:spcBef>
                <a:spcPct val="0"/>
              </a:spcBef>
              <a:spcAft>
                <a:spcPct val="0"/>
              </a:spcAft>
              <a:defRPr sz="4400">
                <a:solidFill>
                  <a:schemeClr val="tx2"/>
                </a:solidFill>
                <a:latin typeface="Arial" charset="0"/>
                <a:ea typeface="ＭＳ Ｐゴシック" panose="020B0600070205080204" pitchFamily="34"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a:lstStyle>
          <a:p>
            <a:pPr eaLnBrk="1" hangingPunct="1">
              <a:defRPr/>
            </a:pPr>
            <a:r>
              <a:rPr lang="en-ZA" altLang="en-US" sz="2500" b="1" kern="0" dirty="0"/>
              <a:t>Strategic Risks (4)</a:t>
            </a:r>
          </a:p>
        </p:txBody>
      </p:sp>
      <p:graphicFrame>
        <p:nvGraphicFramePr>
          <p:cNvPr id="6" name="Table 5">
            <a:extLst>
              <a:ext uri="{FF2B5EF4-FFF2-40B4-BE49-F238E27FC236}">
                <a16:creationId xmlns:a16="http://schemas.microsoft.com/office/drawing/2014/main" id="{F93517A8-F790-D6FA-8E85-D3AEBB703079}"/>
              </a:ext>
            </a:extLst>
          </p:cNvPr>
          <p:cNvGraphicFramePr>
            <a:graphicFrameLocks noGrp="1"/>
          </p:cNvGraphicFramePr>
          <p:nvPr/>
        </p:nvGraphicFramePr>
        <p:xfrm>
          <a:off x="11113" y="1519238"/>
          <a:ext cx="9144000" cy="5318125"/>
        </p:xfrm>
        <a:graphic>
          <a:graphicData uri="http://schemas.openxmlformats.org/drawingml/2006/table">
            <a:tbl>
              <a:tblPr firstRow="1" bandRow="1">
                <a:tableStyleId>{21E4AEA4-8DFA-4A89-87EB-49C32662AFE0}</a:tableStyleId>
              </a:tblPr>
              <a:tblGrid>
                <a:gridCol w="2555776">
                  <a:extLst>
                    <a:ext uri="{9D8B030D-6E8A-4147-A177-3AD203B41FA5}">
                      <a16:colId xmlns:a16="http://schemas.microsoft.com/office/drawing/2014/main" val="1763893312"/>
                    </a:ext>
                  </a:extLst>
                </a:gridCol>
                <a:gridCol w="6588224">
                  <a:extLst>
                    <a:ext uri="{9D8B030D-6E8A-4147-A177-3AD203B41FA5}">
                      <a16:colId xmlns:a16="http://schemas.microsoft.com/office/drawing/2014/main" val="4095100000"/>
                    </a:ext>
                  </a:extLst>
                </a:gridCol>
              </a:tblGrid>
              <a:tr h="3199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altLang="en-US" sz="1500" b="1" dirty="0"/>
                        <a:t>Strategic</a:t>
                      </a:r>
                      <a:r>
                        <a:rPr lang="en-ZA" altLang="en-US" sz="1500" b="1" baseline="0" dirty="0"/>
                        <a:t> Risks </a:t>
                      </a:r>
                      <a:endParaRPr lang="en-ZA" altLang="en-US" sz="1500" b="1" dirty="0"/>
                    </a:p>
                  </a:txBody>
                  <a:tcPr marT="45674" marB="4567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altLang="en-US" sz="1500" b="1" dirty="0"/>
                        <a:t>Mitigating Strategies</a:t>
                      </a:r>
                    </a:p>
                  </a:txBody>
                  <a:tcPr marT="45674" marB="45674"/>
                </a:tc>
                <a:extLst>
                  <a:ext uri="{0D108BD9-81ED-4DB2-BD59-A6C34878D82A}">
                    <a16:rowId xmlns:a16="http://schemas.microsoft.com/office/drawing/2014/main" val="4015476914"/>
                  </a:ext>
                </a:extLst>
              </a:tr>
              <a:tr h="2377348">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7"/>
                        <a:tabLst/>
                        <a:defRPr/>
                      </a:pPr>
                      <a:r>
                        <a:rPr lang="en-ZA" altLang="en-US" sz="1500" kern="1200" dirty="0">
                          <a:solidFill>
                            <a:schemeClr val="dk1"/>
                          </a:solidFill>
                          <a:latin typeface="+mn-lt"/>
                          <a:ea typeface="+mn-ea"/>
                          <a:cs typeface="+mn-cs"/>
                        </a:rPr>
                        <a:t>Reputational damage (Quality of regulatory decisions threatening reputation and credibility)</a:t>
                      </a:r>
                    </a:p>
                  </a:txBody>
                  <a:tcPr marT="45674" marB="45674"/>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500" kern="1200" dirty="0">
                          <a:solidFill>
                            <a:schemeClr val="dk1"/>
                          </a:solidFill>
                          <a:latin typeface="+mn-lt"/>
                          <a:ea typeface="+mn-ea"/>
                          <a:cs typeface="+mn-cs"/>
                        </a:rPr>
                        <a:t>Ensure accuracy and high quality of RFDs.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500" kern="1200" dirty="0">
                          <a:solidFill>
                            <a:schemeClr val="dk1"/>
                          </a:solidFill>
                          <a:latin typeface="+mn-lt"/>
                          <a:ea typeface="+mn-ea"/>
                          <a:cs typeface="+mn-cs"/>
                        </a:rPr>
                        <a:t>Regular review of Regulatory Tools to align with dynamics of energy industry (Methodologies/ Rules/Procedures).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500" kern="1200" dirty="0">
                          <a:solidFill>
                            <a:schemeClr val="dk1"/>
                          </a:solidFill>
                          <a:latin typeface="+mn-lt"/>
                          <a:ea typeface="+mn-ea"/>
                          <a:cs typeface="+mn-cs"/>
                        </a:rPr>
                        <a:t>Independent Peer review of NERSA's Regulatory Tools (Methodologies/ Rules/ Procedures).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500" kern="1200" dirty="0">
                          <a:solidFill>
                            <a:schemeClr val="dk1"/>
                          </a:solidFill>
                          <a:latin typeface="+mn-lt"/>
                          <a:ea typeface="+mn-ea"/>
                          <a:cs typeface="+mn-cs"/>
                        </a:rPr>
                        <a:t>Enhance compliance with Methodologies.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500" kern="1200" dirty="0">
                          <a:solidFill>
                            <a:schemeClr val="dk1"/>
                          </a:solidFill>
                          <a:latin typeface="+mn-lt"/>
                          <a:ea typeface="+mn-ea"/>
                          <a:cs typeface="+mn-cs"/>
                        </a:rPr>
                        <a:t>Streamline the decision-making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500" kern="1200" dirty="0">
                          <a:solidFill>
                            <a:schemeClr val="dk1"/>
                          </a:solidFill>
                          <a:latin typeface="+mn-lt"/>
                          <a:ea typeface="+mn-ea"/>
                          <a:cs typeface="+mn-cs"/>
                        </a:rPr>
                        <a:t>Improve quality of Reasons for Decision.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500" kern="1200" dirty="0">
                          <a:solidFill>
                            <a:schemeClr val="dk1"/>
                          </a:solidFill>
                          <a:latin typeface="+mn-lt"/>
                          <a:ea typeface="+mn-ea"/>
                          <a:cs typeface="+mn-cs"/>
                        </a:rPr>
                        <a:t>Develop Standard Operation Procedures at Regulatory Divisions in order to improve Regulatory Advocacy.</a:t>
                      </a:r>
                    </a:p>
                  </a:txBody>
                  <a:tcPr marT="45674" marB="45674"/>
                </a:tc>
                <a:extLst>
                  <a:ext uri="{0D108BD9-81ED-4DB2-BD59-A6C34878D82A}">
                    <a16:rowId xmlns:a16="http://schemas.microsoft.com/office/drawing/2014/main" val="1526657214"/>
                  </a:ext>
                </a:extLst>
              </a:tr>
              <a:tr h="2620830">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8"/>
                        <a:tabLst/>
                        <a:defRPr/>
                      </a:pPr>
                      <a:r>
                        <a:rPr lang="en-ZA" sz="1500" kern="1200" dirty="0">
                          <a:solidFill>
                            <a:schemeClr val="dk1"/>
                          </a:solidFill>
                          <a:latin typeface="+mn-lt"/>
                          <a:ea typeface="+mn-ea"/>
                          <a:cs typeface="+mn-cs"/>
                        </a:rPr>
                        <a:t>Uncompetitive outcomes</a:t>
                      </a:r>
                    </a:p>
                  </a:txBody>
                  <a:tcPr marT="45693" marB="45693"/>
                </a:tc>
                <a:tc>
                  <a:txBody>
                    <a:bodyPr/>
                    <a:lstStyle/>
                    <a:p>
                      <a:pPr marL="285750" indent="-285750">
                        <a:spcBef>
                          <a:spcPts val="0"/>
                        </a:spcBef>
                        <a:spcAft>
                          <a:spcPts val="0"/>
                        </a:spcAft>
                        <a:buFont typeface="Arial" panose="020B0604020202020204" pitchFamily="34" charset="0"/>
                        <a:buChar char="•"/>
                        <a:defRPr/>
                      </a:pPr>
                      <a:r>
                        <a:rPr lang="en-ZA" sz="1500" kern="1200" dirty="0">
                          <a:solidFill>
                            <a:schemeClr val="dk1"/>
                          </a:solidFill>
                          <a:latin typeface="+mn-lt"/>
                          <a:ea typeface="+mn-ea"/>
                          <a:cs typeface="+mn-cs"/>
                        </a:rPr>
                        <a:t>Advocacy with DMRE – to strengthen NERSA’s regulatory powers / address regulatory gaps by amending the Gas and electricity Acts and addressing fragmentation of regulation in the Petroleum Pipelines industry.</a:t>
                      </a:r>
                    </a:p>
                    <a:p>
                      <a:pPr marL="285750" indent="-285750">
                        <a:spcBef>
                          <a:spcPts val="0"/>
                        </a:spcBef>
                        <a:spcAft>
                          <a:spcPts val="0"/>
                        </a:spcAft>
                        <a:buFont typeface="Arial" panose="020B0604020202020204" pitchFamily="34" charset="0"/>
                        <a:buChar char="•"/>
                        <a:defRPr/>
                      </a:pPr>
                      <a:r>
                        <a:rPr lang="en-ZA" sz="1500" kern="1200" dirty="0">
                          <a:solidFill>
                            <a:schemeClr val="dk1"/>
                          </a:solidFill>
                          <a:latin typeface="+mn-lt"/>
                          <a:ea typeface="+mn-ea"/>
                          <a:cs typeface="+mn-cs"/>
                        </a:rPr>
                        <a:t>Advocacy with DMRE and other regulatory bodies to develop a coordinated policy to incentivise investment</a:t>
                      </a:r>
                    </a:p>
                    <a:p>
                      <a:pPr marL="285750" indent="-285750">
                        <a:spcBef>
                          <a:spcPts val="0"/>
                        </a:spcBef>
                        <a:spcAft>
                          <a:spcPts val="0"/>
                        </a:spcAft>
                        <a:buFont typeface="Arial" panose="020B0604020202020204" pitchFamily="34" charset="0"/>
                        <a:buChar char="•"/>
                        <a:defRPr/>
                      </a:pPr>
                      <a:r>
                        <a:rPr lang="en-ZA" sz="1500" kern="1200" dirty="0">
                          <a:solidFill>
                            <a:schemeClr val="dk1"/>
                          </a:solidFill>
                          <a:latin typeface="+mn-lt"/>
                          <a:ea typeface="+mn-ea"/>
                          <a:cs typeface="+mn-cs"/>
                        </a:rPr>
                        <a:t>Finalisation of MoA between NERSA and other relevant regulatory authorities to set out processes for collaboration on competition matters in the energy sector</a:t>
                      </a:r>
                    </a:p>
                    <a:p>
                      <a:pPr marL="285750" indent="-285750">
                        <a:spcBef>
                          <a:spcPts val="0"/>
                        </a:spcBef>
                        <a:spcAft>
                          <a:spcPts val="0"/>
                        </a:spcAft>
                        <a:buFont typeface="Arial" panose="020B0604020202020204" pitchFamily="34" charset="0"/>
                        <a:buChar char="•"/>
                        <a:defRPr/>
                      </a:pPr>
                      <a:r>
                        <a:rPr lang="en-ZA" sz="1500" kern="1200" dirty="0">
                          <a:solidFill>
                            <a:schemeClr val="dk1"/>
                          </a:solidFill>
                          <a:latin typeface="+mn-lt"/>
                          <a:ea typeface="+mn-ea"/>
                          <a:cs typeface="+mn-cs"/>
                        </a:rPr>
                        <a:t>Review Methodologies</a:t>
                      </a:r>
                    </a:p>
                    <a:p>
                      <a:pPr marL="285750" indent="-285750">
                        <a:spcBef>
                          <a:spcPts val="0"/>
                        </a:spcBef>
                        <a:spcAft>
                          <a:spcPts val="0"/>
                        </a:spcAft>
                        <a:buFont typeface="Arial" panose="020B0604020202020204" pitchFamily="34" charset="0"/>
                        <a:buChar char="•"/>
                        <a:defRPr/>
                      </a:pPr>
                      <a:r>
                        <a:rPr lang="en-ZA" sz="1500" kern="1200" dirty="0">
                          <a:solidFill>
                            <a:schemeClr val="dk1"/>
                          </a:solidFill>
                          <a:latin typeface="+mn-lt"/>
                          <a:ea typeface="+mn-ea"/>
                          <a:cs typeface="+mn-cs"/>
                        </a:rPr>
                        <a:t>Lower barriers to entry</a:t>
                      </a:r>
                    </a:p>
                  </a:txBody>
                  <a:tcPr marT="45693" marB="45693"/>
                </a:tc>
                <a:extLst>
                  <a:ext uri="{0D108BD9-81ED-4DB2-BD59-A6C34878D82A}">
                    <a16:rowId xmlns:a16="http://schemas.microsoft.com/office/drawing/2014/main" val="1436786071"/>
                  </a:ext>
                </a:extLst>
              </a:tr>
            </a:tbl>
          </a:graphicData>
        </a:graphic>
      </p:graphicFrame>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Number Placeholder 4">
            <a:extLst>
              <a:ext uri="{FF2B5EF4-FFF2-40B4-BE49-F238E27FC236}">
                <a16:creationId xmlns:a16="http://schemas.microsoft.com/office/drawing/2014/main" id="{E5A43AA9-A39E-CC94-7BB1-334505ECF09E}"/>
              </a:ext>
            </a:extLst>
          </p:cNvPr>
          <p:cNvSpPr>
            <a:spLocks noGrp="1"/>
          </p:cNvSpPr>
          <p:nvPr>
            <p:ph type="sldNum" sz="quarter" idx="11"/>
          </p:nvPr>
        </p:nvSpPr>
        <p:spPr>
          <a:xfrm>
            <a:off x="6804025" y="115888"/>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2DCA136-9712-4E12-A473-B9923B13D8DD}" type="slidenum">
              <a:rPr lang="en-US" altLang="en-US" sz="1400" b="1"/>
              <a:pPr/>
              <a:t>71</a:t>
            </a:fld>
            <a:endParaRPr lang="en-US" altLang="en-US" sz="1400" b="1"/>
          </a:p>
        </p:txBody>
      </p:sp>
      <p:sp>
        <p:nvSpPr>
          <p:cNvPr id="4" name="Rectangle 2">
            <a:extLst>
              <a:ext uri="{FF2B5EF4-FFF2-40B4-BE49-F238E27FC236}">
                <a16:creationId xmlns:a16="http://schemas.microsoft.com/office/drawing/2014/main" id="{B7268B3F-1336-AB57-8CD9-F49E6976FA89}"/>
              </a:ext>
            </a:extLst>
          </p:cNvPr>
          <p:cNvSpPr txBox="1">
            <a:spLocks noChangeArrowheads="1"/>
          </p:cNvSpPr>
          <p:nvPr/>
        </p:nvSpPr>
        <p:spPr bwMode="auto">
          <a:xfrm>
            <a:off x="0" y="1146175"/>
            <a:ext cx="8340725" cy="4111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ＭＳ Ｐゴシック" panose="020B0600070205080204" pitchFamily="34" charset="-128"/>
                <a:cs typeface="+mj-cs"/>
              </a:defRPr>
            </a:lvl1pPr>
            <a:lvl2pPr algn="ctr" rtl="0" eaLnBrk="0" fontAlgn="base" hangingPunct="0">
              <a:spcBef>
                <a:spcPct val="0"/>
              </a:spcBef>
              <a:spcAft>
                <a:spcPct val="0"/>
              </a:spcAft>
              <a:defRPr sz="4400">
                <a:solidFill>
                  <a:schemeClr val="tx2"/>
                </a:solidFill>
                <a:latin typeface="Arial" charset="0"/>
                <a:ea typeface="ＭＳ Ｐゴシック" panose="020B0600070205080204" pitchFamily="34" charset="-128"/>
              </a:defRPr>
            </a:lvl2pPr>
            <a:lvl3pPr algn="ctr" rtl="0" eaLnBrk="0" fontAlgn="base" hangingPunct="0">
              <a:spcBef>
                <a:spcPct val="0"/>
              </a:spcBef>
              <a:spcAft>
                <a:spcPct val="0"/>
              </a:spcAft>
              <a:defRPr sz="4400">
                <a:solidFill>
                  <a:schemeClr val="tx2"/>
                </a:solidFill>
                <a:latin typeface="Arial" charset="0"/>
                <a:ea typeface="ＭＳ Ｐゴシック" panose="020B0600070205080204" pitchFamily="34" charset="-128"/>
              </a:defRPr>
            </a:lvl3pPr>
            <a:lvl4pPr algn="ctr" rtl="0" eaLnBrk="0" fontAlgn="base" hangingPunct="0">
              <a:spcBef>
                <a:spcPct val="0"/>
              </a:spcBef>
              <a:spcAft>
                <a:spcPct val="0"/>
              </a:spcAft>
              <a:defRPr sz="4400">
                <a:solidFill>
                  <a:schemeClr val="tx2"/>
                </a:solidFill>
                <a:latin typeface="Arial" charset="0"/>
                <a:ea typeface="ＭＳ Ｐゴシック" panose="020B0600070205080204" pitchFamily="34" charset="-128"/>
              </a:defRPr>
            </a:lvl4pPr>
            <a:lvl5pPr algn="ctr" rtl="0" eaLnBrk="0" fontAlgn="base" hangingPunct="0">
              <a:spcBef>
                <a:spcPct val="0"/>
              </a:spcBef>
              <a:spcAft>
                <a:spcPct val="0"/>
              </a:spcAft>
              <a:defRPr sz="4400">
                <a:solidFill>
                  <a:schemeClr val="tx2"/>
                </a:solidFill>
                <a:latin typeface="Arial" charset="0"/>
                <a:ea typeface="ＭＳ Ｐゴシック" panose="020B0600070205080204" pitchFamily="34"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a:lstStyle>
          <a:p>
            <a:pPr eaLnBrk="1" hangingPunct="1">
              <a:defRPr/>
            </a:pPr>
            <a:r>
              <a:rPr lang="en-ZA" altLang="en-US" sz="2500" b="1" kern="0" dirty="0"/>
              <a:t>Strategic Risks (5)</a:t>
            </a:r>
          </a:p>
        </p:txBody>
      </p:sp>
      <p:graphicFrame>
        <p:nvGraphicFramePr>
          <p:cNvPr id="6" name="Table 5">
            <a:extLst>
              <a:ext uri="{FF2B5EF4-FFF2-40B4-BE49-F238E27FC236}">
                <a16:creationId xmlns:a16="http://schemas.microsoft.com/office/drawing/2014/main" id="{0B7C60DD-A262-1B21-6C12-B3958F60CADB}"/>
              </a:ext>
            </a:extLst>
          </p:cNvPr>
          <p:cNvGraphicFramePr>
            <a:graphicFrameLocks noGrp="1"/>
          </p:cNvGraphicFramePr>
          <p:nvPr/>
        </p:nvGraphicFramePr>
        <p:xfrm>
          <a:off x="31750" y="1557338"/>
          <a:ext cx="9144000" cy="2305050"/>
        </p:xfrm>
        <a:graphic>
          <a:graphicData uri="http://schemas.openxmlformats.org/drawingml/2006/table">
            <a:tbl>
              <a:tblPr firstRow="1" bandRow="1">
                <a:tableStyleId>{21E4AEA4-8DFA-4A89-87EB-49C32662AFE0}</a:tableStyleId>
              </a:tblPr>
              <a:tblGrid>
                <a:gridCol w="2555776">
                  <a:extLst>
                    <a:ext uri="{9D8B030D-6E8A-4147-A177-3AD203B41FA5}">
                      <a16:colId xmlns:a16="http://schemas.microsoft.com/office/drawing/2014/main" val="1763893312"/>
                    </a:ext>
                  </a:extLst>
                </a:gridCol>
                <a:gridCol w="6588224">
                  <a:extLst>
                    <a:ext uri="{9D8B030D-6E8A-4147-A177-3AD203B41FA5}">
                      <a16:colId xmlns:a16="http://schemas.microsoft.com/office/drawing/2014/main" val="4095100000"/>
                    </a:ext>
                  </a:extLst>
                </a:gridCol>
              </a:tblGrid>
              <a:tr h="3621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altLang="en-US" sz="1700" b="1" dirty="0"/>
                        <a:t>Strategic</a:t>
                      </a:r>
                      <a:r>
                        <a:rPr lang="en-ZA" altLang="en-US" sz="1700" b="1" baseline="0" dirty="0"/>
                        <a:t> Risks </a:t>
                      </a:r>
                      <a:endParaRPr lang="en-ZA" altLang="en-US" sz="1700" b="1" dirty="0"/>
                    </a:p>
                  </a:txBody>
                  <a:tcPr marT="45702" marB="4570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altLang="en-US" sz="1700" b="1" dirty="0"/>
                        <a:t>Mitigating Strategies</a:t>
                      </a:r>
                    </a:p>
                  </a:txBody>
                  <a:tcPr marT="45702" marB="45702"/>
                </a:tc>
                <a:extLst>
                  <a:ext uri="{0D108BD9-81ED-4DB2-BD59-A6C34878D82A}">
                    <a16:rowId xmlns:a16="http://schemas.microsoft.com/office/drawing/2014/main" val="4015476914"/>
                  </a:ext>
                </a:extLst>
              </a:tr>
              <a:tr h="1942868">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9"/>
                        <a:tabLst/>
                        <a:defRPr/>
                      </a:pPr>
                      <a:r>
                        <a:rPr lang="en-ZA" altLang="en-US" sz="1700" kern="1200" dirty="0">
                          <a:solidFill>
                            <a:schemeClr val="dk1"/>
                          </a:solidFill>
                          <a:latin typeface="+mn-lt"/>
                          <a:ea typeface="+mn-ea"/>
                          <a:cs typeface="+mn-cs"/>
                        </a:rPr>
                        <a:t>Unresponsive regulatory framework to landscape changes in the sector</a:t>
                      </a:r>
                    </a:p>
                  </a:txBody>
                  <a:tcPr marT="45702" marB="45702"/>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700" kern="1200" dirty="0">
                          <a:solidFill>
                            <a:schemeClr val="dk1"/>
                          </a:solidFill>
                          <a:latin typeface="+mn-lt"/>
                          <a:ea typeface="+mn-ea"/>
                          <a:cs typeface="+mn-cs"/>
                        </a:rPr>
                        <a:t>Improve the approach to Regulatory Advocacy (continuously align as market evolve).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700" kern="1200" dirty="0">
                          <a:solidFill>
                            <a:schemeClr val="dk1"/>
                          </a:solidFill>
                          <a:latin typeface="+mn-lt"/>
                          <a:ea typeface="+mn-ea"/>
                          <a:cs typeface="+mn-cs"/>
                        </a:rPr>
                        <a:t>Conduct environmental scan and develop draft studies (methodologies, guidelines and rules) in anticipation of industry changes.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700" kern="1200" dirty="0">
                          <a:solidFill>
                            <a:schemeClr val="dk1"/>
                          </a:solidFill>
                          <a:latin typeface="+mn-lt"/>
                          <a:ea typeface="+mn-ea"/>
                          <a:cs typeface="+mn-cs"/>
                        </a:rPr>
                        <a:t>Review Methodology and Guidelines.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700" kern="1200" dirty="0">
                          <a:solidFill>
                            <a:schemeClr val="dk1"/>
                          </a:solidFill>
                          <a:latin typeface="+mn-lt"/>
                          <a:ea typeface="+mn-ea"/>
                          <a:cs typeface="+mn-cs"/>
                        </a:rPr>
                        <a:t>Issue Rules for implementation of IRP.</a:t>
                      </a:r>
                    </a:p>
                  </a:txBody>
                  <a:tcPr marT="45702" marB="45702"/>
                </a:tc>
                <a:extLst>
                  <a:ext uri="{0D108BD9-81ED-4DB2-BD59-A6C34878D82A}">
                    <a16:rowId xmlns:a16="http://schemas.microsoft.com/office/drawing/2014/main" val="1436786071"/>
                  </a:ext>
                </a:extLst>
              </a:tr>
            </a:tbl>
          </a:graphicData>
        </a:graphic>
      </p:graphicFrame>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Number Placeholder 3">
            <a:extLst>
              <a:ext uri="{FF2B5EF4-FFF2-40B4-BE49-F238E27FC236}">
                <a16:creationId xmlns:a16="http://schemas.microsoft.com/office/drawing/2014/main" id="{A75F26F1-A99A-399F-CD8A-CA5EA2403782}"/>
              </a:ext>
            </a:extLst>
          </p:cNvPr>
          <p:cNvSpPr>
            <a:spLocks noGrp="1"/>
          </p:cNvSpPr>
          <p:nvPr>
            <p:ph type="sldNum" sz="quarter" idx="11"/>
          </p:nvPr>
        </p:nvSpPr>
        <p:spPr>
          <a:xfrm>
            <a:off x="8459788" y="115888"/>
            <a:ext cx="611187" cy="495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60B31FF7-5753-4A86-BF6C-C1CAC1373411}" type="slidenum">
              <a:rPr lang="en-US" altLang="en-US" sz="1500" b="1">
                <a:cs typeface="Arial" panose="020B0604020202020204" pitchFamily="34" charset="0"/>
              </a:rPr>
              <a:pPr/>
              <a:t>72</a:t>
            </a:fld>
            <a:endParaRPr lang="en-US" altLang="en-US" sz="1500" b="1">
              <a:cs typeface="Arial" panose="020B0604020202020204" pitchFamily="34" charset="0"/>
            </a:endParaRPr>
          </a:p>
        </p:txBody>
      </p:sp>
      <p:sp>
        <p:nvSpPr>
          <p:cNvPr id="5" name="Content Placeholder 2">
            <a:extLst>
              <a:ext uri="{FF2B5EF4-FFF2-40B4-BE49-F238E27FC236}">
                <a16:creationId xmlns:a16="http://schemas.microsoft.com/office/drawing/2014/main" id="{A5F535E0-2050-6B96-727B-4E942A3FDB87}"/>
              </a:ext>
            </a:extLst>
          </p:cNvPr>
          <p:cNvSpPr txBox="1">
            <a:spLocks/>
          </p:cNvSpPr>
          <p:nvPr/>
        </p:nvSpPr>
        <p:spPr>
          <a:xfrm>
            <a:off x="96838" y="1652588"/>
            <a:ext cx="8537575" cy="460851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algn="just" eaLnBrk="1" hangingPunct="1">
              <a:spcBef>
                <a:spcPts val="0"/>
              </a:spcBef>
              <a:spcAft>
                <a:spcPts val="1200"/>
              </a:spcAft>
              <a:defRPr/>
            </a:pPr>
            <a:r>
              <a:rPr lang="en-US" altLang="en-US" sz="2000" dirty="0">
                <a:solidFill>
                  <a:schemeClr val="tx1">
                    <a:lumMod val="95000"/>
                    <a:lumOff val="5000"/>
                  </a:schemeClr>
                </a:solidFill>
              </a:rPr>
              <a:t>The results of NERSA’s work continues to have a profound impact on the lives of ordinary people as well as on the economy of the country;</a:t>
            </a:r>
          </a:p>
          <a:p>
            <a:pPr algn="just" eaLnBrk="1" hangingPunct="1">
              <a:spcBef>
                <a:spcPts val="0"/>
              </a:spcBef>
              <a:spcAft>
                <a:spcPts val="1200"/>
              </a:spcAft>
              <a:defRPr/>
            </a:pPr>
            <a:r>
              <a:rPr lang="en-GB" altLang="en-US" sz="2000" dirty="0">
                <a:solidFill>
                  <a:schemeClr val="tx1">
                    <a:lumMod val="95000"/>
                    <a:lumOff val="5000"/>
                  </a:schemeClr>
                </a:solidFill>
              </a:rPr>
              <a:t>The regulation of the three energy industries continues to pose some challenges in that the Energy Regulator is required to balance the conflicting interests of licensees, investors, consumers/end-users and the policy maker; </a:t>
            </a:r>
          </a:p>
          <a:p>
            <a:pPr algn="just" eaLnBrk="1" hangingPunct="1">
              <a:spcBef>
                <a:spcPts val="0"/>
              </a:spcBef>
              <a:spcAft>
                <a:spcPts val="1200"/>
              </a:spcAft>
              <a:defRPr/>
            </a:pPr>
            <a:r>
              <a:rPr lang="en-US" altLang="en-US" sz="2000" dirty="0">
                <a:solidFill>
                  <a:schemeClr val="tx1">
                    <a:lumMod val="95000"/>
                    <a:lumOff val="5000"/>
                  </a:schemeClr>
                </a:solidFill>
              </a:rPr>
              <a:t>There is an urgent need for finalization of amendments of governing legislation and government policies relating to the three industries- National Energy Regulator Act, Electricity Regulation Act, Gas Act and Petroleum Pipelines Act.</a:t>
            </a:r>
          </a:p>
          <a:p>
            <a:pPr algn="just" eaLnBrk="1" hangingPunct="1">
              <a:spcBef>
                <a:spcPts val="0"/>
              </a:spcBef>
              <a:spcAft>
                <a:spcPts val="1200"/>
              </a:spcAft>
              <a:defRPr/>
            </a:pPr>
            <a:r>
              <a:rPr lang="en-US" altLang="en-US" sz="2000" dirty="0">
                <a:solidFill>
                  <a:schemeClr val="tx1">
                    <a:lumMod val="95000"/>
                    <a:lumOff val="5000"/>
                  </a:schemeClr>
                </a:solidFill>
              </a:rPr>
              <a:t>To deal with regulatory challenges, NERSA has undertaken various initiatives to refine regulatory practices and methodologies in its quest to become a recognized world-class leader in energy regulation and will continue to do so.</a:t>
            </a:r>
          </a:p>
          <a:p>
            <a:pPr marL="342900" lvl="1" indent="-342900">
              <a:buFont typeface="Arial" panose="020B0604020202020204" pitchFamily="34" charset="0"/>
              <a:buChar char="•"/>
              <a:defRPr/>
            </a:pPr>
            <a:endParaRPr lang="en-ZA" sz="2000" kern="0" dirty="0">
              <a:solidFill>
                <a:srgbClr val="000000"/>
              </a:solidFill>
            </a:endParaRPr>
          </a:p>
          <a:p>
            <a:pPr marL="342900" lvl="1" indent="-342900">
              <a:buFont typeface="Arial" panose="020B0604020202020204" pitchFamily="34" charset="0"/>
              <a:buChar char="•"/>
              <a:defRPr/>
            </a:pPr>
            <a:endParaRPr lang="en-ZA" sz="2000" kern="0" dirty="0">
              <a:solidFill>
                <a:srgbClr val="000000"/>
              </a:solidFill>
            </a:endParaRPr>
          </a:p>
          <a:p>
            <a:pPr marL="457200" lvl="1" indent="0">
              <a:buFontTx/>
              <a:buNone/>
              <a:defRPr/>
            </a:pPr>
            <a:endParaRPr lang="en-ZA" sz="2000" kern="0" dirty="0">
              <a:solidFill>
                <a:srgbClr val="000000"/>
              </a:solidFill>
            </a:endParaRPr>
          </a:p>
          <a:p>
            <a:pPr>
              <a:defRPr/>
            </a:pPr>
            <a:endParaRPr lang="en-ZA" sz="2000" kern="0" dirty="0">
              <a:solidFill>
                <a:srgbClr val="000000"/>
              </a:solidFill>
            </a:endParaRPr>
          </a:p>
        </p:txBody>
      </p:sp>
      <p:sp>
        <p:nvSpPr>
          <p:cNvPr id="6" name="Rectangle 2">
            <a:extLst>
              <a:ext uri="{FF2B5EF4-FFF2-40B4-BE49-F238E27FC236}">
                <a16:creationId xmlns:a16="http://schemas.microsoft.com/office/drawing/2014/main" id="{640FE83B-B424-70C1-3872-50FA2CFDE915}"/>
              </a:ext>
            </a:extLst>
          </p:cNvPr>
          <p:cNvSpPr txBox="1">
            <a:spLocks noChangeArrowheads="1"/>
          </p:cNvSpPr>
          <p:nvPr/>
        </p:nvSpPr>
        <p:spPr bwMode="auto">
          <a:xfrm>
            <a:off x="-293688" y="1087438"/>
            <a:ext cx="8928101" cy="5651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96" charset="-128"/>
              </a:defRPr>
            </a:lvl2pPr>
            <a:lvl3pPr algn="ctr" rtl="0" eaLnBrk="0" fontAlgn="base" hangingPunct="0">
              <a:spcBef>
                <a:spcPct val="0"/>
              </a:spcBef>
              <a:spcAft>
                <a:spcPct val="0"/>
              </a:spcAft>
              <a:defRPr sz="4400">
                <a:solidFill>
                  <a:schemeClr val="tx2"/>
                </a:solidFill>
                <a:latin typeface="Arial" charset="0"/>
                <a:ea typeface="ＭＳ Ｐゴシック" pitchFamily="-96" charset="-128"/>
              </a:defRPr>
            </a:lvl3pPr>
            <a:lvl4pPr algn="ctr" rtl="0" eaLnBrk="0" fontAlgn="base" hangingPunct="0">
              <a:spcBef>
                <a:spcPct val="0"/>
              </a:spcBef>
              <a:spcAft>
                <a:spcPct val="0"/>
              </a:spcAft>
              <a:defRPr sz="4400">
                <a:solidFill>
                  <a:schemeClr val="tx2"/>
                </a:solidFill>
                <a:latin typeface="Arial" charset="0"/>
                <a:ea typeface="ＭＳ Ｐゴシック" pitchFamily="-96" charset="-128"/>
              </a:defRPr>
            </a:lvl4pPr>
            <a:lvl5pPr algn="ctr" rtl="0" eaLnBrk="0" fontAlgn="base" hangingPunct="0">
              <a:spcBef>
                <a:spcPct val="0"/>
              </a:spcBef>
              <a:spcAft>
                <a:spcPct val="0"/>
              </a:spcAft>
              <a:defRPr sz="4400">
                <a:solidFill>
                  <a:schemeClr val="tx2"/>
                </a:solidFill>
                <a:latin typeface="Arial" charset="0"/>
                <a:ea typeface="ＭＳ Ｐゴシック" pitchFamily="-96"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a:lstStyle>
          <a:p>
            <a:pPr eaLnBrk="1" hangingPunct="1">
              <a:defRPr/>
            </a:pPr>
            <a:r>
              <a:rPr lang="en-US" altLang="en-US" sz="3000" b="1" kern="0" dirty="0">
                <a:solidFill>
                  <a:srgbClr val="000000"/>
                </a:solidFill>
              </a:rPr>
              <a:t>CONCLUSION</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3">
            <a:extLst>
              <a:ext uri="{FF2B5EF4-FFF2-40B4-BE49-F238E27FC236}">
                <a16:creationId xmlns:a16="http://schemas.microsoft.com/office/drawing/2014/main" id="{14F596C8-A06C-6466-6E21-0387122E7FE5}"/>
              </a:ext>
            </a:extLst>
          </p:cNvPr>
          <p:cNvSpPr>
            <a:spLocks noGrp="1" noChangeArrowheads="1"/>
          </p:cNvSpPr>
          <p:nvPr>
            <p:ph type="body" idx="1"/>
          </p:nvPr>
        </p:nvSpPr>
        <p:spPr bwMode="auto">
          <a:xfrm>
            <a:off x="250825" y="2162175"/>
            <a:ext cx="8353425" cy="38496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FontTx/>
              <a:buNone/>
            </a:pPr>
            <a:endParaRPr lang="en-US" altLang="en-US" sz="1800"/>
          </a:p>
          <a:p>
            <a:pPr eaLnBrk="1" hangingPunct="1">
              <a:buFontTx/>
              <a:buNone/>
            </a:pPr>
            <a:endParaRPr lang="en-US" altLang="en-US" sz="1800"/>
          </a:p>
          <a:p>
            <a:pPr algn="ctr" eaLnBrk="1" hangingPunct="1">
              <a:buFontTx/>
              <a:buNone/>
            </a:pPr>
            <a:r>
              <a:rPr lang="en-US" altLang="en-US" sz="3600" b="1">
                <a:cs typeface="Arial" panose="020B0604020202020204" pitchFamily="34" charset="0"/>
              </a:rPr>
              <a:t>Thank you</a:t>
            </a:r>
          </a:p>
          <a:p>
            <a:pPr eaLnBrk="1" hangingPunct="1">
              <a:buFontTx/>
              <a:buNone/>
            </a:pPr>
            <a:endParaRPr lang="en-US" altLang="en-US" sz="1200" b="1"/>
          </a:p>
          <a:p>
            <a:pPr eaLnBrk="1" hangingPunct="1">
              <a:buFontTx/>
              <a:buNone/>
            </a:pPr>
            <a:r>
              <a:rPr lang="en-US" altLang="en-US" sz="1200" b="1"/>
              <a:t>					</a:t>
            </a:r>
          </a:p>
          <a:p>
            <a:pPr eaLnBrk="1" hangingPunct="1">
              <a:buFontTx/>
              <a:buNone/>
            </a:pPr>
            <a:endParaRPr lang="en-US" altLang="en-US" sz="1200" b="1"/>
          </a:p>
          <a:p>
            <a:pPr lvl="1" eaLnBrk="1" hangingPunct="1">
              <a:buFontTx/>
              <a:buNone/>
            </a:pPr>
            <a:r>
              <a:rPr lang="en-US" altLang="en-US" sz="800" b="1"/>
              <a:t>				</a:t>
            </a:r>
          </a:p>
          <a:p>
            <a:pPr lvl="1" eaLnBrk="1" hangingPunct="1">
              <a:buFontTx/>
              <a:buNone/>
            </a:pPr>
            <a:endParaRPr lang="en-US" altLang="en-US" sz="800" b="1"/>
          </a:p>
          <a:p>
            <a:pPr lvl="1" eaLnBrk="1" hangingPunct="1">
              <a:buFontTx/>
              <a:buNone/>
            </a:pPr>
            <a:r>
              <a:rPr lang="en-US" altLang="en-US" sz="1400" b="1"/>
              <a:t>					</a:t>
            </a:r>
            <a:endParaRPr lang="en-US" altLang="en-US" b="1"/>
          </a:p>
          <a:p>
            <a:pPr eaLnBrk="1" hangingPunct="1">
              <a:buFontTx/>
              <a:buNone/>
            </a:pPr>
            <a:endParaRPr lang="en-US" altLang="en-US" sz="2000" b="1"/>
          </a:p>
        </p:txBody>
      </p:sp>
      <p:sp>
        <p:nvSpPr>
          <p:cNvPr id="5" name="TextBox 4">
            <a:extLst>
              <a:ext uri="{FF2B5EF4-FFF2-40B4-BE49-F238E27FC236}">
                <a16:creationId xmlns:a16="http://schemas.microsoft.com/office/drawing/2014/main" id="{616033F6-0CE6-287B-B479-AF6305194CA9}"/>
              </a:ext>
            </a:extLst>
          </p:cNvPr>
          <p:cNvSpPr txBox="1"/>
          <p:nvPr/>
        </p:nvSpPr>
        <p:spPr>
          <a:xfrm>
            <a:off x="3132138" y="4508500"/>
            <a:ext cx="3384550" cy="1816100"/>
          </a:xfrm>
          <a:prstGeom prst="rect">
            <a:avLst/>
          </a:prstGeom>
          <a:noFill/>
        </p:spPr>
        <p:txBody>
          <a:bodyPr>
            <a:spAutoFit/>
          </a:bodyPr>
          <a:lstStyle/>
          <a:p>
            <a:pPr lvl="1" indent="-457200" eaLnBrk="1" hangingPunct="1">
              <a:defRPr/>
            </a:pPr>
            <a:r>
              <a:rPr lang="en-US" sz="1400" b="1" dirty="0"/>
              <a:t>Website:	www.nersa.org.za</a:t>
            </a:r>
          </a:p>
          <a:p>
            <a:pPr lvl="1" indent="-457200" eaLnBrk="1" hangingPunct="1">
              <a:defRPr/>
            </a:pPr>
            <a:r>
              <a:rPr lang="en-US" sz="1400" b="1" dirty="0"/>
              <a:t>Tel:		012 401 4600</a:t>
            </a:r>
          </a:p>
          <a:p>
            <a:pPr>
              <a:defRPr/>
            </a:pPr>
            <a:r>
              <a:rPr lang="en-US" sz="1400" b="1" dirty="0"/>
              <a:t>Fax:	012 401 4700</a:t>
            </a:r>
          </a:p>
          <a:p>
            <a:pPr marL="0" lvl="1" eaLnBrk="1" hangingPunct="1">
              <a:defRPr/>
            </a:pPr>
            <a:r>
              <a:rPr lang="en-US" sz="1400" b="1" dirty="0"/>
              <a:t>Email:	</a:t>
            </a:r>
            <a:r>
              <a:rPr lang="en-US" sz="1400" b="1" dirty="0">
                <a:hlinkClick r:id="rId3"/>
              </a:rPr>
              <a:t>info@nersa.org.za</a:t>
            </a:r>
            <a:endParaRPr lang="en-US" sz="1400" b="1" dirty="0"/>
          </a:p>
          <a:p>
            <a:pPr marL="0" lvl="1" eaLnBrk="1" hangingPunct="1">
              <a:defRPr/>
            </a:pPr>
            <a:endParaRPr lang="en-US" sz="1400" b="1" dirty="0"/>
          </a:p>
          <a:p>
            <a:pPr marL="0" lvl="1" eaLnBrk="1" hangingPunct="1">
              <a:defRPr/>
            </a:pPr>
            <a:r>
              <a:rPr lang="en-US" sz="1400" b="1" dirty="0"/>
              <a:t>           @NERSAZA</a:t>
            </a:r>
          </a:p>
          <a:p>
            <a:pPr marL="0" lvl="1" eaLnBrk="1" hangingPunct="1">
              <a:defRPr/>
            </a:pPr>
            <a:endParaRPr lang="en-US" sz="1400" b="1" dirty="0"/>
          </a:p>
          <a:p>
            <a:pPr marL="0" lvl="1" eaLnBrk="1" hangingPunct="1">
              <a:defRPr/>
            </a:pPr>
            <a:r>
              <a:rPr lang="en-US" sz="1400" b="1" dirty="0"/>
              <a:t>           @NERSA_ZA</a:t>
            </a:r>
          </a:p>
        </p:txBody>
      </p:sp>
      <p:sp>
        <p:nvSpPr>
          <p:cNvPr id="149508" name="AutoShape 2" descr="Image result for facebook logo">
            <a:extLst>
              <a:ext uri="{FF2B5EF4-FFF2-40B4-BE49-F238E27FC236}">
                <a16:creationId xmlns:a16="http://schemas.microsoft.com/office/drawing/2014/main" id="{7F9F8162-5ABC-4F8D-3D19-FF1C65506B8D}"/>
              </a:ext>
            </a:extLst>
          </p:cNvPr>
          <p:cNvSpPr>
            <a:spLocks noChangeAspect="1" noChangeArrowheads="1"/>
          </p:cNvSpPr>
          <p:nvPr/>
        </p:nvSpPr>
        <p:spPr bwMode="auto">
          <a:xfrm>
            <a:off x="-31750" y="-136525"/>
            <a:ext cx="12001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ZA" altLang="en-US"/>
          </a:p>
        </p:txBody>
      </p:sp>
      <p:pic>
        <p:nvPicPr>
          <p:cNvPr id="149509" name="Picture 8">
            <a:extLst>
              <a:ext uri="{FF2B5EF4-FFF2-40B4-BE49-F238E27FC236}">
                <a16:creationId xmlns:a16="http://schemas.microsoft.com/office/drawing/2014/main" id="{7E3A05F3-8A09-16D1-861A-021EC2888FA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203575" y="5489575"/>
            <a:ext cx="528638"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9510" name="Picture 7">
            <a:extLst>
              <a:ext uri="{FF2B5EF4-FFF2-40B4-BE49-F238E27FC236}">
                <a16:creationId xmlns:a16="http://schemas.microsoft.com/office/drawing/2014/main" id="{7BB43E3F-F987-38C3-E4DE-D90AE9268472}"/>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276600" y="6011863"/>
            <a:ext cx="382588"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9511" name="Slide Number Placeholder 5">
            <a:extLst>
              <a:ext uri="{FF2B5EF4-FFF2-40B4-BE49-F238E27FC236}">
                <a16:creationId xmlns:a16="http://schemas.microsoft.com/office/drawing/2014/main" id="{82059D35-52D4-DC03-2A18-D8A3E8F498BD}"/>
              </a:ext>
            </a:extLst>
          </p:cNvPr>
          <p:cNvSpPr>
            <a:spLocks noGrp="1"/>
          </p:cNvSpPr>
          <p:nvPr>
            <p:ph type="sldNum" sz="quarter" idx="11"/>
          </p:nvPr>
        </p:nvSpPr>
        <p:spPr>
          <a:xfrm>
            <a:off x="8604250" y="6396038"/>
            <a:ext cx="530225" cy="4619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fld id="{C92B57A1-A0CA-4598-81BC-1B01CEC2BE15}" type="slidenum">
              <a:rPr lang="en-US" altLang="en-US" sz="1200">
                <a:cs typeface="Arial" panose="020B0604020202020204" pitchFamily="34" charset="0"/>
              </a:rPr>
              <a:pPr algn="ctr"/>
              <a:t>73</a:t>
            </a:fld>
            <a:endParaRPr lang="en-US" altLang="en-US" sz="1200">
              <a:cs typeface="Arial" panose="020B0604020202020204" pitchFamily="34"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a:extLst>
              <a:ext uri="{FF2B5EF4-FFF2-40B4-BE49-F238E27FC236}">
                <a16:creationId xmlns:a16="http://schemas.microsoft.com/office/drawing/2014/main" id="{7975EB4E-5BA3-D489-524B-A61BEA4C2B22}"/>
              </a:ext>
            </a:extLst>
          </p:cNvPr>
          <p:cNvSpPr>
            <a:spLocks noGrp="1"/>
          </p:cNvSpPr>
          <p:nvPr>
            <p:ph type="sldNum" sz="quarter" idx="11"/>
          </p:nvPr>
        </p:nvSpPr>
        <p:spPr>
          <a:xfrm>
            <a:off x="8459788" y="115888"/>
            <a:ext cx="504825" cy="3889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E614C84-784E-4E45-810C-5CE6A16F6905}" type="slidenum">
              <a:rPr lang="en-US" altLang="en-US" sz="1500" b="1">
                <a:cs typeface="Arial" panose="020B0604020202020204" pitchFamily="34" charset="0"/>
              </a:rPr>
              <a:pPr/>
              <a:t>8</a:t>
            </a:fld>
            <a:endParaRPr lang="en-US" altLang="en-US" sz="1500" b="1">
              <a:cs typeface="Arial" panose="020B0604020202020204" pitchFamily="34" charset="0"/>
            </a:endParaRPr>
          </a:p>
        </p:txBody>
      </p:sp>
      <p:sp>
        <p:nvSpPr>
          <p:cNvPr id="5" name="Content Placeholder 2">
            <a:extLst>
              <a:ext uri="{FF2B5EF4-FFF2-40B4-BE49-F238E27FC236}">
                <a16:creationId xmlns:a16="http://schemas.microsoft.com/office/drawing/2014/main" id="{94B8BC33-C04F-A2C2-50CB-DF3939C32B6A}"/>
              </a:ext>
            </a:extLst>
          </p:cNvPr>
          <p:cNvSpPr txBox="1">
            <a:spLocks/>
          </p:cNvSpPr>
          <p:nvPr/>
        </p:nvSpPr>
        <p:spPr>
          <a:xfrm>
            <a:off x="80963" y="2062163"/>
            <a:ext cx="8570912" cy="4795837"/>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536575" lvl="1" indent="-536575" algn="just">
              <a:buFontTx/>
              <a:buNone/>
              <a:defRPr/>
            </a:pPr>
            <a:r>
              <a:rPr lang="en-ZA" sz="1800" kern="0" dirty="0">
                <a:solidFill>
                  <a:srgbClr val="000000"/>
                </a:solidFill>
              </a:rPr>
              <a:t>2.1	NERSA followed a new approach to our planning processes, which focussed on the value added by NERSA through its regulation of the energy sector.  This resulted in the formulation of new outcomes in the Strategic Plan. </a:t>
            </a:r>
          </a:p>
          <a:p>
            <a:pPr marL="536575" lvl="1" indent="-536575" algn="just">
              <a:buFontTx/>
              <a:buNone/>
              <a:defRPr/>
            </a:pPr>
            <a:endParaRPr lang="en-ZA" sz="1800" kern="0" dirty="0">
              <a:solidFill>
                <a:srgbClr val="000000"/>
              </a:solidFill>
            </a:endParaRPr>
          </a:p>
          <a:p>
            <a:pPr marL="536575" lvl="1" indent="-536575" algn="just">
              <a:buFontTx/>
              <a:buNone/>
              <a:defRPr/>
            </a:pPr>
            <a:r>
              <a:rPr lang="en-ZA" sz="1800" kern="0" dirty="0">
                <a:solidFill>
                  <a:srgbClr val="000000"/>
                </a:solidFill>
              </a:rPr>
              <a:t>2.2	NERSA’s developed its Annual Performance Plan for 2021/22 to 2023/24 against the backdrop of key developments globally, continentally, regionally and nationally:</a:t>
            </a:r>
          </a:p>
          <a:p>
            <a:pPr marL="987425" lvl="3" indent="-450850" algn="just">
              <a:buFont typeface="+mj-lt"/>
              <a:buAutoNum type="alphaLcParenR"/>
              <a:defRPr/>
            </a:pPr>
            <a:r>
              <a:rPr lang="en-ZA" sz="1800" kern="0" dirty="0">
                <a:solidFill>
                  <a:srgbClr val="000000"/>
                </a:solidFill>
              </a:rPr>
              <a:t>The unprecedented global impact of the COVID-19 Pandemic</a:t>
            </a:r>
            <a:r>
              <a:rPr lang="en-ZA" sz="1800" b="1" i="1" kern="0" dirty="0">
                <a:solidFill>
                  <a:srgbClr val="000000"/>
                </a:solidFill>
              </a:rPr>
              <a:t> </a:t>
            </a:r>
            <a:r>
              <a:rPr lang="en-ZA" sz="1800" kern="0" dirty="0">
                <a:solidFill>
                  <a:srgbClr val="000000"/>
                </a:solidFill>
              </a:rPr>
              <a:t>– especially on the energy sector.</a:t>
            </a:r>
          </a:p>
          <a:p>
            <a:pPr marL="987425" lvl="3" indent="-450850" algn="just">
              <a:buFont typeface="+mj-lt"/>
              <a:buAutoNum type="alphaLcParenR"/>
              <a:defRPr/>
            </a:pPr>
            <a:r>
              <a:rPr lang="en-ZA" sz="1800" kern="0" dirty="0">
                <a:solidFill>
                  <a:srgbClr val="000000"/>
                </a:solidFill>
              </a:rPr>
              <a:t>South Africa’s strained economy.</a:t>
            </a:r>
          </a:p>
          <a:p>
            <a:pPr marL="987425" lvl="3" indent="-450850" algn="just">
              <a:buFont typeface="+mj-lt"/>
              <a:buAutoNum type="alphaLcParenR"/>
              <a:defRPr/>
            </a:pPr>
            <a:r>
              <a:rPr lang="en-ZA" sz="1800" kern="0" dirty="0">
                <a:solidFill>
                  <a:srgbClr val="000000"/>
                </a:solidFill>
              </a:rPr>
              <a:t>Developments in the energy sector related to the timely transition towards a more inclusive, sustainable, affordable and secure global energy system that provides solutions to global energy­ related challenges, while creating value for business and society.</a:t>
            </a:r>
          </a:p>
        </p:txBody>
      </p:sp>
      <p:sp>
        <p:nvSpPr>
          <p:cNvPr id="6" name="Rectangle 2">
            <a:extLst>
              <a:ext uri="{FF2B5EF4-FFF2-40B4-BE49-F238E27FC236}">
                <a16:creationId xmlns:a16="http://schemas.microsoft.com/office/drawing/2014/main" id="{F7B75143-BE30-6A23-B6DA-0B507184C5DE}"/>
              </a:ext>
            </a:extLst>
          </p:cNvPr>
          <p:cNvSpPr txBox="1">
            <a:spLocks noChangeArrowheads="1"/>
          </p:cNvSpPr>
          <p:nvPr/>
        </p:nvSpPr>
        <p:spPr bwMode="auto">
          <a:xfrm>
            <a:off x="107950" y="1125538"/>
            <a:ext cx="7993063" cy="9366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96" charset="-128"/>
              </a:defRPr>
            </a:lvl2pPr>
            <a:lvl3pPr algn="ctr" rtl="0" eaLnBrk="0" fontAlgn="base" hangingPunct="0">
              <a:spcBef>
                <a:spcPct val="0"/>
              </a:spcBef>
              <a:spcAft>
                <a:spcPct val="0"/>
              </a:spcAft>
              <a:defRPr sz="4400">
                <a:solidFill>
                  <a:schemeClr val="tx2"/>
                </a:solidFill>
                <a:latin typeface="Arial" charset="0"/>
                <a:ea typeface="ＭＳ Ｐゴシック" pitchFamily="-96" charset="-128"/>
              </a:defRPr>
            </a:lvl3pPr>
            <a:lvl4pPr algn="ctr" rtl="0" eaLnBrk="0" fontAlgn="base" hangingPunct="0">
              <a:spcBef>
                <a:spcPct val="0"/>
              </a:spcBef>
              <a:spcAft>
                <a:spcPct val="0"/>
              </a:spcAft>
              <a:defRPr sz="4400">
                <a:solidFill>
                  <a:schemeClr val="tx2"/>
                </a:solidFill>
                <a:latin typeface="Arial" charset="0"/>
                <a:ea typeface="ＭＳ Ｐゴシック" pitchFamily="-96" charset="-128"/>
              </a:defRPr>
            </a:lvl4pPr>
            <a:lvl5pPr algn="ctr" rtl="0" eaLnBrk="0" fontAlgn="base" hangingPunct="0">
              <a:spcBef>
                <a:spcPct val="0"/>
              </a:spcBef>
              <a:spcAft>
                <a:spcPct val="0"/>
              </a:spcAft>
              <a:defRPr sz="4400">
                <a:solidFill>
                  <a:schemeClr val="tx2"/>
                </a:solidFill>
                <a:latin typeface="Arial" charset="0"/>
                <a:ea typeface="ＭＳ Ｐゴシック" pitchFamily="-96"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a:lstStyle>
          <a:p>
            <a:pPr marL="536575" indent="-536575" eaLnBrk="1" hangingPunct="1">
              <a:defRPr/>
            </a:pPr>
            <a:r>
              <a:rPr lang="en-ZA" altLang="en-US" sz="2500" b="1" kern="0" dirty="0">
                <a:solidFill>
                  <a:srgbClr val="000000"/>
                </a:solidFill>
              </a:rPr>
              <a:t>2.	</a:t>
            </a:r>
            <a:r>
              <a:rPr lang="en-ZA" altLang="en-US" sz="2800" b="1" dirty="0"/>
              <a:t>CONTEXT FOR THE DEVELOPMENT OF THE ANNUAL PERFORMANCE PLAN</a:t>
            </a:r>
            <a:br>
              <a:rPr lang="en-ZA" altLang="en-US" sz="2800" b="1" dirty="0"/>
            </a:br>
            <a:endParaRPr lang="en-ZA" altLang="en-US" sz="2500" b="1" kern="0" dirty="0">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a:extLst>
              <a:ext uri="{FF2B5EF4-FFF2-40B4-BE49-F238E27FC236}">
                <a16:creationId xmlns:a16="http://schemas.microsoft.com/office/drawing/2014/main" id="{0830C41E-1E7F-95CB-62ED-0220B2B67768}"/>
              </a:ext>
            </a:extLst>
          </p:cNvPr>
          <p:cNvSpPr>
            <a:spLocks noGrp="1"/>
          </p:cNvSpPr>
          <p:nvPr>
            <p:ph type="sldNum" sz="quarter" idx="11"/>
          </p:nvPr>
        </p:nvSpPr>
        <p:spPr>
          <a:xfrm>
            <a:off x="6875463" y="188913"/>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7D22442-2164-46F6-9205-CBA4F003AA5D}" type="slidenum">
              <a:rPr lang="en-US" altLang="en-US" sz="1400" b="1"/>
              <a:pPr/>
              <a:t>9</a:t>
            </a:fld>
            <a:endParaRPr lang="en-US" altLang="en-US" sz="1400" b="1"/>
          </a:p>
        </p:txBody>
      </p:sp>
      <p:sp>
        <p:nvSpPr>
          <p:cNvPr id="20483" name="Rectangle 2">
            <a:extLst>
              <a:ext uri="{FF2B5EF4-FFF2-40B4-BE49-F238E27FC236}">
                <a16:creationId xmlns:a16="http://schemas.microsoft.com/office/drawing/2014/main" id="{E11C11AB-2072-446E-FFFF-9D5DF5DB94B7}"/>
              </a:ext>
            </a:extLst>
          </p:cNvPr>
          <p:cNvSpPr>
            <a:spLocks noGrp="1" noChangeArrowheads="1"/>
          </p:cNvSpPr>
          <p:nvPr>
            <p:ph type="title"/>
          </p:nvPr>
        </p:nvSpPr>
        <p:spPr bwMode="auto">
          <a:xfrm>
            <a:off x="-36513" y="2852738"/>
            <a:ext cx="8893176" cy="7921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ZA" altLang="en-US" b="1"/>
              <a:t>3.     Annual Budget for 2022/23 </a:t>
            </a:r>
            <a:br>
              <a:rPr lang="en-ZA" altLang="en-US" b="1"/>
            </a:br>
            <a:r>
              <a:rPr lang="en-ZA" altLang="en-US" b="1"/>
              <a:t/>
            </a:r>
            <a:br>
              <a:rPr lang="en-ZA" altLang="en-US" b="1"/>
            </a:br>
            <a:r>
              <a:rPr lang="en-US" altLang="en-US" b="1"/>
              <a:t/>
            </a:r>
            <a:br>
              <a:rPr lang="en-US" altLang="en-US" b="1"/>
            </a:br>
            <a:endParaRPr lang="en-US" altLang="en-US" b="1"/>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9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28503</TotalTime>
  <Words>8014</Words>
  <Application>Microsoft Office PowerPoint</Application>
  <PresentationFormat>On-screen Show (4:3)</PresentationFormat>
  <Paragraphs>1229</Paragraphs>
  <Slides>73</Slides>
  <Notes>71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73</vt:i4>
      </vt:variant>
    </vt:vector>
  </HeadingPairs>
  <TitlesOfParts>
    <vt:vector size="82" baseType="lpstr">
      <vt:lpstr>ＭＳ Ｐゴシック</vt:lpstr>
      <vt:lpstr>Arial</vt:lpstr>
      <vt:lpstr>Calibri</vt:lpstr>
      <vt:lpstr>Courier New</vt:lpstr>
      <vt:lpstr>Garamond</vt:lpstr>
      <vt:lpstr>Times New Roman</vt:lpstr>
      <vt:lpstr>Wingdings</vt:lpstr>
      <vt:lpstr>Blank Presentation</vt:lpstr>
      <vt:lpstr>Worksheet</vt:lpstr>
      <vt:lpstr>PowerPoint Presentation</vt:lpstr>
      <vt:lpstr>PowerPoint Presentation</vt:lpstr>
      <vt:lpstr>A. Executive Summary </vt:lpstr>
      <vt:lpstr>1. Introduction </vt:lpstr>
      <vt:lpstr>1.    INTRODUCTION (1)</vt:lpstr>
      <vt:lpstr>1.   INTRODUCTION (2)</vt:lpstr>
      <vt:lpstr>2. Context for the Development of the Annual Performance Plan  </vt:lpstr>
      <vt:lpstr>PowerPoint Presentation</vt:lpstr>
      <vt:lpstr>3.     Annual Budget for 2022/23    </vt:lpstr>
      <vt:lpstr>PowerPoint Presentation</vt:lpstr>
      <vt:lpstr>PowerPoint Presentation</vt:lpstr>
      <vt:lpstr>4. Regulatory and Organisational Activities in the Annual Performance Plan   </vt:lpstr>
      <vt:lpstr>PowerPoint Presentation</vt:lpstr>
      <vt:lpstr>PowerPoint Presentation</vt:lpstr>
      <vt:lpstr>PowerPoint Presentation</vt:lpstr>
      <vt:lpstr>PowerPoint Presentation</vt:lpstr>
      <vt:lpstr>PowerPoint Presentation</vt:lpstr>
      <vt:lpstr>PowerPoint Presentation</vt:lpstr>
      <vt:lpstr>5. Human Resources   </vt:lpstr>
      <vt:lpstr>PowerPoint Presentation</vt:lpstr>
      <vt:lpstr>5.  HUMAN RESOURCES (2)</vt:lpstr>
      <vt:lpstr>6. Key Challenges   </vt:lpstr>
      <vt:lpstr>PowerPoint Presentation</vt:lpstr>
      <vt:lpstr>PowerPoint Presentation</vt:lpstr>
      <vt:lpstr>PowerPoint Presentation</vt:lpstr>
      <vt:lpstr>PowerPoint Presentation</vt:lpstr>
      <vt:lpstr>7. Support Requested in Respect of Identified Regulatory Challenges    </vt:lpstr>
      <vt:lpstr>PowerPoint Presentation</vt:lpstr>
      <vt:lpstr>8. Conclusion   </vt:lpstr>
      <vt:lpstr>PowerPoint Presentation</vt:lpstr>
      <vt:lpstr>PowerPoint Presentation</vt:lpstr>
      <vt:lpstr>PowerPoint Presentation</vt:lpstr>
      <vt:lpstr>PowerPoint Presentation</vt:lpstr>
      <vt:lpstr>PowerPoint Presentation</vt:lpstr>
      <vt:lpstr>1.    INTRODUCTION (3)</vt:lpstr>
      <vt:lpstr>1.   INTRODUCTION (4)</vt:lpstr>
      <vt:lpstr>PowerPoint Presentation</vt:lpstr>
      <vt:lpstr>PowerPoint Presentation</vt:lpstr>
      <vt:lpstr>2.  Mandate (3)</vt:lpstr>
      <vt:lpstr>PowerPoint Presentation</vt:lpstr>
      <vt:lpstr>PowerPoint Presentation</vt:lpstr>
      <vt:lpstr>PowerPoint Presentation</vt:lpstr>
      <vt:lpstr>PowerPoint Presentation</vt:lpstr>
      <vt:lpstr>PowerPoint Presentation</vt:lpstr>
      <vt:lpstr>PowerPoint Presentation</vt:lpstr>
      <vt:lpstr>PROGRAMME 1:  REGULATORY SERVICE DELIVERY Subprogramme:  Electricity Industry Regulation (1)  (MTSF Priority 2: Economic Transformation and Job Creation) </vt:lpstr>
      <vt:lpstr>PROGRAMME 1:  REGULATORY SERVICE DELIVERY Subprogramme:  Electricity Industry Regulation (2) (MTSF Priority 2: Economic Transformation and Job Creation) </vt:lpstr>
      <vt:lpstr>PROGRAMME 1:  REGULATORY SERVICE DELIVERY Subprogramme:  Piped-gas Industry Regulation (1) (MTSF Priority 2: Economic Transformation and Job Creation) </vt:lpstr>
      <vt:lpstr>PowerPoint Presentation</vt:lpstr>
      <vt:lpstr>PowerPoint Presentation</vt:lpstr>
      <vt:lpstr>PowerPoint Presentation</vt:lpstr>
      <vt:lpstr>PowerPoint Presentation</vt:lpstr>
      <vt:lpstr>PROGRAMME 2:  ADVOCACY AND ENGAGEMENT Subprogramme:  Regulatory and Policy Advocacy (MTSF Priority 1: Capable, Ethical and Developmental State) </vt:lpstr>
      <vt:lpstr>PROGRAMME 2:  ADVOCACY AND ENGAGEMENT Subprogramme:   Customer and Stakeholder Engagement (MTSF Priority 7: A better Africa and world) </vt:lpstr>
      <vt:lpstr>PROGRAMME 2:  ADVOCACY AND ENGAGEMENT Subprogramme:   Customer and Stakeholder Engagement (MTSF Priority 7: A better Africa and world) </vt:lpstr>
      <vt:lpstr>PROGRAMME 3:  INNOVATION Subprogramme:   Integrated and Value-Added Services (MTSF Priority 1: Capable, Ethical and Developmental State) </vt:lpstr>
      <vt:lpstr>PROGRAMME 4:  OPERATIONAL EFFICIENCY AND QUALITY MANAGEMENT  Subprogramme:   Integrated Operations and Research and Analysis (1) (MTSF Priority 1: Capable, Ethical and Developmental State) </vt:lpstr>
      <vt:lpstr>PROGRAMME 4:  OPERATIONAL EFFICIENCY AND QUALITY MANAGEMENT  Subprogramme:   Integrated Operations and Research and Analysis (2) (MTSF Priority 1: Capable, Ethical and Developmental State) </vt:lpstr>
      <vt:lpstr>PROGRAMME 5:  PEOPLE AND ORGANISATIONAL CULTURE Subprogramme:   Human Resources and Capacity  (MTSF Priority 1: Capable, Ethical and Developmental State) (MTSF Priority 3: Education, skills and health)  </vt:lpstr>
      <vt:lpstr>PowerPoint Presentation</vt:lpstr>
      <vt:lpstr>6.  HUMAN RESOURCES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Educational Oppertunities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EOC</dc:creator>
  <cp:lastModifiedBy>Arico Kotze</cp:lastModifiedBy>
  <cp:revision>1883</cp:revision>
  <cp:lastPrinted>2014-06-27T13:27:31Z</cp:lastPrinted>
  <dcterms:created xsi:type="dcterms:W3CDTF">2005-11-30T06:16:11Z</dcterms:created>
  <dcterms:modified xsi:type="dcterms:W3CDTF">2022-05-05T10:54:25Z</dcterms:modified>
</cp:coreProperties>
</file>