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8.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2" r:id="rId2"/>
    <p:sldMasterId id="2147483720" r:id="rId3"/>
    <p:sldMasterId id="2147483819" r:id="rId4"/>
    <p:sldMasterId id="2147483831" r:id="rId5"/>
    <p:sldMasterId id="2147483843" r:id="rId6"/>
    <p:sldMasterId id="2147483855" r:id="rId7"/>
    <p:sldMasterId id="2147483867" r:id="rId8"/>
    <p:sldMasterId id="2147483879" r:id="rId9"/>
  </p:sldMasterIdLst>
  <p:notesMasterIdLst>
    <p:notesMasterId r:id="rId90"/>
  </p:notesMasterIdLst>
  <p:sldIdLst>
    <p:sldId id="256" r:id="rId10"/>
    <p:sldId id="265" r:id="rId11"/>
    <p:sldId id="316" r:id="rId12"/>
    <p:sldId id="499" r:id="rId13"/>
    <p:sldId id="501" r:id="rId14"/>
    <p:sldId id="466" r:id="rId15"/>
    <p:sldId id="467" r:id="rId16"/>
    <p:sldId id="431" r:id="rId17"/>
    <p:sldId id="432" r:id="rId18"/>
    <p:sldId id="433" r:id="rId19"/>
    <p:sldId id="505" r:id="rId20"/>
    <p:sldId id="506" r:id="rId21"/>
    <p:sldId id="507" r:id="rId22"/>
    <p:sldId id="436" r:id="rId23"/>
    <p:sldId id="437" r:id="rId24"/>
    <p:sldId id="438" r:id="rId25"/>
    <p:sldId id="439" r:id="rId26"/>
    <p:sldId id="474" r:id="rId27"/>
    <p:sldId id="440" r:id="rId28"/>
    <p:sldId id="384" r:id="rId29"/>
    <p:sldId id="471" r:id="rId30"/>
    <p:sldId id="508" r:id="rId31"/>
    <p:sldId id="396" r:id="rId32"/>
    <p:sldId id="397" r:id="rId33"/>
    <p:sldId id="509" r:id="rId34"/>
    <p:sldId id="398" r:id="rId35"/>
    <p:sldId id="399" r:id="rId36"/>
    <p:sldId id="449" r:id="rId37"/>
    <p:sldId id="401" r:id="rId38"/>
    <p:sldId id="402" r:id="rId39"/>
    <p:sldId id="426" r:id="rId40"/>
    <p:sldId id="445" r:id="rId41"/>
    <p:sldId id="470" r:id="rId42"/>
    <p:sldId id="444" r:id="rId43"/>
    <p:sldId id="403" r:id="rId44"/>
    <p:sldId id="404" r:id="rId45"/>
    <p:sldId id="405" r:id="rId46"/>
    <p:sldId id="406" r:id="rId47"/>
    <p:sldId id="451" r:id="rId48"/>
    <p:sldId id="407" r:id="rId49"/>
    <p:sldId id="510" r:id="rId50"/>
    <p:sldId id="453" r:id="rId51"/>
    <p:sldId id="454" r:id="rId52"/>
    <p:sldId id="456" r:id="rId53"/>
    <p:sldId id="393" r:id="rId54"/>
    <p:sldId id="458" r:id="rId55"/>
    <p:sldId id="476" r:id="rId56"/>
    <p:sldId id="477" r:id="rId57"/>
    <p:sldId id="478" r:id="rId58"/>
    <p:sldId id="457" r:id="rId59"/>
    <p:sldId id="459" r:id="rId60"/>
    <p:sldId id="460" r:id="rId61"/>
    <p:sldId id="465" r:id="rId62"/>
    <p:sldId id="416" r:id="rId63"/>
    <p:sldId id="392" r:id="rId64"/>
    <p:sldId id="428" r:id="rId65"/>
    <p:sldId id="419" r:id="rId66"/>
    <p:sldId id="468" r:id="rId67"/>
    <p:sldId id="448" r:id="rId68"/>
    <p:sldId id="475" r:id="rId69"/>
    <p:sldId id="424" r:id="rId70"/>
    <p:sldId id="481" r:id="rId71"/>
    <p:sldId id="482" r:id="rId72"/>
    <p:sldId id="483" r:id="rId73"/>
    <p:sldId id="484" r:id="rId74"/>
    <p:sldId id="485" r:id="rId75"/>
    <p:sldId id="486" r:id="rId76"/>
    <p:sldId id="503" r:id="rId77"/>
    <p:sldId id="488" r:id="rId78"/>
    <p:sldId id="502" r:id="rId79"/>
    <p:sldId id="490" r:id="rId80"/>
    <p:sldId id="491" r:id="rId81"/>
    <p:sldId id="492" r:id="rId82"/>
    <p:sldId id="493" r:id="rId83"/>
    <p:sldId id="494" r:id="rId84"/>
    <p:sldId id="495" r:id="rId85"/>
    <p:sldId id="496" r:id="rId86"/>
    <p:sldId id="498" r:id="rId87"/>
    <p:sldId id="504" r:id="rId88"/>
    <p:sldId id="497" r:id="rId89"/>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3D2E"/>
    <a:srgbClr val="009057"/>
    <a:srgbClr val="F8DF61"/>
    <a:srgbClr val="C4E8C7"/>
    <a:srgbClr val="B3C9E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498" autoAdjust="0"/>
    <p:restoredTop sz="88689" autoAdjust="0"/>
  </p:normalViewPr>
  <p:slideViewPr>
    <p:cSldViewPr snapToGrid="0" snapToObjects="1">
      <p:cViewPr varScale="1">
        <p:scale>
          <a:sx n="73" d="100"/>
          <a:sy n="73" d="100"/>
        </p:scale>
        <p:origin x="1134" y="78"/>
      </p:cViewPr>
      <p:guideLst>
        <p:guide orient="horz" pos="2160"/>
        <p:guide pos="2880"/>
      </p:guideLst>
    </p:cSldViewPr>
  </p:slideViewPr>
  <p:notesTextViewPr>
    <p:cViewPr>
      <p:scale>
        <a:sx n="1" d="1"/>
        <a:sy n="1" d="1"/>
      </p:scale>
      <p:origin x="0" y="0"/>
    </p:cViewPr>
  </p:notesTextViewPr>
  <p:notesViewPr>
    <p:cSldViewPr snapToGrid="0" snapToObjects="1">
      <p:cViewPr varScale="1">
        <p:scale>
          <a:sx n="81" d="100"/>
          <a:sy n="81" d="100"/>
        </p:scale>
        <p:origin x="2816" y="20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7.xml"/><Relationship Id="rId21" Type="http://schemas.openxmlformats.org/officeDocument/2006/relationships/slide" Target="slides/slide12.xml"/><Relationship Id="rId42" Type="http://schemas.openxmlformats.org/officeDocument/2006/relationships/slide" Target="slides/slide33.xml"/><Relationship Id="rId47" Type="http://schemas.openxmlformats.org/officeDocument/2006/relationships/slide" Target="slides/slide38.xml"/><Relationship Id="rId63" Type="http://schemas.openxmlformats.org/officeDocument/2006/relationships/slide" Target="slides/slide54.xml"/><Relationship Id="rId68" Type="http://schemas.openxmlformats.org/officeDocument/2006/relationships/slide" Target="slides/slide59.xml"/><Relationship Id="rId84" Type="http://schemas.openxmlformats.org/officeDocument/2006/relationships/slide" Target="slides/slide75.xml"/><Relationship Id="rId89" Type="http://schemas.openxmlformats.org/officeDocument/2006/relationships/slide" Target="slides/slide80.xml"/><Relationship Id="rId16" Type="http://schemas.openxmlformats.org/officeDocument/2006/relationships/slide" Target="slides/slide7.xml"/><Relationship Id="rId11" Type="http://schemas.openxmlformats.org/officeDocument/2006/relationships/slide" Target="slides/slide2.xml"/><Relationship Id="rId32" Type="http://schemas.openxmlformats.org/officeDocument/2006/relationships/slide" Target="slides/slide23.xml"/><Relationship Id="rId37" Type="http://schemas.openxmlformats.org/officeDocument/2006/relationships/slide" Target="slides/slide28.xml"/><Relationship Id="rId53" Type="http://schemas.openxmlformats.org/officeDocument/2006/relationships/slide" Target="slides/slide44.xml"/><Relationship Id="rId58" Type="http://schemas.openxmlformats.org/officeDocument/2006/relationships/slide" Target="slides/slide49.xml"/><Relationship Id="rId74" Type="http://schemas.openxmlformats.org/officeDocument/2006/relationships/slide" Target="slides/slide65.xml"/><Relationship Id="rId79" Type="http://schemas.openxmlformats.org/officeDocument/2006/relationships/slide" Target="slides/slide70.xml"/><Relationship Id="rId5" Type="http://schemas.openxmlformats.org/officeDocument/2006/relationships/slideMaster" Target="slideMasters/slideMaster5.xml"/><Relationship Id="rId90" Type="http://schemas.openxmlformats.org/officeDocument/2006/relationships/notesMaster" Target="notesMasters/notesMaster1.xml"/><Relationship Id="rId22" Type="http://schemas.openxmlformats.org/officeDocument/2006/relationships/slide" Target="slides/slide13.xml"/><Relationship Id="rId27" Type="http://schemas.openxmlformats.org/officeDocument/2006/relationships/slide" Target="slides/slide18.xml"/><Relationship Id="rId43" Type="http://schemas.openxmlformats.org/officeDocument/2006/relationships/slide" Target="slides/slide34.xml"/><Relationship Id="rId48" Type="http://schemas.openxmlformats.org/officeDocument/2006/relationships/slide" Target="slides/slide39.xml"/><Relationship Id="rId64" Type="http://schemas.openxmlformats.org/officeDocument/2006/relationships/slide" Target="slides/slide55.xml"/><Relationship Id="rId69" Type="http://schemas.openxmlformats.org/officeDocument/2006/relationships/slide" Target="slides/slide60.xml"/><Relationship Id="rId8" Type="http://schemas.openxmlformats.org/officeDocument/2006/relationships/slideMaster" Target="slideMasters/slideMaster8.xml"/><Relationship Id="rId51" Type="http://schemas.openxmlformats.org/officeDocument/2006/relationships/slide" Target="slides/slide42.xml"/><Relationship Id="rId72" Type="http://schemas.openxmlformats.org/officeDocument/2006/relationships/slide" Target="slides/slide63.xml"/><Relationship Id="rId80" Type="http://schemas.openxmlformats.org/officeDocument/2006/relationships/slide" Target="slides/slide71.xml"/><Relationship Id="rId85" Type="http://schemas.openxmlformats.org/officeDocument/2006/relationships/slide" Target="slides/slide76.xml"/><Relationship Id="rId93"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 Id="rId67" Type="http://schemas.openxmlformats.org/officeDocument/2006/relationships/slide" Target="slides/slide58.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slide" Target="slides/slide53.xml"/><Relationship Id="rId70" Type="http://schemas.openxmlformats.org/officeDocument/2006/relationships/slide" Target="slides/slide61.xml"/><Relationship Id="rId75" Type="http://schemas.openxmlformats.org/officeDocument/2006/relationships/slide" Target="slides/slide66.xml"/><Relationship Id="rId83" Type="http://schemas.openxmlformats.org/officeDocument/2006/relationships/slide" Target="slides/slide74.xml"/><Relationship Id="rId88" Type="http://schemas.openxmlformats.org/officeDocument/2006/relationships/slide" Target="slides/slide79.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slide" Target="slides/slide56.xml"/><Relationship Id="rId73" Type="http://schemas.openxmlformats.org/officeDocument/2006/relationships/slide" Target="slides/slide64.xml"/><Relationship Id="rId78" Type="http://schemas.openxmlformats.org/officeDocument/2006/relationships/slide" Target="slides/slide69.xml"/><Relationship Id="rId81" Type="http://schemas.openxmlformats.org/officeDocument/2006/relationships/slide" Target="slides/slide72.xml"/><Relationship Id="rId86" Type="http://schemas.openxmlformats.org/officeDocument/2006/relationships/slide" Target="slides/slide77.xml"/><Relationship Id="rId9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4.xml"/><Relationship Id="rId18" Type="http://schemas.openxmlformats.org/officeDocument/2006/relationships/slide" Target="slides/slide9.xml"/><Relationship Id="rId39" Type="http://schemas.openxmlformats.org/officeDocument/2006/relationships/slide" Target="slides/slide30.xml"/><Relationship Id="rId34" Type="http://schemas.openxmlformats.org/officeDocument/2006/relationships/slide" Target="slides/slide25.xml"/><Relationship Id="rId50" Type="http://schemas.openxmlformats.org/officeDocument/2006/relationships/slide" Target="slides/slide41.xml"/><Relationship Id="rId55" Type="http://schemas.openxmlformats.org/officeDocument/2006/relationships/slide" Target="slides/slide46.xml"/><Relationship Id="rId76" Type="http://schemas.openxmlformats.org/officeDocument/2006/relationships/slide" Target="slides/slide67.xml"/><Relationship Id="rId7" Type="http://schemas.openxmlformats.org/officeDocument/2006/relationships/slideMaster" Target="slideMasters/slideMaster7.xml"/><Relationship Id="rId71" Type="http://schemas.openxmlformats.org/officeDocument/2006/relationships/slide" Target="slides/slide62.xml"/><Relationship Id="rId92" Type="http://schemas.openxmlformats.org/officeDocument/2006/relationships/viewProps" Target="viewProps.xml"/><Relationship Id="rId2" Type="http://schemas.openxmlformats.org/officeDocument/2006/relationships/slideMaster" Target="slideMasters/slideMaster2.xml"/><Relationship Id="rId29" Type="http://schemas.openxmlformats.org/officeDocument/2006/relationships/slide" Target="slides/slide20.xml"/><Relationship Id="rId24" Type="http://schemas.openxmlformats.org/officeDocument/2006/relationships/slide" Target="slides/slide15.xml"/><Relationship Id="rId40" Type="http://schemas.openxmlformats.org/officeDocument/2006/relationships/slide" Target="slides/slide31.xml"/><Relationship Id="rId45" Type="http://schemas.openxmlformats.org/officeDocument/2006/relationships/slide" Target="slides/slide36.xml"/><Relationship Id="rId66" Type="http://schemas.openxmlformats.org/officeDocument/2006/relationships/slide" Target="slides/slide57.xml"/><Relationship Id="rId87" Type="http://schemas.openxmlformats.org/officeDocument/2006/relationships/slide" Target="slides/slide78.xml"/><Relationship Id="rId61" Type="http://schemas.openxmlformats.org/officeDocument/2006/relationships/slide" Target="slides/slide52.xml"/><Relationship Id="rId82" Type="http://schemas.openxmlformats.org/officeDocument/2006/relationships/slide" Target="slides/slide73.xml"/><Relationship Id="rId19" Type="http://schemas.openxmlformats.org/officeDocument/2006/relationships/slide" Target="slides/slide10.xml"/><Relationship Id="rId14" Type="http://schemas.openxmlformats.org/officeDocument/2006/relationships/slide" Target="slides/slide5.xml"/><Relationship Id="rId30" Type="http://schemas.openxmlformats.org/officeDocument/2006/relationships/slide" Target="slides/slide21.xml"/><Relationship Id="rId35" Type="http://schemas.openxmlformats.org/officeDocument/2006/relationships/slide" Target="slides/slide26.xml"/><Relationship Id="rId56" Type="http://schemas.openxmlformats.org/officeDocument/2006/relationships/slide" Target="slides/slide47.xml"/><Relationship Id="rId77" Type="http://schemas.openxmlformats.org/officeDocument/2006/relationships/slide" Target="slides/slide6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D372738-1B67-F83E-0D07-40145749E85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FDB83A23-CBB6-465B-9634-5927FC49D6CD}"/>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73FED6F4-976F-40E7-882C-DE66FAA2504D}" type="datetimeFigureOut">
              <a:rPr lang="en-US"/>
              <a:pPr>
                <a:defRPr/>
              </a:pPr>
              <a:t>5/3/2022</a:t>
            </a:fld>
            <a:endParaRPr lang="en-US" dirty="0"/>
          </a:p>
        </p:txBody>
      </p:sp>
      <p:sp>
        <p:nvSpPr>
          <p:cNvPr id="4" name="Slide Image Placeholder 3">
            <a:extLst>
              <a:ext uri="{FF2B5EF4-FFF2-40B4-BE49-F238E27FC236}">
                <a16:creationId xmlns:a16="http://schemas.microsoft.com/office/drawing/2014/main" id="{BA5AF7DA-A568-0F70-FC83-1AF713D1F1A7}"/>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a:extLst>
              <a:ext uri="{FF2B5EF4-FFF2-40B4-BE49-F238E27FC236}">
                <a16:creationId xmlns:a16="http://schemas.microsoft.com/office/drawing/2014/main" id="{B79C4339-DBDF-8844-4050-6894122BC9FC}"/>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D1E72ACE-DA4E-AED8-E1CA-E3266D659900}"/>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50F2B184-60ED-5094-C3EA-86A9D48FE91F}"/>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2CB80880-87E3-4400-B2D8-0F0F308CBF58}"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a:extLst>
              <a:ext uri="{FF2B5EF4-FFF2-40B4-BE49-F238E27FC236}">
                <a16:creationId xmlns:a16="http://schemas.microsoft.com/office/drawing/2014/main" id="{7215FE5B-CF9B-0807-ADAC-AC3D0E38FF4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Notes Placeholder 2">
            <a:extLst>
              <a:ext uri="{FF2B5EF4-FFF2-40B4-BE49-F238E27FC236}">
                <a16:creationId xmlns:a16="http://schemas.microsoft.com/office/drawing/2014/main" id="{E1BDF0E7-6DDD-486A-03F8-6F95400B48F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93188" name="Slide Number Placeholder 3">
            <a:extLst>
              <a:ext uri="{FF2B5EF4-FFF2-40B4-BE49-F238E27FC236}">
                <a16:creationId xmlns:a16="http://schemas.microsoft.com/office/drawing/2014/main" id="{6F200600-C0AF-D1EB-992C-4E2D107674C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CF01A01C-2320-4244-89E5-09F7BBEEC850}" type="slidenum">
              <a:rPr lang="en-US" altLang="en-US"/>
              <a:pPr/>
              <a:t>63</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a:extLst>
              <a:ext uri="{FF2B5EF4-FFF2-40B4-BE49-F238E27FC236}">
                <a16:creationId xmlns:a16="http://schemas.microsoft.com/office/drawing/2014/main" id="{1E8E67D2-9229-882D-0E95-42683BDA40A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Notes Placeholder 2">
            <a:extLst>
              <a:ext uri="{FF2B5EF4-FFF2-40B4-BE49-F238E27FC236}">
                <a16:creationId xmlns:a16="http://schemas.microsoft.com/office/drawing/2014/main" id="{79BC36CC-6352-53C0-43AA-9710555D72A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ZA" altLang="en-US"/>
          </a:p>
        </p:txBody>
      </p:sp>
      <p:sp>
        <p:nvSpPr>
          <p:cNvPr id="95236" name="Slide Number Placeholder 3">
            <a:extLst>
              <a:ext uri="{FF2B5EF4-FFF2-40B4-BE49-F238E27FC236}">
                <a16:creationId xmlns:a16="http://schemas.microsoft.com/office/drawing/2014/main" id="{29F2C962-752C-8C7E-5C89-E017602AFC4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2A89B67C-2301-4889-A3DA-62ADD3CC04FE}" type="slidenum">
              <a:rPr lang="en-US" altLang="en-US"/>
              <a:pPr/>
              <a:t>64</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a:extLst>
              <a:ext uri="{FF2B5EF4-FFF2-40B4-BE49-F238E27FC236}">
                <a16:creationId xmlns:a16="http://schemas.microsoft.com/office/drawing/2014/main" id="{0431C70C-346B-4D02-F049-5AE06530307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es Placeholder 2">
            <a:extLst>
              <a:ext uri="{FF2B5EF4-FFF2-40B4-BE49-F238E27FC236}">
                <a16:creationId xmlns:a16="http://schemas.microsoft.com/office/drawing/2014/main" id="{A92B2E8F-B2D3-8A6E-E52B-3304971025E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97284" name="Slide Number Placeholder 3">
            <a:extLst>
              <a:ext uri="{FF2B5EF4-FFF2-40B4-BE49-F238E27FC236}">
                <a16:creationId xmlns:a16="http://schemas.microsoft.com/office/drawing/2014/main" id="{3AF49DEB-BDDC-4874-31E7-FD84E192B9D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6B792B5-95D7-4040-ABED-FD63F0503D59}" type="slidenum">
              <a:rPr lang="en-US" altLang="en-US"/>
              <a:pPr/>
              <a:t>65</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a:extLst>
              <a:ext uri="{FF2B5EF4-FFF2-40B4-BE49-F238E27FC236}">
                <a16:creationId xmlns:a16="http://schemas.microsoft.com/office/drawing/2014/main" id="{833CD497-4A09-7B33-E820-C9D09E3D8AD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Notes Placeholder 2">
            <a:extLst>
              <a:ext uri="{FF2B5EF4-FFF2-40B4-BE49-F238E27FC236}">
                <a16:creationId xmlns:a16="http://schemas.microsoft.com/office/drawing/2014/main" id="{5A6B9BAA-A357-71AF-B01C-A929AADD408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The historical budget cuts information is depicted on the next slide</a:t>
            </a:r>
          </a:p>
        </p:txBody>
      </p:sp>
      <p:sp>
        <p:nvSpPr>
          <p:cNvPr id="99332" name="Slide Number Placeholder 3">
            <a:extLst>
              <a:ext uri="{FF2B5EF4-FFF2-40B4-BE49-F238E27FC236}">
                <a16:creationId xmlns:a16="http://schemas.microsoft.com/office/drawing/2014/main" id="{0D0A2341-EF48-02AF-8495-687509F68BF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F4E6959B-6397-4D85-9FAC-EA4FC338F86E}" type="slidenum">
              <a:rPr lang="en-US" altLang="en-US"/>
              <a:pPr/>
              <a:t>66</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a:extLst>
              <a:ext uri="{FF2B5EF4-FFF2-40B4-BE49-F238E27FC236}">
                <a16:creationId xmlns:a16="http://schemas.microsoft.com/office/drawing/2014/main" id="{B962539F-E17F-3262-D625-B9D82D4F494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Notes Placeholder 2">
            <a:extLst>
              <a:ext uri="{FF2B5EF4-FFF2-40B4-BE49-F238E27FC236}">
                <a16:creationId xmlns:a16="http://schemas.microsoft.com/office/drawing/2014/main" id="{1D288660-B054-260A-D398-B4047B7F7E4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02404" name="Slide Number Placeholder 3">
            <a:extLst>
              <a:ext uri="{FF2B5EF4-FFF2-40B4-BE49-F238E27FC236}">
                <a16:creationId xmlns:a16="http://schemas.microsoft.com/office/drawing/2014/main" id="{286E0FF8-8CF3-2801-D4C6-39A70C44D63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BB396B02-400C-48C1-A35B-A92D728EF715}" type="slidenum">
              <a:rPr lang="en-US" altLang="en-US"/>
              <a:pPr/>
              <a:t>68</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a:extLst>
              <a:ext uri="{FF2B5EF4-FFF2-40B4-BE49-F238E27FC236}">
                <a16:creationId xmlns:a16="http://schemas.microsoft.com/office/drawing/2014/main" id="{DC66DBE7-0314-731F-A2AB-B981C85CE45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Notes Placeholder 2">
            <a:extLst>
              <a:ext uri="{FF2B5EF4-FFF2-40B4-BE49-F238E27FC236}">
                <a16:creationId xmlns:a16="http://schemas.microsoft.com/office/drawing/2014/main" id="{32B4BCF5-F15C-A487-2152-197CD2C9A34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About R1,6 billion from the Administration programme is allocated to fund departmental office accommodation including municipal services.</a:t>
            </a:r>
          </a:p>
          <a:p>
            <a:pPr eaLnBrk="1" hangingPunct="1">
              <a:spcBef>
                <a:spcPct val="0"/>
              </a:spcBef>
            </a:pPr>
            <a:r>
              <a:rPr lang="en-US" altLang="en-US"/>
              <a:t>Of the R3,990 billion budget under Auxiliary services, R3,113 billion is allocated to fund the entities, namely, LASA, SIU, PPSA and SAHRC, the remaining budget is allocated towards IJS/CJS programme as well as the Information Regulator</a:t>
            </a:r>
          </a:p>
        </p:txBody>
      </p:sp>
      <p:sp>
        <p:nvSpPr>
          <p:cNvPr id="104452" name="Slide Number Placeholder 3">
            <a:extLst>
              <a:ext uri="{FF2B5EF4-FFF2-40B4-BE49-F238E27FC236}">
                <a16:creationId xmlns:a16="http://schemas.microsoft.com/office/drawing/2014/main" id="{7B5FA1F5-DECA-5021-CAB9-BD0E82F9AC5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AAC6DA5D-AA91-4D93-8D04-FA702C218ABB}" type="slidenum">
              <a:rPr lang="en-US" altLang="en-US">
                <a:solidFill>
                  <a:srgbClr val="000000"/>
                </a:solidFill>
              </a:rPr>
              <a:pPr/>
              <a:t>69</a:t>
            </a:fld>
            <a:endParaRPr lang="en-US" altLang="en-US">
              <a:solidFill>
                <a:srgbClr val="000000"/>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a:extLst>
              <a:ext uri="{FF2B5EF4-FFF2-40B4-BE49-F238E27FC236}">
                <a16:creationId xmlns:a16="http://schemas.microsoft.com/office/drawing/2014/main" id="{E966876A-3037-2336-BDD9-3B8DCEF27FA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Notes Placeholder 2">
            <a:extLst>
              <a:ext uri="{FF2B5EF4-FFF2-40B4-BE49-F238E27FC236}">
                <a16:creationId xmlns:a16="http://schemas.microsoft.com/office/drawing/2014/main" id="{22EDE642-BDA8-EBB4-C7BE-743C2E00D52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ZA" altLang="en-US"/>
              <a:t>The budget of R570 million under Buildings and other fixed structures is mainly for the court infrastructure projects including the construction of courts</a:t>
            </a:r>
          </a:p>
        </p:txBody>
      </p:sp>
      <p:sp>
        <p:nvSpPr>
          <p:cNvPr id="107524" name="Slide Number Placeholder 3">
            <a:extLst>
              <a:ext uri="{FF2B5EF4-FFF2-40B4-BE49-F238E27FC236}">
                <a16:creationId xmlns:a16="http://schemas.microsoft.com/office/drawing/2014/main" id="{644BB940-BE07-0941-AF24-178760AA0D7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85D0D419-0E69-4C73-B021-D69A2150034E}" type="slidenum">
              <a:rPr lang="en-US" altLang="en-US"/>
              <a:pPr/>
              <a:t>71</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a:extLst>
              <a:ext uri="{FF2B5EF4-FFF2-40B4-BE49-F238E27FC236}">
                <a16:creationId xmlns:a16="http://schemas.microsoft.com/office/drawing/2014/main" id="{3280F3C6-AB81-F45E-65B0-46E86E5C535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Notes Placeholder 2">
            <a:extLst>
              <a:ext uri="{FF2B5EF4-FFF2-40B4-BE49-F238E27FC236}">
                <a16:creationId xmlns:a16="http://schemas.microsoft.com/office/drawing/2014/main" id="{548B2732-DA83-2DFB-0AEC-F050CF1F88E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ZA" altLang="en-US"/>
              <a:t>This budget constitutes of the Chief litigation Officer, Masters, Constitutional Development, Legislative Development and State Law Advisors</a:t>
            </a:r>
          </a:p>
          <a:p>
            <a:pPr eaLnBrk="1" hangingPunct="1">
              <a:spcBef>
                <a:spcPct val="0"/>
              </a:spcBef>
            </a:pPr>
            <a:r>
              <a:rPr lang="en-ZA" altLang="en-US"/>
              <a:t>The budget of R20,7 million under foreign payments is specifically for the annual subscription fees for the International Criminal Court, </a:t>
            </a:r>
            <a:r>
              <a:rPr lang="en-US" altLang="en-US"/>
              <a:t>Hague Conference on Private International Law and International Institute for the Unification of Private Law</a:t>
            </a:r>
            <a:endParaRPr lang="en-ZA" altLang="en-US"/>
          </a:p>
        </p:txBody>
      </p:sp>
      <p:sp>
        <p:nvSpPr>
          <p:cNvPr id="109572" name="Slide Number Placeholder 3">
            <a:extLst>
              <a:ext uri="{FF2B5EF4-FFF2-40B4-BE49-F238E27FC236}">
                <a16:creationId xmlns:a16="http://schemas.microsoft.com/office/drawing/2014/main" id="{2458CE0F-2943-F94F-9DB7-AD71770D225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A48D61B8-289E-47F4-B754-FF6BBB067F8A}" type="slidenum">
              <a:rPr lang="en-US" altLang="en-US"/>
              <a:pPr/>
              <a:t>72</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2" name="Picture 6" descr="Chart, sunburst chart&#10;&#10;Description automatically generated">
            <a:extLst>
              <a:ext uri="{FF2B5EF4-FFF2-40B4-BE49-F238E27FC236}">
                <a16:creationId xmlns:a16="http://schemas.microsoft.com/office/drawing/2014/main" id="{F820A2C9-E736-5B57-A3AC-092AD4724D1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588"/>
            <a:ext cx="9144000"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5">
            <a:extLst>
              <a:ext uri="{FF2B5EF4-FFF2-40B4-BE49-F238E27FC236}">
                <a16:creationId xmlns:a16="http://schemas.microsoft.com/office/drawing/2014/main" id="{66C010E8-F285-961E-BC86-3F2252F77ECD}"/>
              </a:ext>
            </a:extLst>
          </p:cNvPr>
          <p:cNvSpPr txBox="1">
            <a:spLocks/>
          </p:cNvSpPr>
          <p:nvPr userDrawn="1"/>
        </p:nvSpPr>
        <p:spPr>
          <a:xfrm>
            <a:off x="8356600" y="128588"/>
            <a:ext cx="787400" cy="365125"/>
          </a:xfrm>
          <a:prstGeom prst="rect">
            <a:avLst/>
          </a:prstGeom>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fld id="{8B5DCD09-724A-4905-8ED2-CA6AE7D903DA}" type="slidenum">
              <a:rPr lang="en-US" altLang="en-US">
                <a:solidFill>
                  <a:schemeClr val="bg1"/>
                </a:solidFill>
              </a:rPr>
              <a:pPr algn="ctr" eaLnBrk="1" hangingPunct="1"/>
              <a:t>‹#›</a:t>
            </a:fld>
            <a:r>
              <a:rPr lang="en-US" altLang="en-US">
                <a:solidFill>
                  <a:schemeClr val="bg1"/>
                </a:solidFill>
              </a:rPr>
              <a:t> </a:t>
            </a:r>
          </a:p>
        </p:txBody>
      </p:sp>
    </p:spTree>
    <p:extLst>
      <p:ext uri="{BB962C8B-B14F-4D97-AF65-F5344CB8AC3E}">
        <p14:creationId xmlns:p14="http://schemas.microsoft.com/office/powerpoint/2010/main" val="16205903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9595329-C396-876E-23ED-3AECBD6BDF7E}"/>
              </a:ext>
            </a:extLst>
          </p:cNvPr>
          <p:cNvSpPr>
            <a:spLocks noGrp="1"/>
          </p:cNvSpPr>
          <p:nvPr>
            <p:ph type="dt" sz="half" idx="10"/>
          </p:nvPr>
        </p:nvSpPr>
        <p:spPr/>
        <p:txBody>
          <a:bodyPr/>
          <a:lstStyle>
            <a:lvl1pPr>
              <a:defRPr/>
            </a:lvl1pPr>
          </a:lstStyle>
          <a:p>
            <a:pPr>
              <a:defRPr/>
            </a:pPr>
            <a:fld id="{C50EDFA0-4578-403A-B021-327CE06A7402}" type="datetimeFigureOut">
              <a:rPr lang="en-US"/>
              <a:pPr>
                <a:defRPr/>
              </a:pPr>
              <a:t>5/3/2022</a:t>
            </a:fld>
            <a:endParaRPr lang="en-US" dirty="0"/>
          </a:p>
        </p:txBody>
      </p:sp>
      <p:sp>
        <p:nvSpPr>
          <p:cNvPr id="5" name="Footer Placeholder 4">
            <a:extLst>
              <a:ext uri="{FF2B5EF4-FFF2-40B4-BE49-F238E27FC236}">
                <a16:creationId xmlns:a16="http://schemas.microsoft.com/office/drawing/2014/main" id="{B5CE217B-E5DF-7DA9-EC74-3EB8CADE557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E4465C3-1F6D-8698-DB38-3F9BA6E8BD3D}"/>
              </a:ext>
            </a:extLst>
          </p:cNvPr>
          <p:cNvSpPr>
            <a:spLocks noGrp="1"/>
          </p:cNvSpPr>
          <p:nvPr>
            <p:ph type="sldNum" sz="quarter" idx="12"/>
          </p:nvPr>
        </p:nvSpPr>
        <p:spPr/>
        <p:txBody>
          <a:bodyPr/>
          <a:lstStyle>
            <a:lvl1pPr>
              <a:defRPr/>
            </a:lvl1pPr>
          </a:lstStyle>
          <a:p>
            <a:fld id="{71D925FD-1605-491D-9D31-750C9FB1F549}" type="slidenum">
              <a:rPr lang="en-US" altLang="en-US"/>
              <a:pPr/>
              <a:t>‹#›</a:t>
            </a:fld>
            <a:endParaRPr lang="en-US" altLang="en-US"/>
          </a:p>
        </p:txBody>
      </p:sp>
    </p:spTree>
    <p:extLst>
      <p:ext uri="{BB962C8B-B14F-4D97-AF65-F5344CB8AC3E}">
        <p14:creationId xmlns:p14="http://schemas.microsoft.com/office/powerpoint/2010/main" val="232352264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9A298FF-9DBD-7D61-A3B1-5025DBC9A638}"/>
              </a:ext>
            </a:extLst>
          </p:cNvPr>
          <p:cNvSpPr>
            <a:spLocks noGrp="1"/>
          </p:cNvSpPr>
          <p:nvPr>
            <p:ph type="dt" sz="half" idx="10"/>
          </p:nvPr>
        </p:nvSpPr>
        <p:spPr/>
        <p:txBody>
          <a:bodyPr/>
          <a:lstStyle>
            <a:lvl1pPr>
              <a:defRPr/>
            </a:lvl1pPr>
          </a:lstStyle>
          <a:p>
            <a:pPr>
              <a:defRPr/>
            </a:pPr>
            <a:fld id="{9162B9AE-A3ED-4676-A486-291864950CEA}" type="datetimeFigureOut">
              <a:rPr lang="en-US"/>
              <a:pPr>
                <a:defRPr/>
              </a:pPr>
              <a:t>5/3/2022</a:t>
            </a:fld>
            <a:endParaRPr lang="en-US" dirty="0"/>
          </a:p>
        </p:txBody>
      </p:sp>
      <p:sp>
        <p:nvSpPr>
          <p:cNvPr id="5" name="Footer Placeholder 4">
            <a:extLst>
              <a:ext uri="{FF2B5EF4-FFF2-40B4-BE49-F238E27FC236}">
                <a16:creationId xmlns:a16="http://schemas.microsoft.com/office/drawing/2014/main" id="{3FD09CCA-5817-BD3F-FABD-09A9E036237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7516F16-497C-7C90-36DC-2C46DBAB88C0}"/>
              </a:ext>
            </a:extLst>
          </p:cNvPr>
          <p:cNvSpPr>
            <a:spLocks noGrp="1"/>
          </p:cNvSpPr>
          <p:nvPr>
            <p:ph type="sldNum" sz="quarter" idx="12"/>
          </p:nvPr>
        </p:nvSpPr>
        <p:spPr/>
        <p:txBody>
          <a:bodyPr/>
          <a:lstStyle>
            <a:lvl1pPr>
              <a:defRPr/>
            </a:lvl1pPr>
          </a:lstStyle>
          <a:p>
            <a:fld id="{81034B8C-1434-48AF-A59B-F2762A1A7E08}" type="slidenum">
              <a:rPr lang="en-US" altLang="en-US"/>
              <a:pPr/>
              <a:t>‹#›</a:t>
            </a:fld>
            <a:endParaRPr lang="en-US" altLang="en-US"/>
          </a:p>
        </p:txBody>
      </p:sp>
    </p:spTree>
    <p:extLst>
      <p:ext uri="{BB962C8B-B14F-4D97-AF65-F5344CB8AC3E}">
        <p14:creationId xmlns:p14="http://schemas.microsoft.com/office/powerpoint/2010/main" val="35581290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6301D85-A2E3-CAAE-B9DC-0BC239B78257}"/>
              </a:ext>
            </a:extLst>
          </p:cNvPr>
          <p:cNvSpPr>
            <a:spLocks noGrp="1"/>
          </p:cNvSpPr>
          <p:nvPr>
            <p:ph type="dt" sz="half" idx="10"/>
          </p:nvPr>
        </p:nvSpPr>
        <p:spPr/>
        <p:txBody>
          <a:bodyPr/>
          <a:lstStyle>
            <a:lvl1pPr>
              <a:defRPr/>
            </a:lvl1pPr>
          </a:lstStyle>
          <a:p>
            <a:pPr>
              <a:defRPr/>
            </a:pPr>
            <a:fld id="{07290248-A08D-4A01-84B6-62E529180062}" type="datetimeFigureOut">
              <a:rPr lang="en-US"/>
              <a:pPr>
                <a:defRPr/>
              </a:pPr>
              <a:t>5/3/2022</a:t>
            </a:fld>
            <a:endParaRPr lang="en-US" dirty="0"/>
          </a:p>
        </p:txBody>
      </p:sp>
      <p:sp>
        <p:nvSpPr>
          <p:cNvPr id="5" name="Footer Placeholder 4">
            <a:extLst>
              <a:ext uri="{FF2B5EF4-FFF2-40B4-BE49-F238E27FC236}">
                <a16:creationId xmlns:a16="http://schemas.microsoft.com/office/drawing/2014/main" id="{C612CA5D-F7CF-DB4C-2A88-5CE3F4B3BB5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8CF81B7-B349-8976-3DA6-BCEEF4D5A043}"/>
              </a:ext>
            </a:extLst>
          </p:cNvPr>
          <p:cNvSpPr>
            <a:spLocks noGrp="1"/>
          </p:cNvSpPr>
          <p:nvPr>
            <p:ph type="sldNum" sz="quarter" idx="12"/>
          </p:nvPr>
        </p:nvSpPr>
        <p:spPr/>
        <p:txBody>
          <a:bodyPr/>
          <a:lstStyle>
            <a:lvl1pPr>
              <a:defRPr/>
            </a:lvl1pPr>
          </a:lstStyle>
          <a:p>
            <a:fld id="{4DD9812E-3301-49F5-871D-FD6A5221BF6B}" type="slidenum">
              <a:rPr lang="en-US" altLang="en-US"/>
              <a:pPr/>
              <a:t>‹#›</a:t>
            </a:fld>
            <a:endParaRPr lang="en-US" altLang="en-US"/>
          </a:p>
        </p:txBody>
      </p:sp>
    </p:spTree>
    <p:extLst>
      <p:ext uri="{BB962C8B-B14F-4D97-AF65-F5344CB8AC3E}">
        <p14:creationId xmlns:p14="http://schemas.microsoft.com/office/powerpoint/2010/main" val="200787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9" indent="0" algn="ctr">
              <a:buNone/>
              <a:defRPr sz="2000"/>
            </a:lvl2pPr>
            <a:lvl3pPr marL="914418" indent="0" algn="ctr">
              <a:buNone/>
              <a:defRPr sz="1800"/>
            </a:lvl3pPr>
            <a:lvl4pPr marL="1371627" indent="0" algn="ctr">
              <a:buNone/>
              <a:defRPr sz="1600"/>
            </a:lvl4pPr>
            <a:lvl5pPr marL="1828837" indent="0" algn="ctr">
              <a:buNone/>
              <a:defRPr sz="1600"/>
            </a:lvl5pPr>
            <a:lvl6pPr marL="2286046" indent="0" algn="ctr">
              <a:buNone/>
              <a:defRPr sz="1600"/>
            </a:lvl6pPr>
            <a:lvl7pPr marL="2743255" indent="0" algn="ctr">
              <a:buNone/>
              <a:defRPr sz="1600"/>
            </a:lvl7pPr>
            <a:lvl8pPr marL="3200464" indent="0" algn="ctr">
              <a:buNone/>
              <a:defRPr sz="1600"/>
            </a:lvl8pPr>
            <a:lvl9pPr marL="3657673"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FEDE55E5-8931-E10F-4E28-C9AABC6C7ECC}"/>
              </a:ext>
            </a:extLst>
          </p:cNvPr>
          <p:cNvSpPr>
            <a:spLocks noGrp="1"/>
          </p:cNvSpPr>
          <p:nvPr>
            <p:ph type="dt" sz="half" idx="10"/>
          </p:nvPr>
        </p:nvSpPr>
        <p:spPr/>
        <p:txBody>
          <a:bodyPr/>
          <a:lstStyle>
            <a:lvl1pPr>
              <a:defRPr/>
            </a:lvl1pPr>
          </a:lstStyle>
          <a:p>
            <a:pPr>
              <a:defRPr/>
            </a:pPr>
            <a:fld id="{8F4C86E7-457F-49AC-8B86-A88A58E30461}" type="datetimeFigureOut">
              <a:rPr lang="en-US"/>
              <a:pPr>
                <a:defRPr/>
              </a:pPr>
              <a:t>5/3/2022</a:t>
            </a:fld>
            <a:endParaRPr lang="en-US" dirty="0"/>
          </a:p>
        </p:txBody>
      </p:sp>
      <p:sp>
        <p:nvSpPr>
          <p:cNvPr id="5" name="Footer Placeholder 4">
            <a:extLst>
              <a:ext uri="{FF2B5EF4-FFF2-40B4-BE49-F238E27FC236}">
                <a16:creationId xmlns:a16="http://schemas.microsoft.com/office/drawing/2014/main" id="{4DC312A2-3093-9E69-1418-BE8E35EA664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C73621A-DF81-3595-D4E3-BD197B15993E}"/>
              </a:ext>
            </a:extLst>
          </p:cNvPr>
          <p:cNvSpPr>
            <a:spLocks noGrp="1"/>
          </p:cNvSpPr>
          <p:nvPr>
            <p:ph type="sldNum" sz="quarter" idx="12"/>
          </p:nvPr>
        </p:nvSpPr>
        <p:spPr/>
        <p:txBody>
          <a:bodyPr/>
          <a:lstStyle>
            <a:lvl1pPr>
              <a:defRPr/>
            </a:lvl1pPr>
          </a:lstStyle>
          <a:p>
            <a:fld id="{130EF117-5570-43A6-8646-FFA1E9820FB9}" type="slidenum">
              <a:rPr lang="en-US" altLang="en-US"/>
              <a:pPr/>
              <a:t>‹#›</a:t>
            </a:fld>
            <a:endParaRPr lang="en-US" altLang="en-US"/>
          </a:p>
        </p:txBody>
      </p:sp>
    </p:spTree>
    <p:extLst>
      <p:ext uri="{BB962C8B-B14F-4D97-AF65-F5344CB8AC3E}">
        <p14:creationId xmlns:p14="http://schemas.microsoft.com/office/powerpoint/2010/main" val="9699467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FCFBD2B1-9D63-A689-C678-964B87FE4939}"/>
              </a:ext>
            </a:extLst>
          </p:cNvPr>
          <p:cNvSpPr>
            <a:spLocks noGrp="1"/>
          </p:cNvSpPr>
          <p:nvPr>
            <p:ph type="dt" sz="half" idx="10"/>
          </p:nvPr>
        </p:nvSpPr>
        <p:spPr/>
        <p:txBody>
          <a:bodyPr/>
          <a:lstStyle>
            <a:lvl1pPr>
              <a:defRPr/>
            </a:lvl1pPr>
          </a:lstStyle>
          <a:p>
            <a:pPr>
              <a:defRPr/>
            </a:pPr>
            <a:fld id="{491C1651-9EF5-4E15-8E7C-A4C39F65E299}" type="datetimeFigureOut">
              <a:rPr lang="en-US"/>
              <a:pPr>
                <a:defRPr/>
              </a:pPr>
              <a:t>5/3/2022</a:t>
            </a:fld>
            <a:endParaRPr lang="en-US" dirty="0"/>
          </a:p>
        </p:txBody>
      </p:sp>
      <p:sp>
        <p:nvSpPr>
          <p:cNvPr id="5" name="Footer Placeholder 4">
            <a:extLst>
              <a:ext uri="{FF2B5EF4-FFF2-40B4-BE49-F238E27FC236}">
                <a16:creationId xmlns:a16="http://schemas.microsoft.com/office/drawing/2014/main" id="{F598DF04-3A84-A7E3-BAB2-6DC47287ECF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8A027B3-B3CD-33D4-702A-95AB3A927D43}"/>
              </a:ext>
            </a:extLst>
          </p:cNvPr>
          <p:cNvSpPr>
            <a:spLocks noGrp="1"/>
          </p:cNvSpPr>
          <p:nvPr>
            <p:ph type="sldNum" sz="quarter" idx="12"/>
          </p:nvPr>
        </p:nvSpPr>
        <p:spPr/>
        <p:txBody>
          <a:bodyPr/>
          <a:lstStyle>
            <a:lvl1pPr>
              <a:defRPr/>
            </a:lvl1pPr>
          </a:lstStyle>
          <a:p>
            <a:fld id="{8D18206B-6252-4183-8167-0AE0B33E8E32}" type="slidenum">
              <a:rPr lang="en-US" altLang="en-US"/>
              <a:pPr/>
              <a:t>‹#›</a:t>
            </a:fld>
            <a:endParaRPr lang="en-US" altLang="en-US"/>
          </a:p>
        </p:txBody>
      </p:sp>
    </p:spTree>
    <p:extLst>
      <p:ext uri="{BB962C8B-B14F-4D97-AF65-F5344CB8AC3E}">
        <p14:creationId xmlns:p14="http://schemas.microsoft.com/office/powerpoint/2010/main" val="20055911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9" indent="0">
              <a:buNone/>
              <a:defRPr sz="2000">
                <a:solidFill>
                  <a:schemeClr val="tx1">
                    <a:tint val="75000"/>
                  </a:schemeClr>
                </a:solidFill>
              </a:defRPr>
            </a:lvl2pPr>
            <a:lvl3pPr marL="914418" indent="0">
              <a:buNone/>
              <a:defRPr sz="1800">
                <a:solidFill>
                  <a:schemeClr val="tx1">
                    <a:tint val="75000"/>
                  </a:schemeClr>
                </a:solidFill>
              </a:defRPr>
            </a:lvl3pPr>
            <a:lvl4pPr marL="1371627" indent="0">
              <a:buNone/>
              <a:defRPr sz="1600">
                <a:solidFill>
                  <a:schemeClr val="tx1">
                    <a:tint val="75000"/>
                  </a:schemeClr>
                </a:solidFill>
              </a:defRPr>
            </a:lvl4pPr>
            <a:lvl5pPr marL="1828837" indent="0">
              <a:buNone/>
              <a:defRPr sz="1600">
                <a:solidFill>
                  <a:schemeClr val="tx1">
                    <a:tint val="75000"/>
                  </a:schemeClr>
                </a:solidFill>
              </a:defRPr>
            </a:lvl5pPr>
            <a:lvl6pPr marL="2286046" indent="0">
              <a:buNone/>
              <a:defRPr sz="1600">
                <a:solidFill>
                  <a:schemeClr val="tx1">
                    <a:tint val="75000"/>
                  </a:schemeClr>
                </a:solidFill>
              </a:defRPr>
            </a:lvl6pPr>
            <a:lvl7pPr marL="2743255" indent="0">
              <a:buNone/>
              <a:defRPr sz="1600">
                <a:solidFill>
                  <a:schemeClr val="tx1">
                    <a:tint val="75000"/>
                  </a:schemeClr>
                </a:solidFill>
              </a:defRPr>
            </a:lvl7pPr>
            <a:lvl8pPr marL="3200464" indent="0">
              <a:buNone/>
              <a:defRPr sz="1600">
                <a:solidFill>
                  <a:schemeClr val="tx1">
                    <a:tint val="75000"/>
                  </a:schemeClr>
                </a:solidFill>
              </a:defRPr>
            </a:lvl8pPr>
            <a:lvl9pPr marL="3657673"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070C528-74BD-BE17-4A29-70AF5CF01A4C}"/>
              </a:ext>
            </a:extLst>
          </p:cNvPr>
          <p:cNvSpPr>
            <a:spLocks noGrp="1"/>
          </p:cNvSpPr>
          <p:nvPr>
            <p:ph type="dt" sz="half" idx="10"/>
          </p:nvPr>
        </p:nvSpPr>
        <p:spPr/>
        <p:txBody>
          <a:bodyPr/>
          <a:lstStyle>
            <a:lvl1pPr>
              <a:defRPr/>
            </a:lvl1pPr>
          </a:lstStyle>
          <a:p>
            <a:pPr>
              <a:defRPr/>
            </a:pPr>
            <a:fld id="{CAB0846F-BBB1-42BF-94D5-464D86333FFA}" type="datetimeFigureOut">
              <a:rPr lang="en-US"/>
              <a:pPr>
                <a:defRPr/>
              </a:pPr>
              <a:t>5/3/2022</a:t>
            </a:fld>
            <a:endParaRPr lang="en-US" dirty="0"/>
          </a:p>
        </p:txBody>
      </p:sp>
      <p:sp>
        <p:nvSpPr>
          <p:cNvPr id="5" name="Footer Placeholder 4">
            <a:extLst>
              <a:ext uri="{FF2B5EF4-FFF2-40B4-BE49-F238E27FC236}">
                <a16:creationId xmlns:a16="http://schemas.microsoft.com/office/drawing/2014/main" id="{C27E7343-9D17-A05A-79DC-E4D7243A7E6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11E3EFF-7226-06CC-F41B-E7CFC44252B9}"/>
              </a:ext>
            </a:extLst>
          </p:cNvPr>
          <p:cNvSpPr>
            <a:spLocks noGrp="1"/>
          </p:cNvSpPr>
          <p:nvPr>
            <p:ph type="sldNum" sz="quarter" idx="12"/>
          </p:nvPr>
        </p:nvSpPr>
        <p:spPr/>
        <p:txBody>
          <a:bodyPr/>
          <a:lstStyle>
            <a:lvl1pPr>
              <a:defRPr/>
            </a:lvl1pPr>
          </a:lstStyle>
          <a:p>
            <a:fld id="{FB339D47-97F9-4600-96D5-3F8ED6EF8AF9}" type="slidenum">
              <a:rPr lang="en-US" altLang="en-US"/>
              <a:pPr/>
              <a:t>‹#›</a:t>
            </a:fld>
            <a:endParaRPr lang="en-US" altLang="en-US"/>
          </a:p>
        </p:txBody>
      </p:sp>
    </p:spTree>
    <p:extLst>
      <p:ext uri="{BB962C8B-B14F-4D97-AF65-F5344CB8AC3E}">
        <p14:creationId xmlns:p14="http://schemas.microsoft.com/office/powerpoint/2010/main" val="10725652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CD2B9DDF-5DA0-4B54-BADF-133EA615ACBD}"/>
              </a:ext>
            </a:extLst>
          </p:cNvPr>
          <p:cNvSpPr>
            <a:spLocks noGrp="1"/>
          </p:cNvSpPr>
          <p:nvPr>
            <p:ph type="dt" sz="half" idx="10"/>
          </p:nvPr>
        </p:nvSpPr>
        <p:spPr/>
        <p:txBody>
          <a:bodyPr/>
          <a:lstStyle>
            <a:lvl1pPr>
              <a:defRPr/>
            </a:lvl1pPr>
          </a:lstStyle>
          <a:p>
            <a:pPr>
              <a:defRPr/>
            </a:pPr>
            <a:fld id="{9FE51688-24B6-45D1-A52E-8269F8E01F6E}" type="datetimeFigureOut">
              <a:rPr lang="en-US"/>
              <a:pPr>
                <a:defRPr/>
              </a:pPr>
              <a:t>5/3/2022</a:t>
            </a:fld>
            <a:endParaRPr lang="en-US" dirty="0"/>
          </a:p>
        </p:txBody>
      </p:sp>
      <p:sp>
        <p:nvSpPr>
          <p:cNvPr id="6" name="Footer Placeholder 4">
            <a:extLst>
              <a:ext uri="{FF2B5EF4-FFF2-40B4-BE49-F238E27FC236}">
                <a16:creationId xmlns:a16="http://schemas.microsoft.com/office/drawing/2014/main" id="{08ED553A-661A-47C9-DD06-EDC5B80132E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6345A26A-CDB5-8645-5D1B-02E47C4BE06D}"/>
              </a:ext>
            </a:extLst>
          </p:cNvPr>
          <p:cNvSpPr>
            <a:spLocks noGrp="1"/>
          </p:cNvSpPr>
          <p:nvPr>
            <p:ph type="sldNum" sz="quarter" idx="12"/>
          </p:nvPr>
        </p:nvSpPr>
        <p:spPr/>
        <p:txBody>
          <a:bodyPr/>
          <a:lstStyle>
            <a:lvl1pPr>
              <a:defRPr/>
            </a:lvl1pPr>
          </a:lstStyle>
          <a:p>
            <a:fld id="{57B561AA-342D-4EC3-8911-AF7C9A69E8C8}" type="slidenum">
              <a:rPr lang="en-US" altLang="en-US"/>
              <a:pPr/>
              <a:t>‹#›</a:t>
            </a:fld>
            <a:endParaRPr lang="en-US" altLang="en-US"/>
          </a:p>
        </p:txBody>
      </p:sp>
    </p:spTree>
    <p:extLst>
      <p:ext uri="{BB962C8B-B14F-4D97-AF65-F5344CB8AC3E}">
        <p14:creationId xmlns:p14="http://schemas.microsoft.com/office/powerpoint/2010/main" val="18916297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9" indent="0">
              <a:buNone/>
              <a:defRPr sz="2000" b="1"/>
            </a:lvl2pPr>
            <a:lvl3pPr marL="914418" indent="0">
              <a:buNone/>
              <a:defRPr sz="1800" b="1"/>
            </a:lvl3pPr>
            <a:lvl4pPr marL="1371627" indent="0">
              <a:buNone/>
              <a:defRPr sz="1600" b="1"/>
            </a:lvl4pPr>
            <a:lvl5pPr marL="1828837" indent="0">
              <a:buNone/>
              <a:defRPr sz="1600" b="1"/>
            </a:lvl5pPr>
            <a:lvl6pPr marL="2286046" indent="0">
              <a:buNone/>
              <a:defRPr sz="1600" b="1"/>
            </a:lvl6pPr>
            <a:lvl7pPr marL="2743255" indent="0">
              <a:buNone/>
              <a:defRPr sz="1600" b="1"/>
            </a:lvl7pPr>
            <a:lvl8pPr marL="3200464" indent="0">
              <a:buNone/>
              <a:defRPr sz="1600" b="1"/>
            </a:lvl8pPr>
            <a:lvl9pPr marL="3657673"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2400" b="1"/>
            </a:lvl1pPr>
            <a:lvl2pPr marL="457209" indent="0">
              <a:buNone/>
              <a:defRPr sz="2000" b="1"/>
            </a:lvl2pPr>
            <a:lvl3pPr marL="914418" indent="0">
              <a:buNone/>
              <a:defRPr sz="1800" b="1"/>
            </a:lvl3pPr>
            <a:lvl4pPr marL="1371627" indent="0">
              <a:buNone/>
              <a:defRPr sz="1600" b="1"/>
            </a:lvl4pPr>
            <a:lvl5pPr marL="1828837" indent="0">
              <a:buNone/>
              <a:defRPr sz="1600" b="1"/>
            </a:lvl5pPr>
            <a:lvl6pPr marL="2286046" indent="0">
              <a:buNone/>
              <a:defRPr sz="1600" b="1"/>
            </a:lvl6pPr>
            <a:lvl7pPr marL="2743255" indent="0">
              <a:buNone/>
              <a:defRPr sz="1600" b="1"/>
            </a:lvl7pPr>
            <a:lvl8pPr marL="3200464" indent="0">
              <a:buNone/>
              <a:defRPr sz="1600" b="1"/>
            </a:lvl8pPr>
            <a:lvl9pPr marL="365767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5CD38478-CC74-6EA2-3462-1F4ED62AD056}"/>
              </a:ext>
            </a:extLst>
          </p:cNvPr>
          <p:cNvSpPr>
            <a:spLocks noGrp="1"/>
          </p:cNvSpPr>
          <p:nvPr>
            <p:ph type="dt" sz="half" idx="10"/>
          </p:nvPr>
        </p:nvSpPr>
        <p:spPr/>
        <p:txBody>
          <a:bodyPr/>
          <a:lstStyle>
            <a:lvl1pPr>
              <a:defRPr/>
            </a:lvl1pPr>
          </a:lstStyle>
          <a:p>
            <a:pPr>
              <a:defRPr/>
            </a:pPr>
            <a:fld id="{D5BE010F-A31A-4C81-8E3C-795DE08C5606}" type="datetimeFigureOut">
              <a:rPr lang="en-US"/>
              <a:pPr>
                <a:defRPr/>
              </a:pPr>
              <a:t>5/3/2022</a:t>
            </a:fld>
            <a:endParaRPr lang="en-US" dirty="0"/>
          </a:p>
        </p:txBody>
      </p:sp>
      <p:sp>
        <p:nvSpPr>
          <p:cNvPr id="8" name="Footer Placeholder 4">
            <a:extLst>
              <a:ext uri="{FF2B5EF4-FFF2-40B4-BE49-F238E27FC236}">
                <a16:creationId xmlns:a16="http://schemas.microsoft.com/office/drawing/2014/main" id="{D0B321C6-817B-3712-5442-71DABB6E7E98}"/>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97310281-ECC4-96CB-DE51-E23EE1C76D02}"/>
              </a:ext>
            </a:extLst>
          </p:cNvPr>
          <p:cNvSpPr>
            <a:spLocks noGrp="1"/>
          </p:cNvSpPr>
          <p:nvPr>
            <p:ph type="sldNum" sz="quarter" idx="12"/>
          </p:nvPr>
        </p:nvSpPr>
        <p:spPr/>
        <p:txBody>
          <a:bodyPr/>
          <a:lstStyle>
            <a:lvl1pPr>
              <a:defRPr/>
            </a:lvl1pPr>
          </a:lstStyle>
          <a:p>
            <a:fld id="{6A3E22D2-5BEE-4EF5-8F82-09498533F850}" type="slidenum">
              <a:rPr lang="en-US" altLang="en-US"/>
              <a:pPr/>
              <a:t>‹#›</a:t>
            </a:fld>
            <a:endParaRPr lang="en-US" altLang="en-US"/>
          </a:p>
        </p:txBody>
      </p:sp>
    </p:spTree>
    <p:extLst>
      <p:ext uri="{BB962C8B-B14F-4D97-AF65-F5344CB8AC3E}">
        <p14:creationId xmlns:p14="http://schemas.microsoft.com/office/powerpoint/2010/main" val="24725364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806D04B0-B4D7-8E67-626D-F482BCF4C2EA}"/>
              </a:ext>
            </a:extLst>
          </p:cNvPr>
          <p:cNvSpPr>
            <a:spLocks noGrp="1"/>
          </p:cNvSpPr>
          <p:nvPr>
            <p:ph type="dt" sz="half" idx="10"/>
          </p:nvPr>
        </p:nvSpPr>
        <p:spPr/>
        <p:txBody>
          <a:bodyPr/>
          <a:lstStyle>
            <a:lvl1pPr>
              <a:defRPr/>
            </a:lvl1pPr>
          </a:lstStyle>
          <a:p>
            <a:pPr>
              <a:defRPr/>
            </a:pPr>
            <a:fld id="{261C3F60-F5F9-48AD-91CC-6A7AE49C17C3}" type="datetimeFigureOut">
              <a:rPr lang="en-US"/>
              <a:pPr>
                <a:defRPr/>
              </a:pPr>
              <a:t>5/3/2022</a:t>
            </a:fld>
            <a:endParaRPr lang="en-US" dirty="0"/>
          </a:p>
        </p:txBody>
      </p:sp>
      <p:sp>
        <p:nvSpPr>
          <p:cNvPr id="4" name="Footer Placeholder 4">
            <a:extLst>
              <a:ext uri="{FF2B5EF4-FFF2-40B4-BE49-F238E27FC236}">
                <a16:creationId xmlns:a16="http://schemas.microsoft.com/office/drawing/2014/main" id="{ABD745C2-E9A3-1570-F6FF-DEE32428F5C2}"/>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41F5A051-CE05-D15A-D3F3-46FC51819324}"/>
              </a:ext>
            </a:extLst>
          </p:cNvPr>
          <p:cNvSpPr>
            <a:spLocks noGrp="1"/>
          </p:cNvSpPr>
          <p:nvPr>
            <p:ph type="sldNum" sz="quarter" idx="12"/>
          </p:nvPr>
        </p:nvSpPr>
        <p:spPr/>
        <p:txBody>
          <a:bodyPr/>
          <a:lstStyle>
            <a:lvl1pPr>
              <a:defRPr/>
            </a:lvl1pPr>
          </a:lstStyle>
          <a:p>
            <a:fld id="{A360DC94-87BD-4E96-8B74-185450EC52BD}" type="slidenum">
              <a:rPr lang="en-US" altLang="en-US"/>
              <a:pPr/>
              <a:t>‹#›</a:t>
            </a:fld>
            <a:endParaRPr lang="en-US" altLang="en-US"/>
          </a:p>
        </p:txBody>
      </p:sp>
    </p:spTree>
    <p:extLst>
      <p:ext uri="{BB962C8B-B14F-4D97-AF65-F5344CB8AC3E}">
        <p14:creationId xmlns:p14="http://schemas.microsoft.com/office/powerpoint/2010/main" val="33540154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E84A7066-63CB-45EC-7F6F-DADF29B075FD}"/>
              </a:ext>
            </a:extLst>
          </p:cNvPr>
          <p:cNvSpPr>
            <a:spLocks noGrp="1"/>
          </p:cNvSpPr>
          <p:nvPr>
            <p:ph type="dt" sz="half" idx="10"/>
          </p:nvPr>
        </p:nvSpPr>
        <p:spPr/>
        <p:txBody>
          <a:bodyPr/>
          <a:lstStyle>
            <a:lvl1pPr>
              <a:defRPr/>
            </a:lvl1pPr>
          </a:lstStyle>
          <a:p>
            <a:pPr>
              <a:defRPr/>
            </a:pPr>
            <a:fld id="{8F1BC4EC-9F0E-45AE-9727-FD9F002C7659}" type="datetimeFigureOut">
              <a:rPr lang="en-US"/>
              <a:pPr>
                <a:defRPr/>
              </a:pPr>
              <a:t>5/3/2022</a:t>
            </a:fld>
            <a:endParaRPr lang="en-US" dirty="0"/>
          </a:p>
        </p:txBody>
      </p:sp>
      <p:sp>
        <p:nvSpPr>
          <p:cNvPr id="3" name="Footer Placeholder 4">
            <a:extLst>
              <a:ext uri="{FF2B5EF4-FFF2-40B4-BE49-F238E27FC236}">
                <a16:creationId xmlns:a16="http://schemas.microsoft.com/office/drawing/2014/main" id="{EB3CF2D5-7363-F8AB-C9A0-7FD527DB73EA}"/>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B457D0F7-0085-73D9-C470-376A97B7703B}"/>
              </a:ext>
            </a:extLst>
          </p:cNvPr>
          <p:cNvSpPr>
            <a:spLocks noGrp="1"/>
          </p:cNvSpPr>
          <p:nvPr>
            <p:ph type="sldNum" sz="quarter" idx="12"/>
          </p:nvPr>
        </p:nvSpPr>
        <p:spPr/>
        <p:txBody>
          <a:bodyPr/>
          <a:lstStyle>
            <a:lvl1pPr>
              <a:defRPr/>
            </a:lvl1pPr>
          </a:lstStyle>
          <a:p>
            <a:fld id="{0E06131E-6585-4535-AD94-7BFA7B67C0F4}" type="slidenum">
              <a:rPr lang="en-US" altLang="en-US"/>
              <a:pPr/>
              <a:t>‹#›</a:t>
            </a:fld>
            <a:endParaRPr lang="en-US" altLang="en-US"/>
          </a:p>
        </p:txBody>
      </p:sp>
    </p:spTree>
    <p:extLst>
      <p:ext uri="{BB962C8B-B14F-4D97-AF65-F5344CB8AC3E}">
        <p14:creationId xmlns:p14="http://schemas.microsoft.com/office/powerpoint/2010/main" val="7297601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2"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7"/>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2" y="2057400"/>
            <a:ext cx="2949178" cy="3811588"/>
          </a:xfrm>
        </p:spPr>
        <p:txBody>
          <a:bodyPr/>
          <a:lstStyle>
            <a:lvl1pPr marL="0" indent="0">
              <a:buNone/>
              <a:defRPr sz="1600"/>
            </a:lvl1pPr>
            <a:lvl2pPr marL="457209" indent="0">
              <a:buNone/>
              <a:defRPr sz="1400"/>
            </a:lvl2pPr>
            <a:lvl3pPr marL="914418" indent="0">
              <a:buNone/>
              <a:defRPr sz="1200"/>
            </a:lvl3pPr>
            <a:lvl4pPr marL="1371627" indent="0">
              <a:buNone/>
              <a:defRPr sz="1000"/>
            </a:lvl4pPr>
            <a:lvl5pPr marL="1828837" indent="0">
              <a:buNone/>
              <a:defRPr sz="1000"/>
            </a:lvl5pPr>
            <a:lvl6pPr marL="2286046" indent="0">
              <a:buNone/>
              <a:defRPr sz="1000"/>
            </a:lvl6pPr>
            <a:lvl7pPr marL="2743255" indent="0">
              <a:buNone/>
              <a:defRPr sz="1000"/>
            </a:lvl7pPr>
            <a:lvl8pPr marL="3200464" indent="0">
              <a:buNone/>
              <a:defRPr sz="1000"/>
            </a:lvl8pPr>
            <a:lvl9pPr marL="3657673"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E0B3EB6D-4360-7577-41B2-D8A6E3AE6AB0}"/>
              </a:ext>
            </a:extLst>
          </p:cNvPr>
          <p:cNvSpPr>
            <a:spLocks noGrp="1"/>
          </p:cNvSpPr>
          <p:nvPr>
            <p:ph type="dt" sz="half" idx="10"/>
          </p:nvPr>
        </p:nvSpPr>
        <p:spPr/>
        <p:txBody>
          <a:bodyPr/>
          <a:lstStyle>
            <a:lvl1pPr>
              <a:defRPr/>
            </a:lvl1pPr>
          </a:lstStyle>
          <a:p>
            <a:pPr>
              <a:defRPr/>
            </a:pPr>
            <a:fld id="{4D8AECD6-4B90-410F-9D74-DDA361291625}" type="datetimeFigureOut">
              <a:rPr lang="en-US"/>
              <a:pPr>
                <a:defRPr/>
              </a:pPr>
              <a:t>5/3/2022</a:t>
            </a:fld>
            <a:endParaRPr lang="en-US" dirty="0"/>
          </a:p>
        </p:txBody>
      </p:sp>
      <p:sp>
        <p:nvSpPr>
          <p:cNvPr id="6" name="Footer Placeholder 4">
            <a:extLst>
              <a:ext uri="{FF2B5EF4-FFF2-40B4-BE49-F238E27FC236}">
                <a16:creationId xmlns:a16="http://schemas.microsoft.com/office/drawing/2014/main" id="{1181D23D-E00A-029A-3D95-167E3D0CDFD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68E079D-71C2-05E5-31E0-70F425080056}"/>
              </a:ext>
            </a:extLst>
          </p:cNvPr>
          <p:cNvSpPr>
            <a:spLocks noGrp="1"/>
          </p:cNvSpPr>
          <p:nvPr>
            <p:ph type="sldNum" sz="quarter" idx="12"/>
          </p:nvPr>
        </p:nvSpPr>
        <p:spPr/>
        <p:txBody>
          <a:bodyPr/>
          <a:lstStyle>
            <a:lvl1pPr>
              <a:defRPr/>
            </a:lvl1pPr>
          </a:lstStyle>
          <a:p>
            <a:fld id="{BB3F8EEB-EEB6-48DB-8FE4-436411D82349}" type="slidenum">
              <a:rPr lang="en-US" altLang="en-US"/>
              <a:pPr/>
              <a:t>‹#›</a:t>
            </a:fld>
            <a:endParaRPr lang="en-US" altLang="en-US"/>
          </a:p>
        </p:txBody>
      </p:sp>
    </p:spTree>
    <p:extLst>
      <p:ext uri="{BB962C8B-B14F-4D97-AF65-F5344CB8AC3E}">
        <p14:creationId xmlns:p14="http://schemas.microsoft.com/office/powerpoint/2010/main" val="9798006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5354663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2"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7"/>
            <a:ext cx="4629150" cy="4873625"/>
          </a:xfrm>
        </p:spPr>
        <p:txBody>
          <a:bodyPr rtlCol="0">
            <a:normAutofit/>
          </a:bodyPr>
          <a:lstStyle>
            <a:lvl1pPr marL="0" indent="0">
              <a:buNone/>
              <a:defRPr sz="3200"/>
            </a:lvl1pPr>
            <a:lvl2pPr marL="457209" indent="0">
              <a:buNone/>
              <a:defRPr sz="2800"/>
            </a:lvl2pPr>
            <a:lvl3pPr marL="914418" indent="0">
              <a:buNone/>
              <a:defRPr sz="2400"/>
            </a:lvl3pPr>
            <a:lvl4pPr marL="1371627" indent="0">
              <a:buNone/>
              <a:defRPr sz="2000"/>
            </a:lvl4pPr>
            <a:lvl5pPr marL="1828837" indent="0">
              <a:buNone/>
              <a:defRPr sz="2000"/>
            </a:lvl5pPr>
            <a:lvl6pPr marL="2286046" indent="0">
              <a:buNone/>
              <a:defRPr sz="2000"/>
            </a:lvl6pPr>
            <a:lvl7pPr marL="2743255" indent="0">
              <a:buNone/>
              <a:defRPr sz="2000"/>
            </a:lvl7pPr>
            <a:lvl8pPr marL="3200464" indent="0">
              <a:buNone/>
              <a:defRPr sz="2000"/>
            </a:lvl8pPr>
            <a:lvl9pPr marL="3657673"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629842" y="2057400"/>
            <a:ext cx="2949178" cy="3811588"/>
          </a:xfrm>
        </p:spPr>
        <p:txBody>
          <a:bodyPr/>
          <a:lstStyle>
            <a:lvl1pPr marL="0" indent="0">
              <a:buNone/>
              <a:defRPr sz="1600"/>
            </a:lvl1pPr>
            <a:lvl2pPr marL="457209" indent="0">
              <a:buNone/>
              <a:defRPr sz="1400"/>
            </a:lvl2pPr>
            <a:lvl3pPr marL="914418" indent="0">
              <a:buNone/>
              <a:defRPr sz="1200"/>
            </a:lvl3pPr>
            <a:lvl4pPr marL="1371627" indent="0">
              <a:buNone/>
              <a:defRPr sz="1000"/>
            </a:lvl4pPr>
            <a:lvl5pPr marL="1828837" indent="0">
              <a:buNone/>
              <a:defRPr sz="1000"/>
            </a:lvl5pPr>
            <a:lvl6pPr marL="2286046" indent="0">
              <a:buNone/>
              <a:defRPr sz="1000"/>
            </a:lvl6pPr>
            <a:lvl7pPr marL="2743255" indent="0">
              <a:buNone/>
              <a:defRPr sz="1000"/>
            </a:lvl7pPr>
            <a:lvl8pPr marL="3200464" indent="0">
              <a:buNone/>
              <a:defRPr sz="1000"/>
            </a:lvl8pPr>
            <a:lvl9pPr marL="3657673"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96EB2F79-0F74-80E1-5B0C-BF15818FAEE8}"/>
              </a:ext>
            </a:extLst>
          </p:cNvPr>
          <p:cNvSpPr>
            <a:spLocks noGrp="1"/>
          </p:cNvSpPr>
          <p:nvPr>
            <p:ph type="dt" sz="half" idx="10"/>
          </p:nvPr>
        </p:nvSpPr>
        <p:spPr/>
        <p:txBody>
          <a:bodyPr/>
          <a:lstStyle>
            <a:lvl1pPr>
              <a:defRPr/>
            </a:lvl1pPr>
          </a:lstStyle>
          <a:p>
            <a:pPr>
              <a:defRPr/>
            </a:pPr>
            <a:fld id="{9A7DF102-A98B-4235-A13A-0C6BA9E38E45}" type="datetimeFigureOut">
              <a:rPr lang="en-US"/>
              <a:pPr>
                <a:defRPr/>
              </a:pPr>
              <a:t>5/3/2022</a:t>
            </a:fld>
            <a:endParaRPr lang="en-US" dirty="0"/>
          </a:p>
        </p:txBody>
      </p:sp>
      <p:sp>
        <p:nvSpPr>
          <p:cNvPr id="6" name="Footer Placeholder 4">
            <a:extLst>
              <a:ext uri="{FF2B5EF4-FFF2-40B4-BE49-F238E27FC236}">
                <a16:creationId xmlns:a16="http://schemas.microsoft.com/office/drawing/2014/main" id="{58808BF7-8B58-44D8-B2FD-5A5FBA44B7DF}"/>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BFC49976-33FA-3F2B-6742-272F0DADF15B}"/>
              </a:ext>
            </a:extLst>
          </p:cNvPr>
          <p:cNvSpPr>
            <a:spLocks noGrp="1"/>
          </p:cNvSpPr>
          <p:nvPr>
            <p:ph type="sldNum" sz="quarter" idx="12"/>
          </p:nvPr>
        </p:nvSpPr>
        <p:spPr/>
        <p:txBody>
          <a:bodyPr/>
          <a:lstStyle>
            <a:lvl1pPr>
              <a:defRPr/>
            </a:lvl1pPr>
          </a:lstStyle>
          <a:p>
            <a:fld id="{9C611EDA-8830-48CB-8FB9-A66FCE120BA5}" type="slidenum">
              <a:rPr lang="en-US" altLang="en-US"/>
              <a:pPr/>
              <a:t>‹#›</a:t>
            </a:fld>
            <a:endParaRPr lang="en-US" altLang="en-US"/>
          </a:p>
        </p:txBody>
      </p:sp>
    </p:spTree>
    <p:extLst>
      <p:ext uri="{BB962C8B-B14F-4D97-AF65-F5344CB8AC3E}">
        <p14:creationId xmlns:p14="http://schemas.microsoft.com/office/powerpoint/2010/main" val="17411905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25D6B40-52C7-93C6-CD69-029906C3DDCC}"/>
              </a:ext>
            </a:extLst>
          </p:cNvPr>
          <p:cNvSpPr>
            <a:spLocks noGrp="1"/>
          </p:cNvSpPr>
          <p:nvPr>
            <p:ph type="dt" sz="half" idx="10"/>
          </p:nvPr>
        </p:nvSpPr>
        <p:spPr/>
        <p:txBody>
          <a:bodyPr/>
          <a:lstStyle>
            <a:lvl1pPr>
              <a:defRPr/>
            </a:lvl1pPr>
          </a:lstStyle>
          <a:p>
            <a:pPr>
              <a:defRPr/>
            </a:pPr>
            <a:fld id="{FD7A9E73-9389-4E1B-B921-3D8677B6E3AE}" type="datetimeFigureOut">
              <a:rPr lang="en-US"/>
              <a:pPr>
                <a:defRPr/>
              </a:pPr>
              <a:t>5/3/2022</a:t>
            </a:fld>
            <a:endParaRPr lang="en-US" dirty="0"/>
          </a:p>
        </p:txBody>
      </p:sp>
      <p:sp>
        <p:nvSpPr>
          <p:cNvPr id="5" name="Footer Placeholder 4">
            <a:extLst>
              <a:ext uri="{FF2B5EF4-FFF2-40B4-BE49-F238E27FC236}">
                <a16:creationId xmlns:a16="http://schemas.microsoft.com/office/drawing/2014/main" id="{14EB7A4D-8CB4-0AF9-36F8-19EF68ECC3D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096E06A-DFAF-4142-A9D6-E6D548608B52}"/>
              </a:ext>
            </a:extLst>
          </p:cNvPr>
          <p:cNvSpPr>
            <a:spLocks noGrp="1"/>
          </p:cNvSpPr>
          <p:nvPr>
            <p:ph type="sldNum" sz="quarter" idx="12"/>
          </p:nvPr>
        </p:nvSpPr>
        <p:spPr/>
        <p:txBody>
          <a:bodyPr/>
          <a:lstStyle>
            <a:lvl1pPr>
              <a:defRPr/>
            </a:lvl1pPr>
          </a:lstStyle>
          <a:p>
            <a:fld id="{47A188F1-7CD1-4B29-9968-683D3394AF26}" type="slidenum">
              <a:rPr lang="en-US" altLang="en-US"/>
              <a:pPr/>
              <a:t>‹#›</a:t>
            </a:fld>
            <a:endParaRPr lang="en-US" altLang="en-US"/>
          </a:p>
        </p:txBody>
      </p:sp>
    </p:spTree>
    <p:extLst>
      <p:ext uri="{BB962C8B-B14F-4D97-AF65-F5344CB8AC3E}">
        <p14:creationId xmlns:p14="http://schemas.microsoft.com/office/powerpoint/2010/main" val="28173674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97952ED-9489-3D85-DB0C-578F09E07992}"/>
              </a:ext>
            </a:extLst>
          </p:cNvPr>
          <p:cNvSpPr>
            <a:spLocks noGrp="1"/>
          </p:cNvSpPr>
          <p:nvPr>
            <p:ph type="dt" sz="half" idx="10"/>
          </p:nvPr>
        </p:nvSpPr>
        <p:spPr/>
        <p:txBody>
          <a:bodyPr/>
          <a:lstStyle>
            <a:lvl1pPr>
              <a:defRPr/>
            </a:lvl1pPr>
          </a:lstStyle>
          <a:p>
            <a:pPr>
              <a:defRPr/>
            </a:pPr>
            <a:fld id="{9A191C51-5644-4437-A971-E4A3018E2E8F}" type="datetimeFigureOut">
              <a:rPr lang="en-US"/>
              <a:pPr>
                <a:defRPr/>
              </a:pPr>
              <a:t>5/3/2022</a:t>
            </a:fld>
            <a:endParaRPr lang="en-US" dirty="0"/>
          </a:p>
        </p:txBody>
      </p:sp>
      <p:sp>
        <p:nvSpPr>
          <p:cNvPr id="5" name="Footer Placeholder 4">
            <a:extLst>
              <a:ext uri="{FF2B5EF4-FFF2-40B4-BE49-F238E27FC236}">
                <a16:creationId xmlns:a16="http://schemas.microsoft.com/office/drawing/2014/main" id="{9DFF052D-4F13-2169-2711-05DCFBAFB6A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1D4C070-C54C-742A-19D3-A1D94C6F031A}"/>
              </a:ext>
            </a:extLst>
          </p:cNvPr>
          <p:cNvSpPr>
            <a:spLocks noGrp="1"/>
          </p:cNvSpPr>
          <p:nvPr>
            <p:ph type="sldNum" sz="quarter" idx="12"/>
          </p:nvPr>
        </p:nvSpPr>
        <p:spPr/>
        <p:txBody>
          <a:bodyPr/>
          <a:lstStyle>
            <a:lvl1pPr>
              <a:defRPr/>
            </a:lvl1pPr>
          </a:lstStyle>
          <a:p>
            <a:fld id="{C2265F6F-E067-48D2-AB63-4428A64EACD7}" type="slidenum">
              <a:rPr lang="en-US" altLang="en-US"/>
              <a:pPr/>
              <a:t>‹#›</a:t>
            </a:fld>
            <a:endParaRPr lang="en-US" altLang="en-US"/>
          </a:p>
        </p:txBody>
      </p:sp>
    </p:spTree>
    <p:extLst>
      <p:ext uri="{BB962C8B-B14F-4D97-AF65-F5344CB8AC3E}">
        <p14:creationId xmlns:p14="http://schemas.microsoft.com/office/powerpoint/2010/main" val="3548025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2" name="Picture 6" descr="Chart, sunburst chart&#10;&#10;Description automatically generated">
            <a:extLst>
              <a:ext uri="{FF2B5EF4-FFF2-40B4-BE49-F238E27FC236}">
                <a16:creationId xmlns:a16="http://schemas.microsoft.com/office/drawing/2014/main" id="{91E04CF9-2A56-F255-DA98-E6529B31A49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588"/>
            <a:ext cx="9144000"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5">
            <a:extLst>
              <a:ext uri="{FF2B5EF4-FFF2-40B4-BE49-F238E27FC236}">
                <a16:creationId xmlns:a16="http://schemas.microsoft.com/office/drawing/2014/main" id="{4CCF527F-0CC9-E0ED-C3A7-19B5355F6DF2}"/>
              </a:ext>
            </a:extLst>
          </p:cNvPr>
          <p:cNvSpPr txBox="1">
            <a:spLocks/>
          </p:cNvSpPr>
          <p:nvPr userDrawn="1"/>
        </p:nvSpPr>
        <p:spPr>
          <a:xfrm>
            <a:off x="8356600" y="128588"/>
            <a:ext cx="787400" cy="365125"/>
          </a:xfrm>
          <a:prstGeom prst="rect">
            <a:avLst/>
          </a:prstGeom>
        </p:spPr>
        <p:txBody>
          <a:bodyPr anchor="ctr"/>
          <a:lstStyle>
            <a:lvl1pPr defTabSz="652463">
              <a:defRPr>
                <a:solidFill>
                  <a:schemeClr val="tx1"/>
                </a:solidFill>
                <a:latin typeface="Calibri" panose="020F0502020204030204" pitchFamily="34" charset="0"/>
              </a:defRPr>
            </a:lvl1pPr>
            <a:lvl2pPr marL="742950" indent="-285750" defTabSz="652463">
              <a:defRPr>
                <a:solidFill>
                  <a:schemeClr val="tx1"/>
                </a:solidFill>
                <a:latin typeface="Calibri" panose="020F0502020204030204" pitchFamily="34" charset="0"/>
              </a:defRPr>
            </a:lvl2pPr>
            <a:lvl3pPr marL="1143000" indent="-228600" defTabSz="652463">
              <a:defRPr>
                <a:solidFill>
                  <a:schemeClr val="tx1"/>
                </a:solidFill>
                <a:latin typeface="Calibri" panose="020F0502020204030204" pitchFamily="34" charset="0"/>
              </a:defRPr>
            </a:lvl3pPr>
            <a:lvl4pPr marL="1600200" indent="-228600" defTabSz="652463">
              <a:defRPr>
                <a:solidFill>
                  <a:schemeClr val="tx1"/>
                </a:solidFill>
                <a:latin typeface="Calibri" panose="020F0502020204030204" pitchFamily="34" charset="0"/>
              </a:defRPr>
            </a:lvl4pPr>
            <a:lvl5pPr marL="2057400" indent="-228600" defTabSz="652463">
              <a:defRPr>
                <a:solidFill>
                  <a:schemeClr val="tx1"/>
                </a:solidFill>
                <a:latin typeface="Calibri" panose="020F0502020204030204" pitchFamily="34" charset="0"/>
              </a:defRPr>
            </a:lvl5pPr>
            <a:lvl6pPr marL="2514600" indent="-228600" defTabSz="652463" eaLnBrk="0" fontAlgn="base" hangingPunct="0">
              <a:spcBef>
                <a:spcPct val="0"/>
              </a:spcBef>
              <a:spcAft>
                <a:spcPct val="0"/>
              </a:spcAft>
              <a:defRPr>
                <a:solidFill>
                  <a:schemeClr val="tx1"/>
                </a:solidFill>
                <a:latin typeface="Calibri" panose="020F0502020204030204" pitchFamily="34" charset="0"/>
              </a:defRPr>
            </a:lvl6pPr>
            <a:lvl7pPr marL="2971800" indent="-228600" defTabSz="652463" eaLnBrk="0" fontAlgn="base" hangingPunct="0">
              <a:spcBef>
                <a:spcPct val="0"/>
              </a:spcBef>
              <a:spcAft>
                <a:spcPct val="0"/>
              </a:spcAft>
              <a:defRPr>
                <a:solidFill>
                  <a:schemeClr val="tx1"/>
                </a:solidFill>
                <a:latin typeface="Calibri" panose="020F0502020204030204" pitchFamily="34" charset="0"/>
              </a:defRPr>
            </a:lvl7pPr>
            <a:lvl8pPr marL="3429000" indent="-228600" defTabSz="652463" eaLnBrk="0" fontAlgn="base" hangingPunct="0">
              <a:spcBef>
                <a:spcPct val="0"/>
              </a:spcBef>
              <a:spcAft>
                <a:spcPct val="0"/>
              </a:spcAft>
              <a:defRPr>
                <a:solidFill>
                  <a:schemeClr val="tx1"/>
                </a:solidFill>
                <a:latin typeface="Calibri" panose="020F0502020204030204" pitchFamily="34" charset="0"/>
              </a:defRPr>
            </a:lvl8pPr>
            <a:lvl9pPr marL="3886200" indent="-228600" defTabSz="652463"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fld id="{2D31C0B1-D8D8-42C0-8EB5-380E5741B625}" type="slidenum">
              <a:rPr lang="en-US" altLang="en-US">
                <a:solidFill>
                  <a:srgbClr val="FFFFFF"/>
                </a:solidFill>
              </a:rPr>
              <a:pPr algn="ctr" eaLnBrk="1" hangingPunct="1"/>
              <a:t>‹#›</a:t>
            </a:fld>
            <a:r>
              <a:rPr lang="en-US" altLang="en-US">
                <a:solidFill>
                  <a:srgbClr val="FFFFFF"/>
                </a:solidFill>
              </a:rPr>
              <a:t> </a:t>
            </a:r>
          </a:p>
        </p:txBody>
      </p:sp>
    </p:spTree>
    <p:extLst>
      <p:ext uri="{BB962C8B-B14F-4D97-AF65-F5344CB8AC3E}">
        <p14:creationId xmlns:p14="http://schemas.microsoft.com/office/powerpoint/2010/main" val="12924755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2" name="Picture 6" descr="Chart, sunburst chart&#10;&#10;Description automatically generated">
            <a:extLst>
              <a:ext uri="{FF2B5EF4-FFF2-40B4-BE49-F238E27FC236}">
                <a16:creationId xmlns:a16="http://schemas.microsoft.com/office/drawing/2014/main" id="{F0B3E37D-806E-BB4A-F1A8-F150884543A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588"/>
            <a:ext cx="9144000"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5">
            <a:extLst>
              <a:ext uri="{FF2B5EF4-FFF2-40B4-BE49-F238E27FC236}">
                <a16:creationId xmlns:a16="http://schemas.microsoft.com/office/drawing/2014/main" id="{E606CB37-FBD5-DCC5-C653-0AA66D6E0864}"/>
              </a:ext>
            </a:extLst>
          </p:cNvPr>
          <p:cNvSpPr txBox="1">
            <a:spLocks/>
          </p:cNvSpPr>
          <p:nvPr userDrawn="1"/>
        </p:nvSpPr>
        <p:spPr>
          <a:xfrm>
            <a:off x="8356600" y="128588"/>
            <a:ext cx="787400" cy="365125"/>
          </a:xfrm>
          <a:prstGeom prst="rect">
            <a:avLst/>
          </a:prstGeom>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fld id="{D00EB352-6B7B-4588-B457-7170AD97105D}" type="slidenum">
              <a:rPr lang="en-US" altLang="en-US">
                <a:solidFill>
                  <a:srgbClr val="FFFFFF"/>
                </a:solidFill>
              </a:rPr>
              <a:pPr algn="ctr" eaLnBrk="1" hangingPunct="1"/>
              <a:t>‹#›</a:t>
            </a:fld>
            <a:r>
              <a:rPr lang="en-US" altLang="en-US">
                <a:solidFill>
                  <a:srgbClr val="FFFFFF"/>
                </a:solidFill>
              </a:rPr>
              <a:t> </a:t>
            </a:r>
          </a:p>
        </p:txBody>
      </p:sp>
    </p:spTree>
    <p:extLst>
      <p:ext uri="{BB962C8B-B14F-4D97-AF65-F5344CB8AC3E}">
        <p14:creationId xmlns:p14="http://schemas.microsoft.com/office/powerpoint/2010/main" val="29667622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73709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434B3BD-5033-C1C0-D4EF-5248447CEF81}"/>
              </a:ext>
            </a:extLst>
          </p:cNvPr>
          <p:cNvSpPr>
            <a:spLocks noGrp="1"/>
          </p:cNvSpPr>
          <p:nvPr>
            <p:ph type="dt" sz="half" idx="10"/>
          </p:nvPr>
        </p:nvSpPr>
        <p:spPr/>
        <p:txBody>
          <a:bodyPr/>
          <a:lstStyle>
            <a:lvl1pPr>
              <a:defRPr/>
            </a:lvl1pPr>
          </a:lstStyle>
          <a:p>
            <a:pPr>
              <a:defRPr/>
            </a:pPr>
            <a:fld id="{BD0C0D4D-6FA6-4F41-B8EF-C106FA532392}" type="datetimeFigureOut">
              <a:rPr lang="en-US"/>
              <a:pPr>
                <a:defRPr/>
              </a:pPr>
              <a:t>5/3/2022</a:t>
            </a:fld>
            <a:endParaRPr lang="en-US" dirty="0"/>
          </a:p>
        </p:txBody>
      </p:sp>
      <p:sp>
        <p:nvSpPr>
          <p:cNvPr id="5" name="Footer Placeholder 4">
            <a:extLst>
              <a:ext uri="{FF2B5EF4-FFF2-40B4-BE49-F238E27FC236}">
                <a16:creationId xmlns:a16="http://schemas.microsoft.com/office/drawing/2014/main" id="{6725E139-1B1B-C33D-3CC2-919685D1F35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ADCEFE1-9E06-F487-EC3B-7F6343B4DA92}"/>
              </a:ext>
            </a:extLst>
          </p:cNvPr>
          <p:cNvSpPr>
            <a:spLocks noGrp="1"/>
          </p:cNvSpPr>
          <p:nvPr>
            <p:ph type="sldNum" sz="quarter" idx="12"/>
          </p:nvPr>
        </p:nvSpPr>
        <p:spPr/>
        <p:txBody>
          <a:bodyPr/>
          <a:lstStyle>
            <a:lvl1pPr>
              <a:defRPr/>
            </a:lvl1pPr>
          </a:lstStyle>
          <a:p>
            <a:fld id="{33FF1F21-DC5E-4592-8563-90538B2EDF33}" type="slidenum">
              <a:rPr lang="en-US" altLang="en-US"/>
              <a:pPr/>
              <a:t>‹#›</a:t>
            </a:fld>
            <a:endParaRPr lang="en-US" altLang="en-US"/>
          </a:p>
        </p:txBody>
      </p:sp>
    </p:spTree>
    <p:extLst>
      <p:ext uri="{BB962C8B-B14F-4D97-AF65-F5344CB8AC3E}">
        <p14:creationId xmlns:p14="http://schemas.microsoft.com/office/powerpoint/2010/main" val="26746196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D33FF6C8-8DD7-B192-1659-B992DADDF65F}"/>
              </a:ext>
            </a:extLst>
          </p:cNvPr>
          <p:cNvSpPr>
            <a:spLocks noGrp="1"/>
          </p:cNvSpPr>
          <p:nvPr>
            <p:ph type="dt" sz="half" idx="10"/>
          </p:nvPr>
        </p:nvSpPr>
        <p:spPr/>
        <p:txBody>
          <a:bodyPr/>
          <a:lstStyle>
            <a:lvl1pPr>
              <a:defRPr/>
            </a:lvl1pPr>
          </a:lstStyle>
          <a:p>
            <a:pPr>
              <a:defRPr/>
            </a:pPr>
            <a:fld id="{31351450-F809-4FD1-B8DF-40006B70BE01}" type="datetimeFigureOut">
              <a:rPr lang="en-US"/>
              <a:pPr>
                <a:defRPr/>
              </a:pPr>
              <a:t>5/3/2022</a:t>
            </a:fld>
            <a:endParaRPr lang="en-US" dirty="0"/>
          </a:p>
        </p:txBody>
      </p:sp>
      <p:sp>
        <p:nvSpPr>
          <p:cNvPr id="6" name="Footer Placeholder 4">
            <a:extLst>
              <a:ext uri="{FF2B5EF4-FFF2-40B4-BE49-F238E27FC236}">
                <a16:creationId xmlns:a16="http://schemas.microsoft.com/office/drawing/2014/main" id="{43A6E64B-CFF7-9129-6038-CBD4452C37CD}"/>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4444E2E3-9015-9FDD-919D-A6735BE74D8D}"/>
              </a:ext>
            </a:extLst>
          </p:cNvPr>
          <p:cNvSpPr>
            <a:spLocks noGrp="1"/>
          </p:cNvSpPr>
          <p:nvPr>
            <p:ph type="sldNum" sz="quarter" idx="12"/>
          </p:nvPr>
        </p:nvSpPr>
        <p:spPr/>
        <p:txBody>
          <a:bodyPr/>
          <a:lstStyle>
            <a:lvl1pPr>
              <a:defRPr/>
            </a:lvl1pPr>
          </a:lstStyle>
          <a:p>
            <a:fld id="{2E734272-317A-4896-9ABB-2188A1320FB1}" type="slidenum">
              <a:rPr lang="en-US" altLang="en-US"/>
              <a:pPr/>
              <a:t>‹#›</a:t>
            </a:fld>
            <a:endParaRPr lang="en-US" altLang="en-US"/>
          </a:p>
        </p:txBody>
      </p:sp>
    </p:spTree>
    <p:extLst>
      <p:ext uri="{BB962C8B-B14F-4D97-AF65-F5344CB8AC3E}">
        <p14:creationId xmlns:p14="http://schemas.microsoft.com/office/powerpoint/2010/main" val="304336640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A1687F64-1DC9-3B6A-A304-A82F3405D4D2}"/>
              </a:ext>
            </a:extLst>
          </p:cNvPr>
          <p:cNvSpPr>
            <a:spLocks noGrp="1"/>
          </p:cNvSpPr>
          <p:nvPr>
            <p:ph type="dt" sz="half" idx="10"/>
          </p:nvPr>
        </p:nvSpPr>
        <p:spPr/>
        <p:txBody>
          <a:bodyPr/>
          <a:lstStyle>
            <a:lvl1pPr>
              <a:defRPr/>
            </a:lvl1pPr>
          </a:lstStyle>
          <a:p>
            <a:pPr>
              <a:defRPr/>
            </a:pPr>
            <a:fld id="{8624827D-8E3C-4188-B114-28B2053A1E85}" type="datetimeFigureOut">
              <a:rPr lang="en-US"/>
              <a:pPr>
                <a:defRPr/>
              </a:pPr>
              <a:t>5/3/2022</a:t>
            </a:fld>
            <a:endParaRPr lang="en-US" dirty="0"/>
          </a:p>
        </p:txBody>
      </p:sp>
      <p:sp>
        <p:nvSpPr>
          <p:cNvPr id="8" name="Footer Placeholder 4">
            <a:extLst>
              <a:ext uri="{FF2B5EF4-FFF2-40B4-BE49-F238E27FC236}">
                <a16:creationId xmlns:a16="http://schemas.microsoft.com/office/drawing/2014/main" id="{A665C407-CADE-B124-341E-BA5C6054359F}"/>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10476129-3E58-FA84-62AB-1830F80C3D34}"/>
              </a:ext>
            </a:extLst>
          </p:cNvPr>
          <p:cNvSpPr>
            <a:spLocks noGrp="1"/>
          </p:cNvSpPr>
          <p:nvPr>
            <p:ph type="sldNum" sz="quarter" idx="12"/>
          </p:nvPr>
        </p:nvSpPr>
        <p:spPr/>
        <p:txBody>
          <a:bodyPr/>
          <a:lstStyle>
            <a:lvl1pPr>
              <a:defRPr/>
            </a:lvl1pPr>
          </a:lstStyle>
          <a:p>
            <a:fld id="{9857617F-C96A-4647-9649-870CD1F9080D}" type="slidenum">
              <a:rPr lang="en-US" altLang="en-US"/>
              <a:pPr/>
              <a:t>‹#›</a:t>
            </a:fld>
            <a:endParaRPr lang="en-US" altLang="en-US"/>
          </a:p>
        </p:txBody>
      </p:sp>
    </p:spTree>
    <p:extLst>
      <p:ext uri="{BB962C8B-B14F-4D97-AF65-F5344CB8AC3E}">
        <p14:creationId xmlns:p14="http://schemas.microsoft.com/office/powerpoint/2010/main" val="3025621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5AA06A61-D197-8713-C0C3-46FD730C3C4C}"/>
              </a:ext>
            </a:extLst>
          </p:cNvPr>
          <p:cNvSpPr>
            <a:spLocks noGrp="1"/>
          </p:cNvSpPr>
          <p:nvPr>
            <p:ph type="dt" sz="half" idx="10"/>
          </p:nvPr>
        </p:nvSpPr>
        <p:spPr/>
        <p:txBody>
          <a:bodyPr/>
          <a:lstStyle>
            <a:lvl1pPr>
              <a:defRPr/>
            </a:lvl1pPr>
          </a:lstStyle>
          <a:p>
            <a:pPr>
              <a:defRPr/>
            </a:pPr>
            <a:fld id="{3C1AA37C-A48D-471A-9297-8A0814616319}" type="datetimeFigureOut">
              <a:rPr lang="en-US"/>
              <a:pPr>
                <a:defRPr/>
              </a:pPr>
              <a:t>5/3/2022</a:t>
            </a:fld>
            <a:endParaRPr lang="en-US" dirty="0"/>
          </a:p>
        </p:txBody>
      </p:sp>
      <p:sp>
        <p:nvSpPr>
          <p:cNvPr id="4" name="Footer Placeholder 4">
            <a:extLst>
              <a:ext uri="{FF2B5EF4-FFF2-40B4-BE49-F238E27FC236}">
                <a16:creationId xmlns:a16="http://schemas.microsoft.com/office/drawing/2014/main" id="{4995E972-9034-3BDF-CA9C-08F12B320322}"/>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92CA20AF-B482-FB02-2752-7C9E26EB1DA4}"/>
              </a:ext>
            </a:extLst>
          </p:cNvPr>
          <p:cNvSpPr>
            <a:spLocks noGrp="1"/>
          </p:cNvSpPr>
          <p:nvPr>
            <p:ph type="sldNum" sz="quarter" idx="12"/>
          </p:nvPr>
        </p:nvSpPr>
        <p:spPr/>
        <p:txBody>
          <a:bodyPr/>
          <a:lstStyle>
            <a:lvl1pPr>
              <a:defRPr/>
            </a:lvl1pPr>
          </a:lstStyle>
          <a:p>
            <a:fld id="{BD6C90CF-589B-4883-986E-2A2D33A89EDF}" type="slidenum">
              <a:rPr lang="en-US" altLang="en-US"/>
              <a:pPr/>
              <a:t>‹#›</a:t>
            </a:fld>
            <a:endParaRPr lang="en-US" altLang="en-US"/>
          </a:p>
        </p:txBody>
      </p:sp>
    </p:spTree>
    <p:extLst>
      <p:ext uri="{BB962C8B-B14F-4D97-AF65-F5344CB8AC3E}">
        <p14:creationId xmlns:p14="http://schemas.microsoft.com/office/powerpoint/2010/main" val="3308683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8EC036A-1689-7725-84A5-054FB28F147F}"/>
              </a:ext>
            </a:extLst>
          </p:cNvPr>
          <p:cNvSpPr>
            <a:spLocks noGrp="1"/>
          </p:cNvSpPr>
          <p:nvPr>
            <p:ph type="dt" sz="half" idx="10"/>
          </p:nvPr>
        </p:nvSpPr>
        <p:spPr/>
        <p:txBody>
          <a:bodyPr/>
          <a:lstStyle>
            <a:lvl1pPr>
              <a:defRPr/>
            </a:lvl1pPr>
          </a:lstStyle>
          <a:p>
            <a:pPr>
              <a:defRPr/>
            </a:pPr>
            <a:fld id="{7D3EEE82-4F3F-4D30-B142-6B661779055F}" type="datetimeFigureOut">
              <a:rPr lang="en-US"/>
              <a:pPr>
                <a:defRPr/>
              </a:pPr>
              <a:t>5/3/2022</a:t>
            </a:fld>
            <a:endParaRPr lang="en-US" dirty="0"/>
          </a:p>
        </p:txBody>
      </p:sp>
      <p:sp>
        <p:nvSpPr>
          <p:cNvPr id="5" name="Footer Placeholder 4">
            <a:extLst>
              <a:ext uri="{FF2B5EF4-FFF2-40B4-BE49-F238E27FC236}">
                <a16:creationId xmlns:a16="http://schemas.microsoft.com/office/drawing/2014/main" id="{11000366-B292-BED2-76DF-4298FB66FFE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E422D62-E793-D708-AEA3-312994A389C9}"/>
              </a:ext>
            </a:extLst>
          </p:cNvPr>
          <p:cNvSpPr>
            <a:spLocks noGrp="1"/>
          </p:cNvSpPr>
          <p:nvPr>
            <p:ph type="sldNum" sz="quarter" idx="12"/>
          </p:nvPr>
        </p:nvSpPr>
        <p:spPr/>
        <p:txBody>
          <a:bodyPr/>
          <a:lstStyle>
            <a:lvl1pPr>
              <a:defRPr/>
            </a:lvl1pPr>
          </a:lstStyle>
          <a:p>
            <a:fld id="{80131806-012C-4EAB-84DE-9AEB7D6A059B}" type="slidenum">
              <a:rPr lang="en-US" altLang="en-US"/>
              <a:pPr/>
              <a:t>‹#›</a:t>
            </a:fld>
            <a:endParaRPr lang="en-US" altLang="en-US"/>
          </a:p>
        </p:txBody>
      </p:sp>
    </p:spTree>
    <p:extLst>
      <p:ext uri="{BB962C8B-B14F-4D97-AF65-F5344CB8AC3E}">
        <p14:creationId xmlns:p14="http://schemas.microsoft.com/office/powerpoint/2010/main" val="119871503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ECC8B8E6-E351-B2D0-DA52-B6AB329C398D}"/>
              </a:ext>
            </a:extLst>
          </p:cNvPr>
          <p:cNvSpPr>
            <a:spLocks noGrp="1"/>
          </p:cNvSpPr>
          <p:nvPr>
            <p:ph type="dt" sz="half" idx="10"/>
          </p:nvPr>
        </p:nvSpPr>
        <p:spPr/>
        <p:txBody>
          <a:bodyPr/>
          <a:lstStyle>
            <a:lvl1pPr>
              <a:defRPr/>
            </a:lvl1pPr>
          </a:lstStyle>
          <a:p>
            <a:pPr>
              <a:defRPr/>
            </a:pPr>
            <a:fld id="{65DDA3D5-E00E-4125-AA43-D8F2EA641D33}" type="datetimeFigureOut">
              <a:rPr lang="en-US"/>
              <a:pPr>
                <a:defRPr/>
              </a:pPr>
              <a:t>5/3/2022</a:t>
            </a:fld>
            <a:endParaRPr lang="en-US" dirty="0"/>
          </a:p>
        </p:txBody>
      </p:sp>
      <p:sp>
        <p:nvSpPr>
          <p:cNvPr id="3" name="Footer Placeholder 4">
            <a:extLst>
              <a:ext uri="{FF2B5EF4-FFF2-40B4-BE49-F238E27FC236}">
                <a16:creationId xmlns:a16="http://schemas.microsoft.com/office/drawing/2014/main" id="{94A1217A-C503-16E7-F180-BBFF867DA9DC}"/>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E787E238-72D5-9B86-3CB5-CA741B47F590}"/>
              </a:ext>
            </a:extLst>
          </p:cNvPr>
          <p:cNvSpPr>
            <a:spLocks noGrp="1"/>
          </p:cNvSpPr>
          <p:nvPr>
            <p:ph type="sldNum" sz="quarter" idx="12"/>
          </p:nvPr>
        </p:nvSpPr>
        <p:spPr/>
        <p:txBody>
          <a:bodyPr/>
          <a:lstStyle>
            <a:lvl1pPr>
              <a:defRPr/>
            </a:lvl1pPr>
          </a:lstStyle>
          <a:p>
            <a:fld id="{5FEEE459-E85B-4725-9FF7-E7D7907B0431}" type="slidenum">
              <a:rPr lang="en-US" altLang="en-US"/>
              <a:pPr/>
              <a:t>‹#›</a:t>
            </a:fld>
            <a:endParaRPr lang="en-US" altLang="en-US"/>
          </a:p>
        </p:txBody>
      </p:sp>
    </p:spTree>
    <p:extLst>
      <p:ext uri="{BB962C8B-B14F-4D97-AF65-F5344CB8AC3E}">
        <p14:creationId xmlns:p14="http://schemas.microsoft.com/office/powerpoint/2010/main" val="109381463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id="{F81740C6-0828-6C48-886F-A0BB99FF132B}"/>
              </a:ext>
            </a:extLst>
          </p:cNvPr>
          <p:cNvSpPr>
            <a:spLocks noGrp="1"/>
          </p:cNvSpPr>
          <p:nvPr>
            <p:ph type="dt" sz="half" idx="10"/>
          </p:nvPr>
        </p:nvSpPr>
        <p:spPr/>
        <p:txBody>
          <a:bodyPr/>
          <a:lstStyle>
            <a:lvl1pPr>
              <a:defRPr/>
            </a:lvl1pPr>
          </a:lstStyle>
          <a:p>
            <a:pPr>
              <a:defRPr/>
            </a:pPr>
            <a:fld id="{C8027115-4D8A-467E-96C2-DA4A207BC84E}" type="datetimeFigureOut">
              <a:rPr lang="en-US"/>
              <a:pPr>
                <a:defRPr/>
              </a:pPr>
              <a:t>5/3/2022</a:t>
            </a:fld>
            <a:endParaRPr lang="en-US" dirty="0"/>
          </a:p>
        </p:txBody>
      </p:sp>
      <p:sp>
        <p:nvSpPr>
          <p:cNvPr id="6" name="Footer Placeholder 4">
            <a:extLst>
              <a:ext uri="{FF2B5EF4-FFF2-40B4-BE49-F238E27FC236}">
                <a16:creationId xmlns:a16="http://schemas.microsoft.com/office/drawing/2014/main" id="{415D3C1A-E8B7-3FA4-A179-A4E81109FAA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49C21405-8DC8-79C4-BDA0-9F3732BD70A3}"/>
              </a:ext>
            </a:extLst>
          </p:cNvPr>
          <p:cNvSpPr>
            <a:spLocks noGrp="1"/>
          </p:cNvSpPr>
          <p:nvPr>
            <p:ph type="sldNum" sz="quarter" idx="12"/>
          </p:nvPr>
        </p:nvSpPr>
        <p:spPr/>
        <p:txBody>
          <a:bodyPr/>
          <a:lstStyle>
            <a:lvl1pPr>
              <a:defRPr/>
            </a:lvl1pPr>
          </a:lstStyle>
          <a:p>
            <a:fld id="{043BC514-E98C-4C6A-9954-A65095D973CC}" type="slidenum">
              <a:rPr lang="en-US" altLang="en-US"/>
              <a:pPr/>
              <a:t>‹#›</a:t>
            </a:fld>
            <a:endParaRPr lang="en-US" altLang="en-US"/>
          </a:p>
        </p:txBody>
      </p:sp>
    </p:spTree>
    <p:extLst>
      <p:ext uri="{BB962C8B-B14F-4D97-AF65-F5344CB8AC3E}">
        <p14:creationId xmlns:p14="http://schemas.microsoft.com/office/powerpoint/2010/main" val="26077733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id="{9E4FEFCC-FAF4-B39C-7FF3-F107F485DE0D}"/>
              </a:ext>
            </a:extLst>
          </p:cNvPr>
          <p:cNvSpPr>
            <a:spLocks noGrp="1"/>
          </p:cNvSpPr>
          <p:nvPr>
            <p:ph type="dt" sz="half" idx="10"/>
          </p:nvPr>
        </p:nvSpPr>
        <p:spPr/>
        <p:txBody>
          <a:bodyPr/>
          <a:lstStyle>
            <a:lvl1pPr>
              <a:defRPr/>
            </a:lvl1pPr>
          </a:lstStyle>
          <a:p>
            <a:pPr>
              <a:defRPr/>
            </a:pPr>
            <a:fld id="{B863D3A8-E12C-4DE3-96C2-18540352F609}" type="datetimeFigureOut">
              <a:rPr lang="en-US"/>
              <a:pPr>
                <a:defRPr/>
              </a:pPr>
              <a:t>5/3/2022</a:t>
            </a:fld>
            <a:endParaRPr lang="en-US" dirty="0"/>
          </a:p>
        </p:txBody>
      </p:sp>
      <p:sp>
        <p:nvSpPr>
          <p:cNvPr id="6" name="Footer Placeholder 4">
            <a:extLst>
              <a:ext uri="{FF2B5EF4-FFF2-40B4-BE49-F238E27FC236}">
                <a16:creationId xmlns:a16="http://schemas.microsoft.com/office/drawing/2014/main" id="{00DC52AA-82DE-F581-FE02-912A8EBF1708}"/>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6FB21C2D-C374-6930-5B04-7C2665D61758}"/>
              </a:ext>
            </a:extLst>
          </p:cNvPr>
          <p:cNvSpPr>
            <a:spLocks noGrp="1"/>
          </p:cNvSpPr>
          <p:nvPr>
            <p:ph type="sldNum" sz="quarter" idx="12"/>
          </p:nvPr>
        </p:nvSpPr>
        <p:spPr/>
        <p:txBody>
          <a:bodyPr/>
          <a:lstStyle>
            <a:lvl1pPr>
              <a:defRPr/>
            </a:lvl1pPr>
          </a:lstStyle>
          <a:p>
            <a:fld id="{0FCC5199-9538-4C13-AFD3-736B4D33D388}" type="slidenum">
              <a:rPr lang="en-US" altLang="en-US"/>
              <a:pPr/>
              <a:t>‹#›</a:t>
            </a:fld>
            <a:endParaRPr lang="en-US" altLang="en-US"/>
          </a:p>
        </p:txBody>
      </p:sp>
    </p:spTree>
    <p:extLst>
      <p:ext uri="{BB962C8B-B14F-4D97-AF65-F5344CB8AC3E}">
        <p14:creationId xmlns:p14="http://schemas.microsoft.com/office/powerpoint/2010/main" val="47602153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9EDDFF76-3745-190B-4C61-292CEECED5ED}"/>
              </a:ext>
            </a:extLst>
          </p:cNvPr>
          <p:cNvSpPr>
            <a:spLocks noGrp="1"/>
          </p:cNvSpPr>
          <p:nvPr>
            <p:ph type="dt" sz="half" idx="10"/>
          </p:nvPr>
        </p:nvSpPr>
        <p:spPr/>
        <p:txBody>
          <a:bodyPr/>
          <a:lstStyle>
            <a:lvl1pPr>
              <a:defRPr/>
            </a:lvl1pPr>
          </a:lstStyle>
          <a:p>
            <a:pPr>
              <a:defRPr/>
            </a:pPr>
            <a:fld id="{AD5A909B-565C-4E50-AC16-062C9D3B4CE7}" type="datetimeFigureOut">
              <a:rPr lang="en-US"/>
              <a:pPr>
                <a:defRPr/>
              </a:pPr>
              <a:t>5/3/2022</a:t>
            </a:fld>
            <a:endParaRPr lang="en-US" dirty="0"/>
          </a:p>
        </p:txBody>
      </p:sp>
      <p:sp>
        <p:nvSpPr>
          <p:cNvPr id="5" name="Footer Placeholder 4">
            <a:extLst>
              <a:ext uri="{FF2B5EF4-FFF2-40B4-BE49-F238E27FC236}">
                <a16:creationId xmlns:a16="http://schemas.microsoft.com/office/drawing/2014/main" id="{AF535D7C-AD83-7922-8CC3-528195B0D7E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35C05A3-8099-DB70-B397-1AD64C03979C}"/>
              </a:ext>
            </a:extLst>
          </p:cNvPr>
          <p:cNvSpPr>
            <a:spLocks noGrp="1"/>
          </p:cNvSpPr>
          <p:nvPr>
            <p:ph type="sldNum" sz="quarter" idx="12"/>
          </p:nvPr>
        </p:nvSpPr>
        <p:spPr/>
        <p:txBody>
          <a:bodyPr/>
          <a:lstStyle>
            <a:lvl1pPr>
              <a:defRPr/>
            </a:lvl1pPr>
          </a:lstStyle>
          <a:p>
            <a:fld id="{BF7664FA-9F57-4960-A4F9-A3F69BD479D2}" type="slidenum">
              <a:rPr lang="en-US" altLang="en-US"/>
              <a:pPr/>
              <a:t>‹#›</a:t>
            </a:fld>
            <a:endParaRPr lang="en-US" altLang="en-US"/>
          </a:p>
        </p:txBody>
      </p:sp>
    </p:spTree>
    <p:extLst>
      <p:ext uri="{BB962C8B-B14F-4D97-AF65-F5344CB8AC3E}">
        <p14:creationId xmlns:p14="http://schemas.microsoft.com/office/powerpoint/2010/main" val="116072409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81D828F-B53E-BFD0-4DDF-4BF3CA813229}"/>
              </a:ext>
            </a:extLst>
          </p:cNvPr>
          <p:cNvSpPr>
            <a:spLocks noGrp="1"/>
          </p:cNvSpPr>
          <p:nvPr>
            <p:ph type="dt" sz="half" idx="10"/>
          </p:nvPr>
        </p:nvSpPr>
        <p:spPr/>
        <p:txBody>
          <a:bodyPr/>
          <a:lstStyle>
            <a:lvl1pPr>
              <a:defRPr/>
            </a:lvl1pPr>
          </a:lstStyle>
          <a:p>
            <a:pPr>
              <a:defRPr/>
            </a:pPr>
            <a:fld id="{79364479-7CC9-4BFC-B484-0B936DCD7647}" type="datetimeFigureOut">
              <a:rPr lang="en-US"/>
              <a:pPr>
                <a:defRPr/>
              </a:pPr>
              <a:t>5/3/2022</a:t>
            </a:fld>
            <a:endParaRPr lang="en-US" dirty="0"/>
          </a:p>
        </p:txBody>
      </p:sp>
      <p:sp>
        <p:nvSpPr>
          <p:cNvPr id="5" name="Footer Placeholder 4">
            <a:extLst>
              <a:ext uri="{FF2B5EF4-FFF2-40B4-BE49-F238E27FC236}">
                <a16:creationId xmlns:a16="http://schemas.microsoft.com/office/drawing/2014/main" id="{BC59B78E-DF8B-056E-4B63-D12E1EF7015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3B0EC90-FA5C-CE64-273E-B0EB7250B0D8}"/>
              </a:ext>
            </a:extLst>
          </p:cNvPr>
          <p:cNvSpPr>
            <a:spLocks noGrp="1"/>
          </p:cNvSpPr>
          <p:nvPr>
            <p:ph type="sldNum" sz="quarter" idx="12"/>
          </p:nvPr>
        </p:nvSpPr>
        <p:spPr/>
        <p:txBody>
          <a:bodyPr/>
          <a:lstStyle>
            <a:lvl1pPr>
              <a:defRPr/>
            </a:lvl1pPr>
          </a:lstStyle>
          <a:p>
            <a:fld id="{5C4390EF-B98A-4C84-BA7D-603DE36AF391}" type="slidenum">
              <a:rPr lang="en-US" altLang="en-US"/>
              <a:pPr/>
              <a:t>‹#›</a:t>
            </a:fld>
            <a:endParaRPr lang="en-US" altLang="en-US"/>
          </a:p>
        </p:txBody>
      </p:sp>
    </p:spTree>
    <p:extLst>
      <p:ext uri="{BB962C8B-B14F-4D97-AF65-F5344CB8AC3E}">
        <p14:creationId xmlns:p14="http://schemas.microsoft.com/office/powerpoint/2010/main" val="270227388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2" name="Picture 6" descr="Chart, sunburst chart&#10;&#10;Description automatically generated">
            <a:extLst>
              <a:ext uri="{FF2B5EF4-FFF2-40B4-BE49-F238E27FC236}">
                <a16:creationId xmlns:a16="http://schemas.microsoft.com/office/drawing/2014/main" id="{8927FDCF-F6D1-8187-5E38-F1856D802E7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588"/>
            <a:ext cx="9144000"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5">
            <a:extLst>
              <a:ext uri="{FF2B5EF4-FFF2-40B4-BE49-F238E27FC236}">
                <a16:creationId xmlns:a16="http://schemas.microsoft.com/office/drawing/2014/main" id="{F1C16AB9-665A-877E-B485-5DA3BE4941BB}"/>
              </a:ext>
            </a:extLst>
          </p:cNvPr>
          <p:cNvSpPr txBox="1">
            <a:spLocks/>
          </p:cNvSpPr>
          <p:nvPr userDrawn="1"/>
        </p:nvSpPr>
        <p:spPr>
          <a:xfrm>
            <a:off x="8356600" y="128588"/>
            <a:ext cx="787400" cy="365125"/>
          </a:xfrm>
          <a:prstGeom prst="rect">
            <a:avLst/>
          </a:prstGeom>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fld id="{27476C37-B37B-4CEC-915E-7BC117796BB0}" type="slidenum">
              <a:rPr lang="en-US" altLang="en-US">
                <a:solidFill>
                  <a:srgbClr val="FFFFFF"/>
                </a:solidFill>
              </a:rPr>
              <a:pPr algn="ctr" eaLnBrk="1" hangingPunct="1"/>
              <a:t>‹#›</a:t>
            </a:fld>
            <a:r>
              <a:rPr lang="en-US" altLang="en-US">
                <a:solidFill>
                  <a:srgbClr val="FFFFFF"/>
                </a:solidFill>
              </a:rPr>
              <a:t> </a:t>
            </a:r>
          </a:p>
        </p:txBody>
      </p:sp>
    </p:spTree>
    <p:extLst>
      <p:ext uri="{BB962C8B-B14F-4D97-AF65-F5344CB8AC3E}">
        <p14:creationId xmlns:p14="http://schemas.microsoft.com/office/powerpoint/2010/main" val="141828797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74543722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2AB4FCD-E164-C4C1-4A95-FA6B96B6A7C8}"/>
              </a:ext>
            </a:extLst>
          </p:cNvPr>
          <p:cNvSpPr>
            <a:spLocks noGrp="1"/>
          </p:cNvSpPr>
          <p:nvPr>
            <p:ph type="dt" sz="half" idx="10"/>
          </p:nvPr>
        </p:nvSpPr>
        <p:spPr/>
        <p:txBody>
          <a:bodyPr/>
          <a:lstStyle>
            <a:lvl1pPr>
              <a:defRPr/>
            </a:lvl1pPr>
          </a:lstStyle>
          <a:p>
            <a:pPr>
              <a:defRPr/>
            </a:pPr>
            <a:fld id="{0F6F4091-1260-4AFE-9122-3712C25C9646}" type="datetimeFigureOut">
              <a:rPr lang="en-US"/>
              <a:pPr>
                <a:defRPr/>
              </a:pPr>
              <a:t>5/3/2022</a:t>
            </a:fld>
            <a:endParaRPr lang="en-US" dirty="0"/>
          </a:p>
        </p:txBody>
      </p:sp>
      <p:sp>
        <p:nvSpPr>
          <p:cNvPr id="5" name="Footer Placeholder 4">
            <a:extLst>
              <a:ext uri="{FF2B5EF4-FFF2-40B4-BE49-F238E27FC236}">
                <a16:creationId xmlns:a16="http://schemas.microsoft.com/office/drawing/2014/main" id="{02EB7A27-AF05-A3B8-1F2A-51C76A34CF8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548E10D-2A52-B721-45A2-73F1DB7C709E}"/>
              </a:ext>
            </a:extLst>
          </p:cNvPr>
          <p:cNvSpPr>
            <a:spLocks noGrp="1"/>
          </p:cNvSpPr>
          <p:nvPr>
            <p:ph type="sldNum" sz="quarter" idx="12"/>
          </p:nvPr>
        </p:nvSpPr>
        <p:spPr/>
        <p:txBody>
          <a:bodyPr/>
          <a:lstStyle>
            <a:lvl1pPr>
              <a:defRPr/>
            </a:lvl1pPr>
          </a:lstStyle>
          <a:p>
            <a:fld id="{B55A601D-966D-4670-9D95-15CE6E613F06}" type="slidenum">
              <a:rPr lang="en-US" altLang="en-US"/>
              <a:pPr/>
              <a:t>‹#›</a:t>
            </a:fld>
            <a:endParaRPr lang="en-US" altLang="en-US"/>
          </a:p>
        </p:txBody>
      </p:sp>
    </p:spTree>
    <p:extLst>
      <p:ext uri="{BB962C8B-B14F-4D97-AF65-F5344CB8AC3E}">
        <p14:creationId xmlns:p14="http://schemas.microsoft.com/office/powerpoint/2010/main" val="296219344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EE381F33-FF7C-8F8F-0163-A021CD1D3114}"/>
              </a:ext>
            </a:extLst>
          </p:cNvPr>
          <p:cNvSpPr>
            <a:spLocks noGrp="1"/>
          </p:cNvSpPr>
          <p:nvPr>
            <p:ph type="dt" sz="half" idx="10"/>
          </p:nvPr>
        </p:nvSpPr>
        <p:spPr/>
        <p:txBody>
          <a:bodyPr/>
          <a:lstStyle>
            <a:lvl1pPr>
              <a:defRPr/>
            </a:lvl1pPr>
          </a:lstStyle>
          <a:p>
            <a:pPr>
              <a:defRPr/>
            </a:pPr>
            <a:fld id="{E3883175-7D2C-40E2-BC17-9510CBAFAB96}" type="datetimeFigureOut">
              <a:rPr lang="en-US"/>
              <a:pPr>
                <a:defRPr/>
              </a:pPr>
              <a:t>5/3/2022</a:t>
            </a:fld>
            <a:endParaRPr lang="en-US" dirty="0"/>
          </a:p>
        </p:txBody>
      </p:sp>
      <p:sp>
        <p:nvSpPr>
          <p:cNvPr id="6" name="Footer Placeholder 4">
            <a:extLst>
              <a:ext uri="{FF2B5EF4-FFF2-40B4-BE49-F238E27FC236}">
                <a16:creationId xmlns:a16="http://schemas.microsoft.com/office/drawing/2014/main" id="{FC7F0EB9-32C9-4553-F839-9D858CBF0B8D}"/>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06548B37-A512-3C88-030D-95636B13D742}"/>
              </a:ext>
            </a:extLst>
          </p:cNvPr>
          <p:cNvSpPr>
            <a:spLocks noGrp="1"/>
          </p:cNvSpPr>
          <p:nvPr>
            <p:ph type="sldNum" sz="quarter" idx="12"/>
          </p:nvPr>
        </p:nvSpPr>
        <p:spPr/>
        <p:txBody>
          <a:bodyPr/>
          <a:lstStyle>
            <a:lvl1pPr>
              <a:defRPr/>
            </a:lvl1pPr>
          </a:lstStyle>
          <a:p>
            <a:fld id="{6FF6E009-3C8A-4158-B83E-DEE90D5260FD}" type="slidenum">
              <a:rPr lang="en-US" altLang="en-US"/>
              <a:pPr/>
              <a:t>‹#›</a:t>
            </a:fld>
            <a:endParaRPr lang="en-US" altLang="en-US"/>
          </a:p>
        </p:txBody>
      </p:sp>
    </p:spTree>
    <p:extLst>
      <p:ext uri="{BB962C8B-B14F-4D97-AF65-F5344CB8AC3E}">
        <p14:creationId xmlns:p14="http://schemas.microsoft.com/office/powerpoint/2010/main" val="175658408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5E727766-EB27-510A-94E1-CF0657790674}"/>
              </a:ext>
            </a:extLst>
          </p:cNvPr>
          <p:cNvSpPr>
            <a:spLocks noGrp="1"/>
          </p:cNvSpPr>
          <p:nvPr>
            <p:ph type="dt" sz="half" idx="10"/>
          </p:nvPr>
        </p:nvSpPr>
        <p:spPr/>
        <p:txBody>
          <a:bodyPr/>
          <a:lstStyle>
            <a:lvl1pPr>
              <a:defRPr/>
            </a:lvl1pPr>
          </a:lstStyle>
          <a:p>
            <a:pPr>
              <a:defRPr/>
            </a:pPr>
            <a:fld id="{55E1404B-E19A-4C76-8D08-028B394C7B96}" type="datetimeFigureOut">
              <a:rPr lang="en-US"/>
              <a:pPr>
                <a:defRPr/>
              </a:pPr>
              <a:t>5/3/2022</a:t>
            </a:fld>
            <a:endParaRPr lang="en-US" dirty="0"/>
          </a:p>
        </p:txBody>
      </p:sp>
      <p:sp>
        <p:nvSpPr>
          <p:cNvPr id="8" name="Footer Placeholder 4">
            <a:extLst>
              <a:ext uri="{FF2B5EF4-FFF2-40B4-BE49-F238E27FC236}">
                <a16:creationId xmlns:a16="http://schemas.microsoft.com/office/drawing/2014/main" id="{D50385C0-A0B8-2B5D-7939-4214B6474147}"/>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208C6E5F-828B-5276-BE22-E396FC4F348E}"/>
              </a:ext>
            </a:extLst>
          </p:cNvPr>
          <p:cNvSpPr>
            <a:spLocks noGrp="1"/>
          </p:cNvSpPr>
          <p:nvPr>
            <p:ph type="sldNum" sz="quarter" idx="12"/>
          </p:nvPr>
        </p:nvSpPr>
        <p:spPr/>
        <p:txBody>
          <a:bodyPr/>
          <a:lstStyle>
            <a:lvl1pPr>
              <a:defRPr/>
            </a:lvl1pPr>
          </a:lstStyle>
          <a:p>
            <a:fld id="{CBA6467B-97B6-47B1-A347-3A433DA6A744}" type="slidenum">
              <a:rPr lang="en-US" altLang="en-US"/>
              <a:pPr/>
              <a:t>‹#›</a:t>
            </a:fld>
            <a:endParaRPr lang="en-US" altLang="en-US"/>
          </a:p>
        </p:txBody>
      </p:sp>
    </p:spTree>
    <p:extLst>
      <p:ext uri="{BB962C8B-B14F-4D97-AF65-F5344CB8AC3E}">
        <p14:creationId xmlns:p14="http://schemas.microsoft.com/office/powerpoint/2010/main" val="29136064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A8C261BA-E7F0-4E5D-2E3C-8544801A5D0B}"/>
              </a:ext>
            </a:extLst>
          </p:cNvPr>
          <p:cNvSpPr>
            <a:spLocks noGrp="1"/>
          </p:cNvSpPr>
          <p:nvPr>
            <p:ph type="dt" sz="half" idx="10"/>
          </p:nvPr>
        </p:nvSpPr>
        <p:spPr/>
        <p:txBody>
          <a:bodyPr/>
          <a:lstStyle>
            <a:lvl1pPr>
              <a:defRPr/>
            </a:lvl1pPr>
          </a:lstStyle>
          <a:p>
            <a:pPr>
              <a:defRPr/>
            </a:pPr>
            <a:fld id="{C823DE64-435B-4A5E-9BC3-2DCC7D9E032F}" type="datetimeFigureOut">
              <a:rPr lang="en-US"/>
              <a:pPr>
                <a:defRPr/>
              </a:pPr>
              <a:t>5/3/2022</a:t>
            </a:fld>
            <a:endParaRPr lang="en-US" dirty="0"/>
          </a:p>
        </p:txBody>
      </p:sp>
      <p:sp>
        <p:nvSpPr>
          <p:cNvPr id="6" name="Footer Placeholder 4">
            <a:extLst>
              <a:ext uri="{FF2B5EF4-FFF2-40B4-BE49-F238E27FC236}">
                <a16:creationId xmlns:a16="http://schemas.microsoft.com/office/drawing/2014/main" id="{588F73F4-ED85-7F56-15F3-0BC54174296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D192518-25DF-4CC8-DD95-6DB424DFA541}"/>
              </a:ext>
            </a:extLst>
          </p:cNvPr>
          <p:cNvSpPr>
            <a:spLocks noGrp="1"/>
          </p:cNvSpPr>
          <p:nvPr>
            <p:ph type="sldNum" sz="quarter" idx="12"/>
          </p:nvPr>
        </p:nvSpPr>
        <p:spPr/>
        <p:txBody>
          <a:bodyPr/>
          <a:lstStyle>
            <a:lvl1pPr>
              <a:defRPr/>
            </a:lvl1pPr>
          </a:lstStyle>
          <a:p>
            <a:fld id="{04564964-DF29-4717-8F82-D3D9B7B65F23}" type="slidenum">
              <a:rPr lang="en-US" altLang="en-US"/>
              <a:pPr/>
              <a:t>‹#›</a:t>
            </a:fld>
            <a:endParaRPr lang="en-US" altLang="en-US"/>
          </a:p>
        </p:txBody>
      </p:sp>
    </p:spTree>
    <p:extLst>
      <p:ext uri="{BB962C8B-B14F-4D97-AF65-F5344CB8AC3E}">
        <p14:creationId xmlns:p14="http://schemas.microsoft.com/office/powerpoint/2010/main" val="410133485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8848719A-0737-99FA-57B3-358EEABA7D67}"/>
              </a:ext>
            </a:extLst>
          </p:cNvPr>
          <p:cNvSpPr>
            <a:spLocks noGrp="1"/>
          </p:cNvSpPr>
          <p:nvPr>
            <p:ph type="dt" sz="half" idx="10"/>
          </p:nvPr>
        </p:nvSpPr>
        <p:spPr/>
        <p:txBody>
          <a:bodyPr/>
          <a:lstStyle>
            <a:lvl1pPr>
              <a:defRPr/>
            </a:lvl1pPr>
          </a:lstStyle>
          <a:p>
            <a:pPr>
              <a:defRPr/>
            </a:pPr>
            <a:fld id="{F000B15A-AA70-4125-B1DD-C55DAEA61450}" type="datetimeFigureOut">
              <a:rPr lang="en-US"/>
              <a:pPr>
                <a:defRPr/>
              </a:pPr>
              <a:t>5/3/2022</a:t>
            </a:fld>
            <a:endParaRPr lang="en-US" dirty="0"/>
          </a:p>
        </p:txBody>
      </p:sp>
      <p:sp>
        <p:nvSpPr>
          <p:cNvPr id="4" name="Footer Placeholder 4">
            <a:extLst>
              <a:ext uri="{FF2B5EF4-FFF2-40B4-BE49-F238E27FC236}">
                <a16:creationId xmlns:a16="http://schemas.microsoft.com/office/drawing/2014/main" id="{E6A5CCFC-A755-3296-C380-E5C5C5265730}"/>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1B760F84-9BC7-6592-DAC1-4BC89300382C}"/>
              </a:ext>
            </a:extLst>
          </p:cNvPr>
          <p:cNvSpPr>
            <a:spLocks noGrp="1"/>
          </p:cNvSpPr>
          <p:nvPr>
            <p:ph type="sldNum" sz="quarter" idx="12"/>
          </p:nvPr>
        </p:nvSpPr>
        <p:spPr/>
        <p:txBody>
          <a:bodyPr/>
          <a:lstStyle>
            <a:lvl1pPr>
              <a:defRPr/>
            </a:lvl1pPr>
          </a:lstStyle>
          <a:p>
            <a:fld id="{00E26C9B-E7F3-4BB1-BA3A-E526D2CE7916}" type="slidenum">
              <a:rPr lang="en-US" altLang="en-US"/>
              <a:pPr/>
              <a:t>‹#›</a:t>
            </a:fld>
            <a:endParaRPr lang="en-US" altLang="en-US"/>
          </a:p>
        </p:txBody>
      </p:sp>
    </p:spTree>
    <p:extLst>
      <p:ext uri="{BB962C8B-B14F-4D97-AF65-F5344CB8AC3E}">
        <p14:creationId xmlns:p14="http://schemas.microsoft.com/office/powerpoint/2010/main" val="16447425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77D3F58A-EC41-FB7A-36EB-F08353D07D7B}"/>
              </a:ext>
            </a:extLst>
          </p:cNvPr>
          <p:cNvSpPr>
            <a:spLocks noGrp="1"/>
          </p:cNvSpPr>
          <p:nvPr>
            <p:ph type="dt" sz="half" idx="10"/>
          </p:nvPr>
        </p:nvSpPr>
        <p:spPr/>
        <p:txBody>
          <a:bodyPr/>
          <a:lstStyle>
            <a:lvl1pPr>
              <a:defRPr/>
            </a:lvl1pPr>
          </a:lstStyle>
          <a:p>
            <a:pPr>
              <a:defRPr/>
            </a:pPr>
            <a:fld id="{A0727029-10DB-40B7-A0A6-3E83A206DFB7}" type="datetimeFigureOut">
              <a:rPr lang="en-US"/>
              <a:pPr>
                <a:defRPr/>
              </a:pPr>
              <a:t>5/3/2022</a:t>
            </a:fld>
            <a:endParaRPr lang="en-US" dirty="0"/>
          </a:p>
        </p:txBody>
      </p:sp>
      <p:sp>
        <p:nvSpPr>
          <p:cNvPr id="3" name="Footer Placeholder 4">
            <a:extLst>
              <a:ext uri="{FF2B5EF4-FFF2-40B4-BE49-F238E27FC236}">
                <a16:creationId xmlns:a16="http://schemas.microsoft.com/office/drawing/2014/main" id="{83C91F03-1C67-4508-2C3B-02D266DC910F}"/>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91B9D012-E5E4-01B0-270B-549A15DDB10B}"/>
              </a:ext>
            </a:extLst>
          </p:cNvPr>
          <p:cNvSpPr>
            <a:spLocks noGrp="1"/>
          </p:cNvSpPr>
          <p:nvPr>
            <p:ph type="sldNum" sz="quarter" idx="12"/>
          </p:nvPr>
        </p:nvSpPr>
        <p:spPr/>
        <p:txBody>
          <a:bodyPr/>
          <a:lstStyle>
            <a:lvl1pPr>
              <a:defRPr/>
            </a:lvl1pPr>
          </a:lstStyle>
          <a:p>
            <a:fld id="{7BEEFFC1-48C0-48BC-B875-BCEDC595CC53}" type="slidenum">
              <a:rPr lang="en-US" altLang="en-US"/>
              <a:pPr/>
              <a:t>‹#›</a:t>
            </a:fld>
            <a:endParaRPr lang="en-US" altLang="en-US"/>
          </a:p>
        </p:txBody>
      </p:sp>
    </p:spTree>
    <p:extLst>
      <p:ext uri="{BB962C8B-B14F-4D97-AF65-F5344CB8AC3E}">
        <p14:creationId xmlns:p14="http://schemas.microsoft.com/office/powerpoint/2010/main" val="413622636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id="{84CC3724-1699-177A-B48E-AFD1DCD020A4}"/>
              </a:ext>
            </a:extLst>
          </p:cNvPr>
          <p:cNvSpPr>
            <a:spLocks noGrp="1"/>
          </p:cNvSpPr>
          <p:nvPr>
            <p:ph type="dt" sz="half" idx="10"/>
          </p:nvPr>
        </p:nvSpPr>
        <p:spPr/>
        <p:txBody>
          <a:bodyPr/>
          <a:lstStyle>
            <a:lvl1pPr>
              <a:defRPr/>
            </a:lvl1pPr>
          </a:lstStyle>
          <a:p>
            <a:pPr>
              <a:defRPr/>
            </a:pPr>
            <a:fld id="{0955AC11-D6EF-47AD-B872-7E33F5807BAD}" type="datetimeFigureOut">
              <a:rPr lang="en-US"/>
              <a:pPr>
                <a:defRPr/>
              </a:pPr>
              <a:t>5/3/2022</a:t>
            </a:fld>
            <a:endParaRPr lang="en-US" dirty="0"/>
          </a:p>
        </p:txBody>
      </p:sp>
      <p:sp>
        <p:nvSpPr>
          <p:cNvPr id="6" name="Footer Placeholder 4">
            <a:extLst>
              <a:ext uri="{FF2B5EF4-FFF2-40B4-BE49-F238E27FC236}">
                <a16:creationId xmlns:a16="http://schemas.microsoft.com/office/drawing/2014/main" id="{BEEE6F3F-CCF9-E874-6179-6B3CB750158F}"/>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641C3A3-D0B1-5C44-FD59-23EC17BEF2F2}"/>
              </a:ext>
            </a:extLst>
          </p:cNvPr>
          <p:cNvSpPr>
            <a:spLocks noGrp="1"/>
          </p:cNvSpPr>
          <p:nvPr>
            <p:ph type="sldNum" sz="quarter" idx="12"/>
          </p:nvPr>
        </p:nvSpPr>
        <p:spPr/>
        <p:txBody>
          <a:bodyPr/>
          <a:lstStyle>
            <a:lvl1pPr>
              <a:defRPr/>
            </a:lvl1pPr>
          </a:lstStyle>
          <a:p>
            <a:fld id="{A36687AB-6887-4544-B4D2-A62276F2507C}" type="slidenum">
              <a:rPr lang="en-US" altLang="en-US"/>
              <a:pPr/>
              <a:t>‹#›</a:t>
            </a:fld>
            <a:endParaRPr lang="en-US" altLang="en-US"/>
          </a:p>
        </p:txBody>
      </p:sp>
    </p:spTree>
    <p:extLst>
      <p:ext uri="{BB962C8B-B14F-4D97-AF65-F5344CB8AC3E}">
        <p14:creationId xmlns:p14="http://schemas.microsoft.com/office/powerpoint/2010/main" val="184120861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id="{D37F9756-A06B-B83C-4126-A24B1670A30F}"/>
              </a:ext>
            </a:extLst>
          </p:cNvPr>
          <p:cNvSpPr>
            <a:spLocks noGrp="1"/>
          </p:cNvSpPr>
          <p:nvPr>
            <p:ph type="dt" sz="half" idx="10"/>
          </p:nvPr>
        </p:nvSpPr>
        <p:spPr/>
        <p:txBody>
          <a:bodyPr/>
          <a:lstStyle>
            <a:lvl1pPr>
              <a:defRPr/>
            </a:lvl1pPr>
          </a:lstStyle>
          <a:p>
            <a:pPr>
              <a:defRPr/>
            </a:pPr>
            <a:fld id="{E75FEA3F-4D03-44EE-8343-877505728080}" type="datetimeFigureOut">
              <a:rPr lang="en-US"/>
              <a:pPr>
                <a:defRPr/>
              </a:pPr>
              <a:t>5/3/2022</a:t>
            </a:fld>
            <a:endParaRPr lang="en-US" dirty="0"/>
          </a:p>
        </p:txBody>
      </p:sp>
      <p:sp>
        <p:nvSpPr>
          <p:cNvPr id="6" name="Footer Placeholder 4">
            <a:extLst>
              <a:ext uri="{FF2B5EF4-FFF2-40B4-BE49-F238E27FC236}">
                <a16:creationId xmlns:a16="http://schemas.microsoft.com/office/drawing/2014/main" id="{B5AC4B16-AAC5-CD2D-021A-6240A65074E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5447AA06-0588-A4C3-350A-F70420D7FB52}"/>
              </a:ext>
            </a:extLst>
          </p:cNvPr>
          <p:cNvSpPr>
            <a:spLocks noGrp="1"/>
          </p:cNvSpPr>
          <p:nvPr>
            <p:ph type="sldNum" sz="quarter" idx="12"/>
          </p:nvPr>
        </p:nvSpPr>
        <p:spPr/>
        <p:txBody>
          <a:bodyPr/>
          <a:lstStyle>
            <a:lvl1pPr>
              <a:defRPr/>
            </a:lvl1pPr>
          </a:lstStyle>
          <a:p>
            <a:fld id="{DC1B9B27-2DD1-4AD7-8F6E-1794C1107BE7}" type="slidenum">
              <a:rPr lang="en-US" altLang="en-US"/>
              <a:pPr/>
              <a:t>‹#›</a:t>
            </a:fld>
            <a:endParaRPr lang="en-US" altLang="en-US"/>
          </a:p>
        </p:txBody>
      </p:sp>
    </p:spTree>
    <p:extLst>
      <p:ext uri="{BB962C8B-B14F-4D97-AF65-F5344CB8AC3E}">
        <p14:creationId xmlns:p14="http://schemas.microsoft.com/office/powerpoint/2010/main" val="307916223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CBB1500-9820-A47F-E227-60B5935C832D}"/>
              </a:ext>
            </a:extLst>
          </p:cNvPr>
          <p:cNvSpPr>
            <a:spLocks noGrp="1"/>
          </p:cNvSpPr>
          <p:nvPr>
            <p:ph type="dt" sz="half" idx="10"/>
          </p:nvPr>
        </p:nvSpPr>
        <p:spPr/>
        <p:txBody>
          <a:bodyPr/>
          <a:lstStyle>
            <a:lvl1pPr>
              <a:defRPr/>
            </a:lvl1pPr>
          </a:lstStyle>
          <a:p>
            <a:pPr>
              <a:defRPr/>
            </a:pPr>
            <a:fld id="{D2DF1E92-BC67-48BE-B03B-C78029F2F83E}" type="datetimeFigureOut">
              <a:rPr lang="en-US"/>
              <a:pPr>
                <a:defRPr/>
              </a:pPr>
              <a:t>5/3/2022</a:t>
            </a:fld>
            <a:endParaRPr lang="en-US" dirty="0"/>
          </a:p>
        </p:txBody>
      </p:sp>
      <p:sp>
        <p:nvSpPr>
          <p:cNvPr id="5" name="Footer Placeholder 4">
            <a:extLst>
              <a:ext uri="{FF2B5EF4-FFF2-40B4-BE49-F238E27FC236}">
                <a16:creationId xmlns:a16="http://schemas.microsoft.com/office/drawing/2014/main" id="{00C41070-7707-52AF-3AEC-37281EB01E1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3B056321-E9A9-1F86-A294-7EDD25F0D34E}"/>
              </a:ext>
            </a:extLst>
          </p:cNvPr>
          <p:cNvSpPr>
            <a:spLocks noGrp="1"/>
          </p:cNvSpPr>
          <p:nvPr>
            <p:ph type="sldNum" sz="quarter" idx="12"/>
          </p:nvPr>
        </p:nvSpPr>
        <p:spPr/>
        <p:txBody>
          <a:bodyPr/>
          <a:lstStyle>
            <a:lvl1pPr>
              <a:defRPr/>
            </a:lvl1pPr>
          </a:lstStyle>
          <a:p>
            <a:fld id="{EADE112C-F2EE-44CF-B5B8-4D1ADE246548}" type="slidenum">
              <a:rPr lang="en-US" altLang="en-US"/>
              <a:pPr/>
              <a:t>‹#›</a:t>
            </a:fld>
            <a:endParaRPr lang="en-US" altLang="en-US"/>
          </a:p>
        </p:txBody>
      </p:sp>
    </p:spTree>
    <p:extLst>
      <p:ext uri="{BB962C8B-B14F-4D97-AF65-F5344CB8AC3E}">
        <p14:creationId xmlns:p14="http://schemas.microsoft.com/office/powerpoint/2010/main" val="176183404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4B01E20-E79D-165F-6F63-64FFE16AD234}"/>
              </a:ext>
            </a:extLst>
          </p:cNvPr>
          <p:cNvSpPr>
            <a:spLocks noGrp="1"/>
          </p:cNvSpPr>
          <p:nvPr>
            <p:ph type="dt" sz="half" idx="10"/>
          </p:nvPr>
        </p:nvSpPr>
        <p:spPr/>
        <p:txBody>
          <a:bodyPr/>
          <a:lstStyle>
            <a:lvl1pPr>
              <a:defRPr/>
            </a:lvl1pPr>
          </a:lstStyle>
          <a:p>
            <a:pPr>
              <a:defRPr/>
            </a:pPr>
            <a:fld id="{AC31B026-D15D-4CF4-9F1C-6D466BF9AC48}" type="datetimeFigureOut">
              <a:rPr lang="en-US"/>
              <a:pPr>
                <a:defRPr/>
              </a:pPr>
              <a:t>5/3/2022</a:t>
            </a:fld>
            <a:endParaRPr lang="en-US" dirty="0"/>
          </a:p>
        </p:txBody>
      </p:sp>
      <p:sp>
        <p:nvSpPr>
          <p:cNvPr id="5" name="Footer Placeholder 4">
            <a:extLst>
              <a:ext uri="{FF2B5EF4-FFF2-40B4-BE49-F238E27FC236}">
                <a16:creationId xmlns:a16="http://schemas.microsoft.com/office/drawing/2014/main" id="{B63B2F37-41F4-6B1B-51B1-B265229412E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B932BF8-47F5-6C39-C5B2-F55FC471AB71}"/>
              </a:ext>
            </a:extLst>
          </p:cNvPr>
          <p:cNvSpPr>
            <a:spLocks noGrp="1"/>
          </p:cNvSpPr>
          <p:nvPr>
            <p:ph type="sldNum" sz="quarter" idx="12"/>
          </p:nvPr>
        </p:nvSpPr>
        <p:spPr/>
        <p:txBody>
          <a:bodyPr/>
          <a:lstStyle>
            <a:lvl1pPr>
              <a:defRPr/>
            </a:lvl1pPr>
          </a:lstStyle>
          <a:p>
            <a:fld id="{14A35741-7248-47A2-A526-6A2AA774E972}" type="slidenum">
              <a:rPr lang="en-US" altLang="en-US"/>
              <a:pPr/>
              <a:t>‹#›</a:t>
            </a:fld>
            <a:endParaRPr lang="en-US" altLang="en-US"/>
          </a:p>
        </p:txBody>
      </p:sp>
    </p:spTree>
    <p:extLst>
      <p:ext uri="{BB962C8B-B14F-4D97-AF65-F5344CB8AC3E}">
        <p14:creationId xmlns:p14="http://schemas.microsoft.com/office/powerpoint/2010/main" val="253420737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2" name="Picture 6" descr="Chart, sunburst chart&#10;&#10;Description automatically generated">
            <a:extLst>
              <a:ext uri="{FF2B5EF4-FFF2-40B4-BE49-F238E27FC236}">
                <a16:creationId xmlns:a16="http://schemas.microsoft.com/office/drawing/2014/main" id="{1A8332C6-573F-F7D2-870F-8EE239AC30C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588"/>
            <a:ext cx="9144000"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5">
            <a:extLst>
              <a:ext uri="{FF2B5EF4-FFF2-40B4-BE49-F238E27FC236}">
                <a16:creationId xmlns:a16="http://schemas.microsoft.com/office/drawing/2014/main" id="{FD98CD51-1ACE-2768-379C-320092FA1491}"/>
              </a:ext>
            </a:extLst>
          </p:cNvPr>
          <p:cNvSpPr txBox="1">
            <a:spLocks/>
          </p:cNvSpPr>
          <p:nvPr userDrawn="1"/>
        </p:nvSpPr>
        <p:spPr>
          <a:xfrm>
            <a:off x="8356600" y="128588"/>
            <a:ext cx="787400" cy="365125"/>
          </a:xfrm>
          <a:prstGeom prst="rect">
            <a:avLst/>
          </a:prstGeom>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fld id="{6F81C4B0-BD66-4582-8B6C-74CC7A2A19BA}" type="slidenum">
              <a:rPr lang="en-US" altLang="en-US">
                <a:solidFill>
                  <a:srgbClr val="FFFFFF"/>
                </a:solidFill>
              </a:rPr>
              <a:pPr algn="ctr" eaLnBrk="1" hangingPunct="1"/>
              <a:t>‹#›</a:t>
            </a:fld>
            <a:r>
              <a:rPr lang="en-US" altLang="en-US">
                <a:solidFill>
                  <a:srgbClr val="FFFFFF"/>
                </a:solidFill>
              </a:rPr>
              <a:t> </a:t>
            </a:r>
          </a:p>
        </p:txBody>
      </p:sp>
    </p:spTree>
    <p:extLst>
      <p:ext uri="{BB962C8B-B14F-4D97-AF65-F5344CB8AC3E}">
        <p14:creationId xmlns:p14="http://schemas.microsoft.com/office/powerpoint/2010/main" val="404527931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110384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B3941DF-1AEA-6C17-3F39-378F8BB23049}"/>
              </a:ext>
            </a:extLst>
          </p:cNvPr>
          <p:cNvSpPr>
            <a:spLocks noGrp="1"/>
          </p:cNvSpPr>
          <p:nvPr>
            <p:ph type="dt" sz="half" idx="10"/>
          </p:nvPr>
        </p:nvSpPr>
        <p:spPr/>
        <p:txBody>
          <a:bodyPr/>
          <a:lstStyle>
            <a:lvl1pPr>
              <a:defRPr/>
            </a:lvl1pPr>
          </a:lstStyle>
          <a:p>
            <a:pPr>
              <a:defRPr/>
            </a:pPr>
            <a:fld id="{5CD1EB01-C0F1-4D0B-AE0D-21F2613B5415}" type="datetimeFigureOut">
              <a:rPr lang="en-US"/>
              <a:pPr>
                <a:defRPr/>
              </a:pPr>
              <a:t>5/3/2022</a:t>
            </a:fld>
            <a:endParaRPr lang="en-US" dirty="0"/>
          </a:p>
        </p:txBody>
      </p:sp>
      <p:sp>
        <p:nvSpPr>
          <p:cNvPr id="5" name="Footer Placeholder 4">
            <a:extLst>
              <a:ext uri="{FF2B5EF4-FFF2-40B4-BE49-F238E27FC236}">
                <a16:creationId xmlns:a16="http://schemas.microsoft.com/office/drawing/2014/main" id="{6ED01541-912B-731C-ADE0-FF609FA0369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F2173C7-A734-2EFF-8548-F4921E08B0FE}"/>
              </a:ext>
            </a:extLst>
          </p:cNvPr>
          <p:cNvSpPr>
            <a:spLocks noGrp="1"/>
          </p:cNvSpPr>
          <p:nvPr>
            <p:ph type="sldNum" sz="quarter" idx="12"/>
          </p:nvPr>
        </p:nvSpPr>
        <p:spPr/>
        <p:txBody>
          <a:bodyPr/>
          <a:lstStyle>
            <a:lvl1pPr>
              <a:defRPr/>
            </a:lvl1pPr>
          </a:lstStyle>
          <a:p>
            <a:fld id="{44087ACD-33BA-4244-85F2-69DAA7A328DF}" type="slidenum">
              <a:rPr lang="en-US" altLang="en-US"/>
              <a:pPr/>
              <a:t>‹#›</a:t>
            </a:fld>
            <a:endParaRPr lang="en-US" altLang="en-US"/>
          </a:p>
        </p:txBody>
      </p:sp>
    </p:spTree>
    <p:extLst>
      <p:ext uri="{BB962C8B-B14F-4D97-AF65-F5344CB8AC3E}">
        <p14:creationId xmlns:p14="http://schemas.microsoft.com/office/powerpoint/2010/main" val="77847503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37D4070C-4B57-23F8-6C61-A13BC29EEAD9}"/>
              </a:ext>
            </a:extLst>
          </p:cNvPr>
          <p:cNvSpPr>
            <a:spLocks noGrp="1"/>
          </p:cNvSpPr>
          <p:nvPr>
            <p:ph type="dt" sz="half" idx="10"/>
          </p:nvPr>
        </p:nvSpPr>
        <p:spPr/>
        <p:txBody>
          <a:bodyPr/>
          <a:lstStyle>
            <a:lvl1pPr>
              <a:defRPr/>
            </a:lvl1pPr>
          </a:lstStyle>
          <a:p>
            <a:pPr>
              <a:defRPr/>
            </a:pPr>
            <a:fld id="{5066D034-8446-47BB-8346-AF887C3C9C7A}" type="datetimeFigureOut">
              <a:rPr lang="en-US"/>
              <a:pPr>
                <a:defRPr/>
              </a:pPr>
              <a:t>5/3/2022</a:t>
            </a:fld>
            <a:endParaRPr lang="en-US" dirty="0"/>
          </a:p>
        </p:txBody>
      </p:sp>
      <p:sp>
        <p:nvSpPr>
          <p:cNvPr id="6" name="Footer Placeholder 4">
            <a:extLst>
              <a:ext uri="{FF2B5EF4-FFF2-40B4-BE49-F238E27FC236}">
                <a16:creationId xmlns:a16="http://schemas.microsoft.com/office/drawing/2014/main" id="{4727C29D-95BB-B580-8755-307D6A9844BF}"/>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914D218F-D777-5A74-4004-D408D0989C84}"/>
              </a:ext>
            </a:extLst>
          </p:cNvPr>
          <p:cNvSpPr>
            <a:spLocks noGrp="1"/>
          </p:cNvSpPr>
          <p:nvPr>
            <p:ph type="sldNum" sz="quarter" idx="12"/>
          </p:nvPr>
        </p:nvSpPr>
        <p:spPr/>
        <p:txBody>
          <a:bodyPr/>
          <a:lstStyle>
            <a:lvl1pPr>
              <a:defRPr/>
            </a:lvl1pPr>
          </a:lstStyle>
          <a:p>
            <a:fld id="{E3E95C84-8BE0-4F37-8949-783FAAF0C0F4}" type="slidenum">
              <a:rPr lang="en-US" altLang="en-US"/>
              <a:pPr/>
              <a:t>‹#›</a:t>
            </a:fld>
            <a:endParaRPr lang="en-US" altLang="en-US"/>
          </a:p>
        </p:txBody>
      </p:sp>
    </p:spTree>
    <p:extLst>
      <p:ext uri="{BB962C8B-B14F-4D97-AF65-F5344CB8AC3E}">
        <p14:creationId xmlns:p14="http://schemas.microsoft.com/office/powerpoint/2010/main" val="4900746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F8B6B8C4-DD8E-2B2F-B8FD-B04944187475}"/>
              </a:ext>
            </a:extLst>
          </p:cNvPr>
          <p:cNvSpPr>
            <a:spLocks noGrp="1"/>
          </p:cNvSpPr>
          <p:nvPr>
            <p:ph type="dt" sz="half" idx="10"/>
          </p:nvPr>
        </p:nvSpPr>
        <p:spPr/>
        <p:txBody>
          <a:bodyPr/>
          <a:lstStyle>
            <a:lvl1pPr>
              <a:defRPr/>
            </a:lvl1pPr>
          </a:lstStyle>
          <a:p>
            <a:pPr>
              <a:defRPr/>
            </a:pPr>
            <a:fld id="{6FAE9C16-0E4A-4436-A344-9824F3D2BF21}" type="datetimeFigureOut">
              <a:rPr lang="en-US"/>
              <a:pPr>
                <a:defRPr/>
              </a:pPr>
              <a:t>5/3/2022</a:t>
            </a:fld>
            <a:endParaRPr lang="en-US" dirty="0"/>
          </a:p>
        </p:txBody>
      </p:sp>
      <p:sp>
        <p:nvSpPr>
          <p:cNvPr id="8" name="Footer Placeholder 4">
            <a:extLst>
              <a:ext uri="{FF2B5EF4-FFF2-40B4-BE49-F238E27FC236}">
                <a16:creationId xmlns:a16="http://schemas.microsoft.com/office/drawing/2014/main" id="{9715AE38-F82E-1104-5AA7-3E36202610A6}"/>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8C27E8D9-A323-E048-1891-73F26CCD29E2}"/>
              </a:ext>
            </a:extLst>
          </p:cNvPr>
          <p:cNvSpPr>
            <a:spLocks noGrp="1"/>
          </p:cNvSpPr>
          <p:nvPr>
            <p:ph type="sldNum" sz="quarter" idx="12"/>
          </p:nvPr>
        </p:nvSpPr>
        <p:spPr/>
        <p:txBody>
          <a:bodyPr/>
          <a:lstStyle>
            <a:lvl1pPr>
              <a:defRPr/>
            </a:lvl1pPr>
          </a:lstStyle>
          <a:p>
            <a:fld id="{E3F80571-223F-46F6-A2B4-5D8C1ABFE479}" type="slidenum">
              <a:rPr lang="en-US" altLang="en-US"/>
              <a:pPr/>
              <a:t>‹#›</a:t>
            </a:fld>
            <a:endParaRPr lang="en-US" altLang="en-US"/>
          </a:p>
        </p:txBody>
      </p:sp>
    </p:spTree>
    <p:extLst>
      <p:ext uri="{BB962C8B-B14F-4D97-AF65-F5344CB8AC3E}">
        <p14:creationId xmlns:p14="http://schemas.microsoft.com/office/powerpoint/2010/main" val="253864417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F449AFD3-093D-5C44-A01C-82B9FCB24010}"/>
              </a:ext>
            </a:extLst>
          </p:cNvPr>
          <p:cNvSpPr>
            <a:spLocks noGrp="1"/>
          </p:cNvSpPr>
          <p:nvPr>
            <p:ph type="dt" sz="half" idx="10"/>
          </p:nvPr>
        </p:nvSpPr>
        <p:spPr/>
        <p:txBody>
          <a:bodyPr/>
          <a:lstStyle>
            <a:lvl1pPr>
              <a:defRPr/>
            </a:lvl1pPr>
          </a:lstStyle>
          <a:p>
            <a:pPr>
              <a:defRPr/>
            </a:pPr>
            <a:fld id="{0724DA2B-6BE0-4162-B81E-5A4589F0FB82}" type="datetimeFigureOut">
              <a:rPr lang="en-US"/>
              <a:pPr>
                <a:defRPr/>
              </a:pPr>
              <a:t>5/3/2022</a:t>
            </a:fld>
            <a:endParaRPr lang="en-US" dirty="0"/>
          </a:p>
        </p:txBody>
      </p:sp>
      <p:sp>
        <p:nvSpPr>
          <p:cNvPr id="8" name="Footer Placeholder 4">
            <a:extLst>
              <a:ext uri="{FF2B5EF4-FFF2-40B4-BE49-F238E27FC236}">
                <a16:creationId xmlns:a16="http://schemas.microsoft.com/office/drawing/2014/main" id="{7069333B-449E-8392-0F7B-D31DDF7420E0}"/>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6452989C-AAB1-73AF-C834-45A49207FDF0}"/>
              </a:ext>
            </a:extLst>
          </p:cNvPr>
          <p:cNvSpPr>
            <a:spLocks noGrp="1"/>
          </p:cNvSpPr>
          <p:nvPr>
            <p:ph type="sldNum" sz="quarter" idx="12"/>
          </p:nvPr>
        </p:nvSpPr>
        <p:spPr/>
        <p:txBody>
          <a:bodyPr/>
          <a:lstStyle>
            <a:lvl1pPr>
              <a:defRPr/>
            </a:lvl1pPr>
          </a:lstStyle>
          <a:p>
            <a:fld id="{231BF6EA-60B8-4D3E-BC20-43239E98CBCE}" type="slidenum">
              <a:rPr lang="en-US" altLang="en-US"/>
              <a:pPr/>
              <a:t>‹#›</a:t>
            </a:fld>
            <a:endParaRPr lang="en-US" altLang="en-US"/>
          </a:p>
        </p:txBody>
      </p:sp>
    </p:spTree>
    <p:extLst>
      <p:ext uri="{BB962C8B-B14F-4D97-AF65-F5344CB8AC3E}">
        <p14:creationId xmlns:p14="http://schemas.microsoft.com/office/powerpoint/2010/main" val="161460518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088C5D83-4A94-FA31-1BF7-D7FB393A3964}"/>
              </a:ext>
            </a:extLst>
          </p:cNvPr>
          <p:cNvSpPr>
            <a:spLocks noGrp="1"/>
          </p:cNvSpPr>
          <p:nvPr>
            <p:ph type="dt" sz="half" idx="10"/>
          </p:nvPr>
        </p:nvSpPr>
        <p:spPr/>
        <p:txBody>
          <a:bodyPr/>
          <a:lstStyle>
            <a:lvl1pPr>
              <a:defRPr/>
            </a:lvl1pPr>
          </a:lstStyle>
          <a:p>
            <a:pPr>
              <a:defRPr/>
            </a:pPr>
            <a:fld id="{1E7012A1-9422-447E-AB65-0EB92999DD8A}" type="datetimeFigureOut">
              <a:rPr lang="en-US"/>
              <a:pPr>
                <a:defRPr/>
              </a:pPr>
              <a:t>5/3/2022</a:t>
            </a:fld>
            <a:endParaRPr lang="en-US" dirty="0"/>
          </a:p>
        </p:txBody>
      </p:sp>
      <p:sp>
        <p:nvSpPr>
          <p:cNvPr id="4" name="Footer Placeholder 4">
            <a:extLst>
              <a:ext uri="{FF2B5EF4-FFF2-40B4-BE49-F238E27FC236}">
                <a16:creationId xmlns:a16="http://schemas.microsoft.com/office/drawing/2014/main" id="{B3C0841B-8D77-6C8D-C0A4-9C7E40A48FE7}"/>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8C59BDAF-F472-F897-43EB-6257BE87E4BA}"/>
              </a:ext>
            </a:extLst>
          </p:cNvPr>
          <p:cNvSpPr>
            <a:spLocks noGrp="1"/>
          </p:cNvSpPr>
          <p:nvPr>
            <p:ph type="sldNum" sz="quarter" idx="12"/>
          </p:nvPr>
        </p:nvSpPr>
        <p:spPr/>
        <p:txBody>
          <a:bodyPr/>
          <a:lstStyle>
            <a:lvl1pPr>
              <a:defRPr/>
            </a:lvl1pPr>
          </a:lstStyle>
          <a:p>
            <a:fld id="{93E558A1-B915-4E19-9933-E12D0B1AB94B}" type="slidenum">
              <a:rPr lang="en-US" altLang="en-US"/>
              <a:pPr/>
              <a:t>‹#›</a:t>
            </a:fld>
            <a:endParaRPr lang="en-US" altLang="en-US"/>
          </a:p>
        </p:txBody>
      </p:sp>
    </p:spTree>
    <p:extLst>
      <p:ext uri="{BB962C8B-B14F-4D97-AF65-F5344CB8AC3E}">
        <p14:creationId xmlns:p14="http://schemas.microsoft.com/office/powerpoint/2010/main" val="105908073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13C18BC2-FCDA-3873-5351-BE6F1DE7B6C9}"/>
              </a:ext>
            </a:extLst>
          </p:cNvPr>
          <p:cNvSpPr>
            <a:spLocks noGrp="1"/>
          </p:cNvSpPr>
          <p:nvPr>
            <p:ph type="dt" sz="half" idx="10"/>
          </p:nvPr>
        </p:nvSpPr>
        <p:spPr/>
        <p:txBody>
          <a:bodyPr/>
          <a:lstStyle>
            <a:lvl1pPr>
              <a:defRPr/>
            </a:lvl1pPr>
          </a:lstStyle>
          <a:p>
            <a:pPr>
              <a:defRPr/>
            </a:pPr>
            <a:fld id="{FBD84926-58BE-419F-8C76-62DF50179EF7}" type="datetimeFigureOut">
              <a:rPr lang="en-US"/>
              <a:pPr>
                <a:defRPr/>
              </a:pPr>
              <a:t>5/3/2022</a:t>
            </a:fld>
            <a:endParaRPr lang="en-US" dirty="0"/>
          </a:p>
        </p:txBody>
      </p:sp>
      <p:sp>
        <p:nvSpPr>
          <p:cNvPr id="3" name="Footer Placeholder 4">
            <a:extLst>
              <a:ext uri="{FF2B5EF4-FFF2-40B4-BE49-F238E27FC236}">
                <a16:creationId xmlns:a16="http://schemas.microsoft.com/office/drawing/2014/main" id="{62C00C75-2002-9B9D-2857-AD7D76F87C33}"/>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3CA5710F-7500-B193-9306-E5C291139A49}"/>
              </a:ext>
            </a:extLst>
          </p:cNvPr>
          <p:cNvSpPr>
            <a:spLocks noGrp="1"/>
          </p:cNvSpPr>
          <p:nvPr>
            <p:ph type="sldNum" sz="quarter" idx="12"/>
          </p:nvPr>
        </p:nvSpPr>
        <p:spPr/>
        <p:txBody>
          <a:bodyPr/>
          <a:lstStyle>
            <a:lvl1pPr>
              <a:defRPr/>
            </a:lvl1pPr>
          </a:lstStyle>
          <a:p>
            <a:fld id="{70F87130-130B-4DDA-A6F7-32E9C16F98B6}" type="slidenum">
              <a:rPr lang="en-US" altLang="en-US"/>
              <a:pPr/>
              <a:t>‹#›</a:t>
            </a:fld>
            <a:endParaRPr lang="en-US" altLang="en-US"/>
          </a:p>
        </p:txBody>
      </p:sp>
    </p:spTree>
    <p:extLst>
      <p:ext uri="{BB962C8B-B14F-4D97-AF65-F5344CB8AC3E}">
        <p14:creationId xmlns:p14="http://schemas.microsoft.com/office/powerpoint/2010/main" val="213546798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id="{60FE7234-715B-1541-B9E8-FD9E1BA9588B}"/>
              </a:ext>
            </a:extLst>
          </p:cNvPr>
          <p:cNvSpPr>
            <a:spLocks noGrp="1"/>
          </p:cNvSpPr>
          <p:nvPr>
            <p:ph type="dt" sz="half" idx="10"/>
          </p:nvPr>
        </p:nvSpPr>
        <p:spPr/>
        <p:txBody>
          <a:bodyPr/>
          <a:lstStyle>
            <a:lvl1pPr>
              <a:defRPr/>
            </a:lvl1pPr>
          </a:lstStyle>
          <a:p>
            <a:pPr>
              <a:defRPr/>
            </a:pPr>
            <a:fld id="{BC00C1C0-F9C7-4656-BB13-EDCF307799FE}" type="datetimeFigureOut">
              <a:rPr lang="en-US"/>
              <a:pPr>
                <a:defRPr/>
              </a:pPr>
              <a:t>5/3/2022</a:t>
            </a:fld>
            <a:endParaRPr lang="en-US" dirty="0"/>
          </a:p>
        </p:txBody>
      </p:sp>
      <p:sp>
        <p:nvSpPr>
          <p:cNvPr id="6" name="Footer Placeholder 4">
            <a:extLst>
              <a:ext uri="{FF2B5EF4-FFF2-40B4-BE49-F238E27FC236}">
                <a16:creationId xmlns:a16="http://schemas.microsoft.com/office/drawing/2014/main" id="{DDDE40FC-62CB-3522-BBE9-05AC141ABE3D}"/>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0401D609-9D7E-9784-3BC7-5F2303AD109B}"/>
              </a:ext>
            </a:extLst>
          </p:cNvPr>
          <p:cNvSpPr>
            <a:spLocks noGrp="1"/>
          </p:cNvSpPr>
          <p:nvPr>
            <p:ph type="sldNum" sz="quarter" idx="12"/>
          </p:nvPr>
        </p:nvSpPr>
        <p:spPr/>
        <p:txBody>
          <a:bodyPr/>
          <a:lstStyle>
            <a:lvl1pPr>
              <a:defRPr/>
            </a:lvl1pPr>
          </a:lstStyle>
          <a:p>
            <a:fld id="{352013A9-2575-4961-8E41-54FFE64502B1}" type="slidenum">
              <a:rPr lang="en-US" altLang="en-US"/>
              <a:pPr/>
              <a:t>‹#›</a:t>
            </a:fld>
            <a:endParaRPr lang="en-US" altLang="en-US"/>
          </a:p>
        </p:txBody>
      </p:sp>
    </p:spTree>
    <p:extLst>
      <p:ext uri="{BB962C8B-B14F-4D97-AF65-F5344CB8AC3E}">
        <p14:creationId xmlns:p14="http://schemas.microsoft.com/office/powerpoint/2010/main" val="188536958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id="{FE41E75F-0C14-A818-FAF0-F0CF4FAEF88D}"/>
              </a:ext>
            </a:extLst>
          </p:cNvPr>
          <p:cNvSpPr>
            <a:spLocks noGrp="1"/>
          </p:cNvSpPr>
          <p:nvPr>
            <p:ph type="dt" sz="half" idx="10"/>
          </p:nvPr>
        </p:nvSpPr>
        <p:spPr/>
        <p:txBody>
          <a:bodyPr/>
          <a:lstStyle>
            <a:lvl1pPr>
              <a:defRPr/>
            </a:lvl1pPr>
          </a:lstStyle>
          <a:p>
            <a:pPr>
              <a:defRPr/>
            </a:pPr>
            <a:fld id="{E760C21E-D2AB-4082-BC86-0FB72F9F5B6A}" type="datetimeFigureOut">
              <a:rPr lang="en-US"/>
              <a:pPr>
                <a:defRPr/>
              </a:pPr>
              <a:t>5/3/2022</a:t>
            </a:fld>
            <a:endParaRPr lang="en-US" dirty="0"/>
          </a:p>
        </p:txBody>
      </p:sp>
      <p:sp>
        <p:nvSpPr>
          <p:cNvPr id="6" name="Footer Placeholder 4">
            <a:extLst>
              <a:ext uri="{FF2B5EF4-FFF2-40B4-BE49-F238E27FC236}">
                <a16:creationId xmlns:a16="http://schemas.microsoft.com/office/drawing/2014/main" id="{C3D8B520-A5AF-3844-348D-90404007A315}"/>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A6956B20-7831-49B6-40FF-0D74A60F897E}"/>
              </a:ext>
            </a:extLst>
          </p:cNvPr>
          <p:cNvSpPr>
            <a:spLocks noGrp="1"/>
          </p:cNvSpPr>
          <p:nvPr>
            <p:ph type="sldNum" sz="quarter" idx="12"/>
          </p:nvPr>
        </p:nvSpPr>
        <p:spPr/>
        <p:txBody>
          <a:bodyPr/>
          <a:lstStyle>
            <a:lvl1pPr>
              <a:defRPr/>
            </a:lvl1pPr>
          </a:lstStyle>
          <a:p>
            <a:fld id="{53CCB1D0-9F38-4947-8F24-195C8CB74E93}" type="slidenum">
              <a:rPr lang="en-US" altLang="en-US"/>
              <a:pPr/>
              <a:t>‹#›</a:t>
            </a:fld>
            <a:endParaRPr lang="en-US" altLang="en-US"/>
          </a:p>
        </p:txBody>
      </p:sp>
    </p:spTree>
    <p:extLst>
      <p:ext uri="{BB962C8B-B14F-4D97-AF65-F5344CB8AC3E}">
        <p14:creationId xmlns:p14="http://schemas.microsoft.com/office/powerpoint/2010/main" val="154905158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B4163D9-BB11-2234-7391-F1A1E1004676}"/>
              </a:ext>
            </a:extLst>
          </p:cNvPr>
          <p:cNvSpPr>
            <a:spLocks noGrp="1"/>
          </p:cNvSpPr>
          <p:nvPr>
            <p:ph type="dt" sz="half" idx="10"/>
          </p:nvPr>
        </p:nvSpPr>
        <p:spPr/>
        <p:txBody>
          <a:bodyPr/>
          <a:lstStyle>
            <a:lvl1pPr>
              <a:defRPr/>
            </a:lvl1pPr>
          </a:lstStyle>
          <a:p>
            <a:pPr>
              <a:defRPr/>
            </a:pPr>
            <a:fld id="{4BFC86FF-D448-47E3-93E3-D42349EBDD36}" type="datetimeFigureOut">
              <a:rPr lang="en-US"/>
              <a:pPr>
                <a:defRPr/>
              </a:pPr>
              <a:t>5/3/2022</a:t>
            </a:fld>
            <a:endParaRPr lang="en-US" dirty="0"/>
          </a:p>
        </p:txBody>
      </p:sp>
      <p:sp>
        <p:nvSpPr>
          <p:cNvPr id="5" name="Footer Placeholder 4">
            <a:extLst>
              <a:ext uri="{FF2B5EF4-FFF2-40B4-BE49-F238E27FC236}">
                <a16:creationId xmlns:a16="http://schemas.microsoft.com/office/drawing/2014/main" id="{C458093D-B14D-6D61-8FAA-86BB2E9E922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3678472A-7ABF-DD98-29A5-E27A1049A467}"/>
              </a:ext>
            </a:extLst>
          </p:cNvPr>
          <p:cNvSpPr>
            <a:spLocks noGrp="1"/>
          </p:cNvSpPr>
          <p:nvPr>
            <p:ph type="sldNum" sz="quarter" idx="12"/>
          </p:nvPr>
        </p:nvSpPr>
        <p:spPr/>
        <p:txBody>
          <a:bodyPr/>
          <a:lstStyle>
            <a:lvl1pPr>
              <a:defRPr/>
            </a:lvl1pPr>
          </a:lstStyle>
          <a:p>
            <a:fld id="{CF3C1E91-9896-452C-9713-536E11BBB8FD}" type="slidenum">
              <a:rPr lang="en-US" altLang="en-US"/>
              <a:pPr/>
              <a:t>‹#›</a:t>
            </a:fld>
            <a:endParaRPr lang="en-US" altLang="en-US"/>
          </a:p>
        </p:txBody>
      </p:sp>
    </p:spTree>
    <p:extLst>
      <p:ext uri="{BB962C8B-B14F-4D97-AF65-F5344CB8AC3E}">
        <p14:creationId xmlns:p14="http://schemas.microsoft.com/office/powerpoint/2010/main" val="365691614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236DFDB-46B3-8344-69D8-AC8FA8D8731A}"/>
              </a:ext>
            </a:extLst>
          </p:cNvPr>
          <p:cNvSpPr>
            <a:spLocks noGrp="1"/>
          </p:cNvSpPr>
          <p:nvPr>
            <p:ph type="dt" sz="half" idx="10"/>
          </p:nvPr>
        </p:nvSpPr>
        <p:spPr/>
        <p:txBody>
          <a:bodyPr/>
          <a:lstStyle>
            <a:lvl1pPr>
              <a:defRPr/>
            </a:lvl1pPr>
          </a:lstStyle>
          <a:p>
            <a:pPr>
              <a:defRPr/>
            </a:pPr>
            <a:fld id="{6D7A6C09-8BC4-4E69-A9CB-C652CA2D1D49}" type="datetimeFigureOut">
              <a:rPr lang="en-US"/>
              <a:pPr>
                <a:defRPr/>
              </a:pPr>
              <a:t>5/3/2022</a:t>
            </a:fld>
            <a:endParaRPr lang="en-US" dirty="0"/>
          </a:p>
        </p:txBody>
      </p:sp>
      <p:sp>
        <p:nvSpPr>
          <p:cNvPr id="5" name="Footer Placeholder 4">
            <a:extLst>
              <a:ext uri="{FF2B5EF4-FFF2-40B4-BE49-F238E27FC236}">
                <a16:creationId xmlns:a16="http://schemas.microsoft.com/office/drawing/2014/main" id="{3B1B9050-0FE5-4387-B2AC-CE0696C8B51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3519F87-7428-3C51-FDBC-5CD44FC6035E}"/>
              </a:ext>
            </a:extLst>
          </p:cNvPr>
          <p:cNvSpPr>
            <a:spLocks noGrp="1"/>
          </p:cNvSpPr>
          <p:nvPr>
            <p:ph type="sldNum" sz="quarter" idx="12"/>
          </p:nvPr>
        </p:nvSpPr>
        <p:spPr/>
        <p:txBody>
          <a:bodyPr/>
          <a:lstStyle>
            <a:lvl1pPr>
              <a:defRPr/>
            </a:lvl1pPr>
          </a:lstStyle>
          <a:p>
            <a:fld id="{C9BE4716-89D1-41BE-B00E-AF969F142F73}" type="slidenum">
              <a:rPr lang="en-US" altLang="en-US"/>
              <a:pPr/>
              <a:t>‹#›</a:t>
            </a:fld>
            <a:endParaRPr lang="en-US" altLang="en-US"/>
          </a:p>
        </p:txBody>
      </p:sp>
    </p:spTree>
    <p:extLst>
      <p:ext uri="{BB962C8B-B14F-4D97-AF65-F5344CB8AC3E}">
        <p14:creationId xmlns:p14="http://schemas.microsoft.com/office/powerpoint/2010/main" val="83815187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2" name="Picture 6" descr="Chart, sunburst chart&#10;&#10;Description automatically generated">
            <a:extLst>
              <a:ext uri="{FF2B5EF4-FFF2-40B4-BE49-F238E27FC236}">
                <a16:creationId xmlns:a16="http://schemas.microsoft.com/office/drawing/2014/main" id="{9733DD4D-8866-F56E-A704-C9F76B9A266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588"/>
            <a:ext cx="9144000"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5">
            <a:extLst>
              <a:ext uri="{FF2B5EF4-FFF2-40B4-BE49-F238E27FC236}">
                <a16:creationId xmlns:a16="http://schemas.microsoft.com/office/drawing/2014/main" id="{40AE0B16-A9B4-8BBC-72AA-A34C180BE456}"/>
              </a:ext>
            </a:extLst>
          </p:cNvPr>
          <p:cNvSpPr txBox="1">
            <a:spLocks/>
          </p:cNvSpPr>
          <p:nvPr userDrawn="1"/>
        </p:nvSpPr>
        <p:spPr>
          <a:xfrm>
            <a:off x="8356600" y="128588"/>
            <a:ext cx="787400" cy="365125"/>
          </a:xfrm>
          <a:prstGeom prst="rect">
            <a:avLst/>
          </a:prstGeom>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fld id="{C312D3C0-FB50-4557-91D7-49E7FD888FCE}" type="slidenum">
              <a:rPr lang="en-US" altLang="en-US">
                <a:solidFill>
                  <a:srgbClr val="FFFFFF"/>
                </a:solidFill>
              </a:rPr>
              <a:pPr algn="ctr" eaLnBrk="1" hangingPunct="1"/>
              <a:t>‹#›</a:t>
            </a:fld>
            <a:r>
              <a:rPr lang="en-US" altLang="en-US">
                <a:solidFill>
                  <a:srgbClr val="FFFFFF"/>
                </a:solidFill>
              </a:rPr>
              <a:t> </a:t>
            </a:r>
          </a:p>
        </p:txBody>
      </p:sp>
    </p:spTree>
    <p:extLst>
      <p:ext uri="{BB962C8B-B14F-4D97-AF65-F5344CB8AC3E}">
        <p14:creationId xmlns:p14="http://schemas.microsoft.com/office/powerpoint/2010/main" val="193409265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105502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64D68D0-54F1-A449-7E54-3D627DDCDF26}"/>
              </a:ext>
            </a:extLst>
          </p:cNvPr>
          <p:cNvSpPr>
            <a:spLocks noGrp="1"/>
          </p:cNvSpPr>
          <p:nvPr>
            <p:ph type="dt" sz="half" idx="10"/>
          </p:nvPr>
        </p:nvSpPr>
        <p:spPr/>
        <p:txBody>
          <a:bodyPr/>
          <a:lstStyle>
            <a:lvl1pPr>
              <a:defRPr/>
            </a:lvl1pPr>
          </a:lstStyle>
          <a:p>
            <a:pPr>
              <a:defRPr/>
            </a:pPr>
            <a:fld id="{82459F10-4065-490A-A042-9351027C4A23}" type="datetimeFigureOut">
              <a:rPr lang="en-US"/>
              <a:pPr>
                <a:defRPr/>
              </a:pPr>
              <a:t>5/3/2022</a:t>
            </a:fld>
            <a:endParaRPr lang="en-US" dirty="0"/>
          </a:p>
        </p:txBody>
      </p:sp>
      <p:sp>
        <p:nvSpPr>
          <p:cNvPr id="5" name="Footer Placeholder 4">
            <a:extLst>
              <a:ext uri="{FF2B5EF4-FFF2-40B4-BE49-F238E27FC236}">
                <a16:creationId xmlns:a16="http://schemas.microsoft.com/office/drawing/2014/main" id="{F1A60DB5-ADD2-FEF9-A642-7F2E73533DC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30320F3-7421-3C12-5644-CF467ED645EA}"/>
              </a:ext>
            </a:extLst>
          </p:cNvPr>
          <p:cNvSpPr>
            <a:spLocks noGrp="1"/>
          </p:cNvSpPr>
          <p:nvPr>
            <p:ph type="sldNum" sz="quarter" idx="12"/>
          </p:nvPr>
        </p:nvSpPr>
        <p:spPr/>
        <p:txBody>
          <a:bodyPr/>
          <a:lstStyle>
            <a:lvl1pPr>
              <a:defRPr/>
            </a:lvl1pPr>
          </a:lstStyle>
          <a:p>
            <a:fld id="{AB499BF0-501C-4D22-866A-991C6959A146}" type="slidenum">
              <a:rPr lang="en-US" altLang="en-US"/>
              <a:pPr/>
              <a:t>‹#›</a:t>
            </a:fld>
            <a:endParaRPr lang="en-US" altLang="en-US"/>
          </a:p>
        </p:txBody>
      </p:sp>
    </p:spTree>
    <p:extLst>
      <p:ext uri="{BB962C8B-B14F-4D97-AF65-F5344CB8AC3E}">
        <p14:creationId xmlns:p14="http://schemas.microsoft.com/office/powerpoint/2010/main" val="24989571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0A73C715-915F-5139-187D-D72737F62CBE}"/>
              </a:ext>
            </a:extLst>
          </p:cNvPr>
          <p:cNvSpPr>
            <a:spLocks noGrp="1"/>
          </p:cNvSpPr>
          <p:nvPr>
            <p:ph type="dt" sz="half" idx="10"/>
          </p:nvPr>
        </p:nvSpPr>
        <p:spPr/>
        <p:txBody>
          <a:bodyPr/>
          <a:lstStyle>
            <a:lvl1pPr>
              <a:defRPr/>
            </a:lvl1pPr>
          </a:lstStyle>
          <a:p>
            <a:pPr>
              <a:defRPr/>
            </a:pPr>
            <a:fld id="{ADAA0180-5F4E-4CF6-BD69-32DC8FB9DF2E}" type="datetimeFigureOut">
              <a:rPr lang="en-US"/>
              <a:pPr>
                <a:defRPr/>
              </a:pPr>
              <a:t>5/3/2022</a:t>
            </a:fld>
            <a:endParaRPr lang="en-US" dirty="0"/>
          </a:p>
        </p:txBody>
      </p:sp>
      <p:sp>
        <p:nvSpPr>
          <p:cNvPr id="4" name="Footer Placeholder 4">
            <a:extLst>
              <a:ext uri="{FF2B5EF4-FFF2-40B4-BE49-F238E27FC236}">
                <a16:creationId xmlns:a16="http://schemas.microsoft.com/office/drawing/2014/main" id="{0476C4EE-BC38-42BF-C921-04DA7AE3919D}"/>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B5D73CAE-5B02-2052-00C6-294711A048B3}"/>
              </a:ext>
            </a:extLst>
          </p:cNvPr>
          <p:cNvSpPr>
            <a:spLocks noGrp="1"/>
          </p:cNvSpPr>
          <p:nvPr>
            <p:ph type="sldNum" sz="quarter" idx="12"/>
          </p:nvPr>
        </p:nvSpPr>
        <p:spPr/>
        <p:txBody>
          <a:bodyPr/>
          <a:lstStyle>
            <a:lvl1pPr>
              <a:defRPr/>
            </a:lvl1pPr>
          </a:lstStyle>
          <a:p>
            <a:fld id="{3A69C0D7-CB43-4B1D-B4FD-EEFA9CB95211}" type="slidenum">
              <a:rPr lang="en-US" altLang="en-US"/>
              <a:pPr/>
              <a:t>‹#›</a:t>
            </a:fld>
            <a:endParaRPr lang="en-US" altLang="en-US"/>
          </a:p>
        </p:txBody>
      </p:sp>
    </p:spTree>
    <p:extLst>
      <p:ext uri="{BB962C8B-B14F-4D97-AF65-F5344CB8AC3E}">
        <p14:creationId xmlns:p14="http://schemas.microsoft.com/office/powerpoint/2010/main" val="44378804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F7E2608B-FC83-9F17-430A-08F51C6E9550}"/>
              </a:ext>
            </a:extLst>
          </p:cNvPr>
          <p:cNvSpPr>
            <a:spLocks noGrp="1"/>
          </p:cNvSpPr>
          <p:nvPr>
            <p:ph type="dt" sz="half" idx="10"/>
          </p:nvPr>
        </p:nvSpPr>
        <p:spPr/>
        <p:txBody>
          <a:bodyPr/>
          <a:lstStyle>
            <a:lvl1pPr>
              <a:defRPr/>
            </a:lvl1pPr>
          </a:lstStyle>
          <a:p>
            <a:pPr>
              <a:defRPr/>
            </a:pPr>
            <a:fld id="{49D0A28F-F542-4388-9439-948B672DA34B}" type="datetimeFigureOut">
              <a:rPr lang="en-US"/>
              <a:pPr>
                <a:defRPr/>
              </a:pPr>
              <a:t>5/3/2022</a:t>
            </a:fld>
            <a:endParaRPr lang="en-US" dirty="0"/>
          </a:p>
        </p:txBody>
      </p:sp>
      <p:sp>
        <p:nvSpPr>
          <p:cNvPr id="6" name="Footer Placeholder 4">
            <a:extLst>
              <a:ext uri="{FF2B5EF4-FFF2-40B4-BE49-F238E27FC236}">
                <a16:creationId xmlns:a16="http://schemas.microsoft.com/office/drawing/2014/main" id="{DB1B7E02-C30A-C54A-983F-B322B1C7CD7B}"/>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7CF54441-2D99-7251-1509-4AF074A91375}"/>
              </a:ext>
            </a:extLst>
          </p:cNvPr>
          <p:cNvSpPr>
            <a:spLocks noGrp="1"/>
          </p:cNvSpPr>
          <p:nvPr>
            <p:ph type="sldNum" sz="quarter" idx="12"/>
          </p:nvPr>
        </p:nvSpPr>
        <p:spPr/>
        <p:txBody>
          <a:bodyPr/>
          <a:lstStyle>
            <a:lvl1pPr>
              <a:defRPr/>
            </a:lvl1pPr>
          </a:lstStyle>
          <a:p>
            <a:fld id="{6DB44A30-AE96-4FB8-B499-4F31F8004F71}" type="slidenum">
              <a:rPr lang="en-US" altLang="en-US"/>
              <a:pPr/>
              <a:t>‹#›</a:t>
            </a:fld>
            <a:endParaRPr lang="en-US" altLang="en-US"/>
          </a:p>
        </p:txBody>
      </p:sp>
    </p:spTree>
    <p:extLst>
      <p:ext uri="{BB962C8B-B14F-4D97-AF65-F5344CB8AC3E}">
        <p14:creationId xmlns:p14="http://schemas.microsoft.com/office/powerpoint/2010/main" val="183479026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DF63E831-5E29-C16D-27B6-E5F4FE5A4E12}"/>
              </a:ext>
            </a:extLst>
          </p:cNvPr>
          <p:cNvSpPr>
            <a:spLocks noGrp="1"/>
          </p:cNvSpPr>
          <p:nvPr>
            <p:ph type="dt" sz="half" idx="10"/>
          </p:nvPr>
        </p:nvSpPr>
        <p:spPr/>
        <p:txBody>
          <a:bodyPr/>
          <a:lstStyle>
            <a:lvl1pPr>
              <a:defRPr/>
            </a:lvl1pPr>
          </a:lstStyle>
          <a:p>
            <a:pPr>
              <a:defRPr/>
            </a:pPr>
            <a:fld id="{487EA1BF-45FF-4B74-B5A7-58A9121997A0}" type="datetimeFigureOut">
              <a:rPr lang="en-US"/>
              <a:pPr>
                <a:defRPr/>
              </a:pPr>
              <a:t>5/3/2022</a:t>
            </a:fld>
            <a:endParaRPr lang="en-US" dirty="0"/>
          </a:p>
        </p:txBody>
      </p:sp>
      <p:sp>
        <p:nvSpPr>
          <p:cNvPr id="8" name="Footer Placeholder 4">
            <a:extLst>
              <a:ext uri="{FF2B5EF4-FFF2-40B4-BE49-F238E27FC236}">
                <a16:creationId xmlns:a16="http://schemas.microsoft.com/office/drawing/2014/main" id="{D767EB79-2B96-7DDB-53A0-60E035AA7258}"/>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74C7BFCA-3531-CC35-8ABF-5C4EFB171059}"/>
              </a:ext>
            </a:extLst>
          </p:cNvPr>
          <p:cNvSpPr>
            <a:spLocks noGrp="1"/>
          </p:cNvSpPr>
          <p:nvPr>
            <p:ph type="sldNum" sz="quarter" idx="12"/>
          </p:nvPr>
        </p:nvSpPr>
        <p:spPr/>
        <p:txBody>
          <a:bodyPr/>
          <a:lstStyle>
            <a:lvl1pPr>
              <a:defRPr/>
            </a:lvl1pPr>
          </a:lstStyle>
          <a:p>
            <a:fld id="{1039F0B7-C148-44D5-BAFA-90AC382218D0}" type="slidenum">
              <a:rPr lang="en-US" altLang="en-US"/>
              <a:pPr/>
              <a:t>‹#›</a:t>
            </a:fld>
            <a:endParaRPr lang="en-US" altLang="en-US"/>
          </a:p>
        </p:txBody>
      </p:sp>
    </p:spTree>
    <p:extLst>
      <p:ext uri="{BB962C8B-B14F-4D97-AF65-F5344CB8AC3E}">
        <p14:creationId xmlns:p14="http://schemas.microsoft.com/office/powerpoint/2010/main" val="30374881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34CE6BE4-46A5-B6F3-475B-CC4A4FF8262C}"/>
              </a:ext>
            </a:extLst>
          </p:cNvPr>
          <p:cNvSpPr>
            <a:spLocks noGrp="1"/>
          </p:cNvSpPr>
          <p:nvPr>
            <p:ph type="dt" sz="half" idx="10"/>
          </p:nvPr>
        </p:nvSpPr>
        <p:spPr/>
        <p:txBody>
          <a:bodyPr/>
          <a:lstStyle>
            <a:lvl1pPr>
              <a:defRPr/>
            </a:lvl1pPr>
          </a:lstStyle>
          <a:p>
            <a:pPr>
              <a:defRPr/>
            </a:pPr>
            <a:fld id="{9EB961A3-93A4-4BE3-8918-F49A6E83DD5E}" type="datetimeFigureOut">
              <a:rPr lang="en-US"/>
              <a:pPr>
                <a:defRPr/>
              </a:pPr>
              <a:t>5/3/2022</a:t>
            </a:fld>
            <a:endParaRPr lang="en-US" dirty="0"/>
          </a:p>
        </p:txBody>
      </p:sp>
      <p:sp>
        <p:nvSpPr>
          <p:cNvPr id="4" name="Footer Placeholder 4">
            <a:extLst>
              <a:ext uri="{FF2B5EF4-FFF2-40B4-BE49-F238E27FC236}">
                <a16:creationId xmlns:a16="http://schemas.microsoft.com/office/drawing/2014/main" id="{ED0612DC-797A-B7E0-7FC6-BC5D4A4A2837}"/>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29F0710E-345B-2EC5-055A-E09865B869D3}"/>
              </a:ext>
            </a:extLst>
          </p:cNvPr>
          <p:cNvSpPr>
            <a:spLocks noGrp="1"/>
          </p:cNvSpPr>
          <p:nvPr>
            <p:ph type="sldNum" sz="quarter" idx="12"/>
          </p:nvPr>
        </p:nvSpPr>
        <p:spPr/>
        <p:txBody>
          <a:bodyPr/>
          <a:lstStyle>
            <a:lvl1pPr>
              <a:defRPr/>
            </a:lvl1pPr>
          </a:lstStyle>
          <a:p>
            <a:fld id="{A1FEE066-D406-41B8-8CB5-77F1F63DBE8B}" type="slidenum">
              <a:rPr lang="en-US" altLang="en-US"/>
              <a:pPr/>
              <a:t>‹#›</a:t>
            </a:fld>
            <a:endParaRPr lang="en-US" altLang="en-US"/>
          </a:p>
        </p:txBody>
      </p:sp>
    </p:spTree>
    <p:extLst>
      <p:ext uri="{BB962C8B-B14F-4D97-AF65-F5344CB8AC3E}">
        <p14:creationId xmlns:p14="http://schemas.microsoft.com/office/powerpoint/2010/main" val="196670080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01C97056-219D-FA99-24A1-33E952FA69DA}"/>
              </a:ext>
            </a:extLst>
          </p:cNvPr>
          <p:cNvSpPr>
            <a:spLocks noGrp="1"/>
          </p:cNvSpPr>
          <p:nvPr>
            <p:ph type="dt" sz="half" idx="10"/>
          </p:nvPr>
        </p:nvSpPr>
        <p:spPr/>
        <p:txBody>
          <a:bodyPr/>
          <a:lstStyle>
            <a:lvl1pPr>
              <a:defRPr/>
            </a:lvl1pPr>
          </a:lstStyle>
          <a:p>
            <a:pPr>
              <a:defRPr/>
            </a:pPr>
            <a:fld id="{C4941101-39AA-4CEF-A2D8-FC28BB4278F1}" type="datetimeFigureOut">
              <a:rPr lang="en-US"/>
              <a:pPr>
                <a:defRPr/>
              </a:pPr>
              <a:t>5/3/2022</a:t>
            </a:fld>
            <a:endParaRPr lang="en-US" dirty="0"/>
          </a:p>
        </p:txBody>
      </p:sp>
      <p:sp>
        <p:nvSpPr>
          <p:cNvPr id="3" name="Footer Placeholder 4">
            <a:extLst>
              <a:ext uri="{FF2B5EF4-FFF2-40B4-BE49-F238E27FC236}">
                <a16:creationId xmlns:a16="http://schemas.microsoft.com/office/drawing/2014/main" id="{AEC67804-6945-B1C6-9422-6D342BEDD21F}"/>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9B52522A-FF02-3426-6870-76C96A807E06}"/>
              </a:ext>
            </a:extLst>
          </p:cNvPr>
          <p:cNvSpPr>
            <a:spLocks noGrp="1"/>
          </p:cNvSpPr>
          <p:nvPr>
            <p:ph type="sldNum" sz="quarter" idx="12"/>
          </p:nvPr>
        </p:nvSpPr>
        <p:spPr/>
        <p:txBody>
          <a:bodyPr/>
          <a:lstStyle>
            <a:lvl1pPr>
              <a:defRPr/>
            </a:lvl1pPr>
          </a:lstStyle>
          <a:p>
            <a:fld id="{32C1481F-2FDF-43DB-8B39-6FAA73634EE8}" type="slidenum">
              <a:rPr lang="en-US" altLang="en-US"/>
              <a:pPr/>
              <a:t>‹#›</a:t>
            </a:fld>
            <a:endParaRPr lang="en-US" altLang="en-US"/>
          </a:p>
        </p:txBody>
      </p:sp>
    </p:spTree>
    <p:extLst>
      <p:ext uri="{BB962C8B-B14F-4D97-AF65-F5344CB8AC3E}">
        <p14:creationId xmlns:p14="http://schemas.microsoft.com/office/powerpoint/2010/main" val="410468671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id="{6D500B11-6D96-DEDD-3CA1-9AF543B99C9D}"/>
              </a:ext>
            </a:extLst>
          </p:cNvPr>
          <p:cNvSpPr>
            <a:spLocks noGrp="1"/>
          </p:cNvSpPr>
          <p:nvPr>
            <p:ph type="dt" sz="half" idx="10"/>
          </p:nvPr>
        </p:nvSpPr>
        <p:spPr/>
        <p:txBody>
          <a:bodyPr/>
          <a:lstStyle>
            <a:lvl1pPr>
              <a:defRPr/>
            </a:lvl1pPr>
          </a:lstStyle>
          <a:p>
            <a:pPr>
              <a:defRPr/>
            </a:pPr>
            <a:fld id="{F49F8388-6449-401C-9467-9A2E55AF9C0C}" type="datetimeFigureOut">
              <a:rPr lang="en-US"/>
              <a:pPr>
                <a:defRPr/>
              </a:pPr>
              <a:t>5/3/2022</a:t>
            </a:fld>
            <a:endParaRPr lang="en-US" dirty="0"/>
          </a:p>
        </p:txBody>
      </p:sp>
      <p:sp>
        <p:nvSpPr>
          <p:cNvPr id="6" name="Footer Placeholder 4">
            <a:extLst>
              <a:ext uri="{FF2B5EF4-FFF2-40B4-BE49-F238E27FC236}">
                <a16:creationId xmlns:a16="http://schemas.microsoft.com/office/drawing/2014/main" id="{E70B6174-552A-5A59-9394-650E4393DA96}"/>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9C27D3B7-A93A-6756-2425-6BE2879E8956}"/>
              </a:ext>
            </a:extLst>
          </p:cNvPr>
          <p:cNvSpPr>
            <a:spLocks noGrp="1"/>
          </p:cNvSpPr>
          <p:nvPr>
            <p:ph type="sldNum" sz="quarter" idx="12"/>
          </p:nvPr>
        </p:nvSpPr>
        <p:spPr/>
        <p:txBody>
          <a:bodyPr/>
          <a:lstStyle>
            <a:lvl1pPr>
              <a:defRPr/>
            </a:lvl1pPr>
          </a:lstStyle>
          <a:p>
            <a:fld id="{FF540212-86DC-4E81-903B-BAD3E955767F}" type="slidenum">
              <a:rPr lang="en-US" altLang="en-US"/>
              <a:pPr/>
              <a:t>‹#›</a:t>
            </a:fld>
            <a:endParaRPr lang="en-US" altLang="en-US"/>
          </a:p>
        </p:txBody>
      </p:sp>
    </p:spTree>
    <p:extLst>
      <p:ext uri="{BB962C8B-B14F-4D97-AF65-F5344CB8AC3E}">
        <p14:creationId xmlns:p14="http://schemas.microsoft.com/office/powerpoint/2010/main" val="386057449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id="{FBE1A790-F7E0-506C-8AC5-5DEFBC98EDB6}"/>
              </a:ext>
            </a:extLst>
          </p:cNvPr>
          <p:cNvSpPr>
            <a:spLocks noGrp="1"/>
          </p:cNvSpPr>
          <p:nvPr>
            <p:ph type="dt" sz="half" idx="10"/>
          </p:nvPr>
        </p:nvSpPr>
        <p:spPr/>
        <p:txBody>
          <a:bodyPr/>
          <a:lstStyle>
            <a:lvl1pPr>
              <a:defRPr/>
            </a:lvl1pPr>
          </a:lstStyle>
          <a:p>
            <a:pPr>
              <a:defRPr/>
            </a:pPr>
            <a:fld id="{65ED0D22-274A-4EFC-B731-E3DBE1E31E7B}" type="datetimeFigureOut">
              <a:rPr lang="en-US"/>
              <a:pPr>
                <a:defRPr/>
              </a:pPr>
              <a:t>5/3/2022</a:t>
            </a:fld>
            <a:endParaRPr lang="en-US" dirty="0"/>
          </a:p>
        </p:txBody>
      </p:sp>
      <p:sp>
        <p:nvSpPr>
          <p:cNvPr id="6" name="Footer Placeholder 4">
            <a:extLst>
              <a:ext uri="{FF2B5EF4-FFF2-40B4-BE49-F238E27FC236}">
                <a16:creationId xmlns:a16="http://schemas.microsoft.com/office/drawing/2014/main" id="{93D958DB-1DEB-0CE0-BD7A-67FE207234F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8474B405-B2AD-ABC9-B93A-25B0D29F91EB}"/>
              </a:ext>
            </a:extLst>
          </p:cNvPr>
          <p:cNvSpPr>
            <a:spLocks noGrp="1"/>
          </p:cNvSpPr>
          <p:nvPr>
            <p:ph type="sldNum" sz="quarter" idx="12"/>
          </p:nvPr>
        </p:nvSpPr>
        <p:spPr/>
        <p:txBody>
          <a:bodyPr/>
          <a:lstStyle>
            <a:lvl1pPr>
              <a:defRPr/>
            </a:lvl1pPr>
          </a:lstStyle>
          <a:p>
            <a:fld id="{065C7976-90D0-4C2F-AE61-4BD6CF31E53F}" type="slidenum">
              <a:rPr lang="en-US" altLang="en-US"/>
              <a:pPr/>
              <a:t>‹#›</a:t>
            </a:fld>
            <a:endParaRPr lang="en-US" altLang="en-US"/>
          </a:p>
        </p:txBody>
      </p:sp>
    </p:spTree>
    <p:extLst>
      <p:ext uri="{BB962C8B-B14F-4D97-AF65-F5344CB8AC3E}">
        <p14:creationId xmlns:p14="http://schemas.microsoft.com/office/powerpoint/2010/main" val="208816746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B0A9BB38-74A7-5E6B-BC71-01CC2EAC5EAF}"/>
              </a:ext>
            </a:extLst>
          </p:cNvPr>
          <p:cNvSpPr>
            <a:spLocks noGrp="1"/>
          </p:cNvSpPr>
          <p:nvPr>
            <p:ph type="dt" sz="half" idx="10"/>
          </p:nvPr>
        </p:nvSpPr>
        <p:spPr/>
        <p:txBody>
          <a:bodyPr/>
          <a:lstStyle>
            <a:lvl1pPr>
              <a:defRPr/>
            </a:lvl1pPr>
          </a:lstStyle>
          <a:p>
            <a:pPr>
              <a:defRPr/>
            </a:pPr>
            <a:fld id="{0CEF6CED-8F87-4A30-8A9B-2511829A3868}" type="datetimeFigureOut">
              <a:rPr lang="en-US"/>
              <a:pPr>
                <a:defRPr/>
              </a:pPr>
              <a:t>5/3/2022</a:t>
            </a:fld>
            <a:endParaRPr lang="en-US" dirty="0"/>
          </a:p>
        </p:txBody>
      </p:sp>
      <p:sp>
        <p:nvSpPr>
          <p:cNvPr id="5" name="Footer Placeholder 4">
            <a:extLst>
              <a:ext uri="{FF2B5EF4-FFF2-40B4-BE49-F238E27FC236}">
                <a16:creationId xmlns:a16="http://schemas.microsoft.com/office/drawing/2014/main" id="{0E75625E-3E07-535A-BA67-A3216660EDC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462CE1B-F1CE-E729-A569-869B2FF36811}"/>
              </a:ext>
            </a:extLst>
          </p:cNvPr>
          <p:cNvSpPr>
            <a:spLocks noGrp="1"/>
          </p:cNvSpPr>
          <p:nvPr>
            <p:ph type="sldNum" sz="quarter" idx="12"/>
          </p:nvPr>
        </p:nvSpPr>
        <p:spPr/>
        <p:txBody>
          <a:bodyPr/>
          <a:lstStyle>
            <a:lvl1pPr>
              <a:defRPr/>
            </a:lvl1pPr>
          </a:lstStyle>
          <a:p>
            <a:fld id="{2F260AEC-1F50-4974-9453-DA60E1F3D709}" type="slidenum">
              <a:rPr lang="en-US" altLang="en-US"/>
              <a:pPr/>
              <a:t>‹#›</a:t>
            </a:fld>
            <a:endParaRPr lang="en-US" altLang="en-US"/>
          </a:p>
        </p:txBody>
      </p:sp>
    </p:spTree>
    <p:extLst>
      <p:ext uri="{BB962C8B-B14F-4D97-AF65-F5344CB8AC3E}">
        <p14:creationId xmlns:p14="http://schemas.microsoft.com/office/powerpoint/2010/main" val="56821161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6E7CBA8-B4B6-CE2A-BB97-3F2D806B4968}"/>
              </a:ext>
            </a:extLst>
          </p:cNvPr>
          <p:cNvSpPr>
            <a:spLocks noGrp="1"/>
          </p:cNvSpPr>
          <p:nvPr>
            <p:ph type="dt" sz="half" idx="10"/>
          </p:nvPr>
        </p:nvSpPr>
        <p:spPr/>
        <p:txBody>
          <a:bodyPr/>
          <a:lstStyle>
            <a:lvl1pPr>
              <a:defRPr/>
            </a:lvl1pPr>
          </a:lstStyle>
          <a:p>
            <a:pPr>
              <a:defRPr/>
            </a:pPr>
            <a:fld id="{AA8C9F19-E4D1-4ED1-B1AE-34D83FB48FEB}" type="datetimeFigureOut">
              <a:rPr lang="en-US"/>
              <a:pPr>
                <a:defRPr/>
              </a:pPr>
              <a:t>5/3/2022</a:t>
            </a:fld>
            <a:endParaRPr lang="en-US" dirty="0"/>
          </a:p>
        </p:txBody>
      </p:sp>
      <p:sp>
        <p:nvSpPr>
          <p:cNvPr id="5" name="Footer Placeholder 4">
            <a:extLst>
              <a:ext uri="{FF2B5EF4-FFF2-40B4-BE49-F238E27FC236}">
                <a16:creationId xmlns:a16="http://schemas.microsoft.com/office/drawing/2014/main" id="{C4218FFB-8027-C8CE-F765-AEDC02DA7D9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FD1258E-541A-44CB-E92F-A3F1C8A03024}"/>
              </a:ext>
            </a:extLst>
          </p:cNvPr>
          <p:cNvSpPr>
            <a:spLocks noGrp="1"/>
          </p:cNvSpPr>
          <p:nvPr>
            <p:ph type="sldNum" sz="quarter" idx="12"/>
          </p:nvPr>
        </p:nvSpPr>
        <p:spPr/>
        <p:txBody>
          <a:bodyPr/>
          <a:lstStyle>
            <a:lvl1pPr>
              <a:defRPr/>
            </a:lvl1pPr>
          </a:lstStyle>
          <a:p>
            <a:fld id="{75E32A8E-CF02-443B-A34C-E37B381E01DD}" type="slidenum">
              <a:rPr lang="en-US" altLang="en-US"/>
              <a:pPr/>
              <a:t>‹#›</a:t>
            </a:fld>
            <a:endParaRPr lang="en-US" altLang="en-US"/>
          </a:p>
        </p:txBody>
      </p:sp>
    </p:spTree>
    <p:extLst>
      <p:ext uri="{BB962C8B-B14F-4D97-AF65-F5344CB8AC3E}">
        <p14:creationId xmlns:p14="http://schemas.microsoft.com/office/powerpoint/2010/main" val="87825845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2" name="Picture 6" descr="Chart, sunburst chart&#10;&#10;Description automatically generated">
            <a:extLst>
              <a:ext uri="{FF2B5EF4-FFF2-40B4-BE49-F238E27FC236}">
                <a16:creationId xmlns:a16="http://schemas.microsoft.com/office/drawing/2014/main" id="{BEB70BDD-5CBC-B5E0-C531-4303776A763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588"/>
            <a:ext cx="9144000"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5">
            <a:extLst>
              <a:ext uri="{FF2B5EF4-FFF2-40B4-BE49-F238E27FC236}">
                <a16:creationId xmlns:a16="http://schemas.microsoft.com/office/drawing/2014/main" id="{E328362E-8300-4852-94B7-CF3AE5715664}"/>
              </a:ext>
            </a:extLst>
          </p:cNvPr>
          <p:cNvSpPr txBox="1">
            <a:spLocks/>
          </p:cNvSpPr>
          <p:nvPr userDrawn="1"/>
        </p:nvSpPr>
        <p:spPr>
          <a:xfrm>
            <a:off x="8356600" y="128588"/>
            <a:ext cx="787400" cy="365125"/>
          </a:xfrm>
          <a:prstGeom prst="rect">
            <a:avLst/>
          </a:prstGeom>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fld id="{07AD26EE-8B8F-4DAE-A826-87C33D3FFE2E}" type="slidenum">
              <a:rPr lang="en-US" altLang="en-US">
                <a:solidFill>
                  <a:srgbClr val="FFFFFF"/>
                </a:solidFill>
              </a:rPr>
              <a:pPr algn="ctr" eaLnBrk="1" hangingPunct="1"/>
              <a:t>‹#›</a:t>
            </a:fld>
            <a:r>
              <a:rPr lang="en-US" altLang="en-US">
                <a:solidFill>
                  <a:srgbClr val="FFFFFF"/>
                </a:solidFill>
              </a:rPr>
              <a:t> </a:t>
            </a:r>
          </a:p>
        </p:txBody>
      </p:sp>
    </p:spTree>
    <p:extLst>
      <p:ext uri="{BB962C8B-B14F-4D97-AF65-F5344CB8AC3E}">
        <p14:creationId xmlns:p14="http://schemas.microsoft.com/office/powerpoint/2010/main" val="277150956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7599289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F180F725-5F45-2835-EA4C-B1EB92BCE841}"/>
              </a:ext>
            </a:extLst>
          </p:cNvPr>
          <p:cNvSpPr>
            <a:spLocks noGrp="1"/>
          </p:cNvSpPr>
          <p:nvPr>
            <p:ph type="dt" sz="half" idx="10"/>
          </p:nvPr>
        </p:nvSpPr>
        <p:spPr/>
        <p:txBody>
          <a:bodyPr/>
          <a:lstStyle>
            <a:lvl1pPr>
              <a:defRPr/>
            </a:lvl1pPr>
          </a:lstStyle>
          <a:p>
            <a:pPr>
              <a:defRPr/>
            </a:pPr>
            <a:fld id="{7CB15546-6DD8-446C-ADC4-EE3E6E4ABD5C}" type="datetimeFigureOut">
              <a:rPr lang="en-US"/>
              <a:pPr>
                <a:defRPr/>
              </a:pPr>
              <a:t>5/3/2022</a:t>
            </a:fld>
            <a:endParaRPr lang="en-US" dirty="0"/>
          </a:p>
        </p:txBody>
      </p:sp>
      <p:sp>
        <p:nvSpPr>
          <p:cNvPr id="3" name="Footer Placeholder 4">
            <a:extLst>
              <a:ext uri="{FF2B5EF4-FFF2-40B4-BE49-F238E27FC236}">
                <a16:creationId xmlns:a16="http://schemas.microsoft.com/office/drawing/2014/main" id="{E2D8B92A-F901-B0D8-2945-54B62545BC42}"/>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EB0C90B2-8ECC-61E8-8FE8-934CDB0DA57F}"/>
              </a:ext>
            </a:extLst>
          </p:cNvPr>
          <p:cNvSpPr>
            <a:spLocks noGrp="1"/>
          </p:cNvSpPr>
          <p:nvPr>
            <p:ph type="sldNum" sz="quarter" idx="12"/>
          </p:nvPr>
        </p:nvSpPr>
        <p:spPr/>
        <p:txBody>
          <a:bodyPr/>
          <a:lstStyle>
            <a:lvl1pPr>
              <a:defRPr/>
            </a:lvl1pPr>
          </a:lstStyle>
          <a:p>
            <a:fld id="{8CC57010-D2EB-480E-98F4-625ED5C94AC2}" type="slidenum">
              <a:rPr lang="en-US" altLang="en-US"/>
              <a:pPr/>
              <a:t>‹#›</a:t>
            </a:fld>
            <a:endParaRPr lang="en-US" altLang="en-US"/>
          </a:p>
        </p:txBody>
      </p:sp>
    </p:spTree>
    <p:extLst>
      <p:ext uri="{BB962C8B-B14F-4D97-AF65-F5344CB8AC3E}">
        <p14:creationId xmlns:p14="http://schemas.microsoft.com/office/powerpoint/2010/main" val="119939447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C5FB066-D5E2-68DA-7559-CF72E828F650}"/>
              </a:ext>
            </a:extLst>
          </p:cNvPr>
          <p:cNvSpPr>
            <a:spLocks noGrp="1"/>
          </p:cNvSpPr>
          <p:nvPr>
            <p:ph type="dt" sz="half" idx="10"/>
          </p:nvPr>
        </p:nvSpPr>
        <p:spPr/>
        <p:txBody>
          <a:bodyPr/>
          <a:lstStyle>
            <a:lvl1pPr>
              <a:defRPr/>
            </a:lvl1pPr>
          </a:lstStyle>
          <a:p>
            <a:pPr>
              <a:defRPr/>
            </a:pPr>
            <a:fld id="{A0F5EDA7-585A-4526-9665-44BE0181628F}" type="datetimeFigureOut">
              <a:rPr lang="en-US"/>
              <a:pPr>
                <a:defRPr/>
              </a:pPr>
              <a:t>5/3/2022</a:t>
            </a:fld>
            <a:endParaRPr lang="en-US" dirty="0"/>
          </a:p>
        </p:txBody>
      </p:sp>
      <p:sp>
        <p:nvSpPr>
          <p:cNvPr id="5" name="Footer Placeholder 4">
            <a:extLst>
              <a:ext uri="{FF2B5EF4-FFF2-40B4-BE49-F238E27FC236}">
                <a16:creationId xmlns:a16="http://schemas.microsoft.com/office/drawing/2014/main" id="{CCBA135E-AA01-4734-A6A8-665D43411F5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12B94DB-8147-DEED-92E7-264FCB20B1E1}"/>
              </a:ext>
            </a:extLst>
          </p:cNvPr>
          <p:cNvSpPr>
            <a:spLocks noGrp="1"/>
          </p:cNvSpPr>
          <p:nvPr>
            <p:ph type="sldNum" sz="quarter" idx="12"/>
          </p:nvPr>
        </p:nvSpPr>
        <p:spPr/>
        <p:txBody>
          <a:bodyPr/>
          <a:lstStyle>
            <a:lvl1pPr>
              <a:defRPr/>
            </a:lvl1pPr>
          </a:lstStyle>
          <a:p>
            <a:fld id="{F72186B1-8509-458C-80EE-239B67CCE629}" type="slidenum">
              <a:rPr lang="en-US" altLang="en-US"/>
              <a:pPr/>
              <a:t>‹#›</a:t>
            </a:fld>
            <a:endParaRPr lang="en-US" altLang="en-US"/>
          </a:p>
        </p:txBody>
      </p:sp>
    </p:spTree>
    <p:extLst>
      <p:ext uri="{BB962C8B-B14F-4D97-AF65-F5344CB8AC3E}">
        <p14:creationId xmlns:p14="http://schemas.microsoft.com/office/powerpoint/2010/main" val="278672824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4E094A1A-B529-30CB-9D0B-41865A4FFE8C}"/>
              </a:ext>
            </a:extLst>
          </p:cNvPr>
          <p:cNvSpPr>
            <a:spLocks noGrp="1"/>
          </p:cNvSpPr>
          <p:nvPr>
            <p:ph type="dt" sz="half" idx="10"/>
          </p:nvPr>
        </p:nvSpPr>
        <p:spPr/>
        <p:txBody>
          <a:bodyPr/>
          <a:lstStyle>
            <a:lvl1pPr>
              <a:defRPr/>
            </a:lvl1pPr>
          </a:lstStyle>
          <a:p>
            <a:pPr>
              <a:defRPr/>
            </a:pPr>
            <a:fld id="{B42FFFC7-7AE2-4403-890B-272E624B8541}" type="datetimeFigureOut">
              <a:rPr lang="en-US"/>
              <a:pPr>
                <a:defRPr/>
              </a:pPr>
              <a:t>5/3/2022</a:t>
            </a:fld>
            <a:endParaRPr lang="en-US" dirty="0"/>
          </a:p>
        </p:txBody>
      </p:sp>
      <p:sp>
        <p:nvSpPr>
          <p:cNvPr id="6" name="Footer Placeholder 4">
            <a:extLst>
              <a:ext uri="{FF2B5EF4-FFF2-40B4-BE49-F238E27FC236}">
                <a16:creationId xmlns:a16="http://schemas.microsoft.com/office/drawing/2014/main" id="{0EDB58F5-019B-4FB3-043D-92B58D298D7E}"/>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896B827-E809-B700-C13B-E74DDD5A0B80}"/>
              </a:ext>
            </a:extLst>
          </p:cNvPr>
          <p:cNvSpPr>
            <a:spLocks noGrp="1"/>
          </p:cNvSpPr>
          <p:nvPr>
            <p:ph type="sldNum" sz="quarter" idx="12"/>
          </p:nvPr>
        </p:nvSpPr>
        <p:spPr/>
        <p:txBody>
          <a:bodyPr/>
          <a:lstStyle>
            <a:lvl1pPr>
              <a:defRPr/>
            </a:lvl1pPr>
          </a:lstStyle>
          <a:p>
            <a:fld id="{E2CB578F-E7B3-4C48-8B98-63FE9AEF884D}" type="slidenum">
              <a:rPr lang="en-US" altLang="en-US"/>
              <a:pPr/>
              <a:t>‹#›</a:t>
            </a:fld>
            <a:endParaRPr lang="en-US" altLang="en-US"/>
          </a:p>
        </p:txBody>
      </p:sp>
    </p:spTree>
    <p:extLst>
      <p:ext uri="{BB962C8B-B14F-4D97-AF65-F5344CB8AC3E}">
        <p14:creationId xmlns:p14="http://schemas.microsoft.com/office/powerpoint/2010/main" val="203288089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0B517F4B-7C6C-F99E-6688-FC2878C546D2}"/>
              </a:ext>
            </a:extLst>
          </p:cNvPr>
          <p:cNvSpPr>
            <a:spLocks noGrp="1"/>
          </p:cNvSpPr>
          <p:nvPr>
            <p:ph type="dt" sz="half" idx="10"/>
          </p:nvPr>
        </p:nvSpPr>
        <p:spPr/>
        <p:txBody>
          <a:bodyPr/>
          <a:lstStyle>
            <a:lvl1pPr>
              <a:defRPr/>
            </a:lvl1pPr>
          </a:lstStyle>
          <a:p>
            <a:pPr>
              <a:defRPr/>
            </a:pPr>
            <a:fld id="{9E72D29A-F809-4FD8-8D0D-BC9C6A3F2C99}" type="datetimeFigureOut">
              <a:rPr lang="en-US"/>
              <a:pPr>
                <a:defRPr/>
              </a:pPr>
              <a:t>5/3/2022</a:t>
            </a:fld>
            <a:endParaRPr lang="en-US" dirty="0"/>
          </a:p>
        </p:txBody>
      </p:sp>
      <p:sp>
        <p:nvSpPr>
          <p:cNvPr id="8" name="Footer Placeholder 4">
            <a:extLst>
              <a:ext uri="{FF2B5EF4-FFF2-40B4-BE49-F238E27FC236}">
                <a16:creationId xmlns:a16="http://schemas.microsoft.com/office/drawing/2014/main" id="{46DDC36A-5518-C1DD-0218-6CEA1C78B2B7}"/>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43F322C2-BA14-81B9-A59A-5439F5046B35}"/>
              </a:ext>
            </a:extLst>
          </p:cNvPr>
          <p:cNvSpPr>
            <a:spLocks noGrp="1"/>
          </p:cNvSpPr>
          <p:nvPr>
            <p:ph type="sldNum" sz="quarter" idx="12"/>
          </p:nvPr>
        </p:nvSpPr>
        <p:spPr/>
        <p:txBody>
          <a:bodyPr/>
          <a:lstStyle>
            <a:lvl1pPr>
              <a:defRPr/>
            </a:lvl1pPr>
          </a:lstStyle>
          <a:p>
            <a:fld id="{CD6D2D64-6214-48CB-9674-54B205C7A0B7}" type="slidenum">
              <a:rPr lang="en-US" altLang="en-US"/>
              <a:pPr/>
              <a:t>‹#›</a:t>
            </a:fld>
            <a:endParaRPr lang="en-US" altLang="en-US"/>
          </a:p>
        </p:txBody>
      </p:sp>
    </p:spTree>
    <p:extLst>
      <p:ext uri="{BB962C8B-B14F-4D97-AF65-F5344CB8AC3E}">
        <p14:creationId xmlns:p14="http://schemas.microsoft.com/office/powerpoint/2010/main" val="363628066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0786F122-6510-6B7B-4201-6CBBA050BD3A}"/>
              </a:ext>
            </a:extLst>
          </p:cNvPr>
          <p:cNvSpPr>
            <a:spLocks noGrp="1"/>
          </p:cNvSpPr>
          <p:nvPr>
            <p:ph type="dt" sz="half" idx="10"/>
          </p:nvPr>
        </p:nvSpPr>
        <p:spPr/>
        <p:txBody>
          <a:bodyPr/>
          <a:lstStyle>
            <a:lvl1pPr>
              <a:defRPr/>
            </a:lvl1pPr>
          </a:lstStyle>
          <a:p>
            <a:pPr>
              <a:defRPr/>
            </a:pPr>
            <a:fld id="{536B1E29-206F-4B9C-A744-80C76DC937C8}" type="datetimeFigureOut">
              <a:rPr lang="en-US"/>
              <a:pPr>
                <a:defRPr/>
              </a:pPr>
              <a:t>5/3/2022</a:t>
            </a:fld>
            <a:endParaRPr lang="en-US" dirty="0"/>
          </a:p>
        </p:txBody>
      </p:sp>
      <p:sp>
        <p:nvSpPr>
          <p:cNvPr id="4" name="Footer Placeholder 4">
            <a:extLst>
              <a:ext uri="{FF2B5EF4-FFF2-40B4-BE49-F238E27FC236}">
                <a16:creationId xmlns:a16="http://schemas.microsoft.com/office/drawing/2014/main" id="{800BCF3B-B020-6CC5-C15B-180FDAEBD49B}"/>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E8DA732C-F29C-C295-E86C-4674E0163F03}"/>
              </a:ext>
            </a:extLst>
          </p:cNvPr>
          <p:cNvSpPr>
            <a:spLocks noGrp="1"/>
          </p:cNvSpPr>
          <p:nvPr>
            <p:ph type="sldNum" sz="quarter" idx="12"/>
          </p:nvPr>
        </p:nvSpPr>
        <p:spPr/>
        <p:txBody>
          <a:bodyPr/>
          <a:lstStyle>
            <a:lvl1pPr>
              <a:defRPr/>
            </a:lvl1pPr>
          </a:lstStyle>
          <a:p>
            <a:fld id="{0FD2DB75-EB00-4946-A5D4-2FD8EE7F5BCF}" type="slidenum">
              <a:rPr lang="en-US" altLang="en-US"/>
              <a:pPr/>
              <a:t>‹#›</a:t>
            </a:fld>
            <a:endParaRPr lang="en-US" altLang="en-US"/>
          </a:p>
        </p:txBody>
      </p:sp>
    </p:spTree>
    <p:extLst>
      <p:ext uri="{BB962C8B-B14F-4D97-AF65-F5344CB8AC3E}">
        <p14:creationId xmlns:p14="http://schemas.microsoft.com/office/powerpoint/2010/main" val="323983487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EDF5C94C-6989-118B-217F-7A4D9E192A06}"/>
              </a:ext>
            </a:extLst>
          </p:cNvPr>
          <p:cNvSpPr>
            <a:spLocks noGrp="1"/>
          </p:cNvSpPr>
          <p:nvPr>
            <p:ph type="dt" sz="half" idx="10"/>
          </p:nvPr>
        </p:nvSpPr>
        <p:spPr/>
        <p:txBody>
          <a:bodyPr/>
          <a:lstStyle>
            <a:lvl1pPr>
              <a:defRPr/>
            </a:lvl1pPr>
          </a:lstStyle>
          <a:p>
            <a:pPr>
              <a:defRPr/>
            </a:pPr>
            <a:fld id="{F9565420-3F4D-45A4-98DF-A3AE772B2911}" type="datetimeFigureOut">
              <a:rPr lang="en-US"/>
              <a:pPr>
                <a:defRPr/>
              </a:pPr>
              <a:t>5/3/2022</a:t>
            </a:fld>
            <a:endParaRPr lang="en-US" dirty="0"/>
          </a:p>
        </p:txBody>
      </p:sp>
      <p:sp>
        <p:nvSpPr>
          <p:cNvPr id="3" name="Footer Placeholder 4">
            <a:extLst>
              <a:ext uri="{FF2B5EF4-FFF2-40B4-BE49-F238E27FC236}">
                <a16:creationId xmlns:a16="http://schemas.microsoft.com/office/drawing/2014/main" id="{52AF8850-F2E6-8742-5137-AEEF524D902B}"/>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8694EE6E-8E66-A9DB-4D27-22EFF009A42C}"/>
              </a:ext>
            </a:extLst>
          </p:cNvPr>
          <p:cNvSpPr>
            <a:spLocks noGrp="1"/>
          </p:cNvSpPr>
          <p:nvPr>
            <p:ph type="sldNum" sz="quarter" idx="12"/>
          </p:nvPr>
        </p:nvSpPr>
        <p:spPr/>
        <p:txBody>
          <a:bodyPr/>
          <a:lstStyle>
            <a:lvl1pPr>
              <a:defRPr/>
            </a:lvl1pPr>
          </a:lstStyle>
          <a:p>
            <a:fld id="{937053C2-75EC-4EAE-BF80-E9D57D62ADBF}" type="slidenum">
              <a:rPr lang="en-US" altLang="en-US"/>
              <a:pPr/>
              <a:t>‹#›</a:t>
            </a:fld>
            <a:endParaRPr lang="en-US" altLang="en-US"/>
          </a:p>
        </p:txBody>
      </p:sp>
    </p:spTree>
    <p:extLst>
      <p:ext uri="{BB962C8B-B14F-4D97-AF65-F5344CB8AC3E}">
        <p14:creationId xmlns:p14="http://schemas.microsoft.com/office/powerpoint/2010/main" val="388214547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id="{B1B77FE1-A466-F24F-14AB-8DAC66B4CEC1}"/>
              </a:ext>
            </a:extLst>
          </p:cNvPr>
          <p:cNvSpPr>
            <a:spLocks noGrp="1"/>
          </p:cNvSpPr>
          <p:nvPr>
            <p:ph type="dt" sz="half" idx="10"/>
          </p:nvPr>
        </p:nvSpPr>
        <p:spPr/>
        <p:txBody>
          <a:bodyPr/>
          <a:lstStyle>
            <a:lvl1pPr>
              <a:defRPr/>
            </a:lvl1pPr>
          </a:lstStyle>
          <a:p>
            <a:pPr>
              <a:defRPr/>
            </a:pPr>
            <a:fld id="{99AE3487-F318-48D6-A5BE-0B2BF988866F}" type="datetimeFigureOut">
              <a:rPr lang="en-US"/>
              <a:pPr>
                <a:defRPr/>
              </a:pPr>
              <a:t>5/3/2022</a:t>
            </a:fld>
            <a:endParaRPr lang="en-US" dirty="0"/>
          </a:p>
        </p:txBody>
      </p:sp>
      <p:sp>
        <p:nvSpPr>
          <p:cNvPr id="6" name="Footer Placeholder 4">
            <a:extLst>
              <a:ext uri="{FF2B5EF4-FFF2-40B4-BE49-F238E27FC236}">
                <a16:creationId xmlns:a16="http://schemas.microsoft.com/office/drawing/2014/main" id="{632E8C88-091F-DFFF-FCC3-7A06723109C6}"/>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0F32C1C-5DC2-CF3F-4291-C8DC0E63464E}"/>
              </a:ext>
            </a:extLst>
          </p:cNvPr>
          <p:cNvSpPr>
            <a:spLocks noGrp="1"/>
          </p:cNvSpPr>
          <p:nvPr>
            <p:ph type="sldNum" sz="quarter" idx="12"/>
          </p:nvPr>
        </p:nvSpPr>
        <p:spPr/>
        <p:txBody>
          <a:bodyPr/>
          <a:lstStyle>
            <a:lvl1pPr>
              <a:defRPr/>
            </a:lvl1pPr>
          </a:lstStyle>
          <a:p>
            <a:fld id="{02924BD3-A01C-4197-AEF1-D87FBEE8E79B}" type="slidenum">
              <a:rPr lang="en-US" altLang="en-US"/>
              <a:pPr/>
              <a:t>‹#›</a:t>
            </a:fld>
            <a:endParaRPr lang="en-US" altLang="en-US"/>
          </a:p>
        </p:txBody>
      </p:sp>
    </p:spTree>
    <p:extLst>
      <p:ext uri="{BB962C8B-B14F-4D97-AF65-F5344CB8AC3E}">
        <p14:creationId xmlns:p14="http://schemas.microsoft.com/office/powerpoint/2010/main" val="366476841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id="{C1459676-A19C-EE00-DC59-C862CA0569EE}"/>
              </a:ext>
            </a:extLst>
          </p:cNvPr>
          <p:cNvSpPr>
            <a:spLocks noGrp="1"/>
          </p:cNvSpPr>
          <p:nvPr>
            <p:ph type="dt" sz="half" idx="10"/>
          </p:nvPr>
        </p:nvSpPr>
        <p:spPr/>
        <p:txBody>
          <a:bodyPr/>
          <a:lstStyle>
            <a:lvl1pPr>
              <a:defRPr/>
            </a:lvl1pPr>
          </a:lstStyle>
          <a:p>
            <a:pPr>
              <a:defRPr/>
            </a:pPr>
            <a:fld id="{4550A3C3-5F8D-415A-96DE-425775966E15}" type="datetimeFigureOut">
              <a:rPr lang="en-US"/>
              <a:pPr>
                <a:defRPr/>
              </a:pPr>
              <a:t>5/3/2022</a:t>
            </a:fld>
            <a:endParaRPr lang="en-US" dirty="0"/>
          </a:p>
        </p:txBody>
      </p:sp>
      <p:sp>
        <p:nvSpPr>
          <p:cNvPr id="6" name="Footer Placeholder 4">
            <a:extLst>
              <a:ext uri="{FF2B5EF4-FFF2-40B4-BE49-F238E27FC236}">
                <a16:creationId xmlns:a16="http://schemas.microsoft.com/office/drawing/2014/main" id="{6F25C84B-C2DB-A242-0507-5B28B17EB275}"/>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FF786AC3-7B87-E09C-49B3-D6744D56B91E}"/>
              </a:ext>
            </a:extLst>
          </p:cNvPr>
          <p:cNvSpPr>
            <a:spLocks noGrp="1"/>
          </p:cNvSpPr>
          <p:nvPr>
            <p:ph type="sldNum" sz="quarter" idx="12"/>
          </p:nvPr>
        </p:nvSpPr>
        <p:spPr/>
        <p:txBody>
          <a:bodyPr/>
          <a:lstStyle>
            <a:lvl1pPr>
              <a:defRPr/>
            </a:lvl1pPr>
          </a:lstStyle>
          <a:p>
            <a:fld id="{E6A44CF2-C33C-4D18-A812-BAA3EE80A07A}" type="slidenum">
              <a:rPr lang="en-US" altLang="en-US"/>
              <a:pPr/>
              <a:t>‹#›</a:t>
            </a:fld>
            <a:endParaRPr lang="en-US" altLang="en-US"/>
          </a:p>
        </p:txBody>
      </p:sp>
    </p:spTree>
    <p:extLst>
      <p:ext uri="{BB962C8B-B14F-4D97-AF65-F5344CB8AC3E}">
        <p14:creationId xmlns:p14="http://schemas.microsoft.com/office/powerpoint/2010/main" val="40829444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BD7A666A-A092-2C15-8E7E-AC9738CA740A}"/>
              </a:ext>
            </a:extLst>
          </p:cNvPr>
          <p:cNvSpPr>
            <a:spLocks noGrp="1"/>
          </p:cNvSpPr>
          <p:nvPr>
            <p:ph type="dt" sz="half" idx="10"/>
          </p:nvPr>
        </p:nvSpPr>
        <p:spPr/>
        <p:txBody>
          <a:bodyPr/>
          <a:lstStyle>
            <a:lvl1pPr>
              <a:defRPr/>
            </a:lvl1pPr>
          </a:lstStyle>
          <a:p>
            <a:pPr>
              <a:defRPr/>
            </a:pPr>
            <a:fld id="{089F85A7-AC50-476A-9A3A-27B9BEB0D11E}" type="datetimeFigureOut">
              <a:rPr lang="en-US"/>
              <a:pPr>
                <a:defRPr/>
              </a:pPr>
              <a:t>5/3/2022</a:t>
            </a:fld>
            <a:endParaRPr lang="en-US" dirty="0"/>
          </a:p>
        </p:txBody>
      </p:sp>
      <p:sp>
        <p:nvSpPr>
          <p:cNvPr id="5" name="Footer Placeholder 4">
            <a:extLst>
              <a:ext uri="{FF2B5EF4-FFF2-40B4-BE49-F238E27FC236}">
                <a16:creationId xmlns:a16="http://schemas.microsoft.com/office/drawing/2014/main" id="{797A3031-2A98-CADE-1E9A-4C54CBDF26F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78AB5FD-DE38-D2CC-1600-3EB3D6630D2C}"/>
              </a:ext>
            </a:extLst>
          </p:cNvPr>
          <p:cNvSpPr>
            <a:spLocks noGrp="1"/>
          </p:cNvSpPr>
          <p:nvPr>
            <p:ph type="sldNum" sz="quarter" idx="12"/>
          </p:nvPr>
        </p:nvSpPr>
        <p:spPr/>
        <p:txBody>
          <a:bodyPr/>
          <a:lstStyle>
            <a:lvl1pPr>
              <a:defRPr/>
            </a:lvl1pPr>
          </a:lstStyle>
          <a:p>
            <a:fld id="{057890B1-9046-45AC-AE71-E79C68484A4A}" type="slidenum">
              <a:rPr lang="en-US" altLang="en-US"/>
              <a:pPr/>
              <a:t>‹#›</a:t>
            </a:fld>
            <a:endParaRPr lang="en-US" altLang="en-US"/>
          </a:p>
        </p:txBody>
      </p:sp>
    </p:spTree>
    <p:extLst>
      <p:ext uri="{BB962C8B-B14F-4D97-AF65-F5344CB8AC3E}">
        <p14:creationId xmlns:p14="http://schemas.microsoft.com/office/powerpoint/2010/main" val="390338844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03850AD-3DCE-843E-290E-AE9E8FEB2403}"/>
              </a:ext>
            </a:extLst>
          </p:cNvPr>
          <p:cNvSpPr>
            <a:spLocks noGrp="1"/>
          </p:cNvSpPr>
          <p:nvPr>
            <p:ph type="dt" sz="half" idx="10"/>
          </p:nvPr>
        </p:nvSpPr>
        <p:spPr/>
        <p:txBody>
          <a:bodyPr/>
          <a:lstStyle>
            <a:lvl1pPr>
              <a:defRPr/>
            </a:lvl1pPr>
          </a:lstStyle>
          <a:p>
            <a:pPr>
              <a:defRPr/>
            </a:pPr>
            <a:fld id="{4FB1EFDD-ACAD-4FC5-B3D5-74015AFAA988}" type="datetimeFigureOut">
              <a:rPr lang="en-US"/>
              <a:pPr>
                <a:defRPr/>
              </a:pPr>
              <a:t>5/3/2022</a:t>
            </a:fld>
            <a:endParaRPr lang="en-US" dirty="0"/>
          </a:p>
        </p:txBody>
      </p:sp>
      <p:sp>
        <p:nvSpPr>
          <p:cNvPr id="5" name="Footer Placeholder 4">
            <a:extLst>
              <a:ext uri="{FF2B5EF4-FFF2-40B4-BE49-F238E27FC236}">
                <a16:creationId xmlns:a16="http://schemas.microsoft.com/office/drawing/2014/main" id="{571F69E8-FC51-84BB-D0D2-4E430B41013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8CA0343-AF1E-2004-0604-E4840E662161}"/>
              </a:ext>
            </a:extLst>
          </p:cNvPr>
          <p:cNvSpPr>
            <a:spLocks noGrp="1"/>
          </p:cNvSpPr>
          <p:nvPr>
            <p:ph type="sldNum" sz="quarter" idx="12"/>
          </p:nvPr>
        </p:nvSpPr>
        <p:spPr/>
        <p:txBody>
          <a:bodyPr/>
          <a:lstStyle>
            <a:lvl1pPr>
              <a:defRPr/>
            </a:lvl1pPr>
          </a:lstStyle>
          <a:p>
            <a:fld id="{94C6817F-9DE5-4724-B70E-CF790A6EA98B}" type="slidenum">
              <a:rPr lang="en-US" altLang="en-US"/>
              <a:pPr/>
              <a:t>‹#›</a:t>
            </a:fld>
            <a:endParaRPr lang="en-US" altLang="en-US"/>
          </a:p>
        </p:txBody>
      </p:sp>
    </p:spTree>
    <p:extLst>
      <p:ext uri="{BB962C8B-B14F-4D97-AF65-F5344CB8AC3E}">
        <p14:creationId xmlns:p14="http://schemas.microsoft.com/office/powerpoint/2010/main" val="6465432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2" name="Picture 6" descr="Chart, sunburst chart&#10;&#10;Description automatically generated">
            <a:extLst>
              <a:ext uri="{FF2B5EF4-FFF2-40B4-BE49-F238E27FC236}">
                <a16:creationId xmlns:a16="http://schemas.microsoft.com/office/drawing/2014/main" id="{114DE5FF-FD8C-4515-D4D4-07558E4D7D0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588"/>
            <a:ext cx="9144000"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5">
            <a:extLst>
              <a:ext uri="{FF2B5EF4-FFF2-40B4-BE49-F238E27FC236}">
                <a16:creationId xmlns:a16="http://schemas.microsoft.com/office/drawing/2014/main" id="{531685DC-87A8-5F0C-6D3E-CE00BC60C184}"/>
              </a:ext>
            </a:extLst>
          </p:cNvPr>
          <p:cNvSpPr txBox="1">
            <a:spLocks/>
          </p:cNvSpPr>
          <p:nvPr userDrawn="1"/>
        </p:nvSpPr>
        <p:spPr>
          <a:xfrm>
            <a:off x="8356600" y="128588"/>
            <a:ext cx="787400" cy="365125"/>
          </a:xfrm>
          <a:prstGeom prst="rect">
            <a:avLst/>
          </a:prstGeom>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fld id="{F51F4CE7-55B8-4AE9-98EF-C04CF93519A2}" type="slidenum">
              <a:rPr lang="en-US" altLang="en-US">
                <a:solidFill>
                  <a:srgbClr val="FFFFFF"/>
                </a:solidFill>
              </a:rPr>
              <a:pPr algn="ctr" eaLnBrk="1" hangingPunct="1"/>
              <a:t>‹#›</a:t>
            </a:fld>
            <a:r>
              <a:rPr lang="en-US" altLang="en-US">
                <a:solidFill>
                  <a:srgbClr val="FFFFFF"/>
                </a:solidFill>
              </a:rPr>
              <a:t> </a:t>
            </a:r>
          </a:p>
        </p:txBody>
      </p:sp>
    </p:spTree>
    <p:extLst>
      <p:ext uri="{BB962C8B-B14F-4D97-AF65-F5344CB8AC3E}">
        <p14:creationId xmlns:p14="http://schemas.microsoft.com/office/powerpoint/2010/main" val="5283575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id="{3EDA10DC-598E-9C20-DAB0-993A49EE93BD}"/>
              </a:ext>
            </a:extLst>
          </p:cNvPr>
          <p:cNvSpPr>
            <a:spLocks noGrp="1"/>
          </p:cNvSpPr>
          <p:nvPr>
            <p:ph type="dt" sz="half" idx="10"/>
          </p:nvPr>
        </p:nvSpPr>
        <p:spPr/>
        <p:txBody>
          <a:bodyPr/>
          <a:lstStyle>
            <a:lvl1pPr>
              <a:defRPr/>
            </a:lvl1pPr>
          </a:lstStyle>
          <a:p>
            <a:pPr>
              <a:defRPr/>
            </a:pPr>
            <a:fld id="{0760E490-9C3D-4F39-8B16-CBDF2318EF15}" type="datetimeFigureOut">
              <a:rPr lang="en-US"/>
              <a:pPr>
                <a:defRPr/>
              </a:pPr>
              <a:t>5/3/2022</a:t>
            </a:fld>
            <a:endParaRPr lang="en-US" dirty="0"/>
          </a:p>
        </p:txBody>
      </p:sp>
      <p:sp>
        <p:nvSpPr>
          <p:cNvPr id="6" name="Footer Placeholder 4">
            <a:extLst>
              <a:ext uri="{FF2B5EF4-FFF2-40B4-BE49-F238E27FC236}">
                <a16:creationId xmlns:a16="http://schemas.microsoft.com/office/drawing/2014/main" id="{B4F02562-E492-7991-7836-FF83B7C7723F}"/>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42B2F962-967E-F873-9C8F-F1FEB5F65B44}"/>
              </a:ext>
            </a:extLst>
          </p:cNvPr>
          <p:cNvSpPr>
            <a:spLocks noGrp="1"/>
          </p:cNvSpPr>
          <p:nvPr>
            <p:ph type="sldNum" sz="quarter" idx="12"/>
          </p:nvPr>
        </p:nvSpPr>
        <p:spPr/>
        <p:txBody>
          <a:bodyPr/>
          <a:lstStyle>
            <a:lvl1pPr>
              <a:defRPr/>
            </a:lvl1pPr>
          </a:lstStyle>
          <a:p>
            <a:fld id="{04E281FC-9035-4418-BB87-FCABFC1EC2B2}" type="slidenum">
              <a:rPr lang="en-US" altLang="en-US"/>
              <a:pPr/>
              <a:t>‹#›</a:t>
            </a:fld>
            <a:endParaRPr lang="en-US" altLang="en-US"/>
          </a:p>
        </p:txBody>
      </p:sp>
    </p:spTree>
    <p:extLst>
      <p:ext uri="{BB962C8B-B14F-4D97-AF65-F5344CB8AC3E}">
        <p14:creationId xmlns:p14="http://schemas.microsoft.com/office/powerpoint/2010/main" val="151903351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690987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3CDAC48-316E-C576-0B52-5B16C9790612}"/>
              </a:ext>
            </a:extLst>
          </p:cNvPr>
          <p:cNvSpPr>
            <a:spLocks noGrp="1"/>
          </p:cNvSpPr>
          <p:nvPr>
            <p:ph type="dt" sz="half" idx="10"/>
          </p:nvPr>
        </p:nvSpPr>
        <p:spPr/>
        <p:txBody>
          <a:bodyPr/>
          <a:lstStyle>
            <a:lvl1pPr>
              <a:defRPr/>
            </a:lvl1pPr>
          </a:lstStyle>
          <a:p>
            <a:pPr>
              <a:defRPr/>
            </a:pPr>
            <a:fld id="{EA99FD55-0E63-4C3D-B1FE-5A827FE67B26}" type="datetimeFigureOut">
              <a:rPr lang="en-US"/>
              <a:pPr>
                <a:defRPr/>
              </a:pPr>
              <a:t>5/3/2022</a:t>
            </a:fld>
            <a:endParaRPr lang="en-US" dirty="0"/>
          </a:p>
        </p:txBody>
      </p:sp>
      <p:sp>
        <p:nvSpPr>
          <p:cNvPr id="5" name="Footer Placeholder 4">
            <a:extLst>
              <a:ext uri="{FF2B5EF4-FFF2-40B4-BE49-F238E27FC236}">
                <a16:creationId xmlns:a16="http://schemas.microsoft.com/office/drawing/2014/main" id="{C99090B9-0894-44FF-7BB0-0205984EB15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606896F-37D1-FD0E-0754-3E1972FE9402}"/>
              </a:ext>
            </a:extLst>
          </p:cNvPr>
          <p:cNvSpPr>
            <a:spLocks noGrp="1"/>
          </p:cNvSpPr>
          <p:nvPr>
            <p:ph type="sldNum" sz="quarter" idx="12"/>
          </p:nvPr>
        </p:nvSpPr>
        <p:spPr/>
        <p:txBody>
          <a:bodyPr/>
          <a:lstStyle>
            <a:lvl1pPr>
              <a:defRPr/>
            </a:lvl1pPr>
          </a:lstStyle>
          <a:p>
            <a:fld id="{3DDB0814-AABC-428D-B835-115FE25DD9A7}" type="slidenum">
              <a:rPr lang="en-US" altLang="en-US"/>
              <a:pPr/>
              <a:t>‹#›</a:t>
            </a:fld>
            <a:endParaRPr lang="en-US" altLang="en-US"/>
          </a:p>
        </p:txBody>
      </p:sp>
    </p:spTree>
    <p:extLst>
      <p:ext uri="{BB962C8B-B14F-4D97-AF65-F5344CB8AC3E}">
        <p14:creationId xmlns:p14="http://schemas.microsoft.com/office/powerpoint/2010/main" val="21010802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04C79128-DCDE-3F6F-DC2A-D514B721A012}"/>
              </a:ext>
            </a:extLst>
          </p:cNvPr>
          <p:cNvSpPr>
            <a:spLocks noGrp="1"/>
          </p:cNvSpPr>
          <p:nvPr>
            <p:ph type="dt" sz="half" idx="10"/>
          </p:nvPr>
        </p:nvSpPr>
        <p:spPr/>
        <p:txBody>
          <a:bodyPr/>
          <a:lstStyle>
            <a:lvl1pPr>
              <a:defRPr/>
            </a:lvl1pPr>
          </a:lstStyle>
          <a:p>
            <a:pPr>
              <a:defRPr/>
            </a:pPr>
            <a:fld id="{CE0F28B9-AABB-413A-98F3-23D783427B1A}" type="datetimeFigureOut">
              <a:rPr lang="en-US"/>
              <a:pPr>
                <a:defRPr/>
              </a:pPr>
              <a:t>5/3/2022</a:t>
            </a:fld>
            <a:endParaRPr lang="en-US" dirty="0"/>
          </a:p>
        </p:txBody>
      </p:sp>
      <p:sp>
        <p:nvSpPr>
          <p:cNvPr id="6" name="Footer Placeholder 4">
            <a:extLst>
              <a:ext uri="{FF2B5EF4-FFF2-40B4-BE49-F238E27FC236}">
                <a16:creationId xmlns:a16="http://schemas.microsoft.com/office/drawing/2014/main" id="{24F85EB8-834F-6898-E213-4CF6E46EF0EF}"/>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9387A011-82F5-2675-B9D4-8EE391C04EFB}"/>
              </a:ext>
            </a:extLst>
          </p:cNvPr>
          <p:cNvSpPr>
            <a:spLocks noGrp="1"/>
          </p:cNvSpPr>
          <p:nvPr>
            <p:ph type="sldNum" sz="quarter" idx="12"/>
          </p:nvPr>
        </p:nvSpPr>
        <p:spPr/>
        <p:txBody>
          <a:bodyPr/>
          <a:lstStyle>
            <a:lvl1pPr>
              <a:defRPr/>
            </a:lvl1pPr>
          </a:lstStyle>
          <a:p>
            <a:fld id="{57FEBD73-A6CE-4AE1-9A5C-C20CE20301D3}" type="slidenum">
              <a:rPr lang="en-US" altLang="en-US"/>
              <a:pPr/>
              <a:t>‹#›</a:t>
            </a:fld>
            <a:endParaRPr lang="en-US" altLang="en-US"/>
          </a:p>
        </p:txBody>
      </p:sp>
    </p:spTree>
    <p:extLst>
      <p:ext uri="{BB962C8B-B14F-4D97-AF65-F5344CB8AC3E}">
        <p14:creationId xmlns:p14="http://schemas.microsoft.com/office/powerpoint/2010/main" val="9886630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B2F2821C-06B9-CFEC-B21F-9BCD5E7817E3}"/>
              </a:ext>
            </a:extLst>
          </p:cNvPr>
          <p:cNvSpPr>
            <a:spLocks noGrp="1"/>
          </p:cNvSpPr>
          <p:nvPr>
            <p:ph type="dt" sz="half" idx="10"/>
          </p:nvPr>
        </p:nvSpPr>
        <p:spPr/>
        <p:txBody>
          <a:bodyPr/>
          <a:lstStyle>
            <a:lvl1pPr>
              <a:defRPr/>
            </a:lvl1pPr>
          </a:lstStyle>
          <a:p>
            <a:pPr>
              <a:defRPr/>
            </a:pPr>
            <a:fld id="{AB43B06C-FF1D-4125-91CE-7B32AA7DB396}" type="datetimeFigureOut">
              <a:rPr lang="en-US"/>
              <a:pPr>
                <a:defRPr/>
              </a:pPr>
              <a:t>5/3/2022</a:t>
            </a:fld>
            <a:endParaRPr lang="en-US" dirty="0"/>
          </a:p>
        </p:txBody>
      </p:sp>
      <p:sp>
        <p:nvSpPr>
          <p:cNvPr id="8" name="Footer Placeholder 4">
            <a:extLst>
              <a:ext uri="{FF2B5EF4-FFF2-40B4-BE49-F238E27FC236}">
                <a16:creationId xmlns:a16="http://schemas.microsoft.com/office/drawing/2014/main" id="{0E57616F-A4EA-9F46-816D-1FC161ADE8CC}"/>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B4DCC986-35DC-FA23-2AAD-7C7778D86A10}"/>
              </a:ext>
            </a:extLst>
          </p:cNvPr>
          <p:cNvSpPr>
            <a:spLocks noGrp="1"/>
          </p:cNvSpPr>
          <p:nvPr>
            <p:ph type="sldNum" sz="quarter" idx="12"/>
          </p:nvPr>
        </p:nvSpPr>
        <p:spPr/>
        <p:txBody>
          <a:bodyPr/>
          <a:lstStyle>
            <a:lvl1pPr>
              <a:defRPr/>
            </a:lvl1pPr>
          </a:lstStyle>
          <a:p>
            <a:fld id="{31CB0F87-9372-49C2-83EF-A1123DEDF4BA}" type="slidenum">
              <a:rPr lang="en-US" altLang="en-US"/>
              <a:pPr/>
              <a:t>‹#›</a:t>
            </a:fld>
            <a:endParaRPr lang="en-US" altLang="en-US"/>
          </a:p>
        </p:txBody>
      </p:sp>
    </p:spTree>
    <p:extLst>
      <p:ext uri="{BB962C8B-B14F-4D97-AF65-F5344CB8AC3E}">
        <p14:creationId xmlns:p14="http://schemas.microsoft.com/office/powerpoint/2010/main" val="292073344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98F38612-0F79-0EE4-2725-1A4811923BCA}"/>
              </a:ext>
            </a:extLst>
          </p:cNvPr>
          <p:cNvSpPr>
            <a:spLocks noGrp="1"/>
          </p:cNvSpPr>
          <p:nvPr>
            <p:ph type="dt" sz="half" idx="10"/>
          </p:nvPr>
        </p:nvSpPr>
        <p:spPr/>
        <p:txBody>
          <a:bodyPr/>
          <a:lstStyle>
            <a:lvl1pPr>
              <a:defRPr/>
            </a:lvl1pPr>
          </a:lstStyle>
          <a:p>
            <a:pPr>
              <a:defRPr/>
            </a:pPr>
            <a:fld id="{AC0239EF-FECB-420F-83FA-2751F965FF00}" type="datetimeFigureOut">
              <a:rPr lang="en-US"/>
              <a:pPr>
                <a:defRPr/>
              </a:pPr>
              <a:t>5/3/2022</a:t>
            </a:fld>
            <a:endParaRPr lang="en-US" dirty="0"/>
          </a:p>
        </p:txBody>
      </p:sp>
      <p:sp>
        <p:nvSpPr>
          <p:cNvPr id="4" name="Footer Placeholder 4">
            <a:extLst>
              <a:ext uri="{FF2B5EF4-FFF2-40B4-BE49-F238E27FC236}">
                <a16:creationId xmlns:a16="http://schemas.microsoft.com/office/drawing/2014/main" id="{F35050F9-F06B-40DC-196E-C6868617D9E7}"/>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6C91325D-F13E-5C7B-9F23-E670CA83069A}"/>
              </a:ext>
            </a:extLst>
          </p:cNvPr>
          <p:cNvSpPr>
            <a:spLocks noGrp="1"/>
          </p:cNvSpPr>
          <p:nvPr>
            <p:ph type="sldNum" sz="quarter" idx="12"/>
          </p:nvPr>
        </p:nvSpPr>
        <p:spPr/>
        <p:txBody>
          <a:bodyPr/>
          <a:lstStyle>
            <a:lvl1pPr>
              <a:defRPr/>
            </a:lvl1pPr>
          </a:lstStyle>
          <a:p>
            <a:fld id="{71E5FDDF-29FF-480B-A73D-690DB7A0B8F9}" type="slidenum">
              <a:rPr lang="en-US" altLang="en-US"/>
              <a:pPr/>
              <a:t>‹#›</a:t>
            </a:fld>
            <a:endParaRPr lang="en-US" altLang="en-US"/>
          </a:p>
        </p:txBody>
      </p:sp>
    </p:spTree>
    <p:extLst>
      <p:ext uri="{BB962C8B-B14F-4D97-AF65-F5344CB8AC3E}">
        <p14:creationId xmlns:p14="http://schemas.microsoft.com/office/powerpoint/2010/main" val="140406102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6247C753-7EE0-48CC-3BC0-F3EC5566DB5E}"/>
              </a:ext>
            </a:extLst>
          </p:cNvPr>
          <p:cNvSpPr>
            <a:spLocks noGrp="1"/>
          </p:cNvSpPr>
          <p:nvPr>
            <p:ph type="dt" sz="half" idx="10"/>
          </p:nvPr>
        </p:nvSpPr>
        <p:spPr/>
        <p:txBody>
          <a:bodyPr/>
          <a:lstStyle>
            <a:lvl1pPr>
              <a:defRPr/>
            </a:lvl1pPr>
          </a:lstStyle>
          <a:p>
            <a:pPr>
              <a:defRPr/>
            </a:pPr>
            <a:fld id="{3448486D-6807-43CC-B7CA-A050BB7ABE08}" type="datetimeFigureOut">
              <a:rPr lang="en-US"/>
              <a:pPr>
                <a:defRPr/>
              </a:pPr>
              <a:t>5/3/2022</a:t>
            </a:fld>
            <a:endParaRPr lang="en-US" dirty="0"/>
          </a:p>
        </p:txBody>
      </p:sp>
      <p:sp>
        <p:nvSpPr>
          <p:cNvPr id="3" name="Footer Placeholder 4">
            <a:extLst>
              <a:ext uri="{FF2B5EF4-FFF2-40B4-BE49-F238E27FC236}">
                <a16:creationId xmlns:a16="http://schemas.microsoft.com/office/drawing/2014/main" id="{7E71443A-83D2-6BDB-1538-9A2EE2F52184}"/>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B69B3D8C-3F10-EDFB-6CFB-A9AAAD37C779}"/>
              </a:ext>
            </a:extLst>
          </p:cNvPr>
          <p:cNvSpPr>
            <a:spLocks noGrp="1"/>
          </p:cNvSpPr>
          <p:nvPr>
            <p:ph type="sldNum" sz="quarter" idx="12"/>
          </p:nvPr>
        </p:nvSpPr>
        <p:spPr/>
        <p:txBody>
          <a:bodyPr/>
          <a:lstStyle>
            <a:lvl1pPr>
              <a:defRPr/>
            </a:lvl1pPr>
          </a:lstStyle>
          <a:p>
            <a:fld id="{6BF30B9F-A6C5-45A2-947F-1B9B77951DA6}" type="slidenum">
              <a:rPr lang="en-US" altLang="en-US"/>
              <a:pPr/>
              <a:t>‹#›</a:t>
            </a:fld>
            <a:endParaRPr lang="en-US" altLang="en-US"/>
          </a:p>
        </p:txBody>
      </p:sp>
    </p:spTree>
    <p:extLst>
      <p:ext uri="{BB962C8B-B14F-4D97-AF65-F5344CB8AC3E}">
        <p14:creationId xmlns:p14="http://schemas.microsoft.com/office/powerpoint/2010/main" val="127040253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id="{4222FB5D-ED67-00CF-EEC7-FA83DEFC2E03}"/>
              </a:ext>
            </a:extLst>
          </p:cNvPr>
          <p:cNvSpPr>
            <a:spLocks noGrp="1"/>
          </p:cNvSpPr>
          <p:nvPr>
            <p:ph type="dt" sz="half" idx="10"/>
          </p:nvPr>
        </p:nvSpPr>
        <p:spPr/>
        <p:txBody>
          <a:bodyPr/>
          <a:lstStyle>
            <a:lvl1pPr>
              <a:defRPr/>
            </a:lvl1pPr>
          </a:lstStyle>
          <a:p>
            <a:pPr>
              <a:defRPr/>
            </a:pPr>
            <a:fld id="{2FBBEABF-2E02-45F0-A3FA-FEA344A2F874}" type="datetimeFigureOut">
              <a:rPr lang="en-US"/>
              <a:pPr>
                <a:defRPr/>
              </a:pPr>
              <a:t>5/3/2022</a:t>
            </a:fld>
            <a:endParaRPr lang="en-US" dirty="0"/>
          </a:p>
        </p:txBody>
      </p:sp>
      <p:sp>
        <p:nvSpPr>
          <p:cNvPr id="6" name="Footer Placeholder 4">
            <a:extLst>
              <a:ext uri="{FF2B5EF4-FFF2-40B4-BE49-F238E27FC236}">
                <a16:creationId xmlns:a16="http://schemas.microsoft.com/office/drawing/2014/main" id="{079EEB9A-B2A8-90FB-3858-23A96EDAB677}"/>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6A328FA3-C565-A667-7ADE-0FF7E259F0BD}"/>
              </a:ext>
            </a:extLst>
          </p:cNvPr>
          <p:cNvSpPr>
            <a:spLocks noGrp="1"/>
          </p:cNvSpPr>
          <p:nvPr>
            <p:ph type="sldNum" sz="quarter" idx="12"/>
          </p:nvPr>
        </p:nvSpPr>
        <p:spPr/>
        <p:txBody>
          <a:bodyPr/>
          <a:lstStyle>
            <a:lvl1pPr>
              <a:defRPr/>
            </a:lvl1pPr>
          </a:lstStyle>
          <a:p>
            <a:fld id="{CA35CD87-D070-4BB3-84E1-A2C5630832D1}" type="slidenum">
              <a:rPr lang="en-US" altLang="en-US"/>
              <a:pPr/>
              <a:t>‹#›</a:t>
            </a:fld>
            <a:endParaRPr lang="en-US" altLang="en-US"/>
          </a:p>
        </p:txBody>
      </p:sp>
    </p:spTree>
    <p:extLst>
      <p:ext uri="{BB962C8B-B14F-4D97-AF65-F5344CB8AC3E}">
        <p14:creationId xmlns:p14="http://schemas.microsoft.com/office/powerpoint/2010/main" val="59939357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id="{71FE1706-FC4A-2801-CC50-51F0F9D713E3}"/>
              </a:ext>
            </a:extLst>
          </p:cNvPr>
          <p:cNvSpPr>
            <a:spLocks noGrp="1"/>
          </p:cNvSpPr>
          <p:nvPr>
            <p:ph type="dt" sz="half" idx="10"/>
          </p:nvPr>
        </p:nvSpPr>
        <p:spPr/>
        <p:txBody>
          <a:bodyPr/>
          <a:lstStyle>
            <a:lvl1pPr>
              <a:defRPr/>
            </a:lvl1pPr>
          </a:lstStyle>
          <a:p>
            <a:pPr>
              <a:defRPr/>
            </a:pPr>
            <a:fld id="{34352452-D05D-4F2A-993A-3011B26513BA}" type="datetimeFigureOut">
              <a:rPr lang="en-US"/>
              <a:pPr>
                <a:defRPr/>
              </a:pPr>
              <a:t>5/3/2022</a:t>
            </a:fld>
            <a:endParaRPr lang="en-US" dirty="0"/>
          </a:p>
        </p:txBody>
      </p:sp>
      <p:sp>
        <p:nvSpPr>
          <p:cNvPr id="6" name="Footer Placeholder 4">
            <a:extLst>
              <a:ext uri="{FF2B5EF4-FFF2-40B4-BE49-F238E27FC236}">
                <a16:creationId xmlns:a16="http://schemas.microsoft.com/office/drawing/2014/main" id="{74A56AA5-A821-8A41-671B-4FDE8E6F641A}"/>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246257F0-A1D6-1005-9687-EA202BAAFEB4}"/>
              </a:ext>
            </a:extLst>
          </p:cNvPr>
          <p:cNvSpPr>
            <a:spLocks noGrp="1"/>
          </p:cNvSpPr>
          <p:nvPr>
            <p:ph type="sldNum" sz="quarter" idx="12"/>
          </p:nvPr>
        </p:nvSpPr>
        <p:spPr/>
        <p:txBody>
          <a:bodyPr/>
          <a:lstStyle>
            <a:lvl1pPr>
              <a:defRPr/>
            </a:lvl1pPr>
          </a:lstStyle>
          <a:p>
            <a:fld id="{28D7D4F2-5388-496F-AB62-A66F3C9B5618}" type="slidenum">
              <a:rPr lang="en-US" altLang="en-US"/>
              <a:pPr/>
              <a:t>‹#›</a:t>
            </a:fld>
            <a:endParaRPr lang="en-US" altLang="en-US"/>
          </a:p>
        </p:txBody>
      </p:sp>
    </p:spTree>
    <p:extLst>
      <p:ext uri="{BB962C8B-B14F-4D97-AF65-F5344CB8AC3E}">
        <p14:creationId xmlns:p14="http://schemas.microsoft.com/office/powerpoint/2010/main" val="253598801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F8737561-DC92-644F-8D0C-E780A75A15A2}"/>
              </a:ext>
            </a:extLst>
          </p:cNvPr>
          <p:cNvSpPr>
            <a:spLocks noGrp="1"/>
          </p:cNvSpPr>
          <p:nvPr>
            <p:ph type="dt" sz="half" idx="10"/>
          </p:nvPr>
        </p:nvSpPr>
        <p:spPr/>
        <p:txBody>
          <a:bodyPr/>
          <a:lstStyle>
            <a:lvl1pPr>
              <a:defRPr/>
            </a:lvl1pPr>
          </a:lstStyle>
          <a:p>
            <a:pPr>
              <a:defRPr/>
            </a:pPr>
            <a:fld id="{DBCE6FEF-5480-4076-9E10-0926D207031E}" type="datetimeFigureOut">
              <a:rPr lang="en-US"/>
              <a:pPr>
                <a:defRPr/>
              </a:pPr>
              <a:t>5/3/2022</a:t>
            </a:fld>
            <a:endParaRPr lang="en-US" dirty="0"/>
          </a:p>
        </p:txBody>
      </p:sp>
      <p:sp>
        <p:nvSpPr>
          <p:cNvPr id="5" name="Footer Placeholder 4">
            <a:extLst>
              <a:ext uri="{FF2B5EF4-FFF2-40B4-BE49-F238E27FC236}">
                <a16:creationId xmlns:a16="http://schemas.microsoft.com/office/drawing/2014/main" id="{7BA8EC31-DCE1-1DAF-0787-E3443B3E43C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782E98C-FB63-1C40-66E0-0304830D6100}"/>
              </a:ext>
            </a:extLst>
          </p:cNvPr>
          <p:cNvSpPr>
            <a:spLocks noGrp="1"/>
          </p:cNvSpPr>
          <p:nvPr>
            <p:ph type="sldNum" sz="quarter" idx="12"/>
          </p:nvPr>
        </p:nvSpPr>
        <p:spPr/>
        <p:txBody>
          <a:bodyPr/>
          <a:lstStyle>
            <a:lvl1pPr>
              <a:defRPr/>
            </a:lvl1pPr>
          </a:lstStyle>
          <a:p>
            <a:fld id="{8B7110BB-5C84-4A40-8E58-33CAAB1053CA}" type="slidenum">
              <a:rPr lang="en-US" altLang="en-US"/>
              <a:pPr/>
              <a:t>‹#›</a:t>
            </a:fld>
            <a:endParaRPr lang="en-US" altLang="en-US"/>
          </a:p>
        </p:txBody>
      </p:sp>
    </p:spTree>
    <p:extLst>
      <p:ext uri="{BB962C8B-B14F-4D97-AF65-F5344CB8AC3E}">
        <p14:creationId xmlns:p14="http://schemas.microsoft.com/office/powerpoint/2010/main" val="116052094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2CEE5EB-92FF-165D-2F74-EE27DDDDCDBB}"/>
              </a:ext>
            </a:extLst>
          </p:cNvPr>
          <p:cNvSpPr>
            <a:spLocks noGrp="1"/>
          </p:cNvSpPr>
          <p:nvPr>
            <p:ph type="dt" sz="half" idx="10"/>
          </p:nvPr>
        </p:nvSpPr>
        <p:spPr/>
        <p:txBody>
          <a:bodyPr/>
          <a:lstStyle>
            <a:lvl1pPr>
              <a:defRPr/>
            </a:lvl1pPr>
          </a:lstStyle>
          <a:p>
            <a:pPr>
              <a:defRPr/>
            </a:pPr>
            <a:fld id="{2A42A8C2-1CD5-4DE1-9220-009DB65A85B8}" type="datetimeFigureOut">
              <a:rPr lang="en-US"/>
              <a:pPr>
                <a:defRPr/>
              </a:pPr>
              <a:t>5/3/2022</a:t>
            </a:fld>
            <a:endParaRPr lang="en-US" dirty="0"/>
          </a:p>
        </p:txBody>
      </p:sp>
      <p:sp>
        <p:nvSpPr>
          <p:cNvPr id="5" name="Footer Placeholder 4">
            <a:extLst>
              <a:ext uri="{FF2B5EF4-FFF2-40B4-BE49-F238E27FC236}">
                <a16:creationId xmlns:a16="http://schemas.microsoft.com/office/drawing/2014/main" id="{861B837A-0A9E-C114-ECBF-3F72FF81CF8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4E404B3-E7EF-4613-F885-7FDF9CCC225A}"/>
              </a:ext>
            </a:extLst>
          </p:cNvPr>
          <p:cNvSpPr>
            <a:spLocks noGrp="1"/>
          </p:cNvSpPr>
          <p:nvPr>
            <p:ph type="sldNum" sz="quarter" idx="12"/>
          </p:nvPr>
        </p:nvSpPr>
        <p:spPr/>
        <p:txBody>
          <a:bodyPr/>
          <a:lstStyle>
            <a:lvl1pPr>
              <a:defRPr/>
            </a:lvl1pPr>
          </a:lstStyle>
          <a:p>
            <a:fld id="{FFB94B96-1203-496C-AA19-C55E822C0E8B}" type="slidenum">
              <a:rPr lang="en-US" altLang="en-US"/>
              <a:pPr/>
              <a:t>‹#›</a:t>
            </a:fld>
            <a:endParaRPr lang="en-US" altLang="en-US"/>
          </a:p>
        </p:txBody>
      </p:sp>
    </p:spTree>
    <p:extLst>
      <p:ext uri="{BB962C8B-B14F-4D97-AF65-F5344CB8AC3E}">
        <p14:creationId xmlns:p14="http://schemas.microsoft.com/office/powerpoint/2010/main" val="11520307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id="{2CC913E5-4AC8-8275-178F-16281B02EA2D}"/>
              </a:ext>
            </a:extLst>
          </p:cNvPr>
          <p:cNvSpPr>
            <a:spLocks noGrp="1"/>
          </p:cNvSpPr>
          <p:nvPr>
            <p:ph type="dt" sz="half" idx="10"/>
          </p:nvPr>
        </p:nvSpPr>
        <p:spPr/>
        <p:txBody>
          <a:bodyPr/>
          <a:lstStyle>
            <a:lvl1pPr>
              <a:defRPr/>
            </a:lvl1pPr>
          </a:lstStyle>
          <a:p>
            <a:pPr>
              <a:defRPr/>
            </a:pPr>
            <a:fld id="{2BD8FF79-6F9C-41BC-82BA-4850AAE38D94}" type="datetimeFigureOut">
              <a:rPr lang="en-US"/>
              <a:pPr>
                <a:defRPr/>
              </a:pPr>
              <a:t>5/3/2022</a:t>
            </a:fld>
            <a:endParaRPr lang="en-US" dirty="0"/>
          </a:p>
        </p:txBody>
      </p:sp>
      <p:sp>
        <p:nvSpPr>
          <p:cNvPr id="6" name="Footer Placeholder 4">
            <a:extLst>
              <a:ext uri="{FF2B5EF4-FFF2-40B4-BE49-F238E27FC236}">
                <a16:creationId xmlns:a16="http://schemas.microsoft.com/office/drawing/2014/main" id="{C9E2E58B-51CE-A0D8-DFC4-777FACC4DAF5}"/>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274D86D-9077-8D65-A5E3-8B3EEC1B4F15}"/>
              </a:ext>
            </a:extLst>
          </p:cNvPr>
          <p:cNvSpPr>
            <a:spLocks noGrp="1"/>
          </p:cNvSpPr>
          <p:nvPr>
            <p:ph type="sldNum" sz="quarter" idx="12"/>
          </p:nvPr>
        </p:nvSpPr>
        <p:spPr/>
        <p:txBody>
          <a:bodyPr/>
          <a:lstStyle>
            <a:lvl1pPr>
              <a:defRPr/>
            </a:lvl1pPr>
          </a:lstStyle>
          <a:p>
            <a:fld id="{3616CCCC-B492-4CCC-ADCC-4FA234DAC1C4}" type="slidenum">
              <a:rPr lang="en-US" altLang="en-US"/>
              <a:pPr/>
              <a:t>‹#›</a:t>
            </a:fld>
            <a:endParaRPr lang="en-US" altLang="en-US"/>
          </a:p>
        </p:txBody>
      </p:sp>
    </p:spTree>
    <p:extLst>
      <p:ext uri="{BB962C8B-B14F-4D97-AF65-F5344CB8AC3E}">
        <p14:creationId xmlns:p14="http://schemas.microsoft.com/office/powerpoint/2010/main" val="308960127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2" name="Picture 6" descr="Chart, sunburst chart&#10;&#10;Description automatically generated">
            <a:extLst>
              <a:ext uri="{FF2B5EF4-FFF2-40B4-BE49-F238E27FC236}">
                <a16:creationId xmlns:a16="http://schemas.microsoft.com/office/drawing/2014/main" id="{DD729F9B-DDC8-E974-0C59-F6E53428F2F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588"/>
            <a:ext cx="9144000"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5">
            <a:extLst>
              <a:ext uri="{FF2B5EF4-FFF2-40B4-BE49-F238E27FC236}">
                <a16:creationId xmlns:a16="http://schemas.microsoft.com/office/drawing/2014/main" id="{B3F196BA-405E-6344-59AA-89F843457495}"/>
              </a:ext>
            </a:extLst>
          </p:cNvPr>
          <p:cNvSpPr txBox="1">
            <a:spLocks/>
          </p:cNvSpPr>
          <p:nvPr userDrawn="1"/>
        </p:nvSpPr>
        <p:spPr>
          <a:xfrm>
            <a:off x="8356600" y="128588"/>
            <a:ext cx="787400" cy="365125"/>
          </a:xfrm>
          <a:prstGeom prst="rect">
            <a:avLst/>
          </a:prstGeom>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fld id="{C1CB2133-CA67-4C9C-BF57-EE574A0E567D}" type="slidenum">
              <a:rPr lang="en-US" altLang="en-US">
                <a:solidFill>
                  <a:srgbClr val="FFFFFF"/>
                </a:solidFill>
              </a:rPr>
              <a:pPr algn="ctr" eaLnBrk="1" hangingPunct="1"/>
              <a:t>‹#›</a:t>
            </a:fld>
            <a:r>
              <a:rPr lang="en-US" altLang="en-US">
                <a:solidFill>
                  <a:srgbClr val="FFFFFF"/>
                </a:solidFill>
              </a:rPr>
              <a:t> </a:t>
            </a:r>
          </a:p>
        </p:txBody>
      </p:sp>
    </p:spTree>
    <p:extLst>
      <p:ext uri="{BB962C8B-B14F-4D97-AF65-F5344CB8AC3E}">
        <p14:creationId xmlns:p14="http://schemas.microsoft.com/office/powerpoint/2010/main" val="163212042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75686156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A4E5110-EAA7-9FB5-DA19-E2C1AA78CC2D}"/>
              </a:ext>
            </a:extLst>
          </p:cNvPr>
          <p:cNvSpPr>
            <a:spLocks noGrp="1"/>
          </p:cNvSpPr>
          <p:nvPr>
            <p:ph type="dt" sz="half" idx="10"/>
          </p:nvPr>
        </p:nvSpPr>
        <p:spPr/>
        <p:txBody>
          <a:bodyPr/>
          <a:lstStyle>
            <a:lvl1pPr>
              <a:defRPr/>
            </a:lvl1pPr>
          </a:lstStyle>
          <a:p>
            <a:pPr>
              <a:defRPr/>
            </a:pPr>
            <a:fld id="{BD922D58-4CD0-40D5-9599-50E545AA03A3}" type="datetimeFigureOut">
              <a:rPr lang="en-US"/>
              <a:pPr>
                <a:defRPr/>
              </a:pPr>
              <a:t>5/3/2022</a:t>
            </a:fld>
            <a:endParaRPr lang="en-US" dirty="0"/>
          </a:p>
        </p:txBody>
      </p:sp>
      <p:sp>
        <p:nvSpPr>
          <p:cNvPr id="5" name="Footer Placeholder 4">
            <a:extLst>
              <a:ext uri="{FF2B5EF4-FFF2-40B4-BE49-F238E27FC236}">
                <a16:creationId xmlns:a16="http://schemas.microsoft.com/office/drawing/2014/main" id="{D8246688-8D2C-FF36-2DE5-F2A2B41D462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645FDFD-137F-DF13-663B-85B66FD9EC00}"/>
              </a:ext>
            </a:extLst>
          </p:cNvPr>
          <p:cNvSpPr>
            <a:spLocks noGrp="1"/>
          </p:cNvSpPr>
          <p:nvPr>
            <p:ph type="sldNum" sz="quarter" idx="12"/>
          </p:nvPr>
        </p:nvSpPr>
        <p:spPr/>
        <p:txBody>
          <a:bodyPr/>
          <a:lstStyle>
            <a:lvl1pPr>
              <a:defRPr/>
            </a:lvl1pPr>
          </a:lstStyle>
          <a:p>
            <a:fld id="{D7C967B3-5F9D-49D8-9890-F78D2E03481E}" type="slidenum">
              <a:rPr lang="en-US" altLang="en-US"/>
              <a:pPr/>
              <a:t>‹#›</a:t>
            </a:fld>
            <a:endParaRPr lang="en-US" altLang="en-US"/>
          </a:p>
        </p:txBody>
      </p:sp>
    </p:spTree>
    <p:extLst>
      <p:ext uri="{BB962C8B-B14F-4D97-AF65-F5344CB8AC3E}">
        <p14:creationId xmlns:p14="http://schemas.microsoft.com/office/powerpoint/2010/main" val="147391759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CA002B66-A5EE-EADC-C2AA-A25FB5ADE3D2}"/>
              </a:ext>
            </a:extLst>
          </p:cNvPr>
          <p:cNvSpPr>
            <a:spLocks noGrp="1"/>
          </p:cNvSpPr>
          <p:nvPr>
            <p:ph type="dt" sz="half" idx="10"/>
          </p:nvPr>
        </p:nvSpPr>
        <p:spPr/>
        <p:txBody>
          <a:bodyPr/>
          <a:lstStyle>
            <a:lvl1pPr>
              <a:defRPr/>
            </a:lvl1pPr>
          </a:lstStyle>
          <a:p>
            <a:pPr>
              <a:defRPr/>
            </a:pPr>
            <a:fld id="{56ECC13F-4895-4E5C-9837-BF4A396D16F3}" type="datetimeFigureOut">
              <a:rPr lang="en-US"/>
              <a:pPr>
                <a:defRPr/>
              </a:pPr>
              <a:t>5/3/2022</a:t>
            </a:fld>
            <a:endParaRPr lang="en-US" dirty="0"/>
          </a:p>
        </p:txBody>
      </p:sp>
      <p:sp>
        <p:nvSpPr>
          <p:cNvPr id="6" name="Footer Placeholder 4">
            <a:extLst>
              <a:ext uri="{FF2B5EF4-FFF2-40B4-BE49-F238E27FC236}">
                <a16:creationId xmlns:a16="http://schemas.microsoft.com/office/drawing/2014/main" id="{02C38977-8609-EE9C-CDC8-2604423402B1}"/>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043F84BA-ECF1-CE49-CD5A-FFE2A1C6870C}"/>
              </a:ext>
            </a:extLst>
          </p:cNvPr>
          <p:cNvSpPr>
            <a:spLocks noGrp="1"/>
          </p:cNvSpPr>
          <p:nvPr>
            <p:ph type="sldNum" sz="quarter" idx="12"/>
          </p:nvPr>
        </p:nvSpPr>
        <p:spPr/>
        <p:txBody>
          <a:bodyPr/>
          <a:lstStyle>
            <a:lvl1pPr>
              <a:defRPr/>
            </a:lvl1pPr>
          </a:lstStyle>
          <a:p>
            <a:fld id="{FE6548A3-E21D-485B-946B-4C9B7EA151EC}" type="slidenum">
              <a:rPr lang="en-US" altLang="en-US"/>
              <a:pPr/>
              <a:t>‹#›</a:t>
            </a:fld>
            <a:endParaRPr lang="en-US" altLang="en-US"/>
          </a:p>
        </p:txBody>
      </p:sp>
    </p:spTree>
    <p:extLst>
      <p:ext uri="{BB962C8B-B14F-4D97-AF65-F5344CB8AC3E}">
        <p14:creationId xmlns:p14="http://schemas.microsoft.com/office/powerpoint/2010/main" val="5731223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D6FAD75E-D4B8-2CCF-5EE6-211FF7DE6A06}"/>
              </a:ext>
            </a:extLst>
          </p:cNvPr>
          <p:cNvSpPr>
            <a:spLocks noGrp="1"/>
          </p:cNvSpPr>
          <p:nvPr>
            <p:ph type="dt" sz="half" idx="10"/>
          </p:nvPr>
        </p:nvSpPr>
        <p:spPr/>
        <p:txBody>
          <a:bodyPr/>
          <a:lstStyle>
            <a:lvl1pPr>
              <a:defRPr/>
            </a:lvl1pPr>
          </a:lstStyle>
          <a:p>
            <a:pPr>
              <a:defRPr/>
            </a:pPr>
            <a:fld id="{82F2EDC9-9492-4C1C-AD4B-1EC6D4079E04}" type="datetimeFigureOut">
              <a:rPr lang="en-US"/>
              <a:pPr>
                <a:defRPr/>
              </a:pPr>
              <a:t>5/3/2022</a:t>
            </a:fld>
            <a:endParaRPr lang="en-US" dirty="0"/>
          </a:p>
        </p:txBody>
      </p:sp>
      <p:sp>
        <p:nvSpPr>
          <p:cNvPr id="8" name="Footer Placeholder 4">
            <a:extLst>
              <a:ext uri="{FF2B5EF4-FFF2-40B4-BE49-F238E27FC236}">
                <a16:creationId xmlns:a16="http://schemas.microsoft.com/office/drawing/2014/main" id="{1DE5FF6C-9950-8BF9-4476-1746433F320D}"/>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608888B2-7A67-D43B-F7DF-F6ACEAA18BBA}"/>
              </a:ext>
            </a:extLst>
          </p:cNvPr>
          <p:cNvSpPr>
            <a:spLocks noGrp="1"/>
          </p:cNvSpPr>
          <p:nvPr>
            <p:ph type="sldNum" sz="quarter" idx="12"/>
          </p:nvPr>
        </p:nvSpPr>
        <p:spPr/>
        <p:txBody>
          <a:bodyPr/>
          <a:lstStyle>
            <a:lvl1pPr>
              <a:defRPr/>
            </a:lvl1pPr>
          </a:lstStyle>
          <a:p>
            <a:fld id="{9E403E9A-DDE3-4B4A-B1A6-16F5F22D837D}" type="slidenum">
              <a:rPr lang="en-US" altLang="en-US"/>
              <a:pPr/>
              <a:t>‹#›</a:t>
            </a:fld>
            <a:endParaRPr lang="en-US" altLang="en-US"/>
          </a:p>
        </p:txBody>
      </p:sp>
    </p:spTree>
    <p:extLst>
      <p:ext uri="{BB962C8B-B14F-4D97-AF65-F5344CB8AC3E}">
        <p14:creationId xmlns:p14="http://schemas.microsoft.com/office/powerpoint/2010/main" val="186311135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7176DDF8-1BAC-7761-5F4B-6CD0D36538F3}"/>
              </a:ext>
            </a:extLst>
          </p:cNvPr>
          <p:cNvSpPr>
            <a:spLocks noGrp="1"/>
          </p:cNvSpPr>
          <p:nvPr>
            <p:ph type="dt" sz="half" idx="10"/>
          </p:nvPr>
        </p:nvSpPr>
        <p:spPr/>
        <p:txBody>
          <a:bodyPr/>
          <a:lstStyle>
            <a:lvl1pPr>
              <a:defRPr/>
            </a:lvl1pPr>
          </a:lstStyle>
          <a:p>
            <a:pPr>
              <a:defRPr/>
            </a:pPr>
            <a:fld id="{B0B5B13E-4F9C-452B-B63D-E6C9C3B0C601}" type="datetimeFigureOut">
              <a:rPr lang="en-US"/>
              <a:pPr>
                <a:defRPr/>
              </a:pPr>
              <a:t>5/3/2022</a:t>
            </a:fld>
            <a:endParaRPr lang="en-US" dirty="0"/>
          </a:p>
        </p:txBody>
      </p:sp>
      <p:sp>
        <p:nvSpPr>
          <p:cNvPr id="4" name="Footer Placeholder 4">
            <a:extLst>
              <a:ext uri="{FF2B5EF4-FFF2-40B4-BE49-F238E27FC236}">
                <a16:creationId xmlns:a16="http://schemas.microsoft.com/office/drawing/2014/main" id="{C48093EF-19F0-BD9B-F5F1-3225F039C0E3}"/>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12325959-ACFE-3E49-4BF2-95094AC58BA0}"/>
              </a:ext>
            </a:extLst>
          </p:cNvPr>
          <p:cNvSpPr>
            <a:spLocks noGrp="1"/>
          </p:cNvSpPr>
          <p:nvPr>
            <p:ph type="sldNum" sz="quarter" idx="12"/>
          </p:nvPr>
        </p:nvSpPr>
        <p:spPr/>
        <p:txBody>
          <a:bodyPr/>
          <a:lstStyle>
            <a:lvl1pPr>
              <a:defRPr/>
            </a:lvl1pPr>
          </a:lstStyle>
          <a:p>
            <a:fld id="{44E0F283-B284-4658-86B6-F8AC0A7B4CBC}" type="slidenum">
              <a:rPr lang="en-US" altLang="en-US"/>
              <a:pPr/>
              <a:t>‹#›</a:t>
            </a:fld>
            <a:endParaRPr lang="en-US" altLang="en-US"/>
          </a:p>
        </p:txBody>
      </p:sp>
    </p:spTree>
    <p:extLst>
      <p:ext uri="{BB962C8B-B14F-4D97-AF65-F5344CB8AC3E}">
        <p14:creationId xmlns:p14="http://schemas.microsoft.com/office/powerpoint/2010/main" val="584870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7AB99CF8-E07F-28B3-3EB0-420B856506C6}"/>
              </a:ext>
            </a:extLst>
          </p:cNvPr>
          <p:cNvSpPr>
            <a:spLocks noGrp="1"/>
          </p:cNvSpPr>
          <p:nvPr>
            <p:ph type="dt" sz="half" idx="10"/>
          </p:nvPr>
        </p:nvSpPr>
        <p:spPr/>
        <p:txBody>
          <a:bodyPr/>
          <a:lstStyle>
            <a:lvl1pPr>
              <a:defRPr/>
            </a:lvl1pPr>
          </a:lstStyle>
          <a:p>
            <a:pPr>
              <a:defRPr/>
            </a:pPr>
            <a:fld id="{A2E2B9D4-4B26-444E-A3A0-9D390DD33069}" type="datetimeFigureOut">
              <a:rPr lang="en-US"/>
              <a:pPr>
                <a:defRPr/>
              </a:pPr>
              <a:t>5/3/2022</a:t>
            </a:fld>
            <a:endParaRPr lang="en-US" dirty="0"/>
          </a:p>
        </p:txBody>
      </p:sp>
      <p:sp>
        <p:nvSpPr>
          <p:cNvPr id="3" name="Footer Placeholder 4">
            <a:extLst>
              <a:ext uri="{FF2B5EF4-FFF2-40B4-BE49-F238E27FC236}">
                <a16:creationId xmlns:a16="http://schemas.microsoft.com/office/drawing/2014/main" id="{FEA35858-A086-210C-4F1B-C4E1C8C8A5F2}"/>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38D90AF4-0A37-0558-4F9E-A5EF4C253154}"/>
              </a:ext>
            </a:extLst>
          </p:cNvPr>
          <p:cNvSpPr>
            <a:spLocks noGrp="1"/>
          </p:cNvSpPr>
          <p:nvPr>
            <p:ph type="sldNum" sz="quarter" idx="12"/>
          </p:nvPr>
        </p:nvSpPr>
        <p:spPr/>
        <p:txBody>
          <a:bodyPr/>
          <a:lstStyle>
            <a:lvl1pPr>
              <a:defRPr/>
            </a:lvl1pPr>
          </a:lstStyle>
          <a:p>
            <a:fld id="{056C767C-D7F2-4EF2-AB2D-C7E65174BD89}" type="slidenum">
              <a:rPr lang="en-US" altLang="en-US"/>
              <a:pPr/>
              <a:t>‹#›</a:t>
            </a:fld>
            <a:endParaRPr lang="en-US" altLang="en-US"/>
          </a:p>
        </p:txBody>
      </p:sp>
    </p:spTree>
    <p:extLst>
      <p:ext uri="{BB962C8B-B14F-4D97-AF65-F5344CB8AC3E}">
        <p14:creationId xmlns:p14="http://schemas.microsoft.com/office/powerpoint/2010/main" val="279588051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id="{C94784D6-40D4-B03F-D83A-EF1925642A77}"/>
              </a:ext>
            </a:extLst>
          </p:cNvPr>
          <p:cNvSpPr>
            <a:spLocks noGrp="1"/>
          </p:cNvSpPr>
          <p:nvPr>
            <p:ph type="dt" sz="half" idx="10"/>
          </p:nvPr>
        </p:nvSpPr>
        <p:spPr/>
        <p:txBody>
          <a:bodyPr/>
          <a:lstStyle>
            <a:lvl1pPr>
              <a:defRPr/>
            </a:lvl1pPr>
          </a:lstStyle>
          <a:p>
            <a:pPr>
              <a:defRPr/>
            </a:pPr>
            <a:fld id="{0F2778EE-3951-4D75-9D51-4814D1B1D89F}" type="datetimeFigureOut">
              <a:rPr lang="en-US"/>
              <a:pPr>
                <a:defRPr/>
              </a:pPr>
              <a:t>5/3/2022</a:t>
            </a:fld>
            <a:endParaRPr lang="en-US" dirty="0"/>
          </a:p>
        </p:txBody>
      </p:sp>
      <p:sp>
        <p:nvSpPr>
          <p:cNvPr id="6" name="Footer Placeholder 4">
            <a:extLst>
              <a:ext uri="{FF2B5EF4-FFF2-40B4-BE49-F238E27FC236}">
                <a16:creationId xmlns:a16="http://schemas.microsoft.com/office/drawing/2014/main" id="{8A1746C8-9452-BD72-2694-D750A7060D06}"/>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733D4DF1-1047-3303-B0CB-144497DBC839}"/>
              </a:ext>
            </a:extLst>
          </p:cNvPr>
          <p:cNvSpPr>
            <a:spLocks noGrp="1"/>
          </p:cNvSpPr>
          <p:nvPr>
            <p:ph type="sldNum" sz="quarter" idx="12"/>
          </p:nvPr>
        </p:nvSpPr>
        <p:spPr/>
        <p:txBody>
          <a:bodyPr/>
          <a:lstStyle>
            <a:lvl1pPr>
              <a:defRPr/>
            </a:lvl1pPr>
          </a:lstStyle>
          <a:p>
            <a:fld id="{95091D9B-EF41-4B7C-B2F4-BC3A919DFC55}" type="slidenum">
              <a:rPr lang="en-US" altLang="en-US"/>
              <a:pPr/>
              <a:t>‹#›</a:t>
            </a:fld>
            <a:endParaRPr lang="en-US" altLang="en-US"/>
          </a:p>
        </p:txBody>
      </p:sp>
    </p:spTree>
    <p:extLst>
      <p:ext uri="{BB962C8B-B14F-4D97-AF65-F5344CB8AC3E}">
        <p14:creationId xmlns:p14="http://schemas.microsoft.com/office/powerpoint/2010/main" val="304433188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id="{420B894A-F7EE-1966-8DB7-4D28A7BEB979}"/>
              </a:ext>
            </a:extLst>
          </p:cNvPr>
          <p:cNvSpPr>
            <a:spLocks noGrp="1"/>
          </p:cNvSpPr>
          <p:nvPr>
            <p:ph type="dt" sz="half" idx="10"/>
          </p:nvPr>
        </p:nvSpPr>
        <p:spPr/>
        <p:txBody>
          <a:bodyPr/>
          <a:lstStyle>
            <a:lvl1pPr>
              <a:defRPr/>
            </a:lvl1pPr>
          </a:lstStyle>
          <a:p>
            <a:pPr>
              <a:defRPr/>
            </a:pPr>
            <a:fld id="{AA4B7DAC-042F-42C3-A955-0BCC91ED9E80}" type="datetimeFigureOut">
              <a:rPr lang="en-US"/>
              <a:pPr>
                <a:defRPr/>
              </a:pPr>
              <a:t>5/3/2022</a:t>
            </a:fld>
            <a:endParaRPr lang="en-US" dirty="0"/>
          </a:p>
        </p:txBody>
      </p:sp>
      <p:sp>
        <p:nvSpPr>
          <p:cNvPr id="6" name="Footer Placeholder 4">
            <a:extLst>
              <a:ext uri="{FF2B5EF4-FFF2-40B4-BE49-F238E27FC236}">
                <a16:creationId xmlns:a16="http://schemas.microsoft.com/office/drawing/2014/main" id="{A77C0D70-0AAC-17EC-C027-2720E19C413D}"/>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6C81B497-90AF-F6DB-8488-950BBA09EB17}"/>
              </a:ext>
            </a:extLst>
          </p:cNvPr>
          <p:cNvSpPr>
            <a:spLocks noGrp="1"/>
          </p:cNvSpPr>
          <p:nvPr>
            <p:ph type="sldNum" sz="quarter" idx="12"/>
          </p:nvPr>
        </p:nvSpPr>
        <p:spPr/>
        <p:txBody>
          <a:bodyPr/>
          <a:lstStyle>
            <a:lvl1pPr>
              <a:defRPr/>
            </a:lvl1pPr>
          </a:lstStyle>
          <a:p>
            <a:fld id="{F2531919-6E75-4E63-9E14-48984BD72C67}" type="slidenum">
              <a:rPr lang="en-US" altLang="en-US"/>
              <a:pPr/>
              <a:t>‹#›</a:t>
            </a:fld>
            <a:endParaRPr lang="en-US" altLang="en-US"/>
          </a:p>
        </p:txBody>
      </p:sp>
    </p:spTree>
    <p:extLst>
      <p:ext uri="{BB962C8B-B14F-4D97-AF65-F5344CB8AC3E}">
        <p14:creationId xmlns:p14="http://schemas.microsoft.com/office/powerpoint/2010/main" val="387258004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B3C6804-EB89-03E8-286E-46090251E7CC}"/>
              </a:ext>
            </a:extLst>
          </p:cNvPr>
          <p:cNvSpPr>
            <a:spLocks noGrp="1"/>
          </p:cNvSpPr>
          <p:nvPr>
            <p:ph type="dt" sz="half" idx="10"/>
          </p:nvPr>
        </p:nvSpPr>
        <p:spPr/>
        <p:txBody>
          <a:bodyPr/>
          <a:lstStyle>
            <a:lvl1pPr>
              <a:defRPr/>
            </a:lvl1pPr>
          </a:lstStyle>
          <a:p>
            <a:pPr>
              <a:defRPr/>
            </a:pPr>
            <a:fld id="{019D06D0-01C3-4C4C-8824-319AA9C8622E}" type="datetimeFigureOut">
              <a:rPr lang="en-US"/>
              <a:pPr>
                <a:defRPr/>
              </a:pPr>
              <a:t>5/3/2022</a:t>
            </a:fld>
            <a:endParaRPr lang="en-US" dirty="0"/>
          </a:p>
        </p:txBody>
      </p:sp>
      <p:sp>
        <p:nvSpPr>
          <p:cNvPr id="5" name="Footer Placeholder 4">
            <a:extLst>
              <a:ext uri="{FF2B5EF4-FFF2-40B4-BE49-F238E27FC236}">
                <a16:creationId xmlns:a16="http://schemas.microsoft.com/office/drawing/2014/main" id="{CDCEFCBB-FE97-57EA-AF14-9C2301D5E96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517AB9D-642E-CD71-969E-AC9F0EC63320}"/>
              </a:ext>
            </a:extLst>
          </p:cNvPr>
          <p:cNvSpPr>
            <a:spLocks noGrp="1"/>
          </p:cNvSpPr>
          <p:nvPr>
            <p:ph type="sldNum" sz="quarter" idx="12"/>
          </p:nvPr>
        </p:nvSpPr>
        <p:spPr/>
        <p:txBody>
          <a:bodyPr/>
          <a:lstStyle>
            <a:lvl1pPr>
              <a:defRPr/>
            </a:lvl1pPr>
          </a:lstStyle>
          <a:p>
            <a:fld id="{B8027248-74A0-478C-BF4D-400C12B91740}" type="slidenum">
              <a:rPr lang="en-US" altLang="en-US"/>
              <a:pPr/>
              <a:t>‹#›</a:t>
            </a:fld>
            <a:endParaRPr lang="en-US" altLang="en-US"/>
          </a:p>
        </p:txBody>
      </p:sp>
    </p:spTree>
    <p:extLst>
      <p:ext uri="{BB962C8B-B14F-4D97-AF65-F5344CB8AC3E}">
        <p14:creationId xmlns:p14="http://schemas.microsoft.com/office/powerpoint/2010/main" val="34633200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6.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8.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7.xml"/><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theme" Target="../theme/theme9.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C46946A9-5102-E9CF-3B11-46A517D05536}"/>
              </a:ext>
            </a:extLst>
          </p:cNvPr>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E2B62A0E-C4CA-ED68-E649-6BD6155DF5BA}"/>
              </a:ext>
            </a:extLst>
          </p:cNvPr>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5298B4DB-0690-3F9B-D872-16EC7C24BD5F}"/>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3E23952D-86E1-4372-8C65-D4E239CD1A8A}" type="datetimeFigureOut">
              <a:rPr lang="en-US"/>
              <a:pPr>
                <a:defRPr/>
              </a:pPr>
              <a:t>5/3/2022</a:t>
            </a:fld>
            <a:endParaRPr lang="en-US" dirty="0"/>
          </a:p>
        </p:txBody>
      </p:sp>
      <p:sp>
        <p:nvSpPr>
          <p:cNvPr id="5" name="Footer Placeholder 4">
            <a:extLst>
              <a:ext uri="{FF2B5EF4-FFF2-40B4-BE49-F238E27FC236}">
                <a16:creationId xmlns:a16="http://schemas.microsoft.com/office/drawing/2014/main" id="{4115EB9F-BB41-1EED-05E6-2B31B3676EA9}"/>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36A2733F-6FA2-9B70-9C1B-B91B173825A9}"/>
              </a:ext>
            </a:extLst>
          </p:cNvPr>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D75CDA40-6686-4C5F-B74C-E25E26B65D16}"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162" r:id="rId1"/>
    <p:sldLayoutId id="2147484163" r:id="rId2"/>
    <p:sldLayoutId id="2147484079" r:id="rId3"/>
    <p:sldLayoutId id="2147484080" r:id="rId4"/>
    <p:sldLayoutId id="2147484081" r:id="rId5"/>
    <p:sldLayoutId id="2147484082" r:id="rId6"/>
    <p:sldLayoutId id="2147484083" r:id="rId7"/>
    <p:sldLayoutId id="2147484084" r:id="rId8"/>
    <p:sldLayoutId id="2147484085" r:id="rId9"/>
    <p:sldLayoutId id="2147484086" r:id="rId10"/>
    <p:sldLayoutId id="2147484087"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2315B2FC-90C4-B96E-591F-4FE9172A7AC4}"/>
              </a:ext>
            </a:extLst>
          </p:cNvPr>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a:extLst>
              <a:ext uri="{FF2B5EF4-FFF2-40B4-BE49-F238E27FC236}">
                <a16:creationId xmlns:a16="http://schemas.microsoft.com/office/drawing/2014/main" id="{7CFCFCB9-F1CB-A5F2-30B4-592A7C07A6E4}"/>
              </a:ext>
            </a:extLst>
          </p:cNvPr>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9C8236BF-3169-E3D2-DFB7-65CAD3356E10}"/>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defTabSz="326578" eaLnBrk="1" fontAlgn="auto" hangingPunct="1">
              <a:spcBef>
                <a:spcPts val="0"/>
              </a:spcBef>
              <a:spcAft>
                <a:spcPts val="0"/>
              </a:spcAft>
              <a:defRPr sz="1200">
                <a:solidFill>
                  <a:prstClr val="black">
                    <a:tint val="75000"/>
                  </a:prstClr>
                </a:solidFill>
                <a:latin typeface="+mn-lt"/>
              </a:defRPr>
            </a:lvl1pPr>
          </a:lstStyle>
          <a:p>
            <a:pPr>
              <a:defRPr/>
            </a:pPr>
            <a:fld id="{91BA3063-44B6-4934-B20D-7E714AF4BA7A}" type="datetimeFigureOut">
              <a:rPr lang="en-US"/>
              <a:pPr>
                <a:defRPr/>
              </a:pPr>
              <a:t>5/3/2022</a:t>
            </a:fld>
            <a:endParaRPr lang="en-US" dirty="0"/>
          </a:p>
        </p:txBody>
      </p:sp>
      <p:sp>
        <p:nvSpPr>
          <p:cNvPr id="5" name="Footer Placeholder 4">
            <a:extLst>
              <a:ext uri="{FF2B5EF4-FFF2-40B4-BE49-F238E27FC236}">
                <a16:creationId xmlns:a16="http://schemas.microsoft.com/office/drawing/2014/main" id="{F14D374A-733D-B6BF-FA85-6DF6E28EC2F2}"/>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defTabSz="326578" eaLnBrk="1" fontAlgn="auto" hangingPunct="1">
              <a:spcBef>
                <a:spcPts val="0"/>
              </a:spcBef>
              <a:spcAft>
                <a:spcPts val="0"/>
              </a:spcAft>
              <a:defRPr sz="1200">
                <a:solidFill>
                  <a:prstClr val="black">
                    <a:tint val="75000"/>
                  </a:prst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2D1B6591-D764-7CEF-3685-ADD1456CD037}"/>
              </a:ext>
            </a:extLst>
          </p:cNvPr>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defTabSz="325438" eaLnBrk="1" hangingPunct="1">
              <a:defRPr sz="1200">
                <a:solidFill>
                  <a:srgbClr val="898989"/>
                </a:solidFill>
              </a:defRPr>
            </a:lvl1pPr>
          </a:lstStyle>
          <a:p>
            <a:fld id="{F642394C-18DB-4869-AF2D-E5C27FDBC772}"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088" r:id="rId1"/>
    <p:sldLayoutId id="2147484089" r:id="rId2"/>
    <p:sldLayoutId id="2147484090" r:id="rId3"/>
    <p:sldLayoutId id="2147484091" r:id="rId4"/>
    <p:sldLayoutId id="2147484092" r:id="rId5"/>
    <p:sldLayoutId id="2147484093" r:id="rId6"/>
    <p:sldLayoutId id="2147484094" r:id="rId7"/>
    <p:sldLayoutId id="2147484095" r:id="rId8"/>
    <p:sldLayoutId id="2147484096" r:id="rId9"/>
    <p:sldLayoutId id="2147484097" r:id="rId10"/>
    <p:sldLayoutId id="2147484098" r:id="rId11"/>
    <p:sldLayoutId id="2147484164" r:id="rId12"/>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50"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59"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69"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78"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18" rtl="0" eaLnBrk="1" latinLnBrk="0" hangingPunct="1">
        <a:defRPr sz="1800" kern="1200">
          <a:solidFill>
            <a:schemeClr val="tx1"/>
          </a:solidFill>
          <a:latin typeface="+mn-lt"/>
          <a:ea typeface="+mn-ea"/>
          <a:cs typeface="+mn-cs"/>
        </a:defRPr>
      </a:lvl1pPr>
      <a:lvl2pPr marL="457209" algn="l" defTabSz="914418" rtl="0" eaLnBrk="1" latinLnBrk="0" hangingPunct="1">
        <a:defRPr sz="1800" kern="1200">
          <a:solidFill>
            <a:schemeClr val="tx1"/>
          </a:solidFill>
          <a:latin typeface="+mn-lt"/>
          <a:ea typeface="+mn-ea"/>
          <a:cs typeface="+mn-cs"/>
        </a:defRPr>
      </a:lvl2pPr>
      <a:lvl3pPr marL="914418" algn="l" defTabSz="914418" rtl="0" eaLnBrk="1" latinLnBrk="0" hangingPunct="1">
        <a:defRPr sz="1800" kern="1200">
          <a:solidFill>
            <a:schemeClr val="tx1"/>
          </a:solidFill>
          <a:latin typeface="+mn-lt"/>
          <a:ea typeface="+mn-ea"/>
          <a:cs typeface="+mn-cs"/>
        </a:defRPr>
      </a:lvl3pPr>
      <a:lvl4pPr marL="1371627" algn="l" defTabSz="914418" rtl="0" eaLnBrk="1" latinLnBrk="0" hangingPunct="1">
        <a:defRPr sz="1800" kern="1200">
          <a:solidFill>
            <a:schemeClr val="tx1"/>
          </a:solidFill>
          <a:latin typeface="+mn-lt"/>
          <a:ea typeface="+mn-ea"/>
          <a:cs typeface="+mn-cs"/>
        </a:defRPr>
      </a:lvl4pPr>
      <a:lvl5pPr marL="1828837" algn="l" defTabSz="914418" rtl="0" eaLnBrk="1" latinLnBrk="0" hangingPunct="1">
        <a:defRPr sz="1800" kern="1200">
          <a:solidFill>
            <a:schemeClr val="tx1"/>
          </a:solidFill>
          <a:latin typeface="+mn-lt"/>
          <a:ea typeface="+mn-ea"/>
          <a:cs typeface="+mn-cs"/>
        </a:defRPr>
      </a:lvl5pPr>
      <a:lvl6pPr marL="2286046" algn="l" defTabSz="914418" rtl="0" eaLnBrk="1" latinLnBrk="0" hangingPunct="1">
        <a:defRPr sz="1800" kern="1200">
          <a:solidFill>
            <a:schemeClr val="tx1"/>
          </a:solidFill>
          <a:latin typeface="+mn-lt"/>
          <a:ea typeface="+mn-ea"/>
          <a:cs typeface="+mn-cs"/>
        </a:defRPr>
      </a:lvl6pPr>
      <a:lvl7pPr marL="2743255" algn="l" defTabSz="914418" rtl="0" eaLnBrk="1" latinLnBrk="0" hangingPunct="1">
        <a:defRPr sz="1800" kern="1200">
          <a:solidFill>
            <a:schemeClr val="tx1"/>
          </a:solidFill>
          <a:latin typeface="+mn-lt"/>
          <a:ea typeface="+mn-ea"/>
          <a:cs typeface="+mn-cs"/>
        </a:defRPr>
      </a:lvl7pPr>
      <a:lvl8pPr marL="3200464" algn="l" defTabSz="914418" rtl="0" eaLnBrk="1" latinLnBrk="0" hangingPunct="1">
        <a:defRPr sz="1800" kern="1200">
          <a:solidFill>
            <a:schemeClr val="tx1"/>
          </a:solidFill>
          <a:latin typeface="+mn-lt"/>
          <a:ea typeface="+mn-ea"/>
          <a:cs typeface="+mn-cs"/>
        </a:defRPr>
      </a:lvl8pPr>
      <a:lvl9pPr marL="3657673" algn="l" defTabSz="914418"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laceholder 1">
            <a:extLst>
              <a:ext uri="{FF2B5EF4-FFF2-40B4-BE49-F238E27FC236}">
                <a16:creationId xmlns:a16="http://schemas.microsoft.com/office/drawing/2014/main" id="{446F2CA6-EE9D-50B6-9358-AF2518D78CC1}"/>
              </a:ext>
            </a:extLst>
          </p:cNvPr>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5" name="Text Placeholder 2">
            <a:extLst>
              <a:ext uri="{FF2B5EF4-FFF2-40B4-BE49-F238E27FC236}">
                <a16:creationId xmlns:a16="http://schemas.microsoft.com/office/drawing/2014/main" id="{4580C314-CC4C-6836-B31D-4CF8411EF3A8}"/>
              </a:ext>
            </a:extLst>
          </p:cNvPr>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DC519CC0-CE75-D585-7777-90F18F9286F7}"/>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a:defRPr>
            </a:lvl1pPr>
          </a:lstStyle>
          <a:p>
            <a:pPr>
              <a:defRPr/>
            </a:pPr>
            <a:fld id="{DD4363FE-8DAD-48DE-ABB2-B786EB459DB5}" type="datetimeFigureOut">
              <a:rPr lang="en-US"/>
              <a:pPr>
                <a:defRPr/>
              </a:pPr>
              <a:t>5/3/2022</a:t>
            </a:fld>
            <a:endParaRPr lang="en-US" dirty="0"/>
          </a:p>
        </p:txBody>
      </p:sp>
      <p:sp>
        <p:nvSpPr>
          <p:cNvPr id="5" name="Footer Placeholder 4">
            <a:extLst>
              <a:ext uri="{FF2B5EF4-FFF2-40B4-BE49-F238E27FC236}">
                <a16:creationId xmlns:a16="http://schemas.microsoft.com/office/drawing/2014/main" id="{246BEFB9-4421-134D-F38D-EB9CA844304F}"/>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defRPr>
            </a:lvl1pPr>
          </a:lstStyle>
          <a:p>
            <a:pPr>
              <a:defRPr/>
            </a:pPr>
            <a:endParaRPr lang="en-US"/>
          </a:p>
        </p:txBody>
      </p:sp>
      <p:sp>
        <p:nvSpPr>
          <p:cNvPr id="6" name="Slide Number Placeholder 5">
            <a:extLst>
              <a:ext uri="{FF2B5EF4-FFF2-40B4-BE49-F238E27FC236}">
                <a16:creationId xmlns:a16="http://schemas.microsoft.com/office/drawing/2014/main" id="{29B94635-E058-2F9C-07C8-BDB35BFC3A7E}"/>
              </a:ext>
            </a:extLst>
          </p:cNvPr>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72E89549-66C2-4551-8311-9D995128DC7D}"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165" r:id="rId1"/>
    <p:sldLayoutId id="2147484166" r:id="rId2"/>
    <p:sldLayoutId id="2147484099" r:id="rId3"/>
    <p:sldLayoutId id="2147484100" r:id="rId4"/>
    <p:sldLayoutId id="2147484101" r:id="rId5"/>
    <p:sldLayoutId id="2147484102" r:id="rId6"/>
    <p:sldLayoutId id="2147484103" r:id="rId7"/>
    <p:sldLayoutId id="2147484104" r:id="rId8"/>
    <p:sldLayoutId id="2147484105" r:id="rId9"/>
    <p:sldLayoutId id="2147484106" r:id="rId10"/>
    <p:sldLayoutId id="2147484107"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Title Placeholder 1">
            <a:extLst>
              <a:ext uri="{FF2B5EF4-FFF2-40B4-BE49-F238E27FC236}">
                <a16:creationId xmlns:a16="http://schemas.microsoft.com/office/drawing/2014/main" id="{F9CE6B41-D470-2014-D46D-EBA8B911C69C}"/>
              </a:ext>
            </a:extLst>
          </p:cNvPr>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099" name="Text Placeholder 2">
            <a:extLst>
              <a:ext uri="{FF2B5EF4-FFF2-40B4-BE49-F238E27FC236}">
                <a16:creationId xmlns:a16="http://schemas.microsoft.com/office/drawing/2014/main" id="{4FD6D73C-6CDC-08D1-AAC8-DB867F26CC0E}"/>
              </a:ext>
            </a:extLst>
          </p:cNvPr>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CDD30EC4-ECA7-2057-6547-8DE4D4766486}"/>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a:defRPr>
            </a:lvl1pPr>
          </a:lstStyle>
          <a:p>
            <a:pPr>
              <a:defRPr/>
            </a:pPr>
            <a:fld id="{7C39277F-EF37-4EAD-81A8-D33E47153A6E}" type="datetimeFigureOut">
              <a:rPr lang="en-US"/>
              <a:pPr>
                <a:defRPr/>
              </a:pPr>
              <a:t>5/3/2022</a:t>
            </a:fld>
            <a:endParaRPr lang="en-US" dirty="0"/>
          </a:p>
        </p:txBody>
      </p:sp>
      <p:sp>
        <p:nvSpPr>
          <p:cNvPr id="5" name="Footer Placeholder 4">
            <a:extLst>
              <a:ext uri="{FF2B5EF4-FFF2-40B4-BE49-F238E27FC236}">
                <a16:creationId xmlns:a16="http://schemas.microsoft.com/office/drawing/2014/main" id="{FD121D17-7CD7-D9AB-56F5-6F2951DD1843}"/>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defRPr>
            </a:lvl1pPr>
          </a:lstStyle>
          <a:p>
            <a:pPr>
              <a:defRPr/>
            </a:pPr>
            <a:endParaRPr lang="en-US"/>
          </a:p>
        </p:txBody>
      </p:sp>
      <p:sp>
        <p:nvSpPr>
          <p:cNvPr id="6" name="Slide Number Placeholder 5">
            <a:extLst>
              <a:ext uri="{FF2B5EF4-FFF2-40B4-BE49-F238E27FC236}">
                <a16:creationId xmlns:a16="http://schemas.microsoft.com/office/drawing/2014/main" id="{3C9BFB4A-C451-6D08-83DE-60B9E3453448}"/>
              </a:ext>
            </a:extLst>
          </p:cNvPr>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0975670F-2A2C-4DFA-98C8-410EB8D2926A}"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167" r:id="rId1"/>
    <p:sldLayoutId id="2147484168" r:id="rId2"/>
    <p:sldLayoutId id="2147484108" r:id="rId3"/>
    <p:sldLayoutId id="2147484109" r:id="rId4"/>
    <p:sldLayoutId id="2147484110" r:id="rId5"/>
    <p:sldLayoutId id="2147484111" r:id="rId6"/>
    <p:sldLayoutId id="2147484112" r:id="rId7"/>
    <p:sldLayoutId id="2147484113" r:id="rId8"/>
    <p:sldLayoutId id="2147484114" r:id="rId9"/>
    <p:sldLayoutId id="2147484115" r:id="rId10"/>
    <p:sldLayoutId id="2147484116"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Title Placeholder 1">
            <a:extLst>
              <a:ext uri="{FF2B5EF4-FFF2-40B4-BE49-F238E27FC236}">
                <a16:creationId xmlns:a16="http://schemas.microsoft.com/office/drawing/2014/main" id="{F2B6107C-E38B-758E-4628-5C82480E4841}"/>
              </a:ext>
            </a:extLst>
          </p:cNvPr>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5123" name="Text Placeholder 2">
            <a:extLst>
              <a:ext uri="{FF2B5EF4-FFF2-40B4-BE49-F238E27FC236}">
                <a16:creationId xmlns:a16="http://schemas.microsoft.com/office/drawing/2014/main" id="{ACA4177D-3695-0E7F-9AD4-25B3DBF9AF46}"/>
              </a:ext>
            </a:extLst>
          </p:cNvPr>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D26D7D06-C6CD-7848-4838-6B36777A54D7}"/>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a:defRPr>
            </a:lvl1pPr>
          </a:lstStyle>
          <a:p>
            <a:pPr>
              <a:defRPr/>
            </a:pPr>
            <a:fld id="{F2B0C6C1-342E-419D-9F14-CB2AAF5E1315}" type="datetimeFigureOut">
              <a:rPr lang="en-US"/>
              <a:pPr>
                <a:defRPr/>
              </a:pPr>
              <a:t>5/3/2022</a:t>
            </a:fld>
            <a:endParaRPr lang="en-US" dirty="0"/>
          </a:p>
        </p:txBody>
      </p:sp>
      <p:sp>
        <p:nvSpPr>
          <p:cNvPr id="5" name="Footer Placeholder 4">
            <a:extLst>
              <a:ext uri="{FF2B5EF4-FFF2-40B4-BE49-F238E27FC236}">
                <a16:creationId xmlns:a16="http://schemas.microsoft.com/office/drawing/2014/main" id="{9C6E403E-71C3-793F-026F-76541B7911DD}"/>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defRPr>
            </a:lvl1pPr>
          </a:lstStyle>
          <a:p>
            <a:pPr>
              <a:defRPr/>
            </a:pPr>
            <a:endParaRPr lang="en-US"/>
          </a:p>
        </p:txBody>
      </p:sp>
      <p:sp>
        <p:nvSpPr>
          <p:cNvPr id="6" name="Slide Number Placeholder 5">
            <a:extLst>
              <a:ext uri="{FF2B5EF4-FFF2-40B4-BE49-F238E27FC236}">
                <a16:creationId xmlns:a16="http://schemas.microsoft.com/office/drawing/2014/main" id="{2C3F5361-543A-D4FB-F168-70B0C8989A0A}"/>
              </a:ext>
            </a:extLst>
          </p:cNvPr>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4AA720D4-1F2A-4E65-8F5C-18E7D250138E}"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169" r:id="rId1"/>
    <p:sldLayoutId id="2147484170" r:id="rId2"/>
    <p:sldLayoutId id="2147484117" r:id="rId3"/>
    <p:sldLayoutId id="2147484118" r:id="rId4"/>
    <p:sldLayoutId id="2147484119" r:id="rId5"/>
    <p:sldLayoutId id="2147484120" r:id="rId6"/>
    <p:sldLayoutId id="2147484121" r:id="rId7"/>
    <p:sldLayoutId id="2147484122" r:id="rId8"/>
    <p:sldLayoutId id="2147484123" r:id="rId9"/>
    <p:sldLayoutId id="2147484124" r:id="rId10"/>
    <p:sldLayoutId id="2147484125"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Title Placeholder 1">
            <a:extLst>
              <a:ext uri="{FF2B5EF4-FFF2-40B4-BE49-F238E27FC236}">
                <a16:creationId xmlns:a16="http://schemas.microsoft.com/office/drawing/2014/main" id="{7EE67E7E-3086-9D0D-9350-65433D3856E9}"/>
              </a:ext>
            </a:extLst>
          </p:cNvPr>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6147" name="Text Placeholder 2">
            <a:extLst>
              <a:ext uri="{FF2B5EF4-FFF2-40B4-BE49-F238E27FC236}">
                <a16:creationId xmlns:a16="http://schemas.microsoft.com/office/drawing/2014/main" id="{3EBEA69F-7BF5-7BD6-8E79-AED8823D6A44}"/>
              </a:ext>
            </a:extLst>
          </p:cNvPr>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A701BEB0-35BC-1587-ACAE-1BE15218C3F5}"/>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a:defRPr>
            </a:lvl1pPr>
          </a:lstStyle>
          <a:p>
            <a:pPr>
              <a:defRPr/>
            </a:pPr>
            <a:fld id="{11A02343-7687-4369-9691-45CA16292D7F}" type="datetimeFigureOut">
              <a:rPr lang="en-US"/>
              <a:pPr>
                <a:defRPr/>
              </a:pPr>
              <a:t>5/3/2022</a:t>
            </a:fld>
            <a:endParaRPr lang="en-US" dirty="0"/>
          </a:p>
        </p:txBody>
      </p:sp>
      <p:sp>
        <p:nvSpPr>
          <p:cNvPr id="5" name="Footer Placeholder 4">
            <a:extLst>
              <a:ext uri="{FF2B5EF4-FFF2-40B4-BE49-F238E27FC236}">
                <a16:creationId xmlns:a16="http://schemas.microsoft.com/office/drawing/2014/main" id="{4E15D9C7-2E3F-D2AA-D3B3-7851E2AB04CE}"/>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defRPr>
            </a:lvl1pPr>
          </a:lstStyle>
          <a:p>
            <a:pPr>
              <a:defRPr/>
            </a:pPr>
            <a:endParaRPr lang="en-US"/>
          </a:p>
        </p:txBody>
      </p:sp>
      <p:sp>
        <p:nvSpPr>
          <p:cNvPr id="6" name="Slide Number Placeholder 5">
            <a:extLst>
              <a:ext uri="{FF2B5EF4-FFF2-40B4-BE49-F238E27FC236}">
                <a16:creationId xmlns:a16="http://schemas.microsoft.com/office/drawing/2014/main" id="{652FE238-E5F9-A797-DDE3-2B6F0372B7CF}"/>
              </a:ext>
            </a:extLst>
          </p:cNvPr>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AE69E3D2-946F-4404-92C3-64653E64C1F5}"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171" r:id="rId1"/>
    <p:sldLayoutId id="2147484172" r:id="rId2"/>
    <p:sldLayoutId id="2147484126" r:id="rId3"/>
    <p:sldLayoutId id="2147484127" r:id="rId4"/>
    <p:sldLayoutId id="2147484128" r:id="rId5"/>
    <p:sldLayoutId id="2147484129" r:id="rId6"/>
    <p:sldLayoutId id="2147484130" r:id="rId7"/>
    <p:sldLayoutId id="2147484131" r:id="rId8"/>
    <p:sldLayoutId id="2147484132" r:id="rId9"/>
    <p:sldLayoutId id="2147484133" r:id="rId10"/>
    <p:sldLayoutId id="2147484134"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Title Placeholder 1">
            <a:extLst>
              <a:ext uri="{FF2B5EF4-FFF2-40B4-BE49-F238E27FC236}">
                <a16:creationId xmlns:a16="http://schemas.microsoft.com/office/drawing/2014/main" id="{FB5069A1-56A3-5C6D-B925-E98C3C1E278A}"/>
              </a:ext>
            </a:extLst>
          </p:cNvPr>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7171" name="Text Placeholder 2">
            <a:extLst>
              <a:ext uri="{FF2B5EF4-FFF2-40B4-BE49-F238E27FC236}">
                <a16:creationId xmlns:a16="http://schemas.microsoft.com/office/drawing/2014/main" id="{18DEEE1A-43A3-5860-E60C-40488C83B678}"/>
              </a:ext>
            </a:extLst>
          </p:cNvPr>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394D8CA8-E097-46B0-0C6F-64918B058CA0}"/>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a:defRPr>
            </a:lvl1pPr>
          </a:lstStyle>
          <a:p>
            <a:pPr>
              <a:defRPr/>
            </a:pPr>
            <a:fld id="{81D1811C-7B93-476B-A8B3-F1CE4F55A28E}" type="datetimeFigureOut">
              <a:rPr lang="en-US"/>
              <a:pPr>
                <a:defRPr/>
              </a:pPr>
              <a:t>5/3/2022</a:t>
            </a:fld>
            <a:endParaRPr lang="en-US" dirty="0"/>
          </a:p>
        </p:txBody>
      </p:sp>
      <p:sp>
        <p:nvSpPr>
          <p:cNvPr id="5" name="Footer Placeholder 4">
            <a:extLst>
              <a:ext uri="{FF2B5EF4-FFF2-40B4-BE49-F238E27FC236}">
                <a16:creationId xmlns:a16="http://schemas.microsoft.com/office/drawing/2014/main" id="{18BD0C90-FA74-679C-63F5-1F25EBB30880}"/>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defRPr>
            </a:lvl1pPr>
          </a:lstStyle>
          <a:p>
            <a:pPr>
              <a:defRPr/>
            </a:pPr>
            <a:endParaRPr lang="en-US"/>
          </a:p>
        </p:txBody>
      </p:sp>
      <p:sp>
        <p:nvSpPr>
          <p:cNvPr id="6" name="Slide Number Placeholder 5">
            <a:extLst>
              <a:ext uri="{FF2B5EF4-FFF2-40B4-BE49-F238E27FC236}">
                <a16:creationId xmlns:a16="http://schemas.microsoft.com/office/drawing/2014/main" id="{878FC8CB-ED84-CE1C-89B1-534D3D8ECE13}"/>
              </a:ext>
            </a:extLst>
          </p:cNvPr>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88E8EB6C-FF60-4CBA-B622-515A195B7F51}"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173" r:id="rId1"/>
    <p:sldLayoutId id="2147484174" r:id="rId2"/>
    <p:sldLayoutId id="2147484135" r:id="rId3"/>
    <p:sldLayoutId id="2147484136" r:id="rId4"/>
    <p:sldLayoutId id="2147484137" r:id="rId5"/>
    <p:sldLayoutId id="2147484138" r:id="rId6"/>
    <p:sldLayoutId id="2147484139" r:id="rId7"/>
    <p:sldLayoutId id="2147484140" r:id="rId8"/>
    <p:sldLayoutId id="2147484141" r:id="rId9"/>
    <p:sldLayoutId id="2147484142" r:id="rId10"/>
    <p:sldLayoutId id="2147484143"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Title Placeholder 1">
            <a:extLst>
              <a:ext uri="{FF2B5EF4-FFF2-40B4-BE49-F238E27FC236}">
                <a16:creationId xmlns:a16="http://schemas.microsoft.com/office/drawing/2014/main" id="{99B5A9DD-3D4C-1573-1425-2224D83F697F}"/>
              </a:ext>
            </a:extLst>
          </p:cNvPr>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8195" name="Text Placeholder 2">
            <a:extLst>
              <a:ext uri="{FF2B5EF4-FFF2-40B4-BE49-F238E27FC236}">
                <a16:creationId xmlns:a16="http://schemas.microsoft.com/office/drawing/2014/main" id="{FCCCDB71-63EC-7647-164A-0563E720DEF9}"/>
              </a:ext>
            </a:extLst>
          </p:cNvPr>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AB705DDD-10F2-9BC1-C6A4-7A77313F01DB}"/>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a:defRPr>
            </a:lvl1pPr>
          </a:lstStyle>
          <a:p>
            <a:pPr>
              <a:defRPr/>
            </a:pPr>
            <a:fld id="{2D2A71D3-A494-4BD1-8F54-6B49DB508F81}" type="datetimeFigureOut">
              <a:rPr lang="en-US"/>
              <a:pPr>
                <a:defRPr/>
              </a:pPr>
              <a:t>5/3/2022</a:t>
            </a:fld>
            <a:endParaRPr lang="en-US" dirty="0"/>
          </a:p>
        </p:txBody>
      </p:sp>
      <p:sp>
        <p:nvSpPr>
          <p:cNvPr id="5" name="Footer Placeholder 4">
            <a:extLst>
              <a:ext uri="{FF2B5EF4-FFF2-40B4-BE49-F238E27FC236}">
                <a16:creationId xmlns:a16="http://schemas.microsoft.com/office/drawing/2014/main" id="{CC5BE107-B074-FEF3-61EF-6637202C8581}"/>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defRPr>
            </a:lvl1pPr>
          </a:lstStyle>
          <a:p>
            <a:pPr>
              <a:defRPr/>
            </a:pPr>
            <a:endParaRPr lang="en-US"/>
          </a:p>
        </p:txBody>
      </p:sp>
      <p:sp>
        <p:nvSpPr>
          <p:cNvPr id="6" name="Slide Number Placeholder 5">
            <a:extLst>
              <a:ext uri="{FF2B5EF4-FFF2-40B4-BE49-F238E27FC236}">
                <a16:creationId xmlns:a16="http://schemas.microsoft.com/office/drawing/2014/main" id="{6AD6CB9E-B995-AFC2-200D-55814A890752}"/>
              </a:ext>
            </a:extLst>
          </p:cNvPr>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20F34C13-AAC4-4EB1-9CAD-7219400BA5EC}"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175" r:id="rId1"/>
    <p:sldLayoutId id="2147484176" r:id="rId2"/>
    <p:sldLayoutId id="2147484144" r:id="rId3"/>
    <p:sldLayoutId id="2147484145" r:id="rId4"/>
    <p:sldLayoutId id="2147484146" r:id="rId5"/>
    <p:sldLayoutId id="2147484147" r:id="rId6"/>
    <p:sldLayoutId id="2147484148" r:id="rId7"/>
    <p:sldLayoutId id="2147484149" r:id="rId8"/>
    <p:sldLayoutId id="2147484150" r:id="rId9"/>
    <p:sldLayoutId id="2147484151" r:id="rId10"/>
    <p:sldLayoutId id="2147484152"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Title Placeholder 1">
            <a:extLst>
              <a:ext uri="{FF2B5EF4-FFF2-40B4-BE49-F238E27FC236}">
                <a16:creationId xmlns:a16="http://schemas.microsoft.com/office/drawing/2014/main" id="{4075183B-9BB5-2760-4664-5A6540CA846D}"/>
              </a:ext>
            </a:extLst>
          </p:cNvPr>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9219" name="Text Placeholder 2">
            <a:extLst>
              <a:ext uri="{FF2B5EF4-FFF2-40B4-BE49-F238E27FC236}">
                <a16:creationId xmlns:a16="http://schemas.microsoft.com/office/drawing/2014/main" id="{1E35420A-5C0C-3FF8-F9B5-F2FB8A4848D3}"/>
              </a:ext>
            </a:extLst>
          </p:cNvPr>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CBBC1E4A-A908-226D-F9A2-D2BC0D7CBB83}"/>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a:defRPr>
            </a:lvl1pPr>
          </a:lstStyle>
          <a:p>
            <a:pPr>
              <a:defRPr/>
            </a:pPr>
            <a:fld id="{66A69DD2-A566-45FA-88EA-CEBB4656E84B}" type="datetimeFigureOut">
              <a:rPr lang="en-US"/>
              <a:pPr>
                <a:defRPr/>
              </a:pPr>
              <a:t>5/3/2022</a:t>
            </a:fld>
            <a:endParaRPr lang="en-US" dirty="0"/>
          </a:p>
        </p:txBody>
      </p:sp>
      <p:sp>
        <p:nvSpPr>
          <p:cNvPr id="5" name="Footer Placeholder 4">
            <a:extLst>
              <a:ext uri="{FF2B5EF4-FFF2-40B4-BE49-F238E27FC236}">
                <a16:creationId xmlns:a16="http://schemas.microsoft.com/office/drawing/2014/main" id="{E0345DB7-0519-304E-DC94-CE631D8A8A0F}"/>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defRPr>
            </a:lvl1pPr>
          </a:lstStyle>
          <a:p>
            <a:pPr>
              <a:defRPr/>
            </a:pPr>
            <a:endParaRPr lang="en-US"/>
          </a:p>
        </p:txBody>
      </p:sp>
      <p:sp>
        <p:nvSpPr>
          <p:cNvPr id="6" name="Slide Number Placeholder 5">
            <a:extLst>
              <a:ext uri="{FF2B5EF4-FFF2-40B4-BE49-F238E27FC236}">
                <a16:creationId xmlns:a16="http://schemas.microsoft.com/office/drawing/2014/main" id="{F674B1F6-62A1-5059-89ED-31EBB04397D9}"/>
              </a:ext>
            </a:extLst>
          </p:cNvPr>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97992E54-9945-40D0-820D-00DEC276C749}"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177" r:id="rId1"/>
    <p:sldLayoutId id="2147484178" r:id="rId2"/>
    <p:sldLayoutId id="2147484153" r:id="rId3"/>
    <p:sldLayoutId id="2147484154" r:id="rId4"/>
    <p:sldLayoutId id="2147484155" r:id="rId5"/>
    <p:sldLayoutId id="2147484156" r:id="rId6"/>
    <p:sldLayoutId id="2147484157" r:id="rId7"/>
    <p:sldLayoutId id="2147484158" r:id="rId8"/>
    <p:sldLayoutId id="2147484159" r:id="rId9"/>
    <p:sldLayoutId id="2147484160" r:id="rId10"/>
    <p:sldLayoutId id="2147484161"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5.emf"/></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vmlDrawing" Target="../drawings/vmlDrawing2.vml"/><Relationship Id="rId5" Type="http://schemas.openxmlformats.org/officeDocument/2006/relationships/image" Target="../media/image6.emf"/><Relationship Id="rId4" Type="http://schemas.openxmlformats.org/officeDocument/2006/relationships/oleObject" Target="../embeddings/oleObject2.bin"/></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xml"/><Relationship Id="rId1" Type="http://schemas.openxmlformats.org/officeDocument/2006/relationships/vmlDrawing" Target="../drawings/vmlDrawing3.vml"/><Relationship Id="rId4" Type="http://schemas.openxmlformats.org/officeDocument/2006/relationships/image" Target="../media/image7.emf"/></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vmlDrawing" Target="../drawings/vmlDrawing4.vml"/><Relationship Id="rId5" Type="http://schemas.openxmlformats.org/officeDocument/2006/relationships/image" Target="../media/image8.emf"/><Relationship Id="rId4" Type="http://schemas.openxmlformats.org/officeDocument/2006/relationships/oleObject" Target="../embeddings/oleObject4.bin"/></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vmlDrawing" Target="../drawings/vmlDrawing5.vml"/><Relationship Id="rId5" Type="http://schemas.openxmlformats.org/officeDocument/2006/relationships/image" Target="../media/image9.emf"/><Relationship Id="rId4" Type="http://schemas.openxmlformats.org/officeDocument/2006/relationships/oleObject" Target="../embeddings/oleObject5.bin"/></Relationships>
</file>

<file path=ppt/slides/_rels/slide73.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xml"/><Relationship Id="rId1" Type="http://schemas.openxmlformats.org/officeDocument/2006/relationships/vmlDrawing" Target="../drawings/vmlDrawing6.vml"/><Relationship Id="rId4" Type="http://schemas.openxmlformats.org/officeDocument/2006/relationships/image" Target="../media/image10.emf"/></Relationships>
</file>

<file path=ppt/slides/_rels/slide74.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xml"/><Relationship Id="rId1" Type="http://schemas.openxmlformats.org/officeDocument/2006/relationships/vmlDrawing" Target="../drawings/vmlDrawing7.vml"/><Relationship Id="rId4" Type="http://schemas.openxmlformats.org/officeDocument/2006/relationships/image" Target="../media/image11.emf"/></Relationships>
</file>

<file path=ppt/slides/_rels/slide75.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1.xml"/><Relationship Id="rId1" Type="http://schemas.openxmlformats.org/officeDocument/2006/relationships/vmlDrawing" Target="../drawings/vmlDrawing8.vml"/><Relationship Id="rId4" Type="http://schemas.openxmlformats.org/officeDocument/2006/relationships/image" Target="../media/image12.emf"/></Relationships>
</file>

<file path=ppt/slides/_rels/slide76.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1.xml"/><Relationship Id="rId1" Type="http://schemas.openxmlformats.org/officeDocument/2006/relationships/vmlDrawing" Target="../drawings/vmlDrawing9.vml"/><Relationship Id="rId4" Type="http://schemas.openxmlformats.org/officeDocument/2006/relationships/image" Target="../media/image13.emf"/></Relationships>
</file>

<file path=ppt/slides/_rels/slide77.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1.xml"/><Relationship Id="rId1" Type="http://schemas.openxmlformats.org/officeDocument/2006/relationships/vmlDrawing" Target="../drawings/vmlDrawing10.vml"/><Relationship Id="rId4" Type="http://schemas.openxmlformats.org/officeDocument/2006/relationships/image" Target="../media/image14.emf"/></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8674" name="Picture 7" descr="Chart, sunburst chart&#10;&#10;Description automatically generated">
            <a:extLst>
              <a:ext uri="{FF2B5EF4-FFF2-40B4-BE49-F238E27FC236}">
                <a16:creationId xmlns:a16="http://schemas.microsoft.com/office/drawing/2014/main" id="{805F8A15-D460-538C-A512-DE83200858B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6675" y="47625"/>
            <a:ext cx="8766175"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a:extLst>
              <a:ext uri="{FF2B5EF4-FFF2-40B4-BE49-F238E27FC236}">
                <a16:creationId xmlns:a16="http://schemas.microsoft.com/office/drawing/2014/main" id="{85425991-37C3-3E44-ACC8-F39A69A3E4EB}"/>
              </a:ext>
            </a:extLst>
          </p:cNvPr>
          <p:cNvSpPr>
            <a:spLocks noGrp="1"/>
          </p:cNvSpPr>
          <p:nvPr>
            <p:ph type="subTitle" idx="4294967295"/>
          </p:nvPr>
        </p:nvSpPr>
        <p:spPr>
          <a:xfrm>
            <a:off x="3687763" y="4322763"/>
            <a:ext cx="4895850" cy="517525"/>
          </a:xfrm>
        </p:spPr>
        <p:txBody>
          <a:bodyPr rtlCol="0">
            <a:normAutofit/>
          </a:bodyPr>
          <a:lstStyle/>
          <a:p>
            <a:pPr marL="0" indent="0" algn="ctr" eaLnBrk="1" fontAlgn="auto" hangingPunct="1">
              <a:spcBef>
                <a:spcPct val="0"/>
              </a:spcBef>
              <a:spcAft>
                <a:spcPts val="0"/>
              </a:spcAft>
              <a:buFont typeface="Arial" panose="020B0604020202020204" pitchFamily="34" charset="0"/>
              <a:buNone/>
              <a:defRPr/>
            </a:pPr>
            <a:r>
              <a:rPr lang="en-US" sz="2000" b="1" dirty="0">
                <a:effectLst>
                  <a:outerShdw blurRad="38100" dist="38100" dir="2700000" algn="tl">
                    <a:srgbClr val="C0C0C0"/>
                  </a:outerShdw>
                </a:effectLst>
                <a:latin typeface="+mj-lt"/>
                <a:ea typeface="+mj-ea"/>
                <a:cs typeface="+mj-cs"/>
              </a:rPr>
              <a:t>DATE:  6 MAY 2022</a:t>
            </a:r>
          </a:p>
        </p:txBody>
      </p:sp>
      <p:pic>
        <p:nvPicPr>
          <p:cNvPr id="28676" name="Picture 6">
            <a:extLst>
              <a:ext uri="{FF2B5EF4-FFF2-40B4-BE49-F238E27FC236}">
                <a16:creationId xmlns:a16="http://schemas.microsoft.com/office/drawing/2014/main" id="{59D26DBC-B2C5-8E6F-144F-2C282195D19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8813" y="496888"/>
            <a:ext cx="2813050" cy="521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7" name="Rectangle 1">
            <a:extLst>
              <a:ext uri="{FF2B5EF4-FFF2-40B4-BE49-F238E27FC236}">
                <a16:creationId xmlns:a16="http://schemas.microsoft.com/office/drawing/2014/main" id="{05F2EB66-8797-AE30-7309-AEE45D78D8AB}"/>
              </a:ext>
            </a:extLst>
          </p:cNvPr>
          <p:cNvSpPr>
            <a:spLocks noChangeArrowheads="1"/>
          </p:cNvSpPr>
          <p:nvPr/>
        </p:nvSpPr>
        <p:spPr bwMode="auto">
          <a:xfrm>
            <a:off x="3336925" y="1065213"/>
            <a:ext cx="55975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GB" altLang="en-US" sz="1800" b="1">
                <a:latin typeface="Century Gothic" panose="020B0502020202020204" pitchFamily="34" charset="0"/>
              </a:rPr>
              <a:t>DEPARTMENT OF JUSTICE AND CONSTITUTIONAL DEVELOPMENT</a:t>
            </a:r>
          </a:p>
        </p:txBody>
      </p:sp>
      <p:sp>
        <p:nvSpPr>
          <p:cNvPr id="28678" name="Rectangle 5">
            <a:extLst>
              <a:ext uri="{FF2B5EF4-FFF2-40B4-BE49-F238E27FC236}">
                <a16:creationId xmlns:a16="http://schemas.microsoft.com/office/drawing/2014/main" id="{BC297FDC-78F8-DB0D-547E-ABC7A1EE1374}"/>
              </a:ext>
            </a:extLst>
          </p:cNvPr>
          <p:cNvSpPr>
            <a:spLocks noChangeArrowheads="1"/>
          </p:cNvSpPr>
          <p:nvPr/>
        </p:nvSpPr>
        <p:spPr bwMode="auto">
          <a:xfrm>
            <a:off x="3471863" y="2332038"/>
            <a:ext cx="55403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GB" altLang="en-US" sz="1800" b="1">
                <a:latin typeface="Century Gothic" panose="020B0502020202020204" pitchFamily="34" charset="0"/>
              </a:rPr>
              <a:t>2022/23 ANNUAL PERFORMANCE PLAN PRESENTATION TO THE </a:t>
            </a:r>
          </a:p>
          <a:p>
            <a:pPr algn="ctr" eaLnBrk="1" hangingPunct="1">
              <a:lnSpc>
                <a:spcPct val="100000"/>
              </a:lnSpc>
              <a:spcBef>
                <a:spcPct val="0"/>
              </a:spcBef>
              <a:buFontTx/>
              <a:buNone/>
            </a:pPr>
            <a:r>
              <a:rPr lang="en-GB" altLang="en-US" sz="1800" b="1">
                <a:latin typeface="Century Gothic" panose="020B0502020202020204" pitchFamily="34" charset="0"/>
              </a:rPr>
              <a:t>PORTFOLIO COMMITTEE ON JUSTICE AND CORRECTIONAL SERVICES</a:t>
            </a:r>
            <a:endParaRPr lang="en-US" altLang="en-US" sz="1800" b="1">
              <a:latin typeface="Arial" panose="020B0604020202020204" pitchFamily="34" charset="0"/>
              <a:cs typeface="Arial" panose="020B0604020202020204" pitchFamily="34" charset="0"/>
            </a:endParaRP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Box 2">
            <a:extLst>
              <a:ext uri="{FF2B5EF4-FFF2-40B4-BE49-F238E27FC236}">
                <a16:creationId xmlns:a16="http://schemas.microsoft.com/office/drawing/2014/main" id="{26A28629-C47F-759F-72FF-9180CA8C6FCE}"/>
              </a:ext>
            </a:extLst>
          </p:cNvPr>
          <p:cNvSpPr txBox="1">
            <a:spLocks noChangeArrowheads="1"/>
          </p:cNvSpPr>
          <p:nvPr/>
        </p:nvSpPr>
        <p:spPr bwMode="auto">
          <a:xfrm>
            <a:off x="0" y="623888"/>
            <a:ext cx="7400925"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800" b="1">
                <a:latin typeface="Arial" panose="020B0604020202020204" pitchFamily="34" charset="0"/>
                <a:cs typeface="Arial" panose="020B0604020202020204" pitchFamily="34" charset="0"/>
              </a:rPr>
              <a:t>           2b. </a:t>
            </a:r>
            <a:r>
              <a:rPr lang="en-ZA" altLang="en-US" sz="2000" b="1">
                <a:solidFill>
                  <a:srgbClr val="000000"/>
                </a:solidFill>
                <a:latin typeface="Arial" panose="020B0604020202020204" pitchFamily="34" charset="0"/>
                <a:cs typeface="Arial" panose="020B0604020202020204" pitchFamily="34" charset="0"/>
              </a:rPr>
              <a:t>LEGISLATIVE MANDATE (Cont.)</a:t>
            </a:r>
          </a:p>
          <a:p>
            <a:pPr eaLnBrk="1" hangingPunct="1">
              <a:lnSpc>
                <a:spcPct val="100000"/>
              </a:lnSpc>
              <a:spcBef>
                <a:spcPct val="0"/>
              </a:spcBef>
              <a:buFontTx/>
              <a:buNone/>
            </a:pPr>
            <a:r>
              <a:rPr lang="en-US" altLang="en-US" sz="1800" b="1">
                <a:latin typeface="Arial" panose="020B0604020202020204" pitchFamily="34" charset="0"/>
                <a:cs typeface="Arial" panose="020B0604020202020204" pitchFamily="34" charset="0"/>
              </a:rPr>
              <a:t>  </a:t>
            </a:r>
            <a:endParaRPr lang="en-US" altLang="en-US" sz="1800">
              <a:latin typeface="Arial" panose="020B0604020202020204" pitchFamily="34" charset="0"/>
              <a:cs typeface="Arial" panose="020B0604020202020204" pitchFamily="34" charset="0"/>
            </a:endParaRPr>
          </a:p>
        </p:txBody>
      </p:sp>
      <p:cxnSp>
        <p:nvCxnSpPr>
          <p:cNvPr id="4" name="Straight Connector 3">
            <a:extLst>
              <a:ext uri="{FF2B5EF4-FFF2-40B4-BE49-F238E27FC236}">
                <a16:creationId xmlns:a16="http://schemas.microsoft.com/office/drawing/2014/main" id="{29C1A0A7-CECB-4143-9B6D-0918BDFC2B65}"/>
              </a:ext>
            </a:extLst>
          </p:cNvPr>
          <p:cNvCxnSpPr/>
          <p:nvPr/>
        </p:nvCxnSpPr>
        <p:spPr>
          <a:xfrm>
            <a:off x="728663" y="1062038"/>
            <a:ext cx="7599362" cy="0"/>
          </a:xfrm>
          <a:prstGeom prst="line">
            <a:avLst/>
          </a:prstGeom>
          <a:ln>
            <a:solidFill>
              <a:srgbClr val="C00000"/>
            </a:solidFill>
          </a:ln>
        </p:spPr>
        <p:style>
          <a:lnRef idx="2">
            <a:schemeClr val="accent4"/>
          </a:lnRef>
          <a:fillRef idx="0">
            <a:schemeClr val="accent4"/>
          </a:fillRef>
          <a:effectRef idx="1">
            <a:schemeClr val="accent4"/>
          </a:effectRef>
          <a:fontRef idx="minor">
            <a:schemeClr val="tx1"/>
          </a:fontRef>
        </p:style>
      </p:cxnSp>
      <p:sp>
        <p:nvSpPr>
          <p:cNvPr id="6" name="TextBox 4">
            <a:extLst>
              <a:ext uri="{FF2B5EF4-FFF2-40B4-BE49-F238E27FC236}">
                <a16:creationId xmlns:a16="http://schemas.microsoft.com/office/drawing/2014/main" id="{E9FCB8E3-312C-46C6-9138-202CE87FC9B0}"/>
              </a:ext>
            </a:extLst>
          </p:cNvPr>
          <p:cNvSpPr txBox="1">
            <a:spLocks noChangeArrowheads="1"/>
          </p:cNvSpPr>
          <p:nvPr/>
        </p:nvSpPr>
        <p:spPr bwMode="auto">
          <a:xfrm>
            <a:off x="166688" y="1101725"/>
            <a:ext cx="8707437" cy="424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628650" indent="-533400">
              <a:defRPr sz="2400">
                <a:solidFill>
                  <a:schemeClr val="tx1"/>
                </a:solidFill>
                <a:latin typeface="Arial" charset="0"/>
                <a:cs typeface="Arial" charset="0"/>
              </a:defRPr>
            </a:lvl1pPr>
            <a:lvl2pPr marL="742950" indent="-285750">
              <a:defRPr sz="2100">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sz="1600">
                <a:solidFill>
                  <a:schemeClr val="tx1"/>
                </a:solidFill>
                <a:latin typeface="Arial" charset="0"/>
                <a:cs typeface="Arial" charset="0"/>
              </a:defRPr>
            </a:lvl5pPr>
            <a:lvl6pPr marL="2514600" indent="-228600" eaLnBrk="0" fontAlgn="base" hangingPunct="0">
              <a:spcAft>
                <a:spcPct val="0"/>
              </a:spcAft>
              <a:buClr>
                <a:srgbClr val="BDCAE9"/>
              </a:buClr>
              <a:buSzPct val="68000"/>
              <a:buFont typeface="Wingdings 2" pitchFamily="18" charset="2"/>
              <a:buChar char=""/>
              <a:defRPr sz="1600">
                <a:solidFill>
                  <a:schemeClr val="tx1"/>
                </a:solidFill>
                <a:latin typeface="Arial" charset="0"/>
                <a:cs typeface="Arial" charset="0"/>
              </a:defRPr>
            </a:lvl6pPr>
            <a:lvl7pPr marL="2971800" indent="-228600" eaLnBrk="0" fontAlgn="base" hangingPunct="0">
              <a:spcAft>
                <a:spcPct val="0"/>
              </a:spcAft>
              <a:buClr>
                <a:srgbClr val="BDCAE9"/>
              </a:buClr>
              <a:buSzPct val="68000"/>
              <a:buFont typeface="Wingdings 2" pitchFamily="18" charset="2"/>
              <a:buChar char=""/>
              <a:defRPr sz="1600">
                <a:solidFill>
                  <a:schemeClr val="tx1"/>
                </a:solidFill>
                <a:latin typeface="Arial" charset="0"/>
                <a:cs typeface="Arial" charset="0"/>
              </a:defRPr>
            </a:lvl7pPr>
            <a:lvl8pPr marL="3429000" indent="-228600" eaLnBrk="0" fontAlgn="base" hangingPunct="0">
              <a:spcAft>
                <a:spcPct val="0"/>
              </a:spcAft>
              <a:buClr>
                <a:srgbClr val="BDCAE9"/>
              </a:buClr>
              <a:buSzPct val="68000"/>
              <a:buFont typeface="Wingdings 2" pitchFamily="18" charset="2"/>
              <a:buChar char=""/>
              <a:defRPr sz="1600">
                <a:solidFill>
                  <a:schemeClr val="tx1"/>
                </a:solidFill>
                <a:latin typeface="Arial" charset="0"/>
                <a:cs typeface="Arial" charset="0"/>
              </a:defRPr>
            </a:lvl8pPr>
            <a:lvl9pPr marL="3886200" indent="-228600" eaLnBrk="0" fontAlgn="base" hangingPunct="0">
              <a:spcAft>
                <a:spcPct val="0"/>
              </a:spcAft>
              <a:buClr>
                <a:srgbClr val="BDCAE9"/>
              </a:buClr>
              <a:buSzPct val="68000"/>
              <a:buFont typeface="Wingdings 2" pitchFamily="18" charset="2"/>
              <a:buChar char=""/>
              <a:defRPr sz="1600">
                <a:solidFill>
                  <a:schemeClr val="tx1"/>
                </a:solidFill>
                <a:latin typeface="Arial" charset="0"/>
                <a:cs typeface="Arial" charset="0"/>
              </a:defRPr>
            </a:lvl9pPr>
          </a:lstStyle>
          <a:p>
            <a:pPr marL="95250" indent="0" algn="just" eaLnBrk="1" fontAlgn="auto" hangingPunct="1">
              <a:spcBef>
                <a:spcPct val="20000"/>
              </a:spcBef>
              <a:spcAft>
                <a:spcPts val="0"/>
              </a:spcAft>
              <a:defRPr/>
            </a:pPr>
            <a:endParaRPr lang="en-ZA" altLang="en-US" sz="1600" dirty="0">
              <a:latin typeface="Arial" panose="020B0604020202020204" pitchFamily="34" charset="0"/>
              <a:cs typeface="Arial" panose="020B0604020202020204" pitchFamily="34" charset="0"/>
            </a:endParaRPr>
          </a:p>
          <a:p>
            <a:pPr marL="0" indent="0" algn="just" eaLnBrk="1" fontAlgn="auto" hangingPunct="1">
              <a:spcBef>
                <a:spcPts val="0"/>
              </a:spcBef>
              <a:spcAft>
                <a:spcPts val="0"/>
              </a:spcAft>
              <a:defRPr/>
            </a:pPr>
            <a:r>
              <a:rPr lang="en-US" sz="1600" b="1" dirty="0">
                <a:solidFill>
                  <a:prstClr val="black"/>
                </a:solidFill>
                <a:latin typeface="Arial" panose="020B0604020202020204" pitchFamily="34" charset="0"/>
                <a:cs typeface="Arial" panose="020B0604020202020204" pitchFamily="34" charset="0"/>
              </a:rPr>
              <a:t>iv. Legislation providing for the establishment and functioning of bodies responsible for legal aid, law reform and court rules:</a:t>
            </a:r>
            <a:endParaRPr lang="en-US" sz="1600" dirty="0">
              <a:solidFill>
                <a:prstClr val="black"/>
              </a:solidFill>
              <a:latin typeface="Arial" panose="020B0604020202020204" pitchFamily="34" charset="0"/>
              <a:cs typeface="Arial" panose="020B0604020202020204" pitchFamily="34" charset="0"/>
            </a:endParaRPr>
          </a:p>
          <a:p>
            <a:pPr marL="457200" lvl="1" indent="0" algn="just" eaLnBrk="1" fontAlgn="auto" hangingPunct="1">
              <a:spcBef>
                <a:spcPts val="0"/>
              </a:spcBef>
              <a:spcAft>
                <a:spcPts val="0"/>
              </a:spcAft>
              <a:defRPr/>
            </a:pPr>
            <a:r>
              <a:rPr lang="en-US" sz="1600" dirty="0">
                <a:solidFill>
                  <a:prstClr val="black"/>
                </a:solidFill>
                <a:latin typeface="Arial" panose="020B0604020202020204" pitchFamily="34" charset="0"/>
                <a:cs typeface="Arial" panose="020B0604020202020204" pitchFamily="34" charset="0"/>
              </a:rPr>
              <a:t>a.  Legal Aid South Africa Act, 2014 (Act No. 39 of 2014) </a:t>
            </a:r>
          </a:p>
          <a:p>
            <a:pPr marL="800100" lvl="1" indent="-342900" algn="just" eaLnBrk="1" fontAlgn="auto" hangingPunct="1">
              <a:spcBef>
                <a:spcPts val="0"/>
              </a:spcBef>
              <a:spcAft>
                <a:spcPts val="0"/>
              </a:spcAft>
              <a:buFontTx/>
              <a:buAutoNum type="alphaLcPeriod" startAt="2"/>
              <a:defRPr/>
            </a:pPr>
            <a:r>
              <a:rPr lang="en-US" sz="1600" dirty="0">
                <a:solidFill>
                  <a:prstClr val="black"/>
                </a:solidFill>
                <a:latin typeface="Arial" panose="020B0604020202020204" pitchFamily="34" charset="0"/>
                <a:cs typeface="Arial" panose="020B0604020202020204" pitchFamily="34" charset="0"/>
              </a:rPr>
              <a:t>South African Law Reform Commission Act, 1973 (Act No. 19 of 1973) </a:t>
            </a:r>
          </a:p>
          <a:p>
            <a:pPr marL="800100" lvl="1" indent="-342900" algn="just" eaLnBrk="1" fontAlgn="auto" hangingPunct="1">
              <a:spcBef>
                <a:spcPts val="0"/>
              </a:spcBef>
              <a:spcAft>
                <a:spcPts val="0"/>
              </a:spcAft>
              <a:buFontTx/>
              <a:buAutoNum type="alphaLcPeriod" startAt="2"/>
              <a:defRPr/>
            </a:pPr>
            <a:r>
              <a:rPr lang="en-US" sz="1600" dirty="0">
                <a:solidFill>
                  <a:prstClr val="black"/>
                </a:solidFill>
                <a:latin typeface="Arial" panose="020B0604020202020204" pitchFamily="34" charset="0"/>
                <a:cs typeface="Arial" panose="020B0604020202020204" pitchFamily="34" charset="0"/>
              </a:rPr>
              <a:t>Rules Board for Courts of Law Act, 1985 (Act No. 107 of 1985)</a:t>
            </a:r>
          </a:p>
          <a:p>
            <a:pPr marL="0" indent="0" algn="just" eaLnBrk="1" fontAlgn="auto" hangingPunct="1">
              <a:spcBef>
                <a:spcPts val="0"/>
              </a:spcBef>
              <a:spcAft>
                <a:spcPts val="0"/>
              </a:spcAft>
              <a:defRPr/>
            </a:pPr>
            <a:r>
              <a:rPr lang="en-US" sz="1600" dirty="0">
                <a:solidFill>
                  <a:prstClr val="black"/>
                </a:solidFill>
                <a:latin typeface="Arial" panose="020B0604020202020204" pitchFamily="34" charset="0"/>
                <a:cs typeface="Arial" panose="020B0604020202020204" pitchFamily="34" charset="0"/>
              </a:rPr>
              <a:t> </a:t>
            </a:r>
          </a:p>
          <a:p>
            <a:pPr marL="0" indent="0" algn="just" eaLnBrk="1" fontAlgn="auto" hangingPunct="1">
              <a:spcBef>
                <a:spcPts val="0"/>
              </a:spcBef>
              <a:spcAft>
                <a:spcPts val="0"/>
              </a:spcAft>
              <a:defRPr/>
            </a:pPr>
            <a:r>
              <a:rPr lang="en-US" sz="1600" b="1" dirty="0">
                <a:solidFill>
                  <a:prstClr val="black"/>
                </a:solidFill>
                <a:latin typeface="Arial" panose="020B0604020202020204" pitchFamily="34" charset="0"/>
                <a:cs typeface="Arial" panose="020B0604020202020204" pitchFamily="34" charset="0"/>
              </a:rPr>
              <a:t>v. Legislation providing for the administration of estates:</a:t>
            </a:r>
            <a:endParaRPr lang="en-US" sz="1600" dirty="0">
              <a:solidFill>
                <a:prstClr val="black"/>
              </a:solidFill>
              <a:latin typeface="Arial" panose="020B0604020202020204" pitchFamily="34" charset="0"/>
              <a:cs typeface="Arial" panose="020B0604020202020204" pitchFamily="34" charset="0"/>
            </a:endParaRPr>
          </a:p>
          <a:p>
            <a:pPr marL="457200" lvl="1" indent="0" algn="just" eaLnBrk="1" fontAlgn="auto" hangingPunct="1">
              <a:spcBef>
                <a:spcPts val="0"/>
              </a:spcBef>
              <a:spcAft>
                <a:spcPts val="0"/>
              </a:spcAft>
              <a:defRPr/>
            </a:pPr>
            <a:r>
              <a:rPr lang="en-US" sz="1600" dirty="0">
                <a:solidFill>
                  <a:prstClr val="black"/>
                </a:solidFill>
                <a:latin typeface="Arial" panose="020B0604020202020204" pitchFamily="34" charset="0"/>
                <a:cs typeface="Arial" panose="020B0604020202020204" pitchFamily="34" charset="0"/>
              </a:rPr>
              <a:t>a.	Insolvency Act, 1936 (Act No. 24 of 1936) </a:t>
            </a:r>
          </a:p>
          <a:p>
            <a:pPr marL="914400" lvl="1" indent="-457200" algn="just" eaLnBrk="1" fontAlgn="auto" hangingPunct="1">
              <a:spcBef>
                <a:spcPts val="0"/>
              </a:spcBef>
              <a:spcAft>
                <a:spcPts val="0"/>
              </a:spcAft>
              <a:buFontTx/>
              <a:buAutoNum type="alphaLcPeriod" startAt="2"/>
              <a:defRPr/>
            </a:pPr>
            <a:r>
              <a:rPr lang="en-US" sz="1600" dirty="0">
                <a:solidFill>
                  <a:prstClr val="black"/>
                </a:solidFill>
                <a:latin typeface="Arial" panose="020B0604020202020204" pitchFamily="34" charset="0"/>
                <a:cs typeface="Arial" panose="020B0604020202020204" pitchFamily="34" charset="0"/>
              </a:rPr>
              <a:t>Administration of Estates Act, 1965 (Act No. 66 of 1965</a:t>
            </a:r>
            <a:r>
              <a:rPr lang="en-US" sz="1600" b="1" dirty="0">
                <a:solidFill>
                  <a:prstClr val="black"/>
                </a:solidFill>
                <a:latin typeface="Arial" panose="020B0604020202020204" pitchFamily="34" charset="0"/>
                <a:cs typeface="Arial" panose="020B0604020202020204" pitchFamily="34" charset="0"/>
              </a:rPr>
              <a:t>) </a:t>
            </a:r>
          </a:p>
          <a:p>
            <a:pPr marL="914400" lvl="1" indent="-457200" algn="just" eaLnBrk="1" fontAlgn="auto" hangingPunct="1">
              <a:spcBef>
                <a:spcPts val="0"/>
              </a:spcBef>
              <a:spcAft>
                <a:spcPts val="0"/>
              </a:spcAft>
              <a:buFontTx/>
              <a:buAutoNum type="alphaLcPeriod" startAt="2"/>
              <a:defRPr/>
            </a:pPr>
            <a:r>
              <a:rPr lang="en-US" sz="1600" dirty="0">
                <a:solidFill>
                  <a:prstClr val="black"/>
                </a:solidFill>
                <a:latin typeface="Arial" panose="020B0604020202020204" pitchFamily="34" charset="0"/>
                <a:cs typeface="Arial" panose="020B0604020202020204" pitchFamily="34" charset="0"/>
              </a:rPr>
              <a:t>Trust property control Act, 1988 (Act No.57 of 1988)</a:t>
            </a:r>
          </a:p>
          <a:p>
            <a:pPr marL="0" indent="0" algn="just" eaLnBrk="1" fontAlgn="auto" hangingPunct="1">
              <a:spcBef>
                <a:spcPts val="0"/>
              </a:spcBef>
              <a:spcAft>
                <a:spcPts val="0"/>
              </a:spcAft>
              <a:defRPr/>
            </a:pPr>
            <a:r>
              <a:rPr lang="en-US" sz="1600" b="1" dirty="0">
                <a:solidFill>
                  <a:prstClr val="black"/>
                </a:solidFill>
                <a:latin typeface="Arial" panose="020B0604020202020204" pitchFamily="34" charset="0"/>
                <a:cs typeface="Arial" panose="020B0604020202020204" pitchFamily="34" charset="0"/>
              </a:rPr>
              <a:t> </a:t>
            </a:r>
            <a:endParaRPr lang="en-US" sz="1600" dirty="0">
              <a:solidFill>
                <a:prstClr val="black"/>
              </a:solidFill>
              <a:latin typeface="Arial" panose="020B0604020202020204" pitchFamily="34" charset="0"/>
              <a:cs typeface="Arial" panose="020B0604020202020204" pitchFamily="34" charset="0"/>
            </a:endParaRPr>
          </a:p>
          <a:p>
            <a:pPr marL="0" indent="0" algn="just" eaLnBrk="1" fontAlgn="auto" hangingPunct="1">
              <a:spcBef>
                <a:spcPts val="0"/>
              </a:spcBef>
              <a:spcAft>
                <a:spcPts val="0"/>
              </a:spcAft>
              <a:defRPr/>
            </a:pPr>
            <a:r>
              <a:rPr lang="en-US" sz="1600" b="1" dirty="0">
                <a:solidFill>
                  <a:prstClr val="black"/>
                </a:solidFill>
                <a:latin typeface="Arial" panose="020B0604020202020204" pitchFamily="34" charset="0"/>
                <a:cs typeface="Arial" panose="020B0604020202020204" pitchFamily="34" charset="0"/>
              </a:rPr>
              <a:t>vi. Legislation on the administration of legal services to 	government departments:</a:t>
            </a:r>
            <a:endParaRPr lang="en-US" sz="1600" dirty="0">
              <a:solidFill>
                <a:prstClr val="black"/>
              </a:solidFill>
              <a:latin typeface="Arial" panose="020B0604020202020204" pitchFamily="34" charset="0"/>
              <a:cs typeface="Arial" panose="020B0604020202020204" pitchFamily="34" charset="0"/>
            </a:endParaRPr>
          </a:p>
          <a:p>
            <a:pPr marL="800100" lvl="1" indent="-342900" algn="just" eaLnBrk="1" fontAlgn="auto" hangingPunct="1">
              <a:spcBef>
                <a:spcPts val="0"/>
              </a:spcBef>
              <a:spcAft>
                <a:spcPts val="0"/>
              </a:spcAft>
              <a:buFontTx/>
              <a:buAutoNum type="alphaLcPeriod"/>
              <a:defRPr/>
            </a:pPr>
            <a:r>
              <a:rPr lang="en-US" sz="1600" dirty="0">
                <a:solidFill>
                  <a:prstClr val="black"/>
                </a:solidFill>
                <a:latin typeface="Arial" panose="020B0604020202020204" pitchFamily="34" charset="0"/>
                <a:cs typeface="Arial" panose="020B0604020202020204" pitchFamily="34" charset="0"/>
              </a:rPr>
              <a:t>  State Attorney Amendment Act, 2014 (Act No. 13 of 2014) </a:t>
            </a:r>
          </a:p>
          <a:p>
            <a:pPr marL="800100" lvl="1" indent="-342900" algn="just" eaLnBrk="1" fontAlgn="auto" hangingPunct="1">
              <a:spcBef>
                <a:spcPts val="0"/>
              </a:spcBef>
              <a:spcAft>
                <a:spcPts val="0"/>
              </a:spcAft>
              <a:buFontTx/>
              <a:buAutoNum type="alphaLcPeriod"/>
              <a:defRPr/>
            </a:pPr>
            <a:r>
              <a:rPr lang="en-US" sz="1600" dirty="0">
                <a:solidFill>
                  <a:prstClr val="black"/>
                </a:solidFill>
                <a:latin typeface="Arial" panose="020B0604020202020204" pitchFamily="34" charset="0"/>
                <a:cs typeface="Arial" panose="020B0604020202020204" pitchFamily="34" charset="0"/>
              </a:rPr>
              <a:t>  State Attorney Act, 1957 (Act No. 56 of 1957)</a:t>
            </a:r>
          </a:p>
          <a:p>
            <a:pPr marL="800100" lvl="1" indent="-342900" algn="just" eaLnBrk="1" fontAlgn="auto" hangingPunct="1">
              <a:spcBef>
                <a:spcPts val="0"/>
              </a:spcBef>
              <a:spcAft>
                <a:spcPts val="0"/>
              </a:spcAft>
              <a:buFontTx/>
              <a:buAutoNum type="alphaLcPeriod"/>
              <a:defRPr/>
            </a:pPr>
            <a:r>
              <a:rPr lang="en-US" sz="1600" dirty="0">
                <a:solidFill>
                  <a:prstClr val="black"/>
                </a:solidFill>
                <a:latin typeface="Arial" panose="020B0604020202020204" pitchFamily="34" charset="0"/>
                <a:cs typeface="Arial" panose="020B0604020202020204" pitchFamily="34" charset="0"/>
              </a:rPr>
              <a:t>  State Liability Act,1957 (Act No. 20 of 1957)</a:t>
            </a:r>
            <a:endParaRPr lang="en-US" altLang="en-US" sz="1600" dirty="0">
              <a:solidFill>
                <a:prstClr val="black"/>
              </a:solidFill>
              <a:latin typeface="Arial" panose="020B0604020202020204" pitchFamily="34" charset="0"/>
              <a:cs typeface="Arial" panose="020B0604020202020204" pitchFamily="34" charset="0"/>
            </a:endParaRPr>
          </a:p>
          <a:p>
            <a:pPr algn="just" eaLnBrk="1" fontAlgn="auto" hangingPunct="1">
              <a:spcBef>
                <a:spcPts val="0"/>
              </a:spcBef>
              <a:spcAft>
                <a:spcPts val="0"/>
              </a:spcAft>
              <a:buFont typeface="Calibri" pitchFamily="34" charset="0"/>
              <a:buAutoNum type="alphaLcPeriod" startAt="5"/>
              <a:defRPr/>
            </a:pPr>
            <a:endParaRPr lang="en-US" altLang="en-US" sz="1400" dirty="0">
              <a:solidFill>
                <a:srgbClr val="000000"/>
              </a:solidFill>
            </a:endParaRPr>
          </a:p>
        </p:txBody>
      </p:sp>
    </p:spTree>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Box 2">
            <a:extLst>
              <a:ext uri="{FF2B5EF4-FFF2-40B4-BE49-F238E27FC236}">
                <a16:creationId xmlns:a16="http://schemas.microsoft.com/office/drawing/2014/main" id="{95B4DCDA-55EE-E966-B92C-E197179B4B78}"/>
              </a:ext>
            </a:extLst>
          </p:cNvPr>
          <p:cNvSpPr txBox="1">
            <a:spLocks noChangeArrowheads="1"/>
          </p:cNvSpPr>
          <p:nvPr/>
        </p:nvSpPr>
        <p:spPr bwMode="auto">
          <a:xfrm>
            <a:off x="0" y="623888"/>
            <a:ext cx="7400925"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800" b="1">
                <a:solidFill>
                  <a:srgbClr val="000000"/>
                </a:solidFill>
                <a:latin typeface="Arial" panose="020B0604020202020204" pitchFamily="34" charset="0"/>
                <a:cs typeface="Arial" panose="020B0604020202020204" pitchFamily="34" charset="0"/>
              </a:rPr>
              <a:t>              2b. </a:t>
            </a:r>
            <a:r>
              <a:rPr lang="en-ZA" altLang="en-US" sz="2000" b="1">
                <a:solidFill>
                  <a:srgbClr val="000000"/>
                </a:solidFill>
                <a:latin typeface="Arial" panose="020B0604020202020204" pitchFamily="34" charset="0"/>
                <a:cs typeface="Arial" panose="020B0604020202020204" pitchFamily="34" charset="0"/>
              </a:rPr>
              <a:t>LEGISLATIVE MANDATE (Cont.)</a:t>
            </a:r>
          </a:p>
          <a:p>
            <a:pPr eaLnBrk="1" hangingPunct="1">
              <a:lnSpc>
                <a:spcPct val="100000"/>
              </a:lnSpc>
              <a:spcBef>
                <a:spcPct val="0"/>
              </a:spcBef>
              <a:buFontTx/>
              <a:buNone/>
            </a:pPr>
            <a:r>
              <a:rPr lang="en-ZA" altLang="en-US" sz="2000" b="1">
                <a:solidFill>
                  <a:srgbClr val="000000"/>
                </a:solidFill>
                <a:latin typeface="Arial" panose="020B0604020202020204" pitchFamily="34" charset="0"/>
                <a:cs typeface="Arial" panose="020B0604020202020204" pitchFamily="34" charset="0"/>
              </a:rPr>
              <a:t> </a:t>
            </a:r>
          </a:p>
          <a:p>
            <a:pPr eaLnBrk="1" hangingPunct="1">
              <a:lnSpc>
                <a:spcPct val="100000"/>
              </a:lnSpc>
              <a:spcBef>
                <a:spcPct val="0"/>
              </a:spcBef>
              <a:buFontTx/>
              <a:buNone/>
            </a:pPr>
            <a:r>
              <a:rPr lang="en-US" altLang="en-US" sz="1800" b="1">
                <a:solidFill>
                  <a:srgbClr val="000000"/>
                </a:solidFill>
                <a:latin typeface="Arial" panose="020B0604020202020204" pitchFamily="34" charset="0"/>
                <a:cs typeface="Arial" panose="020B0604020202020204" pitchFamily="34" charset="0"/>
              </a:rPr>
              <a:t>  </a:t>
            </a:r>
            <a:endParaRPr lang="en-US" altLang="en-US" sz="1800">
              <a:solidFill>
                <a:srgbClr val="000000"/>
              </a:solidFill>
              <a:latin typeface="Arial" panose="020B0604020202020204" pitchFamily="34" charset="0"/>
              <a:cs typeface="Arial" panose="020B0604020202020204" pitchFamily="34" charset="0"/>
            </a:endParaRPr>
          </a:p>
        </p:txBody>
      </p:sp>
      <p:cxnSp>
        <p:nvCxnSpPr>
          <p:cNvPr id="4" name="Straight Connector 3">
            <a:extLst>
              <a:ext uri="{FF2B5EF4-FFF2-40B4-BE49-F238E27FC236}">
                <a16:creationId xmlns:a16="http://schemas.microsoft.com/office/drawing/2014/main" id="{29C1A0A7-CECB-4143-9B6D-0918BDFC2B65}"/>
              </a:ext>
            </a:extLst>
          </p:cNvPr>
          <p:cNvCxnSpPr/>
          <p:nvPr/>
        </p:nvCxnSpPr>
        <p:spPr>
          <a:xfrm>
            <a:off x="728663" y="1062038"/>
            <a:ext cx="7599362" cy="0"/>
          </a:xfrm>
          <a:prstGeom prst="line">
            <a:avLst/>
          </a:prstGeom>
          <a:ln>
            <a:solidFill>
              <a:srgbClr val="C00000"/>
            </a:solidFill>
          </a:ln>
        </p:spPr>
        <p:style>
          <a:lnRef idx="2">
            <a:schemeClr val="accent4"/>
          </a:lnRef>
          <a:fillRef idx="0">
            <a:schemeClr val="accent4"/>
          </a:fillRef>
          <a:effectRef idx="1">
            <a:schemeClr val="accent4"/>
          </a:effectRef>
          <a:fontRef idx="minor">
            <a:schemeClr val="tx1"/>
          </a:fontRef>
        </p:style>
      </p:cxnSp>
      <p:sp>
        <p:nvSpPr>
          <p:cNvPr id="6" name="TextBox 4">
            <a:extLst>
              <a:ext uri="{FF2B5EF4-FFF2-40B4-BE49-F238E27FC236}">
                <a16:creationId xmlns:a16="http://schemas.microsoft.com/office/drawing/2014/main" id="{E9FCB8E3-312C-46C6-9138-202CE87FC9B0}"/>
              </a:ext>
            </a:extLst>
          </p:cNvPr>
          <p:cNvSpPr txBox="1">
            <a:spLocks noChangeArrowheads="1"/>
          </p:cNvSpPr>
          <p:nvPr/>
        </p:nvSpPr>
        <p:spPr bwMode="auto">
          <a:xfrm>
            <a:off x="166688" y="1101725"/>
            <a:ext cx="8707437" cy="450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628650" indent="-533400">
              <a:defRPr sz="2400">
                <a:solidFill>
                  <a:schemeClr val="tx1"/>
                </a:solidFill>
                <a:latin typeface="Arial" charset="0"/>
                <a:cs typeface="Arial" charset="0"/>
              </a:defRPr>
            </a:lvl1pPr>
            <a:lvl2pPr marL="742950" indent="-285750">
              <a:defRPr sz="2100">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sz="1600">
                <a:solidFill>
                  <a:schemeClr val="tx1"/>
                </a:solidFill>
                <a:latin typeface="Arial" charset="0"/>
                <a:cs typeface="Arial" charset="0"/>
              </a:defRPr>
            </a:lvl5pPr>
            <a:lvl6pPr marL="2514600" indent="-228600" eaLnBrk="0" fontAlgn="base" hangingPunct="0">
              <a:spcAft>
                <a:spcPct val="0"/>
              </a:spcAft>
              <a:buClr>
                <a:srgbClr val="BDCAE9"/>
              </a:buClr>
              <a:buSzPct val="68000"/>
              <a:buFont typeface="Wingdings 2" pitchFamily="18" charset="2"/>
              <a:buChar char=""/>
              <a:defRPr sz="1600">
                <a:solidFill>
                  <a:schemeClr val="tx1"/>
                </a:solidFill>
                <a:latin typeface="Arial" charset="0"/>
                <a:cs typeface="Arial" charset="0"/>
              </a:defRPr>
            </a:lvl6pPr>
            <a:lvl7pPr marL="2971800" indent="-228600" eaLnBrk="0" fontAlgn="base" hangingPunct="0">
              <a:spcAft>
                <a:spcPct val="0"/>
              </a:spcAft>
              <a:buClr>
                <a:srgbClr val="BDCAE9"/>
              </a:buClr>
              <a:buSzPct val="68000"/>
              <a:buFont typeface="Wingdings 2" pitchFamily="18" charset="2"/>
              <a:buChar char=""/>
              <a:defRPr sz="1600">
                <a:solidFill>
                  <a:schemeClr val="tx1"/>
                </a:solidFill>
                <a:latin typeface="Arial" charset="0"/>
                <a:cs typeface="Arial" charset="0"/>
              </a:defRPr>
            </a:lvl7pPr>
            <a:lvl8pPr marL="3429000" indent="-228600" eaLnBrk="0" fontAlgn="base" hangingPunct="0">
              <a:spcAft>
                <a:spcPct val="0"/>
              </a:spcAft>
              <a:buClr>
                <a:srgbClr val="BDCAE9"/>
              </a:buClr>
              <a:buSzPct val="68000"/>
              <a:buFont typeface="Wingdings 2" pitchFamily="18" charset="2"/>
              <a:buChar char=""/>
              <a:defRPr sz="1600">
                <a:solidFill>
                  <a:schemeClr val="tx1"/>
                </a:solidFill>
                <a:latin typeface="Arial" charset="0"/>
                <a:cs typeface="Arial" charset="0"/>
              </a:defRPr>
            </a:lvl8pPr>
            <a:lvl9pPr marL="3886200" indent="-228600" eaLnBrk="0" fontAlgn="base" hangingPunct="0">
              <a:spcAft>
                <a:spcPct val="0"/>
              </a:spcAft>
              <a:buClr>
                <a:srgbClr val="BDCAE9"/>
              </a:buClr>
              <a:buSzPct val="68000"/>
              <a:buFont typeface="Wingdings 2" pitchFamily="18" charset="2"/>
              <a:buChar char=""/>
              <a:defRPr sz="1600">
                <a:solidFill>
                  <a:schemeClr val="tx1"/>
                </a:solidFill>
                <a:latin typeface="Arial" charset="0"/>
                <a:cs typeface="Arial" charset="0"/>
              </a:defRPr>
            </a:lvl9pPr>
          </a:lstStyle>
          <a:p>
            <a:pPr marL="0" indent="0" algn="just" eaLnBrk="1" fontAlgn="auto" hangingPunct="1">
              <a:spcBef>
                <a:spcPts val="0"/>
              </a:spcBef>
              <a:spcAft>
                <a:spcPts val="0"/>
              </a:spcAft>
              <a:defRPr/>
            </a:pPr>
            <a:r>
              <a:rPr lang="en-US" sz="1600" b="1" dirty="0">
                <a:solidFill>
                  <a:prstClr val="black"/>
                </a:solidFill>
                <a:latin typeface="Arial" panose="020B0604020202020204" pitchFamily="34" charset="0"/>
                <a:cs typeface="Arial" panose="020B0604020202020204" pitchFamily="34" charset="0"/>
              </a:rPr>
              <a:t>vii. Legislation relating to the promotion, protection and 	enforcement of human rights:</a:t>
            </a:r>
            <a:endParaRPr lang="en-US" sz="1600" dirty="0">
              <a:solidFill>
                <a:prstClr val="black"/>
              </a:solidFill>
              <a:latin typeface="Arial" panose="020B0604020202020204" pitchFamily="34" charset="0"/>
              <a:cs typeface="Arial" panose="020B0604020202020204" pitchFamily="34" charset="0"/>
            </a:endParaRPr>
          </a:p>
          <a:p>
            <a:pPr marL="457200" lvl="1" indent="0" eaLnBrk="1" fontAlgn="auto" hangingPunct="1">
              <a:spcBef>
                <a:spcPts val="0"/>
              </a:spcBef>
              <a:spcAft>
                <a:spcPts val="0"/>
              </a:spcAft>
              <a:defRPr/>
            </a:pPr>
            <a:r>
              <a:rPr lang="en-US" sz="1600" dirty="0">
                <a:solidFill>
                  <a:prstClr val="black"/>
                </a:solidFill>
                <a:latin typeface="Arial" panose="020B0604020202020204" pitchFamily="34" charset="0"/>
                <a:cs typeface="Arial" panose="020B0604020202020204" pitchFamily="34" charset="0"/>
              </a:rPr>
              <a:t>a. 	Promotion of Administrative Justice Act, 2000 (Act No. 3 of 2000) </a:t>
            </a:r>
          </a:p>
          <a:p>
            <a:pPr marL="457200" lvl="1" indent="0" eaLnBrk="1" fontAlgn="auto" hangingPunct="1">
              <a:spcBef>
                <a:spcPts val="0"/>
              </a:spcBef>
              <a:spcAft>
                <a:spcPts val="0"/>
              </a:spcAft>
              <a:defRPr/>
            </a:pPr>
            <a:r>
              <a:rPr lang="en-US" sz="1600" dirty="0">
                <a:solidFill>
                  <a:prstClr val="black"/>
                </a:solidFill>
                <a:latin typeface="Arial" panose="020B0604020202020204" pitchFamily="34" charset="0"/>
                <a:cs typeface="Arial" panose="020B0604020202020204" pitchFamily="34" charset="0"/>
              </a:rPr>
              <a:t>b.	Promotion of Access to Information Act, 2000 (Act No. 2 of 2000) </a:t>
            </a:r>
          </a:p>
          <a:p>
            <a:pPr marL="914400" lvl="1" indent="-457200" eaLnBrk="1" fontAlgn="auto" hangingPunct="1">
              <a:spcBef>
                <a:spcPts val="0"/>
              </a:spcBef>
              <a:spcAft>
                <a:spcPts val="0"/>
              </a:spcAft>
              <a:buFontTx/>
              <a:buAutoNum type="alphaLcPeriod" startAt="3"/>
              <a:defRPr/>
            </a:pPr>
            <a:r>
              <a:rPr lang="en-US" sz="1600" dirty="0">
                <a:solidFill>
                  <a:prstClr val="black"/>
                </a:solidFill>
                <a:latin typeface="Arial" panose="020B0604020202020204" pitchFamily="34" charset="0"/>
                <a:cs typeface="Arial" panose="020B0604020202020204" pitchFamily="34" charset="0"/>
              </a:rPr>
              <a:t>Promotion of Equality and Prevention of Unfair Discrimination Act, 2000 (Act No. 52 of 2000)</a:t>
            </a:r>
          </a:p>
          <a:p>
            <a:pPr marL="914400" lvl="1" indent="-457200" eaLnBrk="1" fontAlgn="auto" hangingPunct="1">
              <a:spcBef>
                <a:spcPts val="0"/>
              </a:spcBef>
              <a:spcAft>
                <a:spcPts val="0"/>
              </a:spcAft>
              <a:buFontTx/>
              <a:buAutoNum type="alphaLcPeriod" startAt="3"/>
              <a:defRPr/>
            </a:pPr>
            <a:r>
              <a:rPr lang="en-US" sz="1600" dirty="0">
                <a:solidFill>
                  <a:prstClr val="black"/>
                </a:solidFill>
                <a:latin typeface="Arial" panose="020B0604020202020204" pitchFamily="34" charset="0"/>
                <a:cs typeface="Arial" panose="020B0604020202020204" pitchFamily="34" charset="0"/>
              </a:rPr>
              <a:t>Protection of Personal Information Act of 2013 (Act No. 4 of 2013)</a:t>
            </a:r>
          </a:p>
          <a:p>
            <a:pPr marL="457200" lvl="1" indent="0" eaLnBrk="1" fontAlgn="auto" hangingPunct="1">
              <a:spcBef>
                <a:spcPts val="0"/>
              </a:spcBef>
              <a:spcAft>
                <a:spcPts val="0"/>
              </a:spcAft>
              <a:defRPr/>
            </a:pPr>
            <a:r>
              <a:rPr lang="en-US" altLang="en-US" sz="1600" dirty="0">
                <a:solidFill>
                  <a:prstClr val="black"/>
                </a:solidFill>
                <a:latin typeface="Arial" panose="020B0604020202020204" pitchFamily="34" charset="0"/>
                <a:cs typeface="Arial" panose="020B0604020202020204" pitchFamily="34" charset="0"/>
              </a:rPr>
              <a:t>	</a:t>
            </a:r>
            <a:endParaRPr lang="en-US" sz="1600" dirty="0">
              <a:solidFill>
                <a:prstClr val="black"/>
              </a:solidFill>
              <a:latin typeface="Arial" panose="020B0604020202020204" pitchFamily="34" charset="0"/>
              <a:cs typeface="Arial" panose="020B0604020202020204" pitchFamily="34" charset="0"/>
            </a:endParaRPr>
          </a:p>
          <a:p>
            <a:pPr marL="0" indent="0" algn="just" eaLnBrk="1" fontAlgn="ctr" hangingPunct="1">
              <a:spcBef>
                <a:spcPts val="0"/>
              </a:spcBef>
              <a:spcAft>
                <a:spcPts val="0"/>
              </a:spcAft>
              <a:defRPr/>
            </a:pPr>
            <a:r>
              <a:rPr lang="en-US" sz="1600" b="1" dirty="0">
                <a:solidFill>
                  <a:prstClr val="black"/>
                </a:solidFill>
                <a:latin typeface="Arial" panose="020B0604020202020204" pitchFamily="34" charset="0"/>
                <a:cs typeface="Arial" panose="020B0604020202020204" pitchFamily="34" charset="0"/>
              </a:rPr>
              <a:t>viii. Legislation relating to extraditions in relation crime occurred 	beyond the border of the Republic</a:t>
            </a:r>
            <a:endParaRPr lang="en-US" sz="1600" dirty="0">
              <a:solidFill>
                <a:prstClr val="black"/>
              </a:solidFill>
              <a:latin typeface="Arial" panose="020B0604020202020204" pitchFamily="34" charset="0"/>
              <a:cs typeface="Arial" panose="020B0604020202020204" pitchFamily="34" charset="0"/>
            </a:endParaRPr>
          </a:p>
          <a:p>
            <a:pPr marL="1257300" lvl="2" indent="-342900" algn="just" eaLnBrk="1" fontAlgn="ctr" hangingPunct="1">
              <a:spcBef>
                <a:spcPts val="0"/>
              </a:spcBef>
              <a:spcAft>
                <a:spcPts val="0"/>
              </a:spcAft>
              <a:buFontTx/>
              <a:buAutoNum type="alphaLcPeriod"/>
              <a:defRPr/>
            </a:pPr>
            <a:r>
              <a:rPr lang="en-US" sz="1600" dirty="0">
                <a:solidFill>
                  <a:prstClr val="black"/>
                </a:solidFill>
                <a:latin typeface="Arial" panose="020B0604020202020204" pitchFamily="34" charset="0"/>
                <a:cs typeface="Arial" panose="020B0604020202020204" pitchFamily="34" charset="0"/>
              </a:rPr>
              <a:t>Extradition Act of 1962 (Act No. 627 of 1962) </a:t>
            </a:r>
          </a:p>
          <a:p>
            <a:pPr marL="457200" lvl="1" indent="0" algn="just" eaLnBrk="1" fontAlgn="ctr" hangingPunct="1">
              <a:spcBef>
                <a:spcPts val="0"/>
              </a:spcBef>
              <a:spcAft>
                <a:spcPts val="0"/>
              </a:spcAft>
              <a:defRPr/>
            </a:pPr>
            <a:endParaRPr lang="en-US" sz="1600" dirty="0">
              <a:solidFill>
                <a:prstClr val="black"/>
              </a:solidFill>
              <a:latin typeface="Arial" panose="020B0604020202020204" pitchFamily="34" charset="0"/>
              <a:cs typeface="Arial" panose="020B0604020202020204" pitchFamily="34" charset="0"/>
            </a:endParaRPr>
          </a:p>
          <a:p>
            <a:pPr marL="0" indent="0" algn="just" eaLnBrk="1" fontAlgn="ctr" hangingPunct="1">
              <a:spcBef>
                <a:spcPts val="0"/>
              </a:spcBef>
              <a:spcAft>
                <a:spcPts val="0"/>
              </a:spcAft>
              <a:defRPr/>
            </a:pPr>
            <a:endParaRPr lang="en-US" sz="1600" dirty="0">
              <a:solidFill>
                <a:prstClr val="black"/>
              </a:solidFill>
              <a:latin typeface="Arial" panose="020B0604020202020204" pitchFamily="34" charset="0"/>
              <a:cs typeface="Arial" panose="020B0604020202020204" pitchFamily="34" charset="0"/>
            </a:endParaRPr>
          </a:p>
          <a:p>
            <a:pPr marL="0" indent="0" algn="just" eaLnBrk="1" fontAlgn="ctr" hangingPunct="1">
              <a:spcBef>
                <a:spcPts val="0"/>
              </a:spcBef>
              <a:spcAft>
                <a:spcPts val="0"/>
              </a:spcAft>
              <a:defRPr/>
            </a:pPr>
            <a:r>
              <a:rPr lang="en-US" sz="1600" b="1" dirty="0">
                <a:solidFill>
                  <a:prstClr val="black"/>
                </a:solidFill>
                <a:latin typeface="Arial" panose="020B0604020202020204" pitchFamily="34" charset="0"/>
                <a:cs typeface="Arial" panose="020B0604020202020204" pitchFamily="34" charset="0"/>
              </a:rPr>
              <a:t>ix. Legislation governing the legal profession, sheriffs and debt 	collectors</a:t>
            </a:r>
            <a:endParaRPr lang="en-US" sz="1600" dirty="0">
              <a:solidFill>
                <a:prstClr val="black"/>
              </a:solidFill>
              <a:latin typeface="Arial" panose="020B0604020202020204" pitchFamily="34" charset="0"/>
              <a:cs typeface="Arial" panose="020B0604020202020204" pitchFamily="34" charset="0"/>
            </a:endParaRPr>
          </a:p>
          <a:p>
            <a:pPr marL="914400" lvl="2" indent="0" algn="just" eaLnBrk="1" fontAlgn="ctr" hangingPunct="1">
              <a:spcBef>
                <a:spcPts val="0"/>
              </a:spcBef>
              <a:spcAft>
                <a:spcPts val="0"/>
              </a:spcAft>
              <a:defRPr/>
            </a:pPr>
            <a:r>
              <a:rPr lang="en-US" sz="1600" dirty="0">
                <a:solidFill>
                  <a:prstClr val="black"/>
                </a:solidFill>
                <a:latin typeface="Arial" panose="020B0604020202020204" pitchFamily="34" charset="0"/>
                <a:cs typeface="Arial" panose="020B0604020202020204" pitchFamily="34" charset="0"/>
              </a:rPr>
              <a:t>a.	Legal Practice Act, 2014 (Act No. 28 of 2014)</a:t>
            </a:r>
          </a:p>
          <a:p>
            <a:pPr marL="914400" lvl="2" indent="0" algn="just" eaLnBrk="1" fontAlgn="ctr" hangingPunct="1">
              <a:spcBef>
                <a:spcPts val="0"/>
              </a:spcBef>
              <a:spcAft>
                <a:spcPts val="0"/>
              </a:spcAft>
              <a:defRPr/>
            </a:pPr>
            <a:r>
              <a:rPr lang="en-US" sz="1600" dirty="0">
                <a:solidFill>
                  <a:prstClr val="black"/>
                </a:solidFill>
                <a:latin typeface="Arial" panose="020B0604020202020204" pitchFamily="34" charset="0"/>
                <a:cs typeface="Arial" panose="020B0604020202020204" pitchFamily="34" charset="0"/>
              </a:rPr>
              <a:t>b.	Sheriffs Act, 1986 (Act No. 90 of 1986)</a:t>
            </a:r>
          </a:p>
          <a:p>
            <a:pPr marL="914400" lvl="2" indent="0" algn="just" eaLnBrk="1" fontAlgn="ctr" hangingPunct="1">
              <a:spcBef>
                <a:spcPts val="0"/>
              </a:spcBef>
              <a:spcAft>
                <a:spcPts val="0"/>
              </a:spcAft>
              <a:defRPr/>
            </a:pPr>
            <a:r>
              <a:rPr lang="en-US" sz="1600" dirty="0">
                <a:solidFill>
                  <a:prstClr val="black"/>
                </a:solidFill>
                <a:latin typeface="Arial" panose="020B0604020202020204" pitchFamily="34" charset="0"/>
                <a:cs typeface="Arial" panose="020B0604020202020204" pitchFamily="34" charset="0"/>
              </a:rPr>
              <a:t>c.	Debt Collectors Act, 1998 (Act No. 114 of 1998)</a:t>
            </a:r>
          </a:p>
          <a:p>
            <a:pPr marL="95250" indent="0" algn="just" eaLnBrk="1" fontAlgn="auto" hangingPunct="1">
              <a:spcBef>
                <a:spcPct val="20000"/>
              </a:spcBef>
              <a:spcAft>
                <a:spcPts val="0"/>
              </a:spcAft>
              <a:defRPr/>
            </a:pPr>
            <a:endParaRPr lang="en-ZA" altLang="en-US" sz="1400" dirty="0">
              <a:solidFill>
                <a:srgbClr val="FF0000"/>
              </a:solidFill>
              <a:latin typeface="Arial" panose="020B0604020202020204" pitchFamily="34" charset="0"/>
              <a:cs typeface="Arial" panose="020B0604020202020204" pitchFamily="34" charset="0"/>
            </a:endParaRPr>
          </a:p>
          <a:p>
            <a:pPr algn="just" eaLnBrk="1" fontAlgn="auto" hangingPunct="1">
              <a:spcBef>
                <a:spcPts val="0"/>
              </a:spcBef>
              <a:spcAft>
                <a:spcPts val="0"/>
              </a:spcAft>
              <a:buFont typeface="Calibri" pitchFamily="34" charset="0"/>
              <a:buAutoNum type="alphaLcPeriod" startAt="5"/>
              <a:defRPr/>
            </a:pPr>
            <a:endParaRPr lang="en-US" altLang="en-US" sz="1400" dirty="0">
              <a:solidFill>
                <a:srgbClr val="000000"/>
              </a:solidFill>
            </a:endParaRPr>
          </a:p>
        </p:txBody>
      </p:sp>
    </p:spTree>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Box 2">
            <a:extLst>
              <a:ext uri="{FF2B5EF4-FFF2-40B4-BE49-F238E27FC236}">
                <a16:creationId xmlns:a16="http://schemas.microsoft.com/office/drawing/2014/main" id="{CCB241A4-6051-9073-1115-CBCE07157642}"/>
              </a:ext>
            </a:extLst>
          </p:cNvPr>
          <p:cNvSpPr txBox="1">
            <a:spLocks noChangeArrowheads="1"/>
          </p:cNvSpPr>
          <p:nvPr/>
        </p:nvSpPr>
        <p:spPr bwMode="auto">
          <a:xfrm>
            <a:off x="604838" y="661988"/>
            <a:ext cx="74025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ZA" altLang="en-US" sz="1800" b="1">
                <a:solidFill>
                  <a:srgbClr val="000000"/>
                </a:solidFill>
                <a:latin typeface="Arial" panose="020B0604020202020204" pitchFamily="34" charset="0"/>
                <a:cs typeface="Arial" panose="020B0604020202020204" pitchFamily="34" charset="0"/>
              </a:rPr>
              <a:t>2c. INSTITUTIONAL POLICIES AND BILLS</a:t>
            </a:r>
          </a:p>
        </p:txBody>
      </p:sp>
      <p:cxnSp>
        <p:nvCxnSpPr>
          <p:cNvPr id="4" name="Straight Connector 3">
            <a:extLst>
              <a:ext uri="{FF2B5EF4-FFF2-40B4-BE49-F238E27FC236}">
                <a16:creationId xmlns:a16="http://schemas.microsoft.com/office/drawing/2014/main" id="{29C1A0A7-CECB-4143-9B6D-0918BDFC2B65}"/>
              </a:ext>
            </a:extLst>
          </p:cNvPr>
          <p:cNvCxnSpPr/>
          <p:nvPr/>
        </p:nvCxnSpPr>
        <p:spPr>
          <a:xfrm>
            <a:off x="728663" y="1062038"/>
            <a:ext cx="7599362" cy="0"/>
          </a:xfrm>
          <a:prstGeom prst="line">
            <a:avLst/>
          </a:prstGeom>
          <a:ln>
            <a:solidFill>
              <a:srgbClr val="C00000"/>
            </a:solidFill>
          </a:ln>
        </p:spPr>
        <p:style>
          <a:lnRef idx="2">
            <a:schemeClr val="accent4"/>
          </a:lnRef>
          <a:fillRef idx="0">
            <a:schemeClr val="accent4"/>
          </a:fillRef>
          <a:effectRef idx="1">
            <a:schemeClr val="accent4"/>
          </a:effectRef>
          <a:fontRef idx="minor">
            <a:schemeClr val="tx1"/>
          </a:fontRef>
        </p:style>
      </p:cxnSp>
      <p:sp>
        <p:nvSpPr>
          <p:cNvPr id="6" name="TextBox 4">
            <a:extLst>
              <a:ext uri="{FF2B5EF4-FFF2-40B4-BE49-F238E27FC236}">
                <a16:creationId xmlns:a16="http://schemas.microsoft.com/office/drawing/2014/main" id="{E9FCB8E3-312C-46C6-9138-202CE87FC9B0}"/>
              </a:ext>
            </a:extLst>
          </p:cNvPr>
          <p:cNvSpPr txBox="1">
            <a:spLocks noChangeArrowheads="1"/>
          </p:cNvSpPr>
          <p:nvPr/>
        </p:nvSpPr>
        <p:spPr bwMode="auto">
          <a:xfrm>
            <a:off x="166688" y="1101725"/>
            <a:ext cx="8707437" cy="461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628650" indent="-533400">
              <a:defRPr sz="2400">
                <a:solidFill>
                  <a:schemeClr val="tx1"/>
                </a:solidFill>
                <a:latin typeface="Arial" charset="0"/>
                <a:cs typeface="Arial" charset="0"/>
              </a:defRPr>
            </a:lvl1pPr>
            <a:lvl2pPr marL="742950" indent="-285750">
              <a:defRPr sz="2100">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sz="1600">
                <a:solidFill>
                  <a:schemeClr val="tx1"/>
                </a:solidFill>
                <a:latin typeface="Arial" charset="0"/>
                <a:cs typeface="Arial" charset="0"/>
              </a:defRPr>
            </a:lvl5pPr>
            <a:lvl6pPr marL="2514600" indent="-228600" eaLnBrk="0" fontAlgn="base" hangingPunct="0">
              <a:spcAft>
                <a:spcPct val="0"/>
              </a:spcAft>
              <a:buClr>
                <a:srgbClr val="BDCAE9"/>
              </a:buClr>
              <a:buSzPct val="68000"/>
              <a:buFont typeface="Wingdings 2" pitchFamily="18" charset="2"/>
              <a:buChar char=""/>
              <a:defRPr sz="1600">
                <a:solidFill>
                  <a:schemeClr val="tx1"/>
                </a:solidFill>
                <a:latin typeface="Arial" charset="0"/>
                <a:cs typeface="Arial" charset="0"/>
              </a:defRPr>
            </a:lvl6pPr>
            <a:lvl7pPr marL="2971800" indent="-228600" eaLnBrk="0" fontAlgn="base" hangingPunct="0">
              <a:spcAft>
                <a:spcPct val="0"/>
              </a:spcAft>
              <a:buClr>
                <a:srgbClr val="BDCAE9"/>
              </a:buClr>
              <a:buSzPct val="68000"/>
              <a:buFont typeface="Wingdings 2" pitchFamily="18" charset="2"/>
              <a:buChar char=""/>
              <a:defRPr sz="1600">
                <a:solidFill>
                  <a:schemeClr val="tx1"/>
                </a:solidFill>
                <a:latin typeface="Arial" charset="0"/>
                <a:cs typeface="Arial" charset="0"/>
              </a:defRPr>
            </a:lvl7pPr>
            <a:lvl8pPr marL="3429000" indent="-228600" eaLnBrk="0" fontAlgn="base" hangingPunct="0">
              <a:spcAft>
                <a:spcPct val="0"/>
              </a:spcAft>
              <a:buClr>
                <a:srgbClr val="BDCAE9"/>
              </a:buClr>
              <a:buSzPct val="68000"/>
              <a:buFont typeface="Wingdings 2" pitchFamily="18" charset="2"/>
              <a:buChar char=""/>
              <a:defRPr sz="1600">
                <a:solidFill>
                  <a:schemeClr val="tx1"/>
                </a:solidFill>
                <a:latin typeface="Arial" charset="0"/>
                <a:cs typeface="Arial" charset="0"/>
              </a:defRPr>
            </a:lvl8pPr>
            <a:lvl9pPr marL="3886200" indent="-228600" eaLnBrk="0" fontAlgn="base" hangingPunct="0">
              <a:spcAft>
                <a:spcPct val="0"/>
              </a:spcAft>
              <a:buClr>
                <a:srgbClr val="BDCAE9"/>
              </a:buClr>
              <a:buSzPct val="68000"/>
              <a:buFont typeface="Wingdings 2" pitchFamily="18" charset="2"/>
              <a:buChar char=""/>
              <a:defRPr sz="1600">
                <a:solidFill>
                  <a:schemeClr val="tx1"/>
                </a:solidFill>
                <a:latin typeface="Arial" charset="0"/>
                <a:cs typeface="Arial" charset="0"/>
              </a:defRPr>
            </a:lvl9pPr>
          </a:lstStyle>
          <a:p>
            <a:pPr marL="0" indent="0" algn="just" eaLnBrk="1" fontAlgn="auto" hangingPunct="1">
              <a:spcBef>
                <a:spcPts val="0"/>
              </a:spcBef>
              <a:spcAft>
                <a:spcPts val="0"/>
              </a:spcAft>
              <a:defRPr/>
            </a:pPr>
            <a:r>
              <a:rPr lang="en-ZA" sz="1600" dirty="0">
                <a:solidFill>
                  <a:prstClr val="black"/>
                </a:solidFill>
                <a:latin typeface="Arial" panose="020B0604020202020204" pitchFamily="34" charset="0"/>
                <a:cs typeface="Arial" panose="020B0604020202020204" pitchFamily="34" charset="0"/>
              </a:rPr>
              <a:t>The Department of Justice and Constitutional Development will develop and implement the below listed institutional policies over the strategic plan cycle:</a:t>
            </a:r>
            <a:endParaRPr lang="en-US" sz="1600" dirty="0">
              <a:solidFill>
                <a:prstClr val="black"/>
              </a:solidFill>
              <a:latin typeface="Arial" panose="020B0604020202020204" pitchFamily="34" charset="0"/>
              <a:cs typeface="Arial" panose="020B0604020202020204" pitchFamily="34" charset="0"/>
            </a:endParaRPr>
          </a:p>
          <a:p>
            <a:pPr marL="0" indent="0" algn="just" eaLnBrk="1" fontAlgn="auto" hangingPunct="1">
              <a:spcBef>
                <a:spcPts val="0"/>
              </a:spcBef>
              <a:spcAft>
                <a:spcPts val="0"/>
              </a:spcAft>
              <a:defRPr/>
            </a:pPr>
            <a:r>
              <a:rPr lang="en-ZA" sz="1600" b="1" dirty="0">
                <a:solidFill>
                  <a:prstClr val="black"/>
                </a:solidFill>
                <a:latin typeface="Arial" panose="020B0604020202020204" pitchFamily="34" charset="0"/>
                <a:cs typeface="Arial" panose="020B0604020202020204" pitchFamily="34" charset="0"/>
              </a:rPr>
              <a:t> </a:t>
            </a:r>
            <a:endParaRPr lang="en-US" sz="1600" dirty="0">
              <a:solidFill>
                <a:prstClr val="black"/>
              </a:solidFill>
              <a:latin typeface="Arial" panose="020B0604020202020204" pitchFamily="34" charset="0"/>
              <a:cs typeface="Arial" panose="020B0604020202020204" pitchFamily="34" charset="0"/>
            </a:endParaRPr>
          </a:p>
          <a:p>
            <a:pPr marL="0" indent="0" algn="just" eaLnBrk="1" fontAlgn="auto" hangingPunct="1">
              <a:spcBef>
                <a:spcPts val="0"/>
              </a:spcBef>
              <a:spcAft>
                <a:spcPts val="0"/>
              </a:spcAft>
              <a:defRPr/>
            </a:pPr>
            <a:r>
              <a:rPr lang="en-ZA" sz="1600" b="1" dirty="0">
                <a:solidFill>
                  <a:prstClr val="black"/>
                </a:solidFill>
                <a:latin typeface="Arial" panose="020B0604020202020204" pitchFamily="34" charset="0"/>
                <a:cs typeface="Arial" panose="020B0604020202020204" pitchFamily="34" charset="0"/>
              </a:rPr>
              <a:t>i. List of policies:</a:t>
            </a:r>
            <a:endParaRPr lang="en-US" sz="1600" dirty="0">
              <a:solidFill>
                <a:prstClr val="black"/>
              </a:solidFill>
              <a:latin typeface="Arial" panose="020B0604020202020204" pitchFamily="34" charset="0"/>
              <a:cs typeface="Arial" panose="020B0604020202020204" pitchFamily="34" charset="0"/>
            </a:endParaRPr>
          </a:p>
          <a:p>
            <a:pPr marL="342900" indent="-342900" algn="just" eaLnBrk="1" fontAlgn="auto" hangingPunct="1">
              <a:lnSpc>
                <a:spcPct val="150000"/>
              </a:lnSpc>
              <a:spcBef>
                <a:spcPts val="0"/>
              </a:spcBef>
              <a:spcAft>
                <a:spcPts val="0"/>
              </a:spcAft>
              <a:buFont typeface="+mj-lt"/>
              <a:buAutoNum type="alphaLcPeriod"/>
              <a:defRPr/>
            </a:pPr>
            <a:r>
              <a:rPr lang="en-ZA" sz="1600" dirty="0">
                <a:solidFill>
                  <a:prstClr val="black"/>
                </a:solidFill>
                <a:latin typeface="Arial" panose="020B0604020202020204" pitchFamily="34" charset="0"/>
                <a:cs typeface="Arial" panose="020B0604020202020204" pitchFamily="34" charset="0"/>
              </a:rPr>
              <a:t>Policy on Community Courts;</a:t>
            </a:r>
            <a:endParaRPr lang="en-US" sz="1600" dirty="0">
              <a:solidFill>
                <a:prstClr val="black"/>
              </a:solidFill>
              <a:latin typeface="Arial" panose="020B0604020202020204" pitchFamily="34" charset="0"/>
              <a:cs typeface="Arial" panose="020B0604020202020204" pitchFamily="34" charset="0"/>
            </a:endParaRPr>
          </a:p>
          <a:p>
            <a:pPr marL="342900" indent="-342900" algn="just" eaLnBrk="1" fontAlgn="auto" hangingPunct="1">
              <a:lnSpc>
                <a:spcPct val="150000"/>
              </a:lnSpc>
              <a:spcBef>
                <a:spcPts val="0"/>
              </a:spcBef>
              <a:spcAft>
                <a:spcPts val="0"/>
              </a:spcAft>
              <a:buFont typeface="+mj-lt"/>
              <a:buAutoNum type="alphaLcPeriod"/>
              <a:defRPr/>
            </a:pPr>
            <a:r>
              <a:rPr lang="en-ZA" sz="1600" dirty="0">
                <a:solidFill>
                  <a:prstClr val="black"/>
                </a:solidFill>
                <a:latin typeface="Arial" panose="020B0604020202020204" pitchFamily="34" charset="0"/>
                <a:cs typeface="Arial" panose="020B0604020202020204" pitchFamily="34" charset="0"/>
              </a:rPr>
              <a:t>Policy on Judicial Governance and Court Administration;</a:t>
            </a:r>
            <a:endParaRPr lang="en-US" sz="1600" dirty="0">
              <a:solidFill>
                <a:prstClr val="black"/>
              </a:solidFill>
              <a:latin typeface="Arial" panose="020B0604020202020204" pitchFamily="34" charset="0"/>
              <a:cs typeface="Arial" panose="020B0604020202020204" pitchFamily="34" charset="0"/>
            </a:endParaRPr>
          </a:p>
          <a:p>
            <a:pPr marL="342900" indent="-342900" algn="just" eaLnBrk="1" fontAlgn="auto" hangingPunct="1">
              <a:lnSpc>
                <a:spcPct val="150000"/>
              </a:lnSpc>
              <a:spcBef>
                <a:spcPts val="0"/>
              </a:spcBef>
              <a:spcAft>
                <a:spcPts val="0"/>
              </a:spcAft>
              <a:buFont typeface="+mj-lt"/>
              <a:buAutoNum type="alphaLcPeriod"/>
              <a:defRPr/>
            </a:pPr>
            <a:r>
              <a:rPr lang="en-ZA" sz="1600" dirty="0">
                <a:solidFill>
                  <a:prstClr val="black"/>
                </a:solidFill>
                <a:latin typeface="Arial" panose="020B0604020202020204" pitchFamily="34" charset="0"/>
                <a:cs typeface="Arial" panose="020B0604020202020204" pitchFamily="34" charset="0"/>
              </a:rPr>
              <a:t>Court Interpretation Foreign Language Policy;</a:t>
            </a:r>
            <a:endParaRPr lang="en-US" sz="1600" dirty="0">
              <a:solidFill>
                <a:prstClr val="black"/>
              </a:solidFill>
              <a:latin typeface="Arial" panose="020B0604020202020204" pitchFamily="34" charset="0"/>
              <a:cs typeface="Arial" panose="020B0604020202020204" pitchFamily="34" charset="0"/>
            </a:endParaRPr>
          </a:p>
          <a:p>
            <a:pPr marL="342900" indent="-342900" algn="just" eaLnBrk="1" fontAlgn="auto" hangingPunct="1">
              <a:lnSpc>
                <a:spcPct val="150000"/>
              </a:lnSpc>
              <a:spcBef>
                <a:spcPts val="0"/>
              </a:spcBef>
              <a:spcAft>
                <a:spcPts val="0"/>
              </a:spcAft>
              <a:buFont typeface="+mj-lt"/>
              <a:buAutoNum type="alphaLcPeriod"/>
              <a:defRPr/>
            </a:pPr>
            <a:r>
              <a:rPr lang="en-ZA" sz="1600" dirty="0">
                <a:solidFill>
                  <a:prstClr val="black"/>
                </a:solidFill>
                <a:latin typeface="Arial" panose="020B0604020202020204" pitchFamily="34" charset="0"/>
                <a:cs typeface="Arial" panose="020B0604020202020204" pitchFamily="34" charset="0"/>
              </a:rPr>
              <a:t>Guidelines on the appointment of acting Judges in the Republic of South Africa;</a:t>
            </a:r>
            <a:endParaRPr lang="en-US" sz="1600" dirty="0">
              <a:solidFill>
                <a:prstClr val="black"/>
              </a:solidFill>
              <a:latin typeface="Arial" panose="020B0604020202020204" pitchFamily="34" charset="0"/>
              <a:cs typeface="Arial" panose="020B0604020202020204" pitchFamily="34" charset="0"/>
            </a:endParaRPr>
          </a:p>
          <a:p>
            <a:pPr marL="342900" indent="-342900" algn="just" eaLnBrk="1" fontAlgn="auto" hangingPunct="1">
              <a:lnSpc>
                <a:spcPct val="150000"/>
              </a:lnSpc>
              <a:spcBef>
                <a:spcPts val="0"/>
              </a:spcBef>
              <a:spcAft>
                <a:spcPts val="0"/>
              </a:spcAft>
              <a:buFont typeface="+mj-lt"/>
              <a:buAutoNum type="alphaLcPeriod"/>
              <a:defRPr/>
            </a:pPr>
            <a:r>
              <a:rPr lang="en-ZA" sz="1600" dirty="0">
                <a:solidFill>
                  <a:prstClr val="black"/>
                </a:solidFill>
                <a:latin typeface="Arial" panose="020B0604020202020204" pitchFamily="34" charset="0"/>
                <a:cs typeface="Arial" panose="020B0604020202020204" pitchFamily="34" charset="0"/>
              </a:rPr>
              <a:t>Guidelines on the conferral of Senior Counsel status;</a:t>
            </a:r>
            <a:endParaRPr lang="en-US" sz="1600" dirty="0">
              <a:solidFill>
                <a:prstClr val="black"/>
              </a:solidFill>
              <a:latin typeface="Arial" panose="020B0604020202020204" pitchFamily="34" charset="0"/>
              <a:cs typeface="Arial" panose="020B0604020202020204" pitchFamily="34" charset="0"/>
            </a:endParaRPr>
          </a:p>
          <a:p>
            <a:pPr marL="342900" indent="-342900" algn="just" eaLnBrk="1" fontAlgn="auto" hangingPunct="1">
              <a:lnSpc>
                <a:spcPct val="150000"/>
              </a:lnSpc>
              <a:spcBef>
                <a:spcPts val="0"/>
              </a:spcBef>
              <a:spcAft>
                <a:spcPts val="0"/>
              </a:spcAft>
              <a:buFont typeface="+mj-lt"/>
              <a:buAutoNum type="alphaLcPeriod"/>
              <a:defRPr/>
            </a:pPr>
            <a:r>
              <a:rPr lang="en-ZA" sz="1600" dirty="0">
                <a:solidFill>
                  <a:prstClr val="black"/>
                </a:solidFill>
                <a:latin typeface="Arial" panose="020B0604020202020204" pitchFamily="34" charset="0"/>
                <a:cs typeface="Arial" panose="020B0604020202020204" pitchFamily="34" charset="0"/>
              </a:rPr>
              <a:t>Policy recommendations to reform the Criminal Justice system and the Criminal Procedure Act;</a:t>
            </a:r>
            <a:endParaRPr lang="en-US" sz="1600" dirty="0">
              <a:solidFill>
                <a:prstClr val="black"/>
              </a:solidFill>
              <a:latin typeface="Arial" panose="020B0604020202020204" pitchFamily="34" charset="0"/>
              <a:cs typeface="Arial" panose="020B0604020202020204" pitchFamily="34" charset="0"/>
            </a:endParaRPr>
          </a:p>
          <a:p>
            <a:pPr marL="342900" indent="-342900" algn="just" eaLnBrk="1" fontAlgn="auto" hangingPunct="1">
              <a:lnSpc>
                <a:spcPct val="150000"/>
              </a:lnSpc>
              <a:spcBef>
                <a:spcPts val="0"/>
              </a:spcBef>
              <a:spcAft>
                <a:spcPts val="0"/>
              </a:spcAft>
              <a:buFont typeface="+mj-lt"/>
              <a:buAutoNum type="alphaLcPeriod"/>
              <a:defRPr/>
            </a:pPr>
            <a:r>
              <a:rPr lang="en-ZA" sz="1600" dirty="0">
                <a:solidFill>
                  <a:prstClr val="black"/>
                </a:solidFill>
                <a:latin typeface="Arial" panose="020B0604020202020204" pitchFamily="34" charset="0"/>
                <a:cs typeface="Arial" panose="020B0604020202020204" pitchFamily="34" charset="0"/>
              </a:rPr>
              <a:t>Policy to reform the Civil Justice system; and</a:t>
            </a:r>
            <a:endParaRPr lang="en-US" sz="1600" dirty="0">
              <a:solidFill>
                <a:prstClr val="black"/>
              </a:solidFill>
              <a:latin typeface="Arial" panose="020B0604020202020204" pitchFamily="34" charset="0"/>
              <a:cs typeface="Arial" panose="020B0604020202020204" pitchFamily="34" charset="0"/>
            </a:endParaRPr>
          </a:p>
          <a:p>
            <a:pPr marL="342900" indent="-342900" algn="just" eaLnBrk="1" fontAlgn="auto" hangingPunct="1">
              <a:lnSpc>
                <a:spcPct val="150000"/>
              </a:lnSpc>
              <a:spcBef>
                <a:spcPts val="0"/>
              </a:spcBef>
              <a:spcAft>
                <a:spcPts val="0"/>
              </a:spcAft>
              <a:buFont typeface="+mj-lt"/>
              <a:buAutoNum type="alphaLcPeriod"/>
              <a:defRPr/>
            </a:pPr>
            <a:r>
              <a:rPr lang="en-ZA" sz="1600" dirty="0">
                <a:solidFill>
                  <a:prstClr val="black"/>
                </a:solidFill>
                <a:latin typeface="Arial" panose="020B0604020202020204" pitchFamily="34" charset="0"/>
                <a:cs typeface="Arial" panose="020B0604020202020204" pitchFamily="34" charset="0"/>
              </a:rPr>
              <a:t>Policy on Appointment of Insolvency Practitioners.</a:t>
            </a:r>
            <a:endParaRPr lang="en-US" sz="1600" dirty="0">
              <a:solidFill>
                <a:prstClr val="black"/>
              </a:solidFill>
              <a:latin typeface="Arial" panose="020B0604020202020204" pitchFamily="34" charset="0"/>
              <a:cs typeface="Arial" panose="020B0604020202020204" pitchFamily="34" charset="0"/>
            </a:endParaRPr>
          </a:p>
          <a:p>
            <a:pPr algn="just" eaLnBrk="1" fontAlgn="auto" hangingPunct="1">
              <a:spcBef>
                <a:spcPts val="0"/>
              </a:spcBef>
              <a:spcAft>
                <a:spcPts val="0"/>
              </a:spcAft>
              <a:buFont typeface="Calibri" pitchFamily="34" charset="0"/>
              <a:buAutoNum type="alphaLcPeriod" startAt="5"/>
              <a:defRPr/>
            </a:pPr>
            <a:endParaRPr lang="en-US" altLang="en-US" sz="1400" dirty="0">
              <a:solidFill>
                <a:srgbClr val="000000"/>
              </a:solidFill>
            </a:endParaRPr>
          </a:p>
        </p:txBody>
      </p:sp>
    </p:spTree>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Box 2">
            <a:extLst>
              <a:ext uri="{FF2B5EF4-FFF2-40B4-BE49-F238E27FC236}">
                <a16:creationId xmlns:a16="http://schemas.microsoft.com/office/drawing/2014/main" id="{1D200829-DA0B-4097-85B6-41AB5D80C93A}"/>
              </a:ext>
            </a:extLst>
          </p:cNvPr>
          <p:cNvSpPr txBox="1">
            <a:spLocks noChangeArrowheads="1"/>
          </p:cNvSpPr>
          <p:nvPr/>
        </p:nvSpPr>
        <p:spPr bwMode="auto">
          <a:xfrm>
            <a:off x="604838" y="661988"/>
            <a:ext cx="74025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ZA" altLang="en-US" sz="2000" b="1">
                <a:solidFill>
                  <a:srgbClr val="000000"/>
                </a:solidFill>
                <a:latin typeface="Arial" panose="020B0604020202020204" pitchFamily="34" charset="0"/>
                <a:cs typeface="Arial" panose="020B0604020202020204" pitchFamily="34" charset="0"/>
              </a:rPr>
              <a:t>2c. INSTITUTIONAL POLICIES AND BILLS (Cont.)</a:t>
            </a:r>
          </a:p>
        </p:txBody>
      </p:sp>
      <p:cxnSp>
        <p:nvCxnSpPr>
          <p:cNvPr id="4" name="Straight Connector 3">
            <a:extLst>
              <a:ext uri="{FF2B5EF4-FFF2-40B4-BE49-F238E27FC236}">
                <a16:creationId xmlns:a16="http://schemas.microsoft.com/office/drawing/2014/main" id="{29C1A0A7-CECB-4143-9B6D-0918BDFC2B65}"/>
              </a:ext>
            </a:extLst>
          </p:cNvPr>
          <p:cNvCxnSpPr/>
          <p:nvPr/>
        </p:nvCxnSpPr>
        <p:spPr>
          <a:xfrm>
            <a:off x="728663" y="1062038"/>
            <a:ext cx="7599362" cy="0"/>
          </a:xfrm>
          <a:prstGeom prst="line">
            <a:avLst/>
          </a:prstGeom>
          <a:ln>
            <a:solidFill>
              <a:srgbClr val="C00000"/>
            </a:solidFill>
          </a:ln>
        </p:spPr>
        <p:style>
          <a:lnRef idx="2">
            <a:schemeClr val="accent4"/>
          </a:lnRef>
          <a:fillRef idx="0">
            <a:schemeClr val="accent4"/>
          </a:fillRef>
          <a:effectRef idx="1">
            <a:schemeClr val="accent4"/>
          </a:effectRef>
          <a:fontRef idx="minor">
            <a:schemeClr val="tx1"/>
          </a:fontRef>
        </p:style>
      </p:cxnSp>
      <p:sp>
        <p:nvSpPr>
          <p:cNvPr id="6" name="TextBox 4">
            <a:extLst>
              <a:ext uri="{FF2B5EF4-FFF2-40B4-BE49-F238E27FC236}">
                <a16:creationId xmlns:a16="http://schemas.microsoft.com/office/drawing/2014/main" id="{E9FCB8E3-312C-46C6-9138-202CE87FC9B0}"/>
              </a:ext>
            </a:extLst>
          </p:cNvPr>
          <p:cNvSpPr txBox="1">
            <a:spLocks noChangeArrowheads="1"/>
          </p:cNvSpPr>
          <p:nvPr/>
        </p:nvSpPr>
        <p:spPr bwMode="auto">
          <a:xfrm>
            <a:off x="166688" y="1101725"/>
            <a:ext cx="8707437" cy="523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628650" indent="-533400">
              <a:defRPr sz="2400">
                <a:solidFill>
                  <a:schemeClr val="tx1"/>
                </a:solidFill>
                <a:latin typeface="Arial" charset="0"/>
                <a:cs typeface="Arial" charset="0"/>
              </a:defRPr>
            </a:lvl1pPr>
            <a:lvl2pPr marL="742950" indent="-285750">
              <a:defRPr sz="2100">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sz="1600">
                <a:solidFill>
                  <a:schemeClr val="tx1"/>
                </a:solidFill>
                <a:latin typeface="Arial" charset="0"/>
                <a:cs typeface="Arial" charset="0"/>
              </a:defRPr>
            </a:lvl5pPr>
            <a:lvl6pPr marL="2514600" indent="-228600" eaLnBrk="0" fontAlgn="base" hangingPunct="0">
              <a:spcAft>
                <a:spcPct val="0"/>
              </a:spcAft>
              <a:buClr>
                <a:srgbClr val="BDCAE9"/>
              </a:buClr>
              <a:buSzPct val="68000"/>
              <a:buFont typeface="Wingdings 2" pitchFamily="18" charset="2"/>
              <a:buChar char=""/>
              <a:defRPr sz="1600">
                <a:solidFill>
                  <a:schemeClr val="tx1"/>
                </a:solidFill>
                <a:latin typeface="Arial" charset="0"/>
                <a:cs typeface="Arial" charset="0"/>
              </a:defRPr>
            </a:lvl6pPr>
            <a:lvl7pPr marL="2971800" indent="-228600" eaLnBrk="0" fontAlgn="base" hangingPunct="0">
              <a:spcAft>
                <a:spcPct val="0"/>
              </a:spcAft>
              <a:buClr>
                <a:srgbClr val="BDCAE9"/>
              </a:buClr>
              <a:buSzPct val="68000"/>
              <a:buFont typeface="Wingdings 2" pitchFamily="18" charset="2"/>
              <a:buChar char=""/>
              <a:defRPr sz="1600">
                <a:solidFill>
                  <a:schemeClr val="tx1"/>
                </a:solidFill>
                <a:latin typeface="Arial" charset="0"/>
                <a:cs typeface="Arial" charset="0"/>
              </a:defRPr>
            </a:lvl7pPr>
            <a:lvl8pPr marL="3429000" indent="-228600" eaLnBrk="0" fontAlgn="base" hangingPunct="0">
              <a:spcAft>
                <a:spcPct val="0"/>
              </a:spcAft>
              <a:buClr>
                <a:srgbClr val="BDCAE9"/>
              </a:buClr>
              <a:buSzPct val="68000"/>
              <a:buFont typeface="Wingdings 2" pitchFamily="18" charset="2"/>
              <a:buChar char=""/>
              <a:defRPr sz="1600">
                <a:solidFill>
                  <a:schemeClr val="tx1"/>
                </a:solidFill>
                <a:latin typeface="Arial" charset="0"/>
                <a:cs typeface="Arial" charset="0"/>
              </a:defRPr>
            </a:lvl8pPr>
            <a:lvl9pPr marL="3886200" indent="-228600" eaLnBrk="0" fontAlgn="base" hangingPunct="0">
              <a:spcAft>
                <a:spcPct val="0"/>
              </a:spcAft>
              <a:buClr>
                <a:srgbClr val="BDCAE9"/>
              </a:buClr>
              <a:buSzPct val="68000"/>
              <a:buFont typeface="Wingdings 2" pitchFamily="18" charset="2"/>
              <a:buChar char=""/>
              <a:defRPr sz="1600">
                <a:solidFill>
                  <a:schemeClr val="tx1"/>
                </a:solidFill>
                <a:latin typeface="Arial" charset="0"/>
                <a:cs typeface="Arial" charset="0"/>
              </a:defRPr>
            </a:lvl9pPr>
          </a:lstStyle>
          <a:p>
            <a:pPr marL="0" indent="0" algn="just" eaLnBrk="1" fontAlgn="auto" hangingPunct="1">
              <a:spcBef>
                <a:spcPts val="0"/>
              </a:spcBef>
              <a:spcAft>
                <a:spcPts val="0"/>
              </a:spcAft>
              <a:defRPr/>
            </a:pPr>
            <a:r>
              <a:rPr lang="en-ZA" sz="1600" b="1" dirty="0">
                <a:solidFill>
                  <a:prstClr val="black"/>
                </a:solidFill>
                <a:latin typeface="Arial" panose="020B0604020202020204" pitchFamily="34" charset="0"/>
                <a:cs typeface="Arial" panose="020B0604020202020204" pitchFamily="34" charset="0"/>
              </a:rPr>
              <a:t>ii. Bills that the Department plans to introduce in Parliament during the MTSF period:</a:t>
            </a:r>
          </a:p>
          <a:p>
            <a:pPr marL="342900" indent="-342900" algn="just" eaLnBrk="1" hangingPunct="1">
              <a:lnSpc>
                <a:spcPct val="200000"/>
              </a:lnSpc>
              <a:spcBef>
                <a:spcPts val="0"/>
              </a:spcBef>
              <a:spcAft>
                <a:spcPts val="0"/>
              </a:spcAft>
              <a:buFont typeface="+mj-lt"/>
              <a:buAutoNum type="alphaLcParenBoth"/>
              <a:defRPr/>
            </a:pPr>
            <a:r>
              <a:rPr lang="en-ZA" sz="1600" dirty="0">
                <a:solidFill>
                  <a:srgbClr val="000000"/>
                </a:solidFill>
                <a:latin typeface="Arial" panose="020B0604020202020204" pitchFamily="34" charset="0"/>
                <a:ea typeface="Times New Roman" panose="02020603050405020304" pitchFamily="18" charset="0"/>
                <a:cs typeface="Arial" panose="020B0604020202020204" pitchFamily="34" charset="0"/>
              </a:rPr>
              <a:t>Commissions of Inquiry Bill;</a:t>
            </a:r>
            <a:endParaRPr lang="en-US" sz="16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342900" indent="-342900" algn="just" eaLnBrk="1" hangingPunct="1">
              <a:lnSpc>
                <a:spcPct val="200000"/>
              </a:lnSpc>
              <a:spcBef>
                <a:spcPts val="0"/>
              </a:spcBef>
              <a:spcAft>
                <a:spcPts val="0"/>
              </a:spcAft>
              <a:buFont typeface="+mj-lt"/>
              <a:buAutoNum type="alphaLcParenBoth"/>
              <a:defRPr/>
            </a:pPr>
            <a:r>
              <a:rPr lang="en-ZA" sz="1600" dirty="0">
                <a:solidFill>
                  <a:srgbClr val="000000"/>
                </a:solidFill>
                <a:latin typeface="Arial" panose="020B0604020202020204" pitchFamily="34" charset="0"/>
                <a:ea typeface="Times New Roman" panose="02020603050405020304" pitchFamily="18" charset="0"/>
                <a:cs typeface="Arial" panose="020B0604020202020204" pitchFamily="34" charset="0"/>
              </a:rPr>
              <a:t>Lower Courts Bill;</a:t>
            </a:r>
            <a:endParaRPr lang="en-US" sz="16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342900" indent="-342900" algn="just" eaLnBrk="1" hangingPunct="1">
              <a:lnSpc>
                <a:spcPct val="200000"/>
              </a:lnSpc>
              <a:spcBef>
                <a:spcPts val="0"/>
              </a:spcBef>
              <a:spcAft>
                <a:spcPts val="0"/>
              </a:spcAft>
              <a:buFont typeface="+mj-lt"/>
              <a:buAutoNum type="alphaLcParenBoth"/>
              <a:defRPr/>
            </a:pPr>
            <a:r>
              <a:rPr lang="en-ZA" sz="1600" dirty="0">
                <a:solidFill>
                  <a:srgbClr val="000000"/>
                </a:solidFill>
                <a:latin typeface="Arial" panose="020B0604020202020204" pitchFamily="34" charset="0"/>
                <a:ea typeface="Times New Roman" panose="02020603050405020304" pitchFamily="18" charset="0"/>
                <a:cs typeface="Arial" panose="020B0604020202020204" pitchFamily="34" charset="0"/>
              </a:rPr>
              <a:t>Magistrates Bill;</a:t>
            </a:r>
            <a:endParaRPr lang="en-US" sz="16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342900" indent="-342900" algn="just" eaLnBrk="1" hangingPunct="1">
              <a:lnSpc>
                <a:spcPct val="200000"/>
              </a:lnSpc>
              <a:spcBef>
                <a:spcPts val="0"/>
              </a:spcBef>
              <a:spcAft>
                <a:spcPts val="0"/>
              </a:spcAft>
              <a:buFont typeface="+mj-lt"/>
              <a:buAutoNum type="alphaLcParenBoth"/>
              <a:defRPr/>
            </a:pPr>
            <a:r>
              <a:rPr lang="en-ZA" sz="1600" dirty="0">
                <a:solidFill>
                  <a:srgbClr val="000000"/>
                </a:solidFill>
                <a:latin typeface="Arial" panose="020B0604020202020204" pitchFamily="34" charset="0"/>
                <a:ea typeface="Times New Roman" panose="02020603050405020304" pitchFamily="18" charset="0"/>
                <a:cs typeface="Arial" panose="020B0604020202020204" pitchFamily="34" charset="0"/>
              </a:rPr>
              <a:t>Insolvency Bill;</a:t>
            </a:r>
            <a:endParaRPr lang="en-US" sz="16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342900" indent="-342900" algn="just" eaLnBrk="1" hangingPunct="1">
              <a:lnSpc>
                <a:spcPct val="200000"/>
              </a:lnSpc>
              <a:spcBef>
                <a:spcPts val="0"/>
              </a:spcBef>
              <a:spcAft>
                <a:spcPts val="0"/>
              </a:spcAft>
              <a:buFont typeface="+mj-lt"/>
              <a:buAutoNum type="alphaLcParenBoth"/>
              <a:defRPr/>
            </a:pPr>
            <a:r>
              <a:rPr lang="en-ZA" sz="1600" dirty="0">
                <a:solidFill>
                  <a:srgbClr val="000000"/>
                </a:solidFill>
                <a:latin typeface="Arial" panose="020B0604020202020204" pitchFamily="34" charset="0"/>
                <a:ea typeface="Times New Roman" panose="02020603050405020304" pitchFamily="18" charset="0"/>
                <a:cs typeface="Arial" panose="020B0604020202020204" pitchFamily="34" charset="0"/>
              </a:rPr>
              <a:t>Community Advice Offices and Paralegals Bill;</a:t>
            </a:r>
            <a:endParaRPr lang="en-US" sz="16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342900" indent="-342900" algn="just" eaLnBrk="1" hangingPunct="1">
              <a:lnSpc>
                <a:spcPct val="200000"/>
              </a:lnSpc>
              <a:spcBef>
                <a:spcPts val="0"/>
              </a:spcBef>
              <a:spcAft>
                <a:spcPts val="0"/>
              </a:spcAft>
              <a:buFont typeface="+mj-lt"/>
              <a:buAutoNum type="alphaLcParenBoth"/>
              <a:defRPr/>
            </a:pPr>
            <a:r>
              <a:rPr lang="en-ZA" sz="1600" dirty="0">
                <a:solidFill>
                  <a:srgbClr val="000000"/>
                </a:solidFill>
                <a:latin typeface="Arial" panose="020B0604020202020204" pitchFamily="34" charset="0"/>
                <a:ea typeface="Times New Roman" panose="02020603050405020304" pitchFamily="18" charset="0"/>
                <a:cs typeface="Arial" panose="020B0604020202020204" pitchFamily="34" charset="0"/>
              </a:rPr>
              <a:t>Criminal Procedure Bill (comprehensive review);</a:t>
            </a:r>
            <a:endParaRPr lang="en-US" sz="16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342900" indent="-342900" algn="just" eaLnBrk="1" hangingPunct="1">
              <a:lnSpc>
                <a:spcPct val="200000"/>
              </a:lnSpc>
              <a:spcBef>
                <a:spcPts val="0"/>
              </a:spcBef>
              <a:spcAft>
                <a:spcPts val="0"/>
              </a:spcAft>
              <a:buFont typeface="+mj-lt"/>
              <a:buAutoNum type="alphaLcParenBoth"/>
              <a:defRPr/>
            </a:pPr>
            <a:r>
              <a:rPr lang="en-ZA" sz="1600" dirty="0">
                <a:solidFill>
                  <a:srgbClr val="000000"/>
                </a:solidFill>
                <a:latin typeface="Arial" panose="020B0604020202020204" pitchFamily="34" charset="0"/>
                <a:ea typeface="Times New Roman" panose="02020603050405020304" pitchFamily="18" charset="0"/>
                <a:cs typeface="Arial" panose="020B0604020202020204" pitchFamily="34" charset="0"/>
              </a:rPr>
              <a:t>The Sheriffs Bill;</a:t>
            </a:r>
            <a:endParaRPr lang="en-US" sz="16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342900" indent="-342900" algn="just" eaLnBrk="1" hangingPunct="1">
              <a:lnSpc>
                <a:spcPct val="200000"/>
              </a:lnSpc>
              <a:spcBef>
                <a:spcPts val="0"/>
              </a:spcBef>
              <a:spcAft>
                <a:spcPts val="0"/>
              </a:spcAft>
              <a:buFont typeface="+mj-lt"/>
              <a:buAutoNum type="alphaLcParenBoth"/>
              <a:defRPr/>
            </a:pPr>
            <a:r>
              <a:rPr lang="en-ZA" sz="1600" dirty="0">
                <a:solidFill>
                  <a:srgbClr val="000000"/>
                </a:solidFill>
                <a:latin typeface="Arial" panose="020B0604020202020204" pitchFamily="34" charset="0"/>
                <a:ea typeface="Times New Roman" panose="02020603050405020304" pitchFamily="18" charset="0"/>
                <a:cs typeface="Arial" panose="020B0604020202020204" pitchFamily="34" charset="0"/>
              </a:rPr>
              <a:t>The Small Claims Court Bill;</a:t>
            </a:r>
          </a:p>
          <a:p>
            <a:pPr marL="342900" indent="-342900" algn="just" eaLnBrk="1" hangingPunct="1">
              <a:lnSpc>
                <a:spcPct val="200000"/>
              </a:lnSpc>
              <a:spcBef>
                <a:spcPts val="0"/>
              </a:spcBef>
              <a:spcAft>
                <a:spcPts val="0"/>
              </a:spcAft>
              <a:buFont typeface="+mj-lt"/>
              <a:buAutoNum type="alphaLcParenBoth"/>
              <a:defRPr/>
            </a:pPr>
            <a:r>
              <a:rPr lang="en-US" sz="1600" dirty="0">
                <a:solidFill>
                  <a:srgbClr val="000000"/>
                </a:solidFill>
                <a:latin typeface="Arial" panose="020B0604020202020204" pitchFamily="34" charset="0"/>
                <a:ea typeface="Times New Roman" panose="02020603050405020304" pitchFamily="18" charset="0"/>
                <a:cs typeface="Arial" panose="020B0604020202020204" pitchFamily="34" charset="0"/>
              </a:rPr>
              <a:t>The Public Protector Act;</a:t>
            </a:r>
          </a:p>
          <a:p>
            <a:pPr marL="342900" indent="-342900" algn="just" eaLnBrk="1" fontAlgn="auto" hangingPunct="1">
              <a:lnSpc>
                <a:spcPct val="150000"/>
              </a:lnSpc>
              <a:spcBef>
                <a:spcPts val="0"/>
              </a:spcBef>
              <a:spcAft>
                <a:spcPts val="0"/>
              </a:spcAft>
              <a:buFont typeface="+mj-lt"/>
              <a:buAutoNum type="alphaLcParenBoth"/>
              <a:defRPr/>
            </a:pPr>
            <a:endParaRPr lang="en-US" sz="2000" dirty="0">
              <a:solidFill>
                <a:prstClr val="black"/>
              </a:solidFill>
              <a:latin typeface="Arial" panose="020B0604020202020204" pitchFamily="34" charset="0"/>
              <a:cs typeface="Arial" panose="020B0604020202020204" pitchFamily="34" charset="0"/>
            </a:endParaRPr>
          </a:p>
        </p:txBody>
      </p:sp>
    </p:spTree>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Box 2">
            <a:extLst>
              <a:ext uri="{FF2B5EF4-FFF2-40B4-BE49-F238E27FC236}">
                <a16:creationId xmlns:a16="http://schemas.microsoft.com/office/drawing/2014/main" id="{CFBD1F78-29D7-5E17-DE9F-63C94903D81C}"/>
              </a:ext>
            </a:extLst>
          </p:cNvPr>
          <p:cNvSpPr txBox="1">
            <a:spLocks noChangeArrowheads="1"/>
          </p:cNvSpPr>
          <p:nvPr/>
        </p:nvSpPr>
        <p:spPr bwMode="auto">
          <a:xfrm>
            <a:off x="604838" y="661988"/>
            <a:ext cx="74025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ZA" altLang="en-US" sz="2000" b="1">
                <a:solidFill>
                  <a:srgbClr val="000000"/>
                </a:solidFill>
                <a:latin typeface="Arial" panose="020B0604020202020204" pitchFamily="34" charset="0"/>
                <a:cs typeface="Arial" panose="020B0604020202020204" pitchFamily="34" charset="0"/>
              </a:rPr>
              <a:t>2c. INSTITUTIONAL POLICIES AND BILLS (Cont.)</a:t>
            </a:r>
          </a:p>
        </p:txBody>
      </p:sp>
      <p:cxnSp>
        <p:nvCxnSpPr>
          <p:cNvPr id="4" name="Straight Connector 3">
            <a:extLst>
              <a:ext uri="{FF2B5EF4-FFF2-40B4-BE49-F238E27FC236}">
                <a16:creationId xmlns:a16="http://schemas.microsoft.com/office/drawing/2014/main" id="{29C1A0A7-CECB-4143-9B6D-0918BDFC2B65}"/>
              </a:ext>
            </a:extLst>
          </p:cNvPr>
          <p:cNvCxnSpPr/>
          <p:nvPr/>
        </p:nvCxnSpPr>
        <p:spPr>
          <a:xfrm>
            <a:off x="728663" y="1062038"/>
            <a:ext cx="7599362" cy="0"/>
          </a:xfrm>
          <a:prstGeom prst="line">
            <a:avLst/>
          </a:prstGeom>
          <a:ln>
            <a:solidFill>
              <a:srgbClr val="C00000"/>
            </a:solidFill>
          </a:ln>
        </p:spPr>
        <p:style>
          <a:lnRef idx="2">
            <a:schemeClr val="accent4"/>
          </a:lnRef>
          <a:fillRef idx="0">
            <a:schemeClr val="accent4"/>
          </a:fillRef>
          <a:effectRef idx="1">
            <a:schemeClr val="accent4"/>
          </a:effectRef>
          <a:fontRef idx="minor">
            <a:schemeClr val="tx1"/>
          </a:fontRef>
        </p:style>
      </p:cxnSp>
      <p:sp>
        <p:nvSpPr>
          <p:cNvPr id="97284" name="TextBox 4">
            <a:extLst>
              <a:ext uri="{FF2B5EF4-FFF2-40B4-BE49-F238E27FC236}">
                <a16:creationId xmlns:a16="http://schemas.microsoft.com/office/drawing/2014/main" id="{11ACC26D-0409-01CA-D4A0-9ADBA4C82A3B}"/>
              </a:ext>
            </a:extLst>
          </p:cNvPr>
          <p:cNvSpPr txBox="1">
            <a:spLocks noChangeArrowheads="1"/>
          </p:cNvSpPr>
          <p:nvPr/>
        </p:nvSpPr>
        <p:spPr bwMode="auto">
          <a:xfrm>
            <a:off x="166688" y="1101725"/>
            <a:ext cx="8707437"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defRPr/>
            </a:pPr>
            <a:r>
              <a:rPr lang="en-ZA" altLang="en-US" sz="1600" b="1" dirty="0">
                <a:solidFill>
                  <a:srgbClr val="000000"/>
                </a:solidFill>
                <a:latin typeface="Arial" panose="020B0604020202020204" pitchFamily="34" charset="0"/>
                <a:cs typeface="Arial" panose="020B0604020202020204" pitchFamily="34" charset="0"/>
              </a:rPr>
              <a:t>Bills that the Department plans to introduce in Parliament during the MTSF period:</a:t>
            </a:r>
          </a:p>
          <a:p>
            <a:pPr marL="342900" indent="-342900" algn="just" eaLnBrk="1" hangingPunct="1">
              <a:lnSpc>
                <a:spcPct val="200000"/>
              </a:lnSpc>
              <a:spcBef>
                <a:spcPts val="0"/>
              </a:spcBef>
              <a:spcAft>
                <a:spcPts val="0"/>
              </a:spcAft>
              <a:buFont typeface="+mj-lt"/>
              <a:buAutoNum type="alphaLcParenR" startAt="10"/>
              <a:defRPr/>
            </a:pPr>
            <a:r>
              <a:rPr lang="en-ZA" altLang="en-US" sz="1600" dirty="0">
                <a:solidFill>
                  <a:srgbClr val="000000"/>
                </a:solidFill>
                <a:latin typeface="Arial" panose="020B0604020202020204" pitchFamily="34" charset="0"/>
                <a:ea typeface="Times New Roman" panose="02020603050405020304" pitchFamily="18" charset="0"/>
                <a:cs typeface="Arial" panose="020B0604020202020204" pitchFamily="34" charset="0"/>
              </a:rPr>
              <a:t>The Administration of Estates Bill;</a:t>
            </a:r>
            <a:endParaRPr lang="en-US" altLang="en-US" sz="16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342900" indent="-342900" algn="just" eaLnBrk="1" hangingPunct="1">
              <a:lnSpc>
                <a:spcPct val="200000"/>
              </a:lnSpc>
              <a:spcBef>
                <a:spcPts val="0"/>
              </a:spcBef>
              <a:spcAft>
                <a:spcPts val="0"/>
              </a:spcAft>
              <a:buFont typeface="+mj-lt"/>
              <a:buAutoNum type="alphaLcParenR" startAt="10"/>
              <a:defRPr/>
            </a:pPr>
            <a:r>
              <a:rPr lang="en-ZA" altLang="en-US" sz="1600" dirty="0">
                <a:solidFill>
                  <a:srgbClr val="000000"/>
                </a:solidFill>
                <a:latin typeface="Arial" panose="020B0604020202020204" pitchFamily="34" charset="0"/>
                <a:ea typeface="Times New Roman" panose="02020603050405020304" pitchFamily="18" charset="0"/>
                <a:cs typeface="Arial" panose="020B0604020202020204" pitchFamily="34" charset="0"/>
              </a:rPr>
              <a:t>Regulation of Trusts Bill;</a:t>
            </a:r>
            <a:endParaRPr lang="en-US" altLang="en-US" sz="16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342900" indent="-342900" algn="just" eaLnBrk="1" hangingPunct="1">
              <a:lnSpc>
                <a:spcPct val="200000"/>
              </a:lnSpc>
              <a:spcBef>
                <a:spcPts val="0"/>
              </a:spcBef>
              <a:spcAft>
                <a:spcPts val="0"/>
              </a:spcAft>
              <a:buFont typeface="+mj-lt"/>
              <a:buAutoNum type="alphaLcParenR" startAt="10"/>
              <a:defRPr/>
            </a:pPr>
            <a:r>
              <a:rPr lang="en-ZA" altLang="en-US" sz="1600" dirty="0">
                <a:solidFill>
                  <a:srgbClr val="000000"/>
                </a:solidFill>
                <a:latin typeface="Arial" panose="020B0604020202020204" pitchFamily="34" charset="0"/>
                <a:ea typeface="Times New Roman" panose="02020603050405020304" pitchFamily="18" charset="0"/>
                <a:cs typeface="Arial" panose="020B0604020202020204" pitchFamily="34" charset="0"/>
              </a:rPr>
              <a:t>Regulation of Interception and Communications Amendment Bill; and</a:t>
            </a:r>
            <a:endParaRPr lang="en-US" altLang="en-US" sz="16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342900" indent="-342900" algn="just" eaLnBrk="1" hangingPunct="1">
              <a:lnSpc>
                <a:spcPct val="200000"/>
              </a:lnSpc>
              <a:spcBef>
                <a:spcPts val="0"/>
              </a:spcBef>
              <a:spcAft>
                <a:spcPts val="0"/>
              </a:spcAft>
              <a:buFont typeface="+mj-lt"/>
              <a:buAutoNum type="alphaLcParenR" startAt="10"/>
              <a:defRPr/>
            </a:pPr>
            <a:r>
              <a:rPr lang="en-US" altLang="en-US" sz="1600" dirty="0">
                <a:solidFill>
                  <a:srgbClr val="000000"/>
                </a:solidFill>
                <a:latin typeface="Arial" panose="020B0604020202020204" pitchFamily="34" charset="0"/>
                <a:ea typeface="Times New Roman" panose="02020603050405020304" pitchFamily="18" charset="0"/>
                <a:cs typeface="Arial" panose="020B0604020202020204" pitchFamily="34" charset="0"/>
              </a:rPr>
              <a:t>D</a:t>
            </a:r>
            <a:r>
              <a:rPr lang="en-ZA" altLang="en-US" sz="16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ecriminalisation</a:t>
            </a:r>
            <a:r>
              <a:rPr lang="en-ZA" altLang="en-US" sz="1600" dirty="0">
                <a:solidFill>
                  <a:srgbClr val="000000"/>
                </a:solidFill>
                <a:latin typeface="Arial" panose="020B0604020202020204" pitchFamily="34" charset="0"/>
                <a:ea typeface="Times New Roman" panose="02020603050405020304" pitchFamily="18" charset="0"/>
                <a:cs typeface="Arial" panose="020B0604020202020204" pitchFamily="34" charset="0"/>
              </a:rPr>
              <a:t> of Sex Work Bill.</a:t>
            </a:r>
            <a:endParaRPr lang="en-US" altLang="en-US" sz="16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p:txBody>
      </p:sp>
    </p:spTree>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Box 2">
            <a:extLst>
              <a:ext uri="{FF2B5EF4-FFF2-40B4-BE49-F238E27FC236}">
                <a16:creationId xmlns:a16="http://schemas.microsoft.com/office/drawing/2014/main" id="{444F53BC-1649-DCCC-154C-F134571CCE2F}"/>
              </a:ext>
            </a:extLst>
          </p:cNvPr>
          <p:cNvSpPr txBox="1">
            <a:spLocks noChangeArrowheads="1"/>
          </p:cNvSpPr>
          <p:nvPr/>
        </p:nvSpPr>
        <p:spPr bwMode="auto">
          <a:xfrm>
            <a:off x="287338" y="663575"/>
            <a:ext cx="74025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ZA" altLang="en-US" sz="1800" b="1">
                <a:solidFill>
                  <a:srgbClr val="000000"/>
                </a:solidFill>
                <a:latin typeface="Arial" panose="020B0604020202020204" pitchFamily="34" charset="0"/>
                <a:cs typeface="Arial" panose="020B0604020202020204" pitchFamily="34" charset="0"/>
              </a:rPr>
              <a:t>2d. MISSION, VISION AND VALUES</a:t>
            </a:r>
          </a:p>
        </p:txBody>
      </p:sp>
      <p:cxnSp>
        <p:nvCxnSpPr>
          <p:cNvPr id="4" name="Straight Connector 3">
            <a:extLst>
              <a:ext uri="{FF2B5EF4-FFF2-40B4-BE49-F238E27FC236}">
                <a16:creationId xmlns:a16="http://schemas.microsoft.com/office/drawing/2014/main" id="{29C1A0A7-CECB-4143-9B6D-0918BDFC2B65}"/>
              </a:ext>
            </a:extLst>
          </p:cNvPr>
          <p:cNvCxnSpPr/>
          <p:nvPr/>
        </p:nvCxnSpPr>
        <p:spPr>
          <a:xfrm>
            <a:off x="287338" y="993775"/>
            <a:ext cx="8037512" cy="0"/>
          </a:xfrm>
          <a:prstGeom prst="line">
            <a:avLst/>
          </a:prstGeom>
          <a:ln>
            <a:solidFill>
              <a:srgbClr val="C00000"/>
            </a:solidFill>
          </a:ln>
        </p:spPr>
        <p:style>
          <a:lnRef idx="2">
            <a:schemeClr val="accent4"/>
          </a:lnRef>
          <a:fillRef idx="0">
            <a:schemeClr val="accent4"/>
          </a:fillRef>
          <a:effectRef idx="1">
            <a:schemeClr val="accent4"/>
          </a:effectRef>
          <a:fontRef idx="minor">
            <a:schemeClr val="tx1"/>
          </a:fontRef>
        </p:style>
      </p:cxnSp>
      <p:sp>
        <p:nvSpPr>
          <p:cNvPr id="2" name="Rectangle 1">
            <a:extLst>
              <a:ext uri="{FF2B5EF4-FFF2-40B4-BE49-F238E27FC236}">
                <a16:creationId xmlns:a16="http://schemas.microsoft.com/office/drawing/2014/main" id="{4C7C8BEE-FB90-8D57-F0CA-B882CBFCCED7}"/>
              </a:ext>
            </a:extLst>
          </p:cNvPr>
          <p:cNvSpPr/>
          <p:nvPr/>
        </p:nvSpPr>
        <p:spPr>
          <a:xfrm>
            <a:off x="287338" y="1033463"/>
            <a:ext cx="8856662" cy="5046662"/>
          </a:xfrm>
          <a:prstGeom prst="rect">
            <a:avLst/>
          </a:prstGeom>
        </p:spPr>
        <p:txBody>
          <a:bodyPr>
            <a:spAutoFit/>
          </a:bodyPr>
          <a:lstStyle/>
          <a:p>
            <a:pPr eaLnBrk="1" fontAlgn="auto" hangingPunct="1">
              <a:spcBef>
                <a:spcPts val="0"/>
              </a:spcBef>
              <a:spcAft>
                <a:spcPts val="0"/>
              </a:spcAft>
              <a:defRPr/>
            </a:pPr>
            <a:r>
              <a:rPr lang="en-US" altLang="en-US" sz="1400" b="1" dirty="0">
                <a:solidFill>
                  <a:prstClr val="black"/>
                </a:solidFill>
                <a:latin typeface="Arial" panose="020B0604020202020204" pitchFamily="34" charset="0"/>
                <a:cs typeface="Arial" panose="020B0604020202020204" pitchFamily="34" charset="0"/>
              </a:rPr>
              <a:t>i</a:t>
            </a:r>
            <a:r>
              <a:rPr lang="en-US" altLang="en-US" sz="1500" b="1" dirty="0">
                <a:solidFill>
                  <a:prstClr val="black"/>
                </a:solidFill>
                <a:latin typeface="Arial" panose="020B0604020202020204" pitchFamily="34" charset="0"/>
                <a:cs typeface="Arial" panose="020B0604020202020204" pitchFamily="34" charset="0"/>
              </a:rPr>
              <a:t>. </a:t>
            </a:r>
            <a:r>
              <a:rPr lang="en-US" altLang="en-US" sz="1600" b="1" dirty="0">
                <a:solidFill>
                  <a:prstClr val="black"/>
                </a:solidFill>
                <a:latin typeface="Arial" panose="020B0604020202020204" pitchFamily="34" charset="0"/>
                <a:cs typeface="Arial" panose="020B0604020202020204" pitchFamily="34" charset="0"/>
              </a:rPr>
              <a:t>Mission: </a:t>
            </a:r>
          </a:p>
          <a:p>
            <a:pPr eaLnBrk="1" fontAlgn="auto" hangingPunct="1">
              <a:spcBef>
                <a:spcPts val="0"/>
              </a:spcBef>
              <a:spcAft>
                <a:spcPts val="0"/>
              </a:spcAft>
              <a:defRPr/>
            </a:pPr>
            <a:r>
              <a:rPr lang="en-ZA" sz="1600" dirty="0">
                <a:solidFill>
                  <a:prstClr val="black"/>
                </a:solidFill>
                <a:latin typeface="Arial" panose="020B0604020202020204" pitchFamily="34" charset="0"/>
                <a:cs typeface="Arial" panose="020B0604020202020204" pitchFamily="34" charset="0"/>
              </a:rPr>
              <a:t>An accessible justice system in a vibrant and evolving constitutional democracy</a:t>
            </a:r>
            <a:endParaRPr lang="en-US" sz="1600" dirty="0">
              <a:solidFill>
                <a:prstClr val="black"/>
              </a:solidFill>
              <a:latin typeface="Arial" panose="020B0604020202020204" pitchFamily="34" charset="0"/>
              <a:cs typeface="Arial" panose="020B0604020202020204" pitchFamily="34" charset="0"/>
            </a:endParaRPr>
          </a:p>
          <a:p>
            <a:pPr eaLnBrk="1" fontAlgn="auto" hangingPunct="1">
              <a:spcBef>
                <a:spcPts val="0"/>
              </a:spcBef>
              <a:spcAft>
                <a:spcPts val="0"/>
              </a:spcAft>
              <a:defRPr/>
            </a:pPr>
            <a:endParaRPr lang="en-US" altLang="en-US" sz="1600" dirty="0">
              <a:solidFill>
                <a:prstClr val="black"/>
              </a:solidFill>
              <a:latin typeface="Arial" panose="020B0604020202020204" pitchFamily="34" charset="0"/>
              <a:cs typeface="Arial" panose="020B0604020202020204" pitchFamily="34" charset="0"/>
            </a:endParaRPr>
          </a:p>
          <a:p>
            <a:pPr eaLnBrk="1" fontAlgn="auto" hangingPunct="1">
              <a:spcBef>
                <a:spcPts val="0"/>
              </a:spcBef>
              <a:spcAft>
                <a:spcPts val="0"/>
              </a:spcAft>
              <a:defRPr/>
            </a:pPr>
            <a:endParaRPr lang="en-US" altLang="en-US" sz="1600" dirty="0">
              <a:solidFill>
                <a:prstClr val="black"/>
              </a:solidFill>
              <a:latin typeface="Arial" panose="020B0604020202020204" pitchFamily="34" charset="0"/>
              <a:cs typeface="Arial" panose="020B0604020202020204" pitchFamily="34" charset="0"/>
            </a:endParaRPr>
          </a:p>
          <a:p>
            <a:pPr eaLnBrk="1" fontAlgn="auto" hangingPunct="1">
              <a:spcBef>
                <a:spcPts val="0"/>
              </a:spcBef>
              <a:spcAft>
                <a:spcPts val="0"/>
              </a:spcAft>
              <a:defRPr/>
            </a:pPr>
            <a:r>
              <a:rPr lang="en-US" altLang="en-US" sz="1600" b="1" dirty="0">
                <a:solidFill>
                  <a:prstClr val="black"/>
                </a:solidFill>
                <a:latin typeface="Arial" panose="020B0604020202020204" pitchFamily="34" charset="0"/>
                <a:cs typeface="Arial" panose="020B0604020202020204" pitchFamily="34" charset="0"/>
              </a:rPr>
              <a:t>ii. Vision: </a:t>
            </a:r>
          </a:p>
          <a:p>
            <a:pPr eaLnBrk="1" fontAlgn="auto" hangingPunct="1">
              <a:spcBef>
                <a:spcPts val="0"/>
              </a:spcBef>
              <a:spcAft>
                <a:spcPts val="0"/>
              </a:spcAft>
              <a:defRPr/>
            </a:pPr>
            <a:r>
              <a:rPr lang="en-ZA" sz="1600" dirty="0">
                <a:solidFill>
                  <a:prstClr val="black"/>
                </a:solidFill>
                <a:latin typeface="Arial" panose="020B0604020202020204" pitchFamily="34" charset="0"/>
                <a:cs typeface="Arial" panose="020B0604020202020204" pitchFamily="34" charset="0"/>
              </a:rPr>
              <a:t>Enabling access to justice, advancement of constitutionalism, respect for human rights and the rule of law. </a:t>
            </a:r>
          </a:p>
          <a:p>
            <a:pPr eaLnBrk="1" fontAlgn="auto" hangingPunct="1">
              <a:spcBef>
                <a:spcPts val="0"/>
              </a:spcBef>
              <a:spcAft>
                <a:spcPts val="0"/>
              </a:spcAft>
              <a:defRPr/>
            </a:pPr>
            <a:endParaRPr lang="en-ZA" sz="1600" dirty="0">
              <a:solidFill>
                <a:prstClr val="black"/>
              </a:solidFill>
              <a:latin typeface="Arial" panose="020B0604020202020204" pitchFamily="34" charset="0"/>
              <a:cs typeface="Arial" panose="020B0604020202020204" pitchFamily="34" charset="0"/>
            </a:endParaRPr>
          </a:p>
          <a:p>
            <a:pPr eaLnBrk="1" fontAlgn="auto" hangingPunct="1">
              <a:spcBef>
                <a:spcPts val="0"/>
              </a:spcBef>
              <a:spcAft>
                <a:spcPts val="0"/>
              </a:spcAft>
              <a:defRPr/>
            </a:pPr>
            <a:r>
              <a:rPr lang="en-ZA" sz="1600" b="1" dirty="0">
                <a:solidFill>
                  <a:prstClr val="black"/>
                </a:solidFill>
                <a:latin typeface="Arial" panose="020B0604020202020204" pitchFamily="34" charset="0"/>
                <a:cs typeface="Arial" panose="020B0604020202020204" pitchFamily="34" charset="0"/>
              </a:rPr>
              <a:t>iii. Values</a:t>
            </a:r>
          </a:p>
          <a:p>
            <a:pPr eaLnBrk="1" fontAlgn="auto" hangingPunct="1">
              <a:spcBef>
                <a:spcPts val="0"/>
              </a:spcBef>
              <a:spcAft>
                <a:spcPts val="0"/>
              </a:spcAft>
              <a:defRPr/>
            </a:pPr>
            <a:endParaRPr lang="en-ZA" sz="1600" b="1" dirty="0">
              <a:solidFill>
                <a:prstClr val="black"/>
              </a:solidFill>
              <a:latin typeface="Arial" panose="020B0604020202020204" pitchFamily="34" charset="0"/>
              <a:cs typeface="Arial" panose="020B0604020202020204" pitchFamily="34" charset="0"/>
            </a:endParaRPr>
          </a:p>
          <a:p>
            <a:pPr marL="342900" indent="-342900" algn="just" eaLnBrk="1" fontAlgn="auto" hangingPunct="1">
              <a:spcBef>
                <a:spcPts val="0"/>
              </a:spcBef>
              <a:spcAft>
                <a:spcPts val="1000"/>
              </a:spcAft>
              <a:buFont typeface="Symbol" panose="05050102010706020507" pitchFamily="18" charset="2"/>
              <a:buChar char=""/>
              <a:defRPr/>
            </a:pPr>
            <a:r>
              <a:rPr lang="en-ZA" sz="1600" dirty="0">
                <a:solidFill>
                  <a:srgbClr val="000000"/>
                </a:solidFill>
                <a:latin typeface="Arial" panose="020B0604020202020204" pitchFamily="34" charset="0"/>
                <a:ea typeface="Calibri" panose="020F0502020204030204" pitchFamily="34" charset="0"/>
                <a:cs typeface="Times New Roman" panose="02020603050405020304" pitchFamily="18" charset="0"/>
              </a:rPr>
              <a:t>Commitment to constitutional values and a culture of human rights</a:t>
            </a:r>
            <a:endParaRPr lang="en-US" sz="1600" dirty="0">
              <a:solidFill>
                <a:srgbClr val="000000"/>
              </a:solidFill>
              <a:latin typeface="Myriad Pro"/>
              <a:ea typeface="Calibri" panose="020F0502020204030204" pitchFamily="34" charset="0"/>
              <a:cs typeface="Times New Roman" panose="02020603050405020304" pitchFamily="18" charset="0"/>
            </a:endParaRPr>
          </a:p>
          <a:p>
            <a:pPr marL="342900" indent="-342900" algn="just" eaLnBrk="1" fontAlgn="auto" hangingPunct="1">
              <a:spcBef>
                <a:spcPts val="0"/>
              </a:spcBef>
              <a:spcAft>
                <a:spcPts val="1000"/>
              </a:spcAft>
              <a:buFont typeface="Symbol" panose="05050102010706020507" pitchFamily="18" charset="2"/>
              <a:buChar char=""/>
              <a:defRPr/>
            </a:pPr>
            <a:r>
              <a:rPr lang="en-ZA" sz="1600" dirty="0">
                <a:solidFill>
                  <a:srgbClr val="000000"/>
                </a:solidFill>
                <a:latin typeface="Arial" panose="020B0604020202020204" pitchFamily="34" charset="0"/>
                <a:ea typeface="Calibri" panose="020F0502020204030204" pitchFamily="34" charset="0"/>
                <a:cs typeface="Times New Roman" panose="02020603050405020304" pitchFamily="18" charset="0"/>
              </a:rPr>
              <a:t>Promotion of the rule of law</a:t>
            </a:r>
            <a:endParaRPr lang="en-US" sz="1600" dirty="0">
              <a:solidFill>
                <a:srgbClr val="000000"/>
              </a:solidFill>
              <a:latin typeface="Myriad Pro"/>
              <a:ea typeface="Calibri" panose="020F0502020204030204" pitchFamily="34" charset="0"/>
              <a:cs typeface="Times New Roman" panose="02020603050405020304" pitchFamily="18" charset="0"/>
            </a:endParaRPr>
          </a:p>
          <a:p>
            <a:pPr marL="342900" indent="-342900" algn="just" eaLnBrk="1" fontAlgn="auto" hangingPunct="1">
              <a:spcBef>
                <a:spcPts val="0"/>
              </a:spcBef>
              <a:spcAft>
                <a:spcPts val="1000"/>
              </a:spcAft>
              <a:buFont typeface="Symbol" panose="05050102010706020507" pitchFamily="18" charset="2"/>
              <a:buChar char=""/>
              <a:defRPr/>
            </a:pPr>
            <a:r>
              <a:rPr lang="en-ZA" sz="1600" dirty="0">
                <a:solidFill>
                  <a:srgbClr val="000000"/>
                </a:solidFill>
                <a:latin typeface="Arial" panose="020B0604020202020204" pitchFamily="34" charset="0"/>
                <a:ea typeface="Calibri" panose="020F0502020204030204" pitchFamily="34" charset="0"/>
                <a:cs typeface="Times New Roman" panose="02020603050405020304" pitchFamily="18" charset="0"/>
              </a:rPr>
              <a:t>Good governance</a:t>
            </a:r>
            <a:endParaRPr lang="en-US" sz="1600" dirty="0">
              <a:solidFill>
                <a:srgbClr val="000000"/>
              </a:solidFill>
              <a:latin typeface="Myriad Pro"/>
              <a:ea typeface="Calibri" panose="020F0502020204030204" pitchFamily="34" charset="0"/>
              <a:cs typeface="Times New Roman" panose="02020603050405020304" pitchFamily="18" charset="0"/>
            </a:endParaRPr>
          </a:p>
          <a:p>
            <a:pPr marL="342900" indent="-342900" algn="just" eaLnBrk="1" fontAlgn="auto" hangingPunct="1">
              <a:spcBef>
                <a:spcPts val="0"/>
              </a:spcBef>
              <a:spcAft>
                <a:spcPts val="1000"/>
              </a:spcAft>
              <a:buFont typeface="Symbol" panose="05050102010706020507" pitchFamily="18" charset="2"/>
              <a:buChar char=""/>
              <a:defRPr/>
            </a:pPr>
            <a:r>
              <a:rPr lang="en-ZA" sz="1600" dirty="0">
                <a:solidFill>
                  <a:srgbClr val="000000"/>
                </a:solidFill>
                <a:latin typeface="Arial" panose="020B0604020202020204" pitchFamily="34" charset="0"/>
                <a:ea typeface="Calibri" panose="020F0502020204030204" pitchFamily="34" charset="0"/>
                <a:cs typeface="Times New Roman" panose="02020603050405020304" pitchFamily="18" charset="0"/>
              </a:rPr>
              <a:t>Operational Excellence </a:t>
            </a:r>
            <a:endParaRPr lang="en-US" sz="1600" dirty="0">
              <a:solidFill>
                <a:srgbClr val="000000"/>
              </a:solidFill>
              <a:latin typeface="Myriad Pro"/>
              <a:ea typeface="Calibri" panose="020F0502020204030204" pitchFamily="34" charset="0"/>
              <a:cs typeface="Times New Roman" panose="02020603050405020304" pitchFamily="18" charset="0"/>
            </a:endParaRPr>
          </a:p>
          <a:p>
            <a:pPr marL="342900" indent="-342900" algn="just" eaLnBrk="1" fontAlgn="auto" hangingPunct="1">
              <a:spcBef>
                <a:spcPts val="0"/>
              </a:spcBef>
              <a:spcAft>
                <a:spcPts val="1000"/>
              </a:spcAft>
              <a:buFont typeface="Symbol" panose="05050102010706020507" pitchFamily="18" charset="2"/>
              <a:buChar char=""/>
              <a:defRPr/>
            </a:pPr>
            <a:r>
              <a:rPr lang="en-ZA" sz="1600" dirty="0">
                <a:solidFill>
                  <a:srgbClr val="000000"/>
                </a:solidFill>
                <a:latin typeface="Arial" panose="020B0604020202020204" pitchFamily="34" charset="0"/>
                <a:ea typeface="Calibri" panose="020F0502020204030204" pitchFamily="34" charset="0"/>
                <a:cs typeface="Times New Roman" panose="02020603050405020304" pitchFamily="18" charset="0"/>
              </a:rPr>
              <a:t>Professionalism and continuous improvement</a:t>
            </a:r>
            <a:endParaRPr lang="en-US" sz="1600" dirty="0">
              <a:solidFill>
                <a:srgbClr val="000000"/>
              </a:solidFill>
              <a:latin typeface="Myriad Pro"/>
              <a:ea typeface="Calibri" panose="020F0502020204030204" pitchFamily="34" charset="0"/>
              <a:cs typeface="Times New Roman" panose="02020603050405020304" pitchFamily="18" charset="0"/>
            </a:endParaRPr>
          </a:p>
          <a:p>
            <a:pPr marL="342900" indent="-342900" algn="just" eaLnBrk="1" fontAlgn="auto" hangingPunct="1">
              <a:spcBef>
                <a:spcPts val="0"/>
              </a:spcBef>
              <a:spcAft>
                <a:spcPts val="1000"/>
              </a:spcAft>
              <a:buFont typeface="Symbol" panose="05050102010706020507" pitchFamily="18" charset="2"/>
              <a:buChar char=""/>
              <a:defRPr/>
            </a:pPr>
            <a:r>
              <a:rPr lang="en-ZA" sz="1600" dirty="0">
                <a:solidFill>
                  <a:srgbClr val="000000"/>
                </a:solidFill>
                <a:latin typeface="Arial" panose="020B0604020202020204" pitchFamily="34" charset="0"/>
                <a:ea typeface="Calibri" panose="020F0502020204030204" pitchFamily="34" charset="0"/>
                <a:cs typeface="Times New Roman" panose="02020603050405020304" pitchFamily="18" charset="0"/>
              </a:rPr>
              <a:t>Transparency</a:t>
            </a:r>
            <a:endParaRPr lang="en-US" sz="1600" dirty="0">
              <a:solidFill>
                <a:srgbClr val="000000"/>
              </a:solidFill>
              <a:latin typeface="Myriad Pro"/>
              <a:ea typeface="Calibri" panose="020F0502020204030204" pitchFamily="34" charset="0"/>
              <a:cs typeface="Times New Roman" panose="02020603050405020304" pitchFamily="18" charset="0"/>
            </a:endParaRPr>
          </a:p>
          <a:p>
            <a:pPr marL="342900" indent="-342900" algn="just" eaLnBrk="1" fontAlgn="auto" hangingPunct="1">
              <a:spcBef>
                <a:spcPts val="0"/>
              </a:spcBef>
              <a:spcAft>
                <a:spcPts val="1000"/>
              </a:spcAft>
              <a:buFont typeface="Symbol" panose="05050102010706020507" pitchFamily="18" charset="2"/>
              <a:buChar char=""/>
              <a:defRPr/>
            </a:pPr>
            <a:r>
              <a:rPr lang="en-ZA" sz="1600" dirty="0">
                <a:latin typeface="Arial" panose="020B0604020202020204" pitchFamily="34" charset="0"/>
                <a:ea typeface="Calibri" panose="020F0502020204030204" pitchFamily="34" charset="0"/>
              </a:rPr>
              <a:t>Collegiality </a:t>
            </a:r>
            <a:endParaRPr lang="en-ZA" sz="1600" b="1" dirty="0">
              <a:solidFill>
                <a:prstClr val="black"/>
              </a:solidFill>
              <a:latin typeface="Arial" panose="020B0604020202020204" pitchFamily="34" charset="0"/>
              <a:cs typeface="Arial" panose="020B0604020202020204" pitchFamily="34" charset="0"/>
            </a:endParaRPr>
          </a:p>
        </p:txBody>
      </p:sp>
    </p:spTree>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Box 2">
            <a:extLst>
              <a:ext uri="{FF2B5EF4-FFF2-40B4-BE49-F238E27FC236}">
                <a16:creationId xmlns:a16="http://schemas.microsoft.com/office/drawing/2014/main" id="{1869A0FA-DE39-A2A8-099A-1A3C9F106F71}"/>
              </a:ext>
            </a:extLst>
          </p:cNvPr>
          <p:cNvSpPr txBox="1">
            <a:spLocks noChangeArrowheads="1"/>
          </p:cNvSpPr>
          <p:nvPr/>
        </p:nvSpPr>
        <p:spPr bwMode="auto">
          <a:xfrm>
            <a:off x="414338" y="661988"/>
            <a:ext cx="74009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ZA" altLang="en-US" sz="1800" b="1">
                <a:solidFill>
                  <a:srgbClr val="000000"/>
                </a:solidFill>
                <a:latin typeface="Arial" panose="020B0604020202020204" pitchFamily="34" charset="0"/>
                <a:cs typeface="Arial" panose="020B0604020202020204" pitchFamily="34" charset="0"/>
              </a:rPr>
              <a:t>2e. IMPACT STATEMENT AND OUTCOMES</a:t>
            </a:r>
          </a:p>
        </p:txBody>
      </p:sp>
      <p:cxnSp>
        <p:nvCxnSpPr>
          <p:cNvPr id="4" name="Straight Connector 3">
            <a:extLst>
              <a:ext uri="{FF2B5EF4-FFF2-40B4-BE49-F238E27FC236}">
                <a16:creationId xmlns:a16="http://schemas.microsoft.com/office/drawing/2014/main" id="{29C1A0A7-CECB-4143-9B6D-0918BDFC2B65}"/>
              </a:ext>
            </a:extLst>
          </p:cNvPr>
          <p:cNvCxnSpPr/>
          <p:nvPr/>
        </p:nvCxnSpPr>
        <p:spPr>
          <a:xfrm>
            <a:off x="728663" y="1062038"/>
            <a:ext cx="7599362" cy="0"/>
          </a:xfrm>
          <a:prstGeom prst="line">
            <a:avLst/>
          </a:prstGeom>
          <a:ln>
            <a:solidFill>
              <a:srgbClr val="C00000"/>
            </a:solidFill>
          </a:ln>
        </p:spPr>
        <p:style>
          <a:lnRef idx="2">
            <a:schemeClr val="accent4"/>
          </a:lnRef>
          <a:fillRef idx="0">
            <a:schemeClr val="accent4"/>
          </a:fillRef>
          <a:effectRef idx="1">
            <a:schemeClr val="accent4"/>
          </a:effectRef>
          <a:fontRef idx="minor">
            <a:schemeClr val="tx1"/>
          </a:fontRef>
        </p:style>
      </p:cxnSp>
      <p:sp>
        <p:nvSpPr>
          <p:cNvPr id="5" name="Rectangle 4">
            <a:extLst>
              <a:ext uri="{FF2B5EF4-FFF2-40B4-BE49-F238E27FC236}">
                <a16:creationId xmlns:a16="http://schemas.microsoft.com/office/drawing/2014/main" id="{728DC717-7165-4EF3-B753-BE316F961FCA}"/>
              </a:ext>
            </a:extLst>
          </p:cNvPr>
          <p:cNvSpPr/>
          <p:nvPr/>
        </p:nvSpPr>
        <p:spPr>
          <a:xfrm>
            <a:off x="414338" y="1222375"/>
            <a:ext cx="8229600" cy="4278313"/>
          </a:xfrm>
          <a:prstGeom prst="rect">
            <a:avLst/>
          </a:prstGeom>
        </p:spPr>
        <p:txBody>
          <a:bodyPr>
            <a:spAutoFit/>
          </a:bodyPr>
          <a:lstStyle/>
          <a:p>
            <a:pPr eaLnBrk="1" fontAlgn="auto" hangingPunct="1">
              <a:spcBef>
                <a:spcPts val="0"/>
              </a:spcBef>
              <a:spcAft>
                <a:spcPts val="0"/>
              </a:spcAft>
              <a:defRPr/>
            </a:pPr>
            <a:r>
              <a:rPr lang="en-US" altLang="en-US" sz="1600" b="1" kern="0" dirty="0">
                <a:solidFill>
                  <a:prstClr val="black"/>
                </a:solidFill>
                <a:latin typeface="Arial" panose="020B0604020202020204" pitchFamily="34" charset="0"/>
                <a:cs typeface="Arial" panose="020B0604020202020204" pitchFamily="34" charset="0"/>
              </a:rPr>
              <a:t>i. IMPACT STATEMENT</a:t>
            </a:r>
            <a:endParaRPr lang="en-US" altLang="en-US" sz="1600" kern="0" dirty="0">
              <a:solidFill>
                <a:prstClr val="black"/>
              </a:solidFill>
              <a:latin typeface="Arial" panose="020B0604020202020204" pitchFamily="34" charset="0"/>
              <a:cs typeface="Arial" panose="020B0604020202020204" pitchFamily="34" charset="0"/>
            </a:endParaRPr>
          </a:p>
          <a:p>
            <a:pPr eaLnBrk="1" fontAlgn="auto" hangingPunct="1">
              <a:spcBef>
                <a:spcPts val="0"/>
              </a:spcBef>
              <a:spcAft>
                <a:spcPts val="0"/>
              </a:spcAft>
              <a:defRPr/>
            </a:pPr>
            <a:endParaRPr lang="en-US" altLang="en-US" sz="1600" kern="0" dirty="0">
              <a:solidFill>
                <a:prstClr val="black"/>
              </a:solidFill>
              <a:latin typeface="+mn-lt"/>
            </a:endParaRPr>
          </a:p>
          <a:p>
            <a:pPr eaLnBrk="1" fontAlgn="auto" hangingPunct="1">
              <a:spcBef>
                <a:spcPts val="0"/>
              </a:spcBef>
              <a:spcAft>
                <a:spcPts val="0"/>
              </a:spcAft>
              <a:defRPr/>
            </a:pPr>
            <a:r>
              <a:rPr lang="en-US" altLang="en-US" sz="1600" kern="0" dirty="0">
                <a:solidFill>
                  <a:prstClr val="black"/>
                </a:solidFill>
                <a:latin typeface="Arial" panose="020B0604020202020204" pitchFamily="34" charset="0"/>
                <a:cs typeface="Arial" panose="020B0604020202020204" pitchFamily="34" charset="0"/>
              </a:rPr>
              <a:t>Improved public perception, confidence in the justice system and respect for the rule of law</a:t>
            </a:r>
          </a:p>
          <a:p>
            <a:pPr eaLnBrk="1" fontAlgn="auto" hangingPunct="1">
              <a:spcBef>
                <a:spcPts val="0"/>
              </a:spcBef>
              <a:spcAft>
                <a:spcPts val="0"/>
              </a:spcAft>
              <a:defRPr/>
            </a:pPr>
            <a:endParaRPr lang="en-US" altLang="en-US" sz="1600" b="1" kern="0" dirty="0">
              <a:solidFill>
                <a:prstClr val="black"/>
              </a:solidFill>
              <a:latin typeface="+mn-lt"/>
              <a:cs typeface="Arial" panose="020B0604020202020204" pitchFamily="34" charset="0"/>
            </a:endParaRPr>
          </a:p>
          <a:p>
            <a:pPr eaLnBrk="1" fontAlgn="auto" hangingPunct="1">
              <a:spcBef>
                <a:spcPts val="0"/>
              </a:spcBef>
              <a:spcAft>
                <a:spcPts val="0"/>
              </a:spcAft>
              <a:defRPr/>
            </a:pPr>
            <a:endParaRPr lang="en-US" altLang="en-US" sz="1600" b="1" kern="0" dirty="0">
              <a:solidFill>
                <a:prstClr val="black"/>
              </a:solidFill>
              <a:latin typeface="+mn-lt"/>
              <a:cs typeface="Arial" panose="020B0604020202020204" pitchFamily="34" charset="0"/>
            </a:endParaRPr>
          </a:p>
          <a:p>
            <a:pPr eaLnBrk="1" fontAlgn="auto" hangingPunct="1">
              <a:spcBef>
                <a:spcPts val="0"/>
              </a:spcBef>
              <a:spcAft>
                <a:spcPts val="0"/>
              </a:spcAft>
              <a:defRPr/>
            </a:pPr>
            <a:r>
              <a:rPr lang="en-US" altLang="en-US" sz="1600" b="1" kern="0" dirty="0">
                <a:solidFill>
                  <a:prstClr val="black"/>
                </a:solidFill>
                <a:latin typeface="Arial" panose="020B0604020202020204" pitchFamily="34" charset="0"/>
                <a:cs typeface="Arial" panose="020B0604020202020204" pitchFamily="34" charset="0"/>
              </a:rPr>
              <a:t>ii. DEPARTMENT OUTCOMES</a:t>
            </a:r>
          </a:p>
          <a:p>
            <a:pPr marL="342900" indent="-342900" eaLnBrk="1" fontAlgn="auto" hangingPunct="1">
              <a:spcBef>
                <a:spcPts val="0"/>
              </a:spcBef>
              <a:spcAft>
                <a:spcPts val="0"/>
              </a:spcAft>
              <a:buFont typeface="+mj-lt"/>
              <a:buAutoNum type="alphaLcPeriod"/>
              <a:defRPr/>
            </a:pPr>
            <a:r>
              <a:rPr lang="en-US" sz="1600" kern="0" dirty="0">
                <a:solidFill>
                  <a:prstClr val="black"/>
                </a:solidFill>
                <a:latin typeface="Arial" panose="020B0604020202020204" pitchFamily="34" charset="0"/>
                <a:cs typeface="Arial" panose="020B0604020202020204" pitchFamily="34" charset="0"/>
              </a:rPr>
              <a:t>Modernised and digitized justice services platforms;</a:t>
            </a:r>
          </a:p>
          <a:p>
            <a:pPr marL="342900" indent="-342900" eaLnBrk="1" fontAlgn="auto" hangingPunct="1">
              <a:spcBef>
                <a:spcPts val="0"/>
              </a:spcBef>
              <a:spcAft>
                <a:spcPts val="0"/>
              </a:spcAft>
              <a:buFont typeface="+mj-lt"/>
              <a:buAutoNum type="alphaLcPeriod"/>
              <a:defRPr/>
            </a:pPr>
            <a:r>
              <a:rPr lang="en-US" sz="1600" kern="0" dirty="0">
                <a:solidFill>
                  <a:prstClr val="black"/>
                </a:solidFill>
                <a:latin typeface="Arial" panose="020B0604020202020204" pitchFamily="34" charset="0"/>
                <a:cs typeface="Arial" panose="020B0604020202020204" pitchFamily="34" charset="0"/>
              </a:rPr>
              <a:t>Improved organizational capabilities and good governance</a:t>
            </a:r>
          </a:p>
          <a:p>
            <a:pPr marL="342900" indent="-342900" eaLnBrk="1" fontAlgn="auto" hangingPunct="1">
              <a:spcBef>
                <a:spcPts val="0"/>
              </a:spcBef>
              <a:spcAft>
                <a:spcPts val="0"/>
              </a:spcAft>
              <a:buFont typeface="+mj-lt"/>
              <a:buAutoNum type="alphaLcPeriod"/>
              <a:defRPr/>
            </a:pPr>
            <a:r>
              <a:rPr lang="en-US" sz="1600" kern="0" dirty="0">
                <a:solidFill>
                  <a:prstClr val="black"/>
                </a:solidFill>
                <a:latin typeface="Arial" panose="020B0604020202020204" pitchFamily="34" charset="0"/>
                <a:cs typeface="Arial" panose="020B0604020202020204" pitchFamily="34" charset="0"/>
              </a:rPr>
              <a:t>Improved awareness of justice services and constitutionalism</a:t>
            </a:r>
          </a:p>
          <a:p>
            <a:pPr marL="342900" indent="-342900" eaLnBrk="1" fontAlgn="auto" hangingPunct="1">
              <a:spcBef>
                <a:spcPts val="0"/>
              </a:spcBef>
              <a:spcAft>
                <a:spcPts val="0"/>
              </a:spcAft>
              <a:buFont typeface="+mj-lt"/>
              <a:buAutoNum type="alphaLcPeriod"/>
              <a:defRPr/>
            </a:pPr>
            <a:r>
              <a:rPr lang="en-US" sz="1600" kern="0" dirty="0">
                <a:solidFill>
                  <a:prstClr val="black"/>
                </a:solidFill>
                <a:latin typeface="Arial" panose="020B0604020202020204" pitchFamily="34" charset="0"/>
                <a:cs typeface="Arial" panose="020B0604020202020204" pitchFamily="34" charset="0"/>
              </a:rPr>
              <a:t>Increased access to justice services </a:t>
            </a:r>
          </a:p>
          <a:p>
            <a:pPr marL="342900" indent="-342900" eaLnBrk="1" fontAlgn="auto" hangingPunct="1">
              <a:spcBef>
                <a:spcPts val="0"/>
              </a:spcBef>
              <a:spcAft>
                <a:spcPts val="0"/>
              </a:spcAft>
              <a:buFont typeface="+mj-lt"/>
              <a:buAutoNum type="alphaLcPeriod"/>
              <a:defRPr/>
            </a:pPr>
            <a:r>
              <a:rPr lang="en-US" sz="1600" kern="0" dirty="0">
                <a:solidFill>
                  <a:prstClr val="black"/>
                </a:solidFill>
                <a:latin typeface="Arial" panose="020B0604020202020204" pitchFamily="34" charset="0"/>
                <a:cs typeface="Arial" panose="020B0604020202020204" pitchFamily="34" charset="0"/>
              </a:rPr>
              <a:t>Improved  Masters Services</a:t>
            </a:r>
          </a:p>
          <a:p>
            <a:pPr marL="342900" indent="-342900" eaLnBrk="1" fontAlgn="auto" hangingPunct="1">
              <a:spcBef>
                <a:spcPts val="0"/>
              </a:spcBef>
              <a:spcAft>
                <a:spcPts val="0"/>
              </a:spcAft>
              <a:buFont typeface="+mj-lt"/>
              <a:buAutoNum type="alphaLcPeriod"/>
              <a:defRPr/>
            </a:pPr>
            <a:r>
              <a:rPr lang="en-US" sz="1600" kern="0" dirty="0">
                <a:solidFill>
                  <a:prstClr val="black"/>
                </a:solidFill>
                <a:latin typeface="Arial" panose="020B0604020202020204" pitchFamily="34" charset="0"/>
                <a:cs typeface="Arial" panose="020B0604020202020204" pitchFamily="34" charset="0"/>
              </a:rPr>
              <a:t>Transformed Colonial/Apartheid era justice-related legislation</a:t>
            </a:r>
          </a:p>
          <a:p>
            <a:pPr marL="342900" indent="-342900" eaLnBrk="1" fontAlgn="auto" hangingPunct="1">
              <a:spcBef>
                <a:spcPts val="0"/>
              </a:spcBef>
              <a:spcAft>
                <a:spcPts val="0"/>
              </a:spcAft>
              <a:buFont typeface="+mj-lt"/>
              <a:buAutoNum type="alphaLcPeriod"/>
              <a:defRPr/>
            </a:pPr>
            <a:r>
              <a:rPr lang="en-US" sz="1600" kern="0" dirty="0">
                <a:solidFill>
                  <a:prstClr val="black"/>
                </a:solidFill>
                <a:latin typeface="Arial" panose="020B0604020202020204" pitchFamily="34" charset="0"/>
                <a:cs typeface="Arial" panose="020B0604020202020204" pitchFamily="34" charset="0"/>
              </a:rPr>
              <a:t>Transformed State legal services </a:t>
            </a:r>
          </a:p>
          <a:p>
            <a:pPr marL="342900" indent="-342900" eaLnBrk="1" fontAlgn="auto" hangingPunct="1">
              <a:spcBef>
                <a:spcPts val="0"/>
              </a:spcBef>
              <a:spcAft>
                <a:spcPts val="0"/>
              </a:spcAft>
              <a:buFont typeface="+mj-lt"/>
              <a:buAutoNum type="alphaLcPeriod"/>
              <a:defRPr/>
            </a:pPr>
            <a:r>
              <a:rPr lang="en-US" sz="1600" kern="0" dirty="0">
                <a:solidFill>
                  <a:prstClr val="black"/>
                </a:solidFill>
                <a:latin typeface="Arial" panose="020B0604020202020204" pitchFamily="34" charset="0"/>
                <a:cs typeface="Arial" panose="020B0604020202020204" pitchFamily="34" charset="0"/>
              </a:rPr>
              <a:t>Transformed legal profession</a:t>
            </a:r>
          </a:p>
          <a:p>
            <a:pPr marL="342900" indent="-342900" eaLnBrk="1" fontAlgn="auto" hangingPunct="1">
              <a:spcBef>
                <a:spcPts val="0"/>
              </a:spcBef>
              <a:spcAft>
                <a:spcPts val="0"/>
              </a:spcAft>
              <a:buFont typeface="+mj-lt"/>
              <a:buAutoNum type="alphaLcPeriod"/>
              <a:defRPr/>
            </a:pPr>
            <a:r>
              <a:rPr lang="en-GB" sz="1600" kern="0" dirty="0">
                <a:solidFill>
                  <a:prstClr val="black"/>
                </a:solidFill>
                <a:latin typeface="Arial" panose="020B0604020202020204" pitchFamily="34" charset="0"/>
                <a:cs typeface="Arial" panose="020B0604020202020204" pitchFamily="34" charset="0"/>
              </a:rPr>
              <a:t>Advanced constitutionalism, human rights and the rule of law</a:t>
            </a:r>
          </a:p>
          <a:p>
            <a:pPr marL="342900" indent="-342900" eaLnBrk="1" fontAlgn="auto" hangingPunct="1">
              <a:spcBef>
                <a:spcPts val="0"/>
              </a:spcBef>
              <a:spcAft>
                <a:spcPts val="0"/>
              </a:spcAft>
              <a:buFont typeface="+mj-lt"/>
              <a:buAutoNum type="alphaLcPeriod"/>
              <a:defRPr/>
            </a:pPr>
            <a:r>
              <a:rPr lang="en-US" sz="1600" kern="0" dirty="0">
                <a:solidFill>
                  <a:prstClr val="black"/>
                </a:solidFill>
                <a:latin typeface="Arial" panose="020B0604020202020204" pitchFamily="34" charset="0"/>
                <a:cs typeface="Arial" panose="020B0604020202020204" pitchFamily="34" charset="0"/>
              </a:rPr>
              <a:t>Crime and corruption reduced through effective prosecution</a:t>
            </a:r>
          </a:p>
        </p:txBody>
      </p:sp>
    </p:spTree>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29C1A0A7-CECB-4143-9B6D-0918BDFC2B65}"/>
              </a:ext>
            </a:extLst>
          </p:cNvPr>
          <p:cNvCxnSpPr/>
          <p:nvPr/>
        </p:nvCxnSpPr>
        <p:spPr>
          <a:xfrm>
            <a:off x="728663" y="1062038"/>
            <a:ext cx="7599362" cy="0"/>
          </a:xfrm>
          <a:prstGeom prst="line">
            <a:avLst/>
          </a:prstGeom>
          <a:ln>
            <a:solidFill>
              <a:srgbClr val="C00000"/>
            </a:solidFill>
          </a:ln>
        </p:spPr>
        <p:style>
          <a:lnRef idx="2">
            <a:schemeClr val="accent4"/>
          </a:lnRef>
          <a:fillRef idx="0">
            <a:schemeClr val="accent4"/>
          </a:fillRef>
          <a:effectRef idx="1">
            <a:schemeClr val="accent4"/>
          </a:effectRef>
          <a:fontRef idx="minor">
            <a:schemeClr val="tx1"/>
          </a:fontRef>
        </p:style>
      </p:cxnSp>
      <p:sp>
        <p:nvSpPr>
          <p:cNvPr id="45059" name="Rectangle 4">
            <a:extLst>
              <a:ext uri="{FF2B5EF4-FFF2-40B4-BE49-F238E27FC236}">
                <a16:creationId xmlns:a16="http://schemas.microsoft.com/office/drawing/2014/main" id="{885ABAE7-0F4F-DF8C-1822-6A51C72396D3}"/>
              </a:ext>
            </a:extLst>
          </p:cNvPr>
          <p:cNvSpPr>
            <a:spLocks noChangeArrowheads="1"/>
          </p:cNvSpPr>
          <p:nvPr/>
        </p:nvSpPr>
        <p:spPr bwMode="auto">
          <a:xfrm>
            <a:off x="2025650" y="2978150"/>
            <a:ext cx="8229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2000" b="1">
                <a:solidFill>
                  <a:srgbClr val="000000"/>
                </a:solidFill>
                <a:latin typeface="Arial" panose="020B0604020202020204" pitchFamily="34" charset="0"/>
                <a:cs typeface="Arial" panose="020B0604020202020204" pitchFamily="34" charset="0"/>
              </a:rPr>
              <a:t>3. PART B: STRATEGIC FOCUS</a:t>
            </a:r>
          </a:p>
        </p:txBody>
      </p:sp>
    </p:spTree>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29C1A0A7-CECB-4143-9B6D-0918BDFC2B65}"/>
              </a:ext>
            </a:extLst>
          </p:cNvPr>
          <p:cNvCxnSpPr/>
          <p:nvPr/>
        </p:nvCxnSpPr>
        <p:spPr>
          <a:xfrm>
            <a:off x="728663" y="1062038"/>
            <a:ext cx="7599362" cy="0"/>
          </a:xfrm>
          <a:prstGeom prst="line">
            <a:avLst/>
          </a:prstGeom>
          <a:ln>
            <a:solidFill>
              <a:srgbClr val="C00000"/>
            </a:solidFill>
          </a:ln>
        </p:spPr>
        <p:style>
          <a:lnRef idx="2">
            <a:schemeClr val="accent4"/>
          </a:lnRef>
          <a:fillRef idx="0">
            <a:schemeClr val="accent4"/>
          </a:fillRef>
          <a:effectRef idx="1">
            <a:schemeClr val="accent4"/>
          </a:effectRef>
          <a:fontRef idx="minor">
            <a:schemeClr val="tx1"/>
          </a:fontRef>
        </p:style>
      </p:cxnSp>
      <p:sp>
        <p:nvSpPr>
          <p:cNvPr id="5" name="Rectangle 4">
            <a:extLst>
              <a:ext uri="{FF2B5EF4-FFF2-40B4-BE49-F238E27FC236}">
                <a16:creationId xmlns:a16="http://schemas.microsoft.com/office/drawing/2014/main" id="{71D0867F-3777-0081-D39E-CEF86F107FF6}"/>
              </a:ext>
            </a:extLst>
          </p:cNvPr>
          <p:cNvSpPr/>
          <p:nvPr/>
        </p:nvSpPr>
        <p:spPr>
          <a:xfrm>
            <a:off x="414338" y="1062038"/>
            <a:ext cx="8229600" cy="5078412"/>
          </a:xfrm>
          <a:prstGeom prst="rect">
            <a:avLst/>
          </a:prstGeom>
        </p:spPr>
        <p:txBody>
          <a:bodyPr>
            <a:spAutoFit/>
          </a:bodyPr>
          <a:lstStyle/>
          <a:p>
            <a:pPr eaLnBrk="1" fontAlgn="auto" hangingPunct="1">
              <a:spcBef>
                <a:spcPts val="0"/>
              </a:spcBef>
              <a:spcAft>
                <a:spcPts val="0"/>
              </a:spcAft>
              <a:defRPr/>
            </a:pPr>
            <a:endParaRPr lang="en-US" altLang="en-US" sz="2000" b="1" dirty="0">
              <a:solidFill>
                <a:prstClr val="black"/>
              </a:solidFill>
              <a:latin typeface="Arial" panose="020B0604020202020204" pitchFamily="34" charset="0"/>
              <a:cs typeface="Arial" panose="020B0604020202020204" pitchFamily="34" charset="0"/>
            </a:endParaRPr>
          </a:p>
          <a:p>
            <a:pPr marL="457200" indent="-457200" algn="just" eaLnBrk="1" fontAlgn="auto" hangingPunct="1">
              <a:spcBef>
                <a:spcPts val="0"/>
              </a:spcBef>
              <a:spcAft>
                <a:spcPts val="0"/>
              </a:spcAft>
              <a:buFont typeface="+mj-lt"/>
              <a:buAutoNum type="alphaLcPeriod"/>
              <a:defRPr/>
            </a:pPr>
            <a:r>
              <a:rPr lang="en-ZA" sz="1600" dirty="0">
                <a:solidFill>
                  <a:prstClr val="black"/>
                </a:solidFill>
                <a:latin typeface="Arial" panose="020B0604020202020204" pitchFamily="34" charset="0"/>
                <a:cs typeface="Arial" panose="020B0604020202020204" pitchFamily="34" charset="0"/>
              </a:rPr>
              <a:t>Modernising and increasing access to justice services</a:t>
            </a:r>
          </a:p>
          <a:p>
            <a:pPr marL="457200" indent="-457200" algn="just" eaLnBrk="1" fontAlgn="auto" hangingPunct="1">
              <a:spcBef>
                <a:spcPts val="0"/>
              </a:spcBef>
              <a:spcAft>
                <a:spcPts val="0"/>
              </a:spcAft>
              <a:buFont typeface="+mj-lt"/>
              <a:buAutoNum type="alphaLcPeriod"/>
              <a:defRPr/>
            </a:pPr>
            <a:endParaRPr lang="en-ZA" sz="1600" dirty="0">
              <a:solidFill>
                <a:prstClr val="black"/>
              </a:solidFill>
              <a:latin typeface="Arial" panose="020B0604020202020204" pitchFamily="34" charset="0"/>
              <a:cs typeface="Arial" panose="020B0604020202020204" pitchFamily="34" charset="0"/>
            </a:endParaRPr>
          </a:p>
          <a:p>
            <a:pPr marL="457200" indent="-457200" algn="just" eaLnBrk="1" fontAlgn="auto" hangingPunct="1">
              <a:spcBef>
                <a:spcPts val="0"/>
              </a:spcBef>
              <a:spcAft>
                <a:spcPts val="0"/>
              </a:spcAft>
              <a:buFont typeface="+mj-lt"/>
              <a:buAutoNum type="alphaLcPeriod"/>
              <a:defRPr/>
            </a:pPr>
            <a:r>
              <a:rPr lang="en-GB" sz="1600" dirty="0">
                <a:solidFill>
                  <a:prstClr val="black"/>
                </a:solidFill>
                <a:latin typeface="Arial" panose="020B0604020202020204" pitchFamily="34" charset="0"/>
                <a:cs typeface="Arial" panose="020B0604020202020204" pitchFamily="34" charset="0"/>
              </a:rPr>
              <a:t>Commitment to build and deepen Constitutionalism, respect for Human Rights and Rule of law</a:t>
            </a:r>
          </a:p>
          <a:p>
            <a:pPr marL="457200" indent="-457200" algn="just" eaLnBrk="1" fontAlgn="auto" hangingPunct="1">
              <a:spcBef>
                <a:spcPts val="0"/>
              </a:spcBef>
              <a:spcAft>
                <a:spcPts val="0"/>
              </a:spcAft>
              <a:buFont typeface="+mj-lt"/>
              <a:buAutoNum type="alphaLcPeriod"/>
              <a:defRPr/>
            </a:pPr>
            <a:endParaRPr lang="en-GB" sz="1600" dirty="0">
              <a:solidFill>
                <a:prstClr val="black"/>
              </a:solidFill>
              <a:latin typeface="Arial" panose="020B0604020202020204" pitchFamily="34" charset="0"/>
              <a:cs typeface="Arial" panose="020B0604020202020204" pitchFamily="34" charset="0"/>
            </a:endParaRPr>
          </a:p>
          <a:p>
            <a:pPr marL="457200" indent="-457200" algn="just" eaLnBrk="1" fontAlgn="auto" hangingPunct="1">
              <a:spcBef>
                <a:spcPts val="0"/>
              </a:spcBef>
              <a:spcAft>
                <a:spcPts val="0"/>
              </a:spcAft>
              <a:buFont typeface="+mj-lt"/>
              <a:buAutoNum type="alphaLcPeriod"/>
              <a:defRPr/>
            </a:pPr>
            <a:r>
              <a:rPr lang="en-ZA" sz="1600" dirty="0">
                <a:solidFill>
                  <a:prstClr val="black"/>
                </a:solidFill>
                <a:latin typeface="Arial" panose="020B0604020202020204" pitchFamily="34" charset="0"/>
                <a:cs typeface="Arial" panose="020B0604020202020204" pitchFamily="34" charset="0"/>
              </a:rPr>
              <a:t>Review of justice-related colonial and apartheid era legislation with the aim of aligning this legislation with the Constitution of the Republic of South Africa, 1996 (Constitution). </a:t>
            </a:r>
          </a:p>
          <a:p>
            <a:pPr marL="457200" indent="-457200" algn="just" eaLnBrk="1" fontAlgn="auto" hangingPunct="1">
              <a:spcBef>
                <a:spcPts val="0"/>
              </a:spcBef>
              <a:spcAft>
                <a:spcPts val="0"/>
              </a:spcAft>
              <a:buFont typeface="+mj-lt"/>
              <a:buAutoNum type="alphaLcPeriod"/>
              <a:defRPr/>
            </a:pPr>
            <a:endParaRPr lang="en-ZA" sz="1600" dirty="0">
              <a:solidFill>
                <a:prstClr val="black"/>
              </a:solidFill>
              <a:latin typeface="Arial" panose="020B0604020202020204" pitchFamily="34" charset="0"/>
              <a:cs typeface="Arial" panose="020B0604020202020204" pitchFamily="34" charset="0"/>
            </a:endParaRPr>
          </a:p>
          <a:p>
            <a:pPr marL="457200" indent="-457200" algn="just" eaLnBrk="1" fontAlgn="auto" hangingPunct="1">
              <a:spcBef>
                <a:spcPts val="0"/>
              </a:spcBef>
              <a:spcAft>
                <a:spcPts val="0"/>
              </a:spcAft>
              <a:buFont typeface="+mj-lt"/>
              <a:buAutoNum type="alphaLcPeriod"/>
              <a:defRPr/>
            </a:pPr>
            <a:r>
              <a:rPr lang="en-ZA" sz="1600" dirty="0">
                <a:solidFill>
                  <a:prstClr val="black"/>
                </a:solidFill>
                <a:latin typeface="Arial" panose="020B0604020202020204" pitchFamily="34" charset="0"/>
                <a:cs typeface="Arial" panose="020B0604020202020204" pitchFamily="34" charset="0"/>
              </a:rPr>
              <a:t>Implementation of the National Action Plan to combat Racism, Racial Discrimination, Xenophobia and Related Intolerance in order to advance constitutionalism, human rights and the rule of law</a:t>
            </a:r>
          </a:p>
          <a:p>
            <a:pPr marL="457200" indent="-457200" algn="just" eaLnBrk="1" fontAlgn="auto" hangingPunct="1">
              <a:spcBef>
                <a:spcPts val="0"/>
              </a:spcBef>
              <a:spcAft>
                <a:spcPts val="0"/>
              </a:spcAft>
              <a:buFont typeface="+mj-lt"/>
              <a:buAutoNum type="alphaLcPeriod"/>
              <a:defRPr/>
            </a:pPr>
            <a:endParaRPr lang="en-ZA" sz="1600" dirty="0">
              <a:solidFill>
                <a:prstClr val="black"/>
              </a:solidFill>
              <a:latin typeface="Arial" panose="020B0604020202020204" pitchFamily="34" charset="0"/>
              <a:cs typeface="Arial" panose="020B0604020202020204" pitchFamily="34" charset="0"/>
            </a:endParaRPr>
          </a:p>
          <a:p>
            <a:pPr marL="457200" indent="-457200" algn="just" eaLnBrk="1" fontAlgn="auto" hangingPunct="1">
              <a:spcBef>
                <a:spcPts val="0"/>
              </a:spcBef>
              <a:spcAft>
                <a:spcPts val="0"/>
              </a:spcAft>
              <a:buFont typeface="+mj-lt"/>
              <a:buAutoNum type="alphaLcPeriod"/>
              <a:defRPr/>
            </a:pPr>
            <a:r>
              <a:rPr lang="en-ZA" sz="1600" dirty="0">
                <a:solidFill>
                  <a:prstClr val="black"/>
                </a:solidFill>
                <a:latin typeface="Arial" panose="020B0604020202020204" pitchFamily="34" charset="0"/>
                <a:cs typeface="Arial" panose="020B0604020202020204" pitchFamily="34" charset="0"/>
              </a:rPr>
              <a:t>Addressing the scourge of Gender-Based Violence and Femicide (GBVF) and against women and children</a:t>
            </a:r>
          </a:p>
          <a:p>
            <a:pPr marL="457200" indent="-457200" algn="just" eaLnBrk="1" fontAlgn="auto" hangingPunct="1">
              <a:spcBef>
                <a:spcPts val="0"/>
              </a:spcBef>
              <a:spcAft>
                <a:spcPts val="0"/>
              </a:spcAft>
              <a:buFont typeface="+mj-lt"/>
              <a:buAutoNum type="alphaLcPeriod"/>
              <a:defRPr/>
            </a:pPr>
            <a:endParaRPr lang="en-ZA" sz="1600" dirty="0">
              <a:solidFill>
                <a:prstClr val="black"/>
              </a:solidFill>
              <a:latin typeface="Arial" panose="020B0604020202020204" pitchFamily="34" charset="0"/>
              <a:cs typeface="Arial" panose="020B0604020202020204" pitchFamily="34" charset="0"/>
            </a:endParaRPr>
          </a:p>
          <a:p>
            <a:pPr marL="457200" indent="-457200" algn="just" eaLnBrk="1" fontAlgn="auto" hangingPunct="1">
              <a:spcBef>
                <a:spcPts val="0"/>
              </a:spcBef>
              <a:spcAft>
                <a:spcPts val="0"/>
              </a:spcAft>
              <a:buFont typeface="+mj-lt"/>
              <a:buAutoNum type="alphaLcPeriod"/>
              <a:defRPr/>
            </a:pPr>
            <a:r>
              <a:rPr lang="en-ZA" sz="1600" dirty="0">
                <a:solidFill>
                  <a:prstClr val="black"/>
                </a:solidFill>
                <a:latin typeface="Arial" panose="020B0604020202020204" pitchFamily="34" charset="0"/>
                <a:cs typeface="Arial" panose="020B0604020202020204" pitchFamily="34" charset="0"/>
              </a:rPr>
              <a:t>Transformation of state legal services to improve effectiveness and efficiency through the implementation of the State Attorney Amendment Act, 2014 (Act No. 13 of 2014).</a:t>
            </a:r>
          </a:p>
        </p:txBody>
      </p:sp>
      <p:pic>
        <p:nvPicPr>
          <p:cNvPr id="46084" name="Picture 5">
            <a:extLst>
              <a:ext uri="{FF2B5EF4-FFF2-40B4-BE49-F238E27FC236}">
                <a16:creationId xmlns:a16="http://schemas.microsoft.com/office/drawing/2014/main" id="{A1924354-2720-62C6-CC6A-BC4C43439C0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4338" y="649288"/>
            <a:ext cx="8150225"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29C1A0A7-CECB-4143-9B6D-0918BDFC2B65}"/>
              </a:ext>
            </a:extLst>
          </p:cNvPr>
          <p:cNvCxnSpPr/>
          <p:nvPr/>
        </p:nvCxnSpPr>
        <p:spPr>
          <a:xfrm>
            <a:off x="728663" y="1062038"/>
            <a:ext cx="7599362" cy="0"/>
          </a:xfrm>
          <a:prstGeom prst="line">
            <a:avLst/>
          </a:prstGeom>
          <a:ln>
            <a:solidFill>
              <a:srgbClr val="C00000"/>
            </a:solidFill>
          </a:ln>
        </p:spPr>
        <p:style>
          <a:lnRef idx="2">
            <a:schemeClr val="accent4"/>
          </a:lnRef>
          <a:fillRef idx="0">
            <a:schemeClr val="accent4"/>
          </a:fillRef>
          <a:effectRef idx="1">
            <a:schemeClr val="accent4"/>
          </a:effectRef>
          <a:fontRef idx="minor">
            <a:schemeClr val="tx1"/>
          </a:fontRef>
        </p:style>
      </p:cxnSp>
      <p:sp>
        <p:nvSpPr>
          <p:cNvPr id="5" name="Rectangle 4">
            <a:extLst>
              <a:ext uri="{FF2B5EF4-FFF2-40B4-BE49-F238E27FC236}">
                <a16:creationId xmlns:a16="http://schemas.microsoft.com/office/drawing/2014/main" id="{FA5F151E-7A35-6DF9-54EA-91CFFEA42C59}"/>
              </a:ext>
            </a:extLst>
          </p:cNvPr>
          <p:cNvSpPr/>
          <p:nvPr/>
        </p:nvSpPr>
        <p:spPr>
          <a:xfrm>
            <a:off x="182563" y="1062038"/>
            <a:ext cx="8229600" cy="6616700"/>
          </a:xfrm>
          <a:prstGeom prst="rect">
            <a:avLst/>
          </a:prstGeom>
        </p:spPr>
        <p:txBody>
          <a:bodyPr>
            <a:spAutoFit/>
          </a:bodyPr>
          <a:lstStyle/>
          <a:p>
            <a:pPr eaLnBrk="1" fontAlgn="auto" hangingPunct="1">
              <a:spcBef>
                <a:spcPts val="0"/>
              </a:spcBef>
              <a:spcAft>
                <a:spcPts val="0"/>
              </a:spcAft>
              <a:defRPr/>
            </a:pPr>
            <a:endParaRPr lang="en-US" altLang="en-US" sz="2000" b="1" dirty="0">
              <a:solidFill>
                <a:prstClr val="black"/>
              </a:solidFill>
              <a:latin typeface="Arial" panose="020B0604020202020204" pitchFamily="34" charset="0"/>
              <a:cs typeface="Arial" panose="020B0604020202020204" pitchFamily="34" charset="0"/>
            </a:endParaRPr>
          </a:p>
          <a:p>
            <a:pPr marL="457200" indent="-457200" algn="just" eaLnBrk="1" fontAlgn="auto" hangingPunct="1">
              <a:spcBef>
                <a:spcPts val="0"/>
              </a:spcBef>
              <a:spcAft>
                <a:spcPts val="0"/>
              </a:spcAft>
              <a:buFont typeface="+mj-lt"/>
              <a:buAutoNum type="alphaLcPeriod" startAt="7"/>
              <a:defRPr/>
            </a:pPr>
            <a:r>
              <a:rPr lang="en-ZA" sz="1600" dirty="0">
                <a:solidFill>
                  <a:prstClr val="black"/>
                </a:solidFill>
                <a:latin typeface="Arial" panose="020B0604020202020204" pitchFamily="34" charset="0"/>
                <a:cs typeface="Arial" panose="020B0604020202020204" pitchFamily="34" charset="0"/>
              </a:rPr>
              <a:t>Transformation of the legal profession.</a:t>
            </a:r>
          </a:p>
          <a:p>
            <a:pPr marL="457200" indent="-457200" algn="just" eaLnBrk="1" fontAlgn="auto" hangingPunct="1">
              <a:spcBef>
                <a:spcPts val="0"/>
              </a:spcBef>
              <a:spcAft>
                <a:spcPts val="0"/>
              </a:spcAft>
              <a:buFont typeface="+mj-lt"/>
              <a:buAutoNum type="alphaLcPeriod" startAt="7"/>
              <a:defRPr/>
            </a:pPr>
            <a:endParaRPr lang="en-ZA" sz="1600" dirty="0">
              <a:solidFill>
                <a:prstClr val="black"/>
              </a:solidFill>
              <a:latin typeface="Arial" panose="020B0604020202020204" pitchFamily="34" charset="0"/>
              <a:cs typeface="Arial" panose="020B0604020202020204" pitchFamily="34" charset="0"/>
            </a:endParaRPr>
          </a:p>
          <a:p>
            <a:pPr marL="457200" indent="-457200" algn="just" eaLnBrk="1" fontAlgn="auto" hangingPunct="1">
              <a:spcBef>
                <a:spcPts val="0"/>
              </a:spcBef>
              <a:spcAft>
                <a:spcPts val="0"/>
              </a:spcAft>
              <a:buFont typeface="+mj-lt"/>
              <a:buAutoNum type="alphaLcPeriod" startAt="7"/>
              <a:defRPr/>
            </a:pPr>
            <a:r>
              <a:rPr lang="en-ZA" sz="1600" dirty="0">
                <a:solidFill>
                  <a:prstClr val="black"/>
                </a:solidFill>
                <a:latin typeface="Arial" panose="020B0604020202020204" pitchFamily="34" charset="0"/>
                <a:cs typeface="Arial" panose="020B0604020202020204" pitchFamily="34" charset="0"/>
              </a:rPr>
              <a:t>Provision of  facilities (offices/courts/service points) that are accessible  to persons with disabilities as required by building regulations </a:t>
            </a:r>
          </a:p>
          <a:p>
            <a:pPr marL="457200" indent="-457200" algn="just" eaLnBrk="1" fontAlgn="auto" hangingPunct="1">
              <a:spcBef>
                <a:spcPts val="0"/>
              </a:spcBef>
              <a:spcAft>
                <a:spcPts val="0"/>
              </a:spcAft>
              <a:buFont typeface="+mj-lt"/>
              <a:buAutoNum type="alphaLcPeriod" startAt="7"/>
              <a:defRPr/>
            </a:pPr>
            <a:endParaRPr lang="en-ZA" sz="1600" dirty="0">
              <a:solidFill>
                <a:prstClr val="black"/>
              </a:solidFill>
              <a:latin typeface="Arial" panose="020B0604020202020204" pitchFamily="34" charset="0"/>
              <a:cs typeface="Arial" panose="020B0604020202020204" pitchFamily="34" charset="0"/>
            </a:endParaRPr>
          </a:p>
          <a:p>
            <a:pPr marL="457200" indent="-457200" algn="just" eaLnBrk="1" fontAlgn="auto" hangingPunct="1">
              <a:spcBef>
                <a:spcPts val="0"/>
              </a:spcBef>
              <a:spcAft>
                <a:spcPts val="0"/>
              </a:spcAft>
              <a:buFont typeface="+mj-lt"/>
              <a:buAutoNum type="alphaLcPeriod" startAt="7"/>
              <a:defRPr/>
            </a:pPr>
            <a:r>
              <a:rPr lang="en-ZA" sz="1600" dirty="0">
                <a:solidFill>
                  <a:prstClr val="black"/>
                </a:solidFill>
                <a:latin typeface="Arial" panose="020B0604020202020204" pitchFamily="34" charset="0"/>
                <a:cs typeface="Arial" panose="020B0604020202020204" pitchFamily="34" charset="0"/>
              </a:rPr>
              <a:t>Implementation of an integrated education campaign that will profile justice services through the use of variety of multi-media communication to improve citizens’ experience of justice services</a:t>
            </a:r>
          </a:p>
          <a:p>
            <a:pPr marL="457200" indent="-457200" algn="just" eaLnBrk="1" fontAlgn="auto" hangingPunct="1">
              <a:spcBef>
                <a:spcPts val="0"/>
              </a:spcBef>
              <a:spcAft>
                <a:spcPts val="0"/>
              </a:spcAft>
              <a:buFont typeface="+mj-lt"/>
              <a:buAutoNum type="alphaLcPeriod" startAt="7"/>
              <a:defRPr/>
            </a:pPr>
            <a:endParaRPr lang="en-ZA" sz="1600" dirty="0">
              <a:solidFill>
                <a:prstClr val="black"/>
              </a:solidFill>
              <a:latin typeface="Arial" panose="020B0604020202020204" pitchFamily="34" charset="0"/>
              <a:cs typeface="Arial" panose="020B0604020202020204" pitchFamily="34" charset="0"/>
            </a:endParaRPr>
          </a:p>
          <a:p>
            <a:pPr marL="457200" indent="-457200" algn="just" eaLnBrk="1" fontAlgn="auto" hangingPunct="1">
              <a:spcBef>
                <a:spcPts val="0"/>
              </a:spcBef>
              <a:spcAft>
                <a:spcPts val="0"/>
              </a:spcAft>
              <a:buFont typeface="+mj-lt"/>
              <a:buAutoNum type="alphaLcPeriod" startAt="7"/>
              <a:defRPr/>
            </a:pPr>
            <a:r>
              <a:rPr lang="en-ZA" sz="1600" dirty="0">
                <a:solidFill>
                  <a:prstClr val="black"/>
                </a:solidFill>
                <a:latin typeface="Arial" panose="020B0604020202020204" pitchFamily="34" charset="0"/>
                <a:cs typeface="Arial" panose="020B0604020202020204" pitchFamily="34" charset="0"/>
              </a:rPr>
              <a:t>Improvement of  audit outcomes in respect of the vote account and pre-determined objectives. </a:t>
            </a:r>
          </a:p>
          <a:p>
            <a:pPr marL="457200" indent="-457200" algn="just" eaLnBrk="1" fontAlgn="auto" hangingPunct="1">
              <a:spcBef>
                <a:spcPts val="0"/>
              </a:spcBef>
              <a:spcAft>
                <a:spcPts val="0"/>
              </a:spcAft>
              <a:buFont typeface="+mj-lt"/>
              <a:buAutoNum type="alphaLcPeriod" startAt="7"/>
              <a:defRPr/>
            </a:pPr>
            <a:endParaRPr lang="en-ZA" sz="1600" dirty="0">
              <a:solidFill>
                <a:prstClr val="black"/>
              </a:solidFill>
              <a:latin typeface="Arial" panose="020B0604020202020204" pitchFamily="34" charset="0"/>
              <a:cs typeface="Arial" panose="020B0604020202020204" pitchFamily="34" charset="0"/>
            </a:endParaRPr>
          </a:p>
          <a:p>
            <a:pPr marL="457200" indent="-457200" algn="just" eaLnBrk="1" fontAlgn="auto" hangingPunct="1">
              <a:spcBef>
                <a:spcPts val="0"/>
              </a:spcBef>
              <a:spcAft>
                <a:spcPts val="0"/>
              </a:spcAft>
              <a:buFont typeface="+mj-lt"/>
              <a:buAutoNum type="alphaLcPeriod" startAt="7"/>
              <a:defRPr/>
            </a:pPr>
            <a:r>
              <a:rPr lang="en-ZA" sz="1600" dirty="0">
                <a:solidFill>
                  <a:prstClr val="black"/>
                </a:solidFill>
                <a:latin typeface="Arial" panose="020B0604020202020204" pitchFamily="34" charset="0"/>
                <a:cs typeface="Arial" panose="020B0604020202020204" pitchFamily="34" charset="0"/>
              </a:rPr>
              <a:t>Improving the departmental performance</a:t>
            </a:r>
          </a:p>
          <a:p>
            <a:pPr marL="457200" indent="-457200" algn="just" eaLnBrk="1" fontAlgn="auto" hangingPunct="1">
              <a:spcBef>
                <a:spcPts val="0"/>
              </a:spcBef>
              <a:spcAft>
                <a:spcPts val="0"/>
              </a:spcAft>
              <a:buFont typeface="+mj-lt"/>
              <a:buAutoNum type="alphaLcPeriod" startAt="7"/>
              <a:defRPr/>
            </a:pPr>
            <a:endParaRPr lang="en-ZA" sz="1600" dirty="0">
              <a:solidFill>
                <a:prstClr val="black"/>
              </a:solidFill>
              <a:latin typeface="Arial" panose="020B0604020202020204" pitchFamily="34" charset="0"/>
              <a:cs typeface="Arial" panose="020B0604020202020204" pitchFamily="34" charset="0"/>
            </a:endParaRPr>
          </a:p>
          <a:p>
            <a:pPr marL="457200" indent="-457200" algn="just" eaLnBrk="1" fontAlgn="auto" hangingPunct="1">
              <a:spcBef>
                <a:spcPts val="0"/>
              </a:spcBef>
              <a:spcAft>
                <a:spcPts val="0"/>
              </a:spcAft>
              <a:buFont typeface="+mj-lt"/>
              <a:buAutoNum type="alphaLcPeriod" startAt="7"/>
              <a:defRPr/>
            </a:pPr>
            <a:r>
              <a:rPr lang="en-GB" sz="1600" dirty="0">
                <a:solidFill>
                  <a:prstClr val="black"/>
                </a:solidFill>
                <a:latin typeface="Arial" panose="020B0604020202020204" pitchFamily="34" charset="0"/>
                <a:cs typeface="Arial" panose="020B0604020202020204" pitchFamily="34" charset="0"/>
              </a:rPr>
              <a:t>Strengthening the fight against fraud and corruption, by  ensuring that the Specialised Commercial Crime Courts (SCCCs) are being extended to every province in the country which does not yet have a SCCC.</a:t>
            </a:r>
          </a:p>
          <a:p>
            <a:pPr marL="457200" indent="-457200" algn="just" eaLnBrk="1" fontAlgn="auto" hangingPunct="1">
              <a:spcBef>
                <a:spcPts val="0"/>
              </a:spcBef>
              <a:spcAft>
                <a:spcPts val="0"/>
              </a:spcAft>
              <a:buFont typeface="+mj-lt"/>
              <a:buAutoNum type="alphaLcPeriod" startAt="7"/>
              <a:defRPr/>
            </a:pPr>
            <a:endParaRPr lang="en-US" sz="1600" dirty="0">
              <a:solidFill>
                <a:prstClr val="black"/>
              </a:solidFill>
              <a:latin typeface="Arial" panose="020B0604020202020204" pitchFamily="34" charset="0"/>
              <a:cs typeface="Arial" panose="020B0604020202020204" pitchFamily="34" charset="0"/>
            </a:endParaRPr>
          </a:p>
          <a:p>
            <a:pPr marL="457200" indent="-457200" algn="just" eaLnBrk="1" fontAlgn="auto" hangingPunct="1">
              <a:spcBef>
                <a:spcPts val="0"/>
              </a:spcBef>
              <a:spcAft>
                <a:spcPts val="0"/>
              </a:spcAft>
              <a:buFont typeface="+mj-lt"/>
              <a:buAutoNum type="alphaLcPeriod" startAt="7"/>
              <a:defRPr/>
            </a:pPr>
            <a:r>
              <a:rPr lang="en-ZA" sz="1600" dirty="0">
                <a:solidFill>
                  <a:prstClr val="black"/>
                </a:solidFill>
                <a:latin typeface="Arial" panose="020B0604020202020204" pitchFamily="34" charset="0"/>
                <a:cs typeface="Arial" panose="020B0604020202020204" pitchFamily="34" charset="0"/>
              </a:rPr>
              <a:t>Transformation of the Masters services to </a:t>
            </a:r>
            <a:r>
              <a:rPr lang="en-GB" sz="1600" dirty="0">
                <a:solidFill>
                  <a:prstClr val="black"/>
                </a:solidFill>
                <a:latin typeface="Arial" panose="020B0604020202020204" pitchFamily="34" charset="0"/>
                <a:cs typeface="Arial" panose="020B0604020202020204" pitchFamily="34" charset="0"/>
              </a:rPr>
              <a:t>allow effective and optimal operation </a:t>
            </a:r>
          </a:p>
          <a:p>
            <a:pPr algn="just" eaLnBrk="1" fontAlgn="auto" hangingPunct="1">
              <a:spcBef>
                <a:spcPts val="0"/>
              </a:spcBef>
              <a:spcAft>
                <a:spcPts val="0"/>
              </a:spcAft>
              <a:defRPr/>
            </a:pPr>
            <a:endParaRPr lang="en-ZA" sz="1600" dirty="0">
              <a:solidFill>
                <a:prstClr val="black"/>
              </a:solidFill>
              <a:latin typeface="Arial" panose="020B0604020202020204" pitchFamily="34" charset="0"/>
              <a:cs typeface="Arial" panose="020B0604020202020204" pitchFamily="34" charset="0"/>
            </a:endParaRPr>
          </a:p>
          <a:p>
            <a:pPr algn="just" eaLnBrk="1" fontAlgn="auto" hangingPunct="1">
              <a:spcBef>
                <a:spcPts val="0"/>
              </a:spcBef>
              <a:spcAft>
                <a:spcPts val="0"/>
              </a:spcAft>
              <a:defRPr/>
            </a:pPr>
            <a:endParaRPr lang="en-ZA" sz="1600" dirty="0">
              <a:solidFill>
                <a:prstClr val="black"/>
              </a:solidFill>
              <a:latin typeface="Arial" panose="020B0604020202020204" pitchFamily="34" charset="0"/>
              <a:cs typeface="Arial" panose="020B0604020202020204" pitchFamily="34" charset="0"/>
            </a:endParaRPr>
          </a:p>
          <a:p>
            <a:pPr marL="457200" indent="-457200" algn="just" eaLnBrk="1" fontAlgn="auto" hangingPunct="1">
              <a:spcBef>
                <a:spcPts val="0"/>
              </a:spcBef>
              <a:spcAft>
                <a:spcPts val="0"/>
              </a:spcAft>
              <a:buFont typeface="+mj-lt"/>
              <a:buAutoNum type="alphaLcPeriod"/>
              <a:defRPr/>
            </a:pPr>
            <a:endParaRPr lang="en-ZA" sz="1600" dirty="0">
              <a:solidFill>
                <a:prstClr val="black"/>
              </a:solidFill>
              <a:latin typeface="Arial" panose="020B0604020202020204" pitchFamily="34" charset="0"/>
              <a:cs typeface="Arial" panose="020B0604020202020204" pitchFamily="34" charset="0"/>
            </a:endParaRPr>
          </a:p>
          <a:p>
            <a:pPr marL="457200" indent="-457200" algn="just" eaLnBrk="1" fontAlgn="auto" hangingPunct="1">
              <a:spcBef>
                <a:spcPts val="0"/>
              </a:spcBef>
              <a:spcAft>
                <a:spcPts val="0"/>
              </a:spcAft>
              <a:buFont typeface="+mj-lt"/>
              <a:buAutoNum type="alphaLcPeriod" startAt="7"/>
              <a:defRPr/>
            </a:pPr>
            <a:endParaRPr lang="en-ZA" sz="1600" dirty="0">
              <a:solidFill>
                <a:prstClr val="black"/>
              </a:solidFill>
              <a:latin typeface="Arial" panose="020B0604020202020204" pitchFamily="34" charset="0"/>
              <a:cs typeface="Arial" panose="020B0604020202020204" pitchFamily="34" charset="0"/>
            </a:endParaRPr>
          </a:p>
          <a:p>
            <a:pPr algn="just" eaLnBrk="1" fontAlgn="auto" hangingPunct="1">
              <a:spcBef>
                <a:spcPts val="0"/>
              </a:spcBef>
              <a:spcAft>
                <a:spcPts val="0"/>
              </a:spcAft>
              <a:defRPr/>
            </a:pPr>
            <a:r>
              <a:rPr lang="en-ZA" sz="1600" dirty="0">
                <a:solidFill>
                  <a:prstClr val="black"/>
                </a:solidFill>
                <a:latin typeface="Arial" panose="020B0604020202020204" pitchFamily="34" charset="0"/>
                <a:cs typeface="Arial" panose="020B0604020202020204" pitchFamily="34" charset="0"/>
              </a:rPr>
              <a:t> </a:t>
            </a:r>
          </a:p>
          <a:p>
            <a:pPr marL="457200" indent="-457200" algn="just" eaLnBrk="1" fontAlgn="auto" hangingPunct="1">
              <a:spcBef>
                <a:spcPts val="0"/>
              </a:spcBef>
              <a:spcAft>
                <a:spcPts val="0"/>
              </a:spcAft>
              <a:buFont typeface="+mj-lt"/>
              <a:buAutoNum type="alphaLcPeriod"/>
              <a:defRPr/>
            </a:pPr>
            <a:endParaRPr lang="en-ZA" sz="2000" dirty="0">
              <a:solidFill>
                <a:prstClr val="black"/>
              </a:solidFill>
              <a:latin typeface="Arial" panose="020B0604020202020204" pitchFamily="34" charset="0"/>
              <a:cs typeface="Arial" panose="020B0604020202020204" pitchFamily="34" charset="0"/>
            </a:endParaRPr>
          </a:p>
        </p:txBody>
      </p:sp>
      <p:pic>
        <p:nvPicPr>
          <p:cNvPr id="47108" name="Picture 1">
            <a:extLst>
              <a:ext uri="{FF2B5EF4-FFF2-40B4-BE49-F238E27FC236}">
                <a16:creationId xmlns:a16="http://schemas.microsoft.com/office/drawing/2014/main" id="{2C5FA0AE-A3D6-F32C-B484-F613433E180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96888" y="679450"/>
            <a:ext cx="8150225"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Box 2">
            <a:extLst>
              <a:ext uri="{FF2B5EF4-FFF2-40B4-BE49-F238E27FC236}">
                <a16:creationId xmlns:a16="http://schemas.microsoft.com/office/drawing/2014/main" id="{68CC8D9D-978B-99FA-F041-35F840DF2481}"/>
              </a:ext>
            </a:extLst>
          </p:cNvPr>
          <p:cNvSpPr txBox="1">
            <a:spLocks noChangeArrowheads="1"/>
          </p:cNvSpPr>
          <p:nvPr/>
        </p:nvSpPr>
        <p:spPr bwMode="auto">
          <a:xfrm>
            <a:off x="728663" y="574675"/>
            <a:ext cx="74025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2000" b="1">
                <a:latin typeface="Arial" panose="020B0604020202020204" pitchFamily="34" charset="0"/>
                <a:cs typeface="Arial" panose="020B0604020202020204" pitchFamily="34" charset="0"/>
              </a:rPr>
              <a:t>CONTENTS</a:t>
            </a:r>
            <a:endParaRPr lang="en-US" altLang="en-US" sz="2000">
              <a:latin typeface="Arial" panose="020B0604020202020204" pitchFamily="34" charset="0"/>
              <a:cs typeface="Arial" panose="020B0604020202020204" pitchFamily="34" charset="0"/>
            </a:endParaRPr>
          </a:p>
        </p:txBody>
      </p:sp>
      <p:cxnSp>
        <p:nvCxnSpPr>
          <p:cNvPr id="4" name="Straight Connector 3">
            <a:extLst>
              <a:ext uri="{FF2B5EF4-FFF2-40B4-BE49-F238E27FC236}">
                <a16:creationId xmlns:a16="http://schemas.microsoft.com/office/drawing/2014/main" id="{29C1A0A7-CECB-4143-9B6D-0918BDFC2B65}"/>
              </a:ext>
            </a:extLst>
          </p:cNvPr>
          <p:cNvCxnSpPr/>
          <p:nvPr/>
        </p:nvCxnSpPr>
        <p:spPr>
          <a:xfrm>
            <a:off x="531813" y="974725"/>
            <a:ext cx="7599362" cy="0"/>
          </a:xfrm>
          <a:prstGeom prst="line">
            <a:avLst/>
          </a:prstGeom>
          <a:ln>
            <a:solidFill>
              <a:srgbClr val="C00000"/>
            </a:solidFill>
          </a:ln>
        </p:spPr>
        <p:style>
          <a:lnRef idx="2">
            <a:schemeClr val="accent4"/>
          </a:lnRef>
          <a:fillRef idx="0">
            <a:schemeClr val="accent4"/>
          </a:fillRef>
          <a:effectRef idx="1">
            <a:schemeClr val="accent4"/>
          </a:effectRef>
          <a:fontRef idx="minor">
            <a:schemeClr val="tx1"/>
          </a:fontRef>
        </p:style>
      </p:cxnSp>
      <p:sp>
        <p:nvSpPr>
          <p:cNvPr id="2" name="Rectangle 1">
            <a:extLst>
              <a:ext uri="{FF2B5EF4-FFF2-40B4-BE49-F238E27FC236}">
                <a16:creationId xmlns:a16="http://schemas.microsoft.com/office/drawing/2014/main" id="{90D0C6E5-45ED-327D-5A95-456674FA1FF7}"/>
              </a:ext>
            </a:extLst>
          </p:cNvPr>
          <p:cNvSpPr/>
          <p:nvPr/>
        </p:nvSpPr>
        <p:spPr>
          <a:xfrm>
            <a:off x="357188" y="1000125"/>
            <a:ext cx="8339137" cy="5360988"/>
          </a:xfrm>
          <a:prstGeom prst="rect">
            <a:avLst/>
          </a:prstGeom>
        </p:spPr>
        <p:txBody>
          <a:bodyPr>
            <a:spAutoFit/>
          </a:bodyPr>
          <a:lstStyle/>
          <a:p>
            <a:pPr marL="438150" indent="-342900" algn="just" eaLnBrk="1" fontAlgn="auto" hangingPunct="1">
              <a:spcBef>
                <a:spcPct val="20000"/>
              </a:spcBef>
              <a:spcAft>
                <a:spcPts val="0"/>
              </a:spcAft>
              <a:buFontTx/>
              <a:buAutoNum type="arabicPeriod"/>
              <a:defRPr/>
            </a:pPr>
            <a:r>
              <a:rPr lang="en-ZA" altLang="en-US" sz="1600" dirty="0">
                <a:solidFill>
                  <a:prstClr val="black"/>
                </a:solidFill>
                <a:latin typeface="Arial" panose="020B0604020202020204" pitchFamily="34" charset="0"/>
                <a:cs typeface="Arial" panose="020B0604020202020204" pitchFamily="34" charset="0"/>
              </a:rPr>
              <a:t>INTRODUCTION</a:t>
            </a:r>
          </a:p>
          <a:p>
            <a:pPr marL="438150" indent="-342900" algn="just" eaLnBrk="1" fontAlgn="auto" hangingPunct="1">
              <a:spcBef>
                <a:spcPct val="20000"/>
              </a:spcBef>
              <a:spcAft>
                <a:spcPts val="0"/>
              </a:spcAft>
              <a:buFontTx/>
              <a:buAutoNum type="arabicPeriod"/>
              <a:defRPr/>
            </a:pPr>
            <a:endParaRPr lang="en-ZA" altLang="en-US" sz="1600" dirty="0">
              <a:solidFill>
                <a:prstClr val="black"/>
              </a:solidFill>
              <a:latin typeface="Arial" panose="020B0604020202020204" pitchFamily="34" charset="0"/>
              <a:cs typeface="Arial" panose="020B0604020202020204" pitchFamily="34" charset="0"/>
            </a:endParaRPr>
          </a:p>
          <a:p>
            <a:pPr marL="438150" indent="-342900" algn="just" eaLnBrk="1" fontAlgn="auto" hangingPunct="1">
              <a:spcBef>
                <a:spcPct val="20000"/>
              </a:spcBef>
              <a:spcAft>
                <a:spcPts val="0"/>
              </a:spcAft>
              <a:buFontTx/>
              <a:buAutoNum type="arabicPeriod"/>
              <a:defRPr/>
            </a:pPr>
            <a:r>
              <a:rPr lang="en-ZA" altLang="en-US" sz="1600" dirty="0">
                <a:solidFill>
                  <a:prstClr val="black"/>
                </a:solidFill>
                <a:latin typeface="Arial" panose="020B0604020202020204" pitchFamily="34" charset="0"/>
                <a:cs typeface="Arial" panose="020B0604020202020204" pitchFamily="34" charset="0"/>
              </a:rPr>
              <a:t>PART A: MANDATE</a:t>
            </a:r>
          </a:p>
          <a:p>
            <a:pPr marL="552450" lvl="1" indent="-342900" algn="just" eaLnBrk="1" fontAlgn="auto" hangingPunct="1">
              <a:spcBef>
                <a:spcPct val="20000"/>
              </a:spcBef>
              <a:spcAft>
                <a:spcPts val="0"/>
              </a:spcAft>
              <a:buFont typeface="+mj-lt"/>
              <a:buAutoNum type="alphaLcPeriod"/>
              <a:defRPr/>
            </a:pPr>
            <a:r>
              <a:rPr lang="en-ZA" altLang="en-US" sz="1600" dirty="0">
                <a:solidFill>
                  <a:prstClr val="black"/>
                </a:solidFill>
                <a:latin typeface="Arial" panose="020B0604020202020204" pitchFamily="34" charset="0"/>
                <a:cs typeface="Arial" panose="020B0604020202020204" pitchFamily="34" charset="0"/>
              </a:rPr>
              <a:t>Constitutional mandate</a:t>
            </a:r>
          </a:p>
          <a:p>
            <a:pPr marL="552450" lvl="1" indent="-342900" algn="just" eaLnBrk="1" fontAlgn="auto" hangingPunct="1">
              <a:spcBef>
                <a:spcPct val="20000"/>
              </a:spcBef>
              <a:spcAft>
                <a:spcPts val="0"/>
              </a:spcAft>
              <a:buFont typeface="+mj-lt"/>
              <a:buAutoNum type="alphaLcPeriod"/>
              <a:defRPr/>
            </a:pPr>
            <a:r>
              <a:rPr lang="en-ZA" altLang="en-US" sz="1600" dirty="0">
                <a:solidFill>
                  <a:prstClr val="black"/>
                </a:solidFill>
                <a:latin typeface="Arial" panose="020B0604020202020204" pitchFamily="34" charset="0"/>
                <a:cs typeface="Arial" panose="020B0604020202020204" pitchFamily="34" charset="0"/>
              </a:rPr>
              <a:t>Legislative mandate</a:t>
            </a:r>
          </a:p>
          <a:p>
            <a:pPr marL="552450" lvl="1" indent="-342900" algn="just" eaLnBrk="1" fontAlgn="auto" hangingPunct="1">
              <a:spcBef>
                <a:spcPct val="20000"/>
              </a:spcBef>
              <a:spcAft>
                <a:spcPts val="0"/>
              </a:spcAft>
              <a:buFont typeface="+mj-lt"/>
              <a:buAutoNum type="alphaLcPeriod"/>
              <a:defRPr/>
            </a:pPr>
            <a:r>
              <a:rPr lang="en-ZA" altLang="en-US" sz="1600" dirty="0">
                <a:solidFill>
                  <a:prstClr val="black"/>
                </a:solidFill>
                <a:latin typeface="Arial" panose="020B0604020202020204" pitchFamily="34" charset="0"/>
                <a:cs typeface="Arial" panose="020B0604020202020204" pitchFamily="34" charset="0"/>
              </a:rPr>
              <a:t>Institutional Policies and Strategies</a:t>
            </a:r>
          </a:p>
          <a:p>
            <a:pPr marL="552450" lvl="1" indent="-342900" algn="just" eaLnBrk="1" fontAlgn="auto" hangingPunct="1">
              <a:spcBef>
                <a:spcPct val="20000"/>
              </a:spcBef>
              <a:spcAft>
                <a:spcPts val="0"/>
              </a:spcAft>
              <a:buFont typeface="+mj-lt"/>
              <a:buAutoNum type="alphaLcPeriod"/>
              <a:defRPr/>
            </a:pPr>
            <a:r>
              <a:rPr lang="en-ZA" altLang="en-US" sz="1600" dirty="0">
                <a:solidFill>
                  <a:prstClr val="black"/>
                </a:solidFill>
                <a:latin typeface="Arial" panose="020B0604020202020204" pitchFamily="34" charset="0"/>
                <a:cs typeface="Arial" panose="020B0604020202020204" pitchFamily="34" charset="0"/>
              </a:rPr>
              <a:t>Mission</a:t>
            </a:r>
            <a:r>
              <a:rPr lang="en-ZA" altLang="en-US" sz="1600">
                <a:solidFill>
                  <a:prstClr val="black"/>
                </a:solidFill>
                <a:latin typeface="Arial" panose="020B0604020202020204" pitchFamily="34" charset="0"/>
                <a:cs typeface="Arial" panose="020B0604020202020204" pitchFamily="34" charset="0"/>
              </a:rPr>
              <a:t>, Vision </a:t>
            </a:r>
            <a:r>
              <a:rPr lang="en-ZA" altLang="en-US" sz="1600" dirty="0">
                <a:solidFill>
                  <a:prstClr val="black"/>
                </a:solidFill>
                <a:latin typeface="Arial" panose="020B0604020202020204" pitchFamily="34" charset="0"/>
                <a:cs typeface="Arial" panose="020B0604020202020204" pitchFamily="34" charset="0"/>
              </a:rPr>
              <a:t>and Values</a:t>
            </a:r>
          </a:p>
          <a:p>
            <a:pPr marL="552450" lvl="1" indent="-342900" algn="just" eaLnBrk="1" fontAlgn="auto" hangingPunct="1">
              <a:spcBef>
                <a:spcPct val="20000"/>
              </a:spcBef>
              <a:spcAft>
                <a:spcPts val="0"/>
              </a:spcAft>
              <a:buFont typeface="+mj-lt"/>
              <a:buAutoNum type="alphaLcPeriod"/>
              <a:defRPr/>
            </a:pPr>
            <a:r>
              <a:rPr lang="en-ZA" altLang="en-US" sz="1600" dirty="0">
                <a:solidFill>
                  <a:prstClr val="black"/>
                </a:solidFill>
                <a:latin typeface="Arial" panose="020B0604020202020204" pitchFamily="34" charset="0"/>
                <a:cs typeface="Arial" panose="020B0604020202020204" pitchFamily="34" charset="0"/>
              </a:rPr>
              <a:t>Impact Statement and Outcomes</a:t>
            </a:r>
          </a:p>
          <a:p>
            <a:pPr marL="209550" lvl="1" algn="just" eaLnBrk="1" fontAlgn="auto" hangingPunct="1">
              <a:spcBef>
                <a:spcPct val="20000"/>
              </a:spcBef>
              <a:spcAft>
                <a:spcPts val="0"/>
              </a:spcAft>
              <a:defRPr/>
            </a:pPr>
            <a:endParaRPr lang="en-ZA" altLang="en-US" sz="1600" dirty="0">
              <a:solidFill>
                <a:prstClr val="black"/>
              </a:solidFill>
              <a:latin typeface="Arial" panose="020B0604020202020204" pitchFamily="34" charset="0"/>
              <a:cs typeface="Arial" panose="020B0604020202020204" pitchFamily="34" charset="0"/>
            </a:endParaRPr>
          </a:p>
          <a:p>
            <a:pPr marL="438150" indent="-342900" algn="just" eaLnBrk="1" fontAlgn="auto" hangingPunct="1">
              <a:spcBef>
                <a:spcPct val="20000"/>
              </a:spcBef>
              <a:spcAft>
                <a:spcPts val="0"/>
              </a:spcAft>
              <a:buFontTx/>
              <a:buAutoNum type="arabicPeriod"/>
              <a:defRPr/>
            </a:pPr>
            <a:r>
              <a:rPr lang="en-ZA" altLang="en-US" sz="1600" dirty="0">
                <a:solidFill>
                  <a:prstClr val="black"/>
                </a:solidFill>
                <a:latin typeface="Arial" panose="020B0604020202020204" pitchFamily="34" charset="0"/>
                <a:cs typeface="Arial" panose="020B0604020202020204" pitchFamily="34" charset="0"/>
              </a:rPr>
              <a:t>PART B: STRATEGIC FOCUS</a:t>
            </a:r>
          </a:p>
          <a:p>
            <a:pPr marL="209550" lvl="1" algn="just" eaLnBrk="1" fontAlgn="auto" hangingPunct="1">
              <a:spcBef>
                <a:spcPct val="20000"/>
              </a:spcBef>
              <a:spcAft>
                <a:spcPts val="0"/>
              </a:spcAft>
              <a:defRPr/>
            </a:pPr>
            <a:endParaRPr lang="en-ZA" altLang="en-US" sz="1600" dirty="0">
              <a:solidFill>
                <a:prstClr val="black"/>
              </a:solidFill>
              <a:latin typeface="Arial" panose="020B0604020202020204" pitchFamily="34" charset="0"/>
              <a:cs typeface="Arial" panose="020B0604020202020204" pitchFamily="34" charset="0"/>
            </a:endParaRPr>
          </a:p>
          <a:p>
            <a:pPr marL="438150" indent="-342900" algn="just" eaLnBrk="1" fontAlgn="auto" hangingPunct="1">
              <a:spcBef>
                <a:spcPct val="20000"/>
              </a:spcBef>
              <a:spcAft>
                <a:spcPts val="0"/>
              </a:spcAft>
              <a:buFontTx/>
              <a:buAutoNum type="arabicPeriod"/>
              <a:defRPr/>
            </a:pPr>
            <a:r>
              <a:rPr lang="en-ZA" altLang="en-US" sz="1600" dirty="0">
                <a:solidFill>
                  <a:prstClr val="black"/>
                </a:solidFill>
                <a:latin typeface="Arial" panose="020B0604020202020204" pitchFamily="34" charset="0"/>
                <a:cs typeface="Arial" panose="020B0604020202020204" pitchFamily="34" charset="0"/>
              </a:rPr>
              <a:t>PART C: MEASURING PERFORMANCE</a:t>
            </a:r>
          </a:p>
          <a:p>
            <a:pPr marL="552450" lvl="1" indent="-342900" algn="just" eaLnBrk="1" fontAlgn="auto" hangingPunct="1">
              <a:spcBef>
                <a:spcPct val="20000"/>
              </a:spcBef>
              <a:spcAft>
                <a:spcPts val="0"/>
              </a:spcAft>
              <a:buFont typeface="+mj-lt"/>
              <a:buAutoNum type="alphaLcPeriod"/>
              <a:defRPr/>
            </a:pPr>
            <a:r>
              <a:rPr lang="en-ZA" altLang="en-US" sz="1600" dirty="0">
                <a:solidFill>
                  <a:prstClr val="black"/>
                </a:solidFill>
                <a:latin typeface="Arial" panose="020B0604020202020204" pitchFamily="34" charset="0"/>
                <a:cs typeface="Arial" panose="020B0604020202020204" pitchFamily="34" charset="0"/>
              </a:rPr>
              <a:t>Programme 1: Administration</a:t>
            </a:r>
          </a:p>
          <a:p>
            <a:pPr marL="552450" lvl="1" indent="-342900" algn="just" eaLnBrk="1" fontAlgn="auto" hangingPunct="1">
              <a:spcBef>
                <a:spcPct val="20000"/>
              </a:spcBef>
              <a:spcAft>
                <a:spcPts val="0"/>
              </a:spcAft>
              <a:buFont typeface="+mj-lt"/>
              <a:buAutoNum type="alphaLcPeriod"/>
              <a:defRPr/>
            </a:pPr>
            <a:r>
              <a:rPr lang="en-ZA" altLang="en-US" sz="1600" dirty="0">
                <a:solidFill>
                  <a:prstClr val="black"/>
                </a:solidFill>
                <a:latin typeface="Arial" panose="020B0604020202020204" pitchFamily="34" charset="0"/>
                <a:cs typeface="Arial" panose="020B0604020202020204" pitchFamily="34" charset="0"/>
              </a:rPr>
              <a:t>Programme 2: Court Services</a:t>
            </a:r>
          </a:p>
          <a:p>
            <a:pPr marL="552450" lvl="1" indent="-342900" algn="just" eaLnBrk="1" fontAlgn="auto" hangingPunct="1">
              <a:spcBef>
                <a:spcPct val="20000"/>
              </a:spcBef>
              <a:spcAft>
                <a:spcPts val="0"/>
              </a:spcAft>
              <a:buFont typeface="+mj-lt"/>
              <a:buAutoNum type="alphaLcPeriod"/>
              <a:defRPr/>
            </a:pPr>
            <a:r>
              <a:rPr lang="en-ZA" altLang="en-US" sz="1600" dirty="0">
                <a:solidFill>
                  <a:prstClr val="black"/>
                </a:solidFill>
                <a:latin typeface="Arial" panose="020B0604020202020204" pitchFamily="34" charset="0"/>
                <a:cs typeface="Arial" panose="020B0604020202020204" pitchFamily="34" charset="0"/>
              </a:rPr>
              <a:t>Programme 3: State Legal Services</a:t>
            </a:r>
          </a:p>
          <a:p>
            <a:pPr marL="552450" lvl="1" indent="-342900" algn="just" eaLnBrk="1" fontAlgn="auto" hangingPunct="1">
              <a:spcBef>
                <a:spcPct val="20000"/>
              </a:spcBef>
              <a:spcAft>
                <a:spcPts val="0"/>
              </a:spcAft>
              <a:buFont typeface="+mj-lt"/>
              <a:buAutoNum type="alphaLcPeriod"/>
              <a:defRPr/>
            </a:pPr>
            <a:r>
              <a:rPr lang="en-ZA" altLang="en-US" sz="1600" dirty="0">
                <a:solidFill>
                  <a:prstClr val="black"/>
                </a:solidFill>
                <a:latin typeface="Arial" panose="020B0604020202020204" pitchFamily="34" charset="0"/>
                <a:cs typeface="Arial" panose="020B0604020202020204" pitchFamily="34" charset="0"/>
              </a:rPr>
              <a:t>Programme 5: Auxiliary Services</a:t>
            </a:r>
          </a:p>
          <a:p>
            <a:pPr marL="438150" lvl="1" indent="-342900" algn="just" eaLnBrk="1" fontAlgn="auto" hangingPunct="1">
              <a:spcBef>
                <a:spcPct val="20000"/>
              </a:spcBef>
              <a:spcAft>
                <a:spcPts val="0"/>
              </a:spcAft>
              <a:buFont typeface="+mj-lt"/>
              <a:buAutoNum type="arabicPeriod" startAt="5"/>
              <a:defRPr/>
            </a:pPr>
            <a:r>
              <a:rPr lang="en-US" altLang="en-US" sz="1600" dirty="0">
                <a:solidFill>
                  <a:prstClr val="black"/>
                </a:solidFill>
                <a:latin typeface="Arial" panose="020B0604020202020204" pitchFamily="34" charset="0"/>
                <a:cs typeface="Arial" panose="020B0604020202020204" pitchFamily="34" charset="0"/>
              </a:rPr>
              <a:t>BUDGET</a:t>
            </a:r>
            <a:endParaRPr lang="en-ZA" altLang="en-US" sz="1600" dirty="0">
              <a:solidFill>
                <a:prstClr val="black"/>
              </a:solidFill>
              <a:latin typeface="Arial" panose="020B0604020202020204" pitchFamily="34" charset="0"/>
              <a:cs typeface="Arial" panose="020B0604020202020204" pitchFamily="34" charset="0"/>
            </a:endParaRPr>
          </a:p>
          <a:p>
            <a:pPr marL="438150" lvl="1" indent="-342900" algn="just" eaLnBrk="1" fontAlgn="auto" hangingPunct="1">
              <a:spcBef>
                <a:spcPct val="20000"/>
              </a:spcBef>
              <a:spcAft>
                <a:spcPts val="0"/>
              </a:spcAft>
              <a:buFont typeface="+mj-lt"/>
              <a:buAutoNum type="arabicPeriod" startAt="5"/>
              <a:defRPr/>
            </a:pPr>
            <a:r>
              <a:rPr lang="en-ZA" altLang="en-US" sz="1600" dirty="0">
                <a:solidFill>
                  <a:prstClr val="black"/>
                </a:solidFill>
                <a:latin typeface="Arial" panose="020B0604020202020204" pitchFamily="34" charset="0"/>
                <a:cs typeface="Arial" panose="020B0604020202020204" pitchFamily="34" charset="0"/>
              </a:rPr>
              <a:t>CONCLUSION</a:t>
            </a:r>
            <a:endParaRPr lang="en-US" sz="1600" dirty="0">
              <a:solidFill>
                <a:prstClr val="black"/>
              </a:solidFill>
              <a:latin typeface="Arial" panose="020B0604020202020204" pitchFamily="34" charset="0"/>
              <a:cs typeface="Arial" panose="020B0604020202020204" pitchFamily="34" charset="0"/>
            </a:endParaRPr>
          </a:p>
        </p:txBody>
      </p:sp>
    </p:spTree>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016D183-9622-6D94-483D-A97D043B63DF}"/>
              </a:ext>
            </a:extLst>
          </p:cNvPr>
          <p:cNvSpPr/>
          <p:nvPr/>
        </p:nvSpPr>
        <p:spPr>
          <a:xfrm>
            <a:off x="115888" y="946150"/>
            <a:ext cx="8810625" cy="1189038"/>
          </a:xfrm>
          <a:prstGeom prst="rect">
            <a:avLst/>
          </a:prstGeom>
        </p:spPr>
        <p:txBody>
          <a:bodyPr>
            <a:spAutoFit/>
          </a:bodyPr>
          <a:lstStyle/>
          <a:p>
            <a:pPr algn="just" eaLnBrk="1" fontAlgn="auto" hangingPunct="1">
              <a:lnSpc>
                <a:spcPct val="150000"/>
              </a:lnSpc>
              <a:spcBef>
                <a:spcPts val="0"/>
              </a:spcBef>
              <a:spcAft>
                <a:spcPts val="0"/>
              </a:spcAft>
              <a:defRPr/>
            </a:pPr>
            <a:endParaRPr lang="en-ZA" sz="1400" b="1"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algn="just" eaLnBrk="1" fontAlgn="auto" hangingPunct="1">
              <a:lnSpc>
                <a:spcPct val="150000"/>
              </a:lnSpc>
              <a:spcBef>
                <a:spcPts val="0"/>
              </a:spcBef>
              <a:spcAft>
                <a:spcPts val="1000"/>
              </a:spcAft>
              <a:defRPr/>
            </a:pPr>
            <a:endParaRPr lang="en-US" sz="140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marL="342900" indent="-342900" algn="just" eaLnBrk="1" fontAlgn="auto" hangingPunct="1">
              <a:lnSpc>
                <a:spcPct val="150000"/>
              </a:lnSpc>
              <a:spcBef>
                <a:spcPts val="0"/>
              </a:spcBef>
              <a:spcAft>
                <a:spcPts val="1000"/>
              </a:spcAft>
              <a:buFont typeface="+mj-lt"/>
              <a:buAutoNum type="alphaLcPeriod"/>
              <a:defRPr/>
            </a:pPr>
            <a:endParaRPr lang="en-US" sz="1400" b="1" dirty="0">
              <a:solidFill>
                <a:srgbClr val="000000"/>
              </a:solidFill>
              <a:latin typeface="Arial" panose="020B0604020202020204" pitchFamily="34" charset="0"/>
              <a:ea typeface="Calibri" panose="020F0502020204030204" pitchFamily="34" charset="0"/>
              <a:cs typeface="Arial" panose="020B0604020202020204" pitchFamily="34" charset="0"/>
            </a:endParaRPr>
          </a:p>
        </p:txBody>
      </p:sp>
      <p:sp>
        <p:nvSpPr>
          <p:cNvPr id="48131" name="Rectangle 4">
            <a:extLst>
              <a:ext uri="{FF2B5EF4-FFF2-40B4-BE49-F238E27FC236}">
                <a16:creationId xmlns:a16="http://schemas.microsoft.com/office/drawing/2014/main" id="{6F6DD286-C52C-DD7E-3E24-8550C14BAE18}"/>
              </a:ext>
            </a:extLst>
          </p:cNvPr>
          <p:cNvSpPr>
            <a:spLocks noChangeArrowheads="1"/>
          </p:cNvSpPr>
          <p:nvPr/>
        </p:nvSpPr>
        <p:spPr bwMode="auto">
          <a:xfrm>
            <a:off x="2262188" y="2598738"/>
            <a:ext cx="56642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ZA" altLang="en-US" sz="1800" b="1">
                <a:solidFill>
                  <a:srgbClr val="000000"/>
                </a:solidFill>
                <a:latin typeface="Arial" panose="020B0604020202020204" pitchFamily="34" charset="0"/>
                <a:cs typeface="Arial" panose="020B0604020202020204" pitchFamily="34" charset="0"/>
              </a:rPr>
              <a:t>4. PART C: MEASURING PERFORMANCE</a:t>
            </a:r>
            <a:endParaRPr lang="en-US" altLang="en-US" sz="1800" b="1"/>
          </a:p>
        </p:txBody>
      </p:sp>
    </p:spTree>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5FE49C5-E7E9-3D2B-6B66-1B51662729BA}"/>
              </a:ext>
            </a:extLst>
          </p:cNvPr>
          <p:cNvSpPr/>
          <p:nvPr/>
        </p:nvSpPr>
        <p:spPr>
          <a:xfrm>
            <a:off x="115888" y="946150"/>
            <a:ext cx="8810625" cy="1189038"/>
          </a:xfrm>
          <a:prstGeom prst="rect">
            <a:avLst/>
          </a:prstGeom>
        </p:spPr>
        <p:txBody>
          <a:bodyPr>
            <a:spAutoFit/>
          </a:bodyPr>
          <a:lstStyle/>
          <a:p>
            <a:pPr algn="just" eaLnBrk="1" fontAlgn="auto" hangingPunct="1">
              <a:lnSpc>
                <a:spcPct val="150000"/>
              </a:lnSpc>
              <a:spcBef>
                <a:spcPts val="0"/>
              </a:spcBef>
              <a:spcAft>
                <a:spcPts val="0"/>
              </a:spcAft>
              <a:defRPr/>
            </a:pPr>
            <a:endParaRPr lang="en-ZA" sz="1400" b="1"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algn="just" eaLnBrk="1" fontAlgn="auto" hangingPunct="1">
              <a:lnSpc>
                <a:spcPct val="150000"/>
              </a:lnSpc>
              <a:spcBef>
                <a:spcPts val="0"/>
              </a:spcBef>
              <a:spcAft>
                <a:spcPts val="1000"/>
              </a:spcAft>
              <a:defRPr/>
            </a:pPr>
            <a:endParaRPr lang="en-US" sz="140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marL="342900" indent="-342900" algn="just" eaLnBrk="1" fontAlgn="auto" hangingPunct="1">
              <a:lnSpc>
                <a:spcPct val="150000"/>
              </a:lnSpc>
              <a:spcBef>
                <a:spcPts val="0"/>
              </a:spcBef>
              <a:spcAft>
                <a:spcPts val="1000"/>
              </a:spcAft>
              <a:buFont typeface="+mj-lt"/>
              <a:buAutoNum type="alphaLcPeriod"/>
              <a:defRPr/>
            </a:pPr>
            <a:endParaRPr lang="en-US" sz="1400" b="1" dirty="0">
              <a:solidFill>
                <a:srgbClr val="000000"/>
              </a:solidFill>
              <a:latin typeface="Arial" panose="020B0604020202020204" pitchFamily="34" charset="0"/>
              <a:ea typeface="Calibri" panose="020F0502020204030204" pitchFamily="34" charset="0"/>
              <a:cs typeface="Arial" panose="020B0604020202020204" pitchFamily="34" charset="0"/>
            </a:endParaRPr>
          </a:p>
        </p:txBody>
      </p:sp>
      <p:sp>
        <p:nvSpPr>
          <p:cNvPr id="49155" name="Rectangle 4">
            <a:extLst>
              <a:ext uri="{FF2B5EF4-FFF2-40B4-BE49-F238E27FC236}">
                <a16:creationId xmlns:a16="http://schemas.microsoft.com/office/drawing/2014/main" id="{1A00E39F-6256-3E54-4742-CC42C8CD067C}"/>
              </a:ext>
            </a:extLst>
          </p:cNvPr>
          <p:cNvSpPr>
            <a:spLocks noChangeArrowheads="1"/>
          </p:cNvSpPr>
          <p:nvPr/>
        </p:nvSpPr>
        <p:spPr bwMode="auto">
          <a:xfrm>
            <a:off x="2262188" y="2598738"/>
            <a:ext cx="56642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800" b="1">
                <a:solidFill>
                  <a:srgbClr val="000000"/>
                </a:solidFill>
                <a:latin typeface="Arial" panose="020B0604020202020204" pitchFamily="34" charset="0"/>
                <a:cs typeface="Arial" panose="020B0604020202020204" pitchFamily="34" charset="0"/>
              </a:rPr>
              <a:t>PROGRAMME 1: ADMINISTRATION </a:t>
            </a:r>
            <a:endParaRPr lang="en-US" altLang="en-US" sz="1800"/>
          </a:p>
        </p:txBody>
      </p:sp>
    </p:spTree>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Box 2">
            <a:extLst>
              <a:ext uri="{FF2B5EF4-FFF2-40B4-BE49-F238E27FC236}">
                <a16:creationId xmlns:a16="http://schemas.microsoft.com/office/drawing/2014/main" id="{748AD9BA-4DE5-4B57-B64E-9E7F1CC99222}"/>
              </a:ext>
            </a:extLst>
          </p:cNvPr>
          <p:cNvSpPr txBox="1">
            <a:spLocks noChangeArrowheads="1"/>
          </p:cNvSpPr>
          <p:nvPr/>
        </p:nvSpPr>
        <p:spPr bwMode="auto">
          <a:xfrm>
            <a:off x="230188" y="647700"/>
            <a:ext cx="764063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ZA" altLang="en-US" sz="1600" b="1">
                <a:solidFill>
                  <a:srgbClr val="000000"/>
                </a:solidFill>
                <a:latin typeface="Arial" panose="020B0604020202020204" pitchFamily="34" charset="0"/>
                <a:cs typeface="Arial" panose="020B0604020202020204" pitchFamily="34" charset="0"/>
              </a:rPr>
              <a:t>PROGRAMME 1: ADMINISTRATION</a:t>
            </a:r>
          </a:p>
        </p:txBody>
      </p:sp>
      <p:cxnSp>
        <p:nvCxnSpPr>
          <p:cNvPr id="4" name="Straight Connector 3">
            <a:extLst>
              <a:ext uri="{FF2B5EF4-FFF2-40B4-BE49-F238E27FC236}">
                <a16:creationId xmlns:a16="http://schemas.microsoft.com/office/drawing/2014/main" id="{29C1A0A7-CECB-4143-9B6D-0918BDFC2B65}"/>
              </a:ext>
            </a:extLst>
          </p:cNvPr>
          <p:cNvCxnSpPr/>
          <p:nvPr/>
        </p:nvCxnSpPr>
        <p:spPr>
          <a:xfrm flipV="1">
            <a:off x="230188" y="1047750"/>
            <a:ext cx="7969250" cy="17463"/>
          </a:xfrm>
          <a:prstGeom prst="line">
            <a:avLst/>
          </a:prstGeom>
          <a:ln>
            <a:solidFill>
              <a:srgbClr val="C00000"/>
            </a:solidFill>
          </a:ln>
        </p:spPr>
        <p:style>
          <a:lnRef idx="2">
            <a:schemeClr val="accent4"/>
          </a:lnRef>
          <a:fillRef idx="0">
            <a:schemeClr val="accent4"/>
          </a:fillRef>
          <a:effectRef idx="1">
            <a:schemeClr val="accent4"/>
          </a:effectRef>
          <a:fontRef idx="minor">
            <a:schemeClr val="tx1"/>
          </a:fontRef>
        </p:style>
      </p:cxnSp>
      <p:sp>
        <p:nvSpPr>
          <p:cNvPr id="2" name="Rectangle 1">
            <a:extLst>
              <a:ext uri="{FF2B5EF4-FFF2-40B4-BE49-F238E27FC236}">
                <a16:creationId xmlns:a16="http://schemas.microsoft.com/office/drawing/2014/main" id="{43F76AF5-496C-8A1C-B651-F2FBDF891D9E}"/>
              </a:ext>
            </a:extLst>
          </p:cNvPr>
          <p:cNvSpPr/>
          <p:nvPr/>
        </p:nvSpPr>
        <p:spPr>
          <a:xfrm>
            <a:off x="115888" y="1047750"/>
            <a:ext cx="8810625" cy="6191250"/>
          </a:xfrm>
          <a:prstGeom prst="rect">
            <a:avLst/>
          </a:prstGeom>
        </p:spPr>
        <p:txBody>
          <a:bodyPr>
            <a:spAutoFit/>
          </a:bodyPr>
          <a:lstStyle/>
          <a:p>
            <a:pPr algn="just" eaLnBrk="1" fontAlgn="auto" hangingPunct="1">
              <a:lnSpc>
                <a:spcPct val="150000"/>
              </a:lnSpc>
              <a:spcBef>
                <a:spcPts val="0"/>
              </a:spcBef>
              <a:spcAft>
                <a:spcPts val="1000"/>
              </a:spcAft>
              <a:defRPr/>
            </a:pPr>
            <a:r>
              <a:rPr lang="en-ZA" sz="1600" dirty="0">
                <a:solidFill>
                  <a:srgbClr val="000000"/>
                </a:solidFill>
                <a:latin typeface="Arial" panose="020B0604020202020204" pitchFamily="34" charset="0"/>
                <a:ea typeface="Calibri" panose="020F0502020204030204" pitchFamily="34" charset="0"/>
                <a:cs typeface="Arial" panose="020B0604020202020204" pitchFamily="34" charset="0"/>
              </a:rPr>
              <a:t>Programme 1 contributes to the  Outcomes 1, 2 and 3  as follows:</a:t>
            </a:r>
            <a:endParaRPr lang="en-US" sz="160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algn="just" eaLnBrk="1" fontAlgn="auto" hangingPunct="1">
              <a:spcBef>
                <a:spcPts val="0"/>
              </a:spcBef>
              <a:spcAft>
                <a:spcPts val="0"/>
              </a:spcAft>
              <a:defRPr/>
            </a:pPr>
            <a:r>
              <a:rPr lang="en-ZA" sz="1600" b="1" dirty="0">
                <a:solidFill>
                  <a:prstClr val="black"/>
                </a:solidFill>
                <a:latin typeface="Arial" panose="020B0604020202020204" pitchFamily="34" charset="0"/>
                <a:cs typeface="Arial" panose="020B0604020202020204" pitchFamily="34" charset="0"/>
              </a:rPr>
              <a:t>Outcome 1: Modernising and increasing access to justice services</a:t>
            </a:r>
          </a:p>
          <a:p>
            <a:pPr algn="just" eaLnBrk="1" fontAlgn="auto" hangingPunct="1">
              <a:spcBef>
                <a:spcPts val="0"/>
              </a:spcBef>
              <a:spcAft>
                <a:spcPts val="0"/>
              </a:spcAft>
              <a:defRPr/>
            </a:pPr>
            <a:endParaRPr lang="en-ZA" sz="1600" b="1" dirty="0">
              <a:solidFill>
                <a:prstClr val="black"/>
              </a:solidFill>
              <a:latin typeface="Arial" panose="020B0604020202020204" pitchFamily="34" charset="0"/>
              <a:cs typeface="Arial" panose="020B0604020202020204" pitchFamily="34" charset="0"/>
            </a:endParaRPr>
          </a:p>
          <a:p>
            <a:pPr marL="285750" indent="-285750" algn="just" eaLnBrk="1" fontAlgn="auto" hangingPunct="1">
              <a:spcBef>
                <a:spcPts val="0"/>
              </a:spcBef>
              <a:spcAft>
                <a:spcPts val="600"/>
              </a:spcAft>
              <a:buFont typeface="Arial" panose="020B0604020202020204" pitchFamily="34" charset="0"/>
              <a:buChar char="•"/>
              <a:defRPr/>
            </a:pPr>
            <a:r>
              <a:rPr lang="en-GB" altLang="en-US" sz="1600" dirty="0">
                <a:solidFill>
                  <a:prstClr val="black"/>
                </a:solidFill>
                <a:latin typeface="Arial" panose="020B0604020202020204" pitchFamily="34" charset="0"/>
                <a:cs typeface="Arial" panose="020B0604020202020204" pitchFamily="34" charset="0"/>
              </a:rPr>
              <a:t>Modernising justice services to increase access to justice services </a:t>
            </a:r>
            <a:r>
              <a:rPr lang="en-US" altLang="en-US" sz="1600" dirty="0">
                <a:solidFill>
                  <a:prstClr val="black"/>
                </a:solidFill>
                <a:latin typeface="Arial" panose="020B0604020202020204" pitchFamily="34" charset="0"/>
                <a:cs typeface="Arial" panose="020B0604020202020204" pitchFamily="34" charset="0"/>
              </a:rPr>
              <a:t>is still a key  priority during this strategic plan cycle for the  improvement of the quality and speed-up the provision of our services </a:t>
            </a:r>
          </a:p>
          <a:p>
            <a:pPr marL="285750" indent="-285750" algn="just" eaLnBrk="1" fontAlgn="auto" hangingPunct="1">
              <a:spcBef>
                <a:spcPts val="0"/>
              </a:spcBef>
              <a:spcAft>
                <a:spcPts val="600"/>
              </a:spcAft>
              <a:buFont typeface="Arial" panose="020B0604020202020204" pitchFamily="34" charset="0"/>
              <a:buChar char="•"/>
              <a:defRPr/>
            </a:pPr>
            <a:r>
              <a:rPr lang="en-US" altLang="en-US" sz="1600" dirty="0">
                <a:solidFill>
                  <a:prstClr val="black"/>
                </a:solidFill>
                <a:latin typeface="Arial" panose="020B0604020202020204" pitchFamily="34" charset="0"/>
                <a:cs typeface="Arial" panose="020B0604020202020204" pitchFamily="34" charset="0"/>
              </a:rPr>
              <a:t>During 2021/22 financial year, the Department developed and piloted Phase 1 of the solutions that will provide the following </a:t>
            </a:r>
            <a:r>
              <a:rPr lang="en-GB" altLang="en-US" sz="1600" dirty="0">
                <a:solidFill>
                  <a:prstClr val="black"/>
                </a:solidFill>
                <a:latin typeface="Arial" panose="020B0604020202020204" pitchFamily="34" charset="0"/>
                <a:cs typeface="Arial" panose="020B0604020202020204" pitchFamily="34" charset="0"/>
              </a:rPr>
              <a:t>o</a:t>
            </a:r>
            <a:r>
              <a:rPr lang="en-GB" sz="1600" dirty="0">
                <a:solidFill>
                  <a:prstClr val="black"/>
                </a:solidFill>
                <a:latin typeface="Arial" panose="020B0604020202020204" pitchFamily="34" charset="0"/>
                <a:cs typeface="Arial" panose="020B0604020202020204" pitchFamily="34" charset="0"/>
              </a:rPr>
              <a:t>nline services, namely, </a:t>
            </a:r>
            <a:r>
              <a:rPr lang="en-GB" altLang="en-US" sz="1600" dirty="0">
                <a:solidFill>
                  <a:prstClr val="black"/>
                </a:solidFill>
                <a:latin typeface="Arial" panose="020B0604020202020204" pitchFamily="34" charset="0"/>
                <a:cs typeface="Arial" panose="020B0604020202020204" pitchFamily="34" charset="0"/>
              </a:rPr>
              <a:t>Maintenance, Trust, Expungement, Deceased estate, and </a:t>
            </a:r>
            <a:r>
              <a:rPr lang="en-US" sz="1600" dirty="0">
                <a:solidFill>
                  <a:prstClr val="black"/>
                </a:solidFill>
                <a:latin typeface="Arial" panose="020B0604020202020204" pitchFamily="34" charset="0"/>
                <a:cs typeface="Arial" panose="020B0604020202020204" pitchFamily="34" charset="0"/>
              </a:rPr>
              <a:t>NRSO. Phase 1 of the above-listed online services  will enable clients to do online registration and </a:t>
            </a:r>
            <a:r>
              <a:rPr lang="en-GB" sz="1600" dirty="0">
                <a:solidFill>
                  <a:prstClr val="black"/>
                </a:solidFill>
                <a:latin typeface="Arial" panose="020B0604020202020204" pitchFamily="34" charset="0"/>
                <a:cs typeface="Arial" panose="020B0604020202020204" pitchFamily="34" charset="0"/>
              </a:rPr>
              <a:t>application submission. During the same period , </a:t>
            </a:r>
            <a:r>
              <a:rPr lang="en-ZA" sz="1600" dirty="0">
                <a:solidFill>
                  <a:prstClr val="black"/>
                </a:solidFill>
                <a:latin typeface="Arial" panose="020B0604020202020204" pitchFamily="34" charset="0"/>
                <a:cs typeface="Arial" panose="020B0604020202020204" pitchFamily="34" charset="0"/>
              </a:rPr>
              <a:t>Protection Order online services was developed and tested, however, the </a:t>
            </a:r>
            <a:r>
              <a:rPr lang="en-US" sz="1600" dirty="0">
                <a:solidFill>
                  <a:prstClr val="black"/>
                </a:solidFill>
                <a:latin typeface="Arial" panose="020B0604020202020204" pitchFamily="34" charset="0"/>
                <a:cs typeface="Arial" panose="020B0604020202020204" pitchFamily="34" charset="0"/>
              </a:rPr>
              <a:t>piloting   did not take place as planned due to rules and regulations that must be amended before   piloting and implementation can take place.</a:t>
            </a:r>
            <a:endParaRPr lang="en-ZA" sz="1600" dirty="0">
              <a:solidFill>
                <a:prstClr val="black"/>
              </a:solidFill>
              <a:latin typeface="Arial" panose="020B0604020202020204" pitchFamily="34" charset="0"/>
              <a:cs typeface="Arial" panose="020B0604020202020204" pitchFamily="34" charset="0"/>
            </a:endParaRPr>
          </a:p>
          <a:p>
            <a:pPr marL="285750" indent="-285750" algn="just" eaLnBrk="1" fontAlgn="auto" hangingPunct="1">
              <a:spcBef>
                <a:spcPts val="0"/>
              </a:spcBef>
              <a:spcAft>
                <a:spcPts val="600"/>
              </a:spcAft>
              <a:buFont typeface="Arial" panose="020B0604020202020204" pitchFamily="34" charset="0"/>
              <a:buChar char="•"/>
              <a:defRPr/>
            </a:pPr>
            <a:r>
              <a:rPr lang="en-US" altLang="en-US" sz="1600" dirty="0">
                <a:solidFill>
                  <a:prstClr val="black"/>
                </a:solidFill>
                <a:latin typeface="Arial" panose="020B0604020202020204" pitchFamily="34" charset="0"/>
                <a:cs typeface="Arial" panose="020B0604020202020204" pitchFamily="34" charset="0"/>
              </a:rPr>
              <a:t>In 2022/23 financial year, the Department will progress to Phase 2 of the above mentioned services to include transacting capabilities. Additionally, the Department will commence with Phase 1 of the </a:t>
            </a:r>
            <a:r>
              <a:rPr lang="en-US" sz="1600" dirty="0">
                <a:solidFill>
                  <a:prstClr val="black"/>
                </a:solidFill>
                <a:latin typeface="Arial" panose="020B0604020202020204" pitchFamily="34" charset="0"/>
                <a:ea typeface="Times New Roman" panose="02020603050405020304" pitchFamily="18" charset="0"/>
              </a:rPr>
              <a:t>State Attorneys online services. </a:t>
            </a:r>
          </a:p>
          <a:p>
            <a:pPr marL="285750" indent="-285750" algn="just" eaLnBrk="1" fontAlgn="auto" hangingPunct="1">
              <a:spcBef>
                <a:spcPts val="0"/>
              </a:spcBef>
              <a:spcAft>
                <a:spcPts val="600"/>
              </a:spcAft>
              <a:buFont typeface="Arial" panose="020B0604020202020204" pitchFamily="34" charset="0"/>
              <a:buChar char="•"/>
              <a:defRPr/>
            </a:pPr>
            <a:r>
              <a:rPr lang="en-US" sz="1600" dirty="0">
                <a:solidFill>
                  <a:prstClr val="black"/>
                </a:solidFill>
                <a:latin typeface="Arial" panose="020B0604020202020204" pitchFamily="34" charset="0"/>
                <a:ea typeface="Times New Roman" panose="02020603050405020304" pitchFamily="18" charset="0"/>
              </a:rPr>
              <a:t>The Department will also be rolling-out </a:t>
            </a:r>
            <a:r>
              <a:rPr lang="en-ZA" sz="1600" dirty="0">
                <a:solidFill>
                  <a:prstClr val="black"/>
                </a:solidFill>
                <a:latin typeface="Arial" panose="020B0604020202020204" pitchFamily="34" charset="0"/>
                <a:ea typeface="Calibri" panose="020F0502020204030204" pitchFamily="34" charset="0"/>
              </a:rPr>
              <a:t>the Courts Audio-Visual Solution (CAVS) in </a:t>
            </a:r>
            <a:r>
              <a:rPr lang="en-GB" sz="1600" dirty="0">
                <a:solidFill>
                  <a:prstClr val="black"/>
                </a:solidFill>
                <a:latin typeface="Arial" panose="020B0604020202020204" pitchFamily="34" charset="0"/>
                <a:ea typeface="Calibri" panose="020F0502020204030204" pitchFamily="34" charset="0"/>
              </a:rPr>
              <a:t>85 courtrooms this financial year.</a:t>
            </a:r>
          </a:p>
          <a:p>
            <a:pPr marL="285750" indent="-285750" algn="just" eaLnBrk="1" fontAlgn="auto" hangingPunct="1">
              <a:spcBef>
                <a:spcPts val="0"/>
              </a:spcBef>
              <a:spcAft>
                <a:spcPts val="600"/>
              </a:spcAft>
              <a:buFont typeface="Arial" panose="020B0604020202020204" pitchFamily="34" charset="0"/>
              <a:buChar char="•"/>
              <a:defRPr/>
            </a:pPr>
            <a:r>
              <a:rPr lang="en-GB" altLang="en-US" sz="1600" dirty="0">
                <a:solidFill>
                  <a:prstClr val="black"/>
                </a:solidFill>
                <a:latin typeface="Arial" panose="020B0604020202020204" pitchFamily="34" charset="0"/>
                <a:cs typeface="Arial" panose="020B0604020202020204" pitchFamily="34" charset="0"/>
              </a:rPr>
              <a:t> The details of the output indicators and targets for this outcome are in the slides below:</a:t>
            </a:r>
            <a:endParaRPr lang="en-US" altLang="en-US" sz="1600" dirty="0">
              <a:solidFill>
                <a:prstClr val="black"/>
              </a:solidFill>
              <a:latin typeface="Arial" panose="020B0604020202020204" pitchFamily="34" charset="0"/>
              <a:cs typeface="Arial" panose="020B0604020202020204" pitchFamily="34" charset="0"/>
            </a:endParaRPr>
          </a:p>
          <a:p>
            <a:pPr algn="just" eaLnBrk="1" fontAlgn="auto" hangingPunct="1">
              <a:spcBef>
                <a:spcPts val="0"/>
              </a:spcBef>
              <a:spcAft>
                <a:spcPts val="0"/>
              </a:spcAft>
              <a:defRPr/>
            </a:pPr>
            <a:endParaRPr lang="en-US" altLang="en-US" sz="1600" dirty="0">
              <a:solidFill>
                <a:prstClr val="black"/>
              </a:solidFill>
              <a:latin typeface="Arial" panose="020B0604020202020204" pitchFamily="34" charset="0"/>
              <a:cs typeface="Arial" panose="020B0604020202020204" pitchFamily="34" charset="0"/>
            </a:endParaRPr>
          </a:p>
          <a:p>
            <a:pPr algn="just" eaLnBrk="1" fontAlgn="auto" hangingPunct="1">
              <a:spcBef>
                <a:spcPts val="0"/>
              </a:spcBef>
              <a:spcAft>
                <a:spcPts val="0"/>
              </a:spcAft>
              <a:defRPr/>
            </a:pPr>
            <a:endParaRPr lang="en-US" sz="140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marL="342900" indent="-342900" algn="just" eaLnBrk="1" fontAlgn="auto" hangingPunct="1">
              <a:lnSpc>
                <a:spcPct val="150000"/>
              </a:lnSpc>
              <a:spcBef>
                <a:spcPts val="0"/>
              </a:spcBef>
              <a:spcAft>
                <a:spcPts val="1000"/>
              </a:spcAft>
              <a:buFont typeface="+mj-lt"/>
              <a:buAutoNum type="alphaLcPeriod"/>
              <a:defRPr/>
            </a:pPr>
            <a:endParaRPr lang="en-US" sz="1400" b="1" dirty="0">
              <a:solidFill>
                <a:srgbClr val="000000"/>
              </a:solidFill>
              <a:latin typeface="Arial" panose="020B0604020202020204" pitchFamily="34" charset="0"/>
              <a:ea typeface="Calibri" panose="020F0502020204030204" pitchFamily="34" charset="0"/>
              <a:cs typeface="Arial" panose="020B0604020202020204" pitchFamily="34" charset="0"/>
            </a:endParaRPr>
          </a:p>
        </p:txBody>
      </p:sp>
    </p:spTree>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Box 2">
            <a:extLst>
              <a:ext uri="{FF2B5EF4-FFF2-40B4-BE49-F238E27FC236}">
                <a16:creationId xmlns:a16="http://schemas.microsoft.com/office/drawing/2014/main" id="{6BED61D0-8EE1-1E8C-5057-11C55F71308B}"/>
              </a:ext>
            </a:extLst>
          </p:cNvPr>
          <p:cNvSpPr txBox="1">
            <a:spLocks noChangeArrowheads="1"/>
          </p:cNvSpPr>
          <p:nvPr/>
        </p:nvSpPr>
        <p:spPr bwMode="auto">
          <a:xfrm>
            <a:off x="279400" y="908050"/>
            <a:ext cx="882491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600" b="1">
                <a:latin typeface="Arial" panose="020B0604020202020204" pitchFamily="34" charset="0"/>
                <a:cs typeface="Arial" panose="020B0604020202020204" pitchFamily="34" charset="0"/>
              </a:rPr>
              <a:t> 2022/23 APP OUTCOME, ACCOMPANYING OUTPUT INDICATORS AND TARGETS  -</a:t>
            </a:r>
            <a:endParaRPr lang="en-US" altLang="en-US" sz="1600">
              <a:latin typeface="Arial" panose="020B0604020202020204" pitchFamily="34" charset="0"/>
              <a:cs typeface="Arial" panose="020B0604020202020204" pitchFamily="34" charset="0"/>
            </a:endParaRPr>
          </a:p>
        </p:txBody>
      </p:sp>
      <p:cxnSp>
        <p:nvCxnSpPr>
          <p:cNvPr id="4" name="Straight Connector 3">
            <a:extLst>
              <a:ext uri="{FF2B5EF4-FFF2-40B4-BE49-F238E27FC236}">
                <a16:creationId xmlns:a16="http://schemas.microsoft.com/office/drawing/2014/main" id="{29C1A0A7-CECB-4143-9B6D-0918BDFC2B65}"/>
              </a:ext>
            </a:extLst>
          </p:cNvPr>
          <p:cNvCxnSpPr/>
          <p:nvPr/>
        </p:nvCxnSpPr>
        <p:spPr>
          <a:xfrm>
            <a:off x="728663" y="1519238"/>
            <a:ext cx="7599362" cy="0"/>
          </a:xfrm>
          <a:prstGeom prst="line">
            <a:avLst/>
          </a:prstGeom>
          <a:ln>
            <a:solidFill>
              <a:srgbClr val="C00000"/>
            </a:solidFill>
          </a:ln>
        </p:spPr>
        <p:style>
          <a:lnRef idx="2">
            <a:schemeClr val="accent4"/>
          </a:lnRef>
          <a:fillRef idx="0">
            <a:schemeClr val="accent4"/>
          </a:fillRef>
          <a:effectRef idx="1">
            <a:schemeClr val="accent4"/>
          </a:effectRef>
          <a:fontRef idx="minor">
            <a:schemeClr val="tx1"/>
          </a:fontRef>
        </p:style>
      </p:cxnSp>
      <p:sp>
        <p:nvSpPr>
          <p:cNvPr id="2" name="Rectangle 1">
            <a:extLst>
              <a:ext uri="{FF2B5EF4-FFF2-40B4-BE49-F238E27FC236}">
                <a16:creationId xmlns:a16="http://schemas.microsoft.com/office/drawing/2014/main" id="{B64A3810-6464-E9D5-9809-C0D46B9F66D6}"/>
              </a:ext>
            </a:extLst>
          </p:cNvPr>
          <p:cNvSpPr/>
          <p:nvPr/>
        </p:nvSpPr>
        <p:spPr>
          <a:xfrm>
            <a:off x="352425" y="1681163"/>
            <a:ext cx="8339138" cy="708025"/>
          </a:xfrm>
          <a:prstGeom prst="rect">
            <a:avLst/>
          </a:prstGeom>
        </p:spPr>
        <p:txBody>
          <a:bodyPr>
            <a:spAutoFit/>
          </a:bodyPr>
          <a:lstStyle/>
          <a:p>
            <a:pPr marL="95250" algn="just" eaLnBrk="1" fontAlgn="auto" hangingPunct="1">
              <a:spcBef>
                <a:spcPts val="0"/>
              </a:spcBef>
              <a:spcAft>
                <a:spcPts val="0"/>
              </a:spcAft>
              <a:defRPr/>
            </a:pPr>
            <a:endParaRPr lang="en-US" sz="2000" dirty="0">
              <a:latin typeface="Arial" panose="020B0604020202020204" pitchFamily="34" charset="0"/>
              <a:cs typeface="Arial" panose="020B0604020202020204" pitchFamily="34" charset="0"/>
            </a:endParaRPr>
          </a:p>
          <a:p>
            <a:pPr marL="342900" indent="-342900" algn="just" eaLnBrk="1" fontAlgn="auto" hangingPunct="1">
              <a:spcAft>
                <a:spcPts val="0"/>
              </a:spcAft>
              <a:buFont typeface="Arial" panose="020B0604020202020204" pitchFamily="34" charset="0"/>
              <a:buChar char="•"/>
              <a:defRPr/>
            </a:pPr>
            <a:endParaRPr lang="en-ZA" altLang="en-US" sz="2000" i="1" dirty="0">
              <a:latin typeface="Arial" panose="020B0604020202020204" pitchFamily="34" charset="0"/>
              <a:cs typeface="Arial" panose="020B0604020202020204" pitchFamily="34" charset="0"/>
            </a:endParaRPr>
          </a:p>
        </p:txBody>
      </p:sp>
      <p:graphicFrame>
        <p:nvGraphicFramePr>
          <p:cNvPr id="6" name="Table 5">
            <a:extLst>
              <a:ext uri="{FF2B5EF4-FFF2-40B4-BE49-F238E27FC236}">
                <a16:creationId xmlns:a16="http://schemas.microsoft.com/office/drawing/2014/main" id="{08AAFD57-A271-4D3A-A967-58194531B202}"/>
              </a:ext>
            </a:extLst>
          </p:cNvPr>
          <p:cNvGraphicFramePr>
            <a:graphicFrameLocks noGrp="1"/>
          </p:cNvGraphicFramePr>
          <p:nvPr/>
        </p:nvGraphicFramePr>
        <p:xfrm>
          <a:off x="331788" y="1308100"/>
          <a:ext cx="8501062" cy="4908550"/>
        </p:xfrm>
        <a:graphic>
          <a:graphicData uri="http://schemas.openxmlformats.org/drawingml/2006/table">
            <a:tbl>
              <a:tblPr>
                <a:tableStyleId>{5C22544A-7EE6-4342-B048-85BDC9FD1C3A}</a:tableStyleId>
              </a:tblPr>
              <a:tblGrid>
                <a:gridCol w="784146">
                  <a:extLst>
                    <a:ext uri="{9D8B030D-6E8A-4147-A177-3AD203B41FA5}">
                      <a16:colId xmlns:a16="http://schemas.microsoft.com/office/drawing/2014/main" val="20000"/>
                    </a:ext>
                  </a:extLst>
                </a:gridCol>
                <a:gridCol w="1931747">
                  <a:extLst>
                    <a:ext uri="{9D8B030D-6E8A-4147-A177-3AD203B41FA5}">
                      <a16:colId xmlns:a16="http://schemas.microsoft.com/office/drawing/2014/main" val="20001"/>
                    </a:ext>
                  </a:extLst>
                </a:gridCol>
                <a:gridCol w="1468822">
                  <a:extLst>
                    <a:ext uri="{9D8B030D-6E8A-4147-A177-3AD203B41FA5}">
                      <a16:colId xmlns:a16="http://schemas.microsoft.com/office/drawing/2014/main" val="20002"/>
                    </a:ext>
                  </a:extLst>
                </a:gridCol>
                <a:gridCol w="1579676">
                  <a:extLst>
                    <a:ext uri="{9D8B030D-6E8A-4147-A177-3AD203B41FA5}">
                      <a16:colId xmlns:a16="http://schemas.microsoft.com/office/drawing/2014/main" val="20003"/>
                    </a:ext>
                  </a:extLst>
                </a:gridCol>
                <a:gridCol w="1487298">
                  <a:extLst>
                    <a:ext uri="{9D8B030D-6E8A-4147-A177-3AD203B41FA5}">
                      <a16:colId xmlns:a16="http://schemas.microsoft.com/office/drawing/2014/main" val="20004"/>
                    </a:ext>
                  </a:extLst>
                </a:gridCol>
                <a:gridCol w="1249373">
                  <a:extLst>
                    <a:ext uri="{9D8B030D-6E8A-4147-A177-3AD203B41FA5}">
                      <a16:colId xmlns:a16="http://schemas.microsoft.com/office/drawing/2014/main" val="20005"/>
                    </a:ext>
                  </a:extLst>
                </a:gridCol>
              </a:tblGrid>
              <a:tr h="219455">
                <a:tc gridSpan="6">
                  <a:txBody>
                    <a:bodyPr/>
                    <a:lstStyle/>
                    <a:p>
                      <a:pPr marL="0" marR="0" indent="0" algn="just" fontAlgn="ctr">
                        <a:lnSpc>
                          <a:spcPct val="120000"/>
                        </a:lnSpc>
                        <a:spcBef>
                          <a:spcPts val="0"/>
                        </a:spcBef>
                        <a:spcAft>
                          <a:spcPts val="200"/>
                        </a:spcAft>
                      </a:pPr>
                      <a:r>
                        <a:rPr lang="en-US" sz="1200" b="1" dirty="0">
                          <a:effectLst/>
                          <a:latin typeface="Arial" pitchFamily="34" charset="0"/>
                          <a:cs typeface="Arial" pitchFamily="34" charset="0"/>
                        </a:rPr>
                        <a:t>Outcome 1: Modernised and digitized justice services platforms </a:t>
                      </a:r>
                      <a:endParaRPr lang="en-US" sz="1200" b="1" dirty="0">
                        <a:effectLst/>
                        <a:latin typeface="Arial" pitchFamily="34" charset="0"/>
                        <a:ea typeface="Calibri"/>
                        <a:cs typeface="Arial" pitchFamily="34" charset="0"/>
                      </a:endParaRPr>
                    </a:p>
                  </a:txBody>
                  <a:tcPr marL="68578" marR="685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82879">
                <a:tc rowSpan="2">
                  <a:txBody>
                    <a:bodyPr/>
                    <a:lstStyle/>
                    <a:p>
                      <a:pPr marL="0" marR="0" indent="0" algn="just" fontAlgn="ctr">
                        <a:lnSpc>
                          <a:spcPct val="100000"/>
                        </a:lnSpc>
                        <a:spcBef>
                          <a:spcPts val="0"/>
                        </a:spcBef>
                        <a:spcAft>
                          <a:spcPts val="0"/>
                        </a:spcAft>
                      </a:pPr>
                      <a:r>
                        <a:rPr lang="en-ZA" sz="1200" b="1" dirty="0">
                          <a:effectLst/>
                          <a:latin typeface="Arial" pitchFamily="34" charset="0"/>
                          <a:cs typeface="Arial" pitchFamily="34" charset="0"/>
                        </a:rPr>
                        <a:t>Outputs</a:t>
                      </a:r>
                      <a:endParaRPr lang="en-US" sz="1200" b="1" dirty="0">
                        <a:effectLst/>
                        <a:latin typeface="Arial" pitchFamily="34" charset="0"/>
                        <a:ea typeface="Calibri"/>
                        <a:cs typeface="Arial" pitchFamily="34" charset="0"/>
                      </a:endParaRPr>
                    </a:p>
                  </a:txBody>
                  <a:tcPr marL="68578" marR="685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rowSpan="2">
                  <a:txBody>
                    <a:bodyPr/>
                    <a:lstStyle/>
                    <a:p>
                      <a:pPr marL="0" marR="0" indent="0" algn="just" fontAlgn="ctr">
                        <a:lnSpc>
                          <a:spcPct val="100000"/>
                        </a:lnSpc>
                        <a:spcBef>
                          <a:spcPts val="0"/>
                        </a:spcBef>
                        <a:spcAft>
                          <a:spcPts val="0"/>
                        </a:spcAft>
                      </a:pPr>
                      <a:r>
                        <a:rPr lang="en-ZA" sz="1200" b="1" dirty="0">
                          <a:effectLst/>
                          <a:latin typeface="Arial" pitchFamily="34" charset="0"/>
                          <a:cs typeface="Arial" pitchFamily="34" charset="0"/>
                        </a:rPr>
                        <a:t>Output</a:t>
                      </a:r>
                      <a:endParaRPr lang="en-US" sz="1200" b="1" dirty="0">
                        <a:effectLst/>
                        <a:latin typeface="Arial" pitchFamily="34" charset="0"/>
                        <a:cs typeface="Arial" pitchFamily="34" charset="0"/>
                      </a:endParaRPr>
                    </a:p>
                    <a:p>
                      <a:pPr marL="0" marR="0" indent="0" algn="just" fontAlgn="ctr">
                        <a:lnSpc>
                          <a:spcPct val="100000"/>
                        </a:lnSpc>
                        <a:spcBef>
                          <a:spcPts val="0"/>
                        </a:spcBef>
                        <a:spcAft>
                          <a:spcPts val="0"/>
                        </a:spcAft>
                      </a:pPr>
                      <a:r>
                        <a:rPr lang="en-ZA" sz="1200" b="1" dirty="0">
                          <a:effectLst/>
                          <a:latin typeface="Arial" pitchFamily="34" charset="0"/>
                          <a:cs typeface="Arial" pitchFamily="34" charset="0"/>
                        </a:rPr>
                        <a:t>Indicators</a:t>
                      </a:r>
                      <a:endParaRPr lang="en-US" sz="1200" b="1" dirty="0">
                        <a:effectLst/>
                        <a:latin typeface="Arial" pitchFamily="34" charset="0"/>
                        <a:ea typeface="Calibri"/>
                        <a:cs typeface="Arial" pitchFamily="34" charset="0"/>
                      </a:endParaRPr>
                    </a:p>
                  </a:txBody>
                  <a:tcPr marL="68578" marR="685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rowSpan="2">
                  <a:txBody>
                    <a:bodyPr/>
                    <a:lstStyle/>
                    <a:p>
                      <a:pPr marL="83185" marR="0" indent="0" algn="just" fontAlgn="ctr">
                        <a:lnSpc>
                          <a:spcPct val="100000"/>
                        </a:lnSpc>
                        <a:spcBef>
                          <a:spcPts val="0"/>
                        </a:spcBef>
                        <a:spcAft>
                          <a:spcPts val="0"/>
                        </a:spcAft>
                      </a:pPr>
                      <a:r>
                        <a:rPr lang="en-ZA" sz="1200" b="1" dirty="0">
                          <a:effectLst/>
                          <a:latin typeface="Arial" pitchFamily="34" charset="0"/>
                          <a:cs typeface="Arial" pitchFamily="34" charset="0"/>
                        </a:rPr>
                        <a:t>Estimated performance </a:t>
                      </a:r>
                      <a:endParaRPr lang="en-US" sz="1200" b="1" dirty="0">
                        <a:effectLst/>
                        <a:latin typeface="Arial" pitchFamily="34" charset="0"/>
                        <a:cs typeface="Arial" pitchFamily="34" charset="0"/>
                      </a:endParaRPr>
                    </a:p>
                    <a:p>
                      <a:pPr marL="83185" marR="0" indent="0" algn="just" fontAlgn="ctr">
                        <a:lnSpc>
                          <a:spcPct val="100000"/>
                        </a:lnSpc>
                        <a:spcBef>
                          <a:spcPts val="0"/>
                        </a:spcBef>
                        <a:spcAft>
                          <a:spcPts val="0"/>
                        </a:spcAft>
                      </a:pPr>
                      <a:r>
                        <a:rPr lang="en-ZA" sz="1200" b="1" dirty="0">
                          <a:effectLst/>
                          <a:latin typeface="Arial" pitchFamily="34" charset="0"/>
                          <a:cs typeface="Arial" pitchFamily="34" charset="0"/>
                        </a:rPr>
                        <a:t>2021/22</a:t>
                      </a:r>
                      <a:endParaRPr lang="en-US" sz="1200" b="1" dirty="0">
                        <a:effectLst/>
                        <a:latin typeface="Arial" pitchFamily="34" charset="0"/>
                        <a:ea typeface="Calibri"/>
                        <a:cs typeface="Arial" pitchFamily="34" charset="0"/>
                      </a:endParaRPr>
                    </a:p>
                  </a:txBody>
                  <a:tcPr marL="68578" marR="685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gridSpan="3">
                  <a:txBody>
                    <a:bodyPr/>
                    <a:lstStyle/>
                    <a:p>
                      <a:pPr marL="0" marR="0" indent="0" algn="ctr" fontAlgn="ctr">
                        <a:lnSpc>
                          <a:spcPct val="100000"/>
                        </a:lnSpc>
                        <a:spcBef>
                          <a:spcPts val="0"/>
                        </a:spcBef>
                        <a:spcAft>
                          <a:spcPts val="0"/>
                        </a:spcAft>
                      </a:pPr>
                      <a:r>
                        <a:rPr lang="en-ZA" sz="1200" b="1" dirty="0">
                          <a:effectLst/>
                          <a:latin typeface="Arial" pitchFamily="34" charset="0"/>
                          <a:cs typeface="Arial" pitchFamily="34" charset="0"/>
                        </a:rPr>
                        <a:t>Medium-term targets</a:t>
                      </a:r>
                      <a:endParaRPr lang="en-US" sz="1200" b="1" dirty="0">
                        <a:effectLst/>
                        <a:latin typeface="Arial" pitchFamily="34" charset="0"/>
                        <a:ea typeface="Calibri"/>
                        <a:cs typeface="Arial" pitchFamily="34" charset="0"/>
                      </a:endParaRPr>
                    </a:p>
                  </a:txBody>
                  <a:tcPr marL="68578" marR="685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365758">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indent="0" algn="just" fontAlgn="ctr">
                        <a:lnSpc>
                          <a:spcPct val="100000"/>
                        </a:lnSpc>
                        <a:spcBef>
                          <a:spcPts val="0"/>
                        </a:spcBef>
                        <a:spcAft>
                          <a:spcPts val="0"/>
                        </a:spcAft>
                      </a:pPr>
                      <a:r>
                        <a:rPr lang="en-ZA" sz="1200" b="1" dirty="0">
                          <a:effectLst/>
                          <a:latin typeface="Arial" pitchFamily="34" charset="0"/>
                          <a:cs typeface="Arial" pitchFamily="34" charset="0"/>
                        </a:rPr>
                        <a:t>2022/23</a:t>
                      </a:r>
                      <a:endParaRPr lang="en-US" sz="1200" b="1" dirty="0">
                        <a:effectLst/>
                        <a:latin typeface="Arial" pitchFamily="34" charset="0"/>
                        <a:ea typeface="Calibri"/>
                        <a:cs typeface="Arial" pitchFamily="34" charset="0"/>
                      </a:endParaRPr>
                    </a:p>
                  </a:txBody>
                  <a:tcPr marL="68578" marR="685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0" algn="just" fontAlgn="ctr">
                        <a:lnSpc>
                          <a:spcPct val="100000"/>
                        </a:lnSpc>
                        <a:spcBef>
                          <a:spcPts val="0"/>
                        </a:spcBef>
                        <a:spcAft>
                          <a:spcPts val="0"/>
                        </a:spcAft>
                      </a:pPr>
                      <a:r>
                        <a:rPr lang="en-ZA" sz="1200" b="1" dirty="0">
                          <a:effectLst/>
                          <a:latin typeface="Arial" pitchFamily="34" charset="0"/>
                          <a:cs typeface="Arial" pitchFamily="34" charset="0"/>
                        </a:rPr>
                        <a:t>2023/24</a:t>
                      </a:r>
                      <a:endParaRPr lang="en-US" sz="1200" b="1" dirty="0">
                        <a:effectLst/>
                        <a:latin typeface="Arial" pitchFamily="34" charset="0"/>
                        <a:ea typeface="Calibri"/>
                        <a:cs typeface="Arial" pitchFamily="34" charset="0"/>
                      </a:endParaRPr>
                    </a:p>
                  </a:txBody>
                  <a:tcPr marL="68578" marR="685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0" algn="just" fontAlgn="ctr">
                        <a:lnSpc>
                          <a:spcPct val="100000"/>
                        </a:lnSpc>
                        <a:spcBef>
                          <a:spcPts val="0"/>
                        </a:spcBef>
                        <a:spcAft>
                          <a:spcPts val="0"/>
                        </a:spcAft>
                      </a:pPr>
                      <a:r>
                        <a:rPr lang="en-ZA" sz="1200" b="1" dirty="0">
                          <a:effectLst/>
                          <a:latin typeface="Arial" pitchFamily="34" charset="0"/>
                          <a:cs typeface="Arial" pitchFamily="34" charset="0"/>
                        </a:rPr>
                        <a:t>2024/25</a:t>
                      </a:r>
                      <a:endParaRPr lang="en-US" sz="1200" b="1" dirty="0">
                        <a:effectLst/>
                        <a:latin typeface="Arial" pitchFamily="34" charset="0"/>
                        <a:ea typeface="Calibri"/>
                        <a:cs typeface="Arial" pitchFamily="34" charset="0"/>
                      </a:endParaRPr>
                    </a:p>
                  </a:txBody>
                  <a:tcPr marL="68578" marR="685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1276278">
                <a:tc rowSpan="3">
                  <a:txBody>
                    <a:bodyPr/>
                    <a:lstStyle/>
                    <a:p>
                      <a:pPr marL="0" marR="0" indent="0" fontAlgn="ctr">
                        <a:lnSpc>
                          <a:spcPct val="115000"/>
                        </a:lnSpc>
                        <a:spcBef>
                          <a:spcPts val="0"/>
                        </a:spcBef>
                        <a:spcAft>
                          <a:spcPts val="200"/>
                        </a:spcAft>
                      </a:pPr>
                      <a:r>
                        <a:rPr lang="en-ZA" sz="1200" dirty="0">
                          <a:effectLst/>
                          <a:latin typeface="Arial" panose="020B0604020202020204" pitchFamily="34" charset="0"/>
                          <a:ea typeface="Calibri" panose="020F0502020204030204" pitchFamily="34" charset="0"/>
                          <a:cs typeface="Times New Roman" panose="02020603050405020304" pitchFamily="18" charset="0"/>
                        </a:rPr>
                        <a:t>1.1 Justice services accessible via Digital Channels</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9" marR="685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ctr" latinLnBrk="0" hangingPunct="1">
                        <a:lnSpc>
                          <a:spcPct val="115000"/>
                        </a:lnSpc>
                        <a:spcBef>
                          <a:spcPts val="0"/>
                        </a:spcBef>
                        <a:spcAft>
                          <a:spcPts val="200"/>
                        </a:spcAft>
                      </a:pPr>
                      <a:r>
                        <a:rPr lang="en-US"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1.1.1  Maintenance services available on the DOJ Internet Portal (online) by target date.</a:t>
                      </a:r>
                      <a:endParaRPr lang="en-ZA"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endParaRPr>
                    </a:p>
                  </a:txBody>
                  <a:tcPr marL="68591" marR="6859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fontAlgn="ctr">
                        <a:lnSpc>
                          <a:spcPct val="115000"/>
                        </a:lnSpc>
                        <a:spcBef>
                          <a:spcPts val="0"/>
                        </a:spcBef>
                        <a:spcAft>
                          <a:spcPts val="0"/>
                        </a:spcAft>
                      </a:pPr>
                      <a:r>
                        <a:rPr lang="en-GB"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Phase 1</a:t>
                      </a:r>
                      <a:endParaRPr lang="en-US"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endParaRPr>
                    </a:p>
                    <a:p>
                      <a:pPr marL="0" marR="0" indent="0" fontAlgn="ctr">
                        <a:lnSpc>
                          <a:spcPct val="115000"/>
                        </a:lnSpc>
                        <a:spcBef>
                          <a:spcPts val="0"/>
                        </a:spcBef>
                        <a:spcAft>
                          <a:spcPts val="0"/>
                        </a:spcAft>
                      </a:pPr>
                      <a:r>
                        <a:rPr lang="en-GB"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(Online Application Submission capability piloting)</a:t>
                      </a:r>
                      <a:endParaRPr lang="en-US"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endParaRPr>
                    </a:p>
                  </a:txBody>
                  <a:tcPr marL="68591" marR="68591" marT="36185" marB="3618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just">
                        <a:lnSpc>
                          <a:spcPct val="115000"/>
                        </a:lnSpc>
                        <a:spcBef>
                          <a:spcPts val="1200"/>
                        </a:spcBef>
                        <a:spcAft>
                          <a:spcPts val="0"/>
                        </a:spcAft>
                      </a:pPr>
                      <a:r>
                        <a:rPr lang="en-GB"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Phase 2</a:t>
                      </a:r>
                      <a:endParaRPr lang="en-US"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endParaRPr>
                    </a:p>
                    <a:p>
                      <a:pPr marL="0" marR="0" indent="0" algn="just">
                        <a:lnSpc>
                          <a:spcPct val="115000"/>
                        </a:lnSpc>
                        <a:spcBef>
                          <a:spcPts val="1200"/>
                        </a:spcBef>
                        <a:spcAft>
                          <a:spcPts val="0"/>
                        </a:spcAft>
                      </a:pPr>
                      <a:r>
                        <a:rPr lang="en-GB"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(Online Solution with Transacting capability) completed by 31 March 2023</a:t>
                      </a:r>
                      <a:endParaRPr lang="en-US"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endParaRPr>
                    </a:p>
                  </a:txBody>
                  <a:tcPr marL="68591" marR="68591" marT="36185" marB="3618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just">
                        <a:lnSpc>
                          <a:spcPct val="115000"/>
                        </a:lnSpc>
                        <a:spcBef>
                          <a:spcPts val="1200"/>
                        </a:spcBef>
                        <a:spcAft>
                          <a:spcPts val="0"/>
                        </a:spcAft>
                      </a:pPr>
                      <a:r>
                        <a:rPr lang="en-GB"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Phase 3</a:t>
                      </a:r>
                      <a:endParaRPr lang="en-US"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endParaRPr>
                    </a:p>
                    <a:p>
                      <a:pPr marL="0" marR="0" indent="0" algn="just">
                        <a:lnSpc>
                          <a:spcPct val="115000"/>
                        </a:lnSpc>
                        <a:spcBef>
                          <a:spcPts val="1200"/>
                        </a:spcBef>
                        <a:spcAft>
                          <a:spcPts val="0"/>
                        </a:spcAft>
                      </a:pPr>
                      <a:r>
                        <a:rPr lang="en-GB"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(Online Solution with Integration capability)</a:t>
                      </a:r>
                      <a:endParaRPr lang="en-US"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endParaRPr>
                    </a:p>
                  </a:txBody>
                  <a:tcPr marL="68591" marR="68591" marT="36185" marB="3618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a:lnSpc>
                          <a:spcPct val="115000"/>
                        </a:lnSpc>
                        <a:spcBef>
                          <a:spcPts val="1200"/>
                        </a:spcBef>
                        <a:spcAft>
                          <a:spcPts val="0"/>
                        </a:spcAft>
                      </a:pPr>
                      <a:r>
                        <a:rPr lang="en-GB"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_</a:t>
                      </a:r>
                      <a:endParaRPr lang="en-US"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endParaRPr>
                    </a:p>
                  </a:txBody>
                  <a:tcPr marL="68591" marR="68591" marT="36185" marB="3618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3653376"/>
                  </a:ext>
                </a:extLst>
              </a:tr>
              <a:tr h="1486581">
                <a:tc v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ctr" latinLnBrk="0" hangingPunct="1">
                        <a:lnSpc>
                          <a:spcPct val="115000"/>
                        </a:lnSpc>
                        <a:spcBef>
                          <a:spcPts val="0"/>
                        </a:spcBef>
                        <a:spcAft>
                          <a:spcPts val="200"/>
                        </a:spcAft>
                      </a:pPr>
                      <a:r>
                        <a:rPr lang="en-US"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1.1.2  Deceased Estates services available on the DOJ Internet Portal (online) by target date.</a:t>
                      </a:r>
                      <a:endParaRPr lang="en-ZA"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endParaRPr>
                    </a:p>
                  </a:txBody>
                  <a:tcPr marL="68591" marR="6859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226695" algn="just" defTabSz="914400" rtl="0" eaLnBrk="1" fontAlgn="ctr" latinLnBrk="0" hangingPunct="1">
                        <a:lnSpc>
                          <a:spcPct val="115000"/>
                        </a:lnSpc>
                        <a:spcBef>
                          <a:spcPts val="1200"/>
                        </a:spcBef>
                        <a:spcAft>
                          <a:spcPts val="200"/>
                        </a:spcAft>
                      </a:pPr>
                      <a:r>
                        <a:rPr lang="en-US"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Deceased Estates  services piloted. (**Phase 1 - application submission only)</a:t>
                      </a:r>
                      <a:endParaRPr lang="en-ZA"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endParaRPr>
                    </a:p>
                  </a:txBody>
                  <a:tcPr marL="68591" marR="6859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fontAlgn="ctr">
                        <a:lnSpc>
                          <a:spcPct val="115000"/>
                        </a:lnSpc>
                        <a:spcBef>
                          <a:spcPts val="0"/>
                        </a:spcBef>
                        <a:spcAft>
                          <a:spcPts val="0"/>
                        </a:spcAft>
                      </a:pPr>
                      <a:r>
                        <a:rPr lang="en-GB"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Phase 1</a:t>
                      </a:r>
                      <a:endParaRPr lang="en-US"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endParaRPr>
                    </a:p>
                    <a:p>
                      <a:pPr marL="0" marR="0" indent="0" fontAlgn="ctr">
                        <a:lnSpc>
                          <a:spcPct val="115000"/>
                        </a:lnSpc>
                        <a:spcBef>
                          <a:spcPts val="0"/>
                        </a:spcBef>
                        <a:spcAft>
                          <a:spcPts val="0"/>
                        </a:spcAft>
                      </a:pPr>
                      <a:r>
                        <a:rPr lang="en-GB"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a:t>
                      </a:r>
                      <a:r>
                        <a:rPr lang="en-US"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Online Application Submission capability piloting)</a:t>
                      </a:r>
                    </a:p>
                  </a:txBody>
                  <a:tcPr marL="68591" marR="68591" marT="36185" marB="3618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just">
                        <a:lnSpc>
                          <a:spcPct val="115000"/>
                        </a:lnSpc>
                        <a:spcBef>
                          <a:spcPts val="1200"/>
                        </a:spcBef>
                        <a:spcAft>
                          <a:spcPts val="0"/>
                        </a:spcAft>
                      </a:pPr>
                      <a:r>
                        <a:rPr lang="en-GB"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Phase 2</a:t>
                      </a:r>
                      <a:endParaRPr lang="en-US"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endParaRPr>
                    </a:p>
                    <a:p>
                      <a:pPr marL="0" marR="0" indent="0" algn="just">
                        <a:lnSpc>
                          <a:spcPct val="115000"/>
                        </a:lnSpc>
                        <a:spcBef>
                          <a:spcPts val="1200"/>
                        </a:spcBef>
                        <a:spcAft>
                          <a:spcPts val="0"/>
                        </a:spcAft>
                      </a:pPr>
                      <a:r>
                        <a:rPr lang="en-GB"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(Online Solution with Transacting capability) completed by 31 March 2023</a:t>
                      </a:r>
                      <a:endParaRPr lang="en-US"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endParaRPr>
                    </a:p>
                  </a:txBody>
                  <a:tcPr marL="68591" marR="68591" marT="36185" marB="3618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just">
                        <a:lnSpc>
                          <a:spcPct val="115000"/>
                        </a:lnSpc>
                        <a:spcBef>
                          <a:spcPts val="1200"/>
                        </a:spcBef>
                        <a:spcAft>
                          <a:spcPts val="0"/>
                        </a:spcAft>
                      </a:pPr>
                      <a:r>
                        <a:rPr lang="en-GB"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Phase 3</a:t>
                      </a:r>
                      <a:endParaRPr lang="en-US"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endParaRPr>
                    </a:p>
                    <a:p>
                      <a:pPr marL="0" marR="0" indent="0" algn="just" fontAlgn="ctr">
                        <a:lnSpc>
                          <a:spcPct val="115000"/>
                        </a:lnSpc>
                        <a:spcBef>
                          <a:spcPts val="0"/>
                        </a:spcBef>
                        <a:spcAft>
                          <a:spcPts val="0"/>
                        </a:spcAft>
                      </a:pPr>
                      <a:r>
                        <a:rPr lang="en-GB"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(Online Solution with Integration capability)</a:t>
                      </a:r>
                      <a:endParaRPr lang="en-US"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endParaRPr>
                    </a:p>
                    <a:p>
                      <a:pPr marL="0" marR="0" indent="0" algn="just" fontAlgn="ctr">
                        <a:lnSpc>
                          <a:spcPct val="115000"/>
                        </a:lnSpc>
                        <a:spcBef>
                          <a:spcPts val="0"/>
                        </a:spcBef>
                        <a:spcAft>
                          <a:spcPts val="0"/>
                        </a:spcAft>
                      </a:pPr>
                      <a:r>
                        <a:rPr lang="en-ZA"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endParaRPr>
                    </a:p>
                  </a:txBody>
                  <a:tcPr marL="68591" marR="68591" marT="36185" marB="3618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6463604"/>
                  </a:ext>
                </a:extLst>
              </a:tr>
              <a:tr h="1377599">
                <a:tc v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ctr" latinLnBrk="0" hangingPunct="1">
                        <a:lnSpc>
                          <a:spcPct val="115000"/>
                        </a:lnSpc>
                        <a:spcBef>
                          <a:spcPts val="0"/>
                        </a:spcBef>
                        <a:spcAft>
                          <a:spcPts val="200"/>
                        </a:spcAft>
                      </a:pPr>
                      <a:r>
                        <a:rPr lang="en-US"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1.1.3  Protection Order services available on the DOJ Internet Portal (online) by target date</a:t>
                      </a:r>
                      <a:endParaRPr lang="en-ZA"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endParaRPr>
                    </a:p>
                  </a:txBody>
                  <a:tcPr marL="68591" marR="6859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fontAlgn="ctr">
                        <a:lnSpc>
                          <a:spcPct val="115000"/>
                        </a:lnSpc>
                        <a:spcBef>
                          <a:spcPts val="0"/>
                        </a:spcBef>
                        <a:spcAft>
                          <a:spcPts val="0"/>
                        </a:spcAft>
                      </a:pPr>
                      <a:r>
                        <a:rPr lang="en-GB"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Phase 1</a:t>
                      </a:r>
                      <a:endParaRPr lang="en-US"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endParaRPr>
                    </a:p>
                    <a:p>
                      <a:pPr marL="0" marR="0" indent="0" fontAlgn="ctr">
                        <a:lnSpc>
                          <a:spcPct val="115000"/>
                        </a:lnSpc>
                        <a:spcBef>
                          <a:spcPts val="0"/>
                        </a:spcBef>
                        <a:spcAft>
                          <a:spcPts val="200"/>
                        </a:spcAft>
                      </a:pPr>
                      <a:r>
                        <a:rPr lang="en-GB"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a:t>
                      </a:r>
                      <a:r>
                        <a:rPr lang="en-US"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Online Application Submission capability development)</a:t>
                      </a:r>
                    </a:p>
                  </a:txBody>
                  <a:tcPr marL="68591" marR="68591" marT="36185" marB="3618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just">
                        <a:lnSpc>
                          <a:spcPct val="115000"/>
                        </a:lnSpc>
                        <a:spcBef>
                          <a:spcPts val="1200"/>
                        </a:spcBef>
                        <a:spcAft>
                          <a:spcPts val="0"/>
                        </a:spcAft>
                      </a:pPr>
                      <a:r>
                        <a:rPr lang="en-GB"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Phase 2</a:t>
                      </a:r>
                      <a:endParaRPr lang="en-US"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endParaRPr>
                    </a:p>
                    <a:p>
                      <a:pPr marL="0" marR="0" indent="0" algn="just">
                        <a:lnSpc>
                          <a:spcPct val="115000"/>
                        </a:lnSpc>
                        <a:spcBef>
                          <a:spcPts val="1200"/>
                        </a:spcBef>
                        <a:spcAft>
                          <a:spcPts val="0"/>
                        </a:spcAft>
                      </a:pPr>
                      <a:r>
                        <a:rPr lang="en-GB"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(Online Solution with Transacting capability) completed by 31 March 2023</a:t>
                      </a:r>
                      <a:endParaRPr lang="en-US"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endParaRPr>
                    </a:p>
                  </a:txBody>
                  <a:tcPr marL="68591" marR="68591" marT="36185" marB="3618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just">
                        <a:lnSpc>
                          <a:spcPct val="115000"/>
                        </a:lnSpc>
                        <a:spcBef>
                          <a:spcPts val="1200"/>
                        </a:spcBef>
                        <a:spcAft>
                          <a:spcPts val="0"/>
                        </a:spcAft>
                      </a:pPr>
                      <a:r>
                        <a:rPr lang="en-GB"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Phase 3</a:t>
                      </a:r>
                      <a:endParaRPr lang="en-US"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endParaRPr>
                    </a:p>
                    <a:p>
                      <a:pPr marL="0" marR="0" indent="0" algn="just" fontAlgn="ctr">
                        <a:lnSpc>
                          <a:spcPct val="115000"/>
                        </a:lnSpc>
                        <a:spcBef>
                          <a:spcPts val="0"/>
                        </a:spcBef>
                        <a:spcAft>
                          <a:spcPts val="200"/>
                        </a:spcAft>
                      </a:pPr>
                      <a:r>
                        <a:rPr lang="en-GB"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(Online Solution with Integration capability)</a:t>
                      </a:r>
                      <a:endParaRPr lang="en-US"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endParaRPr>
                    </a:p>
                  </a:txBody>
                  <a:tcPr marL="68591" marR="68591" marT="36185" marB="3618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fontAlgn="ctr">
                        <a:lnSpc>
                          <a:spcPct val="115000"/>
                        </a:lnSpc>
                        <a:spcBef>
                          <a:spcPts val="0"/>
                        </a:spcBef>
                        <a:spcAft>
                          <a:spcPts val="200"/>
                        </a:spcAft>
                      </a:pPr>
                      <a:r>
                        <a:rPr lang="en-US"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_</a:t>
                      </a:r>
                    </a:p>
                  </a:txBody>
                  <a:tcPr marL="68591" marR="68591" marT="36185" marB="3618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89800687"/>
                  </a:ext>
                </a:extLst>
              </a:tr>
            </a:tbl>
          </a:graphicData>
        </a:graphic>
      </p:graphicFrame>
      <p:cxnSp>
        <p:nvCxnSpPr>
          <p:cNvPr id="8" name="Straight Connector 7">
            <a:extLst>
              <a:ext uri="{FF2B5EF4-FFF2-40B4-BE49-F238E27FC236}">
                <a16:creationId xmlns:a16="http://schemas.microsoft.com/office/drawing/2014/main" id="{29C1A0A7-CECB-4143-9B6D-0918BDFC2B65}"/>
              </a:ext>
            </a:extLst>
          </p:cNvPr>
          <p:cNvCxnSpPr/>
          <p:nvPr/>
        </p:nvCxnSpPr>
        <p:spPr>
          <a:xfrm>
            <a:off x="466725" y="917575"/>
            <a:ext cx="8496300" cy="0"/>
          </a:xfrm>
          <a:prstGeom prst="line">
            <a:avLst/>
          </a:prstGeom>
          <a:ln>
            <a:solidFill>
              <a:srgbClr val="C00000"/>
            </a:solidFill>
          </a:ln>
        </p:spPr>
        <p:style>
          <a:lnRef idx="2">
            <a:schemeClr val="accent4"/>
          </a:lnRef>
          <a:fillRef idx="0">
            <a:schemeClr val="accent4"/>
          </a:fillRef>
          <a:effectRef idx="1">
            <a:schemeClr val="accent4"/>
          </a:effectRef>
          <a:fontRef idx="minor">
            <a:schemeClr val="tx1"/>
          </a:fontRef>
        </p:style>
      </p:cxnSp>
      <p:sp>
        <p:nvSpPr>
          <p:cNvPr id="51245" name="Rectangle 4">
            <a:extLst>
              <a:ext uri="{FF2B5EF4-FFF2-40B4-BE49-F238E27FC236}">
                <a16:creationId xmlns:a16="http://schemas.microsoft.com/office/drawing/2014/main" id="{156E41E2-4FDA-A274-5F35-CE5348373BE7}"/>
              </a:ext>
            </a:extLst>
          </p:cNvPr>
          <p:cNvSpPr>
            <a:spLocks noChangeArrowheads="1"/>
          </p:cNvSpPr>
          <p:nvPr/>
        </p:nvSpPr>
        <p:spPr bwMode="auto">
          <a:xfrm>
            <a:off x="728663" y="522288"/>
            <a:ext cx="3614737"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600" b="1">
                <a:latin typeface="Arial" panose="020B0604020202020204" pitchFamily="34" charset="0"/>
                <a:cs typeface="Arial" panose="020B0604020202020204" pitchFamily="34" charset="0"/>
              </a:rPr>
              <a:t>PROGRAMME 1: ADMINISTRATION</a:t>
            </a:r>
          </a:p>
        </p:txBody>
      </p:sp>
    </p:spTree>
  </p:cSld>
  <p:clrMapOvr>
    <a:masterClrMapping/>
  </p:clrMapOvr>
  <p:transition spd="med">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29C1A0A7-CECB-4143-9B6D-0918BDFC2B65}"/>
              </a:ext>
            </a:extLst>
          </p:cNvPr>
          <p:cNvCxnSpPr/>
          <p:nvPr/>
        </p:nvCxnSpPr>
        <p:spPr>
          <a:xfrm>
            <a:off x="531813" y="958850"/>
            <a:ext cx="8364537" cy="0"/>
          </a:xfrm>
          <a:prstGeom prst="line">
            <a:avLst/>
          </a:prstGeom>
          <a:ln>
            <a:solidFill>
              <a:srgbClr val="C00000"/>
            </a:solidFill>
          </a:ln>
        </p:spPr>
        <p:style>
          <a:lnRef idx="2">
            <a:schemeClr val="accent4"/>
          </a:lnRef>
          <a:fillRef idx="0">
            <a:schemeClr val="accent4"/>
          </a:fillRef>
          <a:effectRef idx="1">
            <a:schemeClr val="accent4"/>
          </a:effectRef>
          <a:fontRef idx="minor">
            <a:schemeClr val="tx1"/>
          </a:fontRef>
        </p:style>
      </p:cxnSp>
      <p:sp>
        <p:nvSpPr>
          <p:cNvPr id="2" name="Rectangle 1">
            <a:extLst>
              <a:ext uri="{FF2B5EF4-FFF2-40B4-BE49-F238E27FC236}">
                <a16:creationId xmlns:a16="http://schemas.microsoft.com/office/drawing/2014/main" id="{6DBE94F8-C73A-B253-D758-14895E222099}"/>
              </a:ext>
            </a:extLst>
          </p:cNvPr>
          <p:cNvSpPr/>
          <p:nvPr/>
        </p:nvSpPr>
        <p:spPr>
          <a:xfrm>
            <a:off x="352425" y="1681163"/>
            <a:ext cx="8339138" cy="708025"/>
          </a:xfrm>
          <a:prstGeom prst="rect">
            <a:avLst/>
          </a:prstGeom>
        </p:spPr>
        <p:txBody>
          <a:bodyPr>
            <a:spAutoFit/>
          </a:bodyPr>
          <a:lstStyle/>
          <a:p>
            <a:pPr marL="95250" algn="just" eaLnBrk="1" fontAlgn="auto" hangingPunct="1">
              <a:spcBef>
                <a:spcPts val="0"/>
              </a:spcBef>
              <a:spcAft>
                <a:spcPts val="0"/>
              </a:spcAft>
              <a:defRPr/>
            </a:pPr>
            <a:endParaRPr lang="en-US" sz="2000" dirty="0">
              <a:latin typeface="Arial" panose="020B0604020202020204" pitchFamily="34" charset="0"/>
              <a:cs typeface="Arial" panose="020B0604020202020204" pitchFamily="34" charset="0"/>
            </a:endParaRPr>
          </a:p>
          <a:p>
            <a:pPr marL="342900" indent="-342900" algn="just" eaLnBrk="1" fontAlgn="auto" hangingPunct="1">
              <a:spcAft>
                <a:spcPts val="0"/>
              </a:spcAft>
              <a:buFont typeface="Arial" panose="020B0604020202020204" pitchFamily="34" charset="0"/>
              <a:buChar char="•"/>
              <a:defRPr/>
            </a:pPr>
            <a:endParaRPr lang="en-ZA" altLang="en-US" sz="2000" i="1" dirty="0">
              <a:latin typeface="Arial" panose="020B0604020202020204" pitchFamily="34" charset="0"/>
              <a:cs typeface="Arial" panose="020B0604020202020204" pitchFamily="34" charset="0"/>
            </a:endParaRPr>
          </a:p>
        </p:txBody>
      </p:sp>
      <p:graphicFrame>
        <p:nvGraphicFramePr>
          <p:cNvPr id="6" name="Table 5">
            <a:extLst>
              <a:ext uri="{FF2B5EF4-FFF2-40B4-BE49-F238E27FC236}">
                <a16:creationId xmlns:a16="http://schemas.microsoft.com/office/drawing/2014/main" id="{08AAFD57-A271-4D3A-A967-58194531B202}"/>
              </a:ext>
            </a:extLst>
          </p:cNvPr>
          <p:cNvGraphicFramePr>
            <a:graphicFrameLocks noGrp="1"/>
          </p:cNvGraphicFramePr>
          <p:nvPr/>
        </p:nvGraphicFramePr>
        <p:xfrm>
          <a:off x="211138" y="1498600"/>
          <a:ext cx="8621712" cy="4837113"/>
        </p:xfrm>
        <a:graphic>
          <a:graphicData uri="http://schemas.openxmlformats.org/drawingml/2006/table">
            <a:tbl>
              <a:tblPr>
                <a:tableStyleId>{5C22544A-7EE6-4342-B048-85BDC9FD1C3A}</a:tableStyleId>
              </a:tblPr>
              <a:tblGrid>
                <a:gridCol w="1334770">
                  <a:extLst>
                    <a:ext uri="{9D8B030D-6E8A-4147-A177-3AD203B41FA5}">
                      <a16:colId xmlns:a16="http://schemas.microsoft.com/office/drawing/2014/main" val="20000"/>
                    </a:ext>
                  </a:extLst>
                </a:gridCol>
                <a:gridCol w="1488731">
                  <a:extLst>
                    <a:ext uri="{9D8B030D-6E8A-4147-A177-3AD203B41FA5}">
                      <a16:colId xmlns:a16="http://schemas.microsoft.com/office/drawing/2014/main" val="20001"/>
                    </a:ext>
                  </a:extLst>
                </a:gridCol>
                <a:gridCol w="1245088">
                  <a:extLst>
                    <a:ext uri="{9D8B030D-6E8A-4147-A177-3AD203B41FA5}">
                      <a16:colId xmlns:a16="http://schemas.microsoft.com/office/drawing/2014/main" val="20002"/>
                    </a:ext>
                  </a:extLst>
                </a:gridCol>
                <a:gridCol w="1732089">
                  <a:extLst>
                    <a:ext uri="{9D8B030D-6E8A-4147-A177-3AD203B41FA5}">
                      <a16:colId xmlns:a16="http://schemas.microsoft.com/office/drawing/2014/main" val="20003"/>
                    </a:ext>
                  </a:extLst>
                </a:gridCol>
                <a:gridCol w="1253533">
                  <a:extLst>
                    <a:ext uri="{9D8B030D-6E8A-4147-A177-3AD203B41FA5}">
                      <a16:colId xmlns:a16="http://schemas.microsoft.com/office/drawing/2014/main" val="20004"/>
                    </a:ext>
                  </a:extLst>
                </a:gridCol>
                <a:gridCol w="1567501">
                  <a:extLst>
                    <a:ext uri="{9D8B030D-6E8A-4147-A177-3AD203B41FA5}">
                      <a16:colId xmlns:a16="http://schemas.microsoft.com/office/drawing/2014/main" val="20005"/>
                    </a:ext>
                  </a:extLst>
                </a:gridCol>
              </a:tblGrid>
              <a:tr h="219487">
                <a:tc gridSpan="6">
                  <a:txBody>
                    <a:bodyPr/>
                    <a:lstStyle/>
                    <a:p>
                      <a:pPr marL="0" marR="0" indent="0" algn="just" fontAlgn="ctr">
                        <a:lnSpc>
                          <a:spcPct val="120000"/>
                        </a:lnSpc>
                        <a:spcBef>
                          <a:spcPts val="0"/>
                        </a:spcBef>
                        <a:spcAft>
                          <a:spcPts val="200"/>
                        </a:spcAft>
                      </a:pPr>
                      <a:r>
                        <a:rPr lang="en-US" sz="1200" b="1" dirty="0">
                          <a:effectLst/>
                          <a:latin typeface="Arial" pitchFamily="34" charset="0"/>
                          <a:cs typeface="Arial" pitchFamily="34" charset="0"/>
                        </a:rPr>
                        <a:t>Outcome 1: Modernised and digitized justice services platforms </a:t>
                      </a:r>
                      <a:endParaRPr lang="en-US" sz="1200" b="1" dirty="0">
                        <a:effectLst/>
                        <a:latin typeface="Arial" pitchFamily="34" charset="0"/>
                        <a:ea typeface="Calibri"/>
                        <a:cs typeface="Arial" pitchFamily="34" charset="0"/>
                      </a:endParaRPr>
                    </a:p>
                  </a:txBody>
                  <a:tcPr marL="68556" marR="685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82906">
                <a:tc rowSpan="2">
                  <a:txBody>
                    <a:bodyPr/>
                    <a:lstStyle/>
                    <a:p>
                      <a:pPr marL="0" marR="0" indent="0" algn="just" fontAlgn="ctr">
                        <a:lnSpc>
                          <a:spcPct val="100000"/>
                        </a:lnSpc>
                        <a:spcBef>
                          <a:spcPts val="0"/>
                        </a:spcBef>
                        <a:spcAft>
                          <a:spcPts val="0"/>
                        </a:spcAft>
                      </a:pPr>
                      <a:r>
                        <a:rPr lang="en-ZA" sz="1200" b="1" dirty="0">
                          <a:effectLst/>
                          <a:latin typeface="Arial" pitchFamily="34" charset="0"/>
                          <a:cs typeface="Arial" pitchFamily="34" charset="0"/>
                        </a:rPr>
                        <a:t>Outputs</a:t>
                      </a:r>
                      <a:endParaRPr lang="en-US" sz="1200" b="1" dirty="0">
                        <a:effectLst/>
                        <a:latin typeface="Arial" pitchFamily="34" charset="0"/>
                        <a:ea typeface="Calibri"/>
                        <a:cs typeface="Arial" pitchFamily="34" charset="0"/>
                      </a:endParaRPr>
                    </a:p>
                  </a:txBody>
                  <a:tcPr marL="68556" marR="685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rowSpan="2">
                  <a:txBody>
                    <a:bodyPr/>
                    <a:lstStyle/>
                    <a:p>
                      <a:pPr marL="0" marR="0" indent="0" algn="just" fontAlgn="ctr">
                        <a:lnSpc>
                          <a:spcPct val="100000"/>
                        </a:lnSpc>
                        <a:spcBef>
                          <a:spcPts val="0"/>
                        </a:spcBef>
                        <a:spcAft>
                          <a:spcPts val="0"/>
                        </a:spcAft>
                      </a:pPr>
                      <a:r>
                        <a:rPr lang="en-ZA" sz="1200" b="1" dirty="0">
                          <a:effectLst/>
                          <a:latin typeface="Arial" pitchFamily="34" charset="0"/>
                          <a:cs typeface="Arial" pitchFamily="34" charset="0"/>
                        </a:rPr>
                        <a:t>Output</a:t>
                      </a:r>
                      <a:endParaRPr lang="en-US" sz="1200" b="1" dirty="0">
                        <a:effectLst/>
                        <a:latin typeface="Arial" pitchFamily="34" charset="0"/>
                        <a:cs typeface="Arial" pitchFamily="34" charset="0"/>
                      </a:endParaRPr>
                    </a:p>
                    <a:p>
                      <a:pPr marL="0" marR="0" indent="0" algn="just" fontAlgn="ctr">
                        <a:lnSpc>
                          <a:spcPct val="100000"/>
                        </a:lnSpc>
                        <a:spcBef>
                          <a:spcPts val="0"/>
                        </a:spcBef>
                        <a:spcAft>
                          <a:spcPts val="0"/>
                        </a:spcAft>
                      </a:pPr>
                      <a:r>
                        <a:rPr lang="en-ZA" sz="1200" b="1" dirty="0">
                          <a:effectLst/>
                          <a:latin typeface="Arial" pitchFamily="34" charset="0"/>
                          <a:cs typeface="Arial" pitchFamily="34" charset="0"/>
                        </a:rPr>
                        <a:t>Indicators</a:t>
                      </a:r>
                      <a:endParaRPr lang="en-US" sz="1200" b="1" dirty="0">
                        <a:effectLst/>
                        <a:latin typeface="Arial" pitchFamily="34" charset="0"/>
                        <a:ea typeface="Calibri"/>
                        <a:cs typeface="Arial" pitchFamily="34" charset="0"/>
                      </a:endParaRPr>
                    </a:p>
                  </a:txBody>
                  <a:tcPr marL="68556" marR="685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rowSpan="2">
                  <a:txBody>
                    <a:bodyPr/>
                    <a:lstStyle/>
                    <a:p>
                      <a:pPr marL="83185" marR="0" indent="0" algn="just" fontAlgn="ctr">
                        <a:lnSpc>
                          <a:spcPct val="100000"/>
                        </a:lnSpc>
                        <a:spcBef>
                          <a:spcPts val="0"/>
                        </a:spcBef>
                        <a:spcAft>
                          <a:spcPts val="0"/>
                        </a:spcAft>
                      </a:pPr>
                      <a:r>
                        <a:rPr lang="en-ZA" sz="1200" b="1" dirty="0">
                          <a:effectLst/>
                          <a:latin typeface="Arial" pitchFamily="34" charset="0"/>
                          <a:cs typeface="Arial" pitchFamily="34" charset="0"/>
                        </a:rPr>
                        <a:t>Estimated performance </a:t>
                      </a:r>
                      <a:endParaRPr lang="en-US" sz="1200" b="1" dirty="0">
                        <a:effectLst/>
                        <a:latin typeface="Arial" pitchFamily="34" charset="0"/>
                        <a:cs typeface="Arial" pitchFamily="34" charset="0"/>
                      </a:endParaRPr>
                    </a:p>
                    <a:p>
                      <a:pPr marL="83185" marR="0" indent="0" algn="just" fontAlgn="ctr">
                        <a:lnSpc>
                          <a:spcPct val="100000"/>
                        </a:lnSpc>
                        <a:spcBef>
                          <a:spcPts val="0"/>
                        </a:spcBef>
                        <a:spcAft>
                          <a:spcPts val="0"/>
                        </a:spcAft>
                      </a:pPr>
                      <a:r>
                        <a:rPr lang="en-ZA" sz="1200" b="1" dirty="0">
                          <a:effectLst/>
                          <a:latin typeface="Arial" pitchFamily="34" charset="0"/>
                          <a:cs typeface="Arial" pitchFamily="34" charset="0"/>
                        </a:rPr>
                        <a:t>2021/22</a:t>
                      </a:r>
                      <a:endParaRPr lang="en-US" sz="1200" b="1" dirty="0">
                        <a:effectLst/>
                        <a:latin typeface="Arial" pitchFamily="34" charset="0"/>
                        <a:ea typeface="Calibri"/>
                        <a:cs typeface="Arial" pitchFamily="34" charset="0"/>
                      </a:endParaRPr>
                    </a:p>
                  </a:txBody>
                  <a:tcPr marL="68556" marR="685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gridSpan="3">
                  <a:txBody>
                    <a:bodyPr/>
                    <a:lstStyle/>
                    <a:p>
                      <a:pPr marL="0" marR="0" indent="0" algn="ctr" fontAlgn="ctr">
                        <a:lnSpc>
                          <a:spcPct val="100000"/>
                        </a:lnSpc>
                        <a:spcBef>
                          <a:spcPts val="0"/>
                        </a:spcBef>
                        <a:spcAft>
                          <a:spcPts val="0"/>
                        </a:spcAft>
                      </a:pPr>
                      <a:r>
                        <a:rPr lang="en-ZA" sz="1200" b="1" dirty="0">
                          <a:effectLst/>
                          <a:latin typeface="Arial" pitchFamily="34" charset="0"/>
                          <a:cs typeface="Arial" pitchFamily="34" charset="0"/>
                        </a:rPr>
                        <a:t>Medium-term targets</a:t>
                      </a:r>
                      <a:endParaRPr lang="en-US" sz="1200" b="1" dirty="0">
                        <a:effectLst/>
                        <a:latin typeface="Arial" pitchFamily="34" charset="0"/>
                        <a:ea typeface="Calibri"/>
                        <a:cs typeface="Arial" pitchFamily="34" charset="0"/>
                      </a:endParaRPr>
                    </a:p>
                  </a:txBody>
                  <a:tcPr marL="68556" marR="685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365812">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indent="0" algn="just" fontAlgn="ctr">
                        <a:lnSpc>
                          <a:spcPct val="100000"/>
                        </a:lnSpc>
                        <a:spcBef>
                          <a:spcPts val="0"/>
                        </a:spcBef>
                        <a:spcAft>
                          <a:spcPts val="0"/>
                        </a:spcAft>
                      </a:pPr>
                      <a:r>
                        <a:rPr lang="en-ZA" sz="1200" b="1" dirty="0">
                          <a:effectLst/>
                          <a:latin typeface="Arial" pitchFamily="34" charset="0"/>
                          <a:cs typeface="Arial" pitchFamily="34" charset="0"/>
                        </a:rPr>
                        <a:t>2022/23</a:t>
                      </a:r>
                      <a:endParaRPr lang="en-US" sz="1200" b="1" dirty="0">
                        <a:effectLst/>
                        <a:latin typeface="Arial" pitchFamily="34" charset="0"/>
                        <a:ea typeface="Calibri"/>
                        <a:cs typeface="Arial" pitchFamily="34" charset="0"/>
                      </a:endParaRPr>
                    </a:p>
                  </a:txBody>
                  <a:tcPr marL="68556" marR="685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0" algn="just" fontAlgn="ctr">
                        <a:lnSpc>
                          <a:spcPct val="100000"/>
                        </a:lnSpc>
                        <a:spcBef>
                          <a:spcPts val="0"/>
                        </a:spcBef>
                        <a:spcAft>
                          <a:spcPts val="0"/>
                        </a:spcAft>
                      </a:pPr>
                      <a:r>
                        <a:rPr lang="en-ZA" sz="1200" b="1" dirty="0">
                          <a:effectLst/>
                          <a:latin typeface="Arial" pitchFamily="34" charset="0"/>
                          <a:cs typeface="Arial" pitchFamily="34" charset="0"/>
                        </a:rPr>
                        <a:t>2022/24</a:t>
                      </a:r>
                      <a:endParaRPr lang="en-US" sz="1200" b="1" dirty="0">
                        <a:effectLst/>
                        <a:latin typeface="Arial" pitchFamily="34" charset="0"/>
                        <a:ea typeface="Calibri"/>
                        <a:cs typeface="Arial" pitchFamily="34" charset="0"/>
                      </a:endParaRPr>
                    </a:p>
                  </a:txBody>
                  <a:tcPr marL="68556" marR="685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0" algn="just" fontAlgn="ctr">
                        <a:lnSpc>
                          <a:spcPct val="100000"/>
                        </a:lnSpc>
                        <a:spcBef>
                          <a:spcPts val="0"/>
                        </a:spcBef>
                        <a:spcAft>
                          <a:spcPts val="0"/>
                        </a:spcAft>
                      </a:pPr>
                      <a:r>
                        <a:rPr lang="en-ZA" sz="1200" b="1" dirty="0">
                          <a:effectLst/>
                          <a:latin typeface="Arial" pitchFamily="34" charset="0"/>
                          <a:cs typeface="Arial" pitchFamily="34" charset="0"/>
                        </a:rPr>
                        <a:t>2024/25</a:t>
                      </a:r>
                      <a:endParaRPr lang="en-US" sz="1200" b="1" dirty="0">
                        <a:effectLst/>
                        <a:latin typeface="Arial" pitchFamily="34" charset="0"/>
                        <a:ea typeface="Calibri"/>
                        <a:cs typeface="Arial" pitchFamily="34" charset="0"/>
                      </a:endParaRPr>
                    </a:p>
                  </a:txBody>
                  <a:tcPr marL="68556" marR="685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1399945">
                <a:tc rowSpan="2">
                  <a:txBody>
                    <a:bodyPr/>
                    <a:lstStyle/>
                    <a:p>
                      <a:pPr marL="0" marR="0" indent="0" fontAlgn="ctr">
                        <a:lnSpc>
                          <a:spcPct val="115000"/>
                        </a:lnSpc>
                        <a:spcBef>
                          <a:spcPts val="0"/>
                        </a:spcBef>
                        <a:spcAft>
                          <a:spcPts val="200"/>
                        </a:spcAft>
                      </a:pPr>
                      <a:r>
                        <a:rPr lang="en-ZA" sz="1200" dirty="0">
                          <a:effectLst/>
                          <a:latin typeface="Arial" panose="020B0604020202020204" pitchFamily="34" charset="0"/>
                          <a:ea typeface="Calibri" panose="020F0502020204030204" pitchFamily="34" charset="0"/>
                          <a:cs typeface="Times New Roman" panose="02020603050405020304" pitchFamily="18" charset="0"/>
                        </a:rPr>
                        <a:t>1.1 Justice services accessible via Digital Channels</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67" marR="6856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latinLnBrk="0" hangingPunct="1">
                        <a:lnSpc>
                          <a:spcPct val="115000"/>
                        </a:lnSpc>
                        <a:spcBef>
                          <a:spcPts val="0"/>
                        </a:spcBef>
                        <a:spcAft>
                          <a:spcPts val="0"/>
                        </a:spcAft>
                      </a:pPr>
                      <a:r>
                        <a:rPr lang="en-US"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1.1.4 NRSO services available on the DOJ Internet Portal (online) by target date.</a:t>
                      </a:r>
                      <a:endParaRPr lang="en-ZA"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endParaRPr>
                    </a:p>
                  </a:txBody>
                  <a:tcPr marL="68569" marR="6856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ctr" latinLnBrk="0" hangingPunct="1">
                        <a:lnSpc>
                          <a:spcPct val="115000"/>
                        </a:lnSpc>
                        <a:spcBef>
                          <a:spcPts val="0"/>
                        </a:spcBef>
                        <a:spcAft>
                          <a:spcPts val="0"/>
                        </a:spcAft>
                      </a:pPr>
                      <a:r>
                        <a:rPr lang="en-GB"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Phase 1</a:t>
                      </a:r>
                      <a:endParaRPr lang="en-US"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endParaRPr>
                    </a:p>
                    <a:p>
                      <a:pPr marL="0" marR="0" indent="0" algn="l" defTabSz="914400" rtl="0" eaLnBrk="1" fontAlgn="ctr" latinLnBrk="0" hangingPunct="1">
                        <a:lnSpc>
                          <a:spcPct val="115000"/>
                        </a:lnSpc>
                        <a:spcBef>
                          <a:spcPts val="0"/>
                        </a:spcBef>
                        <a:spcAft>
                          <a:spcPts val="0"/>
                        </a:spcAft>
                      </a:pPr>
                      <a:r>
                        <a:rPr lang="en-GB"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a:t>
                      </a:r>
                      <a:r>
                        <a:rPr lang="en-US"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Online Application Submission capability piloting)</a:t>
                      </a:r>
                    </a:p>
                  </a:txBody>
                  <a:tcPr marL="68569" marR="68569" marT="36200" marB="3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latinLnBrk="0" hangingPunct="1">
                        <a:lnSpc>
                          <a:spcPct val="115000"/>
                        </a:lnSpc>
                        <a:spcBef>
                          <a:spcPts val="0"/>
                        </a:spcBef>
                        <a:spcAft>
                          <a:spcPts val="0"/>
                        </a:spcAft>
                      </a:pPr>
                      <a:r>
                        <a:rPr lang="en-GB"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Phase 2</a:t>
                      </a:r>
                      <a:endParaRPr lang="en-US"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endParaRPr>
                    </a:p>
                    <a:p>
                      <a:pPr marL="0" marR="0" indent="0" algn="l" defTabSz="914400" rtl="0" eaLnBrk="1" latinLnBrk="0" hangingPunct="1">
                        <a:lnSpc>
                          <a:spcPct val="115000"/>
                        </a:lnSpc>
                        <a:spcBef>
                          <a:spcPts val="0"/>
                        </a:spcBef>
                        <a:spcAft>
                          <a:spcPts val="0"/>
                        </a:spcAft>
                      </a:pPr>
                      <a:r>
                        <a:rPr lang="en-GB"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(Online Solution with Transacting capability) completed by 31 March 2023</a:t>
                      </a:r>
                      <a:endParaRPr lang="en-US"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endParaRPr>
                    </a:p>
                    <a:p>
                      <a:pPr marL="0" marR="0" indent="0" algn="l" defTabSz="914400" rtl="0" eaLnBrk="1" latinLnBrk="0" hangingPunct="1">
                        <a:lnSpc>
                          <a:spcPct val="115000"/>
                        </a:lnSpc>
                        <a:spcBef>
                          <a:spcPts val="0"/>
                        </a:spcBef>
                        <a:spcAft>
                          <a:spcPts val="0"/>
                        </a:spcAft>
                      </a:pPr>
                      <a:r>
                        <a:rPr lang="en-US"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 </a:t>
                      </a:r>
                    </a:p>
                  </a:txBody>
                  <a:tcPr marL="68569" marR="68569" marT="36200" marB="3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latinLnBrk="0" hangingPunct="1">
                        <a:lnSpc>
                          <a:spcPct val="115000"/>
                        </a:lnSpc>
                        <a:spcBef>
                          <a:spcPts val="0"/>
                        </a:spcBef>
                        <a:spcAft>
                          <a:spcPts val="0"/>
                        </a:spcAft>
                      </a:pPr>
                      <a:r>
                        <a:rPr lang="en-GB"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Phase 3</a:t>
                      </a:r>
                      <a:endParaRPr lang="en-US"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endParaRPr>
                    </a:p>
                    <a:p>
                      <a:pPr marL="0" marR="0" indent="0" algn="l" defTabSz="914400" rtl="0" eaLnBrk="1" fontAlgn="ctr" latinLnBrk="0" hangingPunct="1">
                        <a:lnSpc>
                          <a:spcPct val="115000"/>
                        </a:lnSpc>
                        <a:spcBef>
                          <a:spcPts val="0"/>
                        </a:spcBef>
                        <a:spcAft>
                          <a:spcPts val="0"/>
                        </a:spcAft>
                      </a:pPr>
                      <a:r>
                        <a:rPr lang="en-GB"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(Online Solution with Integration capability)</a:t>
                      </a:r>
                      <a:endParaRPr lang="en-US"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endParaRPr>
                    </a:p>
                    <a:p>
                      <a:pPr marL="0" marR="0" indent="0" algn="l" defTabSz="914400" rtl="0" eaLnBrk="1" fontAlgn="ctr" latinLnBrk="0" hangingPunct="1">
                        <a:lnSpc>
                          <a:spcPct val="115000"/>
                        </a:lnSpc>
                        <a:spcBef>
                          <a:spcPts val="0"/>
                        </a:spcBef>
                        <a:spcAft>
                          <a:spcPts val="0"/>
                        </a:spcAft>
                      </a:pPr>
                      <a:r>
                        <a:rPr lang="en-US"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 </a:t>
                      </a:r>
                    </a:p>
                  </a:txBody>
                  <a:tcPr marL="68569" marR="68569" marT="36200" marB="3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ctr" latinLnBrk="0" hangingPunct="1">
                        <a:lnSpc>
                          <a:spcPct val="115000"/>
                        </a:lnSpc>
                        <a:spcBef>
                          <a:spcPts val="0"/>
                        </a:spcBef>
                        <a:spcAft>
                          <a:spcPts val="0"/>
                        </a:spcAft>
                      </a:pPr>
                      <a:r>
                        <a:rPr lang="en-US"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_</a:t>
                      </a:r>
                    </a:p>
                  </a:txBody>
                  <a:tcPr marL="68569" marR="68569" marT="36200" marB="3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3653376"/>
                  </a:ext>
                </a:extLst>
              </a:tr>
              <a:tr h="1599937">
                <a:tc vMerge="1">
                  <a:txBody>
                    <a:bodyPr/>
                    <a:lstStyle/>
                    <a:p>
                      <a:endParaRPr lang="en-US" dirty="0"/>
                    </a:p>
                  </a:txBody>
                  <a:tcPr marL="68578" marR="685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latinLnBrk="0" hangingPunct="1">
                        <a:lnSpc>
                          <a:spcPct val="115000"/>
                        </a:lnSpc>
                        <a:spcBef>
                          <a:spcPts val="0"/>
                        </a:spcBef>
                        <a:spcAft>
                          <a:spcPts val="0"/>
                        </a:spcAft>
                      </a:pPr>
                      <a:r>
                        <a:rPr lang="en-US"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1.1.5  State Attorneys Services available on the DOJ Internet Portal (online) by target date</a:t>
                      </a:r>
                      <a:endParaRPr lang="en-ZA"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endParaRPr>
                    </a:p>
                  </a:txBody>
                  <a:tcPr marL="68569" marR="6856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ctr" latinLnBrk="0" hangingPunct="1">
                        <a:lnSpc>
                          <a:spcPct val="115000"/>
                        </a:lnSpc>
                        <a:spcBef>
                          <a:spcPts val="0"/>
                        </a:spcBef>
                        <a:spcAft>
                          <a:spcPts val="0"/>
                        </a:spcAft>
                      </a:pPr>
                      <a:r>
                        <a:rPr lang="en-US"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_</a:t>
                      </a:r>
                    </a:p>
                  </a:txBody>
                  <a:tcPr marL="68569" marR="68569" marT="36200" marB="3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ctr" latinLnBrk="0" hangingPunct="1">
                        <a:lnSpc>
                          <a:spcPct val="115000"/>
                        </a:lnSpc>
                        <a:spcBef>
                          <a:spcPts val="0"/>
                        </a:spcBef>
                        <a:spcAft>
                          <a:spcPts val="0"/>
                        </a:spcAft>
                      </a:pPr>
                      <a:r>
                        <a:rPr lang="en-US"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Phase 1</a:t>
                      </a:r>
                    </a:p>
                    <a:p>
                      <a:pPr marL="0" marR="0" indent="0" algn="l" defTabSz="914400" rtl="0" eaLnBrk="1" fontAlgn="ctr" latinLnBrk="0" hangingPunct="1">
                        <a:lnSpc>
                          <a:spcPct val="115000"/>
                        </a:lnSpc>
                        <a:spcBef>
                          <a:spcPts val="0"/>
                        </a:spcBef>
                        <a:spcAft>
                          <a:spcPts val="0"/>
                        </a:spcAft>
                      </a:pPr>
                      <a:r>
                        <a:rPr lang="en-US"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(Legal practice management solution piloting i.e. case management component).</a:t>
                      </a:r>
                    </a:p>
                  </a:txBody>
                  <a:tcPr marL="68569" marR="68569" marT="36200" marB="3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latinLnBrk="0" hangingPunct="1">
                        <a:lnSpc>
                          <a:spcPct val="115000"/>
                        </a:lnSpc>
                        <a:spcBef>
                          <a:spcPts val="0"/>
                        </a:spcBef>
                        <a:spcAft>
                          <a:spcPts val="0"/>
                        </a:spcAft>
                      </a:pPr>
                      <a:r>
                        <a:rPr lang="en-US"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Phase 2</a:t>
                      </a:r>
                    </a:p>
                    <a:p>
                      <a:pPr marL="0" marR="0" indent="0" algn="l" defTabSz="914400" rtl="0" eaLnBrk="1" latinLnBrk="0" hangingPunct="1">
                        <a:lnSpc>
                          <a:spcPct val="115000"/>
                        </a:lnSpc>
                        <a:spcBef>
                          <a:spcPts val="0"/>
                        </a:spcBef>
                        <a:spcAft>
                          <a:spcPts val="0"/>
                        </a:spcAft>
                      </a:pPr>
                      <a:r>
                        <a:rPr lang="en-US"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(Online Solution with Transacting capability)</a:t>
                      </a:r>
                    </a:p>
                    <a:p>
                      <a:pPr marL="0" marR="0" indent="0" algn="l" defTabSz="914400" rtl="0" eaLnBrk="1" fontAlgn="ctr" latinLnBrk="0" hangingPunct="1">
                        <a:lnSpc>
                          <a:spcPct val="115000"/>
                        </a:lnSpc>
                        <a:spcBef>
                          <a:spcPts val="0"/>
                        </a:spcBef>
                        <a:spcAft>
                          <a:spcPts val="0"/>
                        </a:spcAft>
                      </a:pPr>
                      <a:r>
                        <a:rPr lang="en-US"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 </a:t>
                      </a:r>
                    </a:p>
                  </a:txBody>
                  <a:tcPr marL="68569" marR="68569" marT="36200" marB="3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latinLnBrk="0" hangingPunct="1">
                        <a:lnSpc>
                          <a:spcPct val="115000"/>
                        </a:lnSpc>
                        <a:spcBef>
                          <a:spcPts val="0"/>
                        </a:spcBef>
                        <a:spcAft>
                          <a:spcPts val="0"/>
                        </a:spcAft>
                      </a:pPr>
                      <a:r>
                        <a:rPr lang="en-US"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 Phase 3</a:t>
                      </a:r>
                    </a:p>
                    <a:p>
                      <a:pPr marL="0" marR="0" indent="0" algn="l" defTabSz="914400" rtl="0" eaLnBrk="1" fontAlgn="ctr" latinLnBrk="0" hangingPunct="1">
                        <a:lnSpc>
                          <a:spcPct val="115000"/>
                        </a:lnSpc>
                        <a:spcBef>
                          <a:spcPts val="0"/>
                        </a:spcBef>
                        <a:spcAft>
                          <a:spcPts val="0"/>
                        </a:spcAft>
                      </a:pPr>
                      <a:r>
                        <a:rPr lang="en-US"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(Online Solution with  Integration capability)</a:t>
                      </a:r>
                    </a:p>
                  </a:txBody>
                  <a:tcPr marL="68569" marR="68569" marT="36200" marB="3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6463604"/>
                  </a:ext>
                </a:extLst>
              </a:tr>
              <a:tr h="1069025">
                <a:tc>
                  <a:txBody>
                    <a:bodyPr/>
                    <a:lstStyle/>
                    <a:p>
                      <a:pPr marL="0" marR="0" indent="0" algn="l" defTabSz="914400" rtl="0" eaLnBrk="1" fontAlgn="ctr" latinLnBrk="0" hangingPunct="1">
                        <a:lnSpc>
                          <a:spcPct val="115000"/>
                        </a:lnSpc>
                        <a:spcBef>
                          <a:spcPts val="0"/>
                        </a:spcBef>
                        <a:spcAft>
                          <a:spcPts val="0"/>
                        </a:spcAft>
                      </a:pPr>
                      <a:r>
                        <a:rPr lang="en-ZA"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1.2. Justice services accessible via Virtual Platforms</a:t>
                      </a:r>
                    </a:p>
                  </a:txBody>
                  <a:tcPr marL="68569" marR="6856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ctr" latinLnBrk="0" hangingPunct="1">
                        <a:lnSpc>
                          <a:spcPct val="115000"/>
                        </a:lnSpc>
                        <a:spcBef>
                          <a:spcPts val="0"/>
                        </a:spcBef>
                        <a:spcAft>
                          <a:spcPts val="0"/>
                        </a:spcAft>
                      </a:pPr>
                      <a:r>
                        <a:rPr lang="en-ZA"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1.2.1 Number of courtrooms rolled-out with the Courts Audio-Visual Solution (CAVS</a:t>
                      </a:r>
                    </a:p>
                  </a:txBody>
                  <a:tcPr marL="68569" marR="6856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ctr" latinLnBrk="0" hangingPunct="1">
                        <a:lnSpc>
                          <a:spcPct val="115000"/>
                        </a:lnSpc>
                        <a:spcBef>
                          <a:spcPts val="0"/>
                        </a:spcBef>
                        <a:spcAft>
                          <a:spcPts val="0"/>
                        </a:spcAft>
                      </a:pPr>
                      <a:r>
                        <a:rPr lang="en-ZA"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_</a:t>
                      </a:r>
                      <a:endParaRPr lang="en-US"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endParaRPr>
                    </a:p>
                  </a:txBody>
                  <a:tcPr marL="68569" marR="68569" marT="36200" marB="3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latinLnBrk="0" hangingPunct="1">
                        <a:lnSpc>
                          <a:spcPct val="115000"/>
                        </a:lnSpc>
                        <a:spcBef>
                          <a:spcPts val="0"/>
                        </a:spcBef>
                        <a:spcAft>
                          <a:spcPts val="0"/>
                        </a:spcAft>
                      </a:pPr>
                      <a:r>
                        <a:rPr lang="en-US"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85 courtrooms.</a:t>
                      </a:r>
                    </a:p>
                  </a:txBody>
                  <a:tcPr marL="68569" marR="68569" marT="36200" marB="3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ctr" latinLnBrk="0" hangingPunct="1">
                        <a:lnSpc>
                          <a:spcPct val="115000"/>
                        </a:lnSpc>
                        <a:spcBef>
                          <a:spcPts val="0"/>
                        </a:spcBef>
                        <a:spcAft>
                          <a:spcPts val="0"/>
                        </a:spcAft>
                      </a:pPr>
                      <a:r>
                        <a:rPr lang="en-US"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85 courtrooms.</a:t>
                      </a:r>
                    </a:p>
                  </a:txBody>
                  <a:tcPr marL="68569" marR="68569" marT="36200" marB="3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ctr" latinLnBrk="0" hangingPunct="1">
                        <a:lnSpc>
                          <a:spcPct val="115000"/>
                        </a:lnSpc>
                        <a:spcBef>
                          <a:spcPts val="0"/>
                        </a:spcBef>
                        <a:spcAft>
                          <a:spcPts val="0"/>
                        </a:spcAft>
                      </a:pPr>
                      <a:r>
                        <a:rPr lang="en-US"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100 courtrooms.</a:t>
                      </a:r>
                    </a:p>
                  </a:txBody>
                  <a:tcPr marL="68569" marR="68569" marT="36200" marB="3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65480980"/>
                  </a:ext>
                </a:extLst>
              </a:tr>
            </a:tbl>
          </a:graphicData>
        </a:graphic>
      </p:graphicFrame>
      <p:sp>
        <p:nvSpPr>
          <p:cNvPr id="52268" name="Rectangle 7">
            <a:extLst>
              <a:ext uri="{FF2B5EF4-FFF2-40B4-BE49-F238E27FC236}">
                <a16:creationId xmlns:a16="http://schemas.microsoft.com/office/drawing/2014/main" id="{7A9C36F2-3344-DEC7-3320-6C19D0BB89F9}"/>
              </a:ext>
            </a:extLst>
          </p:cNvPr>
          <p:cNvSpPr>
            <a:spLocks noChangeArrowheads="1"/>
          </p:cNvSpPr>
          <p:nvPr/>
        </p:nvSpPr>
        <p:spPr bwMode="auto">
          <a:xfrm>
            <a:off x="352425" y="603250"/>
            <a:ext cx="361473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600" b="1">
                <a:latin typeface="Arial" panose="020B0604020202020204" pitchFamily="34" charset="0"/>
                <a:cs typeface="Arial" panose="020B0604020202020204" pitchFamily="34" charset="0"/>
              </a:rPr>
              <a:t>PROGRAMME 1: ADMINISTRATION</a:t>
            </a:r>
          </a:p>
        </p:txBody>
      </p:sp>
      <p:sp>
        <p:nvSpPr>
          <p:cNvPr id="52269" name="TextBox 8">
            <a:extLst>
              <a:ext uri="{FF2B5EF4-FFF2-40B4-BE49-F238E27FC236}">
                <a16:creationId xmlns:a16="http://schemas.microsoft.com/office/drawing/2014/main" id="{7FA9FDBD-3760-91AC-C9CC-D21EE40A0A58}"/>
              </a:ext>
            </a:extLst>
          </p:cNvPr>
          <p:cNvSpPr txBox="1">
            <a:spLocks noChangeArrowheads="1"/>
          </p:cNvSpPr>
          <p:nvPr/>
        </p:nvSpPr>
        <p:spPr bwMode="auto">
          <a:xfrm>
            <a:off x="279400" y="1054100"/>
            <a:ext cx="882491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600" b="1">
                <a:latin typeface="Arial" panose="020B0604020202020204" pitchFamily="34" charset="0"/>
                <a:cs typeface="Arial" panose="020B0604020202020204" pitchFamily="34" charset="0"/>
              </a:rPr>
              <a:t> 2022/23 APP OUTCOME, ACCOMPANYING OUTPUT INDICATORS AND TARGETS  </a:t>
            </a:r>
            <a:endParaRPr lang="en-US" altLang="en-US" sz="1600">
              <a:latin typeface="Arial" panose="020B0604020202020204" pitchFamily="34" charset="0"/>
              <a:cs typeface="Arial" panose="020B0604020202020204" pitchFamily="34" charset="0"/>
            </a:endParaRPr>
          </a:p>
        </p:txBody>
      </p:sp>
    </p:spTree>
  </p:cSld>
  <p:clrMapOvr>
    <a:masterClrMapping/>
  </p:clrMapOvr>
  <p:transition spd="med">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29C1A0A7-CECB-4143-9B6D-0918BDFC2B65}"/>
              </a:ext>
            </a:extLst>
          </p:cNvPr>
          <p:cNvCxnSpPr/>
          <p:nvPr/>
        </p:nvCxnSpPr>
        <p:spPr>
          <a:xfrm>
            <a:off x="396875" y="1047750"/>
            <a:ext cx="7802563" cy="0"/>
          </a:xfrm>
          <a:prstGeom prst="line">
            <a:avLst/>
          </a:prstGeom>
          <a:ln>
            <a:solidFill>
              <a:srgbClr val="C00000"/>
            </a:solidFill>
          </a:ln>
        </p:spPr>
        <p:style>
          <a:lnRef idx="2">
            <a:schemeClr val="accent4"/>
          </a:lnRef>
          <a:fillRef idx="0">
            <a:schemeClr val="accent4"/>
          </a:fillRef>
          <a:effectRef idx="1">
            <a:schemeClr val="accent4"/>
          </a:effectRef>
          <a:fontRef idx="minor">
            <a:schemeClr val="tx1"/>
          </a:fontRef>
        </p:style>
      </p:cxnSp>
      <p:sp>
        <p:nvSpPr>
          <p:cNvPr id="2" name="Rectangle 1">
            <a:extLst>
              <a:ext uri="{FF2B5EF4-FFF2-40B4-BE49-F238E27FC236}">
                <a16:creationId xmlns:a16="http://schemas.microsoft.com/office/drawing/2014/main" id="{2FCA85CA-95E4-4AE4-2A6C-AB4E0E1F6396}"/>
              </a:ext>
            </a:extLst>
          </p:cNvPr>
          <p:cNvSpPr/>
          <p:nvPr/>
        </p:nvSpPr>
        <p:spPr>
          <a:xfrm>
            <a:off x="239713" y="1293813"/>
            <a:ext cx="8810625" cy="5857875"/>
          </a:xfrm>
          <a:prstGeom prst="rect">
            <a:avLst/>
          </a:prstGeom>
        </p:spPr>
        <p:txBody>
          <a:bodyPr>
            <a:spAutoFit/>
          </a:bodyPr>
          <a:lstStyle/>
          <a:p>
            <a:pPr algn="just" eaLnBrk="1" fontAlgn="auto" hangingPunct="1">
              <a:lnSpc>
                <a:spcPct val="150000"/>
              </a:lnSpc>
              <a:spcBef>
                <a:spcPts val="0"/>
              </a:spcBef>
              <a:spcAft>
                <a:spcPts val="0"/>
              </a:spcAft>
              <a:defRPr/>
            </a:pPr>
            <a:r>
              <a:rPr lang="en-ZA" sz="1600" b="1" dirty="0">
                <a:solidFill>
                  <a:srgbClr val="000000"/>
                </a:solidFill>
                <a:latin typeface="Arial" panose="020B0604020202020204" pitchFamily="34" charset="0"/>
                <a:ea typeface="Calibri" panose="020F0502020204030204" pitchFamily="34" charset="0"/>
                <a:cs typeface="Arial" panose="020B0604020202020204" pitchFamily="34" charset="0"/>
              </a:rPr>
              <a:t>Outcome 2: Improved organisational capability and good governance</a:t>
            </a:r>
          </a:p>
          <a:p>
            <a:pPr algn="just" eaLnBrk="1" fontAlgn="auto" hangingPunct="1">
              <a:spcBef>
                <a:spcPts val="0"/>
              </a:spcBef>
              <a:spcAft>
                <a:spcPts val="0"/>
              </a:spcAft>
              <a:defRPr/>
            </a:pPr>
            <a:endParaRPr lang="en-US" altLang="en-US" sz="1400" b="1" dirty="0">
              <a:solidFill>
                <a:prstClr val="black"/>
              </a:solidFill>
              <a:latin typeface="Arial" panose="020B0604020202020204" pitchFamily="34" charset="0"/>
              <a:cs typeface="Arial" panose="020B0604020202020204" pitchFamily="34" charset="0"/>
            </a:endParaRPr>
          </a:p>
          <a:p>
            <a:pPr marL="342900" indent="-342900" algn="just" eaLnBrk="1" fontAlgn="auto" hangingPunct="1">
              <a:spcBef>
                <a:spcPts val="0"/>
              </a:spcBef>
              <a:spcAft>
                <a:spcPts val="1000"/>
              </a:spcAft>
              <a:buFont typeface="+mj-lt"/>
              <a:buAutoNum type="arabicPeriod"/>
              <a:defRPr/>
            </a:pPr>
            <a:r>
              <a:rPr lang="en-ZA" sz="1600" dirty="0">
                <a:solidFill>
                  <a:prstClr val="black"/>
                </a:solidFill>
                <a:latin typeface="Arial" panose="020B0604020202020204" pitchFamily="34" charset="0"/>
                <a:cs typeface="Arial" panose="020B0604020202020204" pitchFamily="34" charset="0"/>
              </a:rPr>
              <a:t>In improving organisational capacity, good governance  and audit outcomes in the 2022/23 financial year, the focus will be on reducing irregular expenditure by 65%, fruitless and wasteful expenditure by 85%, processing 98% of all undisputed and valid invoices within 30 days from date of receipt.</a:t>
            </a:r>
          </a:p>
          <a:p>
            <a:pPr marL="342900" indent="-342900" algn="just" eaLnBrk="1" fontAlgn="auto" hangingPunct="1">
              <a:spcBef>
                <a:spcPts val="0"/>
              </a:spcBef>
              <a:spcAft>
                <a:spcPts val="1000"/>
              </a:spcAft>
              <a:buFont typeface="+mj-lt"/>
              <a:buAutoNum type="arabicPeriod"/>
              <a:defRPr/>
            </a:pPr>
            <a:r>
              <a:rPr lang="en-ZA" sz="1600" dirty="0">
                <a:solidFill>
                  <a:prstClr val="black"/>
                </a:solidFill>
                <a:latin typeface="Arial" panose="020B0604020202020204" pitchFamily="34" charset="0"/>
                <a:cs typeface="Arial" panose="020B0604020202020204" pitchFamily="34" charset="0"/>
              </a:rPr>
              <a:t>To address the scourge of fraud and corruption which continued to pose risks within the Public Service, undermine the rule of law and impedes government’s efforts to achieve its socio-economic development and service-delivery objectives, the Department investigated and finalised 75% of all incidents of fraud and corruption in 2021/22 financial year. For 2022/23 financial year the plan is to investigate and finalise 85% of the reported corruption cases. </a:t>
            </a:r>
          </a:p>
          <a:p>
            <a:pPr marL="342900" indent="-342900" algn="just" eaLnBrk="1" fontAlgn="auto" hangingPunct="1">
              <a:spcBef>
                <a:spcPts val="0"/>
              </a:spcBef>
              <a:spcAft>
                <a:spcPts val="1000"/>
              </a:spcAft>
              <a:buFont typeface="+mj-lt"/>
              <a:buAutoNum type="arabicPeriod"/>
              <a:defRPr/>
            </a:pPr>
            <a:r>
              <a:rPr lang="en-US" altLang="en-US" sz="1600" dirty="0">
                <a:solidFill>
                  <a:prstClr val="black"/>
                </a:solidFill>
                <a:latin typeface="Arial" panose="020B0604020202020204" pitchFamily="34" charset="0"/>
                <a:cs typeface="Arial" panose="020B0604020202020204" pitchFamily="34" charset="0"/>
              </a:rPr>
              <a:t>During the same period, the Department will empower women, youth and people with disabilities by prioritizing when filling vacant posts  The plan included indicators that  </a:t>
            </a:r>
            <a:r>
              <a:rPr lang="en-ZA" sz="1600" dirty="0">
                <a:solidFill>
                  <a:prstClr val="black"/>
                </a:solidFill>
                <a:latin typeface="Arial" panose="020B0604020202020204" pitchFamily="34" charset="0"/>
                <a:cs typeface="Arial" panose="020B0604020202020204" pitchFamily="34" charset="0"/>
              </a:rPr>
              <a:t>will  focus on maintaining 2%  </a:t>
            </a:r>
            <a:r>
              <a:rPr lang="en-GB" sz="1600" dirty="0">
                <a:solidFill>
                  <a:prstClr val="black"/>
                </a:solidFill>
                <a:latin typeface="Arial" panose="020B0604020202020204" pitchFamily="34" charset="0"/>
                <a:cs typeface="Arial" panose="020B0604020202020204" pitchFamily="34" charset="0"/>
              </a:rPr>
              <a:t>appointment of people with disabilities and </a:t>
            </a:r>
            <a:r>
              <a:rPr lang="en-ZA" sz="1600" dirty="0">
                <a:solidFill>
                  <a:prstClr val="black"/>
                </a:solidFill>
                <a:latin typeface="Arial" panose="020B0604020202020204" pitchFamily="34" charset="0"/>
                <a:cs typeface="Arial" panose="020B0604020202020204" pitchFamily="34" charset="0"/>
              </a:rPr>
              <a:t>improving the appointment of women at SMS level from 48.7% to 50% and youth from 20% to 22%.</a:t>
            </a:r>
          </a:p>
          <a:p>
            <a:pPr marL="342900" indent="-342900" algn="just" eaLnBrk="1" fontAlgn="auto" hangingPunct="1">
              <a:spcBef>
                <a:spcPts val="0"/>
              </a:spcBef>
              <a:spcAft>
                <a:spcPts val="1000"/>
              </a:spcAft>
              <a:buFont typeface="+mj-lt"/>
              <a:buAutoNum type="arabicPeriod"/>
              <a:defRPr/>
            </a:pPr>
            <a:r>
              <a:rPr lang="en-GB" altLang="en-US" sz="1600" dirty="0">
                <a:solidFill>
                  <a:prstClr val="black"/>
                </a:solidFill>
                <a:latin typeface="Arial" panose="020B0604020202020204" pitchFamily="34" charset="0"/>
                <a:cs typeface="Arial" panose="020B0604020202020204" pitchFamily="34" charset="0"/>
              </a:rPr>
              <a:t>The details of the output indicators and targets for this outcome are in the slides below:</a:t>
            </a:r>
            <a:endParaRPr lang="en-ZA" sz="1600" dirty="0">
              <a:solidFill>
                <a:prstClr val="black"/>
              </a:solidFill>
              <a:latin typeface="Arial" panose="020B0604020202020204" pitchFamily="34" charset="0"/>
              <a:ea typeface="Calibri" panose="020F0502020204030204" pitchFamily="34" charset="0"/>
            </a:endParaRPr>
          </a:p>
          <a:p>
            <a:pPr marL="342900" indent="-342900" algn="just" eaLnBrk="1" fontAlgn="auto" hangingPunct="1">
              <a:lnSpc>
                <a:spcPct val="150000"/>
              </a:lnSpc>
              <a:spcBef>
                <a:spcPts val="0"/>
              </a:spcBef>
              <a:spcAft>
                <a:spcPts val="1000"/>
              </a:spcAft>
              <a:buFont typeface="+mj-lt"/>
              <a:buAutoNum type="arabicPeriod"/>
              <a:defRPr/>
            </a:pPr>
            <a:endParaRPr lang="en-US" sz="160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marL="342900" indent="-342900" algn="just" eaLnBrk="1" fontAlgn="auto" hangingPunct="1">
              <a:lnSpc>
                <a:spcPct val="150000"/>
              </a:lnSpc>
              <a:spcBef>
                <a:spcPts val="0"/>
              </a:spcBef>
              <a:spcAft>
                <a:spcPts val="1000"/>
              </a:spcAft>
              <a:buFont typeface="+mj-lt"/>
              <a:buAutoNum type="arabicPeriod"/>
              <a:defRPr/>
            </a:pPr>
            <a:endParaRPr lang="en-US" sz="1400" b="1" dirty="0">
              <a:solidFill>
                <a:srgbClr val="000000"/>
              </a:solidFill>
              <a:latin typeface="Arial" panose="020B0604020202020204" pitchFamily="34" charset="0"/>
              <a:ea typeface="Calibri" panose="020F0502020204030204" pitchFamily="34" charset="0"/>
              <a:cs typeface="Arial" panose="020B0604020202020204" pitchFamily="34" charset="0"/>
            </a:endParaRPr>
          </a:p>
        </p:txBody>
      </p:sp>
      <p:sp>
        <p:nvSpPr>
          <p:cNvPr id="53252" name="Rectangle 4">
            <a:extLst>
              <a:ext uri="{FF2B5EF4-FFF2-40B4-BE49-F238E27FC236}">
                <a16:creationId xmlns:a16="http://schemas.microsoft.com/office/drawing/2014/main" id="{074CAF15-E0D3-5862-2B0E-CCB4FB997121}"/>
              </a:ext>
            </a:extLst>
          </p:cNvPr>
          <p:cNvSpPr>
            <a:spLocks noChangeArrowheads="1"/>
          </p:cNvSpPr>
          <p:nvPr/>
        </p:nvSpPr>
        <p:spPr bwMode="auto">
          <a:xfrm>
            <a:off x="347663" y="661988"/>
            <a:ext cx="40147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50000"/>
              </a:lnSpc>
              <a:spcBef>
                <a:spcPct val="0"/>
              </a:spcBef>
              <a:buFontTx/>
              <a:buNone/>
            </a:pPr>
            <a:r>
              <a:rPr lang="en-ZA" altLang="en-US" sz="1600" b="1">
                <a:solidFill>
                  <a:srgbClr val="000000"/>
                </a:solidFill>
                <a:latin typeface="Arial" panose="020B0604020202020204" pitchFamily="34" charset="0"/>
                <a:cs typeface="Arial" panose="020B0604020202020204" pitchFamily="34" charset="0"/>
              </a:rPr>
              <a:t>3a.  PROGRAMME 1: ADMINISTRATION</a:t>
            </a:r>
          </a:p>
        </p:txBody>
      </p:sp>
    </p:spTree>
  </p:cSld>
  <p:clrMapOvr>
    <a:masterClrMapping/>
  </p:clrMapOvr>
  <p:transition spd="med">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29C1A0A7-CECB-4143-9B6D-0918BDFC2B65}"/>
              </a:ext>
            </a:extLst>
          </p:cNvPr>
          <p:cNvCxnSpPr/>
          <p:nvPr/>
        </p:nvCxnSpPr>
        <p:spPr>
          <a:xfrm>
            <a:off x="171450" y="1111250"/>
            <a:ext cx="8824913" cy="0"/>
          </a:xfrm>
          <a:prstGeom prst="line">
            <a:avLst/>
          </a:prstGeom>
          <a:ln>
            <a:solidFill>
              <a:srgbClr val="C00000"/>
            </a:solidFill>
          </a:ln>
        </p:spPr>
        <p:style>
          <a:lnRef idx="2">
            <a:schemeClr val="accent4"/>
          </a:lnRef>
          <a:fillRef idx="0">
            <a:schemeClr val="accent4"/>
          </a:fillRef>
          <a:effectRef idx="1">
            <a:schemeClr val="accent4"/>
          </a:effectRef>
          <a:fontRef idx="minor">
            <a:schemeClr val="tx1"/>
          </a:fontRef>
        </p:style>
      </p:cxnSp>
      <p:sp>
        <p:nvSpPr>
          <p:cNvPr id="2" name="Rectangle 1">
            <a:extLst>
              <a:ext uri="{FF2B5EF4-FFF2-40B4-BE49-F238E27FC236}">
                <a16:creationId xmlns:a16="http://schemas.microsoft.com/office/drawing/2014/main" id="{EC82A3CA-28FD-E224-0499-7C85CFF26721}"/>
              </a:ext>
            </a:extLst>
          </p:cNvPr>
          <p:cNvSpPr/>
          <p:nvPr/>
        </p:nvSpPr>
        <p:spPr>
          <a:xfrm>
            <a:off x="352425" y="1681163"/>
            <a:ext cx="8339138" cy="708025"/>
          </a:xfrm>
          <a:prstGeom prst="rect">
            <a:avLst/>
          </a:prstGeom>
        </p:spPr>
        <p:txBody>
          <a:bodyPr>
            <a:spAutoFit/>
          </a:bodyPr>
          <a:lstStyle/>
          <a:p>
            <a:pPr marL="95250" algn="just" eaLnBrk="1" fontAlgn="auto" hangingPunct="1">
              <a:spcBef>
                <a:spcPts val="0"/>
              </a:spcBef>
              <a:spcAft>
                <a:spcPts val="0"/>
              </a:spcAft>
              <a:defRPr/>
            </a:pPr>
            <a:endParaRPr lang="en-US" sz="2000" dirty="0">
              <a:latin typeface="Arial" panose="020B0604020202020204" pitchFamily="34" charset="0"/>
              <a:cs typeface="Arial" panose="020B0604020202020204" pitchFamily="34" charset="0"/>
            </a:endParaRPr>
          </a:p>
          <a:p>
            <a:pPr marL="342900" indent="-342900" algn="just" eaLnBrk="1" fontAlgn="auto" hangingPunct="1">
              <a:spcAft>
                <a:spcPts val="0"/>
              </a:spcAft>
              <a:buFont typeface="Arial" panose="020B0604020202020204" pitchFamily="34" charset="0"/>
              <a:buChar char="•"/>
              <a:defRPr/>
            </a:pPr>
            <a:endParaRPr lang="en-ZA" altLang="en-US" sz="2000" i="1" dirty="0">
              <a:latin typeface="Arial" panose="020B0604020202020204" pitchFamily="34" charset="0"/>
              <a:cs typeface="Arial" panose="020B0604020202020204" pitchFamily="34" charset="0"/>
            </a:endParaRPr>
          </a:p>
        </p:txBody>
      </p:sp>
      <p:graphicFrame>
        <p:nvGraphicFramePr>
          <p:cNvPr id="6" name="Table 5">
            <a:extLst>
              <a:ext uri="{FF2B5EF4-FFF2-40B4-BE49-F238E27FC236}">
                <a16:creationId xmlns:a16="http://schemas.microsoft.com/office/drawing/2014/main" id="{08AAFD57-A271-4D3A-A967-58194531B202}"/>
              </a:ext>
            </a:extLst>
          </p:cNvPr>
          <p:cNvGraphicFramePr>
            <a:graphicFrameLocks noGrp="1"/>
          </p:cNvGraphicFramePr>
          <p:nvPr/>
        </p:nvGraphicFramePr>
        <p:xfrm>
          <a:off x="211138" y="1681163"/>
          <a:ext cx="8621712" cy="3789362"/>
        </p:xfrm>
        <a:graphic>
          <a:graphicData uri="http://schemas.openxmlformats.org/drawingml/2006/table">
            <a:tbl>
              <a:tblPr>
                <a:tableStyleId>{5C22544A-7EE6-4342-B048-85BDC9FD1C3A}</a:tableStyleId>
              </a:tblPr>
              <a:tblGrid>
                <a:gridCol w="1677154">
                  <a:extLst>
                    <a:ext uri="{9D8B030D-6E8A-4147-A177-3AD203B41FA5}">
                      <a16:colId xmlns:a16="http://schemas.microsoft.com/office/drawing/2014/main" val="20000"/>
                    </a:ext>
                  </a:extLst>
                </a:gridCol>
                <a:gridCol w="2186665">
                  <a:extLst>
                    <a:ext uri="{9D8B030D-6E8A-4147-A177-3AD203B41FA5}">
                      <a16:colId xmlns:a16="http://schemas.microsoft.com/office/drawing/2014/main" val="20001"/>
                    </a:ext>
                  </a:extLst>
                </a:gridCol>
                <a:gridCol w="1262988">
                  <a:extLst>
                    <a:ext uri="{9D8B030D-6E8A-4147-A177-3AD203B41FA5}">
                      <a16:colId xmlns:a16="http://schemas.microsoft.com/office/drawing/2014/main" val="20002"/>
                    </a:ext>
                  </a:extLst>
                </a:gridCol>
                <a:gridCol w="1187585">
                  <a:extLst>
                    <a:ext uri="{9D8B030D-6E8A-4147-A177-3AD203B41FA5}">
                      <a16:colId xmlns:a16="http://schemas.microsoft.com/office/drawing/2014/main" val="20003"/>
                    </a:ext>
                  </a:extLst>
                </a:gridCol>
                <a:gridCol w="1159310">
                  <a:extLst>
                    <a:ext uri="{9D8B030D-6E8A-4147-A177-3AD203B41FA5}">
                      <a16:colId xmlns:a16="http://schemas.microsoft.com/office/drawing/2014/main" val="20004"/>
                    </a:ext>
                  </a:extLst>
                </a:gridCol>
                <a:gridCol w="1148010">
                  <a:extLst>
                    <a:ext uri="{9D8B030D-6E8A-4147-A177-3AD203B41FA5}">
                      <a16:colId xmlns:a16="http://schemas.microsoft.com/office/drawing/2014/main" val="20005"/>
                    </a:ext>
                  </a:extLst>
                </a:gridCol>
              </a:tblGrid>
              <a:tr h="329210">
                <a:tc gridSpan="6">
                  <a:txBody>
                    <a:bodyPr/>
                    <a:lstStyle/>
                    <a:p>
                      <a:pPr marL="0" marR="0" indent="0" algn="just" fontAlgn="ctr">
                        <a:lnSpc>
                          <a:spcPct val="120000"/>
                        </a:lnSpc>
                        <a:spcBef>
                          <a:spcPts val="0"/>
                        </a:spcBef>
                        <a:spcAft>
                          <a:spcPts val="200"/>
                        </a:spcAft>
                      </a:pPr>
                      <a:r>
                        <a:rPr lang="en-ZA" sz="1800" b="1" kern="1200" dirty="0">
                          <a:solidFill>
                            <a:schemeClr val="dk1"/>
                          </a:solidFill>
                          <a:effectLst/>
                          <a:latin typeface="+mn-lt"/>
                          <a:ea typeface="+mn-ea"/>
                          <a:cs typeface="+mn-cs"/>
                        </a:rPr>
                        <a:t>Outcome 2:</a:t>
                      </a:r>
                      <a:r>
                        <a:rPr lang="en-ZA" sz="1800" kern="1200" dirty="0">
                          <a:solidFill>
                            <a:schemeClr val="dk1"/>
                          </a:solidFill>
                          <a:effectLst/>
                          <a:latin typeface="+mn-lt"/>
                          <a:ea typeface="+mn-ea"/>
                          <a:cs typeface="+mn-cs"/>
                        </a:rPr>
                        <a:t> </a:t>
                      </a:r>
                      <a:r>
                        <a:rPr lang="en-ZA" sz="1800" b="1" kern="1200" dirty="0">
                          <a:solidFill>
                            <a:schemeClr val="dk1"/>
                          </a:solidFill>
                          <a:effectLst/>
                          <a:latin typeface="+mn-lt"/>
                          <a:ea typeface="+mn-ea"/>
                          <a:cs typeface="+mn-cs"/>
                        </a:rPr>
                        <a:t>Improved organisational capability and good governance </a:t>
                      </a:r>
                      <a:endParaRPr lang="en-US" sz="1200" b="1" dirty="0">
                        <a:effectLst/>
                        <a:latin typeface="Arial" pitchFamily="34" charset="0"/>
                        <a:ea typeface="Calibri"/>
                        <a:cs typeface="Arial" pitchFamily="34" charset="0"/>
                      </a:endParaRPr>
                    </a:p>
                  </a:txBody>
                  <a:tcPr marL="68556" marR="685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82894">
                <a:tc rowSpan="2">
                  <a:txBody>
                    <a:bodyPr/>
                    <a:lstStyle/>
                    <a:p>
                      <a:pPr marL="0" marR="0" indent="0" algn="just" fontAlgn="ctr">
                        <a:lnSpc>
                          <a:spcPct val="100000"/>
                        </a:lnSpc>
                        <a:spcBef>
                          <a:spcPts val="0"/>
                        </a:spcBef>
                        <a:spcAft>
                          <a:spcPts val="0"/>
                        </a:spcAft>
                      </a:pPr>
                      <a:r>
                        <a:rPr lang="en-ZA" sz="1200" b="1" dirty="0">
                          <a:effectLst/>
                          <a:latin typeface="Arial" pitchFamily="34" charset="0"/>
                          <a:cs typeface="Arial" pitchFamily="34" charset="0"/>
                        </a:rPr>
                        <a:t>Outputs</a:t>
                      </a:r>
                      <a:endParaRPr lang="en-US" sz="1200" b="1" dirty="0">
                        <a:effectLst/>
                        <a:latin typeface="Arial" pitchFamily="34" charset="0"/>
                        <a:ea typeface="Calibri"/>
                        <a:cs typeface="Arial" pitchFamily="34" charset="0"/>
                      </a:endParaRPr>
                    </a:p>
                  </a:txBody>
                  <a:tcPr marL="68556" marR="685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rowSpan="2">
                  <a:txBody>
                    <a:bodyPr/>
                    <a:lstStyle/>
                    <a:p>
                      <a:pPr marL="0" marR="0" indent="0" algn="just" fontAlgn="ctr">
                        <a:lnSpc>
                          <a:spcPct val="100000"/>
                        </a:lnSpc>
                        <a:spcBef>
                          <a:spcPts val="0"/>
                        </a:spcBef>
                        <a:spcAft>
                          <a:spcPts val="0"/>
                        </a:spcAft>
                      </a:pPr>
                      <a:r>
                        <a:rPr lang="en-ZA" sz="1200" b="1" dirty="0">
                          <a:effectLst/>
                          <a:latin typeface="Arial" pitchFamily="34" charset="0"/>
                          <a:cs typeface="Arial" pitchFamily="34" charset="0"/>
                        </a:rPr>
                        <a:t>Output</a:t>
                      </a:r>
                      <a:endParaRPr lang="en-US" sz="1200" b="1" dirty="0">
                        <a:effectLst/>
                        <a:latin typeface="Arial" pitchFamily="34" charset="0"/>
                        <a:cs typeface="Arial" pitchFamily="34" charset="0"/>
                      </a:endParaRPr>
                    </a:p>
                    <a:p>
                      <a:pPr marL="0" marR="0" indent="0" algn="just" fontAlgn="ctr">
                        <a:lnSpc>
                          <a:spcPct val="100000"/>
                        </a:lnSpc>
                        <a:spcBef>
                          <a:spcPts val="0"/>
                        </a:spcBef>
                        <a:spcAft>
                          <a:spcPts val="0"/>
                        </a:spcAft>
                      </a:pPr>
                      <a:r>
                        <a:rPr lang="en-ZA" sz="1200" b="1" dirty="0">
                          <a:effectLst/>
                          <a:latin typeface="Arial" pitchFamily="34" charset="0"/>
                          <a:cs typeface="Arial" pitchFamily="34" charset="0"/>
                        </a:rPr>
                        <a:t>Indicators</a:t>
                      </a:r>
                      <a:endParaRPr lang="en-US" sz="1200" b="1" dirty="0">
                        <a:effectLst/>
                        <a:latin typeface="Arial" pitchFamily="34" charset="0"/>
                        <a:ea typeface="Calibri"/>
                        <a:cs typeface="Arial" pitchFamily="34" charset="0"/>
                      </a:endParaRPr>
                    </a:p>
                  </a:txBody>
                  <a:tcPr marL="68556" marR="685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rowSpan="2">
                  <a:txBody>
                    <a:bodyPr/>
                    <a:lstStyle/>
                    <a:p>
                      <a:pPr marL="83185" marR="0" indent="0" algn="just" fontAlgn="ctr">
                        <a:lnSpc>
                          <a:spcPct val="100000"/>
                        </a:lnSpc>
                        <a:spcBef>
                          <a:spcPts val="0"/>
                        </a:spcBef>
                        <a:spcAft>
                          <a:spcPts val="0"/>
                        </a:spcAft>
                      </a:pPr>
                      <a:r>
                        <a:rPr lang="en-ZA" sz="1200" b="1" dirty="0">
                          <a:effectLst/>
                          <a:latin typeface="Arial" pitchFamily="34" charset="0"/>
                          <a:cs typeface="Arial" pitchFamily="34" charset="0"/>
                        </a:rPr>
                        <a:t>Estimated performance </a:t>
                      </a:r>
                      <a:endParaRPr lang="en-US" sz="1200" b="1" dirty="0">
                        <a:effectLst/>
                        <a:latin typeface="Arial" pitchFamily="34" charset="0"/>
                        <a:cs typeface="Arial" pitchFamily="34" charset="0"/>
                      </a:endParaRPr>
                    </a:p>
                    <a:p>
                      <a:pPr marL="83185" marR="0" indent="0" algn="just" fontAlgn="ctr">
                        <a:lnSpc>
                          <a:spcPct val="100000"/>
                        </a:lnSpc>
                        <a:spcBef>
                          <a:spcPts val="0"/>
                        </a:spcBef>
                        <a:spcAft>
                          <a:spcPts val="0"/>
                        </a:spcAft>
                      </a:pPr>
                      <a:r>
                        <a:rPr lang="en-ZA" sz="1200" b="1" dirty="0">
                          <a:effectLst/>
                          <a:latin typeface="Arial" pitchFamily="34" charset="0"/>
                          <a:cs typeface="Arial" pitchFamily="34" charset="0"/>
                        </a:rPr>
                        <a:t>2021/22</a:t>
                      </a:r>
                      <a:endParaRPr lang="en-US" sz="1200" b="1" dirty="0">
                        <a:effectLst/>
                        <a:latin typeface="Arial" pitchFamily="34" charset="0"/>
                        <a:ea typeface="Calibri"/>
                        <a:cs typeface="Arial" pitchFamily="34" charset="0"/>
                      </a:endParaRPr>
                    </a:p>
                  </a:txBody>
                  <a:tcPr marL="68556" marR="685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gridSpan="3">
                  <a:txBody>
                    <a:bodyPr/>
                    <a:lstStyle/>
                    <a:p>
                      <a:pPr marL="0" marR="0" indent="0" algn="ctr" fontAlgn="ctr">
                        <a:lnSpc>
                          <a:spcPct val="100000"/>
                        </a:lnSpc>
                        <a:spcBef>
                          <a:spcPts val="0"/>
                        </a:spcBef>
                        <a:spcAft>
                          <a:spcPts val="0"/>
                        </a:spcAft>
                      </a:pPr>
                      <a:r>
                        <a:rPr lang="en-ZA" sz="1200" b="1" dirty="0">
                          <a:effectLst/>
                          <a:latin typeface="Arial" pitchFamily="34" charset="0"/>
                          <a:cs typeface="Arial" pitchFamily="34" charset="0"/>
                        </a:rPr>
                        <a:t>Medium-term targets</a:t>
                      </a:r>
                      <a:endParaRPr lang="en-US" sz="1200" b="1" dirty="0">
                        <a:effectLst/>
                        <a:latin typeface="Arial" pitchFamily="34" charset="0"/>
                        <a:ea typeface="Calibri"/>
                        <a:cs typeface="Arial" pitchFamily="34" charset="0"/>
                      </a:endParaRPr>
                    </a:p>
                  </a:txBody>
                  <a:tcPr marL="68556" marR="685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365789">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indent="0" algn="just" fontAlgn="ctr">
                        <a:lnSpc>
                          <a:spcPct val="100000"/>
                        </a:lnSpc>
                        <a:spcBef>
                          <a:spcPts val="0"/>
                        </a:spcBef>
                        <a:spcAft>
                          <a:spcPts val="0"/>
                        </a:spcAft>
                      </a:pPr>
                      <a:r>
                        <a:rPr lang="en-ZA" sz="1200" b="1" dirty="0">
                          <a:effectLst/>
                          <a:latin typeface="Arial" pitchFamily="34" charset="0"/>
                          <a:cs typeface="Arial" pitchFamily="34" charset="0"/>
                        </a:rPr>
                        <a:t>2022/23</a:t>
                      </a:r>
                      <a:endParaRPr lang="en-US" sz="1200" b="1" dirty="0">
                        <a:effectLst/>
                        <a:latin typeface="Arial" pitchFamily="34" charset="0"/>
                        <a:ea typeface="Calibri"/>
                        <a:cs typeface="Arial" pitchFamily="34" charset="0"/>
                      </a:endParaRPr>
                    </a:p>
                  </a:txBody>
                  <a:tcPr marL="68556" marR="685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0" algn="just" fontAlgn="ctr">
                        <a:lnSpc>
                          <a:spcPct val="100000"/>
                        </a:lnSpc>
                        <a:spcBef>
                          <a:spcPts val="0"/>
                        </a:spcBef>
                        <a:spcAft>
                          <a:spcPts val="0"/>
                        </a:spcAft>
                      </a:pPr>
                      <a:r>
                        <a:rPr lang="en-ZA" sz="1200" b="1" dirty="0">
                          <a:effectLst/>
                          <a:latin typeface="Arial" pitchFamily="34" charset="0"/>
                          <a:cs typeface="Arial" pitchFamily="34" charset="0"/>
                        </a:rPr>
                        <a:t>2023/2</a:t>
                      </a:r>
                      <a:r>
                        <a:rPr lang="en-US" sz="1200" b="1" dirty="0">
                          <a:effectLst/>
                          <a:latin typeface="Arial" pitchFamily="34" charset="0"/>
                          <a:cs typeface="Arial" pitchFamily="34" charset="0"/>
                        </a:rPr>
                        <a:t>4</a:t>
                      </a:r>
                      <a:endParaRPr lang="en-US" sz="1200" b="1" dirty="0">
                        <a:effectLst/>
                        <a:latin typeface="Arial" pitchFamily="34" charset="0"/>
                        <a:ea typeface="Calibri"/>
                        <a:cs typeface="Arial" pitchFamily="34" charset="0"/>
                      </a:endParaRPr>
                    </a:p>
                  </a:txBody>
                  <a:tcPr marL="68556" marR="685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0" algn="just" fontAlgn="ctr">
                        <a:lnSpc>
                          <a:spcPct val="100000"/>
                        </a:lnSpc>
                        <a:spcBef>
                          <a:spcPts val="0"/>
                        </a:spcBef>
                        <a:spcAft>
                          <a:spcPts val="0"/>
                        </a:spcAft>
                      </a:pPr>
                      <a:r>
                        <a:rPr lang="en-ZA" sz="1200" b="1" dirty="0">
                          <a:effectLst/>
                          <a:latin typeface="Arial" pitchFamily="34" charset="0"/>
                          <a:cs typeface="Arial" pitchFamily="34" charset="0"/>
                        </a:rPr>
                        <a:t>2024/25</a:t>
                      </a:r>
                      <a:endParaRPr lang="en-US" sz="1200" b="1" dirty="0">
                        <a:effectLst/>
                        <a:latin typeface="Arial" pitchFamily="34" charset="0"/>
                        <a:ea typeface="Calibri"/>
                        <a:cs typeface="Arial" pitchFamily="34" charset="0"/>
                      </a:endParaRPr>
                    </a:p>
                  </a:txBody>
                  <a:tcPr marL="68556" marR="685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1034961">
                <a:tc>
                  <a:txBody>
                    <a:bodyPr/>
                    <a:lstStyle/>
                    <a:p>
                      <a:pPr marL="0" marR="0" indent="0" algn="l" defTabSz="914400" rtl="0" eaLnBrk="1" latinLnBrk="0" hangingPunct="1">
                        <a:lnSpc>
                          <a:spcPct val="115000"/>
                        </a:lnSpc>
                        <a:spcBef>
                          <a:spcPts val="0"/>
                        </a:spcBef>
                        <a:spcAft>
                          <a:spcPts val="0"/>
                        </a:spcAft>
                      </a:pPr>
                      <a:r>
                        <a:rPr lang="en-ZA"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2.1 Women occupying Senior Management Services (SMS) and LP10 positions</a:t>
                      </a:r>
                    </a:p>
                  </a:txBody>
                  <a:tcPr marL="68569" marR="6856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ctr" latinLnBrk="0" hangingPunct="1">
                        <a:lnSpc>
                          <a:spcPct val="115000"/>
                        </a:lnSpc>
                        <a:spcBef>
                          <a:spcPts val="0"/>
                        </a:spcBef>
                        <a:spcAft>
                          <a:spcPts val="0"/>
                        </a:spcAft>
                      </a:pPr>
                      <a:r>
                        <a:rPr lang="en-ZA"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2.1.1 Percentage of women occupying Senior Management Services (SMS) and LP10  positions </a:t>
                      </a:r>
                    </a:p>
                  </a:txBody>
                  <a:tcPr marL="68569" marR="6856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ctr" latinLnBrk="0" hangingPunct="1">
                        <a:lnSpc>
                          <a:spcPct val="115000"/>
                        </a:lnSpc>
                        <a:spcBef>
                          <a:spcPts val="0"/>
                        </a:spcBef>
                        <a:spcAft>
                          <a:spcPts val="0"/>
                        </a:spcAft>
                      </a:pPr>
                      <a:r>
                        <a:rPr lang="en-ZA"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48.7%</a:t>
                      </a:r>
                    </a:p>
                  </a:txBody>
                  <a:tcPr marL="68569" marR="6856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ctr" latinLnBrk="0" hangingPunct="1">
                        <a:lnSpc>
                          <a:spcPct val="115000"/>
                        </a:lnSpc>
                        <a:spcBef>
                          <a:spcPts val="0"/>
                        </a:spcBef>
                        <a:spcAft>
                          <a:spcPts val="0"/>
                        </a:spcAft>
                      </a:pPr>
                      <a:r>
                        <a:rPr lang="en-ZA"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50%</a:t>
                      </a:r>
                    </a:p>
                  </a:txBody>
                  <a:tcPr marL="68569" marR="6856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ctr" latinLnBrk="0" hangingPunct="1">
                        <a:lnSpc>
                          <a:spcPct val="115000"/>
                        </a:lnSpc>
                        <a:spcBef>
                          <a:spcPts val="0"/>
                        </a:spcBef>
                        <a:spcAft>
                          <a:spcPts val="0"/>
                        </a:spcAft>
                      </a:pPr>
                      <a:r>
                        <a:rPr lang="en-ZA"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50%</a:t>
                      </a:r>
                    </a:p>
                  </a:txBody>
                  <a:tcPr marL="68569" marR="6856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ctr" latinLnBrk="0" hangingPunct="1">
                        <a:lnSpc>
                          <a:spcPct val="115000"/>
                        </a:lnSpc>
                        <a:spcBef>
                          <a:spcPts val="0"/>
                        </a:spcBef>
                        <a:spcAft>
                          <a:spcPts val="0"/>
                        </a:spcAft>
                      </a:pPr>
                      <a:r>
                        <a:rPr lang="en-ZA"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50%</a:t>
                      </a:r>
                    </a:p>
                  </a:txBody>
                  <a:tcPr marL="68569" marR="6856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3653376"/>
                  </a:ext>
                </a:extLst>
              </a:tr>
              <a:tr h="862468">
                <a:tc>
                  <a:txBody>
                    <a:bodyPr/>
                    <a:lstStyle/>
                    <a:p>
                      <a:pPr marL="0" marR="0" indent="0" algn="l" defTabSz="914400" rtl="0" eaLnBrk="1" latinLnBrk="0" hangingPunct="1">
                        <a:lnSpc>
                          <a:spcPct val="115000"/>
                        </a:lnSpc>
                        <a:spcBef>
                          <a:spcPts val="0"/>
                        </a:spcBef>
                        <a:spcAft>
                          <a:spcPts val="0"/>
                        </a:spcAft>
                      </a:pPr>
                      <a:r>
                        <a:rPr lang="en-ZA"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2.2 Appointment of people with disabilities</a:t>
                      </a:r>
                    </a:p>
                    <a:p>
                      <a:pPr marL="0" marR="0" indent="0" algn="l" defTabSz="914400" rtl="0" eaLnBrk="1" latinLnBrk="0" hangingPunct="1">
                        <a:lnSpc>
                          <a:spcPct val="115000"/>
                        </a:lnSpc>
                        <a:spcBef>
                          <a:spcPts val="0"/>
                        </a:spcBef>
                        <a:spcAft>
                          <a:spcPts val="0"/>
                        </a:spcAft>
                      </a:pPr>
                      <a:r>
                        <a:rPr lang="en-ZA"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 </a:t>
                      </a:r>
                    </a:p>
                  </a:txBody>
                  <a:tcPr marL="68569" marR="6856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ctr" latinLnBrk="0" hangingPunct="1">
                        <a:lnSpc>
                          <a:spcPct val="115000"/>
                        </a:lnSpc>
                        <a:spcBef>
                          <a:spcPts val="0"/>
                        </a:spcBef>
                        <a:spcAft>
                          <a:spcPts val="0"/>
                        </a:spcAft>
                      </a:pPr>
                      <a:r>
                        <a:rPr lang="en-ZA"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2.2.1 Percentage of total workforce positions occupied by people living with disability </a:t>
                      </a:r>
                    </a:p>
                  </a:txBody>
                  <a:tcPr marL="68569" marR="6856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ctr" latinLnBrk="0" hangingPunct="1">
                        <a:lnSpc>
                          <a:spcPct val="115000"/>
                        </a:lnSpc>
                        <a:spcBef>
                          <a:spcPts val="0"/>
                        </a:spcBef>
                        <a:spcAft>
                          <a:spcPts val="0"/>
                        </a:spcAft>
                      </a:pPr>
                      <a:r>
                        <a:rPr lang="en-ZA"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2%</a:t>
                      </a:r>
                    </a:p>
                  </a:txBody>
                  <a:tcPr marL="68569" marR="6856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ctr" latinLnBrk="0" hangingPunct="1">
                        <a:lnSpc>
                          <a:spcPct val="115000"/>
                        </a:lnSpc>
                        <a:spcBef>
                          <a:spcPts val="0"/>
                        </a:spcBef>
                        <a:spcAft>
                          <a:spcPts val="0"/>
                        </a:spcAft>
                      </a:pPr>
                      <a:r>
                        <a:rPr lang="en-ZA"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2%</a:t>
                      </a:r>
                    </a:p>
                  </a:txBody>
                  <a:tcPr marL="68569" marR="6856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ctr" latinLnBrk="0" hangingPunct="1">
                        <a:lnSpc>
                          <a:spcPct val="115000"/>
                        </a:lnSpc>
                        <a:spcBef>
                          <a:spcPts val="0"/>
                        </a:spcBef>
                        <a:spcAft>
                          <a:spcPts val="0"/>
                        </a:spcAft>
                      </a:pPr>
                      <a:r>
                        <a:rPr lang="en-ZA"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2.1%</a:t>
                      </a:r>
                    </a:p>
                  </a:txBody>
                  <a:tcPr marL="68569" marR="6856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ctr" latinLnBrk="0" hangingPunct="1">
                        <a:lnSpc>
                          <a:spcPct val="115000"/>
                        </a:lnSpc>
                        <a:spcBef>
                          <a:spcPts val="0"/>
                        </a:spcBef>
                        <a:spcAft>
                          <a:spcPts val="0"/>
                        </a:spcAft>
                      </a:pPr>
                      <a:r>
                        <a:rPr lang="en-ZA"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2.2%</a:t>
                      </a:r>
                    </a:p>
                  </a:txBody>
                  <a:tcPr marL="68569" marR="6856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6463604"/>
                  </a:ext>
                </a:extLst>
              </a:tr>
              <a:tr h="1014039">
                <a:tc>
                  <a:txBody>
                    <a:bodyPr/>
                    <a:lstStyle/>
                    <a:p>
                      <a:pPr marL="0" marR="0" indent="0" algn="l" defTabSz="914400" rtl="0" eaLnBrk="1" fontAlgn="ctr" latinLnBrk="0" hangingPunct="1">
                        <a:lnSpc>
                          <a:spcPct val="115000"/>
                        </a:lnSpc>
                        <a:spcBef>
                          <a:spcPts val="0"/>
                        </a:spcBef>
                        <a:spcAft>
                          <a:spcPts val="0"/>
                        </a:spcAft>
                      </a:pPr>
                      <a:r>
                        <a:rPr lang="en-ZA"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2.3 Appointment of youth</a:t>
                      </a:r>
                    </a:p>
                  </a:txBody>
                  <a:tcPr marL="68569" marR="6856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ctr" latinLnBrk="0" hangingPunct="1">
                        <a:lnSpc>
                          <a:spcPct val="115000"/>
                        </a:lnSpc>
                        <a:spcBef>
                          <a:spcPts val="0"/>
                        </a:spcBef>
                        <a:spcAft>
                          <a:spcPts val="0"/>
                        </a:spcAft>
                      </a:pPr>
                      <a:r>
                        <a:rPr lang="en-ZA"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2.3.1 Percentage of total workforce positions occupied by youth</a:t>
                      </a:r>
                    </a:p>
                  </a:txBody>
                  <a:tcPr marL="68569" marR="6856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ctr" latinLnBrk="0" hangingPunct="1">
                        <a:lnSpc>
                          <a:spcPct val="115000"/>
                        </a:lnSpc>
                        <a:spcBef>
                          <a:spcPts val="0"/>
                        </a:spcBef>
                        <a:spcAft>
                          <a:spcPts val="0"/>
                        </a:spcAft>
                      </a:pPr>
                      <a:r>
                        <a:rPr lang="en-ZA"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20%</a:t>
                      </a:r>
                    </a:p>
                  </a:txBody>
                  <a:tcPr marL="68569" marR="6856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ctr" latinLnBrk="0" hangingPunct="1">
                        <a:lnSpc>
                          <a:spcPct val="115000"/>
                        </a:lnSpc>
                        <a:spcBef>
                          <a:spcPts val="0"/>
                        </a:spcBef>
                        <a:spcAft>
                          <a:spcPts val="0"/>
                        </a:spcAft>
                      </a:pPr>
                      <a:r>
                        <a:rPr lang="en-ZA"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22%</a:t>
                      </a:r>
                    </a:p>
                  </a:txBody>
                  <a:tcPr marL="68569" marR="6856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ctr" latinLnBrk="0" hangingPunct="1">
                        <a:lnSpc>
                          <a:spcPct val="115000"/>
                        </a:lnSpc>
                        <a:spcBef>
                          <a:spcPts val="0"/>
                        </a:spcBef>
                        <a:spcAft>
                          <a:spcPts val="0"/>
                        </a:spcAft>
                      </a:pPr>
                      <a:r>
                        <a:rPr lang="en-ZA"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23%</a:t>
                      </a:r>
                    </a:p>
                  </a:txBody>
                  <a:tcPr marL="68569" marR="6856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ctr" latinLnBrk="0" hangingPunct="1">
                        <a:lnSpc>
                          <a:spcPct val="115000"/>
                        </a:lnSpc>
                        <a:spcBef>
                          <a:spcPts val="0"/>
                        </a:spcBef>
                        <a:spcAft>
                          <a:spcPts val="0"/>
                        </a:spcAft>
                      </a:pPr>
                      <a:r>
                        <a:rPr lang="en-ZA"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25%</a:t>
                      </a:r>
                    </a:p>
                  </a:txBody>
                  <a:tcPr marL="68569" marR="6856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89800687"/>
                  </a:ext>
                </a:extLst>
              </a:tr>
            </a:tbl>
          </a:graphicData>
        </a:graphic>
      </p:graphicFrame>
      <p:sp>
        <p:nvSpPr>
          <p:cNvPr id="54317" name="TextBox 6">
            <a:extLst>
              <a:ext uri="{FF2B5EF4-FFF2-40B4-BE49-F238E27FC236}">
                <a16:creationId xmlns:a16="http://schemas.microsoft.com/office/drawing/2014/main" id="{507A390A-19E3-DCA5-33CD-D7FC516449CB}"/>
              </a:ext>
            </a:extLst>
          </p:cNvPr>
          <p:cNvSpPr txBox="1">
            <a:spLocks noChangeArrowheads="1"/>
          </p:cNvSpPr>
          <p:nvPr/>
        </p:nvSpPr>
        <p:spPr bwMode="auto">
          <a:xfrm>
            <a:off x="211138" y="731838"/>
            <a:ext cx="88249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600" b="1">
                <a:latin typeface="Arial" panose="020B0604020202020204" pitchFamily="34" charset="0"/>
                <a:cs typeface="Arial" panose="020B0604020202020204" pitchFamily="34" charset="0"/>
              </a:rPr>
              <a:t>PROGRAMME 1: ADMINISTRATION</a:t>
            </a:r>
          </a:p>
          <a:p>
            <a:pPr eaLnBrk="1" hangingPunct="1">
              <a:lnSpc>
                <a:spcPct val="100000"/>
              </a:lnSpc>
              <a:spcBef>
                <a:spcPct val="0"/>
              </a:spcBef>
              <a:buFontTx/>
              <a:buNone/>
            </a:pPr>
            <a:endParaRPr lang="en-US" altLang="en-US" sz="1600">
              <a:latin typeface="Arial" panose="020B0604020202020204" pitchFamily="34" charset="0"/>
              <a:cs typeface="Arial" panose="020B0604020202020204" pitchFamily="34" charset="0"/>
            </a:endParaRPr>
          </a:p>
        </p:txBody>
      </p:sp>
      <p:sp>
        <p:nvSpPr>
          <p:cNvPr id="54318" name="TextBox 7">
            <a:extLst>
              <a:ext uri="{FF2B5EF4-FFF2-40B4-BE49-F238E27FC236}">
                <a16:creationId xmlns:a16="http://schemas.microsoft.com/office/drawing/2014/main" id="{CBC002C5-B6C4-FF99-8A82-81A2491DCE51}"/>
              </a:ext>
            </a:extLst>
          </p:cNvPr>
          <p:cNvSpPr txBox="1">
            <a:spLocks noChangeArrowheads="1"/>
          </p:cNvSpPr>
          <p:nvPr/>
        </p:nvSpPr>
        <p:spPr bwMode="auto">
          <a:xfrm>
            <a:off x="109538" y="1177925"/>
            <a:ext cx="882491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600" b="1">
                <a:latin typeface="Arial" panose="020B0604020202020204" pitchFamily="34" charset="0"/>
                <a:cs typeface="Arial" panose="020B0604020202020204" pitchFamily="34" charset="0"/>
              </a:rPr>
              <a:t> 2022/23 APP OUTCOME, ACCOMPANYING OUTPUT INDICATORS AND TARGETS  </a:t>
            </a:r>
            <a:endParaRPr lang="en-US" altLang="en-US" sz="1600">
              <a:latin typeface="Arial" panose="020B0604020202020204" pitchFamily="34" charset="0"/>
              <a:cs typeface="Arial" panose="020B0604020202020204" pitchFamily="34" charset="0"/>
            </a:endParaRPr>
          </a:p>
        </p:txBody>
      </p:sp>
    </p:spTree>
  </p:cSld>
  <p:clrMapOvr>
    <a:masterClrMapping/>
  </p:clrMapOvr>
  <p:transition spd="med">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29C1A0A7-CECB-4143-9B6D-0918BDFC2B65}"/>
              </a:ext>
            </a:extLst>
          </p:cNvPr>
          <p:cNvCxnSpPr/>
          <p:nvPr/>
        </p:nvCxnSpPr>
        <p:spPr>
          <a:xfrm flipV="1">
            <a:off x="427038" y="1085850"/>
            <a:ext cx="8386762" cy="68263"/>
          </a:xfrm>
          <a:prstGeom prst="line">
            <a:avLst/>
          </a:prstGeom>
          <a:ln>
            <a:solidFill>
              <a:srgbClr val="C00000"/>
            </a:solidFill>
          </a:ln>
        </p:spPr>
        <p:style>
          <a:lnRef idx="2">
            <a:schemeClr val="accent4"/>
          </a:lnRef>
          <a:fillRef idx="0">
            <a:schemeClr val="accent4"/>
          </a:fillRef>
          <a:effectRef idx="1">
            <a:schemeClr val="accent4"/>
          </a:effectRef>
          <a:fontRef idx="minor">
            <a:schemeClr val="tx1"/>
          </a:fontRef>
        </p:style>
      </p:cxnSp>
      <p:sp>
        <p:nvSpPr>
          <p:cNvPr id="2" name="Rectangle 1">
            <a:extLst>
              <a:ext uri="{FF2B5EF4-FFF2-40B4-BE49-F238E27FC236}">
                <a16:creationId xmlns:a16="http://schemas.microsoft.com/office/drawing/2014/main" id="{8998B155-2B46-2518-49AF-7EF53F940B33}"/>
              </a:ext>
            </a:extLst>
          </p:cNvPr>
          <p:cNvSpPr/>
          <p:nvPr/>
        </p:nvSpPr>
        <p:spPr>
          <a:xfrm>
            <a:off x="352425" y="1681163"/>
            <a:ext cx="8339138" cy="708025"/>
          </a:xfrm>
          <a:prstGeom prst="rect">
            <a:avLst/>
          </a:prstGeom>
        </p:spPr>
        <p:txBody>
          <a:bodyPr>
            <a:spAutoFit/>
          </a:bodyPr>
          <a:lstStyle/>
          <a:p>
            <a:pPr marL="95250" algn="just" eaLnBrk="1" fontAlgn="auto" hangingPunct="1">
              <a:spcBef>
                <a:spcPts val="0"/>
              </a:spcBef>
              <a:spcAft>
                <a:spcPts val="0"/>
              </a:spcAft>
              <a:defRPr/>
            </a:pPr>
            <a:endParaRPr lang="en-US" sz="2000" dirty="0">
              <a:latin typeface="Arial" panose="020B0604020202020204" pitchFamily="34" charset="0"/>
              <a:cs typeface="Arial" panose="020B0604020202020204" pitchFamily="34" charset="0"/>
            </a:endParaRPr>
          </a:p>
          <a:p>
            <a:pPr marL="342900" indent="-342900" algn="just" eaLnBrk="1" fontAlgn="auto" hangingPunct="1">
              <a:spcAft>
                <a:spcPts val="0"/>
              </a:spcAft>
              <a:buFont typeface="Arial" panose="020B0604020202020204" pitchFamily="34" charset="0"/>
              <a:buChar char="•"/>
              <a:defRPr/>
            </a:pPr>
            <a:endParaRPr lang="en-ZA" altLang="en-US" sz="2000" i="1" dirty="0">
              <a:latin typeface="Arial" panose="020B0604020202020204" pitchFamily="34" charset="0"/>
              <a:cs typeface="Arial" panose="020B0604020202020204" pitchFamily="34" charset="0"/>
            </a:endParaRPr>
          </a:p>
        </p:txBody>
      </p:sp>
      <p:graphicFrame>
        <p:nvGraphicFramePr>
          <p:cNvPr id="6" name="Table 5">
            <a:extLst>
              <a:ext uri="{FF2B5EF4-FFF2-40B4-BE49-F238E27FC236}">
                <a16:creationId xmlns:a16="http://schemas.microsoft.com/office/drawing/2014/main" id="{08AAFD57-A271-4D3A-A967-58194531B202}"/>
              </a:ext>
            </a:extLst>
          </p:cNvPr>
          <p:cNvGraphicFramePr>
            <a:graphicFrameLocks noGrp="1"/>
          </p:cNvGraphicFramePr>
          <p:nvPr/>
        </p:nvGraphicFramePr>
        <p:xfrm>
          <a:off x="352425" y="1585913"/>
          <a:ext cx="8623300" cy="4779962"/>
        </p:xfrm>
        <a:graphic>
          <a:graphicData uri="http://schemas.openxmlformats.org/drawingml/2006/table">
            <a:tbl>
              <a:tblPr>
                <a:tableStyleId>{5C22544A-7EE6-4342-B048-85BDC9FD1C3A}</a:tableStyleId>
              </a:tblPr>
              <a:tblGrid>
                <a:gridCol w="2049406">
                  <a:extLst>
                    <a:ext uri="{9D8B030D-6E8A-4147-A177-3AD203B41FA5}">
                      <a16:colId xmlns:a16="http://schemas.microsoft.com/office/drawing/2014/main" val="20000"/>
                    </a:ext>
                  </a:extLst>
                </a:gridCol>
                <a:gridCol w="1902425">
                  <a:extLst>
                    <a:ext uri="{9D8B030D-6E8A-4147-A177-3AD203B41FA5}">
                      <a16:colId xmlns:a16="http://schemas.microsoft.com/office/drawing/2014/main" val="20001"/>
                    </a:ext>
                  </a:extLst>
                </a:gridCol>
                <a:gridCol w="1310356">
                  <a:extLst>
                    <a:ext uri="{9D8B030D-6E8A-4147-A177-3AD203B41FA5}">
                      <a16:colId xmlns:a16="http://schemas.microsoft.com/office/drawing/2014/main" val="20002"/>
                    </a:ext>
                  </a:extLst>
                </a:gridCol>
                <a:gridCol w="1074680">
                  <a:extLst>
                    <a:ext uri="{9D8B030D-6E8A-4147-A177-3AD203B41FA5}">
                      <a16:colId xmlns:a16="http://schemas.microsoft.com/office/drawing/2014/main" val="20003"/>
                    </a:ext>
                  </a:extLst>
                </a:gridCol>
                <a:gridCol w="1178377">
                  <a:extLst>
                    <a:ext uri="{9D8B030D-6E8A-4147-A177-3AD203B41FA5}">
                      <a16:colId xmlns:a16="http://schemas.microsoft.com/office/drawing/2014/main" val="20004"/>
                    </a:ext>
                  </a:extLst>
                </a:gridCol>
                <a:gridCol w="1108056">
                  <a:extLst>
                    <a:ext uri="{9D8B030D-6E8A-4147-A177-3AD203B41FA5}">
                      <a16:colId xmlns:a16="http://schemas.microsoft.com/office/drawing/2014/main" val="20005"/>
                    </a:ext>
                  </a:extLst>
                </a:gridCol>
              </a:tblGrid>
              <a:tr h="329216">
                <a:tc gridSpan="6">
                  <a:txBody>
                    <a:bodyPr/>
                    <a:lstStyle/>
                    <a:p>
                      <a:pPr marL="0" marR="0" indent="0" algn="just" fontAlgn="ctr">
                        <a:lnSpc>
                          <a:spcPct val="120000"/>
                        </a:lnSpc>
                        <a:spcBef>
                          <a:spcPts val="0"/>
                        </a:spcBef>
                        <a:spcAft>
                          <a:spcPts val="200"/>
                        </a:spcAft>
                      </a:pPr>
                      <a:r>
                        <a:rPr lang="en-ZA" sz="1800" b="1" kern="1200" dirty="0">
                          <a:solidFill>
                            <a:schemeClr val="dk1"/>
                          </a:solidFill>
                          <a:effectLst/>
                          <a:latin typeface="+mn-lt"/>
                          <a:ea typeface="+mn-ea"/>
                          <a:cs typeface="+mn-cs"/>
                        </a:rPr>
                        <a:t>Outcome 2:</a:t>
                      </a:r>
                      <a:r>
                        <a:rPr lang="en-ZA" sz="1800" kern="1200" dirty="0">
                          <a:solidFill>
                            <a:schemeClr val="dk1"/>
                          </a:solidFill>
                          <a:effectLst/>
                          <a:latin typeface="+mn-lt"/>
                          <a:ea typeface="+mn-ea"/>
                          <a:cs typeface="+mn-cs"/>
                        </a:rPr>
                        <a:t> </a:t>
                      </a:r>
                      <a:r>
                        <a:rPr lang="en-ZA" sz="1800" b="1" kern="1200" dirty="0">
                          <a:solidFill>
                            <a:schemeClr val="dk1"/>
                          </a:solidFill>
                          <a:effectLst/>
                          <a:latin typeface="+mn-lt"/>
                          <a:ea typeface="+mn-ea"/>
                          <a:cs typeface="+mn-cs"/>
                        </a:rPr>
                        <a:t>Improved organisational capability and good governance </a:t>
                      </a:r>
                      <a:endParaRPr lang="en-US" sz="1200" b="1" dirty="0">
                        <a:effectLst/>
                        <a:latin typeface="Arial" pitchFamily="34" charset="0"/>
                        <a:ea typeface="Calibri"/>
                        <a:cs typeface="Arial" pitchFamily="34" charset="0"/>
                      </a:endParaRPr>
                    </a:p>
                  </a:txBody>
                  <a:tcPr marL="68569" marR="6856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82898">
                <a:tc rowSpan="2">
                  <a:txBody>
                    <a:bodyPr/>
                    <a:lstStyle/>
                    <a:p>
                      <a:pPr marL="0" marR="0" indent="0" algn="just" fontAlgn="ctr">
                        <a:lnSpc>
                          <a:spcPct val="100000"/>
                        </a:lnSpc>
                        <a:spcBef>
                          <a:spcPts val="0"/>
                        </a:spcBef>
                        <a:spcAft>
                          <a:spcPts val="0"/>
                        </a:spcAft>
                      </a:pPr>
                      <a:r>
                        <a:rPr lang="en-ZA" sz="1200" b="1" dirty="0">
                          <a:effectLst/>
                          <a:latin typeface="Arial" pitchFamily="34" charset="0"/>
                          <a:cs typeface="Arial" pitchFamily="34" charset="0"/>
                        </a:rPr>
                        <a:t>Outputs</a:t>
                      </a:r>
                      <a:endParaRPr lang="en-US" sz="1200" b="1" dirty="0">
                        <a:effectLst/>
                        <a:latin typeface="Arial" pitchFamily="34" charset="0"/>
                        <a:ea typeface="Calibri"/>
                        <a:cs typeface="Arial" pitchFamily="34" charset="0"/>
                      </a:endParaRPr>
                    </a:p>
                  </a:txBody>
                  <a:tcPr marL="68569" marR="6856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rowSpan="2">
                  <a:txBody>
                    <a:bodyPr/>
                    <a:lstStyle/>
                    <a:p>
                      <a:pPr marL="0" marR="0" indent="0" algn="just" fontAlgn="ctr">
                        <a:lnSpc>
                          <a:spcPct val="100000"/>
                        </a:lnSpc>
                        <a:spcBef>
                          <a:spcPts val="0"/>
                        </a:spcBef>
                        <a:spcAft>
                          <a:spcPts val="0"/>
                        </a:spcAft>
                      </a:pPr>
                      <a:r>
                        <a:rPr lang="en-ZA" sz="1200" b="1" dirty="0">
                          <a:effectLst/>
                          <a:latin typeface="Arial" pitchFamily="34" charset="0"/>
                          <a:cs typeface="Arial" pitchFamily="34" charset="0"/>
                        </a:rPr>
                        <a:t>Output</a:t>
                      </a:r>
                      <a:endParaRPr lang="en-US" sz="1200" b="1" dirty="0">
                        <a:effectLst/>
                        <a:latin typeface="Arial" pitchFamily="34" charset="0"/>
                        <a:cs typeface="Arial" pitchFamily="34" charset="0"/>
                      </a:endParaRPr>
                    </a:p>
                    <a:p>
                      <a:pPr marL="0" marR="0" indent="0" algn="just" fontAlgn="ctr">
                        <a:lnSpc>
                          <a:spcPct val="100000"/>
                        </a:lnSpc>
                        <a:spcBef>
                          <a:spcPts val="0"/>
                        </a:spcBef>
                        <a:spcAft>
                          <a:spcPts val="0"/>
                        </a:spcAft>
                      </a:pPr>
                      <a:r>
                        <a:rPr lang="en-ZA" sz="1200" b="1" dirty="0">
                          <a:effectLst/>
                          <a:latin typeface="Arial" pitchFamily="34" charset="0"/>
                          <a:cs typeface="Arial" pitchFamily="34" charset="0"/>
                        </a:rPr>
                        <a:t>Indicators</a:t>
                      </a:r>
                      <a:endParaRPr lang="en-US" sz="1200" b="1" dirty="0">
                        <a:effectLst/>
                        <a:latin typeface="Arial" pitchFamily="34" charset="0"/>
                        <a:ea typeface="Calibri"/>
                        <a:cs typeface="Arial" pitchFamily="34" charset="0"/>
                      </a:endParaRPr>
                    </a:p>
                  </a:txBody>
                  <a:tcPr marL="68569" marR="6856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rowSpan="2">
                  <a:txBody>
                    <a:bodyPr/>
                    <a:lstStyle/>
                    <a:p>
                      <a:pPr marL="83185" marR="0" indent="0" algn="just" fontAlgn="ctr">
                        <a:lnSpc>
                          <a:spcPct val="100000"/>
                        </a:lnSpc>
                        <a:spcBef>
                          <a:spcPts val="0"/>
                        </a:spcBef>
                        <a:spcAft>
                          <a:spcPts val="0"/>
                        </a:spcAft>
                      </a:pPr>
                      <a:r>
                        <a:rPr lang="en-ZA" sz="1200" b="1" dirty="0">
                          <a:effectLst/>
                          <a:latin typeface="Arial" pitchFamily="34" charset="0"/>
                          <a:cs typeface="Arial" pitchFamily="34" charset="0"/>
                        </a:rPr>
                        <a:t>Estimated performance </a:t>
                      </a:r>
                      <a:endParaRPr lang="en-US" sz="1200" b="1" dirty="0">
                        <a:effectLst/>
                        <a:latin typeface="Arial" pitchFamily="34" charset="0"/>
                        <a:cs typeface="Arial" pitchFamily="34" charset="0"/>
                      </a:endParaRPr>
                    </a:p>
                    <a:p>
                      <a:pPr marL="83185" marR="0" indent="0" algn="just" fontAlgn="ctr">
                        <a:lnSpc>
                          <a:spcPct val="100000"/>
                        </a:lnSpc>
                        <a:spcBef>
                          <a:spcPts val="0"/>
                        </a:spcBef>
                        <a:spcAft>
                          <a:spcPts val="0"/>
                        </a:spcAft>
                      </a:pPr>
                      <a:r>
                        <a:rPr lang="en-ZA" sz="1200" b="1" dirty="0">
                          <a:effectLst/>
                          <a:latin typeface="Arial" pitchFamily="34" charset="0"/>
                          <a:cs typeface="Arial" pitchFamily="34" charset="0"/>
                        </a:rPr>
                        <a:t>2021/22</a:t>
                      </a:r>
                      <a:endParaRPr lang="en-US" sz="1200" b="1" dirty="0">
                        <a:effectLst/>
                        <a:latin typeface="Arial" pitchFamily="34" charset="0"/>
                        <a:ea typeface="Calibri"/>
                        <a:cs typeface="Arial" pitchFamily="34" charset="0"/>
                      </a:endParaRPr>
                    </a:p>
                  </a:txBody>
                  <a:tcPr marL="68569" marR="6856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gridSpan="3">
                  <a:txBody>
                    <a:bodyPr/>
                    <a:lstStyle/>
                    <a:p>
                      <a:pPr marL="0" marR="0" indent="0" algn="ctr" fontAlgn="ctr">
                        <a:lnSpc>
                          <a:spcPct val="100000"/>
                        </a:lnSpc>
                        <a:spcBef>
                          <a:spcPts val="0"/>
                        </a:spcBef>
                        <a:spcAft>
                          <a:spcPts val="0"/>
                        </a:spcAft>
                      </a:pPr>
                      <a:r>
                        <a:rPr lang="en-ZA" sz="1200" b="1" dirty="0">
                          <a:effectLst/>
                          <a:latin typeface="Arial" pitchFamily="34" charset="0"/>
                          <a:cs typeface="Arial" pitchFamily="34" charset="0"/>
                        </a:rPr>
                        <a:t>Medium-term targets</a:t>
                      </a:r>
                      <a:endParaRPr lang="en-US" sz="1200" b="1" dirty="0">
                        <a:effectLst/>
                        <a:latin typeface="Arial" pitchFamily="34" charset="0"/>
                        <a:ea typeface="Calibri"/>
                        <a:cs typeface="Arial" pitchFamily="34" charset="0"/>
                      </a:endParaRPr>
                    </a:p>
                  </a:txBody>
                  <a:tcPr marL="68569" marR="6856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365796">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indent="0" algn="just" fontAlgn="ctr">
                        <a:lnSpc>
                          <a:spcPct val="100000"/>
                        </a:lnSpc>
                        <a:spcBef>
                          <a:spcPts val="0"/>
                        </a:spcBef>
                        <a:spcAft>
                          <a:spcPts val="0"/>
                        </a:spcAft>
                      </a:pPr>
                      <a:r>
                        <a:rPr lang="en-ZA" sz="1200" b="1" dirty="0">
                          <a:effectLst/>
                          <a:latin typeface="Arial" pitchFamily="34" charset="0"/>
                          <a:cs typeface="Arial" pitchFamily="34" charset="0"/>
                        </a:rPr>
                        <a:t>2022/23</a:t>
                      </a:r>
                      <a:endParaRPr lang="en-US" sz="1200" b="1" dirty="0">
                        <a:effectLst/>
                        <a:latin typeface="Arial" pitchFamily="34" charset="0"/>
                        <a:ea typeface="Calibri"/>
                        <a:cs typeface="Arial" pitchFamily="34" charset="0"/>
                      </a:endParaRPr>
                    </a:p>
                  </a:txBody>
                  <a:tcPr marL="68569" marR="6856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0" algn="just" fontAlgn="ctr">
                        <a:lnSpc>
                          <a:spcPct val="100000"/>
                        </a:lnSpc>
                        <a:spcBef>
                          <a:spcPts val="0"/>
                        </a:spcBef>
                        <a:spcAft>
                          <a:spcPts val="0"/>
                        </a:spcAft>
                      </a:pPr>
                      <a:r>
                        <a:rPr lang="en-ZA" sz="1200" b="1" dirty="0">
                          <a:effectLst/>
                          <a:latin typeface="Arial" pitchFamily="34" charset="0"/>
                          <a:cs typeface="Arial" pitchFamily="34" charset="0"/>
                        </a:rPr>
                        <a:t>2023/24</a:t>
                      </a:r>
                      <a:endParaRPr lang="en-US" sz="1200" b="1" dirty="0">
                        <a:effectLst/>
                        <a:latin typeface="Arial" pitchFamily="34" charset="0"/>
                        <a:ea typeface="Calibri"/>
                        <a:cs typeface="Arial" pitchFamily="34" charset="0"/>
                      </a:endParaRPr>
                    </a:p>
                  </a:txBody>
                  <a:tcPr marL="68569" marR="6856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0" algn="just" fontAlgn="ctr">
                        <a:lnSpc>
                          <a:spcPct val="100000"/>
                        </a:lnSpc>
                        <a:spcBef>
                          <a:spcPts val="0"/>
                        </a:spcBef>
                        <a:spcAft>
                          <a:spcPts val="0"/>
                        </a:spcAft>
                      </a:pPr>
                      <a:r>
                        <a:rPr lang="en-ZA" sz="1200" b="1" dirty="0">
                          <a:effectLst/>
                          <a:latin typeface="Arial" pitchFamily="34" charset="0"/>
                          <a:cs typeface="Arial" pitchFamily="34" charset="0"/>
                        </a:rPr>
                        <a:t>2024/25</a:t>
                      </a:r>
                      <a:endParaRPr lang="en-US" sz="1200" b="1" dirty="0">
                        <a:effectLst/>
                        <a:latin typeface="Arial" pitchFamily="34" charset="0"/>
                        <a:ea typeface="Calibri"/>
                        <a:cs typeface="Arial" pitchFamily="34" charset="0"/>
                      </a:endParaRPr>
                    </a:p>
                  </a:txBody>
                  <a:tcPr marL="68569" marR="6856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841331">
                <a:tc>
                  <a:txBody>
                    <a:bodyPr/>
                    <a:lstStyle/>
                    <a:p>
                      <a:pPr marL="0" marR="0" indent="0" algn="l" defTabSz="914400" rtl="0" eaLnBrk="1" fontAlgn="ctr" latinLnBrk="0" hangingPunct="1">
                        <a:lnSpc>
                          <a:spcPct val="115000"/>
                        </a:lnSpc>
                        <a:spcBef>
                          <a:spcPts val="0"/>
                        </a:spcBef>
                        <a:spcAft>
                          <a:spcPts val="200"/>
                        </a:spcAft>
                      </a:pPr>
                      <a:r>
                        <a:rPr lang="en-ZA"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2.4 Reported corruption cases investigation for officials finalised</a:t>
                      </a:r>
                    </a:p>
                  </a:txBody>
                  <a:tcPr marL="68582" marR="685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ctr" latinLnBrk="0" hangingPunct="1">
                        <a:lnSpc>
                          <a:spcPct val="115000"/>
                        </a:lnSpc>
                        <a:spcBef>
                          <a:spcPts val="0"/>
                        </a:spcBef>
                        <a:spcAft>
                          <a:spcPts val="200"/>
                        </a:spcAft>
                      </a:pPr>
                      <a:r>
                        <a:rPr lang="en-ZA"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2.4.1 Percentage of reported corruption cases investigated for officials finalised</a:t>
                      </a:r>
                    </a:p>
                  </a:txBody>
                  <a:tcPr marL="68582" marR="685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683895" indent="-226695" algn="ctr" fontAlgn="ctr">
                        <a:lnSpc>
                          <a:spcPct val="115000"/>
                        </a:lnSpc>
                        <a:spcBef>
                          <a:spcPts val="1200"/>
                        </a:spcBef>
                        <a:spcAft>
                          <a:spcPts val="200"/>
                        </a:spcAft>
                      </a:pPr>
                      <a:r>
                        <a:rPr lang="en-ZA"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70%</a:t>
                      </a:r>
                    </a:p>
                  </a:txBody>
                  <a:tcPr marL="68582" marR="685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683895" indent="-226695" algn="ctr" fontAlgn="ctr">
                        <a:lnSpc>
                          <a:spcPct val="115000"/>
                        </a:lnSpc>
                        <a:spcBef>
                          <a:spcPts val="1200"/>
                        </a:spcBef>
                        <a:spcAft>
                          <a:spcPts val="200"/>
                        </a:spcAft>
                      </a:pPr>
                      <a:r>
                        <a:rPr lang="en-ZA"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85%</a:t>
                      </a:r>
                    </a:p>
                  </a:txBody>
                  <a:tcPr marL="68582" marR="685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683895" indent="-226695" algn="ctr">
                        <a:lnSpc>
                          <a:spcPct val="115000"/>
                        </a:lnSpc>
                        <a:spcBef>
                          <a:spcPts val="1200"/>
                        </a:spcBef>
                        <a:spcAft>
                          <a:spcPts val="200"/>
                        </a:spcAft>
                      </a:pPr>
                      <a:r>
                        <a:rPr lang="en-ZA"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90%</a:t>
                      </a:r>
                    </a:p>
                  </a:txBody>
                  <a:tcPr marL="68582" marR="685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683895" indent="-226695" algn="ctr">
                        <a:lnSpc>
                          <a:spcPct val="115000"/>
                        </a:lnSpc>
                        <a:spcBef>
                          <a:spcPts val="1200"/>
                        </a:spcBef>
                        <a:spcAft>
                          <a:spcPts val="200"/>
                        </a:spcAft>
                      </a:pPr>
                      <a:r>
                        <a:rPr lang="en-ZA"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95%</a:t>
                      </a:r>
                    </a:p>
                  </a:txBody>
                  <a:tcPr marL="68582" marR="685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3653376"/>
                  </a:ext>
                </a:extLst>
              </a:tr>
              <a:tr h="986633">
                <a:tc>
                  <a:txBody>
                    <a:bodyPr/>
                    <a:lstStyle/>
                    <a:p>
                      <a:pPr marL="0" marR="0" indent="0" algn="l" defTabSz="914400" rtl="0" eaLnBrk="1" fontAlgn="ctr" latinLnBrk="0" hangingPunct="1">
                        <a:lnSpc>
                          <a:spcPct val="115000"/>
                        </a:lnSpc>
                        <a:spcBef>
                          <a:spcPts val="0"/>
                        </a:spcBef>
                        <a:spcAft>
                          <a:spcPts val="200"/>
                        </a:spcAft>
                      </a:pPr>
                      <a:r>
                        <a:rPr lang="en-ZA"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2.5 Percentage of fruitless and wasteful expenditure reduced</a:t>
                      </a:r>
                    </a:p>
                  </a:txBody>
                  <a:tcPr marL="68582" marR="685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ctr" latinLnBrk="0" hangingPunct="1">
                        <a:lnSpc>
                          <a:spcPct val="115000"/>
                        </a:lnSpc>
                        <a:spcBef>
                          <a:spcPts val="0"/>
                        </a:spcBef>
                        <a:spcAft>
                          <a:spcPts val="200"/>
                        </a:spcAft>
                      </a:pPr>
                      <a:r>
                        <a:rPr lang="en-ZA"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2.5.1 Percentage of fruitless and wasteful expenditure reduced </a:t>
                      </a:r>
                    </a:p>
                  </a:txBody>
                  <a:tcPr marL="68582" marR="685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683895" indent="-226695" algn="ctr" fontAlgn="ctr">
                        <a:lnSpc>
                          <a:spcPct val="115000"/>
                        </a:lnSpc>
                        <a:spcBef>
                          <a:spcPts val="1200"/>
                        </a:spcBef>
                        <a:spcAft>
                          <a:spcPts val="200"/>
                        </a:spcAft>
                      </a:pPr>
                      <a:r>
                        <a:rPr lang="en-ZA"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70%</a:t>
                      </a:r>
                    </a:p>
                  </a:txBody>
                  <a:tcPr marL="68582" marR="685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683895" indent="-226695" algn="ctr" fontAlgn="ctr">
                        <a:lnSpc>
                          <a:spcPct val="115000"/>
                        </a:lnSpc>
                        <a:spcBef>
                          <a:spcPts val="1200"/>
                        </a:spcBef>
                        <a:spcAft>
                          <a:spcPts val="200"/>
                        </a:spcAft>
                      </a:pPr>
                      <a:r>
                        <a:rPr lang="en-ZA"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85%</a:t>
                      </a:r>
                    </a:p>
                  </a:txBody>
                  <a:tcPr marL="68582" marR="685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43815" indent="-226695" algn="ctr">
                        <a:lnSpc>
                          <a:spcPct val="115000"/>
                        </a:lnSpc>
                        <a:spcBef>
                          <a:spcPts val="1200"/>
                        </a:spcBef>
                        <a:spcAft>
                          <a:spcPts val="200"/>
                        </a:spcAft>
                      </a:pPr>
                      <a:r>
                        <a:rPr lang="en-ZA"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100%</a:t>
                      </a:r>
                    </a:p>
                    <a:p>
                      <a:pPr marL="43815" indent="-226695" algn="ctr">
                        <a:lnSpc>
                          <a:spcPct val="115000"/>
                        </a:lnSpc>
                        <a:spcBef>
                          <a:spcPts val="1200"/>
                        </a:spcBef>
                        <a:spcAft>
                          <a:spcPts val="200"/>
                        </a:spcAft>
                      </a:pPr>
                      <a:r>
                        <a:rPr lang="en-ZA"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 </a:t>
                      </a:r>
                    </a:p>
                    <a:p>
                      <a:pPr marL="43815" indent="-226695" algn="ctr">
                        <a:lnSpc>
                          <a:spcPct val="115000"/>
                        </a:lnSpc>
                        <a:spcBef>
                          <a:spcPts val="1200"/>
                        </a:spcBef>
                        <a:spcAft>
                          <a:spcPts val="200"/>
                        </a:spcAft>
                        <a:tabLst>
                          <a:tab pos="278765" algn="l"/>
                        </a:tabLst>
                      </a:pPr>
                      <a:r>
                        <a:rPr lang="en-ZA"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 </a:t>
                      </a:r>
                    </a:p>
                  </a:txBody>
                  <a:tcPr marL="68582" marR="685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43815" indent="-226695" algn="ctr">
                        <a:lnSpc>
                          <a:spcPct val="115000"/>
                        </a:lnSpc>
                        <a:spcBef>
                          <a:spcPts val="1200"/>
                        </a:spcBef>
                        <a:spcAft>
                          <a:spcPts val="200"/>
                        </a:spcAft>
                      </a:pPr>
                      <a:r>
                        <a:rPr lang="en-ZA"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100%</a:t>
                      </a:r>
                    </a:p>
                  </a:txBody>
                  <a:tcPr marL="68582" marR="685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6463604"/>
                  </a:ext>
                </a:extLst>
              </a:tr>
              <a:tr h="1037044">
                <a:tc>
                  <a:txBody>
                    <a:bodyPr/>
                    <a:lstStyle/>
                    <a:p>
                      <a:pPr marL="0" marR="0" indent="0" algn="l" defTabSz="914400" rtl="0" eaLnBrk="1" fontAlgn="ctr" latinLnBrk="0" hangingPunct="1">
                        <a:lnSpc>
                          <a:spcPct val="115000"/>
                        </a:lnSpc>
                        <a:spcBef>
                          <a:spcPts val="0"/>
                        </a:spcBef>
                        <a:spcAft>
                          <a:spcPts val="200"/>
                        </a:spcAft>
                      </a:pPr>
                      <a:r>
                        <a:rPr lang="en-ZA"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2.6 Irregular expenditure reduced</a:t>
                      </a:r>
                    </a:p>
                  </a:txBody>
                  <a:tcPr marL="68582" marR="685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ctr" latinLnBrk="0" hangingPunct="1">
                        <a:lnSpc>
                          <a:spcPct val="115000"/>
                        </a:lnSpc>
                        <a:spcBef>
                          <a:spcPts val="0"/>
                        </a:spcBef>
                        <a:spcAft>
                          <a:spcPts val="200"/>
                        </a:spcAft>
                      </a:pPr>
                      <a:r>
                        <a:rPr lang="en-ZA"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2.6.1 Percentage of irregular expenditure reduced </a:t>
                      </a:r>
                    </a:p>
                  </a:txBody>
                  <a:tcPr marL="68582" marR="685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683895" indent="-226695" algn="ctr" fontAlgn="ctr">
                        <a:lnSpc>
                          <a:spcPct val="115000"/>
                        </a:lnSpc>
                        <a:spcBef>
                          <a:spcPts val="1200"/>
                        </a:spcBef>
                        <a:spcAft>
                          <a:spcPts val="200"/>
                        </a:spcAft>
                      </a:pPr>
                      <a:r>
                        <a:rPr lang="en-ZA"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55%</a:t>
                      </a:r>
                    </a:p>
                  </a:txBody>
                  <a:tcPr marL="68582" marR="685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683895" indent="-226695" algn="ctr" fontAlgn="ctr">
                        <a:lnSpc>
                          <a:spcPct val="115000"/>
                        </a:lnSpc>
                        <a:spcBef>
                          <a:spcPts val="1200"/>
                        </a:spcBef>
                        <a:spcAft>
                          <a:spcPts val="200"/>
                        </a:spcAft>
                      </a:pPr>
                      <a:r>
                        <a:rPr lang="en-ZA"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65%</a:t>
                      </a:r>
                    </a:p>
                  </a:txBody>
                  <a:tcPr marL="68582" marR="685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683895" indent="-226695" algn="ctr" fontAlgn="ctr">
                        <a:lnSpc>
                          <a:spcPct val="115000"/>
                        </a:lnSpc>
                        <a:spcBef>
                          <a:spcPts val="1200"/>
                        </a:spcBef>
                        <a:spcAft>
                          <a:spcPts val="200"/>
                        </a:spcAft>
                      </a:pPr>
                      <a:r>
                        <a:rPr lang="en-ZA"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75%</a:t>
                      </a:r>
                    </a:p>
                  </a:txBody>
                  <a:tcPr marL="68582" marR="685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683895" indent="-226695" algn="ctr" fontAlgn="ctr">
                        <a:lnSpc>
                          <a:spcPct val="115000"/>
                        </a:lnSpc>
                        <a:spcBef>
                          <a:spcPts val="1200"/>
                        </a:spcBef>
                        <a:spcAft>
                          <a:spcPts val="200"/>
                        </a:spcAft>
                      </a:pPr>
                      <a:r>
                        <a:rPr lang="en-ZA"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80%</a:t>
                      </a:r>
                    </a:p>
                  </a:txBody>
                  <a:tcPr marL="68582" marR="685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89800687"/>
                  </a:ext>
                </a:extLst>
              </a:tr>
              <a:tr h="1037044">
                <a:tc>
                  <a:txBody>
                    <a:bodyPr/>
                    <a:lstStyle/>
                    <a:p>
                      <a:pPr marL="0" marR="0" indent="0" algn="l" defTabSz="914400" rtl="0" eaLnBrk="1" fontAlgn="ctr" latinLnBrk="0" hangingPunct="1">
                        <a:lnSpc>
                          <a:spcPct val="115000"/>
                        </a:lnSpc>
                        <a:spcBef>
                          <a:spcPts val="0"/>
                        </a:spcBef>
                        <a:spcAft>
                          <a:spcPts val="200"/>
                        </a:spcAft>
                      </a:pPr>
                      <a:r>
                        <a:rPr lang="en-ZA"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2.7 Undisputed and valid invoices paid within 30 days</a:t>
                      </a:r>
                    </a:p>
                  </a:txBody>
                  <a:tcPr marL="68582" marR="685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ctr" latinLnBrk="0" hangingPunct="1">
                        <a:lnSpc>
                          <a:spcPct val="115000"/>
                        </a:lnSpc>
                        <a:spcBef>
                          <a:spcPts val="0"/>
                        </a:spcBef>
                        <a:spcAft>
                          <a:spcPts val="200"/>
                        </a:spcAft>
                      </a:pPr>
                      <a:r>
                        <a:rPr lang="en-ZA"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2.7.1 Percentage of undisputed and valid invoices paid within 30 days from date of receipt</a:t>
                      </a:r>
                    </a:p>
                  </a:txBody>
                  <a:tcPr marL="68582" marR="685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683895" indent="-226695" algn="ctr" fontAlgn="ctr">
                        <a:lnSpc>
                          <a:spcPct val="115000"/>
                        </a:lnSpc>
                        <a:spcBef>
                          <a:spcPts val="1200"/>
                        </a:spcBef>
                        <a:spcAft>
                          <a:spcPts val="200"/>
                        </a:spcAft>
                      </a:pPr>
                      <a:r>
                        <a:rPr lang="en-ZA"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95%</a:t>
                      </a:r>
                    </a:p>
                  </a:txBody>
                  <a:tcPr marL="68582" marR="685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683895" indent="-226695" algn="ctr" fontAlgn="ctr">
                        <a:lnSpc>
                          <a:spcPct val="115000"/>
                        </a:lnSpc>
                        <a:spcBef>
                          <a:spcPts val="1200"/>
                        </a:spcBef>
                        <a:spcAft>
                          <a:spcPts val="200"/>
                        </a:spcAft>
                      </a:pPr>
                      <a:r>
                        <a:rPr lang="en-ZA"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98%</a:t>
                      </a:r>
                    </a:p>
                  </a:txBody>
                  <a:tcPr marL="68582" marR="685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683895" indent="-226695" algn="ctr" fontAlgn="ctr">
                        <a:lnSpc>
                          <a:spcPct val="115000"/>
                        </a:lnSpc>
                        <a:spcBef>
                          <a:spcPts val="1200"/>
                        </a:spcBef>
                        <a:spcAft>
                          <a:spcPts val="200"/>
                        </a:spcAft>
                      </a:pPr>
                      <a:r>
                        <a:rPr lang="en-ZA"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98%</a:t>
                      </a:r>
                    </a:p>
                  </a:txBody>
                  <a:tcPr marL="68582" marR="685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683895" indent="-226695" algn="ctr" fontAlgn="ctr">
                        <a:lnSpc>
                          <a:spcPct val="115000"/>
                        </a:lnSpc>
                        <a:spcBef>
                          <a:spcPts val="1200"/>
                        </a:spcBef>
                        <a:spcAft>
                          <a:spcPts val="200"/>
                        </a:spcAft>
                      </a:pPr>
                      <a:r>
                        <a:rPr lang="en-ZA"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98%</a:t>
                      </a:r>
                    </a:p>
                  </a:txBody>
                  <a:tcPr marL="68582" marR="685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88880459"/>
                  </a:ext>
                </a:extLst>
              </a:tr>
            </a:tbl>
          </a:graphicData>
        </a:graphic>
      </p:graphicFrame>
      <p:sp>
        <p:nvSpPr>
          <p:cNvPr id="55348" name="TextBox 6">
            <a:extLst>
              <a:ext uri="{FF2B5EF4-FFF2-40B4-BE49-F238E27FC236}">
                <a16:creationId xmlns:a16="http://schemas.microsoft.com/office/drawing/2014/main" id="{52760AD8-A8A5-4CB1-BE8E-FD67835F4C3C}"/>
              </a:ext>
            </a:extLst>
          </p:cNvPr>
          <p:cNvSpPr txBox="1">
            <a:spLocks noChangeArrowheads="1"/>
          </p:cNvSpPr>
          <p:nvPr/>
        </p:nvSpPr>
        <p:spPr bwMode="auto">
          <a:xfrm>
            <a:off x="319088" y="652463"/>
            <a:ext cx="8824912"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600" b="1">
                <a:latin typeface="Arial" panose="020B0604020202020204" pitchFamily="34" charset="0"/>
                <a:cs typeface="Arial" panose="020B0604020202020204" pitchFamily="34" charset="0"/>
              </a:rPr>
              <a:t>PROGRAMME 1: ADMINISTRATION</a:t>
            </a:r>
          </a:p>
          <a:p>
            <a:pPr eaLnBrk="1" hangingPunct="1">
              <a:lnSpc>
                <a:spcPct val="100000"/>
              </a:lnSpc>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55349" name="TextBox 7">
            <a:extLst>
              <a:ext uri="{FF2B5EF4-FFF2-40B4-BE49-F238E27FC236}">
                <a16:creationId xmlns:a16="http://schemas.microsoft.com/office/drawing/2014/main" id="{BB5DF530-0B48-56AA-E986-46675B83C3B8}"/>
              </a:ext>
            </a:extLst>
          </p:cNvPr>
          <p:cNvSpPr txBox="1">
            <a:spLocks noChangeArrowheads="1"/>
          </p:cNvSpPr>
          <p:nvPr/>
        </p:nvSpPr>
        <p:spPr bwMode="auto">
          <a:xfrm>
            <a:off x="207963" y="1171575"/>
            <a:ext cx="882491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600" b="1">
                <a:latin typeface="Arial" panose="020B0604020202020204" pitchFamily="34" charset="0"/>
                <a:cs typeface="Arial" panose="020B0604020202020204" pitchFamily="34" charset="0"/>
              </a:rPr>
              <a:t> 2022/23 APP OUTCOME, ACCOMPANYING OUTPUT INDICATORS AND TARGETS  </a:t>
            </a:r>
            <a:endParaRPr lang="en-US" altLang="en-US" sz="1600">
              <a:latin typeface="Arial" panose="020B0604020202020204" pitchFamily="34" charset="0"/>
              <a:cs typeface="Arial" panose="020B0604020202020204" pitchFamily="34" charset="0"/>
            </a:endParaRPr>
          </a:p>
        </p:txBody>
      </p:sp>
    </p:spTree>
  </p:cSld>
  <p:clrMapOvr>
    <a:masterClrMapping/>
  </p:clrMapOvr>
  <p:transition spd="med">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extBox 2">
            <a:extLst>
              <a:ext uri="{FF2B5EF4-FFF2-40B4-BE49-F238E27FC236}">
                <a16:creationId xmlns:a16="http://schemas.microsoft.com/office/drawing/2014/main" id="{8919AE54-90DF-0524-EE4E-2DC3DEB07586}"/>
              </a:ext>
            </a:extLst>
          </p:cNvPr>
          <p:cNvSpPr txBox="1">
            <a:spLocks noChangeArrowheads="1"/>
          </p:cNvSpPr>
          <p:nvPr/>
        </p:nvSpPr>
        <p:spPr bwMode="auto">
          <a:xfrm>
            <a:off x="479425" y="777875"/>
            <a:ext cx="764063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600" b="1">
                <a:latin typeface="Arial" panose="020B0604020202020204" pitchFamily="34" charset="0"/>
                <a:cs typeface="Arial" panose="020B0604020202020204" pitchFamily="34" charset="0"/>
              </a:rPr>
              <a:t>PROGRAMME 1: ADMINISTRATION</a:t>
            </a:r>
          </a:p>
        </p:txBody>
      </p:sp>
      <p:cxnSp>
        <p:nvCxnSpPr>
          <p:cNvPr id="4" name="Straight Connector 3">
            <a:extLst>
              <a:ext uri="{FF2B5EF4-FFF2-40B4-BE49-F238E27FC236}">
                <a16:creationId xmlns:a16="http://schemas.microsoft.com/office/drawing/2014/main" id="{29C1A0A7-CECB-4143-9B6D-0918BDFC2B65}"/>
              </a:ext>
            </a:extLst>
          </p:cNvPr>
          <p:cNvCxnSpPr/>
          <p:nvPr/>
        </p:nvCxnSpPr>
        <p:spPr>
          <a:xfrm>
            <a:off x="600075" y="1116013"/>
            <a:ext cx="7599363" cy="0"/>
          </a:xfrm>
          <a:prstGeom prst="line">
            <a:avLst/>
          </a:prstGeom>
          <a:ln>
            <a:solidFill>
              <a:srgbClr val="C00000"/>
            </a:solidFill>
          </a:ln>
        </p:spPr>
        <p:style>
          <a:lnRef idx="2">
            <a:schemeClr val="accent4"/>
          </a:lnRef>
          <a:fillRef idx="0">
            <a:schemeClr val="accent4"/>
          </a:fillRef>
          <a:effectRef idx="1">
            <a:schemeClr val="accent4"/>
          </a:effectRef>
          <a:fontRef idx="minor">
            <a:schemeClr val="tx1"/>
          </a:fontRef>
        </p:style>
      </p:cxnSp>
      <p:sp>
        <p:nvSpPr>
          <p:cNvPr id="2" name="Rectangle 1">
            <a:extLst>
              <a:ext uri="{FF2B5EF4-FFF2-40B4-BE49-F238E27FC236}">
                <a16:creationId xmlns:a16="http://schemas.microsoft.com/office/drawing/2014/main" id="{E93E5723-7EE2-2262-D1F4-17B88B9682D5}"/>
              </a:ext>
            </a:extLst>
          </p:cNvPr>
          <p:cNvSpPr/>
          <p:nvPr/>
        </p:nvSpPr>
        <p:spPr>
          <a:xfrm>
            <a:off x="265113" y="1116013"/>
            <a:ext cx="8512175" cy="4924425"/>
          </a:xfrm>
          <a:prstGeom prst="rect">
            <a:avLst/>
          </a:prstGeom>
        </p:spPr>
        <p:txBody>
          <a:bodyPr>
            <a:spAutoFit/>
          </a:bodyPr>
          <a:lstStyle/>
          <a:p>
            <a:pPr algn="just" eaLnBrk="1" fontAlgn="auto" hangingPunct="1">
              <a:lnSpc>
                <a:spcPct val="150000"/>
              </a:lnSpc>
              <a:spcBef>
                <a:spcPts val="0"/>
              </a:spcBef>
              <a:spcAft>
                <a:spcPts val="1000"/>
              </a:spcAft>
              <a:defRPr/>
            </a:pPr>
            <a:r>
              <a:rPr lang="en-ZA" sz="1600" b="1" dirty="0">
                <a:solidFill>
                  <a:srgbClr val="000000"/>
                </a:solidFill>
                <a:latin typeface="Arial" panose="020B0604020202020204" pitchFamily="34" charset="0"/>
                <a:ea typeface="Calibri" panose="020F0502020204030204" pitchFamily="34" charset="0"/>
                <a:cs typeface="Arial" panose="020B0604020202020204" pitchFamily="34" charset="0"/>
              </a:rPr>
              <a:t>Outcome 3: Improved awareness of justice services and constitutionalism</a:t>
            </a:r>
          </a:p>
          <a:p>
            <a:pPr marL="342900" indent="-342900" algn="just" eaLnBrk="1" fontAlgn="auto" hangingPunct="1">
              <a:spcBef>
                <a:spcPts val="0"/>
              </a:spcBef>
              <a:spcAft>
                <a:spcPts val="1000"/>
              </a:spcAft>
              <a:buFont typeface="+mj-lt"/>
              <a:buAutoNum type="arabicPeriod"/>
              <a:defRPr/>
            </a:pPr>
            <a:r>
              <a:rPr lang="en-US" sz="1600" dirty="0">
                <a:latin typeface="Arial" panose="020B0604020202020204" pitchFamily="34" charset="0"/>
                <a:cs typeface="Arial" panose="020B0604020202020204" pitchFamily="34" charset="0"/>
              </a:rPr>
              <a:t>All awareness  and campaigns on justice services, Constitution indicators are  consolidated in this outcome  and will be monitored as a collaboration between business Units with and PEC</a:t>
            </a:r>
          </a:p>
          <a:p>
            <a:pPr marL="342900" indent="-342900" algn="just" eaLnBrk="1" fontAlgn="auto" hangingPunct="1">
              <a:spcBef>
                <a:spcPts val="0"/>
              </a:spcBef>
              <a:spcAft>
                <a:spcPts val="1000"/>
              </a:spcAft>
              <a:buFont typeface="+mj-lt"/>
              <a:buAutoNum type="arabicPeriod"/>
              <a:defRPr/>
            </a:pPr>
            <a:r>
              <a:rPr lang="en-ZA" sz="1600" dirty="0">
                <a:solidFill>
                  <a:srgbClr val="000000"/>
                </a:solidFill>
                <a:latin typeface="Arial" panose="020B0604020202020204" pitchFamily="34" charset="0"/>
                <a:ea typeface="Calibri" panose="020F0502020204030204" pitchFamily="34" charset="0"/>
                <a:cs typeface="Arial" panose="020B0604020202020204" pitchFamily="34" charset="0"/>
              </a:rPr>
              <a:t>The Department focus for 2022/23 financial year will be to conduct 250 public education and communication activities to enhance awareness of the justice services and constitutionalism</a:t>
            </a:r>
            <a:r>
              <a:rPr lang="en-ZA" sz="1600" dirty="0">
                <a:solidFill>
                  <a:prstClr val="black"/>
                </a:solidFill>
                <a:latin typeface="Arial" panose="020B0604020202020204" pitchFamily="34" charset="0"/>
                <a:ea typeface="Calibri" panose="020F0502020204030204" pitchFamily="34" charset="0"/>
              </a:rPr>
              <a:t>.</a:t>
            </a:r>
          </a:p>
          <a:p>
            <a:pPr marL="342900" indent="-342900" algn="just" eaLnBrk="1" fontAlgn="auto" hangingPunct="1">
              <a:spcBef>
                <a:spcPts val="0"/>
              </a:spcBef>
              <a:spcAft>
                <a:spcPts val="1000"/>
              </a:spcAft>
              <a:buFont typeface="+mj-lt"/>
              <a:buAutoNum type="arabicPeriod"/>
              <a:defRPr/>
            </a:pPr>
            <a:r>
              <a:rPr lang="en-ZA" sz="1600" dirty="0">
                <a:solidFill>
                  <a:prstClr val="black"/>
                </a:solidFill>
                <a:latin typeface="Arial" panose="020B0604020202020204" pitchFamily="34" charset="0"/>
                <a:ea typeface="Calibri" panose="020F0502020204030204" pitchFamily="34" charset="0"/>
              </a:rPr>
              <a:t>The Department will conduct 6 </a:t>
            </a:r>
            <a:r>
              <a:rPr lang="en-ZA" sz="1600" dirty="0">
                <a:latin typeface="Arial" panose="020B0604020202020204" pitchFamily="34" charset="0"/>
                <a:ea typeface="Calibri" panose="020F0502020204030204" pitchFamily="34" charset="0"/>
              </a:rPr>
              <a:t>sustained and visible </a:t>
            </a:r>
            <a:r>
              <a:rPr lang="en-ZA" sz="1600" dirty="0">
                <a:solidFill>
                  <a:prstClr val="black"/>
                </a:solidFill>
                <a:latin typeface="Arial" panose="020B0604020202020204" pitchFamily="34" charset="0"/>
                <a:ea typeface="Calibri" panose="020F0502020204030204" pitchFamily="34" charset="0"/>
              </a:rPr>
              <a:t>anti-xenophobia campaigns and 4 trafficking in persons campaigns.</a:t>
            </a:r>
          </a:p>
          <a:p>
            <a:pPr marL="342900" indent="-342900" algn="just" eaLnBrk="1" fontAlgn="auto" hangingPunct="1">
              <a:spcBef>
                <a:spcPts val="0"/>
              </a:spcBef>
              <a:spcAft>
                <a:spcPts val="1000"/>
              </a:spcAft>
              <a:buFont typeface="+mj-lt"/>
              <a:buAutoNum type="arabicPeriod"/>
              <a:defRPr/>
            </a:pPr>
            <a:r>
              <a:rPr lang="en-ZA" sz="1600" dirty="0">
                <a:solidFill>
                  <a:prstClr val="black"/>
                </a:solidFill>
                <a:latin typeface="Arial" panose="020B0604020202020204" pitchFamily="34" charset="0"/>
                <a:ea typeface="Calibri" panose="020F0502020204030204" pitchFamily="34" charset="0"/>
              </a:rPr>
              <a:t>In addition, the Department plan to implement 12 LGBTQI+ NIS activities in collaboration with other departments and role-players. </a:t>
            </a:r>
          </a:p>
          <a:p>
            <a:pPr marL="342900" indent="-342900" algn="just" eaLnBrk="1" fontAlgn="auto" hangingPunct="1">
              <a:spcBef>
                <a:spcPts val="0"/>
              </a:spcBef>
              <a:spcAft>
                <a:spcPts val="1000"/>
              </a:spcAft>
              <a:buFont typeface="+mj-lt"/>
              <a:buAutoNum type="arabicPeriod"/>
              <a:defRPr/>
            </a:pPr>
            <a:r>
              <a:rPr lang="en-ZA" sz="1600" dirty="0">
                <a:solidFill>
                  <a:srgbClr val="000000"/>
                </a:solidFill>
                <a:latin typeface="Arial" panose="020B0604020202020204" pitchFamily="34" charset="0"/>
                <a:ea typeface="Calibri" panose="020F0502020204030204" pitchFamily="34" charset="0"/>
                <a:cs typeface="Arial" panose="020B0604020202020204" pitchFamily="34" charset="0"/>
              </a:rPr>
              <a:t>The Department will hold a National Conference and organise 150 events to celebrate the 25th Anniversary of the Constitution. This </a:t>
            </a: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indicators is in line with the Cabinet approved programme to commemorate the 25th anniversary of the Constitution which its implementation commenced in the 2021/22 financial year. </a:t>
            </a:r>
          </a:p>
          <a:p>
            <a:pPr marL="342900" indent="-342900" algn="just" eaLnBrk="1" fontAlgn="auto" hangingPunct="1">
              <a:spcBef>
                <a:spcPts val="0"/>
              </a:spcBef>
              <a:spcAft>
                <a:spcPts val="1000"/>
              </a:spcAft>
              <a:buFont typeface="+mj-lt"/>
              <a:buAutoNum type="arabicPeriod"/>
              <a:defRPr/>
            </a:pPr>
            <a:r>
              <a:rPr lang="en-GB" altLang="en-US" sz="1600" dirty="0">
                <a:solidFill>
                  <a:prstClr val="black"/>
                </a:solidFill>
                <a:latin typeface="Arial" panose="020B0604020202020204" pitchFamily="34" charset="0"/>
                <a:cs typeface="Arial" panose="020B0604020202020204" pitchFamily="34" charset="0"/>
              </a:rPr>
              <a:t>The details of the output indicators and targets for this outcome are in the slides below</a:t>
            </a:r>
            <a:r>
              <a:rPr lang="en-US" altLang="en-US" sz="1600" dirty="0">
                <a:solidFill>
                  <a:srgbClr val="000000"/>
                </a:solidFill>
                <a:latin typeface="Arial" panose="020B0604020202020204" pitchFamily="34" charset="0"/>
                <a:cs typeface="Arial" panose="020B0604020202020204" pitchFamily="34" charset="0"/>
              </a:rPr>
              <a:t>.</a:t>
            </a:r>
            <a:endParaRPr lang="en-ZA" sz="1600" dirty="0">
              <a:solidFill>
                <a:prstClr val="black"/>
              </a:solidFill>
              <a:latin typeface="Arial" panose="020B0604020202020204" pitchFamily="34" charset="0"/>
              <a:ea typeface="Calibri" panose="020F0502020204030204" pitchFamily="34" charset="0"/>
            </a:endParaRPr>
          </a:p>
        </p:txBody>
      </p:sp>
    </p:spTree>
  </p:cSld>
  <p:clrMapOvr>
    <a:masterClrMapping/>
  </p:clrMapOvr>
  <p:transition spd="med">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29C1A0A7-CECB-4143-9B6D-0918BDFC2B65}"/>
              </a:ext>
            </a:extLst>
          </p:cNvPr>
          <p:cNvCxnSpPr/>
          <p:nvPr/>
        </p:nvCxnSpPr>
        <p:spPr>
          <a:xfrm>
            <a:off x="509588" y="1171575"/>
            <a:ext cx="8399462" cy="0"/>
          </a:xfrm>
          <a:prstGeom prst="line">
            <a:avLst/>
          </a:prstGeom>
          <a:ln>
            <a:solidFill>
              <a:srgbClr val="C00000"/>
            </a:solidFill>
          </a:ln>
        </p:spPr>
        <p:style>
          <a:lnRef idx="2">
            <a:schemeClr val="accent4"/>
          </a:lnRef>
          <a:fillRef idx="0">
            <a:schemeClr val="accent4"/>
          </a:fillRef>
          <a:effectRef idx="1">
            <a:schemeClr val="accent4"/>
          </a:effectRef>
          <a:fontRef idx="minor">
            <a:schemeClr val="tx1"/>
          </a:fontRef>
        </p:style>
      </p:cxnSp>
      <p:sp>
        <p:nvSpPr>
          <p:cNvPr id="2" name="Rectangle 1">
            <a:extLst>
              <a:ext uri="{FF2B5EF4-FFF2-40B4-BE49-F238E27FC236}">
                <a16:creationId xmlns:a16="http://schemas.microsoft.com/office/drawing/2014/main" id="{0C43AC15-DD2F-F355-D526-AEA79A016D5D}"/>
              </a:ext>
            </a:extLst>
          </p:cNvPr>
          <p:cNvSpPr/>
          <p:nvPr/>
        </p:nvSpPr>
        <p:spPr>
          <a:xfrm>
            <a:off x="352425" y="1681163"/>
            <a:ext cx="8339138" cy="708025"/>
          </a:xfrm>
          <a:prstGeom prst="rect">
            <a:avLst/>
          </a:prstGeom>
        </p:spPr>
        <p:txBody>
          <a:bodyPr>
            <a:spAutoFit/>
          </a:bodyPr>
          <a:lstStyle/>
          <a:p>
            <a:pPr marL="95250" algn="just" eaLnBrk="1" fontAlgn="auto" hangingPunct="1">
              <a:spcBef>
                <a:spcPts val="0"/>
              </a:spcBef>
              <a:spcAft>
                <a:spcPts val="0"/>
              </a:spcAft>
              <a:defRPr/>
            </a:pPr>
            <a:endParaRPr lang="en-US" sz="2000" dirty="0">
              <a:latin typeface="Arial" panose="020B0604020202020204" pitchFamily="34" charset="0"/>
              <a:cs typeface="Arial" panose="020B0604020202020204" pitchFamily="34" charset="0"/>
            </a:endParaRPr>
          </a:p>
          <a:p>
            <a:pPr marL="342900" indent="-342900" algn="just" eaLnBrk="1" fontAlgn="auto" hangingPunct="1">
              <a:spcAft>
                <a:spcPts val="0"/>
              </a:spcAft>
              <a:buFont typeface="Arial" panose="020B0604020202020204" pitchFamily="34" charset="0"/>
              <a:buChar char="•"/>
              <a:defRPr/>
            </a:pPr>
            <a:endParaRPr lang="en-ZA" altLang="en-US" sz="2000" i="1" dirty="0">
              <a:latin typeface="Arial" panose="020B0604020202020204" pitchFamily="34" charset="0"/>
              <a:cs typeface="Arial" panose="020B0604020202020204" pitchFamily="34" charset="0"/>
            </a:endParaRPr>
          </a:p>
        </p:txBody>
      </p:sp>
      <p:graphicFrame>
        <p:nvGraphicFramePr>
          <p:cNvPr id="6" name="Table 5">
            <a:extLst>
              <a:ext uri="{FF2B5EF4-FFF2-40B4-BE49-F238E27FC236}">
                <a16:creationId xmlns:a16="http://schemas.microsoft.com/office/drawing/2014/main" id="{08AAFD57-A271-4D3A-A967-58194531B202}"/>
              </a:ext>
            </a:extLst>
          </p:cNvPr>
          <p:cNvGraphicFramePr>
            <a:graphicFrameLocks noGrp="1"/>
          </p:cNvGraphicFramePr>
          <p:nvPr/>
        </p:nvGraphicFramePr>
        <p:xfrm>
          <a:off x="352425" y="1681163"/>
          <a:ext cx="8623300" cy="3600450"/>
        </p:xfrm>
        <a:graphic>
          <a:graphicData uri="http://schemas.openxmlformats.org/drawingml/2006/table">
            <a:tbl>
              <a:tblPr>
                <a:tableStyleId>{5C22544A-7EE6-4342-B048-85BDC9FD1C3A}</a:tableStyleId>
              </a:tblPr>
              <a:tblGrid>
                <a:gridCol w="1335016">
                  <a:extLst>
                    <a:ext uri="{9D8B030D-6E8A-4147-A177-3AD203B41FA5}">
                      <a16:colId xmlns:a16="http://schemas.microsoft.com/office/drawing/2014/main" val="20000"/>
                    </a:ext>
                  </a:extLst>
                </a:gridCol>
                <a:gridCol w="1972008">
                  <a:extLst>
                    <a:ext uri="{9D8B030D-6E8A-4147-A177-3AD203B41FA5}">
                      <a16:colId xmlns:a16="http://schemas.microsoft.com/office/drawing/2014/main" val="20001"/>
                    </a:ext>
                  </a:extLst>
                </a:gridCol>
                <a:gridCol w="1538463">
                  <a:extLst>
                    <a:ext uri="{9D8B030D-6E8A-4147-A177-3AD203B41FA5}">
                      <a16:colId xmlns:a16="http://schemas.microsoft.com/office/drawing/2014/main" val="20002"/>
                    </a:ext>
                  </a:extLst>
                </a:gridCol>
                <a:gridCol w="1366917">
                  <a:extLst>
                    <a:ext uri="{9D8B030D-6E8A-4147-A177-3AD203B41FA5}">
                      <a16:colId xmlns:a16="http://schemas.microsoft.com/office/drawing/2014/main" val="20003"/>
                    </a:ext>
                  </a:extLst>
                </a:gridCol>
                <a:gridCol w="1206658">
                  <a:extLst>
                    <a:ext uri="{9D8B030D-6E8A-4147-A177-3AD203B41FA5}">
                      <a16:colId xmlns:a16="http://schemas.microsoft.com/office/drawing/2014/main" val="20004"/>
                    </a:ext>
                  </a:extLst>
                </a:gridCol>
                <a:gridCol w="1204237">
                  <a:extLst>
                    <a:ext uri="{9D8B030D-6E8A-4147-A177-3AD203B41FA5}">
                      <a16:colId xmlns:a16="http://schemas.microsoft.com/office/drawing/2014/main" val="20005"/>
                    </a:ext>
                  </a:extLst>
                </a:gridCol>
              </a:tblGrid>
              <a:tr h="318048">
                <a:tc gridSpan="6">
                  <a:txBody>
                    <a:bodyPr/>
                    <a:lstStyle/>
                    <a:p>
                      <a:pPr marL="0" marR="0" indent="0" algn="just" fontAlgn="ctr">
                        <a:lnSpc>
                          <a:spcPct val="120000"/>
                        </a:lnSpc>
                        <a:spcBef>
                          <a:spcPts val="0"/>
                        </a:spcBef>
                        <a:spcAft>
                          <a:spcPts val="200"/>
                        </a:spcAft>
                      </a:pPr>
                      <a:r>
                        <a:rPr lang="en-ZA" sz="1600" b="1" kern="1200" dirty="0">
                          <a:solidFill>
                            <a:schemeClr val="dk1"/>
                          </a:solidFill>
                          <a:effectLst/>
                          <a:latin typeface="+mn-lt"/>
                          <a:ea typeface="+mn-ea"/>
                          <a:cs typeface="+mn-cs"/>
                        </a:rPr>
                        <a:t>Outcome 3:</a:t>
                      </a:r>
                      <a:r>
                        <a:rPr lang="en-ZA" sz="1600" kern="1200" dirty="0">
                          <a:solidFill>
                            <a:schemeClr val="dk1"/>
                          </a:solidFill>
                          <a:effectLst/>
                          <a:latin typeface="+mn-lt"/>
                          <a:ea typeface="+mn-ea"/>
                          <a:cs typeface="+mn-cs"/>
                        </a:rPr>
                        <a:t> </a:t>
                      </a:r>
                      <a:r>
                        <a:rPr lang="en-ZA" sz="1600" b="1" kern="1200" dirty="0">
                          <a:solidFill>
                            <a:schemeClr val="dk1"/>
                          </a:solidFill>
                          <a:effectLst/>
                          <a:latin typeface="+mn-lt"/>
                          <a:ea typeface="+mn-ea"/>
                          <a:cs typeface="+mn-cs"/>
                        </a:rPr>
                        <a:t>Improved awareness of justice services and constitutionalism</a:t>
                      </a:r>
                      <a:endParaRPr lang="en-US" sz="1600" b="1" dirty="0">
                        <a:effectLst/>
                        <a:latin typeface="Arial" pitchFamily="34" charset="0"/>
                        <a:ea typeface="Calibri"/>
                        <a:cs typeface="Arial" pitchFamily="34" charset="0"/>
                      </a:endParaRPr>
                    </a:p>
                  </a:txBody>
                  <a:tcPr marL="68569" marR="6856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82864">
                <a:tc rowSpan="2">
                  <a:txBody>
                    <a:bodyPr/>
                    <a:lstStyle/>
                    <a:p>
                      <a:pPr marL="0" marR="0" indent="0" algn="just" fontAlgn="ctr">
                        <a:lnSpc>
                          <a:spcPct val="100000"/>
                        </a:lnSpc>
                        <a:spcBef>
                          <a:spcPts val="0"/>
                        </a:spcBef>
                        <a:spcAft>
                          <a:spcPts val="0"/>
                        </a:spcAft>
                      </a:pPr>
                      <a:r>
                        <a:rPr lang="en-ZA" sz="1200" b="1" dirty="0">
                          <a:effectLst/>
                          <a:latin typeface="Arial" pitchFamily="34" charset="0"/>
                          <a:cs typeface="Arial" pitchFamily="34" charset="0"/>
                        </a:rPr>
                        <a:t>Outputs</a:t>
                      </a:r>
                      <a:endParaRPr lang="en-US" sz="1200" b="1" dirty="0">
                        <a:effectLst/>
                        <a:latin typeface="Arial" pitchFamily="34" charset="0"/>
                        <a:ea typeface="Calibri"/>
                        <a:cs typeface="Arial" pitchFamily="34" charset="0"/>
                      </a:endParaRPr>
                    </a:p>
                  </a:txBody>
                  <a:tcPr marL="68569" marR="6856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rowSpan="2">
                  <a:txBody>
                    <a:bodyPr/>
                    <a:lstStyle/>
                    <a:p>
                      <a:pPr marL="0" marR="0" indent="0" algn="just" fontAlgn="ctr">
                        <a:lnSpc>
                          <a:spcPct val="100000"/>
                        </a:lnSpc>
                        <a:spcBef>
                          <a:spcPts val="0"/>
                        </a:spcBef>
                        <a:spcAft>
                          <a:spcPts val="0"/>
                        </a:spcAft>
                      </a:pPr>
                      <a:r>
                        <a:rPr lang="en-ZA" sz="1200" b="1" dirty="0">
                          <a:effectLst/>
                          <a:latin typeface="Arial" pitchFamily="34" charset="0"/>
                          <a:cs typeface="Arial" pitchFamily="34" charset="0"/>
                        </a:rPr>
                        <a:t>Output</a:t>
                      </a:r>
                      <a:endParaRPr lang="en-US" sz="1200" b="1" dirty="0">
                        <a:effectLst/>
                        <a:latin typeface="Arial" pitchFamily="34" charset="0"/>
                        <a:cs typeface="Arial" pitchFamily="34" charset="0"/>
                      </a:endParaRPr>
                    </a:p>
                    <a:p>
                      <a:pPr marL="0" marR="0" indent="0" algn="just" fontAlgn="ctr">
                        <a:lnSpc>
                          <a:spcPct val="100000"/>
                        </a:lnSpc>
                        <a:spcBef>
                          <a:spcPts val="0"/>
                        </a:spcBef>
                        <a:spcAft>
                          <a:spcPts val="0"/>
                        </a:spcAft>
                      </a:pPr>
                      <a:r>
                        <a:rPr lang="en-ZA" sz="1200" b="1" dirty="0">
                          <a:effectLst/>
                          <a:latin typeface="Arial" pitchFamily="34" charset="0"/>
                          <a:cs typeface="Arial" pitchFamily="34" charset="0"/>
                        </a:rPr>
                        <a:t>Indicators</a:t>
                      </a:r>
                      <a:endParaRPr lang="en-US" sz="1200" b="1" dirty="0">
                        <a:effectLst/>
                        <a:latin typeface="Arial" pitchFamily="34" charset="0"/>
                        <a:ea typeface="Calibri"/>
                        <a:cs typeface="Arial" pitchFamily="34" charset="0"/>
                      </a:endParaRPr>
                    </a:p>
                  </a:txBody>
                  <a:tcPr marL="68569" marR="6856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rowSpan="2">
                  <a:txBody>
                    <a:bodyPr/>
                    <a:lstStyle/>
                    <a:p>
                      <a:pPr marL="83185" marR="0" indent="0" algn="just" fontAlgn="ctr">
                        <a:lnSpc>
                          <a:spcPct val="100000"/>
                        </a:lnSpc>
                        <a:spcBef>
                          <a:spcPts val="0"/>
                        </a:spcBef>
                        <a:spcAft>
                          <a:spcPts val="0"/>
                        </a:spcAft>
                      </a:pPr>
                      <a:r>
                        <a:rPr lang="en-ZA" sz="1200" b="1" dirty="0">
                          <a:effectLst/>
                          <a:latin typeface="Arial" pitchFamily="34" charset="0"/>
                          <a:cs typeface="Arial" pitchFamily="34" charset="0"/>
                        </a:rPr>
                        <a:t>Estimated performance </a:t>
                      </a:r>
                      <a:endParaRPr lang="en-US" sz="1200" b="1" dirty="0">
                        <a:effectLst/>
                        <a:latin typeface="Arial" pitchFamily="34" charset="0"/>
                        <a:cs typeface="Arial" pitchFamily="34" charset="0"/>
                      </a:endParaRPr>
                    </a:p>
                    <a:p>
                      <a:pPr marL="83185" marR="0" indent="0" algn="just" fontAlgn="ctr">
                        <a:lnSpc>
                          <a:spcPct val="100000"/>
                        </a:lnSpc>
                        <a:spcBef>
                          <a:spcPts val="0"/>
                        </a:spcBef>
                        <a:spcAft>
                          <a:spcPts val="0"/>
                        </a:spcAft>
                      </a:pPr>
                      <a:r>
                        <a:rPr lang="en-ZA" sz="1200" b="1" dirty="0">
                          <a:effectLst/>
                          <a:latin typeface="Arial" pitchFamily="34" charset="0"/>
                          <a:cs typeface="Arial" pitchFamily="34" charset="0"/>
                        </a:rPr>
                        <a:t>2021/22</a:t>
                      </a:r>
                      <a:endParaRPr lang="en-US" sz="1200" b="1" dirty="0">
                        <a:effectLst/>
                        <a:latin typeface="Arial" pitchFamily="34" charset="0"/>
                        <a:ea typeface="Calibri"/>
                        <a:cs typeface="Arial" pitchFamily="34" charset="0"/>
                      </a:endParaRPr>
                    </a:p>
                  </a:txBody>
                  <a:tcPr marL="68569" marR="6856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gridSpan="3">
                  <a:txBody>
                    <a:bodyPr/>
                    <a:lstStyle/>
                    <a:p>
                      <a:pPr marL="0" marR="0" indent="0" algn="ctr" fontAlgn="ctr">
                        <a:lnSpc>
                          <a:spcPct val="100000"/>
                        </a:lnSpc>
                        <a:spcBef>
                          <a:spcPts val="0"/>
                        </a:spcBef>
                        <a:spcAft>
                          <a:spcPts val="0"/>
                        </a:spcAft>
                      </a:pPr>
                      <a:r>
                        <a:rPr lang="en-ZA" sz="1200" b="1" dirty="0">
                          <a:effectLst/>
                          <a:latin typeface="Arial" pitchFamily="34" charset="0"/>
                          <a:cs typeface="Arial" pitchFamily="34" charset="0"/>
                        </a:rPr>
                        <a:t>Medium-term targets</a:t>
                      </a:r>
                      <a:endParaRPr lang="en-US" sz="1200" b="1" dirty="0">
                        <a:effectLst/>
                        <a:latin typeface="Arial" pitchFamily="34" charset="0"/>
                        <a:ea typeface="Calibri"/>
                        <a:cs typeface="Arial" pitchFamily="34" charset="0"/>
                      </a:endParaRPr>
                    </a:p>
                  </a:txBody>
                  <a:tcPr marL="68569" marR="6856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365727">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indent="0" algn="just" fontAlgn="ctr">
                        <a:lnSpc>
                          <a:spcPct val="100000"/>
                        </a:lnSpc>
                        <a:spcBef>
                          <a:spcPts val="0"/>
                        </a:spcBef>
                        <a:spcAft>
                          <a:spcPts val="0"/>
                        </a:spcAft>
                      </a:pPr>
                      <a:r>
                        <a:rPr lang="en-ZA" sz="1200" b="1" dirty="0">
                          <a:effectLst/>
                          <a:latin typeface="Arial" pitchFamily="34" charset="0"/>
                          <a:cs typeface="Arial" pitchFamily="34" charset="0"/>
                        </a:rPr>
                        <a:t>2022/23</a:t>
                      </a:r>
                      <a:endParaRPr lang="en-US" sz="1200" b="1" dirty="0">
                        <a:effectLst/>
                        <a:latin typeface="Arial" pitchFamily="34" charset="0"/>
                        <a:ea typeface="Calibri"/>
                        <a:cs typeface="Arial" pitchFamily="34" charset="0"/>
                      </a:endParaRPr>
                    </a:p>
                  </a:txBody>
                  <a:tcPr marL="68569" marR="6856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0" algn="just" fontAlgn="ctr">
                        <a:lnSpc>
                          <a:spcPct val="100000"/>
                        </a:lnSpc>
                        <a:spcBef>
                          <a:spcPts val="0"/>
                        </a:spcBef>
                        <a:spcAft>
                          <a:spcPts val="0"/>
                        </a:spcAft>
                      </a:pPr>
                      <a:r>
                        <a:rPr lang="en-ZA" sz="1200" b="1" dirty="0">
                          <a:effectLst/>
                          <a:latin typeface="Arial" pitchFamily="34" charset="0"/>
                          <a:cs typeface="Arial" pitchFamily="34" charset="0"/>
                        </a:rPr>
                        <a:t>2023/24</a:t>
                      </a:r>
                      <a:endParaRPr lang="en-US" sz="1200" b="1" dirty="0">
                        <a:effectLst/>
                        <a:latin typeface="Arial" pitchFamily="34" charset="0"/>
                        <a:ea typeface="Calibri"/>
                        <a:cs typeface="Arial" pitchFamily="34" charset="0"/>
                      </a:endParaRPr>
                    </a:p>
                  </a:txBody>
                  <a:tcPr marL="68569" marR="6856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0" algn="just" fontAlgn="ctr">
                        <a:lnSpc>
                          <a:spcPct val="100000"/>
                        </a:lnSpc>
                        <a:spcBef>
                          <a:spcPts val="0"/>
                        </a:spcBef>
                        <a:spcAft>
                          <a:spcPts val="0"/>
                        </a:spcAft>
                      </a:pPr>
                      <a:r>
                        <a:rPr lang="en-ZA" sz="1200" b="1" dirty="0">
                          <a:effectLst/>
                          <a:latin typeface="Arial" pitchFamily="34" charset="0"/>
                          <a:cs typeface="Arial" pitchFamily="34" charset="0"/>
                        </a:rPr>
                        <a:t>2024/25</a:t>
                      </a:r>
                      <a:endParaRPr lang="en-US" sz="1200" b="1" dirty="0">
                        <a:effectLst/>
                        <a:latin typeface="Arial" pitchFamily="34" charset="0"/>
                        <a:ea typeface="Calibri"/>
                        <a:cs typeface="Arial" pitchFamily="34" charset="0"/>
                      </a:endParaRPr>
                    </a:p>
                  </a:txBody>
                  <a:tcPr marL="68569" marR="6856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1472052">
                <a:tc>
                  <a:txBody>
                    <a:bodyPr/>
                    <a:lstStyle/>
                    <a:p>
                      <a:pPr marL="0" marR="0" indent="0" algn="l" defTabSz="914400" rtl="0" eaLnBrk="1" fontAlgn="ctr" latinLnBrk="0" hangingPunct="1">
                        <a:lnSpc>
                          <a:spcPct val="115000"/>
                        </a:lnSpc>
                        <a:spcBef>
                          <a:spcPts val="0"/>
                        </a:spcBef>
                        <a:spcAft>
                          <a:spcPts val="0"/>
                        </a:spcAft>
                      </a:pPr>
                      <a:r>
                        <a:rPr lang="en-ZA"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3.1 Public education awareness sessions</a:t>
                      </a:r>
                      <a:endParaRPr lang="en-US"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2" marR="685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ctr" latinLnBrk="0" hangingPunct="1">
                        <a:lnSpc>
                          <a:spcPct val="115000"/>
                        </a:lnSpc>
                        <a:spcBef>
                          <a:spcPts val="0"/>
                        </a:spcBef>
                        <a:spcAft>
                          <a:spcPts val="0"/>
                        </a:spcAft>
                      </a:pPr>
                      <a:r>
                        <a:rPr lang="en-ZA"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3.1.1 Number of public education and communication activities conducted in enhancing justice services (Criminal, Civil and Family Law Services)</a:t>
                      </a:r>
                      <a:endParaRPr lang="en-US"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2" marR="685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ctr" latinLnBrk="0" hangingPunct="1">
                        <a:lnSpc>
                          <a:spcPct val="115000"/>
                        </a:lnSpc>
                        <a:spcBef>
                          <a:spcPts val="0"/>
                        </a:spcBef>
                        <a:spcAft>
                          <a:spcPts val="0"/>
                        </a:spcAft>
                      </a:pPr>
                      <a:r>
                        <a:rPr lang="en-ZA"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212 </a:t>
                      </a:r>
                    </a:p>
                  </a:txBody>
                  <a:tcPr marL="68582" marR="685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ctr" latinLnBrk="0" hangingPunct="1">
                        <a:lnSpc>
                          <a:spcPct val="115000"/>
                        </a:lnSpc>
                        <a:spcBef>
                          <a:spcPts val="0"/>
                        </a:spcBef>
                        <a:spcAft>
                          <a:spcPts val="0"/>
                        </a:spcAft>
                      </a:pPr>
                      <a:r>
                        <a:rPr lang="en-GB"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250 </a:t>
                      </a:r>
                      <a:endParaRPr lang="en-US"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2" marR="68582" marT="36175" marB="361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ctr" latinLnBrk="0" hangingPunct="1">
                        <a:lnSpc>
                          <a:spcPct val="115000"/>
                        </a:lnSpc>
                        <a:spcBef>
                          <a:spcPts val="0"/>
                        </a:spcBef>
                        <a:spcAft>
                          <a:spcPts val="0"/>
                        </a:spcAft>
                      </a:pPr>
                      <a:r>
                        <a:rPr lang="en-ZA"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300 </a:t>
                      </a:r>
                      <a:endParaRPr lang="en-US"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endParaRPr>
                    </a:p>
                    <a:p>
                      <a:pPr marL="0" marR="0" indent="0" algn="l" defTabSz="914400" rtl="0" eaLnBrk="1" fontAlgn="ctr" latinLnBrk="0" hangingPunct="1">
                        <a:lnSpc>
                          <a:spcPct val="115000"/>
                        </a:lnSpc>
                        <a:spcBef>
                          <a:spcPts val="0"/>
                        </a:spcBef>
                        <a:spcAft>
                          <a:spcPts val="0"/>
                        </a:spcAft>
                      </a:pPr>
                      <a:r>
                        <a:rPr lang="en-ZA"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endParaRPr>
                    </a:p>
                    <a:p>
                      <a:pPr marL="0" marR="0" indent="0" algn="l" defTabSz="914400" rtl="0" eaLnBrk="1" fontAlgn="ctr" latinLnBrk="0" hangingPunct="1">
                        <a:lnSpc>
                          <a:spcPct val="115000"/>
                        </a:lnSpc>
                        <a:spcBef>
                          <a:spcPts val="0"/>
                        </a:spcBef>
                        <a:spcAft>
                          <a:spcPts val="0"/>
                        </a:spcAft>
                      </a:pPr>
                      <a:r>
                        <a:rPr lang="en-ZA"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2" marR="68582" marT="36175" marB="361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ctr" latinLnBrk="0" hangingPunct="1">
                        <a:lnSpc>
                          <a:spcPct val="115000"/>
                        </a:lnSpc>
                        <a:spcBef>
                          <a:spcPts val="0"/>
                        </a:spcBef>
                        <a:spcAft>
                          <a:spcPts val="0"/>
                        </a:spcAft>
                      </a:pPr>
                      <a:r>
                        <a:rPr lang="en-GB"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350 </a:t>
                      </a:r>
                      <a:endParaRPr lang="en-US"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2" marR="68582" marT="36175" marB="361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3653376"/>
                  </a:ext>
                </a:extLst>
              </a:tr>
              <a:tr h="1261759">
                <a:tc>
                  <a:txBody>
                    <a:bodyPr/>
                    <a:lstStyle/>
                    <a:p>
                      <a:pPr marL="0" marR="0" indent="0" algn="l" defTabSz="914400" rtl="0" eaLnBrk="1" fontAlgn="ctr" latinLnBrk="0" hangingPunct="1">
                        <a:lnSpc>
                          <a:spcPct val="115000"/>
                        </a:lnSpc>
                        <a:spcBef>
                          <a:spcPts val="0"/>
                        </a:spcBef>
                        <a:spcAft>
                          <a:spcPts val="0"/>
                        </a:spcAft>
                      </a:pPr>
                      <a:r>
                        <a:rPr lang="en-ZA"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3.2 Trafficking in Persons awareness campaigns </a:t>
                      </a:r>
                      <a:endParaRPr lang="en-US"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2" marR="685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ctr" latinLnBrk="0" hangingPunct="1">
                        <a:lnSpc>
                          <a:spcPct val="115000"/>
                        </a:lnSpc>
                        <a:spcBef>
                          <a:spcPts val="0"/>
                        </a:spcBef>
                        <a:spcAft>
                          <a:spcPts val="0"/>
                        </a:spcAft>
                      </a:pPr>
                      <a:r>
                        <a:rPr lang="en-ZA"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3.2 .1 Number of Trafficking in Persons campaigns conducted in collaboration with other departments and role-players</a:t>
                      </a:r>
                      <a:endParaRPr lang="en-US"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2" marR="685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ctr" latinLnBrk="0" hangingPunct="1">
                        <a:lnSpc>
                          <a:spcPct val="115000"/>
                        </a:lnSpc>
                        <a:spcBef>
                          <a:spcPts val="0"/>
                        </a:spcBef>
                        <a:spcAft>
                          <a:spcPts val="0"/>
                        </a:spcAft>
                      </a:pPr>
                      <a:r>
                        <a:rPr lang="en-ZA"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3</a:t>
                      </a:r>
                    </a:p>
                  </a:txBody>
                  <a:tcPr marL="68582" marR="685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nSpc>
                          <a:spcPct val="115000"/>
                        </a:lnSpc>
                      </a:pPr>
                      <a:r>
                        <a:rPr lang="en-ZA"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4</a:t>
                      </a:r>
                      <a:endParaRPr lang="en-US"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2" marR="685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fontAlgn="ctr">
                        <a:lnSpc>
                          <a:spcPct val="115000"/>
                        </a:lnSpc>
                        <a:spcBef>
                          <a:spcPts val="0"/>
                        </a:spcBef>
                        <a:spcAft>
                          <a:spcPts val="200"/>
                        </a:spcAft>
                      </a:pPr>
                      <a:r>
                        <a:rPr lang="en-ZA"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4</a:t>
                      </a:r>
                      <a:endParaRPr lang="en-US"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2" marR="685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fontAlgn="ctr">
                        <a:lnSpc>
                          <a:spcPct val="115000"/>
                        </a:lnSpc>
                        <a:spcBef>
                          <a:spcPts val="0"/>
                        </a:spcBef>
                        <a:spcAft>
                          <a:spcPts val="200"/>
                        </a:spcAft>
                      </a:pPr>
                      <a:r>
                        <a:rPr lang="en-ZA"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4</a:t>
                      </a:r>
                      <a:endParaRPr lang="en-US"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2" marR="685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6463604"/>
                  </a:ext>
                </a:extLst>
              </a:tr>
            </a:tbl>
          </a:graphicData>
        </a:graphic>
      </p:graphicFrame>
      <p:sp>
        <p:nvSpPr>
          <p:cNvPr id="57382" name="TextBox 6">
            <a:extLst>
              <a:ext uri="{FF2B5EF4-FFF2-40B4-BE49-F238E27FC236}">
                <a16:creationId xmlns:a16="http://schemas.microsoft.com/office/drawing/2014/main" id="{693B29CC-BA46-B0A2-7215-6145ECBE72CD}"/>
              </a:ext>
            </a:extLst>
          </p:cNvPr>
          <p:cNvSpPr txBox="1">
            <a:spLocks noChangeArrowheads="1"/>
          </p:cNvSpPr>
          <p:nvPr/>
        </p:nvSpPr>
        <p:spPr bwMode="auto">
          <a:xfrm>
            <a:off x="352425" y="712788"/>
            <a:ext cx="882491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600" b="1">
                <a:latin typeface="Arial" panose="020B0604020202020204" pitchFamily="34" charset="0"/>
                <a:cs typeface="Arial" panose="020B0604020202020204" pitchFamily="34" charset="0"/>
              </a:rPr>
              <a:t>PROGRAMME 1: ADMINISTRATION</a:t>
            </a:r>
          </a:p>
        </p:txBody>
      </p:sp>
      <p:sp>
        <p:nvSpPr>
          <p:cNvPr id="57383" name="TextBox 7">
            <a:extLst>
              <a:ext uri="{FF2B5EF4-FFF2-40B4-BE49-F238E27FC236}">
                <a16:creationId xmlns:a16="http://schemas.microsoft.com/office/drawing/2014/main" id="{7A06820D-F60E-7EDF-D443-6E292DA93603}"/>
              </a:ext>
            </a:extLst>
          </p:cNvPr>
          <p:cNvSpPr txBox="1">
            <a:spLocks noChangeArrowheads="1"/>
          </p:cNvSpPr>
          <p:nvPr/>
        </p:nvSpPr>
        <p:spPr bwMode="auto">
          <a:xfrm>
            <a:off x="207963" y="1171575"/>
            <a:ext cx="876776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600" b="1">
                <a:latin typeface="Arial" panose="020B0604020202020204" pitchFamily="34" charset="0"/>
                <a:cs typeface="Arial" panose="020B0604020202020204" pitchFamily="34" charset="0"/>
              </a:rPr>
              <a:t> 2022/23 APP OUTCOME, ACCOMPANYING OUTPUT INDICATORS AND TARGETS  </a:t>
            </a:r>
            <a:endParaRPr lang="en-US" altLang="en-US" sz="1600">
              <a:latin typeface="Arial" panose="020B0604020202020204" pitchFamily="34" charset="0"/>
              <a:cs typeface="Arial" panose="020B0604020202020204" pitchFamily="34" charset="0"/>
            </a:endParaRPr>
          </a:p>
        </p:txBody>
      </p:sp>
    </p:spTree>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Box 2">
            <a:extLst>
              <a:ext uri="{FF2B5EF4-FFF2-40B4-BE49-F238E27FC236}">
                <a16:creationId xmlns:a16="http://schemas.microsoft.com/office/drawing/2014/main" id="{14D11BB6-E259-3073-1D85-7F2EE52725F1}"/>
              </a:ext>
            </a:extLst>
          </p:cNvPr>
          <p:cNvSpPr txBox="1">
            <a:spLocks noChangeArrowheads="1"/>
          </p:cNvSpPr>
          <p:nvPr/>
        </p:nvSpPr>
        <p:spPr bwMode="auto">
          <a:xfrm>
            <a:off x="0" y="623888"/>
            <a:ext cx="74009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800" b="1">
                <a:latin typeface="Arial" panose="020B0604020202020204" pitchFamily="34" charset="0"/>
                <a:cs typeface="Arial" panose="020B0604020202020204" pitchFamily="34" charset="0"/>
              </a:rPr>
              <a:t>        1.	INTRODUCTION   </a:t>
            </a:r>
            <a:endParaRPr lang="en-US" altLang="en-US" sz="1800">
              <a:latin typeface="Arial" panose="020B0604020202020204" pitchFamily="34" charset="0"/>
              <a:cs typeface="Arial" panose="020B0604020202020204" pitchFamily="34" charset="0"/>
            </a:endParaRPr>
          </a:p>
        </p:txBody>
      </p:sp>
      <p:cxnSp>
        <p:nvCxnSpPr>
          <p:cNvPr id="4" name="Straight Connector 3">
            <a:extLst>
              <a:ext uri="{FF2B5EF4-FFF2-40B4-BE49-F238E27FC236}">
                <a16:creationId xmlns:a16="http://schemas.microsoft.com/office/drawing/2014/main" id="{29C1A0A7-CECB-4143-9B6D-0918BDFC2B65}"/>
              </a:ext>
            </a:extLst>
          </p:cNvPr>
          <p:cNvCxnSpPr/>
          <p:nvPr/>
        </p:nvCxnSpPr>
        <p:spPr>
          <a:xfrm>
            <a:off x="728663" y="1062038"/>
            <a:ext cx="7599362" cy="0"/>
          </a:xfrm>
          <a:prstGeom prst="line">
            <a:avLst/>
          </a:prstGeom>
          <a:ln>
            <a:solidFill>
              <a:srgbClr val="C00000"/>
            </a:solidFill>
          </a:ln>
        </p:spPr>
        <p:style>
          <a:lnRef idx="2">
            <a:schemeClr val="accent4"/>
          </a:lnRef>
          <a:fillRef idx="0">
            <a:schemeClr val="accent4"/>
          </a:fillRef>
          <a:effectRef idx="1">
            <a:schemeClr val="accent4"/>
          </a:effectRef>
          <a:fontRef idx="minor">
            <a:schemeClr val="tx1"/>
          </a:fontRef>
        </p:style>
      </p:cxnSp>
      <p:sp>
        <p:nvSpPr>
          <p:cNvPr id="6" name="TextBox 4">
            <a:extLst>
              <a:ext uri="{FF2B5EF4-FFF2-40B4-BE49-F238E27FC236}">
                <a16:creationId xmlns:a16="http://schemas.microsoft.com/office/drawing/2014/main" id="{E9FCB8E3-312C-46C6-9138-202CE87FC9B0}"/>
              </a:ext>
            </a:extLst>
          </p:cNvPr>
          <p:cNvSpPr txBox="1">
            <a:spLocks noChangeArrowheads="1"/>
          </p:cNvSpPr>
          <p:nvPr/>
        </p:nvSpPr>
        <p:spPr bwMode="auto">
          <a:xfrm>
            <a:off x="176213" y="1304925"/>
            <a:ext cx="8705850" cy="565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628650" indent="-533400">
              <a:defRPr sz="2400">
                <a:solidFill>
                  <a:schemeClr val="tx1"/>
                </a:solidFill>
                <a:latin typeface="Arial" charset="0"/>
                <a:cs typeface="Arial" charset="0"/>
              </a:defRPr>
            </a:lvl1pPr>
            <a:lvl2pPr marL="742950" indent="-285750">
              <a:defRPr sz="2100">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sz="1600">
                <a:solidFill>
                  <a:schemeClr val="tx1"/>
                </a:solidFill>
                <a:latin typeface="Arial" charset="0"/>
                <a:cs typeface="Arial" charset="0"/>
              </a:defRPr>
            </a:lvl5pPr>
            <a:lvl6pPr marL="2514600" indent="-228600" eaLnBrk="0" fontAlgn="base" hangingPunct="0">
              <a:spcAft>
                <a:spcPct val="0"/>
              </a:spcAft>
              <a:buClr>
                <a:srgbClr val="BDCAE9"/>
              </a:buClr>
              <a:buSzPct val="68000"/>
              <a:buFont typeface="Wingdings 2" pitchFamily="18" charset="2"/>
              <a:buChar char=""/>
              <a:defRPr sz="1600">
                <a:solidFill>
                  <a:schemeClr val="tx1"/>
                </a:solidFill>
                <a:latin typeface="Arial" charset="0"/>
                <a:cs typeface="Arial" charset="0"/>
              </a:defRPr>
            </a:lvl6pPr>
            <a:lvl7pPr marL="2971800" indent="-228600" eaLnBrk="0" fontAlgn="base" hangingPunct="0">
              <a:spcAft>
                <a:spcPct val="0"/>
              </a:spcAft>
              <a:buClr>
                <a:srgbClr val="BDCAE9"/>
              </a:buClr>
              <a:buSzPct val="68000"/>
              <a:buFont typeface="Wingdings 2" pitchFamily="18" charset="2"/>
              <a:buChar char=""/>
              <a:defRPr sz="1600">
                <a:solidFill>
                  <a:schemeClr val="tx1"/>
                </a:solidFill>
                <a:latin typeface="Arial" charset="0"/>
                <a:cs typeface="Arial" charset="0"/>
              </a:defRPr>
            </a:lvl7pPr>
            <a:lvl8pPr marL="3429000" indent="-228600" eaLnBrk="0" fontAlgn="base" hangingPunct="0">
              <a:spcAft>
                <a:spcPct val="0"/>
              </a:spcAft>
              <a:buClr>
                <a:srgbClr val="BDCAE9"/>
              </a:buClr>
              <a:buSzPct val="68000"/>
              <a:buFont typeface="Wingdings 2" pitchFamily="18" charset="2"/>
              <a:buChar char=""/>
              <a:defRPr sz="1600">
                <a:solidFill>
                  <a:schemeClr val="tx1"/>
                </a:solidFill>
                <a:latin typeface="Arial" charset="0"/>
                <a:cs typeface="Arial" charset="0"/>
              </a:defRPr>
            </a:lvl8pPr>
            <a:lvl9pPr marL="3886200" indent="-228600" eaLnBrk="0" fontAlgn="base" hangingPunct="0">
              <a:spcAft>
                <a:spcPct val="0"/>
              </a:spcAft>
              <a:buClr>
                <a:srgbClr val="BDCAE9"/>
              </a:buClr>
              <a:buSzPct val="68000"/>
              <a:buFont typeface="Wingdings 2" pitchFamily="18" charset="2"/>
              <a:buChar char=""/>
              <a:defRPr sz="1600">
                <a:solidFill>
                  <a:schemeClr val="tx1"/>
                </a:solidFill>
                <a:latin typeface="Arial" charset="0"/>
                <a:cs typeface="Arial" charset="0"/>
              </a:defRPr>
            </a:lvl9pPr>
          </a:lstStyle>
          <a:p>
            <a:pPr marL="381000" indent="-285750" algn="just" eaLnBrk="1" fontAlgn="auto" hangingPunct="1">
              <a:spcBef>
                <a:spcPts val="0"/>
              </a:spcBef>
              <a:spcAft>
                <a:spcPts val="0"/>
              </a:spcAft>
              <a:buFont typeface="Arial" panose="020B0604020202020204" pitchFamily="34" charset="0"/>
              <a:buChar char="•"/>
              <a:defRPr/>
            </a:pPr>
            <a:r>
              <a:rPr lang="en-US" sz="1600" dirty="0">
                <a:solidFill>
                  <a:prstClr val="black"/>
                </a:solidFill>
                <a:latin typeface="Arial" pitchFamily="34" charset="0"/>
                <a:cs typeface="+mn-cs"/>
              </a:rPr>
              <a:t>The plan was developed in line with the revised Framework for Strategic Plan and Annual Performance Plan (RFSP&amp;APP).</a:t>
            </a:r>
          </a:p>
          <a:p>
            <a:pPr marL="381000" indent="-285750" algn="just" eaLnBrk="1" fontAlgn="auto" hangingPunct="1">
              <a:spcBef>
                <a:spcPts val="0"/>
              </a:spcBef>
              <a:spcAft>
                <a:spcPts val="0"/>
              </a:spcAft>
              <a:buFont typeface="Arial" panose="020B0604020202020204" pitchFamily="34" charset="0"/>
              <a:buChar char="•"/>
              <a:defRPr/>
            </a:pPr>
            <a:endParaRPr lang="en-US" sz="1600" dirty="0">
              <a:solidFill>
                <a:prstClr val="black"/>
              </a:solidFill>
              <a:latin typeface="Arial" pitchFamily="34" charset="0"/>
              <a:cs typeface="+mn-cs"/>
            </a:endParaRPr>
          </a:p>
          <a:p>
            <a:pPr marL="381000" indent="-285750" algn="just" eaLnBrk="1" fontAlgn="auto" hangingPunct="1">
              <a:spcBef>
                <a:spcPct val="20000"/>
              </a:spcBef>
              <a:spcAft>
                <a:spcPts val="0"/>
              </a:spcAft>
              <a:buFont typeface="Arial" panose="020B0604020202020204" pitchFamily="34" charset="0"/>
              <a:buChar char="•"/>
              <a:defRPr/>
            </a:pPr>
            <a:r>
              <a:rPr lang="en-ZA" altLang="en-US" sz="1600" dirty="0">
                <a:latin typeface="Arial" panose="020B0604020202020204" pitchFamily="34" charset="0"/>
                <a:cs typeface="Arial" panose="020B0604020202020204" pitchFamily="34" charset="0"/>
              </a:rPr>
              <a:t>First and second drafts 2022/23 Annual Performance Plan (APP) were submitted to Department of Planning Monitoring and Evaluation (DPME) and National Treasury (NT) as required by the RFSP&amp;APP.</a:t>
            </a:r>
          </a:p>
          <a:p>
            <a:pPr marL="381000" indent="-285750" algn="just" eaLnBrk="1" fontAlgn="auto" hangingPunct="1">
              <a:spcBef>
                <a:spcPct val="20000"/>
              </a:spcBef>
              <a:spcAft>
                <a:spcPts val="0"/>
              </a:spcAft>
              <a:buFont typeface="Arial" panose="020B0604020202020204" pitchFamily="34" charset="0"/>
              <a:buChar char="•"/>
              <a:defRPr/>
            </a:pPr>
            <a:endParaRPr lang="en-ZA" altLang="en-US" sz="1600" dirty="0">
              <a:latin typeface="Arial" panose="020B0604020202020204" pitchFamily="34" charset="0"/>
              <a:cs typeface="Arial" panose="020B0604020202020204" pitchFamily="34" charset="0"/>
            </a:endParaRPr>
          </a:p>
          <a:p>
            <a:pPr marL="381000" indent="-285750" algn="just" eaLnBrk="1" fontAlgn="auto" hangingPunct="1">
              <a:spcBef>
                <a:spcPct val="20000"/>
              </a:spcBef>
              <a:spcAft>
                <a:spcPts val="0"/>
              </a:spcAft>
              <a:buFont typeface="Arial" panose="020B0604020202020204" pitchFamily="34" charset="0"/>
              <a:buChar char="•"/>
              <a:defRPr/>
            </a:pPr>
            <a:r>
              <a:rPr lang="en-US" sz="1600" dirty="0">
                <a:latin typeface="Arial" panose="020B0604020202020204" pitchFamily="34" charset="0"/>
                <a:cs typeface="Arial" panose="020B0604020202020204" pitchFamily="34" charset="0"/>
              </a:rPr>
              <a:t>The plan is aligned with the Framework for Managing Programme Performance Information (FMPPI), RFSP, Medium Term Strategic Framework (MTSF), National Annual Strategic Plan (NASP) and Minister’s Performance  Agreement.</a:t>
            </a:r>
          </a:p>
          <a:p>
            <a:pPr marL="381000" indent="-285750" algn="just" eaLnBrk="1" fontAlgn="auto" hangingPunct="1">
              <a:spcBef>
                <a:spcPct val="20000"/>
              </a:spcBef>
              <a:spcAft>
                <a:spcPts val="0"/>
              </a:spcAft>
              <a:buFont typeface="Arial" panose="020B0604020202020204" pitchFamily="34" charset="0"/>
              <a:buChar char="•"/>
              <a:defRPr/>
            </a:pPr>
            <a:endParaRPr lang="en-ZA" altLang="en-US" sz="1600" dirty="0">
              <a:latin typeface="Arial" panose="020B0604020202020204" pitchFamily="34" charset="0"/>
              <a:cs typeface="Arial" panose="020B0604020202020204" pitchFamily="34" charset="0"/>
            </a:endParaRPr>
          </a:p>
          <a:p>
            <a:pPr marL="381000" indent="-285750" algn="just" eaLnBrk="1" fontAlgn="auto" hangingPunct="1">
              <a:spcBef>
                <a:spcPct val="20000"/>
              </a:spcBef>
              <a:spcAft>
                <a:spcPts val="0"/>
              </a:spcAft>
              <a:buFont typeface="Arial" panose="020B0604020202020204" pitchFamily="34" charset="0"/>
              <a:buChar char="•"/>
              <a:defRPr/>
            </a:pPr>
            <a:r>
              <a:rPr lang="en-US" altLang="en-US" sz="1600" dirty="0">
                <a:latin typeface="Arial" panose="020B0604020202020204" pitchFamily="34" charset="0"/>
                <a:cs typeface="Arial" panose="020B0604020202020204" pitchFamily="34" charset="0"/>
              </a:rPr>
              <a:t>The </a:t>
            </a:r>
            <a:r>
              <a:rPr lang="en-US" altLang="en-US" sz="1600" dirty="0">
                <a:solidFill>
                  <a:prstClr val="black"/>
                </a:solidFill>
                <a:latin typeface="Arial" panose="020B0604020202020204" pitchFamily="34" charset="0"/>
                <a:cs typeface="Arial" panose="020B0604020202020204" pitchFamily="34" charset="0"/>
              </a:rPr>
              <a:t>2022/23 APP has</a:t>
            </a:r>
            <a:r>
              <a:rPr lang="en-US" altLang="en-US" sz="1600" dirty="0">
                <a:latin typeface="Arial" panose="020B0604020202020204" pitchFamily="34" charset="0"/>
                <a:cs typeface="Arial" panose="020B0604020202020204" pitchFamily="34" charset="0"/>
              </a:rPr>
              <a:t> 10 Outcomes and </a:t>
            </a:r>
            <a:r>
              <a:rPr lang="en-US" altLang="en-US" sz="1600" b="1" dirty="0">
                <a:latin typeface="Arial" panose="020B0604020202020204" pitchFamily="34" charset="0"/>
                <a:cs typeface="Arial" panose="020B0604020202020204" pitchFamily="34" charset="0"/>
              </a:rPr>
              <a:t>77</a:t>
            </a:r>
            <a:r>
              <a:rPr lang="en-US" altLang="en-US" sz="1600" dirty="0">
                <a:latin typeface="Arial" panose="020B0604020202020204" pitchFamily="34" charset="0"/>
                <a:cs typeface="Arial" panose="020B0604020202020204" pitchFamily="34" charset="0"/>
              </a:rPr>
              <a:t> outputs indicators.</a:t>
            </a:r>
          </a:p>
          <a:p>
            <a:pPr marL="95250" indent="0" algn="just" eaLnBrk="1" fontAlgn="auto" hangingPunct="1">
              <a:spcBef>
                <a:spcPct val="20000"/>
              </a:spcBef>
              <a:spcAft>
                <a:spcPts val="0"/>
              </a:spcAft>
              <a:defRPr/>
            </a:pPr>
            <a:r>
              <a:rPr lang="en-US" altLang="en-US" sz="1600" dirty="0">
                <a:latin typeface="Arial" panose="020B0604020202020204" pitchFamily="34" charset="0"/>
                <a:cs typeface="Arial" panose="020B0604020202020204" pitchFamily="34" charset="0"/>
              </a:rPr>
              <a:t> </a:t>
            </a:r>
          </a:p>
          <a:p>
            <a:pPr marL="381000" indent="-285750" algn="just" eaLnBrk="1" fontAlgn="auto" hangingPunct="1">
              <a:spcBef>
                <a:spcPct val="20000"/>
              </a:spcBef>
              <a:spcAft>
                <a:spcPts val="0"/>
              </a:spcAft>
              <a:buFont typeface="Arial" panose="020B0604020202020204" pitchFamily="34" charset="0"/>
              <a:buChar char="•"/>
              <a:defRPr/>
            </a:pPr>
            <a:r>
              <a:rPr lang="en-US" altLang="en-US" sz="1600" dirty="0">
                <a:solidFill>
                  <a:prstClr val="black"/>
                </a:solidFill>
                <a:latin typeface="Arial" pitchFamily="34" charset="0"/>
                <a:cs typeface="+mn-cs"/>
              </a:rPr>
              <a:t>The plan included output indicators for 5 programs: 	</a:t>
            </a:r>
          </a:p>
          <a:p>
            <a:pPr marL="1066800" lvl="2" indent="-457200" algn="just" eaLnBrk="1" fontAlgn="auto" hangingPunct="1">
              <a:spcBef>
                <a:spcPts val="0"/>
              </a:spcBef>
              <a:spcAft>
                <a:spcPts val="0"/>
              </a:spcAft>
              <a:buFont typeface="+mj-lt"/>
              <a:buAutoNum type="alphaLcPeriod"/>
              <a:defRPr/>
            </a:pPr>
            <a:r>
              <a:rPr lang="en-US" altLang="en-US" sz="1600" dirty="0">
                <a:solidFill>
                  <a:prstClr val="black"/>
                </a:solidFill>
                <a:latin typeface="Arial" pitchFamily="34" charset="0"/>
                <a:cs typeface="+mn-cs"/>
              </a:rPr>
              <a:t>Programme 1: Administration</a:t>
            </a:r>
          </a:p>
          <a:p>
            <a:pPr marL="1066800" lvl="2" indent="-457200" algn="just" eaLnBrk="1" fontAlgn="auto" hangingPunct="1">
              <a:spcBef>
                <a:spcPts val="0"/>
              </a:spcBef>
              <a:spcAft>
                <a:spcPts val="0"/>
              </a:spcAft>
              <a:buFont typeface="+mj-lt"/>
              <a:buAutoNum type="alphaLcPeriod"/>
              <a:defRPr/>
            </a:pPr>
            <a:r>
              <a:rPr lang="en-US" altLang="en-US" sz="1600" dirty="0">
                <a:solidFill>
                  <a:prstClr val="black"/>
                </a:solidFill>
                <a:latin typeface="Arial" pitchFamily="34" charset="0"/>
                <a:cs typeface="+mn-cs"/>
              </a:rPr>
              <a:t>Programme 2: Court Services</a:t>
            </a:r>
          </a:p>
          <a:p>
            <a:pPr marL="1066800" lvl="2" indent="-457200" algn="just" eaLnBrk="1" fontAlgn="auto" hangingPunct="1">
              <a:spcBef>
                <a:spcPts val="0"/>
              </a:spcBef>
              <a:spcAft>
                <a:spcPts val="0"/>
              </a:spcAft>
              <a:buFont typeface="+mj-lt"/>
              <a:buAutoNum type="alphaLcPeriod"/>
              <a:defRPr/>
            </a:pPr>
            <a:r>
              <a:rPr lang="en-US" altLang="en-US" sz="1600" dirty="0">
                <a:solidFill>
                  <a:prstClr val="black"/>
                </a:solidFill>
                <a:latin typeface="Arial" pitchFamily="34" charset="0"/>
                <a:cs typeface="+mn-cs"/>
              </a:rPr>
              <a:t>Programme 3: State Legal Services </a:t>
            </a:r>
          </a:p>
          <a:p>
            <a:pPr marL="1066800" lvl="2" indent="-457200" algn="just" eaLnBrk="1" fontAlgn="auto" hangingPunct="1">
              <a:spcBef>
                <a:spcPts val="0"/>
              </a:spcBef>
              <a:spcAft>
                <a:spcPts val="0"/>
              </a:spcAft>
              <a:buFont typeface="+mj-lt"/>
              <a:buAutoNum type="alphaLcPeriod"/>
              <a:defRPr/>
            </a:pPr>
            <a:r>
              <a:rPr lang="en-US" altLang="en-US" sz="1600" dirty="0">
                <a:solidFill>
                  <a:prstClr val="black"/>
                </a:solidFill>
                <a:latin typeface="Arial" pitchFamily="34" charset="0"/>
                <a:cs typeface="+mn-cs"/>
              </a:rPr>
              <a:t>Programme 4: National Prosecuting Authority </a:t>
            </a:r>
          </a:p>
          <a:p>
            <a:pPr marL="1066800" lvl="2" indent="-457200" algn="just" eaLnBrk="1" fontAlgn="auto" hangingPunct="1">
              <a:spcBef>
                <a:spcPts val="0"/>
              </a:spcBef>
              <a:spcAft>
                <a:spcPts val="0"/>
              </a:spcAft>
              <a:buFont typeface="+mj-lt"/>
              <a:buAutoNum type="alphaLcPeriod"/>
              <a:defRPr/>
            </a:pPr>
            <a:r>
              <a:rPr lang="en-US" altLang="en-US" sz="1600" dirty="0">
                <a:solidFill>
                  <a:prstClr val="black"/>
                </a:solidFill>
                <a:latin typeface="Arial" pitchFamily="34" charset="0"/>
                <a:cs typeface="+mn-cs"/>
              </a:rPr>
              <a:t>Programme 5: Auxiliary Services</a:t>
            </a:r>
          </a:p>
          <a:p>
            <a:pPr marL="95250" indent="0" algn="just" eaLnBrk="1" fontAlgn="auto" hangingPunct="1">
              <a:spcBef>
                <a:spcPct val="20000"/>
              </a:spcBef>
              <a:spcAft>
                <a:spcPts val="0"/>
              </a:spcAft>
              <a:defRPr/>
            </a:pPr>
            <a:endParaRPr lang="en-ZA" altLang="en-US" sz="1600" dirty="0">
              <a:latin typeface="Arial" panose="020B0604020202020204" pitchFamily="34" charset="0"/>
              <a:cs typeface="Arial" panose="020B0604020202020204" pitchFamily="34" charset="0"/>
            </a:endParaRPr>
          </a:p>
          <a:p>
            <a:pPr algn="just" eaLnBrk="1" fontAlgn="auto" hangingPunct="1">
              <a:spcBef>
                <a:spcPts val="0"/>
              </a:spcBef>
              <a:spcAft>
                <a:spcPts val="0"/>
              </a:spcAft>
              <a:buFont typeface="Calibri" pitchFamily="34" charset="0"/>
              <a:buAutoNum type="alphaLcPeriod" startAt="5"/>
              <a:defRPr/>
            </a:pPr>
            <a:endParaRPr lang="en-US" altLang="en-US" sz="1600" dirty="0">
              <a:solidFill>
                <a:srgbClr val="000000"/>
              </a:solidFill>
            </a:endParaRPr>
          </a:p>
        </p:txBody>
      </p:sp>
    </p:spTree>
  </p:cSld>
  <p:clrMapOvr>
    <a:masterClrMapping/>
  </p:clrMapOvr>
  <p:transition spd="med">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29C1A0A7-CECB-4143-9B6D-0918BDFC2B65}"/>
              </a:ext>
            </a:extLst>
          </p:cNvPr>
          <p:cNvCxnSpPr/>
          <p:nvPr/>
        </p:nvCxnSpPr>
        <p:spPr>
          <a:xfrm flipV="1">
            <a:off x="352425" y="1117600"/>
            <a:ext cx="8583613" cy="6350"/>
          </a:xfrm>
          <a:prstGeom prst="line">
            <a:avLst/>
          </a:prstGeom>
          <a:ln>
            <a:solidFill>
              <a:srgbClr val="C00000"/>
            </a:solidFill>
          </a:ln>
        </p:spPr>
        <p:style>
          <a:lnRef idx="2">
            <a:schemeClr val="accent4"/>
          </a:lnRef>
          <a:fillRef idx="0">
            <a:schemeClr val="accent4"/>
          </a:fillRef>
          <a:effectRef idx="1">
            <a:schemeClr val="accent4"/>
          </a:effectRef>
          <a:fontRef idx="minor">
            <a:schemeClr val="tx1"/>
          </a:fontRef>
        </p:style>
      </p:cxnSp>
      <p:sp>
        <p:nvSpPr>
          <p:cNvPr id="2" name="Rectangle 1">
            <a:extLst>
              <a:ext uri="{FF2B5EF4-FFF2-40B4-BE49-F238E27FC236}">
                <a16:creationId xmlns:a16="http://schemas.microsoft.com/office/drawing/2014/main" id="{6334BC99-BA0E-096A-B8A9-FF79E6A12C0E}"/>
              </a:ext>
            </a:extLst>
          </p:cNvPr>
          <p:cNvSpPr/>
          <p:nvPr/>
        </p:nvSpPr>
        <p:spPr>
          <a:xfrm>
            <a:off x="352425" y="1555750"/>
            <a:ext cx="8339138" cy="708025"/>
          </a:xfrm>
          <a:prstGeom prst="rect">
            <a:avLst/>
          </a:prstGeom>
        </p:spPr>
        <p:txBody>
          <a:bodyPr>
            <a:spAutoFit/>
          </a:bodyPr>
          <a:lstStyle/>
          <a:p>
            <a:pPr marL="95250" algn="just" eaLnBrk="1" fontAlgn="auto" hangingPunct="1">
              <a:spcBef>
                <a:spcPts val="0"/>
              </a:spcBef>
              <a:spcAft>
                <a:spcPts val="0"/>
              </a:spcAft>
              <a:defRPr/>
            </a:pPr>
            <a:endParaRPr lang="en-US" sz="2000" dirty="0">
              <a:latin typeface="Arial" panose="020B0604020202020204" pitchFamily="34" charset="0"/>
              <a:cs typeface="Arial" panose="020B0604020202020204" pitchFamily="34" charset="0"/>
            </a:endParaRPr>
          </a:p>
          <a:p>
            <a:pPr marL="342900" indent="-342900" algn="just" eaLnBrk="1" fontAlgn="auto" hangingPunct="1">
              <a:spcAft>
                <a:spcPts val="0"/>
              </a:spcAft>
              <a:buFont typeface="Arial" panose="020B0604020202020204" pitchFamily="34" charset="0"/>
              <a:buChar char="•"/>
              <a:defRPr/>
            </a:pPr>
            <a:endParaRPr lang="en-ZA" altLang="en-US" sz="2000" i="1" dirty="0">
              <a:latin typeface="Arial" panose="020B0604020202020204" pitchFamily="34" charset="0"/>
              <a:cs typeface="Arial" panose="020B0604020202020204" pitchFamily="34" charset="0"/>
            </a:endParaRPr>
          </a:p>
        </p:txBody>
      </p:sp>
      <p:graphicFrame>
        <p:nvGraphicFramePr>
          <p:cNvPr id="6" name="Table 5">
            <a:extLst>
              <a:ext uri="{FF2B5EF4-FFF2-40B4-BE49-F238E27FC236}">
                <a16:creationId xmlns:a16="http://schemas.microsoft.com/office/drawing/2014/main" id="{08AAFD57-A271-4D3A-A967-58194531B202}"/>
              </a:ext>
            </a:extLst>
          </p:cNvPr>
          <p:cNvGraphicFramePr>
            <a:graphicFrameLocks noGrp="1"/>
          </p:cNvGraphicFramePr>
          <p:nvPr/>
        </p:nvGraphicFramePr>
        <p:xfrm>
          <a:off x="352425" y="1654175"/>
          <a:ext cx="8623300" cy="3865563"/>
        </p:xfrm>
        <a:graphic>
          <a:graphicData uri="http://schemas.openxmlformats.org/drawingml/2006/table">
            <a:tbl>
              <a:tblPr>
                <a:tableStyleId>{5C22544A-7EE6-4342-B048-85BDC9FD1C3A}</a:tableStyleId>
              </a:tblPr>
              <a:tblGrid>
                <a:gridCol w="1335016">
                  <a:extLst>
                    <a:ext uri="{9D8B030D-6E8A-4147-A177-3AD203B41FA5}">
                      <a16:colId xmlns:a16="http://schemas.microsoft.com/office/drawing/2014/main" val="20000"/>
                    </a:ext>
                  </a:extLst>
                </a:gridCol>
                <a:gridCol w="1972008">
                  <a:extLst>
                    <a:ext uri="{9D8B030D-6E8A-4147-A177-3AD203B41FA5}">
                      <a16:colId xmlns:a16="http://schemas.microsoft.com/office/drawing/2014/main" val="20001"/>
                    </a:ext>
                  </a:extLst>
                </a:gridCol>
                <a:gridCol w="1538463">
                  <a:extLst>
                    <a:ext uri="{9D8B030D-6E8A-4147-A177-3AD203B41FA5}">
                      <a16:colId xmlns:a16="http://schemas.microsoft.com/office/drawing/2014/main" val="20002"/>
                    </a:ext>
                  </a:extLst>
                </a:gridCol>
                <a:gridCol w="1366917">
                  <a:extLst>
                    <a:ext uri="{9D8B030D-6E8A-4147-A177-3AD203B41FA5}">
                      <a16:colId xmlns:a16="http://schemas.microsoft.com/office/drawing/2014/main" val="20003"/>
                    </a:ext>
                  </a:extLst>
                </a:gridCol>
                <a:gridCol w="1206658">
                  <a:extLst>
                    <a:ext uri="{9D8B030D-6E8A-4147-A177-3AD203B41FA5}">
                      <a16:colId xmlns:a16="http://schemas.microsoft.com/office/drawing/2014/main" val="20004"/>
                    </a:ext>
                  </a:extLst>
                </a:gridCol>
                <a:gridCol w="1204237">
                  <a:extLst>
                    <a:ext uri="{9D8B030D-6E8A-4147-A177-3AD203B41FA5}">
                      <a16:colId xmlns:a16="http://schemas.microsoft.com/office/drawing/2014/main" val="20005"/>
                    </a:ext>
                  </a:extLst>
                </a:gridCol>
              </a:tblGrid>
              <a:tr h="300654">
                <a:tc gridSpan="6">
                  <a:txBody>
                    <a:bodyPr/>
                    <a:lstStyle/>
                    <a:p>
                      <a:pPr marL="0" marR="0" indent="0" algn="just" fontAlgn="ctr">
                        <a:lnSpc>
                          <a:spcPct val="120000"/>
                        </a:lnSpc>
                        <a:spcBef>
                          <a:spcPts val="0"/>
                        </a:spcBef>
                        <a:spcAft>
                          <a:spcPts val="200"/>
                        </a:spcAft>
                      </a:pPr>
                      <a:r>
                        <a:rPr lang="en-ZA" sz="1600" b="1" kern="1200" dirty="0">
                          <a:solidFill>
                            <a:schemeClr val="dk1"/>
                          </a:solidFill>
                          <a:effectLst/>
                          <a:latin typeface="+mn-lt"/>
                          <a:ea typeface="+mn-ea"/>
                          <a:cs typeface="+mn-cs"/>
                        </a:rPr>
                        <a:t>Outcome 3:</a:t>
                      </a:r>
                      <a:r>
                        <a:rPr lang="en-ZA" sz="1600" kern="1200" dirty="0">
                          <a:solidFill>
                            <a:schemeClr val="dk1"/>
                          </a:solidFill>
                          <a:effectLst/>
                          <a:latin typeface="+mn-lt"/>
                          <a:ea typeface="+mn-ea"/>
                          <a:cs typeface="+mn-cs"/>
                        </a:rPr>
                        <a:t> </a:t>
                      </a:r>
                      <a:r>
                        <a:rPr lang="en-ZA" sz="1600" b="1" kern="1200" dirty="0">
                          <a:solidFill>
                            <a:schemeClr val="dk1"/>
                          </a:solidFill>
                          <a:effectLst/>
                          <a:latin typeface="+mn-lt"/>
                          <a:ea typeface="+mn-ea"/>
                          <a:cs typeface="+mn-cs"/>
                        </a:rPr>
                        <a:t>Improved awareness of justice services and constitutionalism</a:t>
                      </a:r>
                      <a:endParaRPr lang="en-US" sz="1600" b="1" dirty="0">
                        <a:effectLst/>
                        <a:latin typeface="Arial" pitchFamily="34" charset="0"/>
                        <a:ea typeface="Calibri"/>
                        <a:cs typeface="Arial" pitchFamily="34" charset="0"/>
                      </a:endParaRPr>
                    </a:p>
                  </a:txBody>
                  <a:tcPr marL="68569" marR="6856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82877">
                <a:tc rowSpan="2">
                  <a:txBody>
                    <a:bodyPr/>
                    <a:lstStyle/>
                    <a:p>
                      <a:pPr marL="0" marR="0" indent="0" algn="just" fontAlgn="ctr">
                        <a:lnSpc>
                          <a:spcPct val="100000"/>
                        </a:lnSpc>
                        <a:spcBef>
                          <a:spcPts val="0"/>
                        </a:spcBef>
                        <a:spcAft>
                          <a:spcPts val="0"/>
                        </a:spcAft>
                      </a:pPr>
                      <a:r>
                        <a:rPr lang="en-ZA" sz="1200" b="1" dirty="0">
                          <a:effectLst/>
                          <a:latin typeface="Arial" pitchFamily="34" charset="0"/>
                          <a:cs typeface="Arial" pitchFamily="34" charset="0"/>
                        </a:rPr>
                        <a:t>Outputs</a:t>
                      </a:r>
                      <a:endParaRPr lang="en-US" sz="1200" b="1" dirty="0">
                        <a:effectLst/>
                        <a:latin typeface="Arial" pitchFamily="34" charset="0"/>
                        <a:ea typeface="Calibri"/>
                        <a:cs typeface="Arial" pitchFamily="34" charset="0"/>
                      </a:endParaRPr>
                    </a:p>
                  </a:txBody>
                  <a:tcPr marL="68569" marR="6856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rowSpan="2">
                  <a:txBody>
                    <a:bodyPr/>
                    <a:lstStyle/>
                    <a:p>
                      <a:pPr marL="0" marR="0" indent="0" algn="just" fontAlgn="ctr">
                        <a:lnSpc>
                          <a:spcPct val="100000"/>
                        </a:lnSpc>
                        <a:spcBef>
                          <a:spcPts val="0"/>
                        </a:spcBef>
                        <a:spcAft>
                          <a:spcPts val="0"/>
                        </a:spcAft>
                      </a:pPr>
                      <a:r>
                        <a:rPr lang="en-ZA" sz="1200" b="1" dirty="0">
                          <a:effectLst/>
                          <a:latin typeface="Arial" pitchFamily="34" charset="0"/>
                          <a:cs typeface="Arial" pitchFamily="34" charset="0"/>
                        </a:rPr>
                        <a:t>Output</a:t>
                      </a:r>
                      <a:endParaRPr lang="en-US" sz="1200" b="1" dirty="0">
                        <a:effectLst/>
                        <a:latin typeface="Arial" pitchFamily="34" charset="0"/>
                        <a:cs typeface="Arial" pitchFamily="34" charset="0"/>
                      </a:endParaRPr>
                    </a:p>
                    <a:p>
                      <a:pPr marL="0" marR="0" indent="0" algn="just" fontAlgn="ctr">
                        <a:lnSpc>
                          <a:spcPct val="100000"/>
                        </a:lnSpc>
                        <a:spcBef>
                          <a:spcPts val="0"/>
                        </a:spcBef>
                        <a:spcAft>
                          <a:spcPts val="0"/>
                        </a:spcAft>
                      </a:pPr>
                      <a:r>
                        <a:rPr lang="en-ZA" sz="1200" b="1" dirty="0">
                          <a:effectLst/>
                          <a:latin typeface="Arial" pitchFamily="34" charset="0"/>
                          <a:cs typeface="Arial" pitchFamily="34" charset="0"/>
                        </a:rPr>
                        <a:t>Indicators</a:t>
                      </a:r>
                      <a:endParaRPr lang="en-US" sz="1200" b="1" dirty="0">
                        <a:effectLst/>
                        <a:latin typeface="Arial" pitchFamily="34" charset="0"/>
                        <a:ea typeface="Calibri"/>
                        <a:cs typeface="Arial" pitchFamily="34" charset="0"/>
                      </a:endParaRPr>
                    </a:p>
                  </a:txBody>
                  <a:tcPr marL="68569" marR="6856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rowSpan="2">
                  <a:txBody>
                    <a:bodyPr/>
                    <a:lstStyle/>
                    <a:p>
                      <a:pPr marL="83185" marR="0" indent="0" algn="just" fontAlgn="ctr">
                        <a:lnSpc>
                          <a:spcPct val="100000"/>
                        </a:lnSpc>
                        <a:spcBef>
                          <a:spcPts val="0"/>
                        </a:spcBef>
                        <a:spcAft>
                          <a:spcPts val="0"/>
                        </a:spcAft>
                      </a:pPr>
                      <a:r>
                        <a:rPr lang="en-ZA" sz="1200" b="1" dirty="0">
                          <a:effectLst/>
                          <a:latin typeface="Arial" pitchFamily="34" charset="0"/>
                          <a:cs typeface="Arial" pitchFamily="34" charset="0"/>
                        </a:rPr>
                        <a:t>Estimated performance </a:t>
                      </a:r>
                      <a:endParaRPr lang="en-US" sz="1200" b="1" dirty="0">
                        <a:effectLst/>
                        <a:latin typeface="Arial" pitchFamily="34" charset="0"/>
                        <a:cs typeface="Arial" pitchFamily="34" charset="0"/>
                      </a:endParaRPr>
                    </a:p>
                    <a:p>
                      <a:pPr marL="83185" marR="0" indent="0" algn="just" fontAlgn="ctr">
                        <a:lnSpc>
                          <a:spcPct val="100000"/>
                        </a:lnSpc>
                        <a:spcBef>
                          <a:spcPts val="0"/>
                        </a:spcBef>
                        <a:spcAft>
                          <a:spcPts val="0"/>
                        </a:spcAft>
                      </a:pPr>
                      <a:r>
                        <a:rPr lang="en-ZA" sz="1200" b="1" dirty="0">
                          <a:effectLst/>
                          <a:latin typeface="Arial" pitchFamily="34" charset="0"/>
                          <a:cs typeface="Arial" pitchFamily="34" charset="0"/>
                        </a:rPr>
                        <a:t>2021/22</a:t>
                      </a:r>
                      <a:endParaRPr lang="en-US" sz="1200" b="1" dirty="0">
                        <a:effectLst/>
                        <a:latin typeface="Arial" pitchFamily="34" charset="0"/>
                        <a:ea typeface="Calibri"/>
                        <a:cs typeface="Arial" pitchFamily="34" charset="0"/>
                      </a:endParaRPr>
                    </a:p>
                  </a:txBody>
                  <a:tcPr marL="68569" marR="6856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gridSpan="3">
                  <a:txBody>
                    <a:bodyPr/>
                    <a:lstStyle/>
                    <a:p>
                      <a:pPr marL="0" marR="0" indent="0" algn="ctr" fontAlgn="ctr">
                        <a:lnSpc>
                          <a:spcPct val="100000"/>
                        </a:lnSpc>
                        <a:spcBef>
                          <a:spcPts val="0"/>
                        </a:spcBef>
                        <a:spcAft>
                          <a:spcPts val="0"/>
                        </a:spcAft>
                      </a:pPr>
                      <a:r>
                        <a:rPr lang="en-ZA" sz="1200" b="1" dirty="0">
                          <a:effectLst/>
                          <a:latin typeface="Arial" pitchFamily="34" charset="0"/>
                          <a:cs typeface="Arial" pitchFamily="34" charset="0"/>
                        </a:rPr>
                        <a:t>Medium-term targets</a:t>
                      </a:r>
                      <a:endParaRPr lang="en-US" sz="1200" b="1" dirty="0">
                        <a:effectLst/>
                        <a:latin typeface="Arial" pitchFamily="34" charset="0"/>
                        <a:ea typeface="Calibri"/>
                        <a:cs typeface="Arial" pitchFamily="34" charset="0"/>
                      </a:endParaRPr>
                    </a:p>
                  </a:txBody>
                  <a:tcPr marL="68569" marR="6856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365753">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indent="0" algn="just" fontAlgn="ctr">
                        <a:lnSpc>
                          <a:spcPct val="100000"/>
                        </a:lnSpc>
                        <a:spcBef>
                          <a:spcPts val="0"/>
                        </a:spcBef>
                        <a:spcAft>
                          <a:spcPts val="0"/>
                        </a:spcAft>
                      </a:pPr>
                      <a:r>
                        <a:rPr lang="en-ZA" sz="1200" b="1" dirty="0">
                          <a:effectLst/>
                          <a:latin typeface="Arial" pitchFamily="34" charset="0"/>
                          <a:cs typeface="Arial" pitchFamily="34" charset="0"/>
                        </a:rPr>
                        <a:t>2022/23</a:t>
                      </a:r>
                      <a:endParaRPr lang="en-US" sz="1200" b="1" dirty="0">
                        <a:effectLst/>
                        <a:latin typeface="Arial" pitchFamily="34" charset="0"/>
                        <a:ea typeface="Calibri"/>
                        <a:cs typeface="Arial" pitchFamily="34" charset="0"/>
                      </a:endParaRPr>
                    </a:p>
                  </a:txBody>
                  <a:tcPr marL="68569" marR="6856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0" algn="just" fontAlgn="ctr">
                        <a:lnSpc>
                          <a:spcPct val="100000"/>
                        </a:lnSpc>
                        <a:spcBef>
                          <a:spcPts val="0"/>
                        </a:spcBef>
                        <a:spcAft>
                          <a:spcPts val="0"/>
                        </a:spcAft>
                      </a:pPr>
                      <a:r>
                        <a:rPr lang="en-ZA" sz="1200" b="1" dirty="0">
                          <a:effectLst/>
                          <a:latin typeface="Arial" pitchFamily="34" charset="0"/>
                          <a:cs typeface="Arial" pitchFamily="34" charset="0"/>
                        </a:rPr>
                        <a:t>2023/24</a:t>
                      </a:r>
                      <a:endParaRPr lang="en-US" sz="1200" b="1" dirty="0">
                        <a:effectLst/>
                        <a:latin typeface="Arial" pitchFamily="34" charset="0"/>
                        <a:ea typeface="Calibri"/>
                        <a:cs typeface="Arial" pitchFamily="34" charset="0"/>
                      </a:endParaRPr>
                    </a:p>
                  </a:txBody>
                  <a:tcPr marL="68569" marR="6856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0" algn="just" fontAlgn="ctr">
                        <a:lnSpc>
                          <a:spcPct val="100000"/>
                        </a:lnSpc>
                        <a:spcBef>
                          <a:spcPts val="0"/>
                        </a:spcBef>
                        <a:spcAft>
                          <a:spcPts val="0"/>
                        </a:spcAft>
                      </a:pPr>
                      <a:r>
                        <a:rPr lang="en-ZA" sz="1200" b="1" dirty="0">
                          <a:effectLst/>
                          <a:latin typeface="Arial" pitchFamily="34" charset="0"/>
                          <a:cs typeface="Arial" pitchFamily="34" charset="0"/>
                        </a:rPr>
                        <a:t>2024/25</a:t>
                      </a:r>
                      <a:endParaRPr lang="en-US" sz="1200" b="1" dirty="0">
                        <a:effectLst/>
                        <a:latin typeface="Arial" pitchFamily="34" charset="0"/>
                        <a:ea typeface="Calibri"/>
                        <a:cs typeface="Arial" pitchFamily="34" charset="0"/>
                      </a:endParaRPr>
                    </a:p>
                  </a:txBody>
                  <a:tcPr marL="68569" marR="6856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1261686">
                <a:tc>
                  <a:txBody>
                    <a:bodyPr/>
                    <a:lstStyle/>
                    <a:p>
                      <a:pPr marL="0" marR="0" indent="0" algn="l" defTabSz="914400" rtl="0" eaLnBrk="1" fontAlgn="ctr" latinLnBrk="0" hangingPunct="1">
                        <a:lnSpc>
                          <a:spcPct val="115000"/>
                        </a:lnSpc>
                        <a:spcBef>
                          <a:spcPts val="0"/>
                        </a:spcBef>
                        <a:spcAft>
                          <a:spcPts val="0"/>
                        </a:spcAft>
                      </a:pPr>
                      <a:r>
                        <a:rPr lang="en-ZA"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3.3 Sustained and visible anti-xenophobia campaigns conducted</a:t>
                      </a:r>
                      <a:endParaRPr lang="en-US"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2" marR="685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nSpc>
                          <a:spcPct val="115000"/>
                        </a:lnSpc>
                        <a:spcBef>
                          <a:spcPts val="0"/>
                        </a:spcBef>
                        <a:spcAft>
                          <a:spcPts val="0"/>
                        </a:spcAft>
                      </a:pPr>
                      <a:r>
                        <a:rPr lang="en-ZA"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3.3.1 Number of sustained and visible anti-xenophobia campaigns conducted in collaboration with other departments and role-players.  </a:t>
                      </a:r>
                      <a:endParaRPr lang="en-US"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2" marR="685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ctr" latinLnBrk="0" hangingPunct="1">
                        <a:lnSpc>
                          <a:spcPct val="115000"/>
                        </a:lnSpc>
                        <a:spcBef>
                          <a:spcPts val="0"/>
                        </a:spcBef>
                        <a:spcAft>
                          <a:spcPts val="0"/>
                        </a:spcAft>
                      </a:pPr>
                      <a:r>
                        <a:rPr lang="en-ZA"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6</a:t>
                      </a:r>
                    </a:p>
                  </a:txBody>
                  <a:tcPr marL="68582" marR="685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ctr" latinLnBrk="0" hangingPunct="1">
                        <a:lnSpc>
                          <a:spcPct val="115000"/>
                        </a:lnSpc>
                        <a:spcBef>
                          <a:spcPts val="0"/>
                        </a:spcBef>
                        <a:spcAft>
                          <a:spcPts val="0"/>
                        </a:spcAft>
                      </a:pPr>
                      <a:r>
                        <a:rPr lang="en-ZA"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6</a:t>
                      </a:r>
                    </a:p>
                  </a:txBody>
                  <a:tcPr marL="68582" marR="685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ctr" latinLnBrk="0" hangingPunct="1">
                        <a:lnSpc>
                          <a:spcPct val="115000"/>
                        </a:lnSpc>
                        <a:spcBef>
                          <a:spcPts val="0"/>
                        </a:spcBef>
                        <a:spcAft>
                          <a:spcPts val="0"/>
                        </a:spcAft>
                      </a:pPr>
                      <a:r>
                        <a:rPr lang="en-ZA"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6</a:t>
                      </a:r>
                    </a:p>
                  </a:txBody>
                  <a:tcPr marL="68582" marR="685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ctr" latinLnBrk="0" hangingPunct="1">
                        <a:lnSpc>
                          <a:spcPct val="115000"/>
                        </a:lnSpc>
                        <a:spcBef>
                          <a:spcPts val="0"/>
                        </a:spcBef>
                        <a:spcAft>
                          <a:spcPts val="0"/>
                        </a:spcAft>
                      </a:pPr>
                      <a:r>
                        <a:rPr lang="en-ZA"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6</a:t>
                      </a:r>
                    </a:p>
                  </a:txBody>
                  <a:tcPr marL="68582" marR="685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89800687"/>
                  </a:ext>
                </a:extLst>
              </a:tr>
              <a:tr h="1754593">
                <a:tc>
                  <a:txBody>
                    <a:bodyPr/>
                    <a:lstStyle/>
                    <a:p>
                      <a:pPr marL="0" marR="0" indent="0" algn="l" defTabSz="914400" rtl="0" eaLnBrk="1" fontAlgn="ctr" latinLnBrk="0" hangingPunct="1">
                        <a:lnSpc>
                          <a:spcPct val="115000"/>
                        </a:lnSpc>
                        <a:spcBef>
                          <a:spcPts val="0"/>
                        </a:spcBef>
                        <a:spcAft>
                          <a:spcPts val="0"/>
                        </a:spcAft>
                      </a:pPr>
                      <a:r>
                        <a:rPr lang="en-ZA"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3.4 Events organised to celebrate the 25th Anniversary of the Constitution</a:t>
                      </a:r>
                      <a:endParaRPr lang="en-US"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2" marR="68582" marT="36172" marB="361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latinLnBrk="0" hangingPunct="1">
                        <a:lnSpc>
                          <a:spcPct val="115000"/>
                        </a:lnSpc>
                        <a:spcBef>
                          <a:spcPts val="0"/>
                        </a:spcBef>
                        <a:spcAft>
                          <a:spcPts val="0"/>
                        </a:spcAft>
                      </a:pPr>
                      <a:r>
                        <a:rPr lang="en-ZA"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3.4.1 Number of public education activities conducted to create awareness of the  Anniversary of the Constitution and promote constitutional rights education</a:t>
                      </a:r>
                      <a:endParaRPr lang="en-US"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2" marR="68582" marT="36172" marB="361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ctr" latinLnBrk="0" hangingPunct="1">
                        <a:lnSpc>
                          <a:spcPct val="115000"/>
                        </a:lnSpc>
                        <a:spcBef>
                          <a:spcPts val="0"/>
                        </a:spcBef>
                        <a:spcAft>
                          <a:spcPts val="0"/>
                        </a:spcAft>
                      </a:pPr>
                      <a:r>
                        <a:rPr lang="en-US"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a:t>
                      </a:r>
                      <a:endParaRPr lang="en-ZA"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2" marR="685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ctr" latinLnBrk="0" hangingPunct="1">
                        <a:lnSpc>
                          <a:spcPct val="115000"/>
                        </a:lnSpc>
                        <a:spcBef>
                          <a:spcPts val="0"/>
                        </a:spcBef>
                        <a:spcAft>
                          <a:spcPts val="0"/>
                        </a:spcAft>
                      </a:pPr>
                      <a:r>
                        <a:rPr lang="en-US"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150</a:t>
                      </a:r>
                      <a:endParaRPr lang="en-ZA"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2" marR="685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ctr" latinLnBrk="0" hangingPunct="1">
                        <a:lnSpc>
                          <a:spcPct val="115000"/>
                        </a:lnSpc>
                        <a:spcBef>
                          <a:spcPts val="0"/>
                        </a:spcBef>
                        <a:spcAft>
                          <a:spcPts val="0"/>
                        </a:spcAft>
                      </a:pPr>
                      <a:r>
                        <a:rPr lang="en-US"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a:t>
                      </a:r>
                      <a:endParaRPr lang="en-ZA"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2" marR="685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ctr" latinLnBrk="0" hangingPunct="1">
                        <a:lnSpc>
                          <a:spcPct val="115000"/>
                        </a:lnSpc>
                        <a:spcBef>
                          <a:spcPts val="0"/>
                        </a:spcBef>
                        <a:spcAft>
                          <a:spcPts val="0"/>
                        </a:spcAft>
                      </a:pPr>
                      <a:r>
                        <a:rPr lang="en-US"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a:t>
                      </a:r>
                      <a:endParaRPr lang="en-ZA"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2" marR="685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08310080"/>
                  </a:ext>
                </a:extLst>
              </a:tr>
            </a:tbl>
          </a:graphicData>
        </a:graphic>
      </p:graphicFrame>
      <p:sp>
        <p:nvSpPr>
          <p:cNvPr id="58406" name="TextBox 6">
            <a:extLst>
              <a:ext uri="{FF2B5EF4-FFF2-40B4-BE49-F238E27FC236}">
                <a16:creationId xmlns:a16="http://schemas.microsoft.com/office/drawing/2014/main" id="{DF6867BD-99FC-30AF-A098-7D536B52E2D6}"/>
              </a:ext>
            </a:extLst>
          </p:cNvPr>
          <p:cNvSpPr txBox="1">
            <a:spLocks noChangeArrowheads="1"/>
          </p:cNvSpPr>
          <p:nvPr/>
        </p:nvSpPr>
        <p:spPr bwMode="auto">
          <a:xfrm>
            <a:off x="352425" y="754063"/>
            <a:ext cx="882491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600" b="1">
                <a:latin typeface="Arial" panose="020B0604020202020204" pitchFamily="34" charset="0"/>
                <a:cs typeface="Arial" panose="020B0604020202020204" pitchFamily="34" charset="0"/>
              </a:rPr>
              <a:t>PROGRAMME 1: ADMINISTRATION</a:t>
            </a:r>
          </a:p>
        </p:txBody>
      </p:sp>
      <p:sp>
        <p:nvSpPr>
          <p:cNvPr id="58407" name="TextBox 7">
            <a:extLst>
              <a:ext uri="{FF2B5EF4-FFF2-40B4-BE49-F238E27FC236}">
                <a16:creationId xmlns:a16="http://schemas.microsoft.com/office/drawing/2014/main" id="{B4A11616-0082-879A-2698-44A7C1A7C3CF}"/>
              </a:ext>
            </a:extLst>
          </p:cNvPr>
          <p:cNvSpPr txBox="1">
            <a:spLocks noChangeArrowheads="1"/>
          </p:cNvSpPr>
          <p:nvPr/>
        </p:nvSpPr>
        <p:spPr bwMode="auto">
          <a:xfrm>
            <a:off x="231775" y="1235075"/>
            <a:ext cx="870426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600" b="1">
                <a:latin typeface="Arial" panose="020B0604020202020204" pitchFamily="34" charset="0"/>
                <a:cs typeface="Arial" panose="020B0604020202020204" pitchFamily="34" charset="0"/>
              </a:rPr>
              <a:t> 2022/23 APP OUTCOME, ACCOMPANYING OUTPUT INDICATORS AND TARGETS  </a:t>
            </a:r>
            <a:endParaRPr lang="en-US" altLang="en-US" sz="1600">
              <a:latin typeface="Arial" panose="020B0604020202020204" pitchFamily="34" charset="0"/>
              <a:cs typeface="Arial" panose="020B0604020202020204" pitchFamily="34" charset="0"/>
            </a:endParaRPr>
          </a:p>
        </p:txBody>
      </p:sp>
    </p:spTree>
  </p:cSld>
  <p:clrMapOvr>
    <a:masterClrMapping/>
  </p:clrMapOvr>
  <p:transition spd="med">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29C1A0A7-CECB-4143-9B6D-0918BDFC2B65}"/>
              </a:ext>
            </a:extLst>
          </p:cNvPr>
          <p:cNvCxnSpPr/>
          <p:nvPr/>
        </p:nvCxnSpPr>
        <p:spPr>
          <a:xfrm>
            <a:off x="522288" y="1071563"/>
            <a:ext cx="8483600" cy="0"/>
          </a:xfrm>
          <a:prstGeom prst="line">
            <a:avLst/>
          </a:prstGeom>
          <a:ln>
            <a:solidFill>
              <a:srgbClr val="C00000"/>
            </a:solidFill>
          </a:ln>
        </p:spPr>
        <p:style>
          <a:lnRef idx="2">
            <a:schemeClr val="accent4"/>
          </a:lnRef>
          <a:fillRef idx="0">
            <a:schemeClr val="accent4"/>
          </a:fillRef>
          <a:effectRef idx="1">
            <a:schemeClr val="accent4"/>
          </a:effectRef>
          <a:fontRef idx="minor">
            <a:schemeClr val="tx1"/>
          </a:fontRef>
        </p:style>
      </p:cxnSp>
      <p:sp>
        <p:nvSpPr>
          <p:cNvPr id="2" name="Rectangle 1">
            <a:extLst>
              <a:ext uri="{FF2B5EF4-FFF2-40B4-BE49-F238E27FC236}">
                <a16:creationId xmlns:a16="http://schemas.microsoft.com/office/drawing/2014/main" id="{AAEB2525-FA31-2F3A-B72D-0E23AC5F31EC}"/>
              </a:ext>
            </a:extLst>
          </p:cNvPr>
          <p:cNvSpPr/>
          <p:nvPr/>
        </p:nvSpPr>
        <p:spPr>
          <a:xfrm>
            <a:off x="352425" y="1681163"/>
            <a:ext cx="8339138" cy="708025"/>
          </a:xfrm>
          <a:prstGeom prst="rect">
            <a:avLst/>
          </a:prstGeom>
        </p:spPr>
        <p:txBody>
          <a:bodyPr>
            <a:spAutoFit/>
          </a:bodyPr>
          <a:lstStyle/>
          <a:p>
            <a:pPr marL="95250" algn="just" eaLnBrk="1" fontAlgn="auto" hangingPunct="1">
              <a:spcBef>
                <a:spcPts val="0"/>
              </a:spcBef>
              <a:spcAft>
                <a:spcPts val="0"/>
              </a:spcAft>
              <a:defRPr/>
            </a:pPr>
            <a:endParaRPr lang="en-US" sz="2000" dirty="0">
              <a:latin typeface="Arial" panose="020B0604020202020204" pitchFamily="34" charset="0"/>
              <a:cs typeface="Arial" panose="020B0604020202020204" pitchFamily="34" charset="0"/>
            </a:endParaRPr>
          </a:p>
          <a:p>
            <a:pPr marL="342900" indent="-342900" algn="just" eaLnBrk="1" fontAlgn="auto" hangingPunct="1">
              <a:spcAft>
                <a:spcPts val="0"/>
              </a:spcAft>
              <a:buFont typeface="Arial" panose="020B0604020202020204" pitchFamily="34" charset="0"/>
              <a:buChar char="•"/>
              <a:defRPr/>
            </a:pPr>
            <a:endParaRPr lang="en-ZA" altLang="en-US" sz="2000" i="1" dirty="0">
              <a:latin typeface="Arial" panose="020B0604020202020204" pitchFamily="34" charset="0"/>
              <a:cs typeface="Arial" panose="020B0604020202020204" pitchFamily="34" charset="0"/>
            </a:endParaRPr>
          </a:p>
        </p:txBody>
      </p:sp>
      <p:graphicFrame>
        <p:nvGraphicFramePr>
          <p:cNvPr id="6" name="Table 5">
            <a:extLst>
              <a:ext uri="{FF2B5EF4-FFF2-40B4-BE49-F238E27FC236}">
                <a16:creationId xmlns:a16="http://schemas.microsoft.com/office/drawing/2014/main" id="{08AAFD57-A271-4D3A-A967-58194531B202}"/>
              </a:ext>
            </a:extLst>
          </p:cNvPr>
          <p:cNvGraphicFramePr>
            <a:graphicFrameLocks noGrp="1"/>
          </p:cNvGraphicFramePr>
          <p:nvPr/>
        </p:nvGraphicFramePr>
        <p:xfrm>
          <a:off x="382588" y="1687513"/>
          <a:ext cx="8475662" cy="4441825"/>
        </p:xfrm>
        <a:graphic>
          <a:graphicData uri="http://schemas.openxmlformats.org/drawingml/2006/table">
            <a:tbl>
              <a:tblPr>
                <a:tableStyleId>{5C22544A-7EE6-4342-B048-85BDC9FD1C3A}</a:tableStyleId>
              </a:tblPr>
              <a:tblGrid>
                <a:gridCol w="1656769">
                  <a:extLst>
                    <a:ext uri="{9D8B030D-6E8A-4147-A177-3AD203B41FA5}">
                      <a16:colId xmlns:a16="http://schemas.microsoft.com/office/drawing/2014/main" val="20000"/>
                    </a:ext>
                  </a:extLst>
                </a:gridCol>
                <a:gridCol w="1788453">
                  <a:extLst>
                    <a:ext uri="{9D8B030D-6E8A-4147-A177-3AD203B41FA5}">
                      <a16:colId xmlns:a16="http://schemas.microsoft.com/office/drawing/2014/main" val="20001"/>
                    </a:ext>
                  </a:extLst>
                </a:gridCol>
                <a:gridCol w="1317307">
                  <a:extLst>
                    <a:ext uri="{9D8B030D-6E8A-4147-A177-3AD203B41FA5}">
                      <a16:colId xmlns:a16="http://schemas.microsoft.com/office/drawing/2014/main" val="20002"/>
                    </a:ext>
                  </a:extLst>
                </a:gridCol>
                <a:gridCol w="1343514">
                  <a:extLst>
                    <a:ext uri="{9D8B030D-6E8A-4147-A177-3AD203B41FA5}">
                      <a16:colId xmlns:a16="http://schemas.microsoft.com/office/drawing/2014/main" val="20003"/>
                    </a:ext>
                  </a:extLst>
                </a:gridCol>
                <a:gridCol w="1185999">
                  <a:extLst>
                    <a:ext uri="{9D8B030D-6E8A-4147-A177-3AD203B41FA5}">
                      <a16:colId xmlns:a16="http://schemas.microsoft.com/office/drawing/2014/main" val="20004"/>
                    </a:ext>
                  </a:extLst>
                </a:gridCol>
                <a:gridCol w="1183620">
                  <a:extLst>
                    <a:ext uri="{9D8B030D-6E8A-4147-A177-3AD203B41FA5}">
                      <a16:colId xmlns:a16="http://schemas.microsoft.com/office/drawing/2014/main" val="20005"/>
                    </a:ext>
                  </a:extLst>
                </a:gridCol>
              </a:tblGrid>
              <a:tr h="318115">
                <a:tc gridSpan="6">
                  <a:txBody>
                    <a:bodyPr/>
                    <a:lstStyle/>
                    <a:p>
                      <a:pPr marL="0" marR="0" indent="0" algn="just" fontAlgn="ctr">
                        <a:lnSpc>
                          <a:spcPct val="120000"/>
                        </a:lnSpc>
                        <a:spcBef>
                          <a:spcPts val="0"/>
                        </a:spcBef>
                        <a:spcAft>
                          <a:spcPts val="200"/>
                        </a:spcAft>
                      </a:pPr>
                      <a:r>
                        <a:rPr lang="en-ZA" sz="1600" b="1" kern="1200" dirty="0">
                          <a:solidFill>
                            <a:schemeClr val="dk1"/>
                          </a:solidFill>
                          <a:effectLst/>
                          <a:latin typeface="+mn-lt"/>
                          <a:ea typeface="+mn-ea"/>
                          <a:cs typeface="+mn-cs"/>
                        </a:rPr>
                        <a:t>Outcome 3:</a:t>
                      </a:r>
                      <a:r>
                        <a:rPr lang="en-ZA" sz="1600" kern="1200" dirty="0">
                          <a:solidFill>
                            <a:schemeClr val="dk1"/>
                          </a:solidFill>
                          <a:effectLst/>
                          <a:latin typeface="+mn-lt"/>
                          <a:ea typeface="+mn-ea"/>
                          <a:cs typeface="+mn-cs"/>
                        </a:rPr>
                        <a:t> </a:t>
                      </a:r>
                      <a:r>
                        <a:rPr lang="en-ZA" sz="1600" b="1" kern="1200" dirty="0">
                          <a:solidFill>
                            <a:schemeClr val="dk1"/>
                          </a:solidFill>
                          <a:effectLst/>
                          <a:latin typeface="+mn-lt"/>
                          <a:ea typeface="+mn-ea"/>
                          <a:cs typeface="+mn-cs"/>
                        </a:rPr>
                        <a:t>Improved awareness of justice services and constitutionalism</a:t>
                      </a:r>
                      <a:endParaRPr lang="en-US" sz="1600" b="1" dirty="0">
                        <a:effectLst/>
                        <a:latin typeface="Arial" pitchFamily="34" charset="0"/>
                        <a:ea typeface="Calibri"/>
                        <a:cs typeface="Arial" pitchFamily="34" charset="0"/>
                      </a:endParaRPr>
                    </a:p>
                  </a:txBody>
                  <a:tcPr marL="68578" marR="685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82870">
                <a:tc rowSpan="2">
                  <a:txBody>
                    <a:bodyPr/>
                    <a:lstStyle/>
                    <a:p>
                      <a:pPr marL="0" marR="0" indent="0" algn="just" fontAlgn="ctr">
                        <a:lnSpc>
                          <a:spcPct val="100000"/>
                        </a:lnSpc>
                        <a:spcBef>
                          <a:spcPts val="0"/>
                        </a:spcBef>
                        <a:spcAft>
                          <a:spcPts val="0"/>
                        </a:spcAft>
                      </a:pPr>
                      <a:r>
                        <a:rPr lang="en-ZA" sz="1200" b="1" dirty="0">
                          <a:effectLst/>
                          <a:latin typeface="Arial" pitchFamily="34" charset="0"/>
                          <a:cs typeface="Arial" pitchFamily="34" charset="0"/>
                        </a:rPr>
                        <a:t>Outputs</a:t>
                      </a:r>
                      <a:endParaRPr lang="en-US" sz="1200" b="1" dirty="0">
                        <a:effectLst/>
                        <a:latin typeface="Arial" pitchFamily="34" charset="0"/>
                        <a:ea typeface="Calibri"/>
                        <a:cs typeface="Arial" pitchFamily="34" charset="0"/>
                      </a:endParaRPr>
                    </a:p>
                  </a:txBody>
                  <a:tcPr marL="68578" marR="685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rowSpan="2">
                  <a:txBody>
                    <a:bodyPr/>
                    <a:lstStyle/>
                    <a:p>
                      <a:pPr marL="0" marR="0" indent="0" algn="just" fontAlgn="ctr">
                        <a:lnSpc>
                          <a:spcPct val="100000"/>
                        </a:lnSpc>
                        <a:spcBef>
                          <a:spcPts val="0"/>
                        </a:spcBef>
                        <a:spcAft>
                          <a:spcPts val="0"/>
                        </a:spcAft>
                      </a:pPr>
                      <a:r>
                        <a:rPr lang="en-ZA" sz="1200" b="1" dirty="0">
                          <a:effectLst/>
                          <a:latin typeface="Arial" pitchFamily="34" charset="0"/>
                          <a:cs typeface="Arial" pitchFamily="34" charset="0"/>
                        </a:rPr>
                        <a:t>Output</a:t>
                      </a:r>
                      <a:endParaRPr lang="en-US" sz="1200" b="1" dirty="0">
                        <a:effectLst/>
                        <a:latin typeface="Arial" pitchFamily="34" charset="0"/>
                        <a:cs typeface="Arial" pitchFamily="34" charset="0"/>
                      </a:endParaRPr>
                    </a:p>
                    <a:p>
                      <a:pPr marL="0" marR="0" indent="0" algn="just" fontAlgn="ctr">
                        <a:lnSpc>
                          <a:spcPct val="100000"/>
                        </a:lnSpc>
                        <a:spcBef>
                          <a:spcPts val="0"/>
                        </a:spcBef>
                        <a:spcAft>
                          <a:spcPts val="0"/>
                        </a:spcAft>
                      </a:pPr>
                      <a:r>
                        <a:rPr lang="en-ZA" sz="1200" b="1" dirty="0">
                          <a:effectLst/>
                          <a:latin typeface="Arial" pitchFamily="34" charset="0"/>
                          <a:cs typeface="Arial" pitchFamily="34" charset="0"/>
                        </a:rPr>
                        <a:t>Indicators</a:t>
                      </a:r>
                      <a:endParaRPr lang="en-US" sz="1200" b="1" dirty="0">
                        <a:effectLst/>
                        <a:latin typeface="Arial" pitchFamily="34" charset="0"/>
                        <a:ea typeface="Calibri"/>
                        <a:cs typeface="Arial" pitchFamily="34" charset="0"/>
                      </a:endParaRPr>
                    </a:p>
                  </a:txBody>
                  <a:tcPr marL="68578" marR="685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rowSpan="2">
                  <a:txBody>
                    <a:bodyPr/>
                    <a:lstStyle/>
                    <a:p>
                      <a:pPr marL="83185" marR="0" indent="0" algn="just" fontAlgn="ctr">
                        <a:lnSpc>
                          <a:spcPct val="100000"/>
                        </a:lnSpc>
                        <a:spcBef>
                          <a:spcPts val="0"/>
                        </a:spcBef>
                        <a:spcAft>
                          <a:spcPts val="0"/>
                        </a:spcAft>
                      </a:pPr>
                      <a:r>
                        <a:rPr lang="en-ZA" sz="1200" b="1" dirty="0">
                          <a:effectLst/>
                          <a:latin typeface="Arial" pitchFamily="34" charset="0"/>
                          <a:cs typeface="Arial" pitchFamily="34" charset="0"/>
                        </a:rPr>
                        <a:t>Estimated performance </a:t>
                      </a:r>
                      <a:endParaRPr lang="en-US" sz="1200" b="1" dirty="0">
                        <a:effectLst/>
                        <a:latin typeface="Arial" pitchFamily="34" charset="0"/>
                        <a:cs typeface="Arial" pitchFamily="34" charset="0"/>
                      </a:endParaRPr>
                    </a:p>
                    <a:p>
                      <a:pPr marL="83185" marR="0" indent="0" algn="just" fontAlgn="ctr">
                        <a:lnSpc>
                          <a:spcPct val="100000"/>
                        </a:lnSpc>
                        <a:spcBef>
                          <a:spcPts val="0"/>
                        </a:spcBef>
                        <a:spcAft>
                          <a:spcPts val="0"/>
                        </a:spcAft>
                      </a:pPr>
                      <a:r>
                        <a:rPr lang="en-ZA" sz="1200" b="1" dirty="0">
                          <a:effectLst/>
                          <a:latin typeface="Arial" pitchFamily="34" charset="0"/>
                          <a:cs typeface="Arial" pitchFamily="34" charset="0"/>
                        </a:rPr>
                        <a:t>2021/22</a:t>
                      </a:r>
                      <a:endParaRPr lang="en-US" sz="1200" b="1" dirty="0">
                        <a:effectLst/>
                        <a:latin typeface="Arial" pitchFamily="34" charset="0"/>
                        <a:ea typeface="Calibri"/>
                        <a:cs typeface="Arial" pitchFamily="34" charset="0"/>
                      </a:endParaRPr>
                    </a:p>
                  </a:txBody>
                  <a:tcPr marL="68578" marR="685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gridSpan="3">
                  <a:txBody>
                    <a:bodyPr/>
                    <a:lstStyle/>
                    <a:p>
                      <a:pPr marL="0" marR="0" indent="0" algn="ctr" fontAlgn="ctr">
                        <a:lnSpc>
                          <a:spcPct val="100000"/>
                        </a:lnSpc>
                        <a:spcBef>
                          <a:spcPts val="0"/>
                        </a:spcBef>
                        <a:spcAft>
                          <a:spcPts val="0"/>
                        </a:spcAft>
                      </a:pPr>
                      <a:r>
                        <a:rPr lang="en-ZA" sz="1200" b="1" dirty="0">
                          <a:effectLst/>
                          <a:latin typeface="Arial" pitchFamily="34" charset="0"/>
                          <a:cs typeface="Arial" pitchFamily="34" charset="0"/>
                        </a:rPr>
                        <a:t>Medium-term targets</a:t>
                      </a:r>
                      <a:endParaRPr lang="en-US" sz="1200" b="1" dirty="0">
                        <a:effectLst/>
                        <a:latin typeface="Arial" pitchFamily="34" charset="0"/>
                        <a:ea typeface="Calibri"/>
                        <a:cs typeface="Arial" pitchFamily="34" charset="0"/>
                      </a:endParaRPr>
                    </a:p>
                  </a:txBody>
                  <a:tcPr marL="68578" marR="685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365739">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indent="0" algn="just" fontAlgn="ctr">
                        <a:lnSpc>
                          <a:spcPct val="100000"/>
                        </a:lnSpc>
                        <a:spcBef>
                          <a:spcPts val="0"/>
                        </a:spcBef>
                        <a:spcAft>
                          <a:spcPts val="0"/>
                        </a:spcAft>
                      </a:pPr>
                      <a:r>
                        <a:rPr lang="en-ZA" sz="1200" b="1" dirty="0">
                          <a:effectLst/>
                          <a:latin typeface="Arial" pitchFamily="34" charset="0"/>
                          <a:cs typeface="Arial" pitchFamily="34" charset="0"/>
                        </a:rPr>
                        <a:t>2022/23</a:t>
                      </a:r>
                      <a:endParaRPr lang="en-US" sz="1200" b="1" dirty="0">
                        <a:effectLst/>
                        <a:latin typeface="Arial" pitchFamily="34" charset="0"/>
                        <a:ea typeface="Calibri"/>
                        <a:cs typeface="Arial" pitchFamily="34" charset="0"/>
                      </a:endParaRPr>
                    </a:p>
                  </a:txBody>
                  <a:tcPr marL="68578" marR="685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0" algn="just" fontAlgn="ctr">
                        <a:lnSpc>
                          <a:spcPct val="100000"/>
                        </a:lnSpc>
                        <a:spcBef>
                          <a:spcPts val="0"/>
                        </a:spcBef>
                        <a:spcAft>
                          <a:spcPts val="0"/>
                        </a:spcAft>
                      </a:pPr>
                      <a:r>
                        <a:rPr lang="en-ZA" sz="1200" b="1" dirty="0">
                          <a:effectLst/>
                          <a:latin typeface="Arial" pitchFamily="34" charset="0"/>
                          <a:cs typeface="Arial" pitchFamily="34" charset="0"/>
                        </a:rPr>
                        <a:t>2023/24</a:t>
                      </a:r>
                      <a:endParaRPr lang="en-US" sz="1200" b="1" dirty="0">
                        <a:effectLst/>
                        <a:latin typeface="Arial" pitchFamily="34" charset="0"/>
                        <a:ea typeface="Calibri"/>
                        <a:cs typeface="Arial" pitchFamily="34" charset="0"/>
                      </a:endParaRPr>
                    </a:p>
                  </a:txBody>
                  <a:tcPr marL="68578" marR="685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0" algn="just" fontAlgn="ctr">
                        <a:lnSpc>
                          <a:spcPct val="100000"/>
                        </a:lnSpc>
                        <a:spcBef>
                          <a:spcPts val="0"/>
                        </a:spcBef>
                        <a:spcAft>
                          <a:spcPts val="0"/>
                        </a:spcAft>
                      </a:pPr>
                      <a:r>
                        <a:rPr lang="en-ZA" sz="1200" b="1" dirty="0">
                          <a:effectLst/>
                          <a:latin typeface="Arial" pitchFamily="34" charset="0"/>
                          <a:cs typeface="Arial" pitchFamily="34" charset="0"/>
                        </a:rPr>
                        <a:t>2024/25</a:t>
                      </a:r>
                      <a:endParaRPr lang="en-US" sz="1200" b="1" dirty="0">
                        <a:effectLst/>
                        <a:latin typeface="Arial" pitchFamily="34" charset="0"/>
                        <a:ea typeface="Calibri"/>
                        <a:cs typeface="Arial" pitchFamily="34" charset="0"/>
                      </a:endParaRPr>
                    </a:p>
                  </a:txBody>
                  <a:tcPr marL="68578" marR="685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1682401">
                <a:tc>
                  <a:txBody>
                    <a:bodyPr/>
                    <a:lstStyle/>
                    <a:p>
                      <a:pPr marL="0" marR="0" indent="0" algn="l" defTabSz="914400" rtl="0" eaLnBrk="1" fontAlgn="ctr" latinLnBrk="0" hangingPunct="1">
                        <a:lnSpc>
                          <a:spcPct val="115000"/>
                        </a:lnSpc>
                        <a:spcBef>
                          <a:spcPts val="0"/>
                        </a:spcBef>
                        <a:spcAft>
                          <a:spcPts val="0"/>
                        </a:spcAft>
                      </a:pPr>
                      <a:r>
                        <a:rPr lang="en-ZA"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3.5  Lesbian, Gay, Bisexual, Transgender, Queer, Intersex Plus (LGBTQI+) National Intervention Strategy (NIS) activities conducted </a:t>
                      </a:r>
                      <a:endParaRPr lang="en-US"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endParaRPr>
                    </a:p>
                  </a:txBody>
                  <a:tcPr marL="68591" marR="6859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ctr" latinLnBrk="0" hangingPunct="1">
                        <a:lnSpc>
                          <a:spcPct val="115000"/>
                        </a:lnSpc>
                        <a:spcBef>
                          <a:spcPts val="0"/>
                        </a:spcBef>
                        <a:spcAft>
                          <a:spcPts val="0"/>
                        </a:spcAft>
                      </a:pPr>
                      <a:r>
                        <a:rPr lang="en-ZA"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3.5.1 Number of LGBTQI+ NIS activities  implemented in collaboration with other departments and role-players</a:t>
                      </a:r>
                      <a:endParaRPr lang="en-US"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endParaRPr>
                    </a:p>
                  </a:txBody>
                  <a:tcPr marL="68591" marR="6859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ctr" latinLnBrk="0" hangingPunct="1">
                        <a:lnSpc>
                          <a:spcPct val="115000"/>
                        </a:lnSpc>
                        <a:spcBef>
                          <a:spcPts val="0"/>
                        </a:spcBef>
                        <a:spcAft>
                          <a:spcPts val="0"/>
                        </a:spcAft>
                      </a:pPr>
                      <a:r>
                        <a:rPr lang="en-ZA"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a:t>
                      </a:r>
                    </a:p>
                  </a:txBody>
                  <a:tcPr marL="68591" marR="6859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ctr" latinLnBrk="0" hangingPunct="1">
                        <a:lnSpc>
                          <a:spcPct val="115000"/>
                        </a:lnSpc>
                        <a:spcBef>
                          <a:spcPts val="0"/>
                        </a:spcBef>
                        <a:spcAft>
                          <a:spcPts val="0"/>
                        </a:spcAft>
                      </a:pPr>
                      <a:r>
                        <a:rPr lang="en-ZA"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12</a:t>
                      </a:r>
                    </a:p>
                  </a:txBody>
                  <a:tcPr marL="68591" marR="6859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ctr" latinLnBrk="0" hangingPunct="1">
                        <a:lnSpc>
                          <a:spcPct val="115000"/>
                        </a:lnSpc>
                        <a:spcBef>
                          <a:spcPts val="0"/>
                        </a:spcBef>
                        <a:spcAft>
                          <a:spcPts val="0"/>
                        </a:spcAft>
                      </a:pPr>
                      <a:r>
                        <a:rPr lang="en-ZA"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12</a:t>
                      </a:r>
                    </a:p>
                  </a:txBody>
                  <a:tcPr marL="68591" marR="6859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ctr" latinLnBrk="0" hangingPunct="1">
                        <a:lnSpc>
                          <a:spcPct val="115000"/>
                        </a:lnSpc>
                        <a:spcBef>
                          <a:spcPts val="0"/>
                        </a:spcBef>
                        <a:spcAft>
                          <a:spcPts val="0"/>
                        </a:spcAft>
                      </a:pPr>
                      <a:r>
                        <a:rPr lang="en-ZA"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12</a:t>
                      </a:r>
                    </a:p>
                  </a:txBody>
                  <a:tcPr marL="68591" marR="6859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89800687"/>
                  </a:ext>
                </a:extLst>
              </a:tr>
              <a:tr h="1892701">
                <a:tc>
                  <a:txBody>
                    <a:bodyPr/>
                    <a:lstStyle/>
                    <a:p>
                      <a:pPr marL="0" marR="0" indent="0" algn="l" defTabSz="914400" rtl="0" eaLnBrk="1" fontAlgn="ctr" latinLnBrk="0" hangingPunct="1">
                        <a:lnSpc>
                          <a:spcPct val="115000"/>
                        </a:lnSpc>
                        <a:spcBef>
                          <a:spcPts val="0"/>
                        </a:spcBef>
                        <a:spcAft>
                          <a:spcPts val="0"/>
                        </a:spcAft>
                      </a:pPr>
                      <a:r>
                        <a:rPr lang="en-ZA"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3.6 National Conference to  celebrate the 25</a:t>
                      </a:r>
                      <a:r>
                        <a:rPr lang="en-ZA" sz="1200" kern="1200" baseline="300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th</a:t>
                      </a:r>
                      <a:r>
                        <a:rPr lang="en-ZA"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  Anniversary of the Constitution</a:t>
                      </a:r>
                      <a:endParaRPr lang="en-US"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endParaRPr>
                    </a:p>
                  </a:txBody>
                  <a:tcPr marL="68591" marR="68591" marT="36183" marB="361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ctr" latinLnBrk="0" hangingPunct="1">
                        <a:lnSpc>
                          <a:spcPct val="115000"/>
                        </a:lnSpc>
                        <a:spcBef>
                          <a:spcPts val="0"/>
                        </a:spcBef>
                        <a:spcAft>
                          <a:spcPts val="0"/>
                        </a:spcAft>
                      </a:pPr>
                      <a:r>
                        <a:rPr lang="en-ZA"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3.6.1 A National Conference on the 25 year of the Constitution coming into effect held by target date</a:t>
                      </a:r>
                      <a:endParaRPr lang="en-US"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endParaRPr>
                    </a:p>
                  </a:txBody>
                  <a:tcPr marL="68591" marR="68591" marT="36183" marB="361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ctr" latinLnBrk="0" hangingPunct="1">
                        <a:lnSpc>
                          <a:spcPct val="115000"/>
                        </a:lnSpc>
                        <a:spcBef>
                          <a:spcPts val="0"/>
                        </a:spcBef>
                        <a:spcAft>
                          <a:spcPts val="0"/>
                        </a:spcAft>
                      </a:pPr>
                      <a:r>
                        <a:rPr lang="en-US"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a:t>
                      </a:r>
                      <a:endParaRPr lang="en-ZA"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endParaRPr>
                    </a:p>
                  </a:txBody>
                  <a:tcPr marL="68591" marR="6859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ctr" latinLnBrk="0" hangingPunct="1">
                        <a:lnSpc>
                          <a:spcPct val="115000"/>
                        </a:lnSpc>
                        <a:spcBef>
                          <a:spcPts val="0"/>
                        </a:spcBef>
                        <a:spcAft>
                          <a:spcPts val="0"/>
                        </a:spcAft>
                      </a:pPr>
                      <a:r>
                        <a:rPr lang="en-ZA"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A National Conference to celebrate the 25</a:t>
                      </a:r>
                      <a:r>
                        <a:rPr lang="en-ZA" sz="1200" kern="1200" baseline="300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th</a:t>
                      </a:r>
                      <a:r>
                        <a:rPr lang="en-ZA"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 Year of the Coming into Effect of the Constitution held by 31 March  2023</a:t>
                      </a:r>
                    </a:p>
                  </a:txBody>
                  <a:tcPr marL="68591" marR="6859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ctr" latinLnBrk="0" hangingPunct="1">
                        <a:lnSpc>
                          <a:spcPct val="115000"/>
                        </a:lnSpc>
                        <a:spcBef>
                          <a:spcPts val="0"/>
                        </a:spcBef>
                        <a:spcAft>
                          <a:spcPts val="0"/>
                        </a:spcAft>
                      </a:pPr>
                      <a:r>
                        <a:rPr lang="en-US"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a:t>
                      </a:r>
                      <a:endParaRPr lang="en-ZA"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endParaRPr>
                    </a:p>
                  </a:txBody>
                  <a:tcPr marL="68591" marR="6859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ctr" latinLnBrk="0" hangingPunct="1">
                        <a:lnSpc>
                          <a:spcPct val="115000"/>
                        </a:lnSpc>
                        <a:spcBef>
                          <a:spcPts val="0"/>
                        </a:spcBef>
                        <a:spcAft>
                          <a:spcPts val="0"/>
                        </a:spcAft>
                      </a:pPr>
                      <a:r>
                        <a:rPr lang="en-US"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a:t>
                      </a:r>
                      <a:endParaRPr lang="en-ZA"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endParaRPr>
                    </a:p>
                  </a:txBody>
                  <a:tcPr marL="68591" marR="6859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08310080"/>
                  </a:ext>
                </a:extLst>
              </a:tr>
            </a:tbl>
          </a:graphicData>
        </a:graphic>
      </p:graphicFrame>
      <p:sp>
        <p:nvSpPr>
          <p:cNvPr id="59430" name="TextBox 6">
            <a:extLst>
              <a:ext uri="{FF2B5EF4-FFF2-40B4-BE49-F238E27FC236}">
                <a16:creationId xmlns:a16="http://schemas.microsoft.com/office/drawing/2014/main" id="{FA11F863-CE06-E945-5EAD-4376750F0D53}"/>
              </a:ext>
            </a:extLst>
          </p:cNvPr>
          <p:cNvSpPr txBox="1">
            <a:spLocks noChangeArrowheads="1"/>
          </p:cNvSpPr>
          <p:nvPr/>
        </p:nvSpPr>
        <p:spPr bwMode="auto">
          <a:xfrm>
            <a:off x="382588" y="658813"/>
            <a:ext cx="88265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800" b="1">
                <a:latin typeface="Arial" panose="020B0604020202020204" pitchFamily="34" charset="0"/>
                <a:cs typeface="Arial" panose="020B0604020202020204" pitchFamily="34" charset="0"/>
              </a:rPr>
              <a:t>PROGRAMME 1: ADMINISTRATION</a:t>
            </a:r>
          </a:p>
        </p:txBody>
      </p:sp>
      <p:sp>
        <p:nvSpPr>
          <p:cNvPr id="59431" name="TextBox 8">
            <a:extLst>
              <a:ext uri="{FF2B5EF4-FFF2-40B4-BE49-F238E27FC236}">
                <a16:creationId xmlns:a16="http://schemas.microsoft.com/office/drawing/2014/main" id="{EFAB54B3-460E-E17A-F95F-D88052D9BE6C}"/>
              </a:ext>
            </a:extLst>
          </p:cNvPr>
          <p:cNvSpPr txBox="1">
            <a:spLocks noChangeArrowheads="1"/>
          </p:cNvSpPr>
          <p:nvPr/>
        </p:nvSpPr>
        <p:spPr bwMode="auto">
          <a:xfrm>
            <a:off x="231775" y="1235075"/>
            <a:ext cx="88249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2000" b="1">
                <a:latin typeface="Arial" panose="020B0604020202020204" pitchFamily="34" charset="0"/>
                <a:cs typeface="Arial" panose="020B0604020202020204" pitchFamily="34" charset="0"/>
              </a:rPr>
              <a:t> </a:t>
            </a:r>
            <a:r>
              <a:rPr lang="en-US" altLang="en-US" sz="1600" b="1">
                <a:latin typeface="Arial" panose="020B0604020202020204" pitchFamily="34" charset="0"/>
                <a:cs typeface="Arial" panose="020B0604020202020204" pitchFamily="34" charset="0"/>
              </a:rPr>
              <a:t>2022/23 APP OUTCOME, ACCOMPANYING OUTPUT INDICATORS AND TARGETS  </a:t>
            </a:r>
            <a:endParaRPr lang="en-US" altLang="en-US" sz="1800">
              <a:latin typeface="Arial" panose="020B0604020202020204" pitchFamily="34" charset="0"/>
              <a:cs typeface="Arial" panose="020B0604020202020204" pitchFamily="34" charset="0"/>
            </a:endParaRPr>
          </a:p>
        </p:txBody>
      </p:sp>
    </p:spTree>
  </p:cSld>
  <p:clrMapOvr>
    <a:masterClrMapping/>
  </p:clrMapOvr>
  <p:transition spd="med">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1">
            <a:extLst>
              <a:ext uri="{FF2B5EF4-FFF2-40B4-BE49-F238E27FC236}">
                <a16:creationId xmlns:a16="http://schemas.microsoft.com/office/drawing/2014/main" id="{39DD3CB8-1351-80C4-C378-035E73EA0078}"/>
              </a:ext>
            </a:extLst>
          </p:cNvPr>
          <p:cNvSpPr>
            <a:spLocks noChangeArrowheads="1"/>
          </p:cNvSpPr>
          <p:nvPr/>
        </p:nvSpPr>
        <p:spPr bwMode="auto">
          <a:xfrm>
            <a:off x="600075" y="2892425"/>
            <a:ext cx="8001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1800" b="1">
                <a:latin typeface="Arial" panose="020B0604020202020204" pitchFamily="34" charset="0"/>
                <a:cs typeface="Arial" panose="020B0604020202020204" pitchFamily="34" charset="0"/>
              </a:rPr>
              <a:t>PROGRAMME 2: COURT  SERVICES</a:t>
            </a:r>
            <a:endParaRPr lang="en-US" altLang="en-US" sz="1800">
              <a:latin typeface="Arial" panose="020B0604020202020204" pitchFamily="34" charset="0"/>
              <a:cs typeface="Arial" panose="020B0604020202020204" pitchFamily="34" charset="0"/>
            </a:endParaRPr>
          </a:p>
        </p:txBody>
      </p:sp>
    </p:spTree>
  </p:cSld>
  <p:clrMapOvr>
    <a:masterClrMapping/>
  </p:clrMapOvr>
  <p:transition spd="med">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29C1A0A7-CECB-4143-9B6D-0918BDFC2B65}"/>
              </a:ext>
            </a:extLst>
          </p:cNvPr>
          <p:cNvCxnSpPr/>
          <p:nvPr/>
        </p:nvCxnSpPr>
        <p:spPr>
          <a:xfrm>
            <a:off x="600075" y="1174750"/>
            <a:ext cx="7599363" cy="0"/>
          </a:xfrm>
          <a:prstGeom prst="line">
            <a:avLst/>
          </a:prstGeom>
          <a:ln>
            <a:solidFill>
              <a:srgbClr val="C00000"/>
            </a:solidFill>
          </a:ln>
        </p:spPr>
        <p:style>
          <a:lnRef idx="2">
            <a:schemeClr val="accent4"/>
          </a:lnRef>
          <a:fillRef idx="0">
            <a:schemeClr val="accent4"/>
          </a:fillRef>
          <a:effectRef idx="1">
            <a:schemeClr val="accent4"/>
          </a:effectRef>
          <a:fontRef idx="minor">
            <a:schemeClr val="tx1"/>
          </a:fontRef>
        </p:style>
      </p:cxnSp>
      <p:sp>
        <p:nvSpPr>
          <p:cNvPr id="61443" name="Rectangle 1">
            <a:extLst>
              <a:ext uri="{FF2B5EF4-FFF2-40B4-BE49-F238E27FC236}">
                <a16:creationId xmlns:a16="http://schemas.microsoft.com/office/drawing/2014/main" id="{8944FB9D-F8A0-990B-40FE-D04A910B0F5E}"/>
              </a:ext>
            </a:extLst>
          </p:cNvPr>
          <p:cNvSpPr>
            <a:spLocks noChangeArrowheads="1"/>
          </p:cNvSpPr>
          <p:nvPr/>
        </p:nvSpPr>
        <p:spPr bwMode="auto">
          <a:xfrm>
            <a:off x="460375" y="1833563"/>
            <a:ext cx="8001000" cy="82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50000"/>
              </a:lnSpc>
              <a:spcBef>
                <a:spcPct val="0"/>
              </a:spcBef>
              <a:spcAft>
                <a:spcPts val="1000"/>
              </a:spcAft>
              <a:buFont typeface="Calibri Light" panose="020F0302020204030204" pitchFamily="34" charset="0"/>
              <a:buAutoNum type="alphaLcPeriod"/>
            </a:pPr>
            <a:endParaRPr lang="en-US" altLang="en-US" sz="1400">
              <a:solidFill>
                <a:srgbClr val="000000"/>
              </a:solidFill>
              <a:latin typeface="Arial" panose="020B0604020202020204" pitchFamily="34" charset="0"/>
              <a:ea typeface="Calibri" panose="020F0502020204030204" pitchFamily="34" charset="0"/>
              <a:cs typeface="Arial" panose="020B0604020202020204" pitchFamily="34" charset="0"/>
            </a:endParaRPr>
          </a:p>
          <a:p>
            <a:pPr algn="just" eaLnBrk="1" hangingPunct="1">
              <a:lnSpc>
                <a:spcPct val="150000"/>
              </a:lnSpc>
              <a:spcBef>
                <a:spcPct val="0"/>
              </a:spcBef>
              <a:spcAft>
                <a:spcPts val="1000"/>
              </a:spcAft>
              <a:buFont typeface="Calibri Light" panose="020F0302020204030204" pitchFamily="34" charset="0"/>
              <a:buAutoNum type="alphaLcPeriod"/>
            </a:pPr>
            <a:endParaRPr lang="en-US" altLang="en-US" sz="1400" b="1">
              <a:solidFill>
                <a:srgbClr val="000000"/>
              </a:solidFill>
              <a:latin typeface="Arial" panose="020B0604020202020204" pitchFamily="34" charset="0"/>
              <a:ea typeface="Calibri" panose="020F0502020204030204" pitchFamily="34" charset="0"/>
              <a:cs typeface="Arial" panose="020B0604020202020204" pitchFamily="34" charset="0"/>
            </a:endParaRPr>
          </a:p>
        </p:txBody>
      </p:sp>
      <p:sp>
        <p:nvSpPr>
          <p:cNvPr id="61444" name="Rectangle 4">
            <a:extLst>
              <a:ext uri="{FF2B5EF4-FFF2-40B4-BE49-F238E27FC236}">
                <a16:creationId xmlns:a16="http://schemas.microsoft.com/office/drawing/2014/main" id="{E6D5688A-AA2F-CF68-399D-96C32B23CA81}"/>
              </a:ext>
            </a:extLst>
          </p:cNvPr>
          <p:cNvSpPr>
            <a:spLocks noChangeArrowheads="1"/>
          </p:cNvSpPr>
          <p:nvPr/>
        </p:nvSpPr>
        <p:spPr bwMode="auto">
          <a:xfrm>
            <a:off x="203200" y="1246188"/>
            <a:ext cx="8650288" cy="467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50000"/>
              </a:lnSpc>
              <a:spcBef>
                <a:spcPct val="0"/>
              </a:spcBef>
              <a:spcAft>
                <a:spcPts val="1000"/>
              </a:spcAft>
              <a:buFontTx/>
              <a:buNone/>
            </a:pPr>
            <a:r>
              <a:rPr lang="en-ZA" altLang="en-US" sz="1600">
                <a:solidFill>
                  <a:srgbClr val="000000"/>
                </a:solidFill>
                <a:latin typeface="Arial" panose="020B0604020202020204" pitchFamily="34" charset="0"/>
                <a:ea typeface="Calibri" panose="020F0502020204030204" pitchFamily="34" charset="0"/>
                <a:cs typeface="Arial" panose="020B0604020202020204" pitchFamily="34" charset="0"/>
              </a:rPr>
              <a:t>Programme 2 contributes to outcome 4 and 10 as follows: </a:t>
            </a:r>
          </a:p>
          <a:p>
            <a:pPr algn="just" eaLnBrk="1" hangingPunct="1">
              <a:lnSpc>
                <a:spcPct val="150000"/>
              </a:lnSpc>
              <a:spcBef>
                <a:spcPct val="0"/>
              </a:spcBef>
              <a:spcAft>
                <a:spcPts val="1000"/>
              </a:spcAft>
              <a:buFontTx/>
              <a:buNone/>
            </a:pPr>
            <a:r>
              <a:rPr lang="en-ZA" altLang="en-US" sz="1600" b="1">
                <a:solidFill>
                  <a:srgbClr val="000000"/>
                </a:solidFill>
                <a:latin typeface="Arial" panose="020B0604020202020204" pitchFamily="34" charset="0"/>
                <a:ea typeface="Calibri" panose="020F0502020204030204" pitchFamily="34" charset="0"/>
                <a:cs typeface="Arial" panose="020B0604020202020204" pitchFamily="34" charset="0"/>
              </a:rPr>
              <a:t>Outcome 4: Increased access to justice services</a:t>
            </a:r>
          </a:p>
          <a:p>
            <a:pPr algn="just" eaLnBrk="1" hangingPunct="1">
              <a:lnSpc>
                <a:spcPct val="100000"/>
              </a:lnSpc>
              <a:spcBef>
                <a:spcPct val="0"/>
              </a:spcBef>
              <a:spcAft>
                <a:spcPts val="1000"/>
              </a:spcAft>
            </a:pPr>
            <a:r>
              <a:rPr lang="en-US" altLang="en-US" sz="1600">
                <a:solidFill>
                  <a:srgbClr val="000000"/>
                </a:solidFill>
                <a:latin typeface="Arial" panose="020B0604020202020204" pitchFamily="34" charset="0"/>
                <a:ea typeface="Calibri" panose="020F0502020204030204" pitchFamily="34" charset="0"/>
                <a:cs typeface="Arial" panose="020B0604020202020204" pitchFamily="34" charset="0"/>
              </a:rPr>
              <a:t>The Department will continue to implement interventions that will address the scourge of Gender-Based Violence and Femicide (GBVF) and against women and children.</a:t>
            </a:r>
          </a:p>
          <a:p>
            <a:pPr algn="just" eaLnBrk="1" hangingPunct="1">
              <a:lnSpc>
                <a:spcPct val="100000"/>
              </a:lnSpc>
              <a:spcBef>
                <a:spcPct val="0"/>
              </a:spcBef>
              <a:spcAft>
                <a:spcPts val="1000"/>
              </a:spcAft>
            </a:pPr>
            <a:r>
              <a:rPr lang="en-US" altLang="en-US" sz="1600">
                <a:solidFill>
                  <a:srgbClr val="000000"/>
                </a:solidFill>
                <a:latin typeface="Arial" panose="020B0604020202020204" pitchFamily="34" charset="0"/>
                <a:ea typeface="Calibri" panose="020F0502020204030204" pitchFamily="34" charset="0"/>
                <a:cs typeface="Arial" panose="020B0604020202020204" pitchFamily="34" charset="0"/>
              </a:rPr>
              <a:t>For 2022/23 financial year, the Department plans to develop Phase 5 of Femicide Watch,</a:t>
            </a:r>
            <a:r>
              <a:rPr lang="en-GB" altLang="en-US" sz="1600">
                <a:solidFill>
                  <a:srgbClr val="000000"/>
                </a:solidFill>
                <a:latin typeface="Arial" panose="020B0604020202020204" pitchFamily="34" charset="0"/>
                <a:ea typeface="Calibri" panose="020F0502020204030204" pitchFamily="34" charset="0"/>
                <a:cs typeface="Arial" panose="020B0604020202020204" pitchFamily="34" charset="0"/>
              </a:rPr>
              <a:t> establish 80  sexual offences courts at designated  courts, </a:t>
            </a:r>
            <a:r>
              <a:rPr lang="en-ZA" altLang="en-US" sz="1600">
                <a:solidFill>
                  <a:srgbClr val="000000"/>
                </a:solidFill>
                <a:latin typeface="Arial" panose="020B0604020202020204" pitchFamily="34" charset="0"/>
                <a:ea typeface="Calibri" panose="020F0502020204030204" pitchFamily="34" charset="0"/>
                <a:cs typeface="Arial" panose="020B0604020202020204" pitchFamily="34" charset="0"/>
              </a:rPr>
              <a:t>finalise  90% of child justice preliminary inquiries and issue issuing 55% of NRSO Clearance Certificates of applications received in the financial year and finalise 3000 NRSO applications on backlog. </a:t>
            </a:r>
          </a:p>
          <a:p>
            <a:pPr algn="just" eaLnBrk="1" hangingPunct="1">
              <a:lnSpc>
                <a:spcPct val="100000"/>
              </a:lnSpc>
              <a:spcBef>
                <a:spcPct val="0"/>
              </a:spcBef>
              <a:spcAft>
                <a:spcPts val="1000"/>
              </a:spcAft>
            </a:pPr>
            <a:r>
              <a:rPr lang="en-ZA" altLang="en-US" sz="1600">
                <a:solidFill>
                  <a:srgbClr val="000000"/>
                </a:solidFill>
                <a:latin typeface="Arial" panose="020B0604020202020204" pitchFamily="34" charset="0"/>
                <a:ea typeface="Calibri" panose="020F0502020204030204" pitchFamily="34" charset="0"/>
                <a:cs typeface="Arial" panose="020B0604020202020204" pitchFamily="34" charset="0"/>
              </a:rPr>
              <a:t>With regards to protection of children, the APP included indicators on the finalisation of litigation matters, non litigation matters, maintenance matters and maintenance investigations. </a:t>
            </a:r>
          </a:p>
          <a:p>
            <a:pPr algn="just" eaLnBrk="1" hangingPunct="1">
              <a:lnSpc>
                <a:spcPct val="100000"/>
              </a:lnSpc>
              <a:spcBef>
                <a:spcPct val="0"/>
              </a:spcBef>
              <a:spcAft>
                <a:spcPts val="1000"/>
              </a:spcAft>
            </a:pPr>
            <a:r>
              <a:rPr lang="en-ZA" altLang="en-US" sz="1600">
                <a:solidFill>
                  <a:srgbClr val="000000"/>
                </a:solidFill>
                <a:latin typeface="Arial" panose="020B0604020202020204" pitchFamily="34" charset="0"/>
                <a:ea typeface="Calibri" panose="020F0502020204030204" pitchFamily="34" charset="0"/>
                <a:cs typeface="Arial" panose="020B0604020202020204" pitchFamily="34" charset="0"/>
              </a:rPr>
              <a:t>For 2022/23 the Department will ensure that 80% of litigation and non-litigation family advocate matters are finalised, 75% of maintenance matters are finalised within </a:t>
            </a:r>
            <a:r>
              <a:rPr lang="en-ZA" altLang="en-US" sz="1600">
                <a:latin typeface="Arial" panose="020B0604020202020204" pitchFamily="34" charset="0"/>
                <a:ea typeface="Calibri" panose="020F0502020204030204" pitchFamily="34" charset="0"/>
                <a:cs typeface="Arial" panose="020B0604020202020204" pitchFamily="34" charset="0"/>
              </a:rPr>
              <a:t>90 days from the date of proper service of process and that 30% maintenance investigations are finalised within 90 days of receipt of instruction by the Maintenance Officer or Referral by the Clerk of the Maintenance Court.</a:t>
            </a:r>
          </a:p>
        </p:txBody>
      </p:sp>
      <p:sp>
        <p:nvSpPr>
          <p:cNvPr id="61445" name="Rectangle 5">
            <a:extLst>
              <a:ext uri="{FF2B5EF4-FFF2-40B4-BE49-F238E27FC236}">
                <a16:creationId xmlns:a16="http://schemas.microsoft.com/office/drawing/2014/main" id="{2429573E-912E-EF48-9626-98003C6E2D04}"/>
              </a:ext>
            </a:extLst>
          </p:cNvPr>
          <p:cNvSpPr>
            <a:spLocks noChangeArrowheads="1"/>
          </p:cNvSpPr>
          <p:nvPr/>
        </p:nvSpPr>
        <p:spPr bwMode="auto">
          <a:xfrm>
            <a:off x="387350" y="712788"/>
            <a:ext cx="373538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1600" b="1">
                <a:latin typeface="Arial" panose="020B0604020202020204" pitchFamily="34" charset="0"/>
                <a:cs typeface="Arial" panose="020B0604020202020204" pitchFamily="34" charset="0"/>
              </a:rPr>
              <a:t>PROGRAMME 2: COURT  SERVICES</a:t>
            </a:r>
            <a:endParaRPr lang="en-US" altLang="en-US" sz="1600">
              <a:latin typeface="Arial" panose="020B0604020202020204" pitchFamily="34" charset="0"/>
              <a:cs typeface="Arial" panose="020B0604020202020204" pitchFamily="34" charset="0"/>
            </a:endParaRPr>
          </a:p>
        </p:txBody>
      </p:sp>
    </p:spTree>
  </p:cSld>
  <p:clrMapOvr>
    <a:masterClrMapping/>
  </p:clrMapOvr>
  <p:transition spd="med">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29C1A0A7-CECB-4143-9B6D-0918BDFC2B65}"/>
              </a:ext>
            </a:extLst>
          </p:cNvPr>
          <p:cNvCxnSpPr/>
          <p:nvPr/>
        </p:nvCxnSpPr>
        <p:spPr>
          <a:xfrm>
            <a:off x="600075" y="1174750"/>
            <a:ext cx="7599363" cy="0"/>
          </a:xfrm>
          <a:prstGeom prst="line">
            <a:avLst/>
          </a:prstGeom>
          <a:ln>
            <a:solidFill>
              <a:srgbClr val="C00000"/>
            </a:solidFill>
          </a:ln>
        </p:spPr>
        <p:style>
          <a:lnRef idx="2">
            <a:schemeClr val="accent4"/>
          </a:lnRef>
          <a:fillRef idx="0">
            <a:schemeClr val="accent4"/>
          </a:fillRef>
          <a:effectRef idx="1">
            <a:schemeClr val="accent4"/>
          </a:effectRef>
          <a:fontRef idx="minor">
            <a:schemeClr val="tx1"/>
          </a:fontRef>
        </p:style>
      </p:cxnSp>
      <p:sp>
        <p:nvSpPr>
          <p:cNvPr id="62467" name="Rectangle 1">
            <a:extLst>
              <a:ext uri="{FF2B5EF4-FFF2-40B4-BE49-F238E27FC236}">
                <a16:creationId xmlns:a16="http://schemas.microsoft.com/office/drawing/2014/main" id="{7FFDA574-C841-B5E8-95FD-42FCCB85B819}"/>
              </a:ext>
            </a:extLst>
          </p:cNvPr>
          <p:cNvSpPr>
            <a:spLocks noChangeArrowheads="1"/>
          </p:cNvSpPr>
          <p:nvPr/>
        </p:nvSpPr>
        <p:spPr bwMode="auto">
          <a:xfrm>
            <a:off x="460375" y="1833563"/>
            <a:ext cx="8001000" cy="82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50000"/>
              </a:lnSpc>
              <a:spcBef>
                <a:spcPct val="0"/>
              </a:spcBef>
              <a:spcAft>
                <a:spcPts val="1000"/>
              </a:spcAft>
              <a:buFont typeface="Calibri Light" panose="020F0302020204030204" pitchFamily="34" charset="0"/>
              <a:buAutoNum type="alphaLcPeriod"/>
            </a:pPr>
            <a:endParaRPr lang="en-US" altLang="en-US" sz="1400">
              <a:solidFill>
                <a:srgbClr val="000000"/>
              </a:solidFill>
              <a:latin typeface="Arial" panose="020B0604020202020204" pitchFamily="34" charset="0"/>
              <a:ea typeface="Calibri" panose="020F0502020204030204" pitchFamily="34" charset="0"/>
              <a:cs typeface="Arial" panose="020B0604020202020204" pitchFamily="34" charset="0"/>
            </a:endParaRPr>
          </a:p>
          <a:p>
            <a:pPr algn="just" eaLnBrk="1" hangingPunct="1">
              <a:lnSpc>
                <a:spcPct val="150000"/>
              </a:lnSpc>
              <a:spcBef>
                <a:spcPct val="0"/>
              </a:spcBef>
              <a:spcAft>
                <a:spcPts val="1000"/>
              </a:spcAft>
              <a:buFont typeface="Calibri Light" panose="020F0302020204030204" pitchFamily="34" charset="0"/>
              <a:buAutoNum type="alphaLcPeriod"/>
            </a:pPr>
            <a:endParaRPr lang="en-US" altLang="en-US" sz="1400" b="1">
              <a:solidFill>
                <a:srgbClr val="000000"/>
              </a:solidFill>
              <a:latin typeface="Arial" panose="020B0604020202020204" pitchFamily="34" charset="0"/>
              <a:ea typeface="Calibri" panose="020F050202020403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D274160F-3620-5F29-DA66-DBB32C2B91C5}"/>
              </a:ext>
            </a:extLst>
          </p:cNvPr>
          <p:cNvSpPr/>
          <p:nvPr/>
        </p:nvSpPr>
        <p:spPr>
          <a:xfrm>
            <a:off x="203200" y="1246188"/>
            <a:ext cx="8650288" cy="4273550"/>
          </a:xfrm>
          <a:prstGeom prst="rect">
            <a:avLst/>
          </a:prstGeom>
        </p:spPr>
        <p:txBody>
          <a:bodyPr>
            <a:spAutoFit/>
          </a:bodyPr>
          <a:lstStyle/>
          <a:p>
            <a:pPr algn="just" eaLnBrk="1" fontAlgn="auto" hangingPunct="1">
              <a:lnSpc>
                <a:spcPct val="150000"/>
              </a:lnSpc>
              <a:spcBef>
                <a:spcPts val="0"/>
              </a:spcBef>
              <a:spcAft>
                <a:spcPts val="1000"/>
              </a:spcAft>
              <a:defRPr/>
            </a:pPr>
            <a:r>
              <a:rPr lang="en-ZA" sz="1600" b="1" dirty="0">
                <a:solidFill>
                  <a:srgbClr val="000000"/>
                </a:solidFill>
                <a:latin typeface="Arial" panose="020B0604020202020204" pitchFamily="34" charset="0"/>
                <a:ea typeface="Calibri" panose="020F0502020204030204" pitchFamily="34" charset="0"/>
                <a:cs typeface="Arial" panose="020B0604020202020204" pitchFamily="34" charset="0"/>
              </a:rPr>
              <a:t>Outcome 4: Increased access to justice services</a:t>
            </a:r>
          </a:p>
          <a:p>
            <a:pPr marL="285750" indent="-285750" algn="just" eaLnBrk="1" fontAlgn="auto" hangingPunct="1">
              <a:spcBef>
                <a:spcPts val="0"/>
              </a:spcBef>
              <a:spcAft>
                <a:spcPts val="1000"/>
              </a:spcAft>
              <a:buFont typeface="Arial" panose="020B0604020202020204" pitchFamily="34" charset="0"/>
              <a:buChar char="•"/>
              <a:defRPr/>
            </a:pPr>
            <a:r>
              <a:rPr lang="en-ZA" sz="1600" dirty="0">
                <a:solidFill>
                  <a:prstClr val="black"/>
                </a:solidFill>
                <a:latin typeface="Arial" panose="020B0604020202020204" pitchFamily="34" charset="0"/>
                <a:ea typeface="Calibri" panose="020F0502020204030204" pitchFamily="34" charset="0"/>
                <a:cs typeface="Arial" panose="020B0604020202020204" pitchFamily="34" charset="0"/>
              </a:rPr>
              <a:t>Regarding physical access, the 2022/23 APP included the indicator that will ensure that 27 of our courts are compliant with the strategy on universal access for persons with disabilities.</a:t>
            </a:r>
          </a:p>
          <a:p>
            <a:pPr marL="285750" indent="-285750" algn="just" eaLnBrk="1" fontAlgn="auto" hangingPunct="1">
              <a:spcBef>
                <a:spcPts val="0"/>
              </a:spcBef>
              <a:spcAft>
                <a:spcPts val="1000"/>
              </a:spcAft>
              <a:buFont typeface="Arial" panose="020B0604020202020204" pitchFamily="34" charset="0"/>
              <a:buChar char="•"/>
              <a:defRPr/>
            </a:pPr>
            <a:r>
              <a:rPr lang="en-GB" sz="1600" dirty="0">
                <a:solidFill>
                  <a:prstClr val="black"/>
                </a:solidFill>
                <a:latin typeface="Arial" panose="020B0604020202020204" pitchFamily="34" charset="0"/>
                <a:ea typeface="Calibri" panose="020F0502020204030204" pitchFamily="34" charset="0"/>
                <a:cs typeface="Arial" panose="020B0604020202020204" pitchFamily="34" charset="0"/>
              </a:rPr>
              <a:t>The social compact between the three Branches of State is intended to foster and strengthen the constitutional relationship between the respective arms of state and provide a platform for a constructive interface where matters of mutual interest can be ventilated.</a:t>
            </a:r>
            <a:endParaRPr lang="en-US" sz="160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marL="285750" indent="-285750" algn="just" eaLnBrk="1" fontAlgn="auto" hangingPunct="1">
              <a:spcBef>
                <a:spcPts val="0"/>
              </a:spcBef>
              <a:spcAft>
                <a:spcPts val="1000"/>
              </a:spcAft>
              <a:buFont typeface="Arial" panose="020B0604020202020204" pitchFamily="34" charset="0"/>
              <a:buChar char="•"/>
              <a:defRPr/>
            </a:pPr>
            <a:r>
              <a:rPr lang="en-GB" sz="1600" dirty="0">
                <a:latin typeface="Arial" panose="020B0604020202020204" pitchFamily="34" charset="0"/>
                <a:cs typeface="Arial" panose="020B0604020202020204" pitchFamily="34" charset="0"/>
              </a:rPr>
              <a:t>The Social Compact discussion document was developed and submitted to the Minister in the 2021/22 financial year. The plan targets to finalise the discussion document and submit it to Cabinet in the 2022/2023 financial year.</a:t>
            </a:r>
          </a:p>
          <a:p>
            <a:pPr marL="285750" indent="-285750" algn="just" eaLnBrk="1" fontAlgn="auto" hangingPunct="1">
              <a:spcBef>
                <a:spcPts val="0"/>
              </a:spcBef>
              <a:spcAft>
                <a:spcPts val="0"/>
              </a:spcAft>
              <a:buFont typeface="Arial" panose="020B0604020202020204" pitchFamily="34" charset="0"/>
              <a:buChar char="•"/>
              <a:defRPr/>
            </a:pPr>
            <a:r>
              <a:rPr lang="en-GB" altLang="en-US" sz="1600" dirty="0">
                <a:solidFill>
                  <a:prstClr val="black"/>
                </a:solidFill>
                <a:latin typeface="Arial" panose="020B0604020202020204" pitchFamily="34" charset="0"/>
                <a:cs typeface="Arial" panose="020B0604020202020204" pitchFamily="34" charset="0"/>
              </a:rPr>
              <a:t>The details of the output indicators and targets for this outcome are in the slides below</a:t>
            </a:r>
            <a:endParaRPr lang="en-US" altLang="en-US" sz="1600" dirty="0">
              <a:solidFill>
                <a:prstClr val="black"/>
              </a:solidFill>
              <a:latin typeface="Arial" panose="020B0604020202020204" pitchFamily="34" charset="0"/>
              <a:cs typeface="Arial" panose="020B0604020202020204" pitchFamily="34" charset="0"/>
            </a:endParaRPr>
          </a:p>
          <a:p>
            <a:pPr algn="just" eaLnBrk="1" fontAlgn="auto" hangingPunct="1">
              <a:spcBef>
                <a:spcPts val="0"/>
              </a:spcBef>
              <a:spcAft>
                <a:spcPts val="0"/>
              </a:spcAft>
              <a:defRPr/>
            </a:pPr>
            <a:endParaRPr lang="en-US" altLang="en-US" sz="1600" dirty="0">
              <a:solidFill>
                <a:prstClr val="black"/>
              </a:solidFill>
              <a:latin typeface="Arial" panose="020B0604020202020204" pitchFamily="34" charset="0"/>
              <a:cs typeface="Arial" panose="020B0604020202020204" pitchFamily="34" charset="0"/>
            </a:endParaRPr>
          </a:p>
          <a:p>
            <a:pPr marL="285750" indent="-285750" algn="just" eaLnBrk="1" fontAlgn="auto" hangingPunct="1">
              <a:spcBef>
                <a:spcPts val="0"/>
              </a:spcBef>
              <a:spcAft>
                <a:spcPts val="1000"/>
              </a:spcAft>
              <a:buFont typeface="Arial" panose="020B0604020202020204" pitchFamily="34" charset="0"/>
              <a:buChar char="•"/>
              <a:defRPr/>
            </a:pPr>
            <a:endParaRPr lang="en-US" sz="160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algn="just" eaLnBrk="1" fontAlgn="auto" hangingPunct="1">
              <a:spcBef>
                <a:spcPts val="0"/>
              </a:spcBef>
              <a:spcAft>
                <a:spcPts val="1000"/>
              </a:spcAft>
              <a:defRPr/>
            </a:pPr>
            <a:endParaRPr lang="en-ZA" sz="1400" dirty="0">
              <a:solidFill>
                <a:srgbClr val="000000"/>
              </a:solidFill>
              <a:latin typeface="Arial" panose="020B0604020202020204" pitchFamily="34" charset="0"/>
              <a:ea typeface="Calibri" panose="020F0502020204030204" pitchFamily="34" charset="0"/>
              <a:cs typeface="Arial" panose="020B0604020202020204" pitchFamily="34" charset="0"/>
            </a:endParaRPr>
          </a:p>
        </p:txBody>
      </p:sp>
      <p:sp>
        <p:nvSpPr>
          <p:cNvPr id="62469" name="Rectangle 5">
            <a:extLst>
              <a:ext uri="{FF2B5EF4-FFF2-40B4-BE49-F238E27FC236}">
                <a16:creationId xmlns:a16="http://schemas.microsoft.com/office/drawing/2014/main" id="{FB58DABA-F0E8-898A-394D-8C8E6568C306}"/>
              </a:ext>
            </a:extLst>
          </p:cNvPr>
          <p:cNvSpPr>
            <a:spLocks noChangeArrowheads="1"/>
          </p:cNvSpPr>
          <p:nvPr/>
        </p:nvSpPr>
        <p:spPr bwMode="auto">
          <a:xfrm>
            <a:off x="614363" y="762000"/>
            <a:ext cx="37338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1600" b="1">
                <a:latin typeface="Arial" panose="020B0604020202020204" pitchFamily="34" charset="0"/>
                <a:cs typeface="Arial" panose="020B0604020202020204" pitchFamily="34" charset="0"/>
              </a:rPr>
              <a:t>PROGRAMME 2: COURT SERVICES</a:t>
            </a:r>
            <a:endParaRPr lang="en-US" altLang="en-US" sz="1600">
              <a:latin typeface="Arial" panose="020B0604020202020204" pitchFamily="34" charset="0"/>
              <a:cs typeface="Arial" panose="020B0604020202020204" pitchFamily="34" charset="0"/>
            </a:endParaRPr>
          </a:p>
        </p:txBody>
      </p:sp>
    </p:spTree>
  </p:cSld>
  <p:clrMapOvr>
    <a:masterClrMapping/>
  </p:clrMapOvr>
  <p:transition spd="med">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29C1A0A7-CECB-4143-9B6D-0918BDFC2B65}"/>
              </a:ext>
            </a:extLst>
          </p:cNvPr>
          <p:cNvCxnSpPr/>
          <p:nvPr/>
        </p:nvCxnSpPr>
        <p:spPr>
          <a:xfrm>
            <a:off x="433388" y="1341438"/>
            <a:ext cx="7599362" cy="0"/>
          </a:xfrm>
          <a:prstGeom prst="line">
            <a:avLst/>
          </a:prstGeom>
          <a:ln>
            <a:solidFill>
              <a:srgbClr val="C00000"/>
            </a:solidFill>
          </a:ln>
        </p:spPr>
        <p:style>
          <a:lnRef idx="2">
            <a:schemeClr val="accent4"/>
          </a:lnRef>
          <a:fillRef idx="0">
            <a:schemeClr val="accent4"/>
          </a:fillRef>
          <a:effectRef idx="1">
            <a:schemeClr val="accent4"/>
          </a:effectRef>
          <a:fontRef idx="minor">
            <a:schemeClr val="tx1"/>
          </a:fontRef>
        </p:style>
      </p:cxnSp>
      <p:sp>
        <p:nvSpPr>
          <p:cNvPr id="2" name="Rectangle 1">
            <a:extLst>
              <a:ext uri="{FF2B5EF4-FFF2-40B4-BE49-F238E27FC236}">
                <a16:creationId xmlns:a16="http://schemas.microsoft.com/office/drawing/2014/main" id="{E35A56B2-FCFE-2AED-F8A5-0ECEAC642A0B}"/>
              </a:ext>
            </a:extLst>
          </p:cNvPr>
          <p:cNvSpPr/>
          <p:nvPr/>
        </p:nvSpPr>
        <p:spPr>
          <a:xfrm>
            <a:off x="352425" y="1681163"/>
            <a:ext cx="8339138" cy="708025"/>
          </a:xfrm>
          <a:prstGeom prst="rect">
            <a:avLst/>
          </a:prstGeom>
        </p:spPr>
        <p:txBody>
          <a:bodyPr>
            <a:spAutoFit/>
          </a:bodyPr>
          <a:lstStyle/>
          <a:p>
            <a:pPr marL="95250" algn="just" eaLnBrk="1" fontAlgn="auto" hangingPunct="1">
              <a:spcBef>
                <a:spcPts val="0"/>
              </a:spcBef>
              <a:spcAft>
                <a:spcPts val="0"/>
              </a:spcAft>
              <a:defRPr/>
            </a:pPr>
            <a:endParaRPr lang="en-US" sz="2000" dirty="0">
              <a:latin typeface="Arial" panose="020B0604020202020204" pitchFamily="34" charset="0"/>
              <a:cs typeface="Arial" panose="020B0604020202020204" pitchFamily="34" charset="0"/>
            </a:endParaRPr>
          </a:p>
          <a:p>
            <a:pPr marL="342900" indent="-342900" algn="just" eaLnBrk="1" fontAlgn="auto" hangingPunct="1">
              <a:spcAft>
                <a:spcPts val="0"/>
              </a:spcAft>
              <a:buFont typeface="Arial" panose="020B0604020202020204" pitchFamily="34" charset="0"/>
              <a:buChar char="•"/>
              <a:defRPr/>
            </a:pPr>
            <a:endParaRPr lang="en-ZA" altLang="en-US" sz="2000" i="1" dirty="0">
              <a:latin typeface="Arial" panose="020B0604020202020204" pitchFamily="34" charset="0"/>
              <a:cs typeface="Arial" panose="020B0604020202020204" pitchFamily="34" charset="0"/>
            </a:endParaRPr>
          </a:p>
        </p:txBody>
      </p:sp>
      <p:graphicFrame>
        <p:nvGraphicFramePr>
          <p:cNvPr id="6" name="Table 5">
            <a:extLst>
              <a:ext uri="{FF2B5EF4-FFF2-40B4-BE49-F238E27FC236}">
                <a16:creationId xmlns:a16="http://schemas.microsoft.com/office/drawing/2014/main" id="{08AAFD57-A271-4D3A-A967-58194531B202}"/>
              </a:ext>
            </a:extLst>
          </p:cNvPr>
          <p:cNvGraphicFramePr>
            <a:graphicFrameLocks noGrp="1"/>
          </p:cNvGraphicFramePr>
          <p:nvPr/>
        </p:nvGraphicFramePr>
        <p:xfrm>
          <a:off x="352425" y="1438275"/>
          <a:ext cx="8483600" cy="4684713"/>
        </p:xfrm>
        <a:graphic>
          <a:graphicData uri="http://schemas.openxmlformats.org/drawingml/2006/table">
            <a:tbl>
              <a:tblPr>
                <a:tableStyleId>{5C22544A-7EE6-4342-B048-85BDC9FD1C3A}</a:tableStyleId>
              </a:tblPr>
              <a:tblGrid>
                <a:gridCol w="1313389">
                  <a:extLst>
                    <a:ext uri="{9D8B030D-6E8A-4147-A177-3AD203B41FA5}">
                      <a16:colId xmlns:a16="http://schemas.microsoft.com/office/drawing/2014/main" val="20000"/>
                    </a:ext>
                  </a:extLst>
                </a:gridCol>
                <a:gridCol w="2247941">
                  <a:extLst>
                    <a:ext uri="{9D8B030D-6E8A-4147-A177-3AD203B41FA5}">
                      <a16:colId xmlns:a16="http://schemas.microsoft.com/office/drawing/2014/main" val="20001"/>
                    </a:ext>
                  </a:extLst>
                </a:gridCol>
                <a:gridCol w="1205659">
                  <a:extLst>
                    <a:ext uri="{9D8B030D-6E8A-4147-A177-3AD203B41FA5}">
                      <a16:colId xmlns:a16="http://schemas.microsoft.com/office/drawing/2014/main" val="20002"/>
                    </a:ext>
                  </a:extLst>
                </a:gridCol>
                <a:gridCol w="1344773">
                  <a:extLst>
                    <a:ext uri="{9D8B030D-6E8A-4147-A177-3AD203B41FA5}">
                      <a16:colId xmlns:a16="http://schemas.microsoft.com/office/drawing/2014/main" val="20003"/>
                    </a:ext>
                  </a:extLst>
                </a:gridCol>
                <a:gridCol w="1187110">
                  <a:extLst>
                    <a:ext uri="{9D8B030D-6E8A-4147-A177-3AD203B41FA5}">
                      <a16:colId xmlns:a16="http://schemas.microsoft.com/office/drawing/2014/main" val="20004"/>
                    </a:ext>
                  </a:extLst>
                </a:gridCol>
                <a:gridCol w="1184728">
                  <a:extLst>
                    <a:ext uri="{9D8B030D-6E8A-4147-A177-3AD203B41FA5}">
                      <a16:colId xmlns:a16="http://schemas.microsoft.com/office/drawing/2014/main" val="20005"/>
                    </a:ext>
                  </a:extLst>
                </a:gridCol>
              </a:tblGrid>
              <a:tr h="329257">
                <a:tc gridSpan="6">
                  <a:txBody>
                    <a:bodyPr/>
                    <a:lstStyle/>
                    <a:p>
                      <a:pPr marL="0" marR="0" indent="0" algn="just" fontAlgn="ctr">
                        <a:lnSpc>
                          <a:spcPct val="120000"/>
                        </a:lnSpc>
                        <a:spcBef>
                          <a:spcPts val="0"/>
                        </a:spcBef>
                        <a:spcAft>
                          <a:spcPts val="200"/>
                        </a:spcAft>
                      </a:pPr>
                      <a:r>
                        <a:rPr lang="en-ZA" sz="1800" b="1" kern="1200" dirty="0">
                          <a:solidFill>
                            <a:schemeClr val="dk1"/>
                          </a:solidFill>
                          <a:effectLst/>
                          <a:latin typeface="+mn-lt"/>
                          <a:ea typeface="+mn-ea"/>
                          <a:cs typeface="+mn-cs"/>
                        </a:rPr>
                        <a:t>Outcome 4: Increased access to justice services</a:t>
                      </a:r>
                      <a:endParaRPr lang="en-US" sz="1600" b="1" dirty="0">
                        <a:effectLst/>
                        <a:latin typeface="Arial" pitchFamily="34" charset="0"/>
                        <a:ea typeface="Calibri"/>
                        <a:cs typeface="Arial" pitchFamily="34" charset="0"/>
                      </a:endParaRPr>
                    </a:p>
                  </a:txBody>
                  <a:tcPr marL="68569" marR="6856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82921">
                <a:tc rowSpan="2">
                  <a:txBody>
                    <a:bodyPr/>
                    <a:lstStyle/>
                    <a:p>
                      <a:pPr marL="0" marR="0" indent="0" algn="just" fontAlgn="ctr">
                        <a:lnSpc>
                          <a:spcPct val="100000"/>
                        </a:lnSpc>
                        <a:spcBef>
                          <a:spcPts val="0"/>
                        </a:spcBef>
                        <a:spcAft>
                          <a:spcPts val="0"/>
                        </a:spcAft>
                      </a:pPr>
                      <a:r>
                        <a:rPr lang="en-ZA" sz="1200" b="1" dirty="0">
                          <a:effectLst/>
                          <a:latin typeface="Arial" pitchFamily="34" charset="0"/>
                          <a:cs typeface="Arial" pitchFamily="34" charset="0"/>
                        </a:rPr>
                        <a:t>Outputs</a:t>
                      </a:r>
                      <a:endParaRPr lang="en-US" sz="1200" b="1" dirty="0">
                        <a:effectLst/>
                        <a:latin typeface="Arial" pitchFamily="34" charset="0"/>
                        <a:ea typeface="Calibri"/>
                        <a:cs typeface="Arial" pitchFamily="34" charset="0"/>
                      </a:endParaRPr>
                    </a:p>
                  </a:txBody>
                  <a:tcPr marL="68569" marR="6856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rowSpan="2">
                  <a:txBody>
                    <a:bodyPr/>
                    <a:lstStyle/>
                    <a:p>
                      <a:pPr marL="0" marR="0" indent="0" algn="just" fontAlgn="ctr">
                        <a:lnSpc>
                          <a:spcPct val="100000"/>
                        </a:lnSpc>
                        <a:spcBef>
                          <a:spcPts val="0"/>
                        </a:spcBef>
                        <a:spcAft>
                          <a:spcPts val="0"/>
                        </a:spcAft>
                      </a:pPr>
                      <a:r>
                        <a:rPr lang="en-ZA" sz="1200" b="1" dirty="0">
                          <a:effectLst/>
                          <a:latin typeface="Arial" pitchFamily="34" charset="0"/>
                          <a:cs typeface="Arial" pitchFamily="34" charset="0"/>
                        </a:rPr>
                        <a:t>Output</a:t>
                      </a:r>
                      <a:endParaRPr lang="en-US" sz="1200" b="1" dirty="0">
                        <a:effectLst/>
                        <a:latin typeface="Arial" pitchFamily="34" charset="0"/>
                        <a:cs typeface="Arial" pitchFamily="34" charset="0"/>
                      </a:endParaRPr>
                    </a:p>
                    <a:p>
                      <a:pPr marL="0" marR="0" indent="0" algn="just" fontAlgn="ctr">
                        <a:lnSpc>
                          <a:spcPct val="100000"/>
                        </a:lnSpc>
                        <a:spcBef>
                          <a:spcPts val="0"/>
                        </a:spcBef>
                        <a:spcAft>
                          <a:spcPts val="0"/>
                        </a:spcAft>
                      </a:pPr>
                      <a:r>
                        <a:rPr lang="en-ZA" sz="1200" b="1" dirty="0">
                          <a:effectLst/>
                          <a:latin typeface="Arial" pitchFamily="34" charset="0"/>
                          <a:cs typeface="Arial" pitchFamily="34" charset="0"/>
                        </a:rPr>
                        <a:t>Indicators</a:t>
                      </a:r>
                      <a:endParaRPr lang="en-US" sz="1200" b="1" dirty="0">
                        <a:effectLst/>
                        <a:latin typeface="Arial" pitchFamily="34" charset="0"/>
                        <a:ea typeface="Calibri"/>
                        <a:cs typeface="Arial" pitchFamily="34" charset="0"/>
                      </a:endParaRPr>
                    </a:p>
                  </a:txBody>
                  <a:tcPr marL="68569" marR="6856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rowSpan="2">
                  <a:txBody>
                    <a:bodyPr/>
                    <a:lstStyle/>
                    <a:p>
                      <a:pPr marL="83185" marR="0" indent="0" algn="just" fontAlgn="ctr">
                        <a:lnSpc>
                          <a:spcPct val="100000"/>
                        </a:lnSpc>
                        <a:spcBef>
                          <a:spcPts val="0"/>
                        </a:spcBef>
                        <a:spcAft>
                          <a:spcPts val="0"/>
                        </a:spcAft>
                      </a:pPr>
                      <a:r>
                        <a:rPr lang="en-ZA" sz="1200" b="1" dirty="0">
                          <a:effectLst/>
                          <a:latin typeface="Arial" pitchFamily="34" charset="0"/>
                          <a:cs typeface="Arial" pitchFamily="34" charset="0"/>
                        </a:rPr>
                        <a:t>Estimated performance </a:t>
                      </a:r>
                      <a:endParaRPr lang="en-US" sz="1200" b="1" dirty="0">
                        <a:effectLst/>
                        <a:latin typeface="Arial" pitchFamily="34" charset="0"/>
                        <a:cs typeface="Arial" pitchFamily="34" charset="0"/>
                      </a:endParaRPr>
                    </a:p>
                    <a:p>
                      <a:pPr marL="83185" marR="0" indent="0" algn="just" fontAlgn="ctr">
                        <a:lnSpc>
                          <a:spcPct val="100000"/>
                        </a:lnSpc>
                        <a:spcBef>
                          <a:spcPts val="0"/>
                        </a:spcBef>
                        <a:spcAft>
                          <a:spcPts val="0"/>
                        </a:spcAft>
                      </a:pPr>
                      <a:r>
                        <a:rPr lang="en-ZA" sz="1200" b="1" dirty="0">
                          <a:effectLst/>
                          <a:latin typeface="Arial" pitchFamily="34" charset="0"/>
                          <a:cs typeface="Arial" pitchFamily="34" charset="0"/>
                        </a:rPr>
                        <a:t>2021/22</a:t>
                      </a:r>
                      <a:endParaRPr lang="en-US" sz="1200" b="1" dirty="0">
                        <a:effectLst/>
                        <a:latin typeface="Arial" pitchFamily="34" charset="0"/>
                        <a:ea typeface="Calibri"/>
                        <a:cs typeface="Arial" pitchFamily="34" charset="0"/>
                      </a:endParaRPr>
                    </a:p>
                  </a:txBody>
                  <a:tcPr marL="68569" marR="6856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gridSpan="3">
                  <a:txBody>
                    <a:bodyPr/>
                    <a:lstStyle/>
                    <a:p>
                      <a:pPr marL="0" marR="0" indent="0" algn="ctr" fontAlgn="ctr">
                        <a:lnSpc>
                          <a:spcPct val="100000"/>
                        </a:lnSpc>
                        <a:spcBef>
                          <a:spcPts val="0"/>
                        </a:spcBef>
                        <a:spcAft>
                          <a:spcPts val="0"/>
                        </a:spcAft>
                      </a:pPr>
                      <a:r>
                        <a:rPr lang="en-ZA" sz="1200" b="1" dirty="0">
                          <a:effectLst/>
                          <a:latin typeface="Arial" pitchFamily="34" charset="0"/>
                          <a:cs typeface="Arial" pitchFamily="34" charset="0"/>
                        </a:rPr>
                        <a:t>Medium-term targets</a:t>
                      </a:r>
                      <a:endParaRPr lang="en-US" sz="1200" b="1" dirty="0">
                        <a:effectLst/>
                        <a:latin typeface="Arial" pitchFamily="34" charset="0"/>
                        <a:ea typeface="Calibri"/>
                        <a:cs typeface="Arial" pitchFamily="34" charset="0"/>
                      </a:endParaRPr>
                    </a:p>
                  </a:txBody>
                  <a:tcPr marL="68569" marR="6856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365841">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indent="0" algn="just" fontAlgn="ctr">
                        <a:lnSpc>
                          <a:spcPct val="100000"/>
                        </a:lnSpc>
                        <a:spcBef>
                          <a:spcPts val="0"/>
                        </a:spcBef>
                        <a:spcAft>
                          <a:spcPts val="0"/>
                        </a:spcAft>
                      </a:pPr>
                      <a:r>
                        <a:rPr lang="en-ZA" sz="1200" b="1" dirty="0">
                          <a:effectLst/>
                          <a:latin typeface="Arial" pitchFamily="34" charset="0"/>
                          <a:cs typeface="Arial" pitchFamily="34" charset="0"/>
                        </a:rPr>
                        <a:t>2022/23</a:t>
                      </a:r>
                      <a:endParaRPr lang="en-US" sz="1200" b="1" dirty="0">
                        <a:effectLst/>
                        <a:latin typeface="Arial" pitchFamily="34" charset="0"/>
                        <a:ea typeface="Calibri"/>
                        <a:cs typeface="Arial" pitchFamily="34" charset="0"/>
                      </a:endParaRPr>
                    </a:p>
                  </a:txBody>
                  <a:tcPr marL="68569" marR="6856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0" algn="just" fontAlgn="ctr">
                        <a:lnSpc>
                          <a:spcPct val="100000"/>
                        </a:lnSpc>
                        <a:spcBef>
                          <a:spcPts val="0"/>
                        </a:spcBef>
                        <a:spcAft>
                          <a:spcPts val="0"/>
                        </a:spcAft>
                      </a:pPr>
                      <a:r>
                        <a:rPr lang="en-ZA" sz="1200" b="1" dirty="0">
                          <a:effectLst/>
                          <a:latin typeface="Arial" pitchFamily="34" charset="0"/>
                          <a:cs typeface="Arial" pitchFamily="34" charset="0"/>
                        </a:rPr>
                        <a:t>2023/24</a:t>
                      </a:r>
                      <a:endParaRPr lang="en-US" sz="1200" b="1" dirty="0">
                        <a:effectLst/>
                        <a:latin typeface="Arial" pitchFamily="34" charset="0"/>
                        <a:ea typeface="Calibri"/>
                        <a:cs typeface="Arial" pitchFamily="34" charset="0"/>
                      </a:endParaRPr>
                    </a:p>
                  </a:txBody>
                  <a:tcPr marL="68569" marR="6856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0" algn="just" fontAlgn="ctr">
                        <a:lnSpc>
                          <a:spcPct val="100000"/>
                        </a:lnSpc>
                        <a:spcBef>
                          <a:spcPts val="0"/>
                        </a:spcBef>
                        <a:spcAft>
                          <a:spcPts val="0"/>
                        </a:spcAft>
                      </a:pPr>
                      <a:r>
                        <a:rPr lang="en-ZA" sz="1200" b="1" dirty="0">
                          <a:effectLst/>
                          <a:latin typeface="Arial" pitchFamily="34" charset="0"/>
                          <a:cs typeface="Arial" pitchFamily="34" charset="0"/>
                        </a:rPr>
                        <a:t>2024/25</a:t>
                      </a:r>
                      <a:endParaRPr lang="en-US" sz="1200" b="1" dirty="0">
                        <a:effectLst/>
                        <a:latin typeface="Arial" pitchFamily="34" charset="0"/>
                        <a:ea typeface="Calibri"/>
                        <a:cs typeface="Arial" pitchFamily="34" charset="0"/>
                      </a:endParaRPr>
                    </a:p>
                  </a:txBody>
                  <a:tcPr marL="68569" marR="6856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1616052">
                <a:tc>
                  <a:txBody>
                    <a:bodyPr/>
                    <a:lstStyle/>
                    <a:p>
                      <a:pPr marL="0" marR="0" indent="0" algn="l" defTabSz="914400" rtl="0" eaLnBrk="1" fontAlgn="ctr" latinLnBrk="0" hangingPunct="1">
                        <a:lnSpc>
                          <a:spcPct val="115000"/>
                        </a:lnSpc>
                        <a:spcBef>
                          <a:spcPts val="0"/>
                        </a:spcBef>
                        <a:spcAft>
                          <a:spcPts val="0"/>
                        </a:spcAft>
                      </a:pPr>
                      <a:r>
                        <a:rPr lang="en-ZA"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4.1 Established Phases of Femicide Watch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ctr" latinLnBrk="0" hangingPunct="1">
                        <a:lnSpc>
                          <a:spcPct val="115000"/>
                        </a:lnSpc>
                        <a:spcBef>
                          <a:spcPts val="0"/>
                        </a:spcBef>
                        <a:spcAft>
                          <a:spcPts val="0"/>
                        </a:spcAft>
                      </a:pPr>
                      <a:r>
                        <a:rPr lang="en-ZA"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4.1.1 Phases of Femicide Watch completed as required by article 15 of Presidential Summit Declaration against GBVF, 2019, and the National Strategic Plan (NSP) on GBVF</a:t>
                      </a:r>
                    </a:p>
                    <a:p>
                      <a:pPr marL="0" marR="0" indent="0" algn="l" defTabSz="914400" rtl="0" eaLnBrk="1" fontAlgn="ctr" latinLnBrk="0" hangingPunct="1">
                        <a:lnSpc>
                          <a:spcPct val="115000"/>
                        </a:lnSpc>
                        <a:spcBef>
                          <a:spcPts val="0"/>
                        </a:spcBef>
                        <a:spcAft>
                          <a:spcPts val="0"/>
                        </a:spcAft>
                      </a:pPr>
                      <a:r>
                        <a:rPr lang="en-ZA"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 </a:t>
                      </a:r>
                    </a:p>
                  </a:txBody>
                  <a:tcPr marL="17780" marR="17780" marT="71771" marB="717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ctr" latinLnBrk="0" hangingPunct="1">
                        <a:lnSpc>
                          <a:spcPct val="115000"/>
                        </a:lnSpc>
                        <a:spcBef>
                          <a:spcPts val="0"/>
                        </a:spcBef>
                        <a:spcAft>
                          <a:spcPts val="0"/>
                        </a:spcAft>
                      </a:pPr>
                      <a:r>
                        <a:rPr lang="en-ZA"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Phase 4</a:t>
                      </a:r>
                    </a:p>
                    <a:p>
                      <a:pPr marL="0" marR="0" indent="0" algn="l" defTabSz="914400" rtl="0" eaLnBrk="1" fontAlgn="ctr" latinLnBrk="0" hangingPunct="1">
                        <a:lnSpc>
                          <a:spcPct val="115000"/>
                        </a:lnSpc>
                        <a:spcBef>
                          <a:spcPts val="0"/>
                        </a:spcBef>
                        <a:spcAft>
                          <a:spcPts val="0"/>
                        </a:spcAft>
                      </a:pPr>
                      <a:r>
                        <a:rPr lang="en-ZA"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Functional Femicide Watch Dashboard with available data</a:t>
                      </a:r>
                    </a:p>
                  </a:txBody>
                  <a:tcPr marL="17780" marR="17780" marT="71771" marB="717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ctr" latinLnBrk="0" hangingPunct="1">
                        <a:lnSpc>
                          <a:spcPct val="115000"/>
                        </a:lnSpc>
                        <a:spcBef>
                          <a:spcPts val="0"/>
                        </a:spcBef>
                        <a:spcAft>
                          <a:spcPts val="0"/>
                        </a:spcAft>
                      </a:pPr>
                      <a:r>
                        <a:rPr lang="en-ZA"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Phase 5:</a:t>
                      </a:r>
                    </a:p>
                    <a:p>
                      <a:pPr marL="0" marR="0" indent="0" algn="l" defTabSz="914400" rtl="0" eaLnBrk="1" fontAlgn="ctr" latinLnBrk="0" hangingPunct="1">
                        <a:lnSpc>
                          <a:spcPct val="115000"/>
                        </a:lnSpc>
                        <a:spcBef>
                          <a:spcPts val="0"/>
                        </a:spcBef>
                        <a:spcAft>
                          <a:spcPts val="0"/>
                        </a:spcAft>
                      </a:pPr>
                      <a:r>
                        <a:rPr lang="en-GB"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Approved report on additional data metrics for Phase 5 Femicide Watch Dashboard </a:t>
                      </a:r>
                      <a:endParaRPr lang="en-ZA"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endParaRPr>
                    </a:p>
                    <a:p>
                      <a:pPr marL="0" marR="0" indent="0" algn="l" defTabSz="914400" rtl="0" eaLnBrk="1" fontAlgn="ctr" latinLnBrk="0" hangingPunct="1">
                        <a:lnSpc>
                          <a:spcPct val="115000"/>
                        </a:lnSpc>
                        <a:spcBef>
                          <a:spcPts val="0"/>
                        </a:spcBef>
                        <a:spcAft>
                          <a:spcPts val="0"/>
                        </a:spcAft>
                      </a:pPr>
                      <a:r>
                        <a:rPr lang="en-ZA"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 </a:t>
                      </a:r>
                    </a:p>
                  </a:txBody>
                  <a:tcPr marL="17780" marR="17780" marT="71771" marB="717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ctr" latinLnBrk="0" hangingPunct="1">
                        <a:lnSpc>
                          <a:spcPct val="115000"/>
                        </a:lnSpc>
                        <a:spcBef>
                          <a:spcPts val="0"/>
                        </a:spcBef>
                        <a:spcAft>
                          <a:spcPts val="0"/>
                        </a:spcAft>
                      </a:pPr>
                      <a:r>
                        <a:rPr lang="en-GB"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Phase 6:</a:t>
                      </a:r>
                      <a:endParaRPr lang="en-ZA"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endParaRPr>
                    </a:p>
                    <a:p>
                      <a:pPr marL="0" marR="0" indent="0" algn="l" defTabSz="914400" rtl="0" eaLnBrk="1" fontAlgn="ctr" latinLnBrk="0" hangingPunct="1">
                        <a:lnSpc>
                          <a:spcPct val="115000"/>
                        </a:lnSpc>
                        <a:spcBef>
                          <a:spcPts val="0"/>
                        </a:spcBef>
                        <a:spcAft>
                          <a:spcPts val="0"/>
                        </a:spcAft>
                      </a:pPr>
                      <a:r>
                        <a:rPr lang="en-GB"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Approved report on additional data metrics for Phase 6 Femicide Watch Dashboard</a:t>
                      </a:r>
                      <a:endParaRPr lang="en-ZA"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ctr" latinLnBrk="0" hangingPunct="1">
                        <a:lnSpc>
                          <a:spcPct val="115000"/>
                        </a:lnSpc>
                        <a:spcBef>
                          <a:spcPts val="0"/>
                        </a:spcBef>
                        <a:spcAft>
                          <a:spcPts val="0"/>
                        </a:spcAft>
                      </a:pPr>
                      <a:r>
                        <a:rPr lang="en-ZA"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Phase 7:  Published report of Femicide Watch</a:t>
                      </a:r>
                    </a:p>
                  </a:txBody>
                  <a:tcPr marL="17780" marR="17780" marT="71771" marB="717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3653376"/>
                  </a:ext>
                </a:extLst>
              </a:tr>
              <a:tr h="1051793">
                <a:tc>
                  <a:txBody>
                    <a:bodyPr/>
                    <a:lstStyle/>
                    <a:p>
                      <a:pPr marL="0" marR="0" indent="0" algn="l" defTabSz="914400" rtl="0" eaLnBrk="1" fontAlgn="ctr" latinLnBrk="0" hangingPunct="1">
                        <a:lnSpc>
                          <a:spcPct val="115000"/>
                        </a:lnSpc>
                        <a:spcBef>
                          <a:spcPts val="0"/>
                        </a:spcBef>
                        <a:spcAft>
                          <a:spcPts val="0"/>
                        </a:spcAft>
                      </a:pPr>
                      <a:r>
                        <a:rPr lang="en-ZA"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4.2 Finalised child justice preliminary inquiries within 90 days after date of first appearance</a:t>
                      </a:r>
                      <a:endParaRPr lang="en-US"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ctr" latinLnBrk="0" hangingPunct="1">
                        <a:lnSpc>
                          <a:spcPct val="115000"/>
                        </a:lnSpc>
                        <a:spcBef>
                          <a:spcPts val="0"/>
                        </a:spcBef>
                        <a:spcAft>
                          <a:spcPts val="0"/>
                        </a:spcAft>
                      </a:pPr>
                      <a:r>
                        <a:rPr lang="en-ZA"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4.2.1 Percentage of child justice preliminary inquiries finalised within 90 days after date of first appearance </a:t>
                      </a:r>
                      <a:endParaRPr lang="en-US"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endParaRPr>
                    </a:p>
                  </a:txBody>
                  <a:tcPr marL="17780" marR="17780" marT="71771" marB="717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683895" indent="-226695" algn="ctr" fontAlgn="ctr">
                        <a:lnSpc>
                          <a:spcPct val="115000"/>
                        </a:lnSpc>
                        <a:spcBef>
                          <a:spcPts val="1200"/>
                        </a:spcBef>
                        <a:spcAft>
                          <a:spcPts val="0"/>
                        </a:spcAft>
                      </a:pPr>
                      <a:r>
                        <a:rPr lang="en-ZA"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90%</a:t>
                      </a:r>
                    </a:p>
                  </a:txBody>
                  <a:tcPr marL="17780" marR="17780" marT="71771" marB="717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683895" indent="-226695" algn="ctr" fontAlgn="ctr">
                        <a:lnSpc>
                          <a:spcPct val="115000"/>
                        </a:lnSpc>
                        <a:spcBef>
                          <a:spcPts val="1200"/>
                        </a:spcBef>
                        <a:spcAft>
                          <a:spcPts val="0"/>
                        </a:spcAft>
                      </a:pPr>
                      <a:r>
                        <a:rPr lang="en-ZA" sz="12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90%</a:t>
                      </a:r>
                    </a:p>
                  </a:txBody>
                  <a:tcPr marL="17780" marR="17780" marT="71771" marB="717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683895" indent="-226695" algn="ctr" fontAlgn="ctr">
                        <a:lnSpc>
                          <a:spcPct val="115000"/>
                        </a:lnSpc>
                        <a:spcBef>
                          <a:spcPts val="1200"/>
                        </a:spcBef>
                        <a:spcAft>
                          <a:spcPts val="0"/>
                        </a:spcAft>
                      </a:pPr>
                      <a:r>
                        <a:rPr lang="en-ZA" sz="12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91%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683895" indent="-226695" algn="ctr" fontAlgn="ctr">
                        <a:lnSpc>
                          <a:spcPct val="115000"/>
                        </a:lnSpc>
                        <a:spcBef>
                          <a:spcPts val="1200"/>
                        </a:spcBef>
                        <a:spcAft>
                          <a:spcPts val="0"/>
                        </a:spcAft>
                      </a:pPr>
                      <a:r>
                        <a:rPr lang="en-ZA" sz="12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92%</a:t>
                      </a:r>
                    </a:p>
                  </a:txBody>
                  <a:tcPr marL="17780" marR="17780" marT="71771" marB="717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6463604"/>
                  </a:ext>
                </a:extLst>
              </a:tr>
              <a:tr h="1138849">
                <a:tc>
                  <a:txBody>
                    <a:bodyPr/>
                    <a:lstStyle/>
                    <a:p>
                      <a:pPr marL="0" marR="0" indent="0" algn="l" defTabSz="914400" rtl="0" eaLnBrk="1" fontAlgn="ctr" latinLnBrk="0" hangingPunct="1">
                        <a:lnSpc>
                          <a:spcPct val="115000"/>
                        </a:lnSpc>
                        <a:spcBef>
                          <a:spcPts val="0"/>
                        </a:spcBef>
                        <a:spcAft>
                          <a:spcPts val="0"/>
                        </a:spcAft>
                      </a:pPr>
                      <a:r>
                        <a:rPr lang="en-ZA"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4.3 NRSO Clearance Certificates issued in 10 days </a:t>
                      </a:r>
                      <a:endParaRPr lang="en-US"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ctr" latinLnBrk="0" hangingPunct="1">
                        <a:lnSpc>
                          <a:spcPct val="115000"/>
                        </a:lnSpc>
                        <a:spcBef>
                          <a:spcPts val="0"/>
                        </a:spcBef>
                        <a:spcAft>
                          <a:spcPts val="0"/>
                        </a:spcAft>
                      </a:pPr>
                      <a:r>
                        <a:rPr lang="en-ZA"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4.3.1  Percentage of NRSO Clearance Certificates issued within 10 days from date of receipt of the application </a:t>
                      </a:r>
                      <a:endParaRPr lang="en-US"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endParaRPr>
                    </a:p>
                  </a:txBody>
                  <a:tcPr marL="17780" marR="17780" marT="71771" marB="717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683895" marR="0" indent="-226695" algn="ctr" defTabSz="914400" rtl="0" eaLnBrk="1" fontAlgn="ctr" latinLnBrk="0" hangingPunct="1">
                        <a:lnSpc>
                          <a:spcPct val="115000"/>
                        </a:lnSpc>
                        <a:spcBef>
                          <a:spcPts val="1200"/>
                        </a:spcBef>
                        <a:spcAft>
                          <a:spcPts val="0"/>
                        </a:spcAft>
                      </a:pPr>
                      <a:r>
                        <a:rPr lang="en-ZA" sz="12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50%</a:t>
                      </a:r>
                      <a:endParaRPr lang="en-US" sz="12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17780" marR="17780" marT="71771" marB="717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683895" marR="0" indent="-226695" algn="ctr" defTabSz="914400" rtl="0" eaLnBrk="1" fontAlgn="ctr" latinLnBrk="0" hangingPunct="1">
                        <a:lnSpc>
                          <a:spcPct val="115000"/>
                        </a:lnSpc>
                        <a:spcBef>
                          <a:spcPts val="1200"/>
                        </a:spcBef>
                        <a:spcAft>
                          <a:spcPts val="0"/>
                        </a:spcAft>
                      </a:pPr>
                      <a:r>
                        <a:rPr lang="en-ZA" sz="12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55%</a:t>
                      </a:r>
                      <a:endParaRPr lang="en-US" sz="12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17780" marR="17780" marT="71771" marB="717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683895" marR="0" indent="-226695" algn="ctr" defTabSz="914400" rtl="0" eaLnBrk="1" fontAlgn="ctr" latinLnBrk="0" hangingPunct="1">
                        <a:lnSpc>
                          <a:spcPct val="115000"/>
                        </a:lnSpc>
                        <a:spcBef>
                          <a:spcPts val="1200"/>
                        </a:spcBef>
                        <a:spcAft>
                          <a:spcPts val="0"/>
                        </a:spcAft>
                      </a:pPr>
                      <a:r>
                        <a:rPr lang="en-ZA" sz="12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60%</a:t>
                      </a:r>
                      <a:endParaRPr lang="en-US" sz="12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683895" marR="0" indent="-226695" algn="ctr" defTabSz="914400" rtl="0" eaLnBrk="1" fontAlgn="ctr" latinLnBrk="0" hangingPunct="1">
                        <a:lnSpc>
                          <a:spcPct val="115000"/>
                        </a:lnSpc>
                        <a:spcBef>
                          <a:spcPts val="1200"/>
                        </a:spcBef>
                        <a:spcAft>
                          <a:spcPts val="0"/>
                        </a:spcAft>
                      </a:pPr>
                      <a:r>
                        <a:rPr lang="en-ZA" sz="12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65%</a:t>
                      </a:r>
                      <a:endParaRPr lang="en-US" sz="12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17780" marR="17780" marT="71771" marB="717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89800687"/>
                  </a:ext>
                </a:extLst>
              </a:tr>
            </a:tbl>
          </a:graphicData>
        </a:graphic>
      </p:graphicFrame>
      <p:sp>
        <p:nvSpPr>
          <p:cNvPr id="63533" name="TextBox 6">
            <a:extLst>
              <a:ext uri="{FF2B5EF4-FFF2-40B4-BE49-F238E27FC236}">
                <a16:creationId xmlns:a16="http://schemas.microsoft.com/office/drawing/2014/main" id="{D62B8675-4E8D-A42B-6251-75C74AEF2791}"/>
              </a:ext>
            </a:extLst>
          </p:cNvPr>
          <p:cNvSpPr txBox="1">
            <a:spLocks noChangeArrowheads="1"/>
          </p:cNvSpPr>
          <p:nvPr/>
        </p:nvSpPr>
        <p:spPr bwMode="auto">
          <a:xfrm>
            <a:off x="352425" y="641350"/>
            <a:ext cx="8824913"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600" b="1">
                <a:latin typeface="Arial" panose="020B0604020202020204" pitchFamily="34" charset="0"/>
                <a:cs typeface="Arial" panose="020B0604020202020204" pitchFamily="34" charset="0"/>
              </a:rPr>
              <a:t>PROGRAMME 2: COURT SERVICES </a:t>
            </a:r>
          </a:p>
          <a:p>
            <a:pPr eaLnBrk="1" hangingPunct="1">
              <a:lnSpc>
                <a:spcPct val="100000"/>
              </a:lnSpc>
              <a:spcBef>
                <a:spcPct val="0"/>
              </a:spcBef>
              <a:buFontTx/>
              <a:buNone/>
            </a:pPr>
            <a:endParaRPr lang="en-US" altLang="en-US" sz="1600">
              <a:latin typeface="Arial" panose="020B0604020202020204" pitchFamily="34" charset="0"/>
              <a:cs typeface="Arial" panose="020B0604020202020204" pitchFamily="34" charset="0"/>
            </a:endParaRPr>
          </a:p>
        </p:txBody>
      </p:sp>
      <p:cxnSp>
        <p:nvCxnSpPr>
          <p:cNvPr id="8" name="Straight Connector 7">
            <a:extLst>
              <a:ext uri="{FF2B5EF4-FFF2-40B4-BE49-F238E27FC236}">
                <a16:creationId xmlns:a16="http://schemas.microsoft.com/office/drawing/2014/main" id="{29C1A0A7-CECB-4143-9B6D-0918BDFC2B65}"/>
              </a:ext>
            </a:extLst>
          </p:cNvPr>
          <p:cNvCxnSpPr/>
          <p:nvPr/>
        </p:nvCxnSpPr>
        <p:spPr>
          <a:xfrm>
            <a:off x="352425" y="965200"/>
            <a:ext cx="8483600" cy="0"/>
          </a:xfrm>
          <a:prstGeom prst="line">
            <a:avLst/>
          </a:prstGeom>
          <a:ln>
            <a:solidFill>
              <a:srgbClr val="C00000"/>
            </a:solidFill>
          </a:ln>
        </p:spPr>
        <p:style>
          <a:lnRef idx="2">
            <a:schemeClr val="accent4"/>
          </a:lnRef>
          <a:fillRef idx="0">
            <a:schemeClr val="accent4"/>
          </a:fillRef>
          <a:effectRef idx="1">
            <a:schemeClr val="accent4"/>
          </a:effectRef>
          <a:fontRef idx="minor">
            <a:schemeClr val="tx1"/>
          </a:fontRef>
        </p:style>
      </p:cxnSp>
      <p:sp>
        <p:nvSpPr>
          <p:cNvPr id="63535" name="TextBox 8">
            <a:extLst>
              <a:ext uri="{FF2B5EF4-FFF2-40B4-BE49-F238E27FC236}">
                <a16:creationId xmlns:a16="http://schemas.microsoft.com/office/drawing/2014/main" id="{95E6CC19-5F2B-6A5B-4890-AD1FFF0FA8AC}"/>
              </a:ext>
            </a:extLst>
          </p:cNvPr>
          <p:cNvSpPr txBox="1">
            <a:spLocks noChangeArrowheads="1"/>
          </p:cNvSpPr>
          <p:nvPr/>
        </p:nvSpPr>
        <p:spPr bwMode="auto">
          <a:xfrm>
            <a:off x="231775" y="979488"/>
            <a:ext cx="882491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600" b="1">
                <a:latin typeface="Arial" panose="020B0604020202020204" pitchFamily="34" charset="0"/>
                <a:cs typeface="Arial" panose="020B0604020202020204" pitchFamily="34" charset="0"/>
              </a:rPr>
              <a:t> 2022/23 APP OUTCOME, ACCOMPANYING OUTPUT INDICATORS AND TARGETS  </a:t>
            </a:r>
            <a:endParaRPr lang="en-US" altLang="en-US" sz="1600">
              <a:latin typeface="Arial" panose="020B0604020202020204" pitchFamily="34" charset="0"/>
              <a:cs typeface="Arial" panose="020B0604020202020204" pitchFamily="34" charset="0"/>
            </a:endParaRPr>
          </a:p>
        </p:txBody>
      </p:sp>
    </p:spTree>
  </p:cSld>
  <p:clrMapOvr>
    <a:masterClrMapping/>
  </p:clrMapOvr>
  <p:transition spd="med">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29C1A0A7-CECB-4143-9B6D-0918BDFC2B65}"/>
              </a:ext>
            </a:extLst>
          </p:cNvPr>
          <p:cNvCxnSpPr/>
          <p:nvPr/>
        </p:nvCxnSpPr>
        <p:spPr>
          <a:xfrm>
            <a:off x="307975" y="1055688"/>
            <a:ext cx="8710613" cy="0"/>
          </a:xfrm>
          <a:prstGeom prst="line">
            <a:avLst/>
          </a:prstGeom>
          <a:ln>
            <a:solidFill>
              <a:srgbClr val="C00000"/>
            </a:solidFill>
          </a:ln>
        </p:spPr>
        <p:style>
          <a:lnRef idx="2">
            <a:schemeClr val="accent4"/>
          </a:lnRef>
          <a:fillRef idx="0">
            <a:schemeClr val="accent4"/>
          </a:fillRef>
          <a:effectRef idx="1">
            <a:schemeClr val="accent4"/>
          </a:effectRef>
          <a:fontRef idx="minor">
            <a:schemeClr val="tx1"/>
          </a:fontRef>
        </p:style>
      </p:cxnSp>
      <p:sp>
        <p:nvSpPr>
          <p:cNvPr id="2" name="Rectangle 1">
            <a:extLst>
              <a:ext uri="{FF2B5EF4-FFF2-40B4-BE49-F238E27FC236}">
                <a16:creationId xmlns:a16="http://schemas.microsoft.com/office/drawing/2014/main" id="{F87DC4A4-F204-33E1-80F3-92676C162862}"/>
              </a:ext>
            </a:extLst>
          </p:cNvPr>
          <p:cNvSpPr/>
          <p:nvPr/>
        </p:nvSpPr>
        <p:spPr>
          <a:xfrm>
            <a:off x="352425" y="1681163"/>
            <a:ext cx="8339138" cy="708025"/>
          </a:xfrm>
          <a:prstGeom prst="rect">
            <a:avLst/>
          </a:prstGeom>
        </p:spPr>
        <p:txBody>
          <a:bodyPr>
            <a:spAutoFit/>
          </a:bodyPr>
          <a:lstStyle/>
          <a:p>
            <a:pPr marL="95250" algn="just" eaLnBrk="1" fontAlgn="auto" hangingPunct="1">
              <a:spcBef>
                <a:spcPts val="0"/>
              </a:spcBef>
              <a:spcAft>
                <a:spcPts val="0"/>
              </a:spcAft>
              <a:defRPr/>
            </a:pPr>
            <a:endParaRPr lang="en-US" sz="2000" dirty="0">
              <a:latin typeface="Arial" panose="020B0604020202020204" pitchFamily="34" charset="0"/>
              <a:cs typeface="Arial" panose="020B0604020202020204" pitchFamily="34" charset="0"/>
            </a:endParaRPr>
          </a:p>
          <a:p>
            <a:pPr marL="342900" indent="-342900" algn="just" eaLnBrk="1" fontAlgn="auto" hangingPunct="1">
              <a:spcAft>
                <a:spcPts val="0"/>
              </a:spcAft>
              <a:buFont typeface="Arial" panose="020B0604020202020204" pitchFamily="34" charset="0"/>
              <a:buChar char="•"/>
              <a:defRPr/>
            </a:pPr>
            <a:endParaRPr lang="en-ZA" altLang="en-US" sz="2000" i="1" dirty="0">
              <a:latin typeface="Arial" panose="020B0604020202020204" pitchFamily="34" charset="0"/>
              <a:cs typeface="Arial" panose="020B0604020202020204" pitchFamily="34" charset="0"/>
            </a:endParaRPr>
          </a:p>
        </p:txBody>
      </p:sp>
      <p:graphicFrame>
        <p:nvGraphicFramePr>
          <p:cNvPr id="6" name="Table 5">
            <a:extLst>
              <a:ext uri="{FF2B5EF4-FFF2-40B4-BE49-F238E27FC236}">
                <a16:creationId xmlns:a16="http://schemas.microsoft.com/office/drawing/2014/main" id="{08AAFD57-A271-4D3A-A967-58194531B202}"/>
              </a:ext>
            </a:extLst>
          </p:cNvPr>
          <p:cNvGraphicFramePr>
            <a:graphicFrameLocks noGrp="1"/>
          </p:cNvGraphicFramePr>
          <p:nvPr/>
        </p:nvGraphicFramePr>
        <p:xfrm>
          <a:off x="211138" y="1627188"/>
          <a:ext cx="8621712" cy="4070350"/>
        </p:xfrm>
        <a:graphic>
          <a:graphicData uri="http://schemas.openxmlformats.org/drawingml/2006/table">
            <a:tbl>
              <a:tblPr>
                <a:tableStyleId>{5C22544A-7EE6-4342-B048-85BDC9FD1C3A}</a:tableStyleId>
              </a:tblPr>
              <a:tblGrid>
                <a:gridCol w="1608781">
                  <a:extLst>
                    <a:ext uri="{9D8B030D-6E8A-4147-A177-3AD203B41FA5}">
                      <a16:colId xmlns:a16="http://schemas.microsoft.com/office/drawing/2014/main" val="20000"/>
                    </a:ext>
                  </a:extLst>
                </a:gridCol>
                <a:gridCol w="2010526">
                  <a:extLst>
                    <a:ext uri="{9D8B030D-6E8A-4147-A177-3AD203B41FA5}">
                      <a16:colId xmlns:a16="http://schemas.microsoft.com/office/drawing/2014/main" val="20001"/>
                    </a:ext>
                  </a:extLst>
                </a:gridCol>
                <a:gridCol w="1225287">
                  <a:extLst>
                    <a:ext uri="{9D8B030D-6E8A-4147-A177-3AD203B41FA5}">
                      <a16:colId xmlns:a16="http://schemas.microsoft.com/office/drawing/2014/main" val="20002"/>
                    </a:ext>
                  </a:extLst>
                </a:gridCol>
                <a:gridCol w="1366665">
                  <a:extLst>
                    <a:ext uri="{9D8B030D-6E8A-4147-A177-3AD203B41FA5}">
                      <a16:colId xmlns:a16="http://schemas.microsoft.com/office/drawing/2014/main" val="20003"/>
                    </a:ext>
                  </a:extLst>
                </a:gridCol>
                <a:gridCol w="1206436">
                  <a:extLst>
                    <a:ext uri="{9D8B030D-6E8A-4147-A177-3AD203B41FA5}">
                      <a16:colId xmlns:a16="http://schemas.microsoft.com/office/drawing/2014/main" val="20004"/>
                    </a:ext>
                  </a:extLst>
                </a:gridCol>
                <a:gridCol w="1204016">
                  <a:extLst>
                    <a:ext uri="{9D8B030D-6E8A-4147-A177-3AD203B41FA5}">
                      <a16:colId xmlns:a16="http://schemas.microsoft.com/office/drawing/2014/main" val="20005"/>
                    </a:ext>
                  </a:extLst>
                </a:gridCol>
              </a:tblGrid>
              <a:tr h="329278">
                <a:tc gridSpan="6">
                  <a:txBody>
                    <a:bodyPr/>
                    <a:lstStyle/>
                    <a:p>
                      <a:pPr marL="0" marR="0" indent="0" algn="just" fontAlgn="ctr">
                        <a:lnSpc>
                          <a:spcPct val="120000"/>
                        </a:lnSpc>
                        <a:spcBef>
                          <a:spcPts val="0"/>
                        </a:spcBef>
                        <a:spcAft>
                          <a:spcPts val="200"/>
                        </a:spcAft>
                      </a:pPr>
                      <a:r>
                        <a:rPr lang="en-ZA" sz="1800" b="1" kern="1200" dirty="0">
                          <a:solidFill>
                            <a:schemeClr val="dk1"/>
                          </a:solidFill>
                          <a:effectLst/>
                          <a:latin typeface="+mn-lt"/>
                          <a:ea typeface="+mn-ea"/>
                          <a:cs typeface="+mn-cs"/>
                        </a:rPr>
                        <a:t>Outcome 4: Increased access to justice services</a:t>
                      </a:r>
                      <a:endParaRPr lang="en-US" sz="1600" b="1" dirty="0">
                        <a:effectLst/>
                        <a:latin typeface="Arial" pitchFamily="34" charset="0"/>
                        <a:ea typeface="Calibri"/>
                        <a:cs typeface="Arial" pitchFamily="34" charset="0"/>
                      </a:endParaRPr>
                    </a:p>
                  </a:txBody>
                  <a:tcPr marL="68556" marR="685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82932">
                <a:tc rowSpan="2">
                  <a:txBody>
                    <a:bodyPr/>
                    <a:lstStyle/>
                    <a:p>
                      <a:pPr marL="0" marR="0" indent="0" algn="just" fontAlgn="ctr">
                        <a:lnSpc>
                          <a:spcPct val="100000"/>
                        </a:lnSpc>
                        <a:spcBef>
                          <a:spcPts val="0"/>
                        </a:spcBef>
                        <a:spcAft>
                          <a:spcPts val="0"/>
                        </a:spcAft>
                      </a:pPr>
                      <a:r>
                        <a:rPr lang="en-ZA" sz="1200" b="1" dirty="0">
                          <a:effectLst/>
                          <a:latin typeface="Arial" pitchFamily="34" charset="0"/>
                          <a:cs typeface="Arial" pitchFamily="34" charset="0"/>
                        </a:rPr>
                        <a:t>Outputs</a:t>
                      </a:r>
                      <a:endParaRPr lang="en-US" sz="1200" b="1" dirty="0">
                        <a:effectLst/>
                        <a:latin typeface="Arial" pitchFamily="34" charset="0"/>
                        <a:ea typeface="Calibri"/>
                        <a:cs typeface="Arial" pitchFamily="34" charset="0"/>
                      </a:endParaRPr>
                    </a:p>
                  </a:txBody>
                  <a:tcPr marL="68556" marR="685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rowSpan="2">
                  <a:txBody>
                    <a:bodyPr/>
                    <a:lstStyle/>
                    <a:p>
                      <a:pPr marL="0" marR="0" indent="0" algn="just" fontAlgn="ctr">
                        <a:lnSpc>
                          <a:spcPct val="100000"/>
                        </a:lnSpc>
                        <a:spcBef>
                          <a:spcPts val="0"/>
                        </a:spcBef>
                        <a:spcAft>
                          <a:spcPts val="0"/>
                        </a:spcAft>
                      </a:pPr>
                      <a:r>
                        <a:rPr lang="en-ZA" sz="1200" b="1" dirty="0">
                          <a:effectLst/>
                          <a:latin typeface="Arial" pitchFamily="34" charset="0"/>
                          <a:cs typeface="Arial" pitchFamily="34" charset="0"/>
                        </a:rPr>
                        <a:t>Output</a:t>
                      </a:r>
                      <a:endParaRPr lang="en-US" sz="1200" b="1" dirty="0">
                        <a:effectLst/>
                        <a:latin typeface="Arial" pitchFamily="34" charset="0"/>
                        <a:cs typeface="Arial" pitchFamily="34" charset="0"/>
                      </a:endParaRPr>
                    </a:p>
                    <a:p>
                      <a:pPr marL="0" marR="0" indent="0" algn="just" fontAlgn="ctr">
                        <a:lnSpc>
                          <a:spcPct val="100000"/>
                        </a:lnSpc>
                        <a:spcBef>
                          <a:spcPts val="0"/>
                        </a:spcBef>
                        <a:spcAft>
                          <a:spcPts val="0"/>
                        </a:spcAft>
                      </a:pPr>
                      <a:r>
                        <a:rPr lang="en-ZA" sz="1200" b="1" dirty="0">
                          <a:effectLst/>
                          <a:latin typeface="Arial" pitchFamily="34" charset="0"/>
                          <a:cs typeface="Arial" pitchFamily="34" charset="0"/>
                        </a:rPr>
                        <a:t>Indicators</a:t>
                      </a:r>
                      <a:endParaRPr lang="en-US" sz="1200" b="1" dirty="0">
                        <a:effectLst/>
                        <a:latin typeface="Arial" pitchFamily="34" charset="0"/>
                        <a:ea typeface="Calibri"/>
                        <a:cs typeface="Arial" pitchFamily="34" charset="0"/>
                      </a:endParaRPr>
                    </a:p>
                  </a:txBody>
                  <a:tcPr marL="68556" marR="685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rowSpan="2">
                  <a:txBody>
                    <a:bodyPr/>
                    <a:lstStyle/>
                    <a:p>
                      <a:pPr marL="83185" marR="0" indent="0" algn="just" fontAlgn="ctr">
                        <a:lnSpc>
                          <a:spcPct val="100000"/>
                        </a:lnSpc>
                        <a:spcBef>
                          <a:spcPts val="0"/>
                        </a:spcBef>
                        <a:spcAft>
                          <a:spcPts val="0"/>
                        </a:spcAft>
                      </a:pPr>
                      <a:r>
                        <a:rPr lang="en-ZA" sz="1200" b="1" dirty="0">
                          <a:effectLst/>
                          <a:latin typeface="Arial" pitchFamily="34" charset="0"/>
                          <a:cs typeface="Arial" pitchFamily="34" charset="0"/>
                        </a:rPr>
                        <a:t>Estimated performance </a:t>
                      </a:r>
                      <a:endParaRPr lang="en-US" sz="1200" b="1" dirty="0">
                        <a:effectLst/>
                        <a:latin typeface="Arial" pitchFamily="34" charset="0"/>
                        <a:cs typeface="Arial" pitchFamily="34" charset="0"/>
                      </a:endParaRPr>
                    </a:p>
                    <a:p>
                      <a:pPr marL="83185" marR="0" indent="0" algn="just" fontAlgn="ctr">
                        <a:lnSpc>
                          <a:spcPct val="100000"/>
                        </a:lnSpc>
                        <a:spcBef>
                          <a:spcPts val="0"/>
                        </a:spcBef>
                        <a:spcAft>
                          <a:spcPts val="0"/>
                        </a:spcAft>
                      </a:pPr>
                      <a:r>
                        <a:rPr lang="en-ZA" sz="1200" b="1" dirty="0">
                          <a:effectLst/>
                          <a:latin typeface="Arial" pitchFamily="34" charset="0"/>
                          <a:cs typeface="Arial" pitchFamily="34" charset="0"/>
                        </a:rPr>
                        <a:t>2021/22</a:t>
                      </a:r>
                      <a:endParaRPr lang="en-US" sz="1200" b="1" dirty="0">
                        <a:effectLst/>
                        <a:latin typeface="Arial" pitchFamily="34" charset="0"/>
                        <a:ea typeface="Calibri"/>
                        <a:cs typeface="Arial" pitchFamily="34" charset="0"/>
                      </a:endParaRPr>
                    </a:p>
                  </a:txBody>
                  <a:tcPr marL="68556" marR="685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gridSpan="3">
                  <a:txBody>
                    <a:bodyPr/>
                    <a:lstStyle/>
                    <a:p>
                      <a:pPr marL="0" marR="0" indent="0" algn="ctr" fontAlgn="ctr">
                        <a:lnSpc>
                          <a:spcPct val="100000"/>
                        </a:lnSpc>
                        <a:spcBef>
                          <a:spcPts val="0"/>
                        </a:spcBef>
                        <a:spcAft>
                          <a:spcPts val="0"/>
                        </a:spcAft>
                      </a:pPr>
                      <a:r>
                        <a:rPr lang="en-ZA" sz="1200" b="1" dirty="0">
                          <a:effectLst/>
                          <a:latin typeface="Arial" pitchFamily="34" charset="0"/>
                          <a:cs typeface="Arial" pitchFamily="34" charset="0"/>
                        </a:rPr>
                        <a:t>Medium-term targets</a:t>
                      </a:r>
                      <a:endParaRPr lang="en-US" sz="1200" b="1" dirty="0">
                        <a:effectLst/>
                        <a:latin typeface="Arial" pitchFamily="34" charset="0"/>
                        <a:ea typeface="Calibri"/>
                        <a:cs typeface="Arial" pitchFamily="34" charset="0"/>
                      </a:endParaRPr>
                    </a:p>
                  </a:txBody>
                  <a:tcPr marL="68556" marR="685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365865">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indent="0" algn="just" fontAlgn="ctr">
                        <a:lnSpc>
                          <a:spcPct val="100000"/>
                        </a:lnSpc>
                        <a:spcBef>
                          <a:spcPts val="0"/>
                        </a:spcBef>
                        <a:spcAft>
                          <a:spcPts val="0"/>
                        </a:spcAft>
                      </a:pPr>
                      <a:r>
                        <a:rPr lang="en-ZA" sz="1200" b="1" dirty="0">
                          <a:effectLst/>
                          <a:latin typeface="Arial" pitchFamily="34" charset="0"/>
                          <a:cs typeface="Arial" pitchFamily="34" charset="0"/>
                        </a:rPr>
                        <a:t>2022/23</a:t>
                      </a:r>
                      <a:endParaRPr lang="en-US" sz="1200" b="1" dirty="0">
                        <a:effectLst/>
                        <a:latin typeface="Arial" pitchFamily="34" charset="0"/>
                        <a:ea typeface="Calibri"/>
                        <a:cs typeface="Arial" pitchFamily="34" charset="0"/>
                      </a:endParaRPr>
                    </a:p>
                  </a:txBody>
                  <a:tcPr marL="68556" marR="685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0" algn="just" fontAlgn="ctr">
                        <a:lnSpc>
                          <a:spcPct val="100000"/>
                        </a:lnSpc>
                        <a:spcBef>
                          <a:spcPts val="0"/>
                        </a:spcBef>
                        <a:spcAft>
                          <a:spcPts val="0"/>
                        </a:spcAft>
                      </a:pPr>
                      <a:r>
                        <a:rPr lang="en-ZA" sz="1200" b="1" dirty="0">
                          <a:effectLst/>
                          <a:latin typeface="Arial" pitchFamily="34" charset="0"/>
                          <a:cs typeface="Arial" pitchFamily="34" charset="0"/>
                        </a:rPr>
                        <a:t>2023/24</a:t>
                      </a:r>
                      <a:endParaRPr lang="en-US" sz="1200" b="1" dirty="0">
                        <a:effectLst/>
                        <a:latin typeface="Arial" pitchFamily="34" charset="0"/>
                        <a:ea typeface="Calibri"/>
                        <a:cs typeface="Arial" pitchFamily="34" charset="0"/>
                      </a:endParaRPr>
                    </a:p>
                  </a:txBody>
                  <a:tcPr marL="68556" marR="685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0" algn="just" fontAlgn="ctr">
                        <a:lnSpc>
                          <a:spcPct val="100000"/>
                        </a:lnSpc>
                        <a:spcBef>
                          <a:spcPts val="0"/>
                        </a:spcBef>
                        <a:spcAft>
                          <a:spcPts val="0"/>
                        </a:spcAft>
                      </a:pPr>
                      <a:r>
                        <a:rPr lang="en-ZA" sz="1200" b="1" dirty="0">
                          <a:effectLst/>
                          <a:latin typeface="Arial" pitchFamily="34" charset="0"/>
                          <a:cs typeface="Arial" pitchFamily="34" charset="0"/>
                        </a:rPr>
                        <a:t>2024/25</a:t>
                      </a:r>
                      <a:endParaRPr lang="en-US" sz="1200" b="1" dirty="0">
                        <a:effectLst/>
                        <a:latin typeface="Arial" pitchFamily="34" charset="0"/>
                        <a:ea typeface="Calibri"/>
                        <a:cs typeface="Arial" pitchFamily="34" charset="0"/>
                      </a:endParaRPr>
                    </a:p>
                  </a:txBody>
                  <a:tcPr marL="68556" marR="685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979920">
                <a:tc>
                  <a:txBody>
                    <a:bodyPr/>
                    <a:lstStyle/>
                    <a:p>
                      <a:pPr marL="0" marR="0" indent="0" algn="l" defTabSz="914400" rtl="0" eaLnBrk="1" fontAlgn="ctr" latinLnBrk="0" hangingPunct="1">
                        <a:lnSpc>
                          <a:spcPct val="115000"/>
                        </a:lnSpc>
                        <a:spcBef>
                          <a:spcPts val="0"/>
                        </a:spcBef>
                        <a:spcAft>
                          <a:spcPts val="0"/>
                        </a:spcAft>
                      </a:pPr>
                      <a:r>
                        <a:rPr lang="en-ZA"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4.4 NRSO Clearance Certificates issued from backlog cases</a:t>
                      </a:r>
                      <a:endParaRPr lang="en-US"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ctr" latinLnBrk="0" hangingPunct="1">
                        <a:lnSpc>
                          <a:spcPct val="115000"/>
                        </a:lnSpc>
                        <a:spcBef>
                          <a:spcPts val="0"/>
                        </a:spcBef>
                        <a:spcAft>
                          <a:spcPts val="0"/>
                        </a:spcAft>
                      </a:pPr>
                      <a:r>
                        <a:rPr lang="en-ZA"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4.4.1 Number of NRSO clearance Certificates issued from backlog cases</a:t>
                      </a:r>
                      <a:endParaRPr lang="en-US"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endParaRPr>
                    </a:p>
                  </a:txBody>
                  <a:tcPr marL="17777" marR="17777" marT="71776" marB="71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683895" indent="-226695" algn="ctr" defTabSz="914400" rtl="0" eaLnBrk="1" fontAlgn="ctr" latinLnBrk="0" hangingPunct="1">
                        <a:lnSpc>
                          <a:spcPct val="115000"/>
                        </a:lnSpc>
                        <a:spcBef>
                          <a:spcPts val="1200"/>
                        </a:spcBef>
                        <a:spcAft>
                          <a:spcPts val="200"/>
                        </a:spcAft>
                      </a:pPr>
                      <a:r>
                        <a:rPr lang="en-US" sz="1200" b="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a:t>
                      </a:r>
                      <a:endParaRPr lang="en-ZA" sz="1200" b="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17777" marR="17777" marT="71776" marB="71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683895" indent="-226695" algn="ctr" defTabSz="914400" rtl="0" eaLnBrk="1" fontAlgn="ctr" latinLnBrk="0" hangingPunct="1">
                        <a:lnSpc>
                          <a:spcPct val="115000"/>
                        </a:lnSpc>
                        <a:spcBef>
                          <a:spcPts val="1200"/>
                        </a:spcBef>
                        <a:spcAft>
                          <a:spcPts val="200"/>
                        </a:spcAft>
                      </a:pPr>
                      <a:r>
                        <a:rPr lang="en-US" sz="1200" b="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3000</a:t>
                      </a:r>
                      <a:endParaRPr lang="en-ZA" sz="1200" b="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17777" marR="17777" marT="71776" marB="71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683895" indent="-226695" algn="ctr" defTabSz="914400" rtl="0" eaLnBrk="1" fontAlgn="ctr" latinLnBrk="0" hangingPunct="1">
                        <a:lnSpc>
                          <a:spcPct val="115000"/>
                        </a:lnSpc>
                        <a:spcBef>
                          <a:spcPts val="1200"/>
                        </a:spcBef>
                        <a:spcAft>
                          <a:spcPts val="200"/>
                        </a:spcAft>
                      </a:pPr>
                      <a:r>
                        <a:rPr lang="en-US" sz="1200" b="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3500</a:t>
                      </a:r>
                      <a:endParaRPr lang="en-ZA" sz="1200" b="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683895" indent="-226695" algn="ctr" defTabSz="914400" rtl="0" eaLnBrk="1" fontAlgn="ctr" latinLnBrk="0" hangingPunct="1">
                        <a:lnSpc>
                          <a:spcPct val="115000"/>
                        </a:lnSpc>
                        <a:spcBef>
                          <a:spcPts val="1200"/>
                        </a:spcBef>
                        <a:spcAft>
                          <a:spcPts val="200"/>
                        </a:spcAft>
                      </a:pPr>
                      <a:r>
                        <a:rPr lang="en-US" sz="1200" b="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4000</a:t>
                      </a:r>
                      <a:endParaRPr lang="en-ZA" sz="1200" b="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17777" marR="17777" marT="71776" marB="71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3653376"/>
                  </a:ext>
                </a:extLst>
              </a:tr>
              <a:tr h="1016828">
                <a:tc>
                  <a:txBody>
                    <a:bodyPr/>
                    <a:lstStyle/>
                    <a:p>
                      <a:pPr marL="0" marR="0" indent="0" algn="l" defTabSz="914400" rtl="0" eaLnBrk="1" fontAlgn="ctr" latinLnBrk="0" hangingPunct="1">
                        <a:lnSpc>
                          <a:spcPct val="115000"/>
                        </a:lnSpc>
                        <a:spcBef>
                          <a:spcPts val="0"/>
                        </a:spcBef>
                        <a:spcAft>
                          <a:spcPts val="0"/>
                        </a:spcAft>
                      </a:pPr>
                      <a:r>
                        <a:rPr lang="en-GB"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4.5 Sexual Offences Courts established at designated courts</a:t>
                      </a:r>
                      <a:endParaRPr lang="en-ZA"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ctr" latinLnBrk="0" hangingPunct="1">
                        <a:lnSpc>
                          <a:spcPct val="115000"/>
                        </a:lnSpc>
                        <a:spcBef>
                          <a:spcPts val="0"/>
                        </a:spcBef>
                        <a:spcAft>
                          <a:spcPts val="0"/>
                        </a:spcAft>
                      </a:pPr>
                      <a:r>
                        <a:rPr lang="en-GB"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4.5.1  Number of sexual offences courts established at designated  courts</a:t>
                      </a:r>
                      <a:endParaRPr lang="en-ZA"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endParaRPr>
                    </a:p>
                  </a:txBody>
                  <a:tcPr marL="17777" marR="17777" marT="71776" marB="71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683895" indent="-226695" algn="ctr" defTabSz="914400" rtl="0" eaLnBrk="1" fontAlgn="ctr" latinLnBrk="0" hangingPunct="1">
                        <a:lnSpc>
                          <a:spcPct val="115000"/>
                        </a:lnSpc>
                        <a:spcBef>
                          <a:spcPts val="1200"/>
                        </a:spcBef>
                        <a:spcAft>
                          <a:spcPts val="200"/>
                        </a:spcAft>
                      </a:pPr>
                      <a:r>
                        <a:rPr lang="en-ZA" sz="1200" b="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100</a:t>
                      </a:r>
                    </a:p>
                  </a:txBody>
                  <a:tcPr marL="17777" marR="17777" marT="71776" marB="71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683895" indent="-226695" algn="ctr" defTabSz="914400" rtl="0" eaLnBrk="1" fontAlgn="ctr" latinLnBrk="0" hangingPunct="1">
                        <a:lnSpc>
                          <a:spcPct val="115000"/>
                        </a:lnSpc>
                        <a:spcBef>
                          <a:spcPts val="1200"/>
                        </a:spcBef>
                        <a:spcAft>
                          <a:spcPts val="200"/>
                        </a:spcAft>
                      </a:pPr>
                      <a:r>
                        <a:rPr lang="en-ZA" sz="1200" b="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80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683895" indent="-226695" algn="ctr" defTabSz="914400" rtl="0" eaLnBrk="1" fontAlgn="ctr" latinLnBrk="0" hangingPunct="1">
                        <a:lnSpc>
                          <a:spcPct val="115000"/>
                        </a:lnSpc>
                        <a:spcBef>
                          <a:spcPts val="1200"/>
                        </a:spcBef>
                        <a:spcAft>
                          <a:spcPts val="200"/>
                        </a:spcAft>
                      </a:pPr>
                      <a:r>
                        <a:rPr lang="en-ZA" sz="1200" b="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14</a:t>
                      </a:r>
                    </a:p>
                  </a:txBody>
                  <a:tcPr marL="17777" marR="17777" marT="71776" marB="71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683895" indent="-226695" algn="ctr" defTabSz="914400" rtl="0" eaLnBrk="1" fontAlgn="ctr" latinLnBrk="0" hangingPunct="1">
                        <a:lnSpc>
                          <a:spcPct val="115000"/>
                        </a:lnSpc>
                        <a:spcBef>
                          <a:spcPts val="1200"/>
                        </a:spcBef>
                        <a:spcAft>
                          <a:spcPts val="200"/>
                        </a:spcAft>
                      </a:pPr>
                      <a:r>
                        <a:rPr lang="en-ZA" sz="1200" b="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12</a:t>
                      </a:r>
                    </a:p>
                  </a:txBody>
                  <a:tcPr marL="17777" marR="17777" marT="71776" marB="71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6463604"/>
                  </a:ext>
                </a:extLst>
              </a:tr>
              <a:tr h="1195527">
                <a:tc>
                  <a:txBody>
                    <a:bodyPr/>
                    <a:lstStyle/>
                    <a:p>
                      <a:pPr marL="0" marR="0" indent="0" algn="l" defTabSz="914400" rtl="0" eaLnBrk="1" fontAlgn="ctr" latinLnBrk="0" hangingPunct="1">
                        <a:lnSpc>
                          <a:spcPct val="115000"/>
                        </a:lnSpc>
                        <a:spcBef>
                          <a:spcPts val="0"/>
                        </a:spcBef>
                        <a:spcAft>
                          <a:spcPts val="0"/>
                        </a:spcAft>
                      </a:pPr>
                      <a:r>
                        <a:rPr lang="en-ZA"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4.6 Courts compliant with the strategy on universal access for persons with disabilities</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ctr" latinLnBrk="0" hangingPunct="1">
                        <a:lnSpc>
                          <a:spcPct val="115000"/>
                        </a:lnSpc>
                        <a:spcBef>
                          <a:spcPts val="0"/>
                        </a:spcBef>
                        <a:spcAft>
                          <a:spcPts val="0"/>
                        </a:spcAft>
                      </a:pPr>
                      <a:r>
                        <a:rPr lang="en-ZA"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4.6.1 Number of courts compliant with the strategy on universal access for persons with disabilities</a:t>
                      </a:r>
                    </a:p>
                  </a:txBody>
                  <a:tcPr marL="17777" marR="17777" marT="71776" marB="71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683895" indent="-226695" algn="ctr" defTabSz="914400" rtl="0" eaLnBrk="1" fontAlgn="ctr" latinLnBrk="0" hangingPunct="1">
                        <a:lnSpc>
                          <a:spcPct val="115000"/>
                        </a:lnSpc>
                        <a:spcBef>
                          <a:spcPts val="1200"/>
                        </a:spcBef>
                        <a:spcAft>
                          <a:spcPts val="200"/>
                        </a:spcAft>
                      </a:pPr>
                      <a:r>
                        <a:rPr lang="en-ZA" sz="1200" b="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75</a:t>
                      </a:r>
                    </a:p>
                  </a:txBody>
                  <a:tcPr marL="17777" marR="17777" marT="71776" marB="71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683895" indent="-226695" algn="ctr" defTabSz="914400" rtl="0" eaLnBrk="1" fontAlgn="ctr" latinLnBrk="0" hangingPunct="1">
                        <a:lnSpc>
                          <a:spcPct val="115000"/>
                        </a:lnSpc>
                        <a:spcBef>
                          <a:spcPts val="1200"/>
                        </a:spcBef>
                        <a:spcAft>
                          <a:spcPts val="200"/>
                        </a:spcAft>
                      </a:pPr>
                      <a:r>
                        <a:rPr lang="en-GB" sz="1200" b="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27</a:t>
                      </a:r>
                      <a:endParaRPr lang="en-ZA" sz="1200" b="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17777" marR="17777" marT="71776" marB="71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683895" indent="-226695" algn="ctr" defTabSz="914400" rtl="0" eaLnBrk="1" fontAlgn="ctr" latinLnBrk="0" hangingPunct="1">
                        <a:lnSpc>
                          <a:spcPct val="115000"/>
                        </a:lnSpc>
                        <a:spcBef>
                          <a:spcPts val="1200"/>
                        </a:spcBef>
                        <a:spcAft>
                          <a:spcPts val="200"/>
                        </a:spcAft>
                      </a:pPr>
                      <a:r>
                        <a:rPr lang="en-GB" sz="1200" b="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27 </a:t>
                      </a:r>
                      <a:endParaRPr lang="en-ZA" sz="1200" b="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683895" indent="-226695" algn="ctr" defTabSz="914400" rtl="0" eaLnBrk="1" fontAlgn="ctr" latinLnBrk="0" hangingPunct="1">
                        <a:lnSpc>
                          <a:spcPct val="115000"/>
                        </a:lnSpc>
                        <a:spcBef>
                          <a:spcPts val="1200"/>
                        </a:spcBef>
                        <a:spcAft>
                          <a:spcPts val="200"/>
                        </a:spcAft>
                      </a:pPr>
                      <a:r>
                        <a:rPr lang="en-ZA" sz="1200" b="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30 </a:t>
                      </a:r>
                    </a:p>
                  </a:txBody>
                  <a:tcPr marL="17777" marR="17777" marT="71776" marB="71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89800687"/>
                  </a:ext>
                </a:extLst>
              </a:tr>
            </a:tbl>
          </a:graphicData>
        </a:graphic>
      </p:graphicFrame>
      <p:sp>
        <p:nvSpPr>
          <p:cNvPr id="64557" name="TextBox 6">
            <a:extLst>
              <a:ext uri="{FF2B5EF4-FFF2-40B4-BE49-F238E27FC236}">
                <a16:creationId xmlns:a16="http://schemas.microsoft.com/office/drawing/2014/main" id="{58B68E69-C2BB-8AC4-3C6E-807313E6B83D}"/>
              </a:ext>
            </a:extLst>
          </p:cNvPr>
          <p:cNvSpPr txBox="1">
            <a:spLocks noChangeArrowheads="1"/>
          </p:cNvSpPr>
          <p:nvPr/>
        </p:nvSpPr>
        <p:spPr bwMode="auto">
          <a:xfrm>
            <a:off x="185738" y="690563"/>
            <a:ext cx="895667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600" b="1">
                <a:latin typeface="Arial" panose="020B0604020202020204" pitchFamily="34" charset="0"/>
                <a:cs typeface="Arial" panose="020B0604020202020204" pitchFamily="34" charset="0"/>
              </a:rPr>
              <a:t>PROGRAMME 2: COURT SERVICES </a:t>
            </a:r>
          </a:p>
        </p:txBody>
      </p:sp>
      <p:sp>
        <p:nvSpPr>
          <p:cNvPr id="64558" name="TextBox 7">
            <a:extLst>
              <a:ext uri="{FF2B5EF4-FFF2-40B4-BE49-F238E27FC236}">
                <a16:creationId xmlns:a16="http://schemas.microsoft.com/office/drawing/2014/main" id="{A0AB2AF2-A118-D0ED-E02B-09C20218D60B}"/>
              </a:ext>
            </a:extLst>
          </p:cNvPr>
          <p:cNvSpPr txBox="1">
            <a:spLocks noChangeArrowheads="1"/>
          </p:cNvSpPr>
          <p:nvPr/>
        </p:nvSpPr>
        <p:spPr bwMode="auto">
          <a:xfrm>
            <a:off x="109538" y="1141413"/>
            <a:ext cx="88249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2000" b="1">
                <a:latin typeface="Arial" panose="020B0604020202020204" pitchFamily="34" charset="0"/>
                <a:cs typeface="Arial" panose="020B0604020202020204" pitchFamily="34" charset="0"/>
              </a:rPr>
              <a:t> </a:t>
            </a:r>
            <a:r>
              <a:rPr lang="en-US" altLang="en-US" sz="1600" b="1">
                <a:latin typeface="Arial" panose="020B0604020202020204" pitchFamily="34" charset="0"/>
                <a:cs typeface="Arial" panose="020B0604020202020204" pitchFamily="34" charset="0"/>
              </a:rPr>
              <a:t>2022/23 APP OUTCOME, ACCOMPANYING OUTPUT INDICATORS AND TARGETS  </a:t>
            </a:r>
            <a:endParaRPr lang="en-US" altLang="en-US" sz="1600">
              <a:latin typeface="Arial" panose="020B0604020202020204" pitchFamily="34" charset="0"/>
              <a:cs typeface="Arial" panose="020B0604020202020204" pitchFamily="34" charset="0"/>
            </a:endParaRPr>
          </a:p>
        </p:txBody>
      </p:sp>
    </p:spTree>
  </p:cSld>
  <p:clrMapOvr>
    <a:masterClrMapping/>
  </p:clrMapOvr>
  <p:transition spd="med">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29C1A0A7-CECB-4143-9B6D-0918BDFC2B65}"/>
              </a:ext>
            </a:extLst>
          </p:cNvPr>
          <p:cNvCxnSpPr/>
          <p:nvPr/>
        </p:nvCxnSpPr>
        <p:spPr>
          <a:xfrm>
            <a:off x="292100" y="1143000"/>
            <a:ext cx="8755063" cy="0"/>
          </a:xfrm>
          <a:prstGeom prst="line">
            <a:avLst/>
          </a:prstGeom>
          <a:ln>
            <a:solidFill>
              <a:srgbClr val="C00000"/>
            </a:solidFill>
          </a:ln>
        </p:spPr>
        <p:style>
          <a:lnRef idx="2">
            <a:schemeClr val="accent4"/>
          </a:lnRef>
          <a:fillRef idx="0">
            <a:schemeClr val="accent4"/>
          </a:fillRef>
          <a:effectRef idx="1">
            <a:schemeClr val="accent4"/>
          </a:effectRef>
          <a:fontRef idx="minor">
            <a:schemeClr val="tx1"/>
          </a:fontRef>
        </p:style>
      </p:cxnSp>
      <p:sp>
        <p:nvSpPr>
          <p:cNvPr id="2" name="Rectangle 1">
            <a:extLst>
              <a:ext uri="{FF2B5EF4-FFF2-40B4-BE49-F238E27FC236}">
                <a16:creationId xmlns:a16="http://schemas.microsoft.com/office/drawing/2014/main" id="{00059F86-4DE4-CF2E-A8EC-3D27D59DDE58}"/>
              </a:ext>
            </a:extLst>
          </p:cNvPr>
          <p:cNvSpPr/>
          <p:nvPr/>
        </p:nvSpPr>
        <p:spPr>
          <a:xfrm>
            <a:off x="352425" y="1681163"/>
            <a:ext cx="8339138" cy="708025"/>
          </a:xfrm>
          <a:prstGeom prst="rect">
            <a:avLst/>
          </a:prstGeom>
        </p:spPr>
        <p:txBody>
          <a:bodyPr>
            <a:spAutoFit/>
          </a:bodyPr>
          <a:lstStyle/>
          <a:p>
            <a:pPr marL="95250" algn="just" eaLnBrk="1" fontAlgn="auto" hangingPunct="1">
              <a:spcBef>
                <a:spcPts val="0"/>
              </a:spcBef>
              <a:spcAft>
                <a:spcPts val="0"/>
              </a:spcAft>
              <a:defRPr/>
            </a:pPr>
            <a:endParaRPr lang="en-US" sz="2000" dirty="0">
              <a:latin typeface="Arial" panose="020B0604020202020204" pitchFamily="34" charset="0"/>
              <a:cs typeface="Arial" panose="020B0604020202020204" pitchFamily="34" charset="0"/>
            </a:endParaRPr>
          </a:p>
          <a:p>
            <a:pPr marL="342900" indent="-342900" algn="just" eaLnBrk="1" fontAlgn="auto" hangingPunct="1">
              <a:spcAft>
                <a:spcPts val="0"/>
              </a:spcAft>
              <a:buFont typeface="Arial" panose="020B0604020202020204" pitchFamily="34" charset="0"/>
              <a:buChar char="•"/>
              <a:defRPr/>
            </a:pPr>
            <a:endParaRPr lang="en-ZA" altLang="en-US" sz="2000" i="1" dirty="0">
              <a:latin typeface="Arial" panose="020B0604020202020204" pitchFamily="34" charset="0"/>
              <a:cs typeface="Arial" panose="020B0604020202020204" pitchFamily="34" charset="0"/>
            </a:endParaRPr>
          </a:p>
        </p:txBody>
      </p:sp>
      <p:graphicFrame>
        <p:nvGraphicFramePr>
          <p:cNvPr id="6" name="Table 5">
            <a:extLst>
              <a:ext uri="{FF2B5EF4-FFF2-40B4-BE49-F238E27FC236}">
                <a16:creationId xmlns:a16="http://schemas.microsoft.com/office/drawing/2014/main" id="{08AAFD57-A271-4D3A-A967-58194531B202}"/>
              </a:ext>
            </a:extLst>
          </p:cNvPr>
          <p:cNvGraphicFramePr>
            <a:graphicFrameLocks noGrp="1"/>
          </p:cNvGraphicFramePr>
          <p:nvPr/>
        </p:nvGraphicFramePr>
        <p:xfrm>
          <a:off x="231775" y="1690688"/>
          <a:ext cx="8623300" cy="3348037"/>
        </p:xfrm>
        <a:graphic>
          <a:graphicData uri="http://schemas.openxmlformats.org/drawingml/2006/table">
            <a:tbl>
              <a:tblPr>
                <a:tableStyleId>{5C22544A-7EE6-4342-B048-85BDC9FD1C3A}</a:tableStyleId>
              </a:tblPr>
              <a:tblGrid>
                <a:gridCol w="1866255">
                  <a:extLst>
                    <a:ext uri="{9D8B030D-6E8A-4147-A177-3AD203B41FA5}">
                      <a16:colId xmlns:a16="http://schemas.microsoft.com/office/drawing/2014/main" val="20000"/>
                    </a:ext>
                  </a:extLst>
                </a:gridCol>
                <a:gridCol w="2281338">
                  <a:extLst>
                    <a:ext uri="{9D8B030D-6E8A-4147-A177-3AD203B41FA5}">
                      <a16:colId xmlns:a16="http://schemas.microsoft.com/office/drawing/2014/main" val="20001"/>
                    </a:ext>
                  </a:extLst>
                </a:gridCol>
                <a:gridCol w="1338637">
                  <a:extLst>
                    <a:ext uri="{9D8B030D-6E8A-4147-A177-3AD203B41FA5}">
                      <a16:colId xmlns:a16="http://schemas.microsoft.com/office/drawing/2014/main" val="20002"/>
                    </a:ext>
                  </a:extLst>
                </a:gridCol>
                <a:gridCol w="1046399">
                  <a:extLst>
                    <a:ext uri="{9D8B030D-6E8A-4147-A177-3AD203B41FA5}">
                      <a16:colId xmlns:a16="http://schemas.microsoft.com/office/drawing/2014/main" val="20003"/>
                    </a:ext>
                  </a:extLst>
                </a:gridCol>
                <a:gridCol w="1046399">
                  <a:extLst>
                    <a:ext uri="{9D8B030D-6E8A-4147-A177-3AD203B41FA5}">
                      <a16:colId xmlns:a16="http://schemas.microsoft.com/office/drawing/2014/main" val="20004"/>
                    </a:ext>
                  </a:extLst>
                </a:gridCol>
                <a:gridCol w="1044272">
                  <a:extLst>
                    <a:ext uri="{9D8B030D-6E8A-4147-A177-3AD203B41FA5}">
                      <a16:colId xmlns:a16="http://schemas.microsoft.com/office/drawing/2014/main" val="20005"/>
                    </a:ext>
                  </a:extLst>
                </a:gridCol>
              </a:tblGrid>
              <a:tr h="329180">
                <a:tc gridSpan="6">
                  <a:txBody>
                    <a:bodyPr/>
                    <a:lstStyle/>
                    <a:p>
                      <a:pPr marL="0" marR="0" indent="0" algn="just" fontAlgn="ctr">
                        <a:lnSpc>
                          <a:spcPct val="120000"/>
                        </a:lnSpc>
                        <a:spcBef>
                          <a:spcPts val="0"/>
                        </a:spcBef>
                        <a:spcAft>
                          <a:spcPts val="200"/>
                        </a:spcAft>
                      </a:pPr>
                      <a:r>
                        <a:rPr lang="en-ZA" sz="1800" b="1" kern="1200" dirty="0">
                          <a:solidFill>
                            <a:schemeClr val="dk1"/>
                          </a:solidFill>
                          <a:effectLst/>
                          <a:latin typeface="+mn-lt"/>
                          <a:ea typeface="+mn-ea"/>
                          <a:cs typeface="+mn-cs"/>
                        </a:rPr>
                        <a:t>Outcome 4: Increased access to justice services</a:t>
                      </a:r>
                      <a:endParaRPr lang="en-US" sz="1600" b="1" dirty="0">
                        <a:effectLst/>
                        <a:latin typeface="Arial" pitchFamily="34" charset="0"/>
                        <a:ea typeface="Calibri"/>
                        <a:cs typeface="Arial" pitchFamily="34" charset="0"/>
                      </a:endParaRPr>
                    </a:p>
                  </a:txBody>
                  <a:tcPr marL="68569" marR="6856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82878">
                <a:tc rowSpan="2">
                  <a:txBody>
                    <a:bodyPr/>
                    <a:lstStyle/>
                    <a:p>
                      <a:pPr marL="0" marR="0" indent="0" algn="just" fontAlgn="ctr">
                        <a:lnSpc>
                          <a:spcPct val="100000"/>
                        </a:lnSpc>
                        <a:spcBef>
                          <a:spcPts val="0"/>
                        </a:spcBef>
                        <a:spcAft>
                          <a:spcPts val="0"/>
                        </a:spcAft>
                      </a:pPr>
                      <a:r>
                        <a:rPr lang="en-ZA" sz="1200" b="1" dirty="0">
                          <a:effectLst/>
                          <a:latin typeface="Arial" pitchFamily="34" charset="0"/>
                          <a:cs typeface="Arial" pitchFamily="34" charset="0"/>
                        </a:rPr>
                        <a:t>Outputs</a:t>
                      </a:r>
                      <a:endParaRPr lang="en-US" sz="1200" b="1" dirty="0">
                        <a:effectLst/>
                        <a:latin typeface="Arial" pitchFamily="34" charset="0"/>
                        <a:ea typeface="Calibri"/>
                        <a:cs typeface="Arial" pitchFamily="34" charset="0"/>
                      </a:endParaRPr>
                    </a:p>
                  </a:txBody>
                  <a:tcPr marL="68569" marR="6856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rowSpan="2">
                  <a:txBody>
                    <a:bodyPr/>
                    <a:lstStyle/>
                    <a:p>
                      <a:pPr marL="0" marR="0" indent="0" algn="just" fontAlgn="ctr">
                        <a:lnSpc>
                          <a:spcPct val="100000"/>
                        </a:lnSpc>
                        <a:spcBef>
                          <a:spcPts val="0"/>
                        </a:spcBef>
                        <a:spcAft>
                          <a:spcPts val="0"/>
                        </a:spcAft>
                      </a:pPr>
                      <a:r>
                        <a:rPr lang="en-ZA" sz="1200" b="1" dirty="0">
                          <a:effectLst/>
                          <a:latin typeface="Arial" pitchFamily="34" charset="0"/>
                          <a:cs typeface="Arial" pitchFamily="34" charset="0"/>
                        </a:rPr>
                        <a:t>Output</a:t>
                      </a:r>
                      <a:endParaRPr lang="en-US" sz="1200" b="1" dirty="0">
                        <a:effectLst/>
                        <a:latin typeface="Arial" pitchFamily="34" charset="0"/>
                        <a:cs typeface="Arial" pitchFamily="34" charset="0"/>
                      </a:endParaRPr>
                    </a:p>
                    <a:p>
                      <a:pPr marL="0" marR="0" indent="0" algn="just" fontAlgn="ctr">
                        <a:lnSpc>
                          <a:spcPct val="100000"/>
                        </a:lnSpc>
                        <a:spcBef>
                          <a:spcPts val="0"/>
                        </a:spcBef>
                        <a:spcAft>
                          <a:spcPts val="0"/>
                        </a:spcAft>
                      </a:pPr>
                      <a:r>
                        <a:rPr lang="en-ZA" sz="1200" b="1" dirty="0">
                          <a:effectLst/>
                          <a:latin typeface="Arial" pitchFamily="34" charset="0"/>
                          <a:cs typeface="Arial" pitchFamily="34" charset="0"/>
                        </a:rPr>
                        <a:t>Indicators</a:t>
                      </a:r>
                      <a:endParaRPr lang="en-US" sz="1200" b="1" dirty="0">
                        <a:effectLst/>
                        <a:latin typeface="Arial" pitchFamily="34" charset="0"/>
                        <a:ea typeface="Calibri"/>
                        <a:cs typeface="Arial" pitchFamily="34" charset="0"/>
                      </a:endParaRPr>
                    </a:p>
                  </a:txBody>
                  <a:tcPr marL="68569" marR="6856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rowSpan="2">
                  <a:txBody>
                    <a:bodyPr/>
                    <a:lstStyle/>
                    <a:p>
                      <a:pPr marL="83185" marR="0" indent="0" algn="just" fontAlgn="ctr">
                        <a:lnSpc>
                          <a:spcPct val="100000"/>
                        </a:lnSpc>
                        <a:spcBef>
                          <a:spcPts val="0"/>
                        </a:spcBef>
                        <a:spcAft>
                          <a:spcPts val="0"/>
                        </a:spcAft>
                      </a:pPr>
                      <a:r>
                        <a:rPr lang="en-ZA" sz="1200" b="1" dirty="0">
                          <a:effectLst/>
                          <a:latin typeface="Arial" pitchFamily="34" charset="0"/>
                          <a:cs typeface="Arial" pitchFamily="34" charset="0"/>
                        </a:rPr>
                        <a:t>Estimated performance </a:t>
                      </a:r>
                      <a:endParaRPr lang="en-US" sz="1200" b="1" dirty="0">
                        <a:effectLst/>
                        <a:latin typeface="Arial" pitchFamily="34" charset="0"/>
                        <a:cs typeface="Arial" pitchFamily="34" charset="0"/>
                      </a:endParaRPr>
                    </a:p>
                    <a:p>
                      <a:pPr marL="83185" marR="0" indent="0" algn="just" fontAlgn="ctr">
                        <a:lnSpc>
                          <a:spcPct val="100000"/>
                        </a:lnSpc>
                        <a:spcBef>
                          <a:spcPts val="0"/>
                        </a:spcBef>
                        <a:spcAft>
                          <a:spcPts val="0"/>
                        </a:spcAft>
                      </a:pPr>
                      <a:r>
                        <a:rPr lang="en-ZA" sz="1200" b="1" dirty="0">
                          <a:effectLst/>
                          <a:latin typeface="Arial" pitchFamily="34" charset="0"/>
                          <a:cs typeface="Arial" pitchFamily="34" charset="0"/>
                        </a:rPr>
                        <a:t>2021/22</a:t>
                      </a:r>
                      <a:endParaRPr lang="en-US" sz="1200" b="1" dirty="0">
                        <a:effectLst/>
                        <a:latin typeface="Arial" pitchFamily="34" charset="0"/>
                        <a:ea typeface="Calibri"/>
                        <a:cs typeface="Arial" pitchFamily="34" charset="0"/>
                      </a:endParaRPr>
                    </a:p>
                  </a:txBody>
                  <a:tcPr marL="68569" marR="6856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gridSpan="3">
                  <a:txBody>
                    <a:bodyPr/>
                    <a:lstStyle/>
                    <a:p>
                      <a:pPr marL="0" marR="0" indent="0" algn="ctr" fontAlgn="ctr">
                        <a:lnSpc>
                          <a:spcPct val="100000"/>
                        </a:lnSpc>
                        <a:spcBef>
                          <a:spcPts val="0"/>
                        </a:spcBef>
                        <a:spcAft>
                          <a:spcPts val="0"/>
                        </a:spcAft>
                      </a:pPr>
                      <a:r>
                        <a:rPr lang="en-ZA" sz="1200" b="1" dirty="0">
                          <a:effectLst/>
                          <a:latin typeface="Arial" pitchFamily="34" charset="0"/>
                          <a:cs typeface="Arial" pitchFamily="34" charset="0"/>
                        </a:rPr>
                        <a:t>Medium-term targets</a:t>
                      </a:r>
                      <a:endParaRPr lang="en-US" sz="1200" b="1" dirty="0">
                        <a:effectLst/>
                        <a:latin typeface="Arial" pitchFamily="34" charset="0"/>
                        <a:ea typeface="Calibri"/>
                        <a:cs typeface="Arial" pitchFamily="34" charset="0"/>
                      </a:endParaRPr>
                    </a:p>
                  </a:txBody>
                  <a:tcPr marL="68569" marR="6856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365756">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indent="0" algn="just" fontAlgn="ctr">
                        <a:lnSpc>
                          <a:spcPct val="100000"/>
                        </a:lnSpc>
                        <a:spcBef>
                          <a:spcPts val="0"/>
                        </a:spcBef>
                        <a:spcAft>
                          <a:spcPts val="0"/>
                        </a:spcAft>
                      </a:pPr>
                      <a:r>
                        <a:rPr lang="en-ZA" sz="1200" b="1" dirty="0">
                          <a:effectLst/>
                          <a:latin typeface="Arial" pitchFamily="34" charset="0"/>
                          <a:cs typeface="Arial" pitchFamily="34" charset="0"/>
                        </a:rPr>
                        <a:t>2022/23</a:t>
                      </a:r>
                      <a:endParaRPr lang="en-US" sz="1200" b="1" dirty="0">
                        <a:effectLst/>
                        <a:latin typeface="Arial" pitchFamily="34" charset="0"/>
                        <a:ea typeface="Calibri"/>
                        <a:cs typeface="Arial" pitchFamily="34" charset="0"/>
                      </a:endParaRPr>
                    </a:p>
                  </a:txBody>
                  <a:tcPr marL="68569" marR="6856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0" algn="just" fontAlgn="ctr">
                        <a:lnSpc>
                          <a:spcPct val="100000"/>
                        </a:lnSpc>
                        <a:spcBef>
                          <a:spcPts val="0"/>
                        </a:spcBef>
                        <a:spcAft>
                          <a:spcPts val="0"/>
                        </a:spcAft>
                      </a:pPr>
                      <a:r>
                        <a:rPr lang="en-ZA" sz="1200" b="1" dirty="0">
                          <a:effectLst/>
                          <a:latin typeface="Arial" pitchFamily="34" charset="0"/>
                          <a:cs typeface="Arial" pitchFamily="34" charset="0"/>
                        </a:rPr>
                        <a:t>2023/24</a:t>
                      </a:r>
                      <a:endParaRPr lang="en-US" sz="1200" b="1" dirty="0">
                        <a:effectLst/>
                        <a:latin typeface="Arial" pitchFamily="34" charset="0"/>
                        <a:ea typeface="Calibri"/>
                        <a:cs typeface="Arial" pitchFamily="34" charset="0"/>
                      </a:endParaRPr>
                    </a:p>
                  </a:txBody>
                  <a:tcPr marL="68569" marR="6856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0" algn="just" fontAlgn="ctr">
                        <a:lnSpc>
                          <a:spcPct val="100000"/>
                        </a:lnSpc>
                        <a:spcBef>
                          <a:spcPts val="0"/>
                        </a:spcBef>
                        <a:spcAft>
                          <a:spcPts val="0"/>
                        </a:spcAft>
                      </a:pPr>
                      <a:r>
                        <a:rPr lang="en-ZA" sz="1200" b="1" dirty="0">
                          <a:effectLst/>
                          <a:latin typeface="Arial" pitchFamily="34" charset="0"/>
                          <a:cs typeface="Arial" pitchFamily="34" charset="0"/>
                        </a:rPr>
                        <a:t>2023/24</a:t>
                      </a:r>
                      <a:endParaRPr lang="en-US" sz="1200" b="1" dirty="0">
                        <a:effectLst/>
                        <a:latin typeface="Arial" pitchFamily="34" charset="0"/>
                        <a:ea typeface="Calibri"/>
                        <a:cs typeface="Arial" pitchFamily="34" charset="0"/>
                      </a:endParaRPr>
                    </a:p>
                  </a:txBody>
                  <a:tcPr marL="68569" marR="6856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1195029">
                <a:tc>
                  <a:txBody>
                    <a:bodyPr/>
                    <a:lstStyle/>
                    <a:p>
                      <a:pPr marL="0" marR="0" indent="0" algn="l" defTabSz="914400" rtl="0" eaLnBrk="1" fontAlgn="ctr" latinLnBrk="0" hangingPunct="1">
                        <a:lnSpc>
                          <a:spcPct val="115000"/>
                        </a:lnSpc>
                        <a:spcBef>
                          <a:spcPts val="0"/>
                        </a:spcBef>
                        <a:spcAft>
                          <a:spcPts val="0"/>
                        </a:spcAft>
                      </a:pPr>
                      <a:r>
                        <a:rPr lang="en-ZA"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4.7 Family Advocate litigation matters finalised within 12 months from the date of opening the matter</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ctr" latinLnBrk="0" hangingPunct="1">
                        <a:lnSpc>
                          <a:spcPct val="115000"/>
                        </a:lnSpc>
                        <a:spcBef>
                          <a:spcPts val="0"/>
                        </a:spcBef>
                        <a:spcAft>
                          <a:spcPts val="0"/>
                        </a:spcAft>
                      </a:pPr>
                      <a:r>
                        <a:rPr lang="en-ZA"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4.7.1 Percentage of Family Advocate litigation matters finalised within 12 months from the date of opening the matter</a:t>
                      </a:r>
                    </a:p>
                    <a:p>
                      <a:pPr marL="0" marR="0" indent="0" algn="l" defTabSz="914400" rtl="0" eaLnBrk="1" fontAlgn="ctr" latinLnBrk="0" hangingPunct="1">
                        <a:lnSpc>
                          <a:spcPct val="115000"/>
                        </a:lnSpc>
                        <a:spcBef>
                          <a:spcPts val="0"/>
                        </a:spcBef>
                        <a:spcAft>
                          <a:spcPts val="0"/>
                        </a:spcAft>
                      </a:pPr>
                      <a:r>
                        <a:rPr lang="en-ZA"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 </a:t>
                      </a:r>
                    </a:p>
                  </a:txBody>
                  <a:tcPr marL="17780" marR="17780" marT="71740" marB="717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ctr" latinLnBrk="0" hangingPunct="1">
                        <a:lnSpc>
                          <a:spcPct val="115000"/>
                        </a:lnSpc>
                        <a:spcBef>
                          <a:spcPts val="0"/>
                        </a:spcBef>
                        <a:spcAft>
                          <a:spcPts val="0"/>
                        </a:spcAft>
                      </a:pPr>
                      <a:r>
                        <a:rPr lang="en-ZA"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40%</a:t>
                      </a:r>
                    </a:p>
                  </a:txBody>
                  <a:tcPr marL="17780" marR="17780" marT="71740" marB="717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ctr" latinLnBrk="0" hangingPunct="1">
                        <a:lnSpc>
                          <a:spcPct val="115000"/>
                        </a:lnSpc>
                        <a:spcBef>
                          <a:spcPts val="0"/>
                        </a:spcBef>
                        <a:spcAft>
                          <a:spcPts val="0"/>
                        </a:spcAft>
                      </a:pPr>
                      <a:r>
                        <a:rPr lang="en-ZA"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80%</a:t>
                      </a:r>
                    </a:p>
                    <a:p>
                      <a:pPr marL="0" marR="0" indent="0" algn="ctr" defTabSz="914400" rtl="0" eaLnBrk="1" fontAlgn="ctr" latinLnBrk="0" hangingPunct="1">
                        <a:lnSpc>
                          <a:spcPct val="115000"/>
                        </a:lnSpc>
                        <a:spcBef>
                          <a:spcPts val="0"/>
                        </a:spcBef>
                        <a:spcAft>
                          <a:spcPts val="0"/>
                        </a:spcAft>
                      </a:pPr>
                      <a:r>
                        <a:rPr lang="en-ZA"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 </a:t>
                      </a:r>
                    </a:p>
                  </a:txBody>
                  <a:tcPr marL="17780" marR="17780" marT="71740" marB="717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ctr" latinLnBrk="0" hangingPunct="1">
                        <a:lnSpc>
                          <a:spcPct val="115000"/>
                        </a:lnSpc>
                        <a:spcBef>
                          <a:spcPts val="0"/>
                        </a:spcBef>
                        <a:spcAft>
                          <a:spcPts val="0"/>
                        </a:spcAft>
                      </a:pPr>
                      <a:r>
                        <a:rPr lang="en-ZA"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85%</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ctr" latinLnBrk="0" hangingPunct="1">
                        <a:lnSpc>
                          <a:spcPct val="115000"/>
                        </a:lnSpc>
                        <a:spcBef>
                          <a:spcPts val="0"/>
                        </a:spcBef>
                        <a:spcAft>
                          <a:spcPts val="0"/>
                        </a:spcAft>
                      </a:pPr>
                      <a:r>
                        <a:rPr lang="en-ZA"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90%</a:t>
                      </a:r>
                    </a:p>
                  </a:txBody>
                  <a:tcPr marL="17780" marR="17780" marT="71740" marB="717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3653376"/>
                  </a:ext>
                </a:extLst>
              </a:tr>
              <a:tr h="1275193">
                <a:tc>
                  <a:txBody>
                    <a:bodyPr/>
                    <a:lstStyle/>
                    <a:p>
                      <a:pPr marL="0" marR="0" indent="0" algn="l" defTabSz="914400" rtl="0" eaLnBrk="1" fontAlgn="ctr" latinLnBrk="0" hangingPunct="1">
                        <a:lnSpc>
                          <a:spcPct val="115000"/>
                        </a:lnSpc>
                        <a:spcBef>
                          <a:spcPts val="0"/>
                        </a:spcBef>
                        <a:spcAft>
                          <a:spcPts val="0"/>
                        </a:spcAft>
                      </a:pPr>
                      <a:r>
                        <a:rPr lang="en-ZA"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4.8 Family Advocate non-litigation matters finalised within 6 months from the date of opening the matter</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ctr" latinLnBrk="0" hangingPunct="1">
                        <a:lnSpc>
                          <a:spcPct val="115000"/>
                        </a:lnSpc>
                        <a:spcBef>
                          <a:spcPts val="0"/>
                        </a:spcBef>
                        <a:spcAft>
                          <a:spcPts val="0"/>
                        </a:spcAft>
                      </a:pPr>
                      <a:r>
                        <a:rPr lang="en-ZA"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4.8.1 Percentage of Family Advocate non-litigation matters finalised within 6 months from the date of opening the matter</a:t>
                      </a:r>
                    </a:p>
                  </a:txBody>
                  <a:tcPr marL="17780" marR="17780" marT="71740" marB="717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ctr" latinLnBrk="0" hangingPunct="1">
                        <a:lnSpc>
                          <a:spcPct val="115000"/>
                        </a:lnSpc>
                        <a:spcBef>
                          <a:spcPts val="0"/>
                        </a:spcBef>
                        <a:spcAft>
                          <a:spcPts val="0"/>
                        </a:spcAft>
                      </a:pPr>
                      <a:r>
                        <a:rPr lang="en-ZA"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        35%</a:t>
                      </a:r>
                    </a:p>
                  </a:txBody>
                  <a:tcPr marL="17780" marR="17780" marT="71740" marB="717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ctr" latinLnBrk="0" hangingPunct="1">
                        <a:lnSpc>
                          <a:spcPct val="115000"/>
                        </a:lnSpc>
                        <a:spcBef>
                          <a:spcPts val="0"/>
                        </a:spcBef>
                        <a:spcAft>
                          <a:spcPts val="0"/>
                        </a:spcAft>
                      </a:pPr>
                      <a:r>
                        <a:rPr lang="en-ZA"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80%</a:t>
                      </a:r>
                    </a:p>
                    <a:p>
                      <a:pPr marL="0" marR="0" indent="0" algn="ctr" defTabSz="914400" rtl="0" eaLnBrk="1" fontAlgn="ctr" latinLnBrk="0" hangingPunct="1">
                        <a:lnSpc>
                          <a:spcPct val="115000"/>
                        </a:lnSpc>
                        <a:spcBef>
                          <a:spcPts val="0"/>
                        </a:spcBef>
                        <a:spcAft>
                          <a:spcPts val="0"/>
                        </a:spcAft>
                      </a:pPr>
                      <a:r>
                        <a:rPr lang="en-ZA"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 </a:t>
                      </a:r>
                    </a:p>
                    <a:p>
                      <a:pPr marL="0" marR="0" indent="0" algn="ctr" defTabSz="914400" rtl="0" eaLnBrk="1" fontAlgn="ctr" latinLnBrk="0" hangingPunct="1">
                        <a:lnSpc>
                          <a:spcPct val="115000"/>
                        </a:lnSpc>
                        <a:spcBef>
                          <a:spcPts val="0"/>
                        </a:spcBef>
                        <a:spcAft>
                          <a:spcPts val="0"/>
                        </a:spcAft>
                      </a:pPr>
                      <a:r>
                        <a:rPr lang="en-ZA"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 </a:t>
                      </a:r>
                    </a:p>
                  </a:txBody>
                  <a:tcPr marL="17780" marR="17780" marT="71740" marB="717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ctr" latinLnBrk="0" hangingPunct="1">
                        <a:lnSpc>
                          <a:spcPct val="115000"/>
                        </a:lnSpc>
                        <a:spcBef>
                          <a:spcPts val="0"/>
                        </a:spcBef>
                        <a:spcAft>
                          <a:spcPts val="0"/>
                        </a:spcAft>
                      </a:pPr>
                      <a:r>
                        <a:rPr lang="en-ZA"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85%</a:t>
                      </a:r>
                    </a:p>
                    <a:p>
                      <a:pPr marL="0" marR="0" indent="0" algn="ctr" defTabSz="914400" rtl="0" eaLnBrk="1" fontAlgn="ctr" latinLnBrk="0" hangingPunct="1">
                        <a:lnSpc>
                          <a:spcPct val="115000"/>
                        </a:lnSpc>
                        <a:spcBef>
                          <a:spcPts val="0"/>
                        </a:spcBef>
                        <a:spcAft>
                          <a:spcPts val="0"/>
                        </a:spcAft>
                      </a:pPr>
                      <a:r>
                        <a:rPr lang="en-ZA"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ctr" latinLnBrk="0" hangingPunct="1">
                        <a:lnSpc>
                          <a:spcPct val="115000"/>
                        </a:lnSpc>
                        <a:spcBef>
                          <a:spcPts val="0"/>
                        </a:spcBef>
                        <a:spcAft>
                          <a:spcPts val="0"/>
                        </a:spcAft>
                      </a:pPr>
                      <a:r>
                        <a:rPr lang="en-ZA"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 90%</a:t>
                      </a:r>
                    </a:p>
                  </a:txBody>
                  <a:tcPr marL="17780" marR="17780" marT="71740" marB="717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6463604"/>
                  </a:ext>
                </a:extLst>
              </a:tr>
            </a:tbl>
          </a:graphicData>
        </a:graphic>
      </p:graphicFrame>
      <p:sp>
        <p:nvSpPr>
          <p:cNvPr id="65574" name="TextBox 6">
            <a:extLst>
              <a:ext uri="{FF2B5EF4-FFF2-40B4-BE49-F238E27FC236}">
                <a16:creationId xmlns:a16="http://schemas.microsoft.com/office/drawing/2014/main" id="{45706285-4B39-C19F-6FA8-BBE93D3428E0}"/>
              </a:ext>
            </a:extLst>
          </p:cNvPr>
          <p:cNvSpPr txBox="1">
            <a:spLocks noChangeArrowheads="1"/>
          </p:cNvSpPr>
          <p:nvPr/>
        </p:nvSpPr>
        <p:spPr bwMode="auto">
          <a:xfrm>
            <a:off x="292100" y="698500"/>
            <a:ext cx="894873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600" b="1">
                <a:latin typeface="Arial" panose="020B0604020202020204" pitchFamily="34" charset="0"/>
                <a:cs typeface="Arial" panose="020B0604020202020204" pitchFamily="34" charset="0"/>
              </a:rPr>
              <a:t>PROGRAMME 2: COURT SERVICES </a:t>
            </a:r>
          </a:p>
        </p:txBody>
      </p:sp>
      <p:sp>
        <p:nvSpPr>
          <p:cNvPr id="65575" name="TextBox 7">
            <a:extLst>
              <a:ext uri="{FF2B5EF4-FFF2-40B4-BE49-F238E27FC236}">
                <a16:creationId xmlns:a16="http://schemas.microsoft.com/office/drawing/2014/main" id="{C5EF0D2C-6563-65CE-7840-8E5B455D47FC}"/>
              </a:ext>
            </a:extLst>
          </p:cNvPr>
          <p:cNvSpPr txBox="1">
            <a:spLocks noChangeArrowheads="1"/>
          </p:cNvSpPr>
          <p:nvPr/>
        </p:nvSpPr>
        <p:spPr bwMode="auto">
          <a:xfrm>
            <a:off x="231775" y="1235075"/>
            <a:ext cx="882491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600" b="1">
                <a:latin typeface="Arial" panose="020B0604020202020204" pitchFamily="34" charset="0"/>
                <a:cs typeface="Arial" panose="020B0604020202020204" pitchFamily="34" charset="0"/>
              </a:rPr>
              <a:t> 2022/23 APP OUTCOME, ACCOMPANYING OUTPUT INDICATORS AND TARGETS  </a:t>
            </a:r>
            <a:endParaRPr lang="en-US" altLang="en-US" sz="1600">
              <a:latin typeface="Arial" panose="020B0604020202020204" pitchFamily="34" charset="0"/>
              <a:cs typeface="Arial" panose="020B0604020202020204" pitchFamily="34" charset="0"/>
            </a:endParaRPr>
          </a:p>
        </p:txBody>
      </p:sp>
    </p:spTree>
  </p:cSld>
  <p:clrMapOvr>
    <a:masterClrMapping/>
  </p:clrMapOvr>
  <p:transition spd="med">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29C1A0A7-CECB-4143-9B6D-0918BDFC2B65}"/>
              </a:ext>
            </a:extLst>
          </p:cNvPr>
          <p:cNvCxnSpPr/>
          <p:nvPr/>
        </p:nvCxnSpPr>
        <p:spPr>
          <a:xfrm>
            <a:off x="331788" y="946150"/>
            <a:ext cx="8623300" cy="0"/>
          </a:xfrm>
          <a:prstGeom prst="line">
            <a:avLst/>
          </a:prstGeom>
          <a:ln>
            <a:solidFill>
              <a:srgbClr val="C00000"/>
            </a:solidFill>
          </a:ln>
        </p:spPr>
        <p:style>
          <a:lnRef idx="2">
            <a:schemeClr val="accent4"/>
          </a:lnRef>
          <a:fillRef idx="0">
            <a:schemeClr val="accent4"/>
          </a:fillRef>
          <a:effectRef idx="1">
            <a:schemeClr val="accent4"/>
          </a:effectRef>
          <a:fontRef idx="minor">
            <a:schemeClr val="tx1"/>
          </a:fontRef>
        </p:style>
      </p:cxnSp>
      <p:sp>
        <p:nvSpPr>
          <p:cNvPr id="2" name="Rectangle 1">
            <a:extLst>
              <a:ext uri="{FF2B5EF4-FFF2-40B4-BE49-F238E27FC236}">
                <a16:creationId xmlns:a16="http://schemas.microsoft.com/office/drawing/2014/main" id="{1DEAA2CD-031E-2A30-B077-AE586CFE63EB}"/>
              </a:ext>
            </a:extLst>
          </p:cNvPr>
          <p:cNvSpPr/>
          <p:nvPr/>
        </p:nvSpPr>
        <p:spPr>
          <a:xfrm>
            <a:off x="352425" y="1681163"/>
            <a:ext cx="8339138" cy="708025"/>
          </a:xfrm>
          <a:prstGeom prst="rect">
            <a:avLst/>
          </a:prstGeom>
        </p:spPr>
        <p:txBody>
          <a:bodyPr>
            <a:spAutoFit/>
          </a:bodyPr>
          <a:lstStyle/>
          <a:p>
            <a:pPr marL="95250" algn="just" eaLnBrk="1" fontAlgn="auto" hangingPunct="1">
              <a:spcBef>
                <a:spcPts val="0"/>
              </a:spcBef>
              <a:spcAft>
                <a:spcPts val="0"/>
              </a:spcAft>
              <a:defRPr/>
            </a:pPr>
            <a:endParaRPr lang="en-US" sz="2000" dirty="0">
              <a:latin typeface="Arial" panose="020B0604020202020204" pitchFamily="34" charset="0"/>
              <a:cs typeface="Arial" panose="020B0604020202020204" pitchFamily="34" charset="0"/>
            </a:endParaRPr>
          </a:p>
          <a:p>
            <a:pPr marL="342900" indent="-342900" algn="just" eaLnBrk="1" fontAlgn="auto" hangingPunct="1">
              <a:spcAft>
                <a:spcPts val="0"/>
              </a:spcAft>
              <a:buFont typeface="Arial" panose="020B0604020202020204" pitchFamily="34" charset="0"/>
              <a:buChar char="•"/>
              <a:defRPr/>
            </a:pPr>
            <a:endParaRPr lang="en-ZA" altLang="en-US" sz="2000" i="1" dirty="0">
              <a:latin typeface="Arial" panose="020B0604020202020204" pitchFamily="34" charset="0"/>
              <a:cs typeface="Arial" panose="020B0604020202020204" pitchFamily="34" charset="0"/>
            </a:endParaRPr>
          </a:p>
        </p:txBody>
      </p:sp>
      <p:graphicFrame>
        <p:nvGraphicFramePr>
          <p:cNvPr id="6" name="Table 5">
            <a:extLst>
              <a:ext uri="{FF2B5EF4-FFF2-40B4-BE49-F238E27FC236}">
                <a16:creationId xmlns:a16="http://schemas.microsoft.com/office/drawing/2014/main" id="{08AAFD57-A271-4D3A-A967-58194531B202}"/>
              </a:ext>
            </a:extLst>
          </p:cNvPr>
          <p:cNvGraphicFramePr>
            <a:graphicFrameLocks noGrp="1"/>
          </p:cNvGraphicFramePr>
          <p:nvPr/>
        </p:nvGraphicFramePr>
        <p:xfrm>
          <a:off x="188913" y="1422400"/>
          <a:ext cx="8623300" cy="4978400"/>
        </p:xfrm>
        <a:graphic>
          <a:graphicData uri="http://schemas.openxmlformats.org/drawingml/2006/table">
            <a:tbl>
              <a:tblPr>
                <a:tableStyleId>{5C22544A-7EE6-4342-B048-85BDC9FD1C3A}</a:tableStyleId>
              </a:tblPr>
              <a:tblGrid>
                <a:gridCol w="1520226">
                  <a:extLst>
                    <a:ext uri="{9D8B030D-6E8A-4147-A177-3AD203B41FA5}">
                      <a16:colId xmlns:a16="http://schemas.microsoft.com/office/drawing/2014/main" val="20000"/>
                    </a:ext>
                  </a:extLst>
                </a:gridCol>
                <a:gridCol w="1911971">
                  <a:extLst>
                    <a:ext uri="{9D8B030D-6E8A-4147-A177-3AD203B41FA5}">
                      <a16:colId xmlns:a16="http://schemas.microsoft.com/office/drawing/2014/main" val="20001"/>
                    </a:ext>
                  </a:extLst>
                </a:gridCol>
                <a:gridCol w="1588690">
                  <a:extLst>
                    <a:ext uri="{9D8B030D-6E8A-4147-A177-3AD203B41FA5}">
                      <a16:colId xmlns:a16="http://schemas.microsoft.com/office/drawing/2014/main" val="20002"/>
                    </a:ext>
                  </a:extLst>
                </a:gridCol>
                <a:gridCol w="1533271">
                  <a:extLst>
                    <a:ext uri="{9D8B030D-6E8A-4147-A177-3AD203B41FA5}">
                      <a16:colId xmlns:a16="http://schemas.microsoft.com/office/drawing/2014/main" val="20003"/>
                    </a:ext>
                  </a:extLst>
                </a:gridCol>
                <a:gridCol w="1071443">
                  <a:extLst>
                    <a:ext uri="{9D8B030D-6E8A-4147-A177-3AD203B41FA5}">
                      <a16:colId xmlns:a16="http://schemas.microsoft.com/office/drawing/2014/main" val="20004"/>
                    </a:ext>
                  </a:extLst>
                </a:gridCol>
                <a:gridCol w="997699">
                  <a:extLst>
                    <a:ext uri="{9D8B030D-6E8A-4147-A177-3AD203B41FA5}">
                      <a16:colId xmlns:a16="http://schemas.microsoft.com/office/drawing/2014/main" val="20005"/>
                    </a:ext>
                  </a:extLst>
                </a:gridCol>
              </a:tblGrid>
              <a:tr h="329171">
                <a:tc gridSpan="6">
                  <a:txBody>
                    <a:bodyPr/>
                    <a:lstStyle/>
                    <a:p>
                      <a:pPr marL="0" marR="0" indent="0" algn="just" fontAlgn="ctr">
                        <a:lnSpc>
                          <a:spcPct val="120000"/>
                        </a:lnSpc>
                        <a:spcBef>
                          <a:spcPts val="0"/>
                        </a:spcBef>
                        <a:spcAft>
                          <a:spcPts val="200"/>
                        </a:spcAft>
                      </a:pPr>
                      <a:r>
                        <a:rPr lang="en-ZA" sz="1800" b="1" kern="1200" dirty="0">
                          <a:solidFill>
                            <a:schemeClr val="dk1"/>
                          </a:solidFill>
                          <a:effectLst/>
                          <a:latin typeface="+mn-lt"/>
                          <a:ea typeface="+mn-ea"/>
                          <a:cs typeface="+mn-cs"/>
                        </a:rPr>
                        <a:t>Outcome 4: Increased access to justice services</a:t>
                      </a:r>
                      <a:endParaRPr lang="en-US" sz="1600" b="1" dirty="0">
                        <a:effectLst/>
                        <a:latin typeface="Arial" pitchFamily="34" charset="0"/>
                        <a:ea typeface="Calibri"/>
                        <a:cs typeface="Arial" pitchFamily="34" charset="0"/>
                      </a:endParaRPr>
                    </a:p>
                  </a:txBody>
                  <a:tcPr marL="68569" marR="6856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82873">
                <a:tc rowSpan="2">
                  <a:txBody>
                    <a:bodyPr/>
                    <a:lstStyle/>
                    <a:p>
                      <a:pPr marL="0" marR="0" indent="0" algn="just" fontAlgn="ctr">
                        <a:lnSpc>
                          <a:spcPct val="100000"/>
                        </a:lnSpc>
                        <a:spcBef>
                          <a:spcPts val="0"/>
                        </a:spcBef>
                        <a:spcAft>
                          <a:spcPts val="0"/>
                        </a:spcAft>
                      </a:pPr>
                      <a:r>
                        <a:rPr lang="en-ZA" sz="1200" b="1" dirty="0">
                          <a:effectLst/>
                          <a:latin typeface="Arial" pitchFamily="34" charset="0"/>
                          <a:cs typeface="Arial" pitchFamily="34" charset="0"/>
                        </a:rPr>
                        <a:t>Outputs</a:t>
                      </a:r>
                      <a:endParaRPr lang="en-US" sz="1200" b="1" dirty="0">
                        <a:effectLst/>
                        <a:latin typeface="Arial" pitchFamily="34" charset="0"/>
                        <a:ea typeface="Calibri"/>
                        <a:cs typeface="Arial" pitchFamily="34" charset="0"/>
                      </a:endParaRPr>
                    </a:p>
                  </a:txBody>
                  <a:tcPr marL="68569" marR="6856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rowSpan="2">
                  <a:txBody>
                    <a:bodyPr/>
                    <a:lstStyle/>
                    <a:p>
                      <a:pPr marL="0" marR="0" indent="0" algn="just" fontAlgn="ctr">
                        <a:lnSpc>
                          <a:spcPct val="100000"/>
                        </a:lnSpc>
                        <a:spcBef>
                          <a:spcPts val="0"/>
                        </a:spcBef>
                        <a:spcAft>
                          <a:spcPts val="0"/>
                        </a:spcAft>
                      </a:pPr>
                      <a:r>
                        <a:rPr lang="en-ZA" sz="1200" b="1" dirty="0">
                          <a:effectLst/>
                          <a:latin typeface="Arial" pitchFamily="34" charset="0"/>
                          <a:cs typeface="Arial" pitchFamily="34" charset="0"/>
                        </a:rPr>
                        <a:t>Output</a:t>
                      </a:r>
                      <a:endParaRPr lang="en-US" sz="1200" b="1" dirty="0">
                        <a:effectLst/>
                        <a:latin typeface="Arial" pitchFamily="34" charset="0"/>
                        <a:cs typeface="Arial" pitchFamily="34" charset="0"/>
                      </a:endParaRPr>
                    </a:p>
                    <a:p>
                      <a:pPr marL="0" marR="0" indent="0" algn="just" fontAlgn="ctr">
                        <a:lnSpc>
                          <a:spcPct val="100000"/>
                        </a:lnSpc>
                        <a:spcBef>
                          <a:spcPts val="0"/>
                        </a:spcBef>
                        <a:spcAft>
                          <a:spcPts val="0"/>
                        </a:spcAft>
                      </a:pPr>
                      <a:r>
                        <a:rPr lang="en-ZA" sz="1200" b="1" dirty="0">
                          <a:effectLst/>
                          <a:latin typeface="Arial" pitchFamily="34" charset="0"/>
                          <a:cs typeface="Arial" pitchFamily="34" charset="0"/>
                        </a:rPr>
                        <a:t>Indicators</a:t>
                      </a:r>
                      <a:endParaRPr lang="en-US" sz="1200" b="1" dirty="0">
                        <a:effectLst/>
                        <a:latin typeface="Arial" pitchFamily="34" charset="0"/>
                        <a:ea typeface="Calibri"/>
                        <a:cs typeface="Arial" pitchFamily="34" charset="0"/>
                      </a:endParaRPr>
                    </a:p>
                  </a:txBody>
                  <a:tcPr marL="68569" marR="6856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rowSpan="2">
                  <a:txBody>
                    <a:bodyPr/>
                    <a:lstStyle/>
                    <a:p>
                      <a:pPr marL="83185" marR="0" indent="0" algn="just" fontAlgn="ctr">
                        <a:lnSpc>
                          <a:spcPct val="100000"/>
                        </a:lnSpc>
                        <a:spcBef>
                          <a:spcPts val="0"/>
                        </a:spcBef>
                        <a:spcAft>
                          <a:spcPts val="0"/>
                        </a:spcAft>
                      </a:pPr>
                      <a:r>
                        <a:rPr lang="en-ZA" sz="1200" b="1" dirty="0">
                          <a:effectLst/>
                          <a:latin typeface="Arial" pitchFamily="34" charset="0"/>
                          <a:cs typeface="Arial" pitchFamily="34" charset="0"/>
                        </a:rPr>
                        <a:t>Estimated performance </a:t>
                      </a:r>
                      <a:endParaRPr lang="en-US" sz="1200" b="1" dirty="0">
                        <a:effectLst/>
                        <a:latin typeface="Arial" pitchFamily="34" charset="0"/>
                        <a:cs typeface="Arial" pitchFamily="34" charset="0"/>
                      </a:endParaRPr>
                    </a:p>
                    <a:p>
                      <a:pPr marL="83185" marR="0" indent="0" algn="just" fontAlgn="ctr">
                        <a:lnSpc>
                          <a:spcPct val="100000"/>
                        </a:lnSpc>
                        <a:spcBef>
                          <a:spcPts val="0"/>
                        </a:spcBef>
                        <a:spcAft>
                          <a:spcPts val="0"/>
                        </a:spcAft>
                      </a:pPr>
                      <a:r>
                        <a:rPr lang="en-ZA" sz="1200" b="1" dirty="0">
                          <a:effectLst/>
                          <a:latin typeface="Arial" pitchFamily="34" charset="0"/>
                          <a:cs typeface="Arial" pitchFamily="34" charset="0"/>
                        </a:rPr>
                        <a:t>2021/22</a:t>
                      </a:r>
                      <a:endParaRPr lang="en-US" sz="1200" b="1" dirty="0">
                        <a:effectLst/>
                        <a:latin typeface="Arial" pitchFamily="34" charset="0"/>
                        <a:ea typeface="Calibri"/>
                        <a:cs typeface="Arial" pitchFamily="34" charset="0"/>
                      </a:endParaRPr>
                    </a:p>
                  </a:txBody>
                  <a:tcPr marL="68569" marR="6856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gridSpan="3">
                  <a:txBody>
                    <a:bodyPr/>
                    <a:lstStyle/>
                    <a:p>
                      <a:pPr marL="0" marR="0" indent="0" algn="ctr" fontAlgn="ctr">
                        <a:lnSpc>
                          <a:spcPct val="100000"/>
                        </a:lnSpc>
                        <a:spcBef>
                          <a:spcPts val="0"/>
                        </a:spcBef>
                        <a:spcAft>
                          <a:spcPts val="0"/>
                        </a:spcAft>
                      </a:pPr>
                      <a:r>
                        <a:rPr lang="en-ZA" sz="1200" b="1" dirty="0">
                          <a:effectLst/>
                          <a:latin typeface="Arial" pitchFamily="34" charset="0"/>
                          <a:cs typeface="Arial" pitchFamily="34" charset="0"/>
                        </a:rPr>
                        <a:t>Medium-term targets</a:t>
                      </a:r>
                      <a:endParaRPr lang="en-US" sz="1200" b="1" dirty="0">
                        <a:effectLst/>
                        <a:latin typeface="Arial" pitchFamily="34" charset="0"/>
                        <a:ea typeface="Calibri"/>
                        <a:cs typeface="Arial" pitchFamily="34" charset="0"/>
                      </a:endParaRPr>
                    </a:p>
                  </a:txBody>
                  <a:tcPr marL="68569" marR="6856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365746">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indent="0" algn="just" fontAlgn="ctr">
                        <a:lnSpc>
                          <a:spcPct val="100000"/>
                        </a:lnSpc>
                        <a:spcBef>
                          <a:spcPts val="0"/>
                        </a:spcBef>
                        <a:spcAft>
                          <a:spcPts val="0"/>
                        </a:spcAft>
                      </a:pPr>
                      <a:r>
                        <a:rPr lang="en-ZA" sz="1200" b="1" dirty="0">
                          <a:effectLst/>
                          <a:latin typeface="Arial" pitchFamily="34" charset="0"/>
                          <a:cs typeface="Arial" pitchFamily="34" charset="0"/>
                        </a:rPr>
                        <a:t>2022/23</a:t>
                      </a:r>
                      <a:endParaRPr lang="en-US" sz="1200" b="1" dirty="0">
                        <a:effectLst/>
                        <a:latin typeface="Arial" pitchFamily="34" charset="0"/>
                        <a:ea typeface="Calibri"/>
                        <a:cs typeface="Arial" pitchFamily="34" charset="0"/>
                      </a:endParaRPr>
                    </a:p>
                  </a:txBody>
                  <a:tcPr marL="68569" marR="6856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0" algn="just" fontAlgn="ctr">
                        <a:lnSpc>
                          <a:spcPct val="100000"/>
                        </a:lnSpc>
                        <a:spcBef>
                          <a:spcPts val="0"/>
                        </a:spcBef>
                        <a:spcAft>
                          <a:spcPts val="0"/>
                        </a:spcAft>
                      </a:pPr>
                      <a:r>
                        <a:rPr lang="en-ZA" sz="1200" b="1" dirty="0">
                          <a:effectLst/>
                          <a:latin typeface="Arial" pitchFamily="34" charset="0"/>
                          <a:cs typeface="Arial" pitchFamily="34" charset="0"/>
                        </a:rPr>
                        <a:t>2023/24</a:t>
                      </a:r>
                      <a:endParaRPr lang="en-US" sz="1200" b="1" dirty="0">
                        <a:effectLst/>
                        <a:latin typeface="Arial" pitchFamily="34" charset="0"/>
                        <a:ea typeface="Calibri"/>
                        <a:cs typeface="Arial" pitchFamily="34" charset="0"/>
                      </a:endParaRPr>
                    </a:p>
                  </a:txBody>
                  <a:tcPr marL="68569" marR="6856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0" algn="just" fontAlgn="ctr">
                        <a:lnSpc>
                          <a:spcPct val="100000"/>
                        </a:lnSpc>
                        <a:spcBef>
                          <a:spcPts val="0"/>
                        </a:spcBef>
                        <a:spcAft>
                          <a:spcPts val="0"/>
                        </a:spcAft>
                      </a:pPr>
                      <a:r>
                        <a:rPr lang="en-ZA" sz="1200" b="1" dirty="0">
                          <a:effectLst/>
                          <a:latin typeface="Arial" pitchFamily="34" charset="0"/>
                          <a:cs typeface="Arial" pitchFamily="34" charset="0"/>
                        </a:rPr>
                        <a:t>2023/24</a:t>
                      </a:r>
                      <a:endParaRPr lang="en-US" sz="1200" b="1" dirty="0">
                        <a:effectLst/>
                        <a:latin typeface="Arial" pitchFamily="34" charset="0"/>
                        <a:ea typeface="Calibri"/>
                        <a:cs typeface="Arial" pitchFamily="34" charset="0"/>
                      </a:endParaRPr>
                    </a:p>
                  </a:txBody>
                  <a:tcPr marL="68569" marR="6856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1194959">
                <a:tc>
                  <a:txBody>
                    <a:bodyPr/>
                    <a:lstStyle/>
                    <a:p>
                      <a:pPr marL="0" marR="0" indent="0" algn="l" defTabSz="914400" rtl="0" eaLnBrk="1" fontAlgn="ctr" latinLnBrk="0" hangingPunct="1">
                        <a:lnSpc>
                          <a:spcPct val="115000"/>
                        </a:lnSpc>
                        <a:spcBef>
                          <a:spcPts val="0"/>
                        </a:spcBef>
                        <a:spcAft>
                          <a:spcPts val="0"/>
                        </a:spcAft>
                      </a:pPr>
                      <a:r>
                        <a:rPr lang="en-ZA"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4.9 Maintenance matters finalised within 90 days from the date of proper service of process</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ctr" latinLnBrk="0" hangingPunct="1">
                        <a:lnSpc>
                          <a:spcPct val="115000"/>
                        </a:lnSpc>
                        <a:spcBef>
                          <a:spcPts val="0"/>
                        </a:spcBef>
                        <a:spcAft>
                          <a:spcPts val="0"/>
                        </a:spcAft>
                      </a:pPr>
                      <a:r>
                        <a:rPr lang="en-ZA"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4.9.1. Percentage of maintenance matters finalised within 90 days from the date of proper service of process </a:t>
                      </a:r>
                    </a:p>
                  </a:txBody>
                  <a:tcPr marL="17780" marR="17780" marT="71720" marB="71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ctr" latinLnBrk="0" hangingPunct="1">
                        <a:lnSpc>
                          <a:spcPct val="115000"/>
                        </a:lnSpc>
                        <a:spcBef>
                          <a:spcPts val="0"/>
                        </a:spcBef>
                        <a:spcAft>
                          <a:spcPts val="0"/>
                        </a:spcAft>
                      </a:pPr>
                      <a:r>
                        <a:rPr lang="en-ZA"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72%</a:t>
                      </a:r>
                    </a:p>
                    <a:p>
                      <a:pPr marL="0" marR="0" indent="0" algn="ctr" defTabSz="914400" rtl="0" eaLnBrk="1" fontAlgn="ctr" latinLnBrk="0" hangingPunct="1">
                        <a:lnSpc>
                          <a:spcPct val="115000"/>
                        </a:lnSpc>
                        <a:spcBef>
                          <a:spcPts val="0"/>
                        </a:spcBef>
                        <a:spcAft>
                          <a:spcPts val="0"/>
                        </a:spcAft>
                      </a:pPr>
                      <a:r>
                        <a:rPr lang="en-ZA"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 </a:t>
                      </a:r>
                    </a:p>
                  </a:txBody>
                  <a:tcPr marL="17780" marR="17780" marT="71720" marB="71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ctr" latinLnBrk="0" hangingPunct="1">
                        <a:lnSpc>
                          <a:spcPct val="115000"/>
                        </a:lnSpc>
                        <a:spcBef>
                          <a:spcPts val="0"/>
                        </a:spcBef>
                        <a:spcAft>
                          <a:spcPts val="0"/>
                        </a:spcAft>
                      </a:pPr>
                      <a:r>
                        <a:rPr lang="en-ZA" sz="12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75%</a:t>
                      </a:r>
                    </a:p>
                    <a:p>
                      <a:pPr marL="0" marR="0" indent="0" algn="ctr" defTabSz="914400" rtl="0" eaLnBrk="1" fontAlgn="ctr" latinLnBrk="0" hangingPunct="1">
                        <a:lnSpc>
                          <a:spcPct val="115000"/>
                        </a:lnSpc>
                        <a:spcBef>
                          <a:spcPts val="0"/>
                        </a:spcBef>
                        <a:spcAft>
                          <a:spcPts val="0"/>
                        </a:spcAft>
                      </a:pPr>
                      <a:r>
                        <a:rPr lang="en-ZA" sz="12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p>
                  </a:txBody>
                  <a:tcPr marL="17780" marR="17780" marT="71720" marB="71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ctr" latinLnBrk="0" hangingPunct="1">
                        <a:lnSpc>
                          <a:spcPct val="115000"/>
                        </a:lnSpc>
                        <a:spcBef>
                          <a:spcPts val="0"/>
                        </a:spcBef>
                        <a:spcAft>
                          <a:spcPts val="0"/>
                        </a:spcAft>
                      </a:pPr>
                      <a:r>
                        <a:rPr lang="en-ZA" sz="12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76%</a:t>
                      </a:r>
                    </a:p>
                    <a:p>
                      <a:pPr marL="0" marR="0" indent="0" algn="ctr" defTabSz="914400" rtl="0" eaLnBrk="1" fontAlgn="ctr" latinLnBrk="0" hangingPunct="1">
                        <a:lnSpc>
                          <a:spcPct val="115000"/>
                        </a:lnSpc>
                        <a:spcBef>
                          <a:spcPts val="0"/>
                        </a:spcBef>
                        <a:spcAft>
                          <a:spcPts val="0"/>
                        </a:spcAft>
                      </a:pPr>
                      <a:r>
                        <a:rPr lang="en-ZA" sz="12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ctr" latinLnBrk="0" hangingPunct="1">
                        <a:lnSpc>
                          <a:spcPct val="115000"/>
                        </a:lnSpc>
                        <a:spcBef>
                          <a:spcPts val="0"/>
                        </a:spcBef>
                        <a:spcAft>
                          <a:spcPts val="0"/>
                        </a:spcAft>
                      </a:pPr>
                      <a:r>
                        <a:rPr lang="en-ZA" sz="12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77%</a:t>
                      </a:r>
                    </a:p>
                    <a:p>
                      <a:pPr marL="0" marR="0" indent="0" algn="ctr" defTabSz="914400" rtl="0" eaLnBrk="1" fontAlgn="ctr" latinLnBrk="0" hangingPunct="1">
                        <a:lnSpc>
                          <a:spcPct val="115000"/>
                        </a:lnSpc>
                        <a:spcBef>
                          <a:spcPts val="0"/>
                        </a:spcBef>
                        <a:spcAft>
                          <a:spcPts val="0"/>
                        </a:spcAft>
                      </a:pPr>
                      <a:r>
                        <a:rPr lang="en-ZA" sz="12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p>
                  </a:txBody>
                  <a:tcPr marL="17780" marR="17780" marT="71720" marB="71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89800687"/>
                  </a:ext>
                </a:extLst>
              </a:tr>
              <a:tr h="1615567">
                <a:tc>
                  <a:txBody>
                    <a:bodyPr/>
                    <a:lstStyle/>
                    <a:p>
                      <a:pPr marL="0" marR="0" indent="0" algn="l" defTabSz="914400" rtl="0" eaLnBrk="1" fontAlgn="ctr" latinLnBrk="0" hangingPunct="1">
                        <a:lnSpc>
                          <a:spcPct val="115000"/>
                        </a:lnSpc>
                        <a:spcBef>
                          <a:spcPts val="0"/>
                        </a:spcBef>
                        <a:spcAft>
                          <a:spcPts val="0"/>
                        </a:spcAft>
                      </a:pPr>
                      <a:r>
                        <a:rPr lang="en-ZA"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4.10 Maintenance investigations finalised </a:t>
                      </a:r>
                      <a:endParaRPr lang="en-US"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ctr" latinLnBrk="0" hangingPunct="1">
                        <a:lnSpc>
                          <a:spcPct val="115000"/>
                        </a:lnSpc>
                        <a:spcBef>
                          <a:spcPts val="0"/>
                        </a:spcBef>
                        <a:spcAft>
                          <a:spcPts val="0"/>
                        </a:spcAft>
                      </a:pPr>
                      <a:r>
                        <a:rPr lang="en-ZA"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4.10.1 Percentage of maintenance investigations finalised within 90 days of receipt of instruction by the Maintenance Officer or Referral by the Clerk of the Maintenance Court</a:t>
                      </a:r>
                      <a:endParaRPr lang="en-US"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endParaRPr>
                    </a:p>
                  </a:txBody>
                  <a:tcPr marL="17780" marR="17780" marT="71720" marB="71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ctr" latinLnBrk="0" hangingPunct="1">
                        <a:lnSpc>
                          <a:spcPct val="115000"/>
                        </a:lnSpc>
                        <a:spcBef>
                          <a:spcPts val="0"/>
                        </a:spcBef>
                        <a:spcAft>
                          <a:spcPts val="0"/>
                        </a:spcAft>
                      </a:pPr>
                      <a:r>
                        <a:rPr lang="en-ZA"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a:t>
                      </a:r>
                      <a:endParaRPr lang="en-US"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endParaRPr>
                    </a:p>
                  </a:txBody>
                  <a:tcPr marL="17780" marR="17780" marT="71720" marB="71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fontAlgn="ctr">
                        <a:lnSpc>
                          <a:spcPct val="115000"/>
                        </a:lnSpc>
                        <a:spcBef>
                          <a:spcPts val="0"/>
                        </a:spcBef>
                        <a:spcAft>
                          <a:spcPts val="200"/>
                        </a:spcAft>
                      </a:pPr>
                      <a:r>
                        <a:rPr lang="en-ZA"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30%</a:t>
                      </a:r>
                      <a:endParaRPr lang="en-US"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endParaRPr>
                    </a:p>
                  </a:txBody>
                  <a:tcPr marL="17780" marR="17780" marT="71720" marB="71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fontAlgn="ctr">
                        <a:lnSpc>
                          <a:spcPct val="115000"/>
                        </a:lnSpc>
                        <a:spcBef>
                          <a:spcPts val="0"/>
                        </a:spcBef>
                        <a:spcAft>
                          <a:spcPts val="200"/>
                        </a:spcAft>
                      </a:pPr>
                      <a:r>
                        <a:rPr lang="en-ZA"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35%</a:t>
                      </a:r>
                      <a:endParaRPr lang="en-US"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a:lnSpc>
                          <a:spcPct val="115000"/>
                        </a:lnSpc>
                        <a:spcBef>
                          <a:spcPts val="0"/>
                        </a:spcBef>
                        <a:spcAft>
                          <a:spcPts val="600"/>
                        </a:spcAft>
                      </a:pPr>
                      <a:r>
                        <a:rPr lang="en-ZA"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40%</a:t>
                      </a:r>
                      <a:endParaRPr lang="en-US"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endParaRPr>
                    </a:p>
                  </a:txBody>
                  <a:tcPr marL="17780" marR="17780" marT="71720" marB="71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1290084">
                <a:tc>
                  <a:txBody>
                    <a:bodyPr/>
                    <a:lstStyle/>
                    <a:p>
                      <a:pPr marL="0" marR="0" indent="0" algn="l" defTabSz="914400" rtl="0" eaLnBrk="1" fontAlgn="ctr" latinLnBrk="0" hangingPunct="1">
                        <a:lnSpc>
                          <a:spcPct val="115000"/>
                        </a:lnSpc>
                        <a:spcBef>
                          <a:spcPts val="0"/>
                        </a:spcBef>
                        <a:spcAft>
                          <a:spcPts val="0"/>
                        </a:spcAft>
                      </a:pPr>
                      <a:r>
                        <a:rPr lang="en-ZA"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4.11 Social Compact concept developed.</a:t>
                      </a:r>
                      <a:endParaRPr lang="en-US"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ctr" latinLnBrk="0" hangingPunct="1">
                        <a:lnSpc>
                          <a:spcPct val="115000"/>
                        </a:lnSpc>
                        <a:spcBef>
                          <a:spcPts val="0"/>
                        </a:spcBef>
                        <a:spcAft>
                          <a:spcPts val="0"/>
                        </a:spcAft>
                      </a:pPr>
                      <a:r>
                        <a:rPr lang="en-ZA"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4.11.1 Social Compact between the Executive, Judiciary and Legislative tiers of government implemented</a:t>
                      </a:r>
                      <a:endParaRPr lang="en-US"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endParaRPr>
                    </a:p>
                  </a:txBody>
                  <a:tcPr marL="17780" marR="17780" marT="71720" marB="71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ctr" latinLnBrk="0" hangingPunct="1">
                        <a:lnSpc>
                          <a:spcPct val="115000"/>
                        </a:lnSpc>
                        <a:spcBef>
                          <a:spcPts val="0"/>
                        </a:spcBef>
                        <a:spcAft>
                          <a:spcPts val="0"/>
                        </a:spcAft>
                      </a:pPr>
                      <a:r>
                        <a:rPr lang="en-ZA"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Social Compact discussion document submitted to the Minister for approval by 31 March 2022</a:t>
                      </a:r>
                      <a:endParaRPr lang="en-US"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endParaRPr>
                    </a:p>
                  </a:txBody>
                  <a:tcPr marL="17780" marR="17780" marT="71720" marB="71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ctr" latinLnBrk="0" hangingPunct="1">
                        <a:lnSpc>
                          <a:spcPct val="115000"/>
                        </a:lnSpc>
                        <a:spcBef>
                          <a:spcPts val="0"/>
                        </a:spcBef>
                        <a:spcAft>
                          <a:spcPts val="0"/>
                        </a:spcAft>
                      </a:pPr>
                      <a:r>
                        <a:rPr lang="en-ZA"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 Social Compact discussion document  submitted to Cabinet by 31 March 2023</a:t>
                      </a:r>
                      <a:endParaRPr lang="en-US"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endParaRPr>
                    </a:p>
                  </a:txBody>
                  <a:tcPr marL="17780" marR="17780" marT="71720" marB="71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ctr" latinLnBrk="0" hangingPunct="1">
                        <a:lnSpc>
                          <a:spcPct val="115000"/>
                        </a:lnSpc>
                        <a:spcBef>
                          <a:spcPts val="0"/>
                        </a:spcBef>
                        <a:spcAft>
                          <a:spcPts val="0"/>
                        </a:spcAft>
                      </a:pPr>
                      <a:r>
                        <a:rPr lang="en-ZA"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Social Compact adopted  by 3 branches of State</a:t>
                      </a:r>
                      <a:endParaRPr lang="en-US"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ctr" latinLnBrk="0" hangingPunct="1">
                        <a:lnSpc>
                          <a:spcPct val="115000"/>
                        </a:lnSpc>
                        <a:spcBef>
                          <a:spcPts val="0"/>
                        </a:spcBef>
                        <a:spcAft>
                          <a:spcPts val="0"/>
                        </a:spcAft>
                      </a:pPr>
                      <a:r>
                        <a:rPr lang="en-ZA"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Social Compact  implemented by 2023/24</a:t>
                      </a:r>
                      <a:endParaRPr lang="en-US"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endParaRPr>
                    </a:p>
                  </a:txBody>
                  <a:tcPr marL="17780" marR="17780" marT="71720" marB="71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bl>
          </a:graphicData>
        </a:graphic>
      </p:graphicFrame>
      <p:sp>
        <p:nvSpPr>
          <p:cNvPr id="66605" name="TextBox 6">
            <a:extLst>
              <a:ext uri="{FF2B5EF4-FFF2-40B4-BE49-F238E27FC236}">
                <a16:creationId xmlns:a16="http://schemas.microsoft.com/office/drawing/2014/main" id="{23FE84C4-693F-5999-43ED-FCB455971236}"/>
              </a:ext>
            </a:extLst>
          </p:cNvPr>
          <p:cNvSpPr txBox="1">
            <a:spLocks noChangeArrowheads="1"/>
          </p:cNvSpPr>
          <p:nvPr/>
        </p:nvSpPr>
        <p:spPr bwMode="auto">
          <a:xfrm>
            <a:off x="331788" y="576263"/>
            <a:ext cx="8910637"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600" b="1">
                <a:latin typeface="Arial" panose="020B0604020202020204" pitchFamily="34" charset="0"/>
                <a:cs typeface="Arial" panose="020B0604020202020204" pitchFamily="34" charset="0"/>
              </a:rPr>
              <a:t>PROGRAMME 2: COURT SERVICES </a:t>
            </a:r>
          </a:p>
        </p:txBody>
      </p:sp>
      <p:sp>
        <p:nvSpPr>
          <p:cNvPr id="66606" name="TextBox 7">
            <a:extLst>
              <a:ext uri="{FF2B5EF4-FFF2-40B4-BE49-F238E27FC236}">
                <a16:creationId xmlns:a16="http://schemas.microsoft.com/office/drawing/2014/main" id="{624D41C1-8480-55B9-3E3A-EF2FCD391894}"/>
              </a:ext>
            </a:extLst>
          </p:cNvPr>
          <p:cNvSpPr txBox="1">
            <a:spLocks noChangeArrowheads="1"/>
          </p:cNvSpPr>
          <p:nvPr/>
        </p:nvSpPr>
        <p:spPr bwMode="auto">
          <a:xfrm>
            <a:off x="130175" y="1017588"/>
            <a:ext cx="882491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600" b="1">
                <a:latin typeface="Arial" panose="020B0604020202020204" pitchFamily="34" charset="0"/>
                <a:cs typeface="Arial" panose="020B0604020202020204" pitchFamily="34" charset="0"/>
              </a:rPr>
              <a:t> 2022/23 APP OUTCOME, ACCOMPANYING OUTPUT INDICATORS AND TARGETS  </a:t>
            </a:r>
            <a:endParaRPr lang="en-US" altLang="en-US" sz="1600">
              <a:latin typeface="Arial" panose="020B0604020202020204" pitchFamily="34" charset="0"/>
              <a:cs typeface="Arial" panose="020B0604020202020204" pitchFamily="34" charset="0"/>
            </a:endParaRPr>
          </a:p>
        </p:txBody>
      </p:sp>
    </p:spTree>
  </p:cSld>
  <p:clrMapOvr>
    <a:masterClrMapping/>
  </p:clrMapOvr>
  <p:transition spd="med">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extBox 2">
            <a:extLst>
              <a:ext uri="{FF2B5EF4-FFF2-40B4-BE49-F238E27FC236}">
                <a16:creationId xmlns:a16="http://schemas.microsoft.com/office/drawing/2014/main" id="{3BB26636-92E3-D214-3C02-A4AF7F8097A7}"/>
              </a:ext>
            </a:extLst>
          </p:cNvPr>
          <p:cNvSpPr txBox="1">
            <a:spLocks noChangeArrowheads="1"/>
          </p:cNvSpPr>
          <p:nvPr/>
        </p:nvSpPr>
        <p:spPr bwMode="auto">
          <a:xfrm>
            <a:off x="358775" y="703263"/>
            <a:ext cx="74009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600" b="1">
                <a:solidFill>
                  <a:srgbClr val="000000"/>
                </a:solidFill>
                <a:latin typeface="Arial" panose="020B0604020202020204" pitchFamily="34" charset="0"/>
                <a:cs typeface="Arial" panose="020B0604020202020204" pitchFamily="34" charset="0"/>
              </a:rPr>
              <a:t>PROGRAMME 2: COURT SERVICES </a:t>
            </a:r>
            <a:endParaRPr lang="en-US" altLang="en-US" sz="1600">
              <a:solidFill>
                <a:srgbClr val="000000"/>
              </a:solidFill>
              <a:latin typeface="Arial" panose="020B0604020202020204" pitchFamily="34" charset="0"/>
              <a:cs typeface="Arial" panose="020B0604020202020204" pitchFamily="34" charset="0"/>
            </a:endParaRPr>
          </a:p>
        </p:txBody>
      </p:sp>
      <p:cxnSp>
        <p:nvCxnSpPr>
          <p:cNvPr id="4" name="Straight Connector 3">
            <a:extLst>
              <a:ext uri="{FF2B5EF4-FFF2-40B4-BE49-F238E27FC236}">
                <a16:creationId xmlns:a16="http://schemas.microsoft.com/office/drawing/2014/main" id="{29C1A0A7-CECB-4143-9B6D-0918BDFC2B65}"/>
              </a:ext>
            </a:extLst>
          </p:cNvPr>
          <p:cNvCxnSpPr/>
          <p:nvPr/>
        </p:nvCxnSpPr>
        <p:spPr>
          <a:xfrm>
            <a:off x="617538" y="1073150"/>
            <a:ext cx="7599362" cy="0"/>
          </a:xfrm>
          <a:prstGeom prst="line">
            <a:avLst/>
          </a:prstGeom>
          <a:ln>
            <a:solidFill>
              <a:srgbClr val="C00000"/>
            </a:solidFill>
          </a:ln>
        </p:spPr>
        <p:style>
          <a:lnRef idx="2">
            <a:schemeClr val="accent4"/>
          </a:lnRef>
          <a:fillRef idx="0">
            <a:schemeClr val="accent4"/>
          </a:fillRef>
          <a:effectRef idx="1">
            <a:schemeClr val="accent4"/>
          </a:effectRef>
          <a:fontRef idx="minor">
            <a:schemeClr val="tx1"/>
          </a:fontRef>
        </p:style>
      </p:cxnSp>
      <p:sp>
        <p:nvSpPr>
          <p:cNvPr id="67588" name="Rectangle 1">
            <a:extLst>
              <a:ext uri="{FF2B5EF4-FFF2-40B4-BE49-F238E27FC236}">
                <a16:creationId xmlns:a16="http://schemas.microsoft.com/office/drawing/2014/main" id="{A3F5B5FC-FB16-CF07-CAB0-9A8CCFED121B}"/>
              </a:ext>
            </a:extLst>
          </p:cNvPr>
          <p:cNvSpPr>
            <a:spLocks noChangeArrowheads="1"/>
          </p:cNvSpPr>
          <p:nvPr/>
        </p:nvSpPr>
        <p:spPr bwMode="auto">
          <a:xfrm>
            <a:off x="460375" y="1833563"/>
            <a:ext cx="8001000" cy="82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50000"/>
              </a:lnSpc>
              <a:spcBef>
                <a:spcPct val="0"/>
              </a:spcBef>
              <a:spcAft>
                <a:spcPts val="1000"/>
              </a:spcAft>
              <a:buFont typeface="Calibri Light" panose="020F0302020204030204" pitchFamily="34" charset="0"/>
              <a:buAutoNum type="alphaLcPeriod"/>
            </a:pPr>
            <a:endParaRPr lang="en-US" altLang="en-US" sz="1400">
              <a:solidFill>
                <a:srgbClr val="000000"/>
              </a:solidFill>
              <a:latin typeface="Arial" panose="020B0604020202020204" pitchFamily="34" charset="0"/>
              <a:ea typeface="Calibri" panose="020F0502020204030204" pitchFamily="34" charset="0"/>
              <a:cs typeface="Arial" panose="020B0604020202020204" pitchFamily="34" charset="0"/>
            </a:endParaRPr>
          </a:p>
          <a:p>
            <a:pPr algn="just" eaLnBrk="1" hangingPunct="1">
              <a:lnSpc>
                <a:spcPct val="150000"/>
              </a:lnSpc>
              <a:spcBef>
                <a:spcPct val="0"/>
              </a:spcBef>
              <a:spcAft>
                <a:spcPts val="1000"/>
              </a:spcAft>
              <a:buFont typeface="Calibri Light" panose="020F0302020204030204" pitchFamily="34" charset="0"/>
              <a:buAutoNum type="alphaLcPeriod"/>
            </a:pPr>
            <a:endParaRPr lang="en-US" altLang="en-US" sz="1400" b="1">
              <a:solidFill>
                <a:srgbClr val="000000"/>
              </a:solidFill>
              <a:latin typeface="Arial" panose="020B0604020202020204" pitchFamily="34" charset="0"/>
              <a:ea typeface="Calibri" panose="020F0502020204030204" pitchFamily="34" charset="0"/>
              <a:cs typeface="Arial" panose="020B0604020202020204" pitchFamily="34" charset="0"/>
            </a:endParaRPr>
          </a:p>
        </p:txBody>
      </p:sp>
      <p:sp>
        <p:nvSpPr>
          <p:cNvPr id="67589" name="Rectangle 4">
            <a:extLst>
              <a:ext uri="{FF2B5EF4-FFF2-40B4-BE49-F238E27FC236}">
                <a16:creationId xmlns:a16="http://schemas.microsoft.com/office/drawing/2014/main" id="{C46E71F5-4991-3679-4913-C5C772451953}"/>
              </a:ext>
            </a:extLst>
          </p:cNvPr>
          <p:cNvSpPr>
            <a:spLocks noChangeArrowheads="1"/>
          </p:cNvSpPr>
          <p:nvPr/>
        </p:nvSpPr>
        <p:spPr bwMode="auto">
          <a:xfrm>
            <a:off x="460375" y="1833563"/>
            <a:ext cx="8001000" cy="215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50000"/>
              </a:lnSpc>
              <a:spcBef>
                <a:spcPct val="0"/>
              </a:spcBef>
              <a:spcAft>
                <a:spcPts val="1000"/>
              </a:spcAft>
              <a:buFont typeface="Calibri Light" panose="020F0302020204030204" pitchFamily="34" charset="0"/>
              <a:buAutoNum type="alphaLcPeriod"/>
            </a:pPr>
            <a:endParaRPr lang="en-US" altLang="en-US" sz="1000">
              <a:solidFill>
                <a:srgbClr val="000000"/>
              </a:solidFill>
              <a:latin typeface="Arial" panose="020B0604020202020204" pitchFamily="34" charset="0"/>
              <a:ea typeface="Calibri" panose="020F0502020204030204" pitchFamily="34" charset="0"/>
              <a:cs typeface="Arial" panose="020B0604020202020204" pitchFamily="34" charset="0"/>
            </a:endParaRPr>
          </a:p>
          <a:p>
            <a:pPr algn="just" eaLnBrk="1" hangingPunct="1">
              <a:lnSpc>
                <a:spcPct val="150000"/>
              </a:lnSpc>
              <a:spcBef>
                <a:spcPct val="0"/>
              </a:spcBef>
              <a:spcAft>
                <a:spcPts val="1000"/>
              </a:spcAft>
              <a:buFont typeface="Calibri Light" panose="020F0302020204030204" pitchFamily="34" charset="0"/>
              <a:buAutoNum type="alphaLcPeriod"/>
            </a:pPr>
            <a:endParaRPr lang="en-US" altLang="en-US" sz="1100">
              <a:solidFill>
                <a:srgbClr val="000000"/>
              </a:solidFill>
              <a:latin typeface="Arial" panose="020B0604020202020204" pitchFamily="34" charset="0"/>
              <a:ea typeface="Calibri" panose="020F0502020204030204" pitchFamily="34" charset="0"/>
              <a:cs typeface="Arial" panose="020B0604020202020204" pitchFamily="34" charset="0"/>
            </a:endParaRPr>
          </a:p>
          <a:p>
            <a:pPr algn="just" eaLnBrk="1" hangingPunct="1">
              <a:lnSpc>
                <a:spcPct val="150000"/>
              </a:lnSpc>
              <a:spcBef>
                <a:spcPct val="0"/>
              </a:spcBef>
              <a:spcAft>
                <a:spcPts val="1000"/>
              </a:spcAft>
              <a:buFont typeface="Calibri Light" panose="020F0302020204030204" pitchFamily="34" charset="0"/>
              <a:buAutoNum type="alphaLcPeriod"/>
            </a:pPr>
            <a:endParaRPr lang="en-ZA" altLang="en-US" sz="1000">
              <a:solidFill>
                <a:srgbClr val="000000"/>
              </a:solidFill>
              <a:latin typeface="Arial" panose="020B0604020202020204" pitchFamily="34" charset="0"/>
              <a:ea typeface="Calibri" panose="020F0502020204030204" pitchFamily="34" charset="0"/>
              <a:cs typeface="Arial" panose="020B0604020202020204" pitchFamily="34" charset="0"/>
            </a:endParaRPr>
          </a:p>
          <a:p>
            <a:pPr algn="just" eaLnBrk="1" hangingPunct="1">
              <a:lnSpc>
                <a:spcPct val="150000"/>
              </a:lnSpc>
              <a:spcBef>
                <a:spcPct val="0"/>
              </a:spcBef>
              <a:spcAft>
                <a:spcPts val="1000"/>
              </a:spcAft>
              <a:buFont typeface="Calibri Light" panose="020F0302020204030204" pitchFamily="34" charset="0"/>
              <a:buAutoNum type="alphaLcPeriod"/>
            </a:pPr>
            <a:endParaRPr lang="en-US" altLang="en-US" sz="1100">
              <a:solidFill>
                <a:srgbClr val="000000"/>
              </a:solidFill>
              <a:latin typeface="Arial" panose="020B0604020202020204" pitchFamily="34" charset="0"/>
              <a:ea typeface="Calibri" panose="020F0502020204030204" pitchFamily="34" charset="0"/>
              <a:cs typeface="Arial" panose="020B0604020202020204" pitchFamily="34" charset="0"/>
            </a:endParaRPr>
          </a:p>
          <a:p>
            <a:pPr algn="just" eaLnBrk="1" hangingPunct="1">
              <a:lnSpc>
                <a:spcPct val="150000"/>
              </a:lnSpc>
              <a:spcBef>
                <a:spcPct val="0"/>
              </a:spcBef>
              <a:spcAft>
                <a:spcPts val="1000"/>
              </a:spcAft>
              <a:buFont typeface="Calibri Light" panose="020F0302020204030204" pitchFamily="34" charset="0"/>
              <a:buAutoNum type="alphaLcPeriod"/>
            </a:pPr>
            <a:endParaRPr lang="en-ZA" altLang="en-US" sz="1000">
              <a:solidFill>
                <a:srgbClr val="000000"/>
              </a:solidFill>
              <a:latin typeface="Arial" panose="020B0604020202020204" pitchFamily="34" charset="0"/>
              <a:ea typeface="Calibri" panose="020F0502020204030204" pitchFamily="34" charset="0"/>
              <a:cs typeface="Arial" panose="020B0604020202020204" pitchFamily="34" charset="0"/>
            </a:endParaRPr>
          </a:p>
          <a:p>
            <a:pPr algn="just" eaLnBrk="1" hangingPunct="1">
              <a:lnSpc>
                <a:spcPct val="150000"/>
              </a:lnSpc>
              <a:spcBef>
                <a:spcPct val="0"/>
              </a:spcBef>
              <a:spcAft>
                <a:spcPts val="1000"/>
              </a:spcAft>
              <a:buFont typeface="Calibri Light" panose="020F0302020204030204" pitchFamily="34" charset="0"/>
              <a:buAutoNum type="alphaLcPeriod"/>
            </a:pPr>
            <a:endParaRPr lang="en-US" altLang="en-US" sz="1100">
              <a:solidFill>
                <a:srgbClr val="000000"/>
              </a:solidFill>
              <a:latin typeface="Arial" panose="020B0604020202020204" pitchFamily="34" charset="0"/>
              <a:ea typeface="Calibri" panose="020F050202020403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D74EFCAE-FDA1-ECDD-99BF-ED50B60D78B4}"/>
              </a:ext>
            </a:extLst>
          </p:cNvPr>
          <p:cNvSpPr/>
          <p:nvPr/>
        </p:nvSpPr>
        <p:spPr>
          <a:xfrm>
            <a:off x="203200" y="1160463"/>
            <a:ext cx="8607425" cy="3052762"/>
          </a:xfrm>
          <a:prstGeom prst="rect">
            <a:avLst/>
          </a:prstGeom>
        </p:spPr>
        <p:txBody>
          <a:bodyPr>
            <a:spAutoFit/>
          </a:bodyPr>
          <a:lstStyle/>
          <a:p>
            <a:pPr algn="just" eaLnBrk="1" fontAlgn="auto" hangingPunct="1">
              <a:lnSpc>
                <a:spcPct val="150000"/>
              </a:lnSpc>
              <a:spcBef>
                <a:spcPts val="0"/>
              </a:spcBef>
              <a:spcAft>
                <a:spcPts val="1000"/>
              </a:spcAft>
              <a:defRPr/>
            </a:pPr>
            <a:r>
              <a:rPr lang="en-ZA" sz="1600" b="1" dirty="0">
                <a:solidFill>
                  <a:srgbClr val="000000"/>
                </a:solidFill>
                <a:latin typeface="Arial" panose="020B0604020202020204" pitchFamily="34" charset="0"/>
                <a:ea typeface="Calibri" panose="020F0502020204030204" pitchFamily="34" charset="0"/>
                <a:cs typeface="Arial" panose="020B0604020202020204" pitchFamily="34" charset="0"/>
              </a:rPr>
              <a:t>Outcome 10: Crime and corruption reduced through effective prosecution</a:t>
            </a:r>
            <a:endParaRPr lang="en-ZA" sz="1600" dirty="0">
              <a:solidFill>
                <a:prstClr val="black"/>
              </a:solidFill>
              <a:latin typeface="Arial" panose="020B0604020202020204" pitchFamily="34" charset="0"/>
              <a:ea typeface="Calibri" panose="020F0502020204030204" pitchFamily="34" charset="0"/>
            </a:endParaRPr>
          </a:p>
          <a:p>
            <a:pPr marL="285750" indent="-285750" algn="just" eaLnBrk="1" fontAlgn="auto" hangingPunct="1">
              <a:spcBef>
                <a:spcPts val="0"/>
              </a:spcBef>
              <a:spcAft>
                <a:spcPts val="0"/>
              </a:spcAft>
              <a:buFont typeface="Arial" panose="020B0604020202020204" pitchFamily="34" charset="0"/>
              <a:buChar char="•"/>
              <a:defRPr/>
            </a:pPr>
            <a:r>
              <a:rPr lang="en-US" sz="1600" dirty="0">
                <a:latin typeface="Arial" panose="020B0604020202020204" pitchFamily="34" charset="0"/>
                <a:cs typeface="Arial" panose="020B0604020202020204" pitchFamily="34" charset="0"/>
              </a:rPr>
              <a:t>The fight against fraud and corruption will continue to be on the departmental radar over the medium-term period.</a:t>
            </a:r>
          </a:p>
          <a:p>
            <a:pPr marL="342900" indent="-342900" algn="just" eaLnBrk="1" fontAlgn="auto" hangingPunct="1">
              <a:spcBef>
                <a:spcPts val="0"/>
              </a:spcBef>
              <a:spcAft>
                <a:spcPts val="0"/>
              </a:spcAft>
              <a:buFont typeface="+mj-lt"/>
              <a:buAutoNum type="arabicPeriod"/>
              <a:defRPr/>
            </a:pPr>
            <a:endParaRPr lang="en-US" sz="1600" dirty="0">
              <a:latin typeface="Arial" panose="020B0604020202020204" pitchFamily="34" charset="0"/>
              <a:cs typeface="Arial" panose="020B0604020202020204" pitchFamily="34" charset="0"/>
            </a:endParaRPr>
          </a:p>
          <a:p>
            <a:pPr marL="285750" indent="-285750" algn="just" eaLnBrk="1" fontAlgn="auto" hangingPunct="1">
              <a:spcBef>
                <a:spcPts val="0"/>
              </a:spcBef>
              <a:spcAft>
                <a:spcPts val="0"/>
              </a:spcAft>
              <a:buFont typeface="Arial" panose="020B0604020202020204" pitchFamily="34" charset="0"/>
              <a:buChar char="•"/>
              <a:defRPr/>
            </a:pPr>
            <a:r>
              <a:rPr lang="en-US" sz="1600" dirty="0">
                <a:latin typeface="Arial" panose="020B0604020202020204" pitchFamily="34" charset="0"/>
                <a:cs typeface="Arial" panose="020B0604020202020204" pitchFamily="34" charset="0"/>
              </a:rPr>
              <a:t>The Department has established 6 specialized commercial crime courts in the last financial year. For the new financial year, the Department  </a:t>
            </a:r>
            <a:r>
              <a:rPr lang="en-GB" sz="1600" dirty="0">
                <a:latin typeface="Arial" panose="020B0604020202020204" pitchFamily="34" charset="0"/>
                <a:cs typeface="Arial" panose="020B0604020202020204" pitchFamily="34" charset="0"/>
              </a:rPr>
              <a:t>target to capacitate 2 of the specialised commercial crime courts established in 2021/22 financial year.  </a:t>
            </a:r>
          </a:p>
          <a:p>
            <a:pPr marL="285750" indent="-285750" algn="just" eaLnBrk="1" fontAlgn="auto" hangingPunct="1">
              <a:spcBef>
                <a:spcPts val="0"/>
              </a:spcBef>
              <a:spcAft>
                <a:spcPts val="0"/>
              </a:spcAft>
              <a:buFont typeface="Arial" panose="020B0604020202020204" pitchFamily="34" charset="0"/>
              <a:buChar char="•"/>
              <a:defRPr/>
            </a:pPr>
            <a:endParaRPr lang="en-GB" sz="1600" dirty="0">
              <a:latin typeface="Arial" panose="020B0604020202020204" pitchFamily="34" charset="0"/>
              <a:cs typeface="Arial" panose="020B0604020202020204" pitchFamily="34" charset="0"/>
            </a:endParaRPr>
          </a:p>
          <a:p>
            <a:pPr marL="285750" indent="-285750" algn="just" eaLnBrk="1" fontAlgn="auto" hangingPunct="1">
              <a:spcBef>
                <a:spcPts val="0"/>
              </a:spcBef>
              <a:spcAft>
                <a:spcPts val="0"/>
              </a:spcAft>
              <a:buFont typeface="Arial" panose="020B0604020202020204" pitchFamily="34" charset="0"/>
              <a:buChar char="•"/>
              <a:defRPr/>
            </a:pPr>
            <a:r>
              <a:rPr lang="en-GB" altLang="en-US" sz="1600" dirty="0">
                <a:solidFill>
                  <a:prstClr val="black"/>
                </a:solidFill>
                <a:latin typeface="Arial" panose="020B0604020202020204" pitchFamily="34" charset="0"/>
                <a:cs typeface="Arial" panose="020B0604020202020204" pitchFamily="34" charset="0"/>
              </a:rPr>
              <a:t>The details of the output indicators and targets for this outcome are in the slides below</a:t>
            </a:r>
            <a:endParaRPr lang="en-US" altLang="en-US" sz="1600" dirty="0">
              <a:solidFill>
                <a:prstClr val="black"/>
              </a:solidFill>
              <a:latin typeface="Arial" panose="020B0604020202020204" pitchFamily="34" charset="0"/>
              <a:cs typeface="Arial" panose="020B0604020202020204" pitchFamily="34" charset="0"/>
            </a:endParaRPr>
          </a:p>
          <a:p>
            <a:pPr algn="just" eaLnBrk="1" fontAlgn="auto" hangingPunct="1">
              <a:spcBef>
                <a:spcPts val="0"/>
              </a:spcBef>
              <a:spcAft>
                <a:spcPts val="0"/>
              </a:spcAft>
              <a:defRPr/>
            </a:pPr>
            <a:endParaRPr lang="en-US" altLang="en-US" sz="1600" dirty="0">
              <a:solidFill>
                <a:prstClr val="black"/>
              </a:solidFill>
              <a:latin typeface="Arial" panose="020B0604020202020204" pitchFamily="34" charset="0"/>
              <a:cs typeface="Arial" panose="020B0604020202020204" pitchFamily="34" charset="0"/>
            </a:endParaRPr>
          </a:p>
          <a:p>
            <a:pPr marL="285750" indent="-285750" algn="just" eaLnBrk="1" fontAlgn="auto" hangingPunct="1">
              <a:spcBef>
                <a:spcPts val="0"/>
              </a:spcBef>
              <a:spcAft>
                <a:spcPts val="0"/>
              </a:spcAft>
              <a:buFont typeface="Arial" panose="020B0604020202020204" pitchFamily="34" charset="0"/>
              <a:buChar char="•"/>
              <a:defRPr/>
            </a:pPr>
            <a:endParaRPr lang="en-GB" sz="1600" dirty="0">
              <a:latin typeface="Arial" panose="020B0604020202020204" pitchFamily="34" charset="0"/>
              <a:cs typeface="Arial" panose="020B0604020202020204" pitchFamily="34" charset="0"/>
            </a:endParaRPr>
          </a:p>
        </p:txBody>
      </p:sp>
    </p:spTree>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62A5CA1-4EA7-4337-BB11-87ADDE0C3ACB}"/>
              </a:ext>
            </a:extLst>
          </p:cNvPr>
          <p:cNvSpPr txBox="1"/>
          <p:nvPr/>
        </p:nvSpPr>
        <p:spPr>
          <a:xfrm>
            <a:off x="628650" y="1711325"/>
            <a:ext cx="8299450" cy="4278313"/>
          </a:xfrm>
          <a:prstGeom prst="rect">
            <a:avLst/>
          </a:prstGeom>
          <a:noFill/>
        </p:spPr>
        <p:txBody>
          <a:bodyPr>
            <a:spAutoFit/>
          </a:bodyPr>
          <a:lstStyle/>
          <a:p>
            <a:pPr defTabSz="326578" eaLnBrk="1" fontAlgn="auto" hangingPunct="1">
              <a:spcBef>
                <a:spcPts val="0"/>
              </a:spcBef>
              <a:spcAft>
                <a:spcPts val="0"/>
              </a:spcAft>
              <a:defRPr/>
            </a:pPr>
            <a:r>
              <a:rPr lang="en-US" altLang="en-US" sz="1600" b="1" u="sng" kern="0" dirty="0">
                <a:solidFill>
                  <a:prstClr val="black"/>
                </a:solidFill>
                <a:latin typeface="Arial" panose="020B0604020202020204" pitchFamily="34" charset="0"/>
                <a:cs typeface="Arial" panose="020B0604020202020204" pitchFamily="34" charset="0"/>
              </a:rPr>
              <a:t>Background:</a:t>
            </a:r>
          </a:p>
          <a:p>
            <a:pPr marL="244933" indent="-244933" defTabSz="326578" eaLnBrk="1" fontAlgn="auto" hangingPunct="1">
              <a:spcBef>
                <a:spcPts val="0"/>
              </a:spcBef>
              <a:spcAft>
                <a:spcPts val="0"/>
              </a:spcAft>
              <a:buFont typeface="Arial" panose="020B0604020202020204" pitchFamily="34" charset="0"/>
              <a:buChar char="•"/>
              <a:defRPr/>
            </a:pPr>
            <a:r>
              <a:rPr lang="en-US" altLang="en-US" sz="1600" kern="0" dirty="0">
                <a:solidFill>
                  <a:prstClr val="black"/>
                </a:solidFill>
                <a:latin typeface="Arial" panose="020B0604020202020204" pitchFamily="34" charset="0"/>
                <a:cs typeface="Arial" panose="020B0604020202020204" pitchFamily="34" charset="0"/>
              </a:rPr>
              <a:t>The Department encountered a Ransomware Attack on 05 September 2021.</a:t>
            </a:r>
          </a:p>
          <a:p>
            <a:pPr defTabSz="326578" eaLnBrk="1" fontAlgn="auto" hangingPunct="1">
              <a:spcBef>
                <a:spcPts val="0"/>
              </a:spcBef>
              <a:spcAft>
                <a:spcPts val="0"/>
              </a:spcAft>
              <a:defRPr/>
            </a:pPr>
            <a:endParaRPr lang="en-US" altLang="en-US" sz="1600" kern="0" dirty="0">
              <a:solidFill>
                <a:prstClr val="black"/>
              </a:solidFill>
              <a:latin typeface="Arial" panose="020B0604020202020204" pitchFamily="34" charset="0"/>
              <a:cs typeface="Arial" panose="020B0604020202020204" pitchFamily="34" charset="0"/>
            </a:endParaRPr>
          </a:p>
          <a:p>
            <a:pPr defTabSz="326578" eaLnBrk="1" fontAlgn="auto" hangingPunct="1">
              <a:spcBef>
                <a:spcPts val="0"/>
              </a:spcBef>
              <a:spcAft>
                <a:spcPts val="0"/>
              </a:spcAft>
              <a:defRPr/>
            </a:pPr>
            <a:r>
              <a:rPr lang="en-US" altLang="en-US" sz="1600" b="1" u="sng" kern="0" dirty="0">
                <a:solidFill>
                  <a:prstClr val="black"/>
                </a:solidFill>
                <a:latin typeface="Arial" panose="020B0604020202020204" pitchFamily="34" charset="0"/>
                <a:cs typeface="Arial" panose="020B0604020202020204" pitchFamily="34" charset="0"/>
              </a:rPr>
              <a:t>Impact:</a:t>
            </a:r>
          </a:p>
          <a:p>
            <a:pPr marL="244933" indent="-244933" defTabSz="326578" eaLnBrk="1" fontAlgn="auto" hangingPunct="1">
              <a:spcBef>
                <a:spcPts val="0"/>
              </a:spcBef>
              <a:spcAft>
                <a:spcPts val="0"/>
              </a:spcAft>
              <a:buFont typeface="Arial" panose="020B0604020202020204" pitchFamily="34" charset="0"/>
              <a:buChar char="•"/>
              <a:defRPr/>
            </a:pPr>
            <a:r>
              <a:rPr lang="en-US" altLang="en-US" sz="1600" kern="0" dirty="0">
                <a:solidFill>
                  <a:prstClr val="black"/>
                </a:solidFill>
                <a:latin typeface="Arial" panose="020B0604020202020204" pitchFamily="34" charset="0"/>
                <a:cs typeface="Arial" panose="020B0604020202020204" pitchFamily="34" charset="0"/>
              </a:rPr>
              <a:t>This attack had rendered the Department’s IT systems inoperable, thus impacting on service delivery, it’s annual performance plans and day to day operations.</a:t>
            </a:r>
          </a:p>
          <a:p>
            <a:pPr marL="244933" indent="-244933" defTabSz="326578" eaLnBrk="1" fontAlgn="auto" hangingPunct="1">
              <a:spcBef>
                <a:spcPts val="0"/>
              </a:spcBef>
              <a:spcAft>
                <a:spcPts val="0"/>
              </a:spcAft>
              <a:buFont typeface="Arial" panose="020B0604020202020204" pitchFamily="34" charset="0"/>
              <a:buChar char="•"/>
              <a:defRPr/>
            </a:pPr>
            <a:r>
              <a:rPr lang="en-US" altLang="en-US" sz="1600" kern="0" dirty="0">
                <a:solidFill>
                  <a:prstClr val="black"/>
                </a:solidFill>
                <a:latin typeface="Arial" panose="020B0604020202020204" pitchFamily="34" charset="0"/>
                <a:cs typeface="Arial" panose="020B0604020202020204" pitchFamily="34" charset="0"/>
              </a:rPr>
              <a:t>The Department’s progress on it’s modernisation program was also impacted during this period. </a:t>
            </a:r>
          </a:p>
          <a:p>
            <a:pPr defTabSz="326578" eaLnBrk="1" fontAlgn="auto" hangingPunct="1">
              <a:spcBef>
                <a:spcPts val="0"/>
              </a:spcBef>
              <a:spcAft>
                <a:spcPts val="0"/>
              </a:spcAft>
              <a:defRPr/>
            </a:pPr>
            <a:endParaRPr lang="en-US" altLang="en-US" sz="1600" kern="0" dirty="0">
              <a:solidFill>
                <a:prstClr val="black"/>
              </a:solidFill>
              <a:latin typeface="Arial" panose="020B0604020202020204" pitchFamily="34" charset="0"/>
              <a:cs typeface="Arial" panose="020B0604020202020204" pitchFamily="34" charset="0"/>
            </a:endParaRPr>
          </a:p>
          <a:p>
            <a:pPr defTabSz="326578" eaLnBrk="1" fontAlgn="auto" hangingPunct="1">
              <a:spcBef>
                <a:spcPts val="0"/>
              </a:spcBef>
              <a:spcAft>
                <a:spcPts val="0"/>
              </a:spcAft>
              <a:defRPr/>
            </a:pPr>
            <a:r>
              <a:rPr lang="en-US" altLang="en-US" sz="1600" b="1" u="sng" kern="0" dirty="0">
                <a:solidFill>
                  <a:prstClr val="black"/>
                </a:solidFill>
                <a:latin typeface="Arial" panose="020B0604020202020204" pitchFamily="34" charset="0"/>
                <a:cs typeface="Arial" panose="020B0604020202020204" pitchFamily="34" charset="0"/>
              </a:rPr>
              <a:t>Restoration:</a:t>
            </a:r>
          </a:p>
          <a:p>
            <a:pPr marL="244933" indent="-244933" defTabSz="326578" eaLnBrk="1" fontAlgn="auto" hangingPunct="1">
              <a:spcBef>
                <a:spcPts val="0"/>
              </a:spcBef>
              <a:spcAft>
                <a:spcPts val="0"/>
              </a:spcAft>
              <a:buFont typeface="Arial" panose="020B0604020202020204" pitchFamily="34" charset="0"/>
              <a:buChar char="•"/>
              <a:defRPr/>
            </a:pPr>
            <a:r>
              <a:rPr lang="en-US" altLang="en-US" sz="1600" kern="0" dirty="0">
                <a:solidFill>
                  <a:prstClr val="black"/>
                </a:solidFill>
                <a:latin typeface="Arial" panose="020B0604020202020204" pitchFamily="34" charset="0"/>
                <a:cs typeface="Arial" panose="020B0604020202020204" pitchFamily="34" charset="0"/>
              </a:rPr>
              <a:t>The Department, working together with relevant state agencies and industry experts, had managed to restore services within a reasonable amount of time (by end October 2021), given the complexity of the challenges at hand. </a:t>
            </a:r>
          </a:p>
          <a:p>
            <a:pPr marL="244933" indent="-244933" defTabSz="326578" eaLnBrk="1" fontAlgn="auto" hangingPunct="1">
              <a:spcBef>
                <a:spcPts val="0"/>
              </a:spcBef>
              <a:spcAft>
                <a:spcPts val="0"/>
              </a:spcAft>
              <a:buFont typeface="Arial" panose="020B0604020202020204" pitchFamily="34" charset="0"/>
              <a:buChar char="•"/>
              <a:defRPr/>
            </a:pPr>
            <a:endParaRPr lang="en-US" altLang="en-US" sz="1600" kern="0" dirty="0">
              <a:solidFill>
                <a:prstClr val="black"/>
              </a:solidFill>
              <a:latin typeface="Arial" panose="020B0604020202020204" pitchFamily="34" charset="0"/>
              <a:cs typeface="Arial" panose="020B0604020202020204" pitchFamily="34" charset="0"/>
            </a:endParaRPr>
          </a:p>
          <a:p>
            <a:pPr defTabSz="326578" eaLnBrk="1" fontAlgn="auto" hangingPunct="1">
              <a:spcBef>
                <a:spcPts val="0"/>
              </a:spcBef>
              <a:spcAft>
                <a:spcPts val="0"/>
              </a:spcAft>
              <a:defRPr/>
            </a:pPr>
            <a:r>
              <a:rPr lang="en-US" altLang="en-US" sz="1600" b="1" u="sng" kern="0" dirty="0">
                <a:solidFill>
                  <a:prstClr val="black"/>
                </a:solidFill>
                <a:latin typeface="Arial" panose="020B0604020202020204" pitchFamily="34" charset="0"/>
                <a:cs typeface="Arial" panose="020B0604020202020204" pitchFamily="34" charset="0"/>
              </a:rPr>
              <a:t>Data Loss:</a:t>
            </a:r>
          </a:p>
          <a:p>
            <a:pPr marL="244933" indent="-244933" defTabSz="326578" eaLnBrk="1" fontAlgn="auto" hangingPunct="1">
              <a:spcBef>
                <a:spcPts val="0"/>
              </a:spcBef>
              <a:spcAft>
                <a:spcPts val="0"/>
              </a:spcAft>
              <a:buFont typeface="Arial" panose="020B0604020202020204" pitchFamily="34" charset="0"/>
              <a:buChar char="•"/>
              <a:defRPr/>
            </a:pPr>
            <a:r>
              <a:rPr lang="en-US" altLang="en-US" sz="1600" kern="0" dirty="0">
                <a:solidFill>
                  <a:prstClr val="black"/>
                </a:solidFill>
                <a:latin typeface="Arial" panose="020B0604020202020204" pitchFamily="34" charset="0"/>
                <a:cs typeface="Arial" panose="020B0604020202020204" pitchFamily="34" charset="0"/>
              </a:rPr>
              <a:t>At present, there is no evidence of any data loss or use of the Departments data in the public domain, as a result of the Ransomware Attack</a:t>
            </a:r>
            <a:r>
              <a:rPr lang="en-US" altLang="en-US" sz="1429" kern="0" dirty="0">
                <a:solidFill>
                  <a:prstClr val="black"/>
                </a:solidFill>
                <a:latin typeface="Arial" panose="020B0604020202020204" pitchFamily="34" charset="0"/>
                <a:cs typeface="Arial" panose="020B0604020202020204" pitchFamily="34" charset="0"/>
              </a:rPr>
              <a:t>.</a:t>
            </a:r>
            <a:endParaRPr lang="en-ZA" sz="1429" dirty="0">
              <a:solidFill>
                <a:prstClr val="black"/>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674DD1A8-24E2-4848-A014-20E84B54E703}"/>
              </a:ext>
            </a:extLst>
          </p:cNvPr>
          <p:cNvSpPr txBox="1">
            <a:spLocks noChangeArrowheads="1"/>
          </p:cNvSpPr>
          <p:nvPr/>
        </p:nvSpPr>
        <p:spPr>
          <a:xfrm>
            <a:off x="0" y="0"/>
            <a:ext cx="9144000" cy="404813"/>
          </a:xfrm>
          <a:prstGeom prst="rect">
            <a:avLst/>
          </a:prstGeom>
        </p:spPr>
        <p:txBody>
          <a:bodyPr>
            <a:normAutofit fontScale="60000" lnSpcReduction="20000"/>
          </a:bodyPr>
          <a:lstStyle>
            <a:lvl1pPr algn="l" defTabSz="1280160" rtl="0" eaLnBrk="1" latinLnBrk="0" hangingPunct="1">
              <a:lnSpc>
                <a:spcPct val="90000"/>
              </a:lnSpc>
              <a:spcBef>
                <a:spcPct val="0"/>
              </a:spcBef>
              <a:buNone/>
              <a:defRPr sz="6160" kern="1200">
                <a:solidFill>
                  <a:schemeClr val="tx1"/>
                </a:solidFill>
                <a:latin typeface="+mj-lt"/>
                <a:ea typeface="+mj-ea"/>
                <a:cs typeface="+mj-cs"/>
              </a:defRPr>
            </a:lvl1pPr>
          </a:lstStyle>
          <a:p>
            <a:pPr algn="r" defTabSz="914418" fontAlgn="auto">
              <a:spcAft>
                <a:spcPts val="0"/>
              </a:spcAft>
              <a:defRPr/>
            </a:pPr>
            <a:endParaRPr lang="en-US" altLang="en-US" sz="4400" dirty="0">
              <a:solidFill>
                <a:prstClr val="black"/>
              </a:solidFill>
            </a:endParaRPr>
          </a:p>
        </p:txBody>
      </p:sp>
      <p:sp>
        <p:nvSpPr>
          <p:cNvPr id="31748" name="TextBox 7">
            <a:extLst>
              <a:ext uri="{FF2B5EF4-FFF2-40B4-BE49-F238E27FC236}">
                <a16:creationId xmlns:a16="http://schemas.microsoft.com/office/drawing/2014/main" id="{D3EB5158-5557-78CB-91AE-3EC60437AF1B}"/>
              </a:ext>
            </a:extLst>
          </p:cNvPr>
          <p:cNvSpPr txBox="1">
            <a:spLocks noChangeArrowheads="1"/>
          </p:cNvSpPr>
          <p:nvPr/>
        </p:nvSpPr>
        <p:spPr bwMode="auto">
          <a:xfrm>
            <a:off x="203200" y="738188"/>
            <a:ext cx="7400925" cy="120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800" b="1">
                <a:latin typeface="Arial" panose="020B0604020202020204" pitchFamily="34" charset="0"/>
                <a:cs typeface="Arial" panose="020B0604020202020204" pitchFamily="34" charset="0"/>
              </a:rPr>
              <a:t>        1.	INTRODUCTION</a:t>
            </a:r>
          </a:p>
          <a:p>
            <a:pPr eaLnBrk="1" hangingPunct="1">
              <a:lnSpc>
                <a:spcPct val="100000"/>
              </a:lnSpc>
              <a:spcBef>
                <a:spcPct val="0"/>
              </a:spcBef>
              <a:buFontTx/>
              <a:buNone/>
            </a:pPr>
            <a:r>
              <a:rPr lang="en-US" altLang="en-US" sz="1800" b="1">
                <a:latin typeface="Arial" panose="020B0604020202020204" pitchFamily="34" charset="0"/>
                <a:cs typeface="Arial" panose="020B0604020202020204" pitchFamily="34" charset="0"/>
              </a:rPr>
              <a:t>        </a:t>
            </a:r>
          </a:p>
          <a:p>
            <a:pPr eaLnBrk="1" hangingPunct="1">
              <a:lnSpc>
                <a:spcPct val="100000"/>
              </a:lnSpc>
              <a:spcBef>
                <a:spcPct val="0"/>
              </a:spcBef>
              <a:buFontTx/>
              <a:buNone/>
            </a:pPr>
            <a:r>
              <a:rPr lang="en-US" altLang="en-US" sz="1800" b="1">
                <a:solidFill>
                  <a:srgbClr val="000000"/>
                </a:solidFill>
                <a:latin typeface="Arial" panose="020B0604020202020204" pitchFamily="34" charset="0"/>
                <a:cs typeface="Arial" panose="020B0604020202020204" pitchFamily="34" charset="0"/>
              </a:rPr>
              <a:t>        RANSOMWARE ATTACK</a:t>
            </a:r>
            <a:endParaRPr lang="en-US" altLang="en-US" sz="1800" b="1">
              <a:latin typeface="Arial" panose="020B0604020202020204" pitchFamily="34" charset="0"/>
              <a:cs typeface="Arial" panose="020B0604020202020204" pitchFamily="34" charset="0"/>
            </a:endParaRPr>
          </a:p>
          <a:p>
            <a:pPr eaLnBrk="1" hangingPunct="1">
              <a:lnSpc>
                <a:spcPct val="100000"/>
              </a:lnSpc>
              <a:spcBef>
                <a:spcPct val="0"/>
              </a:spcBef>
              <a:buFontTx/>
              <a:buNone/>
            </a:pPr>
            <a:endParaRPr lang="en-US" altLang="en-US" sz="1800">
              <a:latin typeface="Arial" panose="020B0604020202020204" pitchFamily="34" charset="0"/>
              <a:cs typeface="Arial" panose="020B0604020202020204" pitchFamily="34" charset="0"/>
            </a:endParaRPr>
          </a:p>
        </p:txBody>
      </p:sp>
      <p:cxnSp>
        <p:nvCxnSpPr>
          <p:cNvPr id="9" name="Straight Connector 8">
            <a:extLst>
              <a:ext uri="{FF2B5EF4-FFF2-40B4-BE49-F238E27FC236}">
                <a16:creationId xmlns:a16="http://schemas.microsoft.com/office/drawing/2014/main" id="{29C1A0A7-CECB-4143-9B6D-0918BDFC2B65}"/>
              </a:ext>
            </a:extLst>
          </p:cNvPr>
          <p:cNvCxnSpPr/>
          <p:nvPr/>
        </p:nvCxnSpPr>
        <p:spPr>
          <a:xfrm>
            <a:off x="728663" y="1062038"/>
            <a:ext cx="7599362" cy="0"/>
          </a:xfrm>
          <a:prstGeom prst="line">
            <a:avLst/>
          </a:prstGeom>
          <a:ln>
            <a:solidFill>
              <a:srgbClr val="C00000"/>
            </a:solidFill>
          </a:ln>
        </p:spPr>
        <p:style>
          <a:lnRef idx="2">
            <a:schemeClr val="accent4"/>
          </a:lnRef>
          <a:fillRef idx="0">
            <a:schemeClr val="accent4"/>
          </a:fillRef>
          <a:effectRef idx="1">
            <a:schemeClr val="accent4"/>
          </a:effectRef>
          <a:fontRef idx="minor">
            <a:schemeClr val="tx1"/>
          </a:fontRef>
        </p:style>
      </p:cxnSp>
    </p:spTree>
  </p:cSld>
  <p:clrMapOvr>
    <a:masterClrMapping/>
  </p:clrMapOvr>
  <p:transition spd="med">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29C1A0A7-CECB-4143-9B6D-0918BDFC2B65}"/>
              </a:ext>
            </a:extLst>
          </p:cNvPr>
          <p:cNvCxnSpPr/>
          <p:nvPr/>
        </p:nvCxnSpPr>
        <p:spPr>
          <a:xfrm>
            <a:off x="352425" y="1049338"/>
            <a:ext cx="8588375" cy="0"/>
          </a:xfrm>
          <a:prstGeom prst="line">
            <a:avLst/>
          </a:prstGeom>
          <a:ln>
            <a:solidFill>
              <a:srgbClr val="C00000"/>
            </a:solidFill>
          </a:ln>
        </p:spPr>
        <p:style>
          <a:lnRef idx="2">
            <a:schemeClr val="accent4"/>
          </a:lnRef>
          <a:fillRef idx="0">
            <a:schemeClr val="accent4"/>
          </a:fillRef>
          <a:effectRef idx="1">
            <a:schemeClr val="accent4"/>
          </a:effectRef>
          <a:fontRef idx="minor">
            <a:schemeClr val="tx1"/>
          </a:fontRef>
        </p:style>
      </p:cxnSp>
      <p:graphicFrame>
        <p:nvGraphicFramePr>
          <p:cNvPr id="8" name="Table 7">
            <a:extLst>
              <a:ext uri="{FF2B5EF4-FFF2-40B4-BE49-F238E27FC236}">
                <a16:creationId xmlns:a16="http://schemas.microsoft.com/office/drawing/2014/main" id="{08AAFD57-A271-4D3A-A967-58194531B202}"/>
              </a:ext>
            </a:extLst>
          </p:cNvPr>
          <p:cNvGraphicFramePr>
            <a:graphicFrameLocks noGrp="1"/>
          </p:cNvGraphicFramePr>
          <p:nvPr/>
        </p:nvGraphicFramePr>
        <p:xfrm>
          <a:off x="266700" y="1677988"/>
          <a:ext cx="8623300" cy="1874837"/>
        </p:xfrm>
        <a:graphic>
          <a:graphicData uri="http://schemas.openxmlformats.org/drawingml/2006/table">
            <a:tbl>
              <a:tblPr>
                <a:tableStyleId>{5C22544A-7EE6-4342-B048-85BDC9FD1C3A}</a:tableStyleId>
              </a:tblPr>
              <a:tblGrid>
                <a:gridCol w="1923111">
                  <a:extLst>
                    <a:ext uri="{9D8B030D-6E8A-4147-A177-3AD203B41FA5}">
                      <a16:colId xmlns:a16="http://schemas.microsoft.com/office/drawing/2014/main" val="20000"/>
                    </a:ext>
                  </a:extLst>
                </a:gridCol>
                <a:gridCol w="1960821">
                  <a:extLst>
                    <a:ext uri="{9D8B030D-6E8A-4147-A177-3AD203B41FA5}">
                      <a16:colId xmlns:a16="http://schemas.microsoft.com/office/drawing/2014/main" val="20001"/>
                    </a:ext>
                  </a:extLst>
                </a:gridCol>
                <a:gridCol w="1319782">
                  <a:extLst>
                    <a:ext uri="{9D8B030D-6E8A-4147-A177-3AD203B41FA5}">
                      <a16:colId xmlns:a16="http://schemas.microsoft.com/office/drawing/2014/main" val="20002"/>
                    </a:ext>
                  </a:extLst>
                </a:gridCol>
                <a:gridCol w="1216086">
                  <a:extLst>
                    <a:ext uri="{9D8B030D-6E8A-4147-A177-3AD203B41FA5}">
                      <a16:colId xmlns:a16="http://schemas.microsoft.com/office/drawing/2014/main" val="20003"/>
                    </a:ext>
                  </a:extLst>
                </a:gridCol>
                <a:gridCol w="1131242">
                  <a:extLst>
                    <a:ext uri="{9D8B030D-6E8A-4147-A177-3AD203B41FA5}">
                      <a16:colId xmlns:a16="http://schemas.microsoft.com/office/drawing/2014/main" val="20004"/>
                    </a:ext>
                  </a:extLst>
                </a:gridCol>
                <a:gridCol w="1072259">
                  <a:extLst>
                    <a:ext uri="{9D8B030D-6E8A-4147-A177-3AD203B41FA5}">
                      <a16:colId xmlns:a16="http://schemas.microsoft.com/office/drawing/2014/main" val="20005"/>
                    </a:ext>
                  </a:extLst>
                </a:gridCol>
              </a:tblGrid>
              <a:tr h="292607">
                <a:tc gridSpan="6">
                  <a:txBody>
                    <a:bodyPr/>
                    <a:lstStyle/>
                    <a:p>
                      <a:pPr marL="0" marR="0" indent="0" algn="just" fontAlgn="ctr">
                        <a:lnSpc>
                          <a:spcPct val="120000"/>
                        </a:lnSpc>
                        <a:spcBef>
                          <a:spcPts val="0"/>
                        </a:spcBef>
                        <a:spcAft>
                          <a:spcPts val="200"/>
                        </a:spcAft>
                      </a:pPr>
                      <a:r>
                        <a:rPr lang="en-ZA" sz="1600" b="1" kern="1200" dirty="0">
                          <a:solidFill>
                            <a:schemeClr val="dk1"/>
                          </a:solidFill>
                          <a:effectLst/>
                          <a:latin typeface="Arial" panose="020B0604020202020204" pitchFamily="34" charset="0"/>
                          <a:ea typeface="+mn-ea"/>
                          <a:cs typeface="Arial" panose="020B0604020202020204" pitchFamily="34" charset="0"/>
                        </a:rPr>
                        <a:t>Outcome 10:Crime </a:t>
                      </a:r>
                      <a:r>
                        <a:rPr lang="en-ZA" sz="1600" b="1" kern="1200" dirty="0">
                          <a:solidFill>
                            <a:schemeClr val="dk1"/>
                          </a:solidFill>
                          <a:effectLst/>
                          <a:latin typeface="+mn-lt"/>
                          <a:ea typeface="+mn-ea"/>
                          <a:cs typeface="+mn-cs"/>
                        </a:rPr>
                        <a:t>and corruption reduced through effective prosecution </a:t>
                      </a:r>
                      <a:endParaRPr lang="en-US" sz="1600" b="1" dirty="0">
                        <a:effectLst/>
                        <a:latin typeface="Arial" pitchFamily="34" charset="0"/>
                        <a:ea typeface="Calibri"/>
                        <a:cs typeface="Arial" pitchFamily="34" charset="0"/>
                      </a:endParaRPr>
                    </a:p>
                  </a:txBody>
                  <a:tcPr marL="68569" marR="6856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82880">
                <a:tc rowSpan="2">
                  <a:txBody>
                    <a:bodyPr/>
                    <a:lstStyle/>
                    <a:p>
                      <a:pPr marL="0" marR="0" indent="0" algn="just" fontAlgn="ctr">
                        <a:lnSpc>
                          <a:spcPct val="100000"/>
                        </a:lnSpc>
                        <a:spcBef>
                          <a:spcPts val="0"/>
                        </a:spcBef>
                        <a:spcAft>
                          <a:spcPts val="0"/>
                        </a:spcAft>
                      </a:pPr>
                      <a:r>
                        <a:rPr lang="en-ZA" sz="1200" b="1" dirty="0">
                          <a:effectLst/>
                          <a:latin typeface="Arial" pitchFamily="34" charset="0"/>
                          <a:cs typeface="Arial" pitchFamily="34" charset="0"/>
                        </a:rPr>
                        <a:t>Outputs</a:t>
                      </a:r>
                      <a:endParaRPr lang="en-US" sz="1200" b="1" dirty="0">
                        <a:effectLst/>
                        <a:latin typeface="Arial" pitchFamily="34" charset="0"/>
                        <a:ea typeface="Calibri"/>
                        <a:cs typeface="Arial" pitchFamily="34" charset="0"/>
                      </a:endParaRPr>
                    </a:p>
                  </a:txBody>
                  <a:tcPr marL="68569" marR="6856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rowSpan="2">
                  <a:txBody>
                    <a:bodyPr/>
                    <a:lstStyle/>
                    <a:p>
                      <a:pPr marL="0" marR="0" indent="0" algn="just" fontAlgn="ctr">
                        <a:lnSpc>
                          <a:spcPct val="100000"/>
                        </a:lnSpc>
                        <a:spcBef>
                          <a:spcPts val="0"/>
                        </a:spcBef>
                        <a:spcAft>
                          <a:spcPts val="0"/>
                        </a:spcAft>
                      </a:pPr>
                      <a:r>
                        <a:rPr lang="en-ZA" sz="1200" b="1" dirty="0">
                          <a:effectLst/>
                          <a:latin typeface="Arial" pitchFamily="34" charset="0"/>
                          <a:cs typeface="Arial" pitchFamily="34" charset="0"/>
                        </a:rPr>
                        <a:t>Output</a:t>
                      </a:r>
                      <a:endParaRPr lang="en-US" sz="1200" b="1" dirty="0">
                        <a:effectLst/>
                        <a:latin typeface="Arial" pitchFamily="34" charset="0"/>
                        <a:cs typeface="Arial" pitchFamily="34" charset="0"/>
                      </a:endParaRPr>
                    </a:p>
                    <a:p>
                      <a:pPr marL="0" marR="0" indent="0" algn="just" fontAlgn="ctr">
                        <a:lnSpc>
                          <a:spcPct val="100000"/>
                        </a:lnSpc>
                        <a:spcBef>
                          <a:spcPts val="0"/>
                        </a:spcBef>
                        <a:spcAft>
                          <a:spcPts val="0"/>
                        </a:spcAft>
                      </a:pPr>
                      <a:r>
                        <a:rPr lang="en-ZA" sz="1200" b="1" dirty="0">
                          <a:effectLst/>
                          <a:latin typeface="Arial" pitchFamily="34" charset="0"/>
                          <a:cs typeface="Arial" pitchFamily="34" charset="0"/>
                        </a:rPr>
                        <a:t>Indicators</a:t>
                      </a:r>
                      <a:endParaRPr lang="en-US" sz="1200" b="1" dirty="0">
                        <a:effectLst/>
                        <a:latin typeface="Arial" pitchFamily="34" charset="0"/>
                        <a:ea typeface="Calibri"/>
                        <a:cs typeface="Arial" pitchFamily="34" charset="0"/>
                      </a:endParaRPr>
                    </a:p>
                  </a:txBody>
                  <a:tcPr marL="68569" marR="6856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rowSpan="2">
                  <a:txBody>
                    <a:bodyPr/>
                    <a:lstStyle/>
                    <a:p>
                      <a:pPr marL="83185" marR="0" indent="0" algn="just" fontAlgn="ctr">
                        <a:lnSpc>
                          <a:spcPct val="100000"/>
                        </a:lnSpc>
                        <a:spcBef>
                          <a:spcPts val="0"/>
                        </a:spcBef>
                        <a:spcAft>
                          <a:spcPts val="0"/>
                        </a:spcAft>
                      </a:pPr>
                      <a:r>
                        <a:rPr lang="en-ZA" sz="1200" b="1" dirty="0">
                          <a:effectLst/>
                          <a:latin typeface="Arial" pitchFamily="34" charset="0"/>
                          <a:cs typeface="Arial" pitchFamily="34" charset="0"/>
                        </a:rPr>
                        <a:t>Estimated performance </a:t>
                      </a:r>
                      <a:endParaRPr lang="en-US" sz="1200" b="1" dirty="0">
                        <a:effectLst/>
                        <a:latin typeface="Arial" pitchFamily="34" charset="0"/>
                        <a:cs typeface="Arial" pitchFamily="34" charset="0"/>
                      </a:endParaRPr>
                    </a:p>
                    <a:p>
                      <a:pPr marL="83185" marR="0" indent="0" algn="just" fontAlgn="ctr">
                        <a:lnSpc>
                          <a:spcPct val="100000"/>
                        </a:lnSpc>
                        <a:spcBef>
                          <a:spcPts val="0"/>
                        </a:spcBef>
                        <a:spcAft>
                          <a:spcPts val="0"/>
                        </a:spcAft>
                      </a:pPr>
                      <a:r>
                        <a:rPr lang="en-ZA" sz="1200" b="1" dirty="0">
                          <a:effectLst/>
                          <a:latin typeface="Arial" pitchFamily="34" charset="0"/>
                          <a:cs typeface="Arial" pitchFamily="34" charset="0"/>
                        </a:rPr>
                        <a:t>2021/22</a:t>
                      </a:r>
                      <a:endParaRPr lang="en-US" sz="1200" b="1" dirty="0">
                        <a:effectLst/>
                        <a:latin typeface="Arial" pitchFamily="34" charset="0"/>
                        <a:ea typeface="Calibri"/>
                        <a:cs typeface="Arial" pitchFamily="34" charset="0"/>
                      </a:endParaRPr>
                    </a:p>
                  </a:txBody>
                  <a:tcPr marL="68569" marR="6856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gridSpan="3">
                  <a:txBody>
                    <a:bodyPr/>
                    <a:lstStyle/>
                    <a:p>
                      <a:pPr marL="0" marR="0" indent="0" algn="ctr" fontAlgn="ctr">
                        <a:lnSpc>
                          <a:spcPct val="100000"/>
                        </a:lnSpc>
                        <a:spcBef>
                          <a:spcPts val="0"/>
                        </a:spcBef>
                        <a:spcAft>
                          <a:spcPts val="0"/>
                        </a:spcAft>
                      </a:pPr>
                      <a:r>
                        <a:rPr lang="en-ZA" sz="1200" b="1" dirty="0">
                          <a:effectLst/>
                          <a:latin typeface="Arial" pitchFamily="34" charset="0"/>
                          <a:cs typeface="Arial" pitchFamily="34" charset="0"/>
                        </a:rPr>
                        <a:t>Medium-term targets</a:t>
                      </a:r>
                      <a:endParaRPr lang="en-US" sz="1200" b="1" dirty="0">
                        <a:effectLst/>
                        <a:latin typeface="Arial" pitchFamily="34" charset="0"/>
                        <a:ea typeface="Calibri"/>
                        <a:cs typeface="Arial" pitchFamily="34" charset="0"/>
                      </a:endParaRPr>
                    </a:p>
                  </a:txBody>
                  <a:tcPr marL="68569" marR="6856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365759">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indent="0" algn="just" fontAlgn="ctr">
                        <a:lnSpc>
                          <a:spcPct val="100000"/>
                        </a:lnSpc>
                        <a:spcBef>
                          <a:spcPts val="0"/>
                        </a:spcBef>
                        <a:spcAft>
                          <a:spcPts val="0"/>
                        </a:spcAft>
                      </a:pPr>
                      <a:r>
                        <a:rPr lang="en-ZA" sz="1200" b="1" dirty="0">
                          <a:effectLst/>
                          <a:latin typeface="Arial" pitchFamily="34" charset="0"/>
                          <a:cs typeface="Arial" pitchFamily="34" charset="0"/>
                        </a:rPr>
                        <a:t>2022/23</a:t>
                      </a:r>
                      <a:endParaRPr lang="en-US" sz="1200" b="1" dirty="0">
                        <a:effectLst/>
                        <a:latin typeface="Arial" pitchFamily="34" charset="0"/>
                        <a:ea typeface="Calibri"/>
                        <a:cs typeface="Arial" pitchFamily="34" charset="0"/>
                      </a:endParaRPr>
                    </a:p>
                  </a:txBody>
                  <a:tcPr marL="68569" marR="6856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0" algn="just" fontAlgn="ctr">
                        <a:lnSpc>
                          <a:spcPct val="100000"/>
                        </a:lnSpc>
                        <a:spcBef>
                          <a:spcPts val="0"/>
                        </a:spcBef>
                        <a:spcAft>
                          <a:spcPts val="0"/>
                        </a:spcAft>
                      </a:pPr>
                      <a:r>
                        <a:rPr lang="en-ZA" sz="1200" b="1" dirty="0">
                          <a:effectLst/>
                          <a:latin typeface="Arial" pitchFamily="34" charset="0"/>
                          <a:cs typeface="Arial" pitchFamily="34" charset="0"/>
                        </a:rPr>
                        <a:t>2023/24</a:t>
                      </a:r>
                      <a:endParaRPr lang="en-US" sz="1200" b="1" dirty="0">
                        <a:effectLst/>
                        <a:latin typeface="Arial" pitchFamily="34" charset="0"/>
                        <a:ea typeface="Calibri"/>
                        <a:cs typeface="Arial" pitchFamily="34" charset="0"/>
                      </a:endParaRPr>
                    </a:p>
                  </a:txBody>
                  <a:tcPr marL="68569" marR="6856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0" algn="just" fontAlgn="ctr">
                        <a:lnSpc>
                          <a:spcPct val="100000"/>
                        </a:lnSpc>
                        <a:spcBef>
                          <a:spcPts val="0"/>
                        </a:spcBef>
                        <a:spcAft>
                          <a:spcPts val="0"/>
                        </a:spcAft>
                      </a:pPr>
                      <a:r>
                        <a:rPr lang="en-ZA" sz="1200" b="1" dirty="0">
                          <a:effectLst/>
                          <a:latin typeface="Arial" pitchFamily="34" charset="0"/>
                          <a:cs typeface="Arial" pitchFamily="34" charset="0"/>
                        </a:rPr>
                        <a:t>2024/25</a:t>
                      </a:r>
                      <a:endParaRPr lang="en-US" sz="1200" b="1" dirty="0">
                        <a:effectLst/>
                        <a:latin typeface="Arial" pitchFamily="34" charset="0"/>
                        <a:ea typeface="Calibri"/>
                        <a:cs typeface="Arial" pitchFamily="34" charset="0"/>
                      </a:endParaRPr>
                    </a:p>
                  </a:txBody>
                  <a:tcPr marL="68569" marR="6856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1033591">
                <a:tc>
                  <a:txBody>
                    <a:bodyPr/>
                    <a:lstStyle/>
                    <a:p>
                      <a:pPr marL="0" marR="0" indent="0" algn="l" defTabSz="914400" rtl="0" eaLnBrk="1" fontAlgn="ctr" latinLnBrk="0" hangingPunct="1">
                        <a:lnSpc>
                          <a:spcPct val="115000"/>
                        </a:lnSpc>
                        <a:spcBef>
                          <a:spcPts val="0"/>
                        </a:spcBef>
                        <a:spcAft>
                          <a:spcPts val="0"/>
                        </a:spcAft>
                      </a:pPr>
                      <a:r>
                        <a:rPr lang="en-ZA"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10.1 Dedicated Specialised Commercial Courts (Serious Economic Crimes Courts)</a:t>
                      </a:r>
                    </a:p>
                  </a:txBody>
                  <a:tcPr marL="68582" marR="685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ctr" latinLnBrk="0" hangingPunct="1">
                        <a:lnSpc>
                          <a:spcPct val="115000"/>
                        </a:lnSpc>
                        <a:spcBef>
                          <a:spcPts val="0"/>
                        </a:spcBef>
                        <a:spcAft>
                          <a:spcPts val="0"/>
                        </a:spcAft>
                      </a:pPr>
                      <a:r>
                        <a:rPr lang="en-ZA"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10.1.1 Number of dedicated Specialised Commercial Crime Courts capacitated</a:t>
                      </a:r>
                    </a:p>
                  </a:txBody>
                  <a:tcPr marL="68582" marR="685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ctr" latinLnBrk="0" hangingPunct="1">
                        <a:lnSpc>
                          <a:spcPct val="115000"/>
                        </a:lnSpc>
                        <a:spcBef>
                          <a:spcPts val="0"/>
                        </a:spcBef>
                        <a:spcAft>
                          <a:spcPts val="0"/>
                        </a:spcAft>
                      </a:pPr>
                      <a:r>
                        <a:rPr lang="en-ZA"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6</a:t>
                      </a:r>
                    </a:p>
                    <a:p>
                      <a:pPr marL="0" marR="0" indent="0" algn="ctr" defTabSz="914400" rtl="0" eaLnBrk="1" fontAlgn="ctr" latinLnBrk="0" hangingPunct="1">
                        <a:lnSpc>
                          <a:spcPct val="115000"/>
                        </a:lnSpc>
                        <a:spcBef>
                          <a:spcPts val="0"/>
                        </a:spcBef>
                        <a:spcAft>
                          <a:spcPts val="0"/>
                        </a:spcAft>
                      </a:pPr>
                      <a:r>
                        <a:rPr lang="en-ZA"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 </a:t>
                      </a:r>
                    </a:p>
                  </a:txBody>
                  <a:tcPr marL="68582" marR="685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ctr" latinLnBrk="0" hangingPunct="1">
                        <a:lnSpc>
                          <a:spcPct val="115000"/>
                        </a:lnSpc>
                        <a:spcBef>
                          <a:spcPts val="0"/>
                        </a:spcBef>
                        <a:spcAft>
                          <a:spcPts val="0"/>
                        </a:spcAft>
                      </a:pPr>
                      <a:r>
                        <a:rPr lang="en-ZA"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2</a:t>
                      </a:r>
                    </a:p>
                  </a:txBody>
                  <a:tcPr marL="68582" marR="685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ctr" latinLnBrk="0" hangingPunct="1">
                        <a:lnSpc>
                          <a:spcPct val="115000"/>
                        </a:lnSpc>
                        <a:spcBef>
                          <a:spcPts val="0"/>
                        </a:spcBef>
                        <a:spcAft>
                          <a:spcPts val="0"/>
                        </a:spcAft>
                      </a:pPr>
                      <a:r>
                        <a:rPr lang="en-ZA"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2</a:t>
                      </a:r>
                    </a:p>
                  </a:txBody>
                  <a:tcPr marL="68582" marR="685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ctr" latinLnBrk="0" hangingPunct="1">
                        <a:lnSpc>
                          <a:spcPct val="115000"/>
                        </a:lnSpc>
                        <a:spcBef>
                          <a:spcPts val="0"/>
                        </a:spcBef>
                        <a:spcAft>
                          <a:spcPts val="0"/>
                        </a:spcAft>
                      </a:pPr>
                      <a:r>
                        <a:rPr lang="en-ZA"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a:t>
                      </a:r>
                    </a:p>
                  </a:txBody>
                  <a:tcPr marL="68582" marR="685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3653376"/>
                  </a:ext>
                </a:extLst>
              </a:tr>
            </a:tbl>
          </a:graphicData>
        </a:graphic>
      </p:graphicFrame>
      <p:sp>
        <p:nvSpPr>
          <p:cNvPr id="68638" name="TextBox 6">
            <a:extLst>
              <a:ext uri="{FF2B5EF4-FFF2-40B4-BE49-F238E27FC236}">
                <a16:creationId xmlns:a16="http://schemas.microsoft.com/office/drawing/2014/main" id="{91E386BD-1770-36F7-FFA2-1F430FCCF5C5}"/>
              </a:ext>
            </a:extLst>
          </p:cNvPr>
          <p:cNvSpPr txBox="1">
            <a:spLocks noChangeArrowheads="1"/>
          </p:cNvSpPr>
          <p:nvPr/>
        </p:nvSpPr>
        <p:spPr bwMode="auto">
          <a:xfrm>
            <a:off x="352425" y="681038"/>
            <a:ext cx="872331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600" b="1">
                <a:latin typeface="Arial" panose="020B0604020202020204" pitchFamily="34" charset="0"/>
                <a:cs typeface="Arial" panose="020B0604020202020204" pitchFamily="34" charset="0"/>
              </a:rPr>
              <a:t>PROGRAMME 2: COURT SERVICES </a:t>
            </a:r>
          </a:p>
        </p:txBody>
      </p:sp>
      <p:sp>
        <p:nvSpPr>
          <p:cNvPr id="68639" name="TextBox 5">
            <a:extLst>
              <a:ext uri="{FF2B5EF4-FFF2-40B4-BE49-F238E27FC236}">
                <a16:creationId xmlns:a16="http://schemas.microsoft.com/office/drawing/2014/main" id="{DE5C0CDD-B7BE-D0FF-8938-A50A9F4F9016}"/>
              </a:ext>
            </a:extLst>
          </p:cNvPr>
          <p:cNvSpPr txBox="1">
            <a:spLocks noChangeArrowheads="1"/>
          </p:cNvSpPr>
          <p:nvPr/>
        </p:nvSpPr>
        <p:spPr bwMode="auto">
          <a:xfrm>
            <a:off x="215900" y="1219200"/>
            <a:ext cx="87249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600" b="1">
                <a:latin typeface="Arial" panose="020B0604020202020204" pitchFamily="34" charset="0"/>
                <a:cs typeface="Arial" panose="020B0604020202020204" pitchFamily="34" charset="0"/>
              </a:rPr>
              <a:t> 2022/23 APP OUTCOME, ACCOMPANYING OUTPUT INDICATORS AND TARGETS  </a:t>
            </a:r>
            <a:endParaRPr lang="en-US" altLang="en-US" sz="1600">
              <a:latin typeface="Arial" panose="020B0604020202020204" pitchFamily="34" charset="0"/>
              <a:cs typeface="Arial" panose="020B0604020202020204" pitchFamily="34" charset="0"/>
            </a:endParaRPr>
          </a:p>
        </p:txBody>
      </p:sp>
    </p:spTree>
  </p:cSld>
  <p:clrMapOvr>
    <a:masterClrMapping/>
  </p:clrMapOvr>
  <p:transition spd="med">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extBox 2">
            <a:extLst>
              <a:ext uri="{FF2B5EF4-FFF2-40B4-BE49-F238E27FC236}">
                <a16:creationId xmlns:a16="http://schemas.microsoft.com/office/drawing/2014/main" id="{2026E5BE-96C9-427D-7A47-BA334670EFD5}"/>
              </a:ext>
            </a:extLst>
          </p:cNvPr>
          <p:cNvSpPr txBox="1">
            <a:spLocks noChangeArrowheads="1"/>
          </p:cNvSpPr>
          <p:nvPr/>
        </p:nvSpPr>
        <p:spPr bwMode="auto">
          <a:xfrm>
            <a:off x="460375" y="523875"/>
            <a:ext cx="74009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600" b="1">
                <a:solidFill>
                  <a:srgbClr val="000000"/>
                </a:solidFill>
                <a:latin typeface="Arial" panose="020B0604020202020204" pitchFamily="34" charset="0"/>
                <a:cs typeface="Arial" panose="020B0604020202020204" pitchFamily="34" charset="0"/>
              </a:rPr>
              <a:t>   </a:t>
            </a:r>
            <a:r>
              <a:rPr lang="en-ZA" altLang="en-US" sz="1600" b="1">
                <a:solidFill>
                  <a:srgbClr val="000000"/>
                </a:solidFill>
                <a:latin typeface="Arial" panose="020B0604020202020204" pitchFamily="34" charset="0"/>
                <a:cs typeface="Arial" panose="020B0604020202020204" pitchFamily="34" charset="0"/>
              </a:rPr>
              <a:t>PROGRAMME 3: STATE LEGAL SERVICES</a:t>
            </a:r>
          </a:p>
        </p:txBody>
      </p:sp>
      <p:cxnSp>
        <p:nvCxnSpPr>
          <p:cNvPr id="4" name="Straight Connector 3">
            <a:extLst>
              <a:ext uri="{FF2B5EF4-FFF2-40B4-BE49-F238E27FC236}">
                <a16:creationId xmlns:a16="http://schemas.microsoft.com/office/drawing/2014/main" id="{29C1A0A7-CECB-4143-9B6D-0918BDFC2B65}"/>
              </a:ext>
            </a:extLst>
          </p:cNvPr>
          <p:cNvCxnSpPr/>
          <p:nvPr/>
        </p:nvCxnSpPr>
        <p:spPr>
          <a:xfrm>
            <a:off x="728663" y="928688"/>
            <a:ext cx="7599362" cy="0"/>
          </a:xfrm>
          <a:prstGeom prst="line">
            <a:avLst/>
          </a:prstGeom>
          <a:ln>
            <a:solidFill>
              <a:srgbClr val="C00000"/>
            </a:solidFill>
          </a:ln>
        </p:spPr>
        <p:style>
          <a:lnRef idx="2">
            <a:schemeClr val="accent4"/>
          </a:lnRef>
          <a:fillRef idx="0">
            <a:schemeClr val="accent4"/>
          </a:fillRef>
          <a:effectRef idx="1">
            <a:schemeClr val="accent4"/>
          </a:effectRef>
          <a:fontRef idx="minor">
            <a:schemeClr val="tx1"/>
          </a:fontRef>
        </p:style>
      </p:cxnSp>
      <p:sp>
        <p:nvSpPr>
          <p:cNvPr id="69636" name="Rectangle 1">
            <a:extLst>
              <a:ext uri="{FF2B5EF4-FFF2-40B4-BE49-F238E27FC236}">
                <a16:creationId xmlns:a16="http://schemas.microsoft.com/office/drawing/2014/main" id="{498288C5-B491-396E-CB67-80794D6E7699}"/>
              </a:ext>
            </a:extLst>
          </p:cNvPr>
          <p:cNvSpPr>
            <a:spLocks noChangeArrowheads="1"/>
          </p:cNvSpPr>
          <p:nvPr/>
        </p:nvSpPr>
        <p:spPr bwMode="auto">
          <a:xfrm>
            <a:off x="460375" y="1833563"/>
            <a:ext cx="8001000" cy="82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50000"/>
              </a:lnSpc>
              <a:spcBef>
                <a:spcPct val="0"/>
              </a:spcBef>
              <a:spcAft>
                <a:spcPts val="1000"/>
              </a:spcAft>
              <a:buFont typeface="Calibri Light" panose="020F0302020204030204" pitchFamily="34" charset="0"/>
              <a:buAutoNum type="alphaLcPeriod"/>
            </a:pPr>
            <a:endParaRPr lang="en-US" altLang="en-US" sz="1400">
              <a:solidFill>
                <a:srgbClr val="000000"/>
              </a:solidFill>
              <a:latin typeface="Arial" panose="020B0604020202020204" pitchFamily="34" charset="0"/>
              <a:ea typeface="Calibri" panose="020F0502020204030204" pitchFamily="34" charset="0"/>
              <a:cs typeface="Arial" panose="020B0604020202020204" pitchFamily="34" charset="0"/>
            </a:endParaRPr>
          </a:p>
          <a:p>
            <a:pPr algn="just" eaLnBrk="1" hangingPunct="1">
              <a:lnSpc>
                <a:spcPct val="150000"/>
              </a:lnSpc>
              <a:spcBef>
                <a:spcPct val="0"/>
              </a:spcBef>
              <a:spcAft>
                <a:spcPts val="1000"/>
              </a:spcAft>
              <a:buFont typeface="Calibri Light" panose="020F0302020204030204" pitchFamily="34" charset="0"/>
              <a:buAutoNum type="alphaLcPeriod"/>
            </a:pPr>
            <a:endParaRPr lang="en-US" altLang="en-US" sz="1400" b="1">
              <a:solidFill>
                <a:srgbClr val="000000"/>
              </a:solidFill>
              <a:latin typeface="Arial" panose="020B0604020202020204" pitchFamily="34" charset="0"/>
              <a:ea typeface="Calibri" panose="020F050202020403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99FD92F7-FD24-2E98-D0B1-D49F355345B4}"/>
              </a:ext>
            </a:extLst>
          </p:cNvPr>
          <p:cNvSpPr/>
          <p:nvPr/>
        </p:nvSpPr>
        <p:spPr>
          <a:xfrm>
            <a:off x="350838" y="963613"/>
            <a:ext cx="8664575" cy="5534025"/>
          </a:xfrm>
          <a:prstGeom prst="rect">
            <a:avLst/>
          </a:prstGeom>
        </p:spPr>
        <p:txBody>
          <a:bodyPr>
            <a:spAutoFit/>
          </a:bodyPr>
          <a:lstStyle/>
          <a:p>
            <a:pPr algn="just" eaLnBrk="1" fontAlgn="auto" hangingPunct="1">
              <a:lnSpc>
                <a:spcPct val="150000"/>
              </a:lnSpc>
              <a:spcBef>
                <a:spcPts val="0"/>
              </a:spcBef>
              <a:spcAft>
                <a:spcPts val="1000"/>
              </a:spcAft>
              <a:defRPr/>
            </a:pPr>
            <a:r>
              <a:rPr lang="en-ZA" sz="1600" b="1" dirty="0">
                <a:solidFill>
                  <a:srgbClr val="000000"/>
                </a:solidFill>
                <a:latin typeface="Arial" panose="020B0604020202020204" pitchFamily="34" charset="0"/>
                <a:ea typeface="Calibri" panose="020F0502020204030204" pitchFamily="34" charset="0"/>
                <a:cs typeface="Arial" panose="020B0604020202020204" pitchFamily="34" charset="0"/>
              </a:rPr>
              <a:t>Outcome 5: Improved Masters services </a:t>
            </a:r>
          </a:p>
          <a:p>
            <a:pPr marL="285750" indent="-285750" algn="just" eaLnBrk="1" fontAlgn="auto" hangingPunct="1">
              <a:spcBef>
                <a:spcPts val="0"/>
              </a:spcBef>
              <a:spcAft>
                <a:spcPts val="1000"/>
              </a:spcAft>
              <a:buFont typeface="Arial" panose="020B0604020202020204" pitchFamily="34" charset="0"/>
              <a:buChar char="•"/>
              <a:defRPr/>
            </a:pPr>
            <a:r>
              <a:rPr lang="en-ZA" sz="1600" dirty="0">
                <a:solidFill>
                  <a:prstClr val="black"/>
                </a:solidFill>
                <a:latin typeface="Arial" panose="020B0604020202020204" pitchFamily="34" charset="0"/>
                <a:ea typeface="Calibri" panose="020F0502020204030204" pitchFamily="34" charset="0"/>
              </a:rPr>
              <a:t>For the new financial year, the Department plans to have 85% of liquidation and distribution accounts in bankruptcy matters examined within 15 days and 85% of letters of appointment in curatorship estates issued  within 15 days. </a:t>
            </a:r>
          </a:p>
          <a:p>
            <a:pPr marL="285750" indent="-285750" algn="just" eaLnBrk="1" fontAlgn="auto" hangingPunct="1">
              <a:spcBef>
                <a:spcPts val="0"/>
              </a:spcBef>
              <a:spcAft>
                <a:spcPts val="1000"/>
              </a:spcAft>
              <a:buFont typeface="Arial" panose="020B0604020202020204" pitchFamily="34" charset="0"/>
              <a:buChar char="•"/>
              <a:defRPr/>
            </a:pPr>
            <a:r>
              <a:rPr lang="en-ZA" sz="1600" dirty="0">
                <a:solidFill>
                  <a:prstClr val="black"/>
                </a:solidFill>
                <a:latin typeface="Arial" panose="020B0604020202020204" pitchFamily="34" charset="0"/>
                <a:ea typeface="Calibri" panose="020F0502020204030204" pitchFamily="34" charset="0"/>
              </a:rPr>
              <a:t>In addition, the Department will ensure that 80% of beneficiaries of Guardian Funds receive their payments within 40 days from receipt of all required documents and 80% certificates of  appointment issued in all bankruptcy matters within 10 days from receipt of all required documents.</a:t>
            </a:r>
          </a:p>
          <a:p>
            <a:pPr marL="285750" indent="-285750" algn="just" eaLnBrk="1" fontAlgn="auto" hangingPunct="1">
              <a:spcBef>
                <a:spcPts val="0"/>
              </a:spcBef>
              <a:spcAft>
                <a:spcPts val="1000"/>
              </a:spcAft>
              <a:buFont typeface="Arial" panose="020B0604020202020204" pitchFamily="34" charset="0"/>
              <a:buChar char="•"/>
              <a:defRPr/>
            </a:pPr>
            <a:r>
              <a:rPr lang="en-ZA" sz="1600" dirty="0">
                <a:solidFill>
                  <a:prstClr val="black"/>
                </a:solidFill>
                <a:latin typeface="Arial" panose="020B0604020202020204" pitchFamily="34" charset="0"/>
                <a:ea typeface="Calibri" panose="020F0502020204030204" pitchFamily="34" charset="0"/>
              </a:rPr>
              <a:t>The Department also plans to examine 75% of Liquidation and distribution accounts in large estates (&gt;250 000) within 21 days from receipt of all required documents,  issue 70% of letters of appointment in deceased estates within 21 days from receipt of all required documents and  issue 65% of letters of authority trusts within 21 days from receipt of all required documents. </a:t>
            </a:r>
          </a:p>
          <a:p>
            <a:pPr marL="285750" indent="-285750" algn="just" eaLnBrk="1" fontAlgn="auto" hangingPunct="1">
              <a:spcBef>
                <a:spcPts val="0"/>
              </a:spcBef>
              <a:spcAft>
                <a:spcPts val="1000"/>
              </a:spcAft>
              <a:buFont typeface="Arial" panose="020B0604020202020204" pitchFamily="34" charset="0"/>
              <a:buChar char="•"/>
              <a:defRPr/>
            </a:pPr>
            <a:r>
              <a:rPr lang="en-US" sz="1600" dirty="0">
                <a:solidFill>
                  <a:prstClr val="black"/>
                </a:solidFill>
                <a:latin typeface="Arial" panose="020B0604020202020204" pitchFamily="34" charset="0"/>
                <a:ea typeface="Calibri" panose="020F0502020204030204" pitchFamily="34" charset="0"/>
              </a:rPr>
              <a:t>Number of days is calculated by subtracting date of receipt of application with all required documentation from the date the matter was finalised  excluding public holidays and weekends.</a:t>
            </a:r>
          </a:p>
          <a:p>
            <a:pPr marL="285750" indent="-285750" algn="just" eaLnBrk="1" fontAlgn="auto" hangingPunct="1">
              <a:spcBef>
                <a:spcPts val="0"/>
              </a:spcBef>
              <a:spcAft>
                <a:spcPts val="0"/>
              </a:spcAft>
              <a:buFont typeface="Arial" panose="020B0604020202020204" pitchFamily="34" charset="0"/>
              <a:buChar char="•"/>
              <a:defRPr/>
            </a:pPr>
            <a:r>
              <a:rPr lang="en-GB" altLang="en-US" sz="1600" dirty="0">
                <a:solidFill>
                  <a:prstClr val="black"/>
                </a:solidFill>
                <a:latin typeface="Arial" panose="020B0604020202020204" pitchFamily="34" charset="0"/>
                <a:cs typeface="Arial" panose="020B0604020202020204" pitchFamily="34" charset="0"/>
              </a:rPr>
              <a:t>The details of the output indicators and targets for this outcome are in the slides below</a:t>
            </a:r>
            <a:endParaRPr lang="en-US" altLang="en-US" sz="1600" dirty="0">
              <a:solidFill>
                <a:prstClr val="black"/>
              </a:solidFill>
              <a:latin typeface="Arial" panose="020B0604020202020204" pitchFamily="34" charset="0"/>
              <a:cs typeface="Arial" panose="020B0604020202020204" pitchFamily="34" charset="0"/>
            </a:endParaRPr>
          </a:p>
          <a:p>
            <a:pPr algn="just" eaLnBrk="1" fontAlgn="auto" hangingPunct="1">
              <a:spcBef>
                <a:spcPts val="0"/>
              </a:spcBef>
              <a:spcAft>
                <a:spcPts val="0"/>
              </a:spcAft>
              <a:defRPr/>
            </a:pPr>
            <a:endParaRPr lang="en-US" altLang="en-US" sz="1600" dirty="0">
              <a:solidFill>
                <a:prstClr val="black"/>
              </a:solidFill>
              <a:latin typeface="Arial" panose="020B0604020202020204" pitchFamily="34" charset="0"/>
              <a:cs typeface="Arial" panose="020B0604020202020204" pitchFamily="34" charset="0"/>
            </a:endParaRPr>
          </a:p>
          <a:p>
            <a:pPr marL="285750" indent="-285750" algn="just" eaLnBrk="1" fontAlgn="auto" hangingPunct="1">
              <a:spcBef>
                <a:spcPts val="0"/>
              </a:spcBef>
              <a:spcAft>
                <a:spcPts val="1000"/>
              </a:spcAft>
              <a:buFont typeface="Arial" panose="020B0604020202020204" pitchFamily="34" charset="0"/>
              <a:buChar char="•"/>
              <a:defRPr/>
            </a:pPr>
            <a:endParaRPr lang="en-ZA" sz="1600" dirty="0">
              <a:solidFill>
                <a:prstClr val="black"/>
              </a:solidFill>
              <a:latin typeface="Arial" panose="020B0604020202020204" pitchFamily="34" charset="0"/>
              <a:ea typeface="Calibri" panose="020F0502020204030204" pitchFamily="34" charset="0"/>
            </a:endParaRPr>
          </a:p>
        </p:txBody>
      </p:sp>
    </p:spTree>
  </p:cSld>
  <p:clrMapOvr>
    <a:masterClrMapping/>
  </p:clrMapOvr>
  <p:transition spd="med">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extBox 2">
            <a:extLst>
              <a:ext uri="{FF2B5EF4-FFF2-40B4-BE49-F238E27FC236}">
                <a16:creationId xmlns:a16="http://schemas.microsoft.com/office/drawing/2014/main" id="{71816E7A-FEDF-F39C-088D-F078090DCA6E}"/>
              </a:ext>
            </a:extLst>
          </p:cNvPr>
          <p:cNvSpPr txBox="1">
            <a:spLocks noChangeArrowheads="1"/>
          </p:cNvSpPr>
          <p:nvPr/>
        </p:nvSpPr>
        <p:spPr bwMode="auto">
          <a:xfrm>
            <a:off x="352425" y="627063"/>
            <a:ext cx="874871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600" b="1">
                <a:latin typeface="Arial" panose="020B0604020202020204" pitchFamily="34" charset="0"/>
                <a:cs typeface="Arial" panose="020B0604020202020204" pitchFamily="34" charset="0"/>
              </a:rPr>
              <a:t>PROGRAMME 3: LEGAL SERVICES</a:t>
            </a:r>
            <a:endParaRPr lang="en-US" altLang="en-US" sz="1600">
              <a:latin typeface="Arial" panose="020B0604020202020204" pitchFamily="34" charset="0"/>
              <a:cs typeface="Arial" panose="020B0604020202020204" pitchFamily="34" charset="0"/>
            </a:endParaRPr>
          </a:p>
        </p:txBody>
      </p:sp>
      <p:cxnSp>
        <p:nvCxnSpPr>
          <p:cNvPr id="4" name="Straight Connector 3">
            <a:extLst>
              <a:ext uri="{FF2B5EF4-FFF2-40B4-BE49-F238E27FC236}">
                <a16:creationId xmlns:a16="http://schemas.microsoft.com/office/drawing/2014/main" id="{29C1A0A7-CECB-4143-9B6D-0918BDFC2B65}"/>
              </a:ext>
            </a:extLst>
          </p:cNvPr>
          <p:cNvCxnSpPr/>
          <p:nvPr/>
        </p:nvCxnSpPr>
        <p:spPr>
          <a:xfrm>
            <a:off x="352425" y="996950"/>
            <a:ext cx="8255000" cy="0"/>
          </a:xfrm>
          <a:prstGeom prst="line">
            <a:avLst/>
          </a:prstGeom>
          <a:ln>
            <a:solidFill>
              <a:srgbClr val="C00000"/>
            </a:solidFill>
          </a:ln>
        </p:spPr>
        <p:style>
          <a:lnRef idx="2">
            <a:schemeClr val="accent4"/>
          </a:lnRef>
          <a:fillRef idx="0">
            <a:schemeClr val="accent4"/>
          </a:fillRef>
          <a:effectRef idx="1">
            <a:schemeClr val="accent4"/>
          </a:effectRef>
          <a:fontRef idx="minor">
            <a:schemeClr val="tx1"/>
          </a:fontRef>
        </p:style>
      </p:cxnSp>
      <p:sp>
        <p:nvSpPr>
          <p:cNvPr id="2" name="Rectangle 1">
            <a:extLst>
              <a:ext uri="{FF2B5EF4-FFF2-40B4-BE49-F238E27FC236}">
                <a16:creationId xmlns:a16="http://schemas.microsoft.com/office/drawing/2014/main" id="{4A7DB880-287A-723F-70BD-FBCA36AB9AE2}"/>
              </a:ext>
            </a:extLst>
          </p:cNvPr>
          <p:cNvSpPr/>
          <p:nvPr/>
        </p:nvSpPr>
        <p:spPr>
          <a:xfrm>
            <a:off x="352425" y="1681163"/>
            <a:ext cx="8339138" cy="708025"/>
          </a:xfrm>
          <a:prstGeom prst="rect">
            <a:avLst/>
          </a:prstGeom>
        </p:spPr>
        <p:txBody>
          <a:bodyPr>
            <a:spAutoFit/>
          </a:bodyPr>
          <a:lstStyle/>
          <a:p>
            <a:pPr marL="95250" algn="just" eaLnBrk="1" fontAlgn="auto" hangingPunct="1">
              <a:spcBef>
                <a:spcPts val="0"/>
              </a:spcBef>
              <a:spcAft>
                <a:spcPts val="0"/>
              </a:spcAft>
              <a:defRPr/>
            </a:pPr>
            <a:endParaRPr lang="en-US" sz="2000" dirty="0">
              <a:latin typeface="Arial" panose="020B0604020202020204" pitchFamily="34" charset="0"/>
              <a:cs typeface="Arial" panose="020B0604020202020204" pitchFamily="34" charset="0"/>
            </a:endParaRPr>
          </a:p>
          <a:p>
            <a:pPr marL="342900" indent="-342900" algn="just" eaLnBrk="1" fontAlgn="auto" hangingPunct="1">
              <a:spcAft>
                <a:spcPts val="0"/>
              </a:spcAft>
              <a:buFont typeface="Arial" panose="020B0604020202020204" pitchFamily="34" charset="0"/>
              <a:buChar char="•"/>
              <a:defRPr/>
            </a:pPr>
            <a:endParaRPr lang="en-ZA" altLang="en-US" sz="2000" i="1" dirty="0">
              <a:latin typeface="Arial" panose="020B0604020202020204" pitchFamily="34" charset="0"/>
              <a:cs typeface="Arial" panose="020B0604020202020204" pitchFamily="34" charset="0"/>
            </a:endParaRPr>
          </a:p>
        </p:txBody>
      </p:sp>
      <p:graphicFrame>
        <p:nvGraphicFramePr>
          <p:cNvPr id="6" name="Table 5">
            <a:extLst>
              <a:ext uri="{FF2B5EF4-FFF2-40B4-BE49-F238E27FC236}">
                <a16:creationId xmlns:a16="http://schemas.microsoft.com/office/drawing/2014/main" id="{08AAFD57-A271-4D3A-A967-58194531B202}"/>
              </a:ext>
            </a:extLst>
          </p:cNvPr>
          <p:cNvGraphicFramePr>
            <a:graphicFrameLocks noGrp="1"/>
          </p:cNvGraphicFramePr>
          <p:nvPr/>
        </p:nvGraphicFramePr>
        <p:xfrm>
          <a:off x="273050" y="1428750"/>
          <a:ext cx="8623300" cy="4673600"/>
        </p:xfrm>
        <a:graphic>
          <a:graphicData uri="http://schemas.openxmlformats.org/drawingml/2006/table">
            <a:tbl>
              <a:tblPr>
                <a:tableStyleId>{5C22544A-7EE6-4342-B048-85BDC9FD1C3A}</a:tableStyleId>
              </a:tblPr>
              <a:tblGrid>
                <a:gridCol w="1885403">
                  <a:extLst>
                    <a:ext uri="{9D8B030D-6E8A-4147-A177-3AD203B41FA5}">
                      <a16:colId xmlns:a16="http://schemas.microsoft.com/office/drawing/2014/main" val="20000"/>
                    </a:ext>
                  </a:extLst>
                </a:gridCol>
                <a:gridCol w="2177641">
                  <a:extLst>
                    <a:ext uri="{9D8B030D-6E8A-4147-A177-3AD203B41FA5}">
                      <a16:colId xmlns:a16="http://schemas.microsoft.com/office/drawing/2014/main" val="20001"/>
                    </a:ext>
                  </a:extLst>
                </a:gridCol>
                <a:gridCol w="1282074">
                  <a:extLst>
                    <a:ext uri="{9D8B030D-6E8A-4147-A177-3AD203B41FA5}">
                      <a16:colId xmlns:a16="http://schemas.microsoft.com/office/drawing/2014/main" val="20002"/>
                    </a:ext>
                  </a:extLst>
                </a:gridCol>
                <a:gridCol w="1102961">
                  <a:extLst>
                    <a:ext uri="{9D8B030D-6E8A-4147-A177-3AD203B41FA5}">
                      <a16:colId xmlns:a16="http://schemas.microsoft.com/office/drawing/2014/main" val="20003"/>
                    </a:ext>
                  </a:extLst>
                </a:gridCol>
                <a:gridCol w="1140670">
                  <a:extLst>
                    <a:ext uri="{9D8B030D-6E8A-4147-A177-3AD203B41FA5}">
                      <a16:colId xmlns:a16="http://schemas.microsoft.com/office/drawing/2014/main" val="20004"/>
                    </a:ext>
                  </a:extLst>
                </a:gridCol>
                <a:gridCol w="1034551">
                  <a:extLst>
                    <a:ext uri="{9D8B030D-6E8A-4147-A177-3AD203B41FA5}">
                      <a16:colId xmlns:a16="http://schemas.microsoft.com/office/drawing/2014/main" val="20005"/>
                    </a:ext>
                  </a:extLst>
                </a:gridCol>
              </a:tblGrid>
              <a:tr h="329202">
                <a:tc gridSpan="6">
                  <a:txBody>
                    <a:bodyPr/>
                    <a:lstStyle/>
                    <a:p>
                      <a:pPr marL="0" marR="0" indent="0" algn="just" fontAlgn="ctr">
                        <a:lnSpc>
                          <a:spcPct val="120000"/>
                        </a:lnSpc>
                        <a:spcBef>
                          <a:spcPts val="0"/>
                        </a:spcBef>
                        <a:spcAft>
                          <a:spcPts val="200"/>
                        </a:spcAft>
                      </a:pPr>
                      <a:r>
                        <a:rPr lang="en-ZA" sz="1600" b="1" kern="1200" dirty="0">
                          <a:solidFill>
                            <a:schemeClr val="dk1"/>
                          </a:solidFill>
                          <a:effectLst/>
                          <a:latin typeface="+mn-lt"/>
                          <a:ea typeface="+mn-ea"/>
                          <a:cs typeface="+mn-cs"/>
                        </a:rPr>
                        <a:t>Outcome 5:</a:t>
                      </a:r>
                      <a:r>
                        <a:rPr lang="en-ZA" sz="1600" kern="1200" dirty="0">
                          <a:solidFill>
                            <a:schemeClr val="dk1"/>
                          </a:solidFill>
                          <a:effectLst/>
                          <a:latin typeface="+mn-lt"/>
                          <a:ea typeface="+mn-ea"/>
                          <a:cs typeface="+mn-cs"/>
                        </a:rPr>
                        <a:t> </a:t>
                      </a:r>
                      <a:r>
                        <a:rPr lang="en-ZA" sz="1800" b="1" kern="1200" dirty="0">
                          <a:solidFill>
                            <a:schemeClr val="dk1"/>
                          </a:solidFill>
                          <a:effectLst/>
                          <a:latin typeface="+mn-lt"/>
                          <a:ea typeface="+mn-ea"/>
                          <a:cs typeface="+mn-cs"/>
                        </a:rPr>
                        <a:t>Improved</a:t>
                      </a:r>
                      <a:r>
                        <a:rPr lang="en-ZA" sz="1800" b="1" kern="1200" baseline="0" dirty="0">
                          <a:solidFill>
                            <a:schemeClr val="dk1"/>
                          </a:solidFill>
                          <a:effectLst/>
                          <a:latin typeface="+mn-lt"/>
                          <a:ea typeface="+mn-ea"/>
                          <a:cs typeface="+mn-cs"/>
                        </a:rPr>
                        <a:t> Masters services</a:t>
                      </a:r>
                      <a:endParaRPr lang="en-US" sz="1600" b="1" dirty="0">
                        <a:effectLst/>
                        <a:latin typeface="Arial" pitchFamily="34" charset="0"/>
                        <a:ea typeface="Calibri"/>
                        <a:cs typeface="Arial" pitchFamily="34" charset="0"/>
                      </a:endParaRPr>
                    </a:p>
                  </a:txBody>
                  <a:tcPr marL="68569" marR="6856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82890">
                <a:tc rowSpan="2">
                  <a:txBody>
                    <a:bodyPr/>
                    <a:lstStyle/>
                    <a:p>
                      <a:pPr marL="0" marR="0" indent="0" algn="just" fontAlgn="ctr">
                        <a:lnSpc>
                          <a:spcPct val="100000"/>
                        </a:lnSpc>
                        <a:spcBef>
                          <a:spcPts val="0"/>
                        </a:spcBef>
                        <a:spcAft>
                          <a:spcPts val="0"/>
                        </a:spcAft>
                      </a:pPr>
                      <a:r>
                        <a:rPr lang="en-ZA" sz="1200" b="1" dirty="0">
                          <a:effectLst/>
                          <a:latin typeface="Arial" pitchFamily="34" charset="0"/>
                          <a:cs typeface="Arial" pitchFamily="34" charset="0"/>
                        </a:rPr>
                        <a:t>Outputs</a:t>
                      </a:r>
                      <a:endParaRPr lang="en-US" sz="1200" b="1" dirty="0">
                        <a:effectLst/>
                        <a:latin typeface="Arial" pitchFamily="34" charset="0"/>
                        <a:ea typeface="Calibri"/>
                        <a:cs typeface="Arial" pitchFamily="34" charset="0"/>
                      </a:endParaRPr>
                    </a:p>
                  </a:txBody>
                  <a:tcPr marL="68569" marR="6856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rowSpan="2">
                  <a:txBody>
                    <a:bodyPr/>
                    <a:lstStyle/>
                    <a:p>
                      <a:pPr marL="0" marR="0" indent="0" algn="just" fontAlgn="ctr">
                        <a:lnSpc>
                          <a:spcPct val="100000"/>
                        </a:lnSpc>
                        <a:spcBef>
                          <a:spcPts val="0"/>
                        </a:spcBef>
                        <a:spcAft>
                          <a:spcPts val="0"/>
                        </a:spcAft>
                      </a:pPr>
                      <a:r>
                        <a:rPr lang="en-ZA" sz="1200" b="1" dirty="0">
                          <a:effectLst/>
                          <a:latin typeface="Arial" pitchFamily="34" charset="0"/>
                          <a:cs typeface="Arial" pitchFamily="34" charset="0"/>
                        </a:rPr>
                        <a:t>Output</a:t>
                      </a:r>
                      <a:endParaRPr lang="en-US" sz="1200" b="1" dirty="0">
                        <a:effectLst/>
                        <a:latin typeface="Arial" pitchFamily="34" charset="0"/>
                        <a:cs typeface="Arial" pitchFamily="34" charset="0"/>
                      </a:endParaRPr>
                    </a:p>
                    <a:p>
                      <a:pPr marL="0" marR="0" indent="0" algn="just" fontAlgn="ctr">
                        <a:lnSpc>
                          <a:spcPct val="100000"/>
                        </a:lnSpc>
                        <a:spcBef>
                          <a:spcPts val="0"/>
                        </a:spcBef>
                        <a:spcAft>
                          <a:spcPts val="0"/>
                        </a:spcAft>
                      </a:pPr>
                      <a:r>
                        <a:rPr lang="en-ZA" sz="1200" b="1" dirty="0">
                          <a:effectLst/>
                          <a:latin typeface="Arial" pitchFamily="34" charset="0"/>
                          <a:cs typeface="Arial" pitchFamily="34" charset="0"/>
                        </a:rPr>
                        <a:t>Indicators</a:t>
                      </a:r>
                      <a:endParaRPr lang="en-US" sz="1200" b="1" dirty="0">
                        <a:effectLst/>
                        <a:latin typeface="Arial" pitchFamily="34" charset="0"/>
                        <a:ea typeface="Calibri"/>
                        <a:cs typeface="Arial" pitchFamily="34" charset="0"/>
                      </a:endParaRPr>
                    </a:p>
                  </a:txBody>
                  <a:tcPr marL="68569" marR="6856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rowSpan="2">
                  <a:txBody>
                    <a:bodyPr/>
                    <a:lstStyle/>
                    <a:p>
                      <a:pPr marL="83185" marR="0" indent="0" algn="just" fontAlgn="ctr">
                        <a:lnSpc>
                          <a:spcPct val="100000"/>
                        </a:lnSpc>
                        <a:spcBef>
                          <a:spcPts val="0"/>
                        </a:spcBef>
                        <a:spcAft>
                          <a:spcPts val="0"/>
                        </a:spcAft>
                      </a:pPr>
                      <a:r>
                        <a:rPr lang="en-ZA" sz="1200" b="1" dirty="0">
                          <a:effectLst/>
                          <a:latin typeface="Arial" pitchFamily="34" charset="0"/>
                          <a:cs typeface="Arial" pitchFamily="34" charset="0"/>
                        </a:rPr>
                        <a:t>Estimated performance </a:t>
                      </a:r>
                      <a:endParaRPr lang="en-US" sz="1200" b="1" dirty="0">
                        <a:effectLst/>
                        <a:latin typeface="Arial" pitchFamily="34" charset="0"/>
                        <a:cs typeface="Arial" pitchFamily="34" charset="0"/>
                      </a:endParaRPr>
                    </a:p>
                    <a:p>
                      <a:pPr marL="83185" marR="0" indent="0" algn="just" fontAlgn="ctr">
                        <a:lnSpc>
                          <a:spcPct val="100000"/>
                        </a:lnSpc>
                        <a:spcBef>
                          <a:spcPts val="0"/>
                        </a:spcBef>
                        <a:spcAft>
                          <a:spcPts val="0"/>
                        </a:spcAft>
                      </a:pPr>
                      <a:r>
                        <a:rPr lang="en-ZA" sz="1200" b="1" dirty="0">
                          <a:effectLst/>
                          <a:latin typeface="Arial" pitchFamily="34" charset="0"/>
                          <a:cs typeface="Arial" pitchFamily="34" charset="0"/>
                        </a:rPr>
                        <a:t>2021/22</a:t>
                      </a:r>
                      <a:endParaRPr lang="en-US" sz="1200" b="1" dirty="0">
                        <a:effectLst/>
                        <a:latin typeface="Arial" pitchFamily="34" charset="0"/>
                        <a:ea typeface="Calibri"/>
                        <a:cs typeface="Arial" pitchFamily="34" charset="0"/>
                      </a:endParaRPr>
                    </a:p>
                  </a:txBody>
                  <a:tcPr marL="68569" marR="6856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gridSpan="3">
                  <a:txBody>
                    <a:bodyPr/>
                    <a:lstStyle/>
                    <a:p>
                      <a:pPr marL="0" marR="0" indent="0" algn="ctr" fontAlgn="ctr">
                        <a:lnSpc>
                          <a:spcPct val="100000"/>
                        </a:lnSpc>
                        <a:spcBef>
                          <a:spcPts val="0"/>
                        </a:spcBef>
                        <a:spcAft>
                          <a:spcPts val="0"/>
                        </a:spcAft>
                      </a:pPr>
                      <a:r>
                        <a:rPr lang="en-ZA" sz="1200" b="1" dirty="0">
                          <a:effectLst/>
                          <a:latin typeface="Arial" pitchFamily="34" charset="0"/>
                          <a:cs typeface="Arial" pitchFamily="34" charset="0"/>
                        </a:rPr>
                        <a:t>Medium-term targets</a:t>
                      </a:r>
                      <a:endParaRPr lang="en-US" sz="1200" b="1" dirty="0">
                        <a:effectLst/>
                        <a:latin typeface="Arial" pitchFamily="34" charset="0"/>
                        <a:ea typeface="Calibri"/>
                        <a:cs typeface="Arial" pitchFamily="34" charset="0"/>
                      </a:endParaRPr>
                    </a:p>
                  </a:txBody>
                  <a:tcPr marL="68569" marR="6856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365780">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indent="0" algn="just" fontAlgn="ctr">
                        <a:lnSpc>
                          <a:spcPct val="100000"/>
                        </a:lnSpc>
                        <a:spcBef>
                          <a:spcPts val="0"/>
                        </a:spcBef>
                        <a:spcAft>
                          <a:spcPts val="0"/>
                        </a:spcAft>
                      </a:pPr>
                      <a:r>
                        <a:rPr lang="en-ZA" sz="1200" b="1" dirty="0">
                          <a:effectLst/>
                          <a:latin typeface="Arial" pitchFamily="34" charset="0"/>
                          <a:cs typeface="Arial" pitchFamily="34" charset="0"/>
                        </a:rPr>
                        <a:t>2022/23</a:t>
                      </a:r>
                      <a:endParaRPr lang="en-US" sz="1200" b="1" dirty="0">
                        <a:effectLst/>
                        <a:latin typeface="Arial" pitchFamily="34" charset="0"/>
                        <a:ea typeface="Calibri"/>
                        <a:cs typeface="Arial" pitchFamily="34" charset="0"/>
                      </a:endParaRPr>
                    </a:p>
                  </a:txBody>
                  <a:tcPr marL="68569" marR="6856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0" algn="just" fontAlgn="ctr">
                        <a:lnSpc>
                          <a:spcPct val="100000"/>
                        </a:lnSpc>
                        <a:spcBef>
                          <a:spcPts val="0"/>
                        </a:spcBef>
                        <a:spcAft>
                          <a:spcPts val="0"/>
                        </a:spcAft>
                      </a:pPr>
                      <a:r>
                        <a:rPr lang="en-ZA" sz="1200" b="1" dirty="0">
                          <a:effectLst/>
                          <a:latin typeface="Arial" pitchFamily="34" charset="0"/>
                          <a:cs typeface="Arial" pitchFamily="34" charset="0"/>
                        </a:rPr>
                        <a:t>2023/24</a:t>
                      </a:r>
                      <a:endParaRPr lang="en-US" sz="1200" b="1" dirty="0">
                        <a:effectLst/>
                        <a:latin typeface="Arial" pitchFamily="34" charset="0"/>
                        <a:ea typeface="Calibri"/>
                        <a:cs typeface="Arial" pitchFamily="34" charset="0"/>
                      </a:endParaRPr>
                    </a:p>
                  </a:txBody>
                  <a:tcPr marL="68569" marR="6856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0" algn="just" fontAlgn="ctr">
                        <a:lnSpc>
                          <a:spcPct val="100000"/>
                        </a:lnSpc>
                        <a:spcBef>
                          <a:spcPts val="0"/>
                        </a:spcBef>
                        <a:spcAft>
                          <a:spcPts val="0"/>
                        </a:spcAft>
                      </a:pPr>
                      <a:r>
                        <a:rPr lang="en-ZA" sz="1200" b="1" dirty="0">
                          <a:effectLst/>
                          <a:latin typeface="Arial" pitchFamily="34" charset="0"/>
                          <a:cs typeface="Arial" pitchFamily="34" charset="0"/>
                        </a:rPr>
                        <a:t>2024/25</a:t>
                      </a:r>
                      <a:endParaRPr lang="en-US" sz="1200" b="1" dirty="0">
                        <a:effectLst/>
                        <a:latin typeface="Arial" pitchFamily="34" charset="0"/>
                        <a:ea typeface="Calibri"/>
                        <a:cs typeface="Arial" pitchFamily="34" charset="0"/>
                      </a:endParaRPr>
                    </a:p>
                  </a:txBody>
                  <a:tcPr marL="68569" marR="6856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1405458">
                <a:tc>
                  <a:txBody>
                    <a:bodyPr/>
                    <a:lstStyle/>
                    <a:p>
                      <a:pPr marL="0" marR="0" indent="0" algn="l" defTabSz="914400" rtl="0" eaLnBrk="1" fontAlgn="ctr" latinLnBrk="0" hangingPunct="1">
                        <a:lnSpc>
                          <a:spcPct val="115000"/>
                        </a:lnSpc>
                        <a:spcBef>
                          <a:spcPts val="0"/>
                        </a:spcBef>
                        <a:spcAft>
                          <a:spcPts val="0"/>
                        </a:spcAft>
                      </a:pPr>
                      <a:r>
                        <a:rPr lang="en-ZA"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5.1 Liquidation and distribution accounts in large estates (&gt;250 000) examined within 21 days from receipt of all required documents</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ctr" latinLnBrk="0" hangingPunct="1">
                        <a:lnSpc>
                          <a:spcPct val="115000"/>
                        </a:lnSpc>
                        <a:spcBef>
                          <a:spcPts val="0"/>
                        </a:spcBef>
                        <a:spcAft>
                          <a:spcPts val="0"/>
                        </a:spcAft>
                      </a:pPr>
                      <a:r>
                        <a:rPr lang="en-ZA"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5.1.1 Percentage of Liquidation and distribution accounts in large estates (&gt;250 000) examined within 21 days from receipt of all required documents</a:t>
                      </a:r>
                    </a:p>
                  </a:txBody>
                  <a:tcPr marL="17780" marR="17780" marT="71759" marB="7175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ctr" latinLnBrk="0" hangingPunct="1">
                        <a:lnSpc>
                          <a:spcPct val="115000"/>
                        </a:lnSpc>
                        <a:spcBef>
                          <a:spcPts val="0"/>
                        </a:spcBef>
                        <a:spcAft>
                          <a:spcPts val="0"/>
                        </a:spcAft>
                      </a:pPr>
                      <a:r>
                        <a:rPr lang="en-ZA"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70%</a:t>
                      </a:r>
                    </a:p>
                  </a:txBody>
                  <a:tcPr marL="17780" marR="17780" marT="71759" marB="7175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ctr" latinLnBrk="0" hangingPunct="1">
                        <a:lnSpc>
                          <a:spcPct val="115000"/>
                        </a:lnSpc>
                        <a:spcBef>
                          <a:spcPts val="0"/>
                        </a:spcBef>
                        <a:spcAft>
                          <a:spcPts val="0"/>
                        </a:spcAft>
                      </a:pPr>
                      <a:r>
                        <a:rPr lang="en-ZA"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75%</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ctr" latinLnBrk="0" hangingPunct="1">
                        <a:lnSpc>
                          <a:spcPct val="115000"/>
                        </a:lnSpc>
                        <a:spcBef>
                          <a:spcPts val="0"/>
                        </a:spcBef>
                        <a:spcAft>
                          <a:spcPts val="0"/>
                        </a:spcAft>
                      </a:pPr>
                      <a:r>
                        <a:rPr lang="en-ZA"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80%</a:t>
                      </a:r>
                    </a:p>
                  </a:txBody>
                  <a:tcPr marL="17780" marR="17780" marT="71759" marB="7175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ctr" latinLnBrk="0" hangingPunct="1">
                        <a:lnSpc>
                          <a:spcPct val="115000"/>
                        </a:lnSpc>
                        <a:spcBef>
                          <a:spcPts val="0"/>
                        </a:spcBef>
                        <a:spcAft>
                          <a:spcPts val="0"/>
                        </a:spcAft>
                      </a:pPr>
                      <a:r>
                        <a:rPr lang="en-ZA"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90%</a:t>
                      </a:r>
                    </a:p>
                  </a:txBody>
                  <a:tcPr marL="17780" marR="17780" marT="71759" marB="7175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3653376"/>
                  </a:ext>
                </a:extLst>
              </a:tr>
              <a:tr h="1195135">
                <a:tc>
                  <a:txBody>
                    <a:bodyPr/>
                    <a:lstStyle/>
                    <a:p>
                      <a:pPr marL="0" marR="0" indent="0" algn="l" defTabSz="914400" rtl="0" eaLnBrk="1" fontAlgn="ctr" latinLnBrk="0" hangingPunct="1">
                        <a:lnSpc>
                          <a:spcPct val="115000"/>
                        </a:lnSpc>
                        <a:spcBef>
                          <a:spcPts val="0"/>
                        </a:spcBef>
                        <a:spcAft>
                          <a:spcPts val="0"/>
                        </a:spcAft>
                      </a:pPr>
                      <a:r>
                        <a:rPr lang="en-ZA"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5.2 Letters of appointment issued in deceased estates within 21 days from receipt of all required documents</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ctr" latinLnBrk="0" hangingPunct="1">
                        <a:lnSpc>
                          <a:spcPct val="115000"/>
                        </a:lnSpc>
                        <a:spcBef>
                          <a:spcPts val="0"/>
                        </a:spcBef>
                        <a:spcAft>
                          <a:spcPts val="0"/>
                        </a:spcAft>
                      </a:pPr>
                      <a:r>
                        <a:rPr lang="en-ZA"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5.2.1 Percentage of letters of appointment issued in deceased estates within 21 days from receipt of all required documents</a:t>
                      </a:r>
                    </a:p>
                  </a:txBody>
                  <a:tcPr marL="17780" marR="17780" marT="71759" marB="7175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ctr" latinLnBrk="0" hangingPunct="1">
                        <a:lnSpc>
                          <a:spcPct val="115000"/>
                        </a:lnSpc>
                        <a:spcBef>
                          <a:spcPts val="0"/>
                        </a:spcBef>
                        <a:spcAft>
                          <a:spcPts val="0"/>
                        </a:spcAft>
                      </a:pPr>
                      <a:r>
                        <a:rPr lang="en-ZA"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65%</a:t>
                      </a:r>
                    </a:p>
                  </a:txBody>
                  <a:tcPr marL="17780" marR="17780" marT="71759" marB="7175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ctr" latinLnBrk="0" hangingPunct="1">
                        <a:lnSpc>
                          <a:spcPct val="115000"/>
                        </a:lnSpc>
                        <a:spcBef>
                          <a:spcPts val="0"/>
                        </a:spcBef>
                        <a:spcAft>
                          <a:spcPts val="0"/>
                        </a:spcAft>
                      </a:pPr>
                      <a:r>
                        <a:rPr lang="en-ZA"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70%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ctr" latinLnBrk="0" hangingPunct="1">
                        <a:lnSpc>
                          <a:spcPct val="115000"/>
                        </a:lnSpc>
                        <a:spcBef>
                          <a:spcPts val="0"/>
                        </a:spcBef>
                        <a:spcAft>
                          <a:spcPts val="0"/>
                        </a:spcAft>
                      </a:pPr>
                      <a:r>
                        <a:rPr lang="en-ZA"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75%</a:t>
                      </a:r>
                    </a:p>
                  </a:txBody>
                  <a:tcPr marL="17780" marR="17780" marT="71759" marB="7175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ctr" latinLnBrk="0" hangingPunct="1">
                        <a:lnSpc>
                          <a:spcPct val="115000"/>
                        </a:lnSpc>
                        <a:spcBef>
                          <a:spcPts val="0"/>
                        </a:spcBef>
                        <a:spcAft>
                          <a:spcPts val="0"/>
                        </a:spcAft>
                      </a:pPr>
                      <a:r>
                        <a:rPr lang="en-ZA"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85%</a:t>
                      </a:r>
                    </a:p>
                  </a:txBody>
                  <a:tcPr marL="17780" marR="17780" marT="71759" marB="7175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6463604"/>
                  </a:ext>
                </a:extLst>
              </a:tr>
              <a:tr h="1195135">
                <a:tc>
                  <a:txBody>
                    <a:bodyPr/>
                    <a:lstStyle/>
                    <a:p>
                      <a:pPr marL="0" marR="0" indent="0" algn="l" defTabSz="914400" rtl="0" eaLnBrk="1" fontAlgn="ctr" latinLnBrk="0" hangingPunct="1">
                        <a:lnSpc>
                          <a:spcPct val="115000"/>
                        </a:lnSpc>
                        <a:spcBef>
                          <a:spcPts val="0"/>
                        </a:spcBef>
                        <a:spcAft>
                          <a:spcPts val="0"/>
                        </a:spcAft>
                      </a:pPr>
                      <a:r>
                        <a:rPr lang="en-ZA"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5.3 Beneficiaries in receipt of services within 40 days from receipt of all required documents (Guardian’s Fund)</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ctr" latinLnBrk="0" hangingPunct="1">
                        <a:lnSpc>
                          <a:spcPct val="115000"/>
                        </a:lnSpc>
                        <a:spcBef>
                          <a:spcPts val="0"/>
                        </a:spcBef>
                        <a:spcAft>
                          <a:spcPts val="0"/>
                        </a:spcAft>
                      </a:pPr>
                      <a:r>
                        <a:rPr lang="en-ZA"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5.3.1 Percentage of beneficiaries in receipt of services within 40 days from receipt of all required documents (Guardian’s Fund)</a:t>
                      </a:r>
                    </a:p>
                  </a:txBody>
                  <a:tcPr marL="17780" marR="17780" marT="71759" marB="7175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ctr" latinLnBrk="0" hangingPunct="1">
                        <a:lnSpc>
                          <a:spcPct val="115000"/>
                        </a:lnSpc>
                        <a:spcBef>
                          <a:spcPts val="0"/>
                        </a:spcBef>
                        <a:spcAft>
                          <a:spcPts val="0"/>
                        </a:spcAft>
                      </a:pPr>
                      <a:r>
                        <a:rPr lang="en-ZA"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70%</a:t>
                      </a:r>
                    </a:p>
                  </a:txBody>
                  <a:tcPr marL="17780" marR="17780" marT="71759" marB="7175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ctr" latinLnBrk="0" hangingPunct="1">
                        <a:lnSpc>
                          <a:spcPct val="115000"/>
                        </a:lnSpc>
                        <a:spcBef>
                          <a:spcPts val="0"/>
                        </a:spcBef>
                        <a:spcAft>
                          <a:spcPts val="0"/>
                        </a:spcAft>
                      </a:pPr>
                      <a:r>
                        <a:rPr lang="en-ZA"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80%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ctr" latinLnBrk="0" hangingPunct="1">
                        <a:lnSpc>
                          <a:spcPct val="115000"/>
                        </a:lnSpc>
                        <a:spcBef>
                          <a:spcPts val="0"/>
                        </a:spcBef>
                        <a:spcAft>
                          <a:spcPts val="0"/>
                        </a:spcAft>
                      </a:pPr>
                      <a:r>
                        <a:rPr lang="en-ZA"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90%</a:t>
                      </a:r>
                    </a:p>
                  </a:txBody>
                  <a:tcPr marL="17780" marR="17780" marT="71759" marB="7175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ctr" latinLnBrk="0" hangingPunct="1">
                        <a:lnSpc>
                          <a:spcPct val="115000"/>
                        </a:lnSpc>
                        <a:spcBef>
                          <a:spcPts val="0"/>
                        </a:spcBef>
                        <a:spcAft>
                          <a:spcPts val="0"/>
                        </a:spcAft>
                      </a:pPr>
                      <a:r>
                        <a:rPr lang="en-ZA"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95%</a:t>
                      </a:r>
                    </a:p>
                  </a:txBody>
                  <a:tcPr marL="17780" marR="17780" marT="71759" marB="7175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04289884"/>
                  </a:ext>
                </a:extLst>
              </a:tr>
            </a:tbl>
          </a:graphicData>
        </a:graphic>
      </p:graphicFrame>
      <p:sp>
        <p:nvSpPr>
          <p:cNvPr id="70702" name="Rectangle 7">
            <a:extLst>
              <a:ext uri="{FF2B5EF4-FFF2-40B4-BE49-F238E27FC236}">
                <a16:creationId xmlns:a16="http://schemas.microsoft.com/office/drawing/2014/main" id="{88133483-EDB3-9F32-A620-44EFAA165BD6}"/>
              </a:ext>
            </a:extLst>
          </p:cNvPr>
          <p:cNvSpPr>
            <a:spLocks noChangeArrowheads="1"/>
          </p:cNvSpPr>
          <p:nvPr/>
        </p:nvSpPr>
        <p:spPr bwMode="auto">
          <a:xfrm>
            <a:off x="352425" y="1060450"/>
            <a:ext cx="84613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600" b="1">
                <a:latin typeface="Arial" panose="020B0604020202020204" pitchFamily="34" charset="0"/>
                <a:cs typeface="Arial" panose="020B0604020202020204" pitchFamily="34" charset="0"/>
              </a:rPr>
              <a:t>2022/23 APP OUTCOME, ACCOMPANYING OUTPUT INDICATORS AND TARGETS</a:t>
            </a:r>
            <a:endParaRPr lang="en-US" altLang="en-US" sz="1600">
              <a:latin typeface="Arial" panose="020B0604020202020204" pitchFamily="34" charset="0"/>
              <a:cs typeface="Arial" panose="020B0604020202020204" pitchFamily="34" charset="0"/>
            </a:endParaRPr>
          </a:p>
        </p:txBody>
      </p:sp>
    </p:spTree>
  </p:cSld>
  <p:clrMapOvr>
    <a:masterClrMapping/>
  </p:clrMapOvr>
  <p:transition spd="med">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29C1A0A7-CECB-4143-9B6D-0918BDFC2B65}"/>
              </a:ext>
            </a:extLst>
          </p:cNvPr>
          <p:cNvCxnSpPr/>
          <p:nvPr/>
        </p:nvCxnSpPr>
        <p:spPr>
          <a:xfrm>
            <a:off x="352425" y="981075"/>
            <a:ext cx="8339138" cy="0"/>
          </a:xfrm>
          <a:prstGeom prst="line">
            <a:avLst/>
          </a:prstGeom>
          <a:ln>
            <a:solidFill>
              <a:srgbClr val="C00000"/>
            </a:solidFill>
          </a:ln>
        </p:spPr>
        <p:style>
          <a:lnRef idx="2">
            <a:schemeClr val="accent4"/>
          </a:lnRef>
          <a:fillRef idx="0">
            <a:schemeClr val="accent4"/>
          </a:fillRef>
          <a:effectRef idx="1">
            <a:schemeClr val="accent4"/>
          </a:effectRef>
          <a:fontRef idx="minor">
            <a:schemeClr val="tx1"/>
          </a:fontRef>
        </p:style>
      </p:cxnSp>
      <p:sp>
        <p:nvSpPr>
          <p:cNvPr id="2" name="Rectangle 1">
            <a:extLst>
              <a:ext uri="{FF2B5EF4-FFF2-40B4-BE49-F238E27FC236}">
                <a16:creationId xmlns:a16="http://schemas.microsoft.com/office/drawing/2014/main" id="{52052F96-EF9F-1089-4D14-6EB22DBAF2A8}"/>
              </a:ext>
            </a:extLst>
          </p:cNvPr>
          <p:cNvSpPr/>
          <p:nvPr/>
        </p:nvSpPr>
        <p:spPr>
          <a:xfrm>
            <a:off x="352425" y="1681163"/>
            <a:ext cx="8339138" cy="708025"/>
          </a:xfrm>
          <a:prstGeom prst="rect">
            <a:avLst/>
          </a:prstGeom>
        </p:spPr>
        <p:txBody>
          <a:bodyPr>
            <a:spAutoFit/>
          </a:bodyPr>
          <a:lstStyle/>
          <a:p>
            <a:pPr marL="95250" algn="just" eaLnBrk="1" fontAlgn="auto" hangingPunct="1">
              <a:spcBef>
                <a:spcPts val="0"/>
              </a:spcBef>
              <a:spcAft>
                <a:spcPts val="0"/>
              </a:spcAft>
              <a:defRPr/>
            </a:pPr>
            <a:endParaRPr lang="en-US" sz="2000" dirty="0">
              <a:latin typeface="Arial" panose="020B0604020202020204" pitchFamily="34" charset="0"/>
              <a:cs typeface="Arial" panose="020B0604020202020204" pitchFamily="34" charset="0"/>
            </a:endParaRPr>
          </a:p>
          <a:p>
            <a:pPr marL="342900" indent="-342900" algn="just" eaLnBrk="1" fontAlgn="auto" hangingPunct="1">
              <a:spcAft>
                <a:spcPts val="0"/>
              </a:spcAft>
              <a:buFont typeface="Arial" panose="020B0604020202020204" pitchFamily="34" charset="0"/>
              <a:buChar char="•"/>
              <a:defRPr/>
            </a:pPr>
            <a:endParaRPr lang="en-ZA" altLang="en-US" sz="2000" i="1" dirty="0">
              <a:latin typeface="Arial" panose="020B0604020202020204" pitchFamily="34" charset="0"/>
              <a:cs typeface="Arial" panose="020B0604020202020204" pitchFamily="34" charset="0"/>
            </a:endParaRPr>
          </a:p>
        </p:txBody>
      </p:sp>
      <p:graphicFrame>
        <p:nvGraphicFramePr>
          <p:cNvPr id="6" name="Table 5">
            <a:extLst>
              <a:ext uri="{FF2B5EF4-FFF2-40B4-BE49-F238E27FC236}">
                <a16:creationId xmlns:a16="http://schemas.microsoft.com/office/drawing/2014/main" id="{08AAFD57-A271-4D3A-A967-58194531B202}"/>
              </a:ext>
            </a:extLst>
          </p:cNvPr>
          <p:cNvGraphicFramePr>
            <a:graphicFrameLocks noGrp="1"/>
          </p:cNvGraphicFramePr>
          <p:nvPr/>
        </p:nvGraphicFramePr>
        <p:xfrm>
          <a:off x="279400" y="1466850"/>
          <a:ext cx="8623300" cy="4818063"/>
        </p:xfrm>
        <a:graphic>
          <a:graphicData uri="http://schemas.openxmlformats.org/drawingml/2006/table">
            <a:tbl>
              <a:tblPr>
                <a:tableStyleId>{5C22544A-7EE6-4342-B048-85BDC9FD1C3A}</a:tableStyleId>
              </a:tblPr>
              <a:tblGrid>
                <a:gridCol w="2086122">
                  <a:extLst>
                    <a:ext uri="{9D8B030D-6E8A-4147-A177-3AD203B41FA5}">
                      <a16:colId xmlns:a16="http://schemas.microsoft.com/office/drawing/2014/main" val="20000"/>
                    </a:ext>
                  </a:extLst>
                </a:gridCol>
                <a:gridCol w="2092798">
                  <a:extLst>
                    <a:ext uri="{9D8B030D-6E8A-4147-A177-3AD203B41FA5}">
                      <a16:colId xmlns:a16="http://schemas.microsoft.com/office/drawing/2014/main" val="20001"/>
                    </a:ext>
                  </a:extLst>
                </a:gridCol>
                <a:gridCol w="1234940">
                  <a:extLst>
                    <a:ext uri="{9D8B030D-6E8A-4147-A177-3AD203B41FA5}">
                      <a16:colId xmlns:a16="http://schemas.microsoft.com/office/drawing/2014/main" val="20002"/>
                    </a:ext>
                  </a:extLst>
                </a:gridCol>
                <a:gridCol w="1131242">
                  <a:extLst>
                    <a:ext uri="{9D8B030D-6E8A-4147-A177-3AD203B41FA5}">
                      <a16:colId xmlns:a16="http://schemas.microsoft.com/office/drawing/2014/main" val="20003"/>
                    </a:ext>
                  </a:extLst>
                </a:gridCol>
                <a:gridCol w="1046399">
                  <a:extLst>
                    <a:ext uri="{9D8B030D-6E8A-4147-A177-3AD203B41FA5}">
                      <a16:colId xmlns:a16="http://schemas.microsoft.com/office/drawing/2014/main" val="20004"/>
                    </a:ext>
                  </a:extLst>
                </a:gridCol>
                <a:gridCol w="1031799">
                  <a:extLst>
                    <a:ext uri="{9D8B030D-6E8A-4147-A177-3AD203B41FA5}">
                      <a16:colId xmlns:a16="http://schemas.microsoft.com/office/drawing/2014/main" val="20005"/>
                    </a:ext>
                  </a:extLst>
                </a:gridCol>
              </a:tblGrid>
              <a:tr h="329263">
                <a:tc gridSpan="6">
                  <a:txBody>
                    <a:bodyPr/>
                    <a:lstStyle/>
                    <a:p>
                      <a:pPr marL="0" marR="0" indent="0" algn="just" fontAlgn="ctr">
                        <a:lnSpc>
                          <a:spcPct val="120000"/>
                        </a:lnSpc>
                        <a:spcBef>
                          <a:spcPts val="0"/>
                        </a:spcBef>
                        <a:spcAft>
                          <a:spcPts val="200"/>
                        </a:spcAft>
                      </a:pPr>
                      <a:r>
                        <a:rPr lang="en-ZA" sz="1600" b="1" kern="1200" dirty="0">
                          <a:solidFill>
                            <a:schemeClr val="dk1"/>
                          </a:solidFill>
                          <a:effectLst/>
                          <a:latin typeface="+mn-lt"/>
                          <a:ea typeface="+mn-ea"/>
                          <a:cs typeface="+mn-cs"/>
                        </a:rPr>
                        <a:t>Outcome 5:</a:t>
                      </a:r>
                      <a:r>
                        <a:rPr lang="en-ZA" sz="1600" kern="1200" dirty="0">
                          <a:solidFill>
                            <a:schemeClr val="dk1"/>
                          </a:solidFill>
                          <a:effectLst/>
                          <a:latin typeface="+mn-lt"/>
                          <a:ea typeface="+mn-ea"/>
                          <a:cs typeface="+mn-cs"/>
                        </a:rPr>
                        <a:t> </a:t>
                      </a:r>
                      <a:r>
                        <a:rPr lang="en-ZA" sz="1800" b="1" kern="1200" dirty="0">
                          <a:solidFill>
                            <a:schemeClr val="dk1"/>
                          </a:solidFill>
                          <a:effectLst/>
                          <a:latin typeface="+mn-lt"/>
                          <a:ea typeface="+mn-ea"/>
                          <a:cs typeface="+mn-cs"/>
                        </a:rPr>
                        <a:t>Improved</a:t>
                      </a:r>
                      <a:r>
                        <a:rPr lang="en-ZA" sz="1800" b="1" kern="1200" baseline="0" dirty="0">
                          <a:solidFill>
                            <a:schemeClr val="dk1"/>
                          </a:solidFill>
                          <a:effectLst/>
                          <a:latin typeface="+mn-lt"/>
                          <a:ea typeface="+mn-ea"/>
                          <a:cs typeface="+mn-cs"/>
                        </a:rPr>
                        <a:t> Masters services</a:t>
                      </a:r>
                      <a:endParaRPr lang="en-US" sz="1600" b="1" dirty="0">
                        <a:effectLst/>
                        <a:latin typeface="Arial" pitchFamily="34" charset="0"/>
                        <a:ea typeface="Calibri"/>
                        <a:cs typeface="Arial" pitchFamily="34" charset="0"/>
                      </a:endParaRPr>
                    </a:p>
                  </a:txBody>
                  <a:tcPr marL="68569" marR="6856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82924">
                <a:tc rowSpan="2">
                  <a:txBody>
                    <a:bodyPr/>
                    <a:lstStyle/>
                    <a:p>
                      <a:pPr marL="0" marR="0" indent="0" algn="just" fontAlgn="ctr">
                        <a:lnSpc>
                          <a:spcPct val="100000"/>
                        </a:lnSpc>
                        <a:spcBef>
                          <a:spcPts val="0"/>
                        </a:spcBef>
                        <a:spcAft>
                          <a:spcPts val="0"/>
                        </a:spcAft>
                      </a:pPr>
                      <a:r>
                        <a:rPr lang="en-ZA" sz="1200" b="1" dirty="0">
                          <a:effectLst/>
                          <a:latin typeface="Arial" pitchFamily="34" charset="0"/>
                          <a:cs typeface="Arial" pitchFamily="34" charset="0"/>
                        </a:rPr>
                        <a:t>Outputs</a:t>
                      </a:r>
                      <a:endParaRPr lang="en-US" sz="1200" b="1" dirty="0">
                        <a:effectLst/>
                        <a:latin typeface="Arial" pitchFamily="34" charset="0"/>
                        <a:ea typeface="Calibri"/>
                        <a:cs typeface="Arial" pitchFamily="34" charset="0"/>
                      </a:endParaRPr>
                    </a:p>
                  </a:txBody>
                  <a:tcPr marL="68569" marR="6856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rowSpan="2">
                  <a:txBody>
                    <a:bodyPr/>
                    <a:lstStyle/>
                    <a:p>
                      <a:pPr marL="0" marR="0" indent="0" algn="just" fontAlgn="ctr">
                        <a:lnSpc>
                          <a:spcPct val="100000"/>
                        </a:lnSpc>
                        <a:spcBef>
                          <a:spcPts val="0"/>
                        </a:spcBef>
                        <a:spcAft>
                          <a:spcPts val="0"/>
                        </a:spcAft>
                      </a:pPr>
                      <a:r>
                        <a:rPr lang="en-ZA" sz="1200" b="1" dirty="0">
                          <a:effectLst/>
                          <a:latin typeface="Arial" pitchFamily="34" charset="0"/>
                          <a:cs typeface="Arial" pitchFamily="34" charset="0"/>
                        </a:rPr>
                        <a:t>Output</a:t>
                      </a:r>
                      <a:endParaRPr lang="en-US" sz="1200" b="1" dirty="0">
                        <a:effectLst/>
                        <a:latin typeface="Arial" pitchFamily="34" charset="0"/>
                        <a:cs typeface="Arial" pitchFamily="34" charset="0"/>
                      </a:endParaRPr>
                    </a:p>
                    <a:p>
                      <a:pPr marL="0" marR="0" indent="0" algn="just" fontAlgn="ctr">
                        <a:lnSpc>
                          <a:spcPct val="100000"/>
                        </a:lnSpc>
                        <a:spcBef>
                          <a:spcPts val="0"/>
                        </a:spcBef>
                        <a:spcAft>
                          <a:spcPts val="0"/>
                        </a:spcAft>
                      </a:pPr>
                      <a:r>
                        <a:rPr lang="en-ZA" sz="1200" b="1" dirty="0">
                          <a:effectLst/>
                          <a:latin typeface="Arial" pitchFamily="34" charset="0"/>
                          <a:cs typeface="Arial" pitchFamily="34" charset="0"/>
                        </a:rPr>
                        <a:t>Indicators</a:t>
                      </a:r>
                      <a:endParaRPr lang="en-US" sz="1200" b="1" dirty="0">
                        <a:effectLst/>
                        <a:latin typeface="Arial" pitchFamily="34" charset="0"/>
                        <a:ea typeface="Calibri"/>
                        <a:cs typeface="Arial" pitchFamily="34" charset="0"/>
                      </a:endParaRPr>
                    </a:p>
                  </a:txBody>
                  <a:tcPr marL="68569" marR="6856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rowSpan="2">
                  <a:txBody>
                    <a:bodyPr/>
                    <a:lstStyle/>
                    <a:p>
                      <a:pPr marL="83185" marR="0" indent="0" algn="just" fontAlgn="ctr">
                        <a:lnSpc>
                          <a:spcPct val="100000"/>
                        </a:lnSpc>
                        <a:spcBef>
                          <a:spcPts val="0"/>
                        </a:spcBef>
                        <a:spcAft>
                          <a:spcPts val="0"/>
                        </a:spcAft>
                      </a:pPr>
                      <a:r>
                        <a:rPr lang="en-ZA" sz="1200" b="1" dirty="0">
                          <a:effectLst/>
                          <a:latin typeface="Arial" pitchFamily="34" charset="0"/>
                          <a:cs typeface="Arial" pitchFamily="34" charset="0"/>
                        </a:rPr>
                        <a:t>Estimated performance </a:t>
                      </a:r>
                      <a:endParaRPr lang="en-US" sz="1200" b="1" dirty="0">
                        <a:effectLst/>
                        <a:latin typeface="Arial" pitchFamily="34" charset="0"/>
                        <a:cs typeface="Arial" pitchFamily="34" charset="0"/>
                      </a:endParaRPr>
                    </a:p>
                    <a:p>
                      <a:pPr marL="83185" marR="0" indent="0" algn="just" fontAlgn="ctr">
                        <a:lnSpc>
                          <a:spcPct val="100000"/>
                        </a:lnSpc>
                        <a:spcBef>
                          <a:spcPts val="0"/>
                        </a:spcBef>
                        <a:spcAft>
                          <a:spcPts val="0"/>
                        </a:spcAft>
                      </a:pPr>
                      <a:r>
                        <a:rPr lang="en-ZA" sz="1200" b="1" dirty="0">
                          <a:effectLst/>
                          <a:latin typeface="Arial" pitchFamily="34" charset="0"/>
                          <a:cs typeface="Arial" pitchFamily="34" charset="0"/>
                        </a:rPr>
                        <a:t>2021/22</a:t>
                      </a:r>
                      <a:endParaRPr lang="en-US" sz="1200" b="1" dirty="0">
                        <a:effectLst/>
                        <a:latin typeface="Arial" pitchFamily="34" charset="0"/>
                        <a:ea typeface="Calibri"/>
                        <a:cs typeface="Arial" pitchFamily="34" charset="0"/>
                      </a:endParaRPr>
                    </a:p>
                  </a:txBody>
                  <a:tcPr marL="68569" marR="6856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gridSpan="3">
                  <a:txBody>
                    <a:bodyPr/>
                    <a:lstStyle/>
                    <a:p>
                      <a:pPr marL="0" marR="0" indent="0" algn="ctr" fontAlgn="ctr">
                        <a:lnSpc>
                          <a:spcPct val="100000"/>
                        </a:lnSpc>
                        <a:spcBef>
                          <a:spcPts val="0"/>
                        </a:spcBef>
                        <a:spcAft>
                          <a:spcPts val="0"/>
                        </a:spcAft>
                      </a:pPr>
                      <a:r>
                        <a:rPr lang="en-ZA" sz="1200" b="1" dirty="0">
                          <a:effectLst/>
                          <a:latin typeface="Arial" pitchFamily="34" charset="0"/>
                          <a:cs typeface="Arial" pitchFamily="34" charset="0"/>
                        </a:rPr>
                        <a:t>Medium-term targets</a:t>
                      </a:r>
                      <a:endParaRPr lang="en-US" sz="1200" b="1" dirty="0">
                        <a:effectLst/>
                        <a:latin typeface="Arial" pitchFamily="34" charset="0"/>
                        <a:ea typeface="Calibri"/>
                        <a:cs typeface="Arial" pitchFamily="34" charset="0"/>
                      </a:endParaRPr>
                    </a:p>
                  </a:txBody>
                  <a:tcPr marL="68569" marR="6856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365848">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indent="0" algn="just" fontAlgn="ctr">
                        <a:lnSpc>
                          <a:spcPct val="100000"/>
                        </a:lnSpc>
                        <a:spcBef>
                          <a:spcPts val="0"/>
                        </a:spcBef>
                        <a:spcAft>
                          <a:spcPts val="0"/>
                        </a:spcAft>
                      </a:pPr>
                      <a:r>
                        <a:rPr lang="en-ZA" sz="1200" b="1" dirty="0">
                          <a:effectLst/>
                          <a:latin typeface="Arial" pitchFamily="34" charset="0"/>
                          <a:cs typeface="Arial" pitchFamily="34" charset="0"/>
                        </a:rPr>
                        <a:t>2022/23</a:t>
                      </a:r>
                      <a:endParaRPr lang="en-US" sz="1200" b="1" dirty="0">
                        <a:effectLst/>
                        <a:latin typeface="Arial" pitchFamily="34" charset="0"/>
                        <a:ea typeface="Calibri"/>
                        <a:cs typeface="Arial" pitchFamily="34" charset="0"/>
                      </a:endParaRPr>
                    </a:p>
                  </a:txBody>
                  <a:tcPr marL="68569" marR="6856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0" algn="just" fontAlgn="ctr">
                        <a:lnSpc>
                          <a:spcPct val="100000"/>
                        </a:lnSpc>
                        <a:spcBef>
                          <a:spcPts val="0"/>
                        </a:spcBef>
                        <a:spcAft>
                          <a:spcPts val="0"/>
                        </a:spcAft>
                      </a:pPr>
                      <a:r>
                        <a:rPr lang="en-ZA" sz="1200" b="1" dirty="0">
                          <a:effectLst/>
                          <a:latin typeface="Arial" pitchFamily="34" charset="0"/>
                          <a:cs typeface="Arial" pitchFamily="34" charset="0"/>
                        </a:rPr>
                        <a:t>2023/24</a:t>
                      </a:r>
                      <a:endParaRPr lang="en-US" sz="1200" b="1" dirty="0">
                        <a:effectLst/>
                        <a:latin typeface="Arial" pitchFamily="34" charset="0"/>
                        <a:ea typeface="Calibri"/>
                        <a:cs typeface="Arial" pitchFamily="34" charset="0"/>
                      </a:endParaRPr>
                    </a:p>
                  </a:txBody>
                  <a:tcPr marL="68569" marR="6856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0" algn="just" fontAlgn="ctr">
                        <a:lnSpc>
                          <a:spcPct val="100000"/>
                        </a:lnSpc>
                        <a:spcBef>
                          <a:spcPts val="0"/>
                        </a:spcBef>
                        <a:spcAft>
                          <a:spcPts val="0"/>
                        </a:spcAft>
                      </a:pPr>
                      <a:r>
                        <a:rPr lang="en-ZA" sz="1200" b="1" dirty="0">
                          <a:effectLst/>
                          <a:latin typeface="Arial" pitchFamily="34" charset="0"/>
                          <a:cs typeface="Arial" pitchFamily="34" charset="0"/>
                        </a:rPr>
                        <a:t>2024/25</a:t>
                      </a:r>
                      <a:endParaRPr lang="en-US" sz="1200" b="1" dirty="0">
                        <a:effectLst/>
                        <a:latin typeface="Arial" pitchFamily="34" charset="0"/>
                        <a:ea typeface="Calibri"/>
                        <a:cs typeface="Arial" pitchFamily="34" charset="0"/>
                      </a:endParaRPr>
                    </a:p>
                  </a:txBody>
                  <a:tcPr marL="68569" marR="6856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1405718">
                <a:tc>
                  <a:txBody>
                    <a:bodyPr/>
                    <a:lstStyle/>
                    <a:p>
                      <a:pPr marL="0" marR="0" indent="0" algn="l" defTabSz="914400" rtl="0" eaLnBrk="1" fontAlgn="ctr" latinLnBrk="0" hangingPunct="1">
                        <a:lnSpc>
                          <a:spcPct val="115000"/>
                        </a:lnSpc>
                        <a:spcBef>
                          <a:spcPts val="0"/>
                        </a:spcBef>
                        <a:spcAft>
                          <a:spcPts val="0"/>
                        </a:spcAft>
                      </a:pPr>
                      <a:r>
                        <a:rPr lang="en-ZA"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5.4 Certificates of appointment issued in all bankruptcy matters within 10 days from receipt of all required documents</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ctr" latinLnBrk="0" hangingPunct="1">
                        <a:lnSpc>
                          <a:spcPct val="115000"/>
                        </a:lnSpc>
                        <a:spcBef>
                          <a:spcPts val="0"/>
                        </a:spcBef>
                        <a:spcAft>
                          <a:spcPts val="0"/>
                        </a:spcAft>
                      </a:pPr>
                      <a:r>
                        <a:rPr lang="en-ZA"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5.4.1 Percentage of certificates of  appointment issued in all bankruptcy matters within 10 days from receipt of all required documents</a:t>
                      </a:r>
                    </a:p>
                  </a:txBody>
                  <a:tcPr marL="17780" marR="17780" marT="71772" marB="717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ctr" latinLnBrk="0" hangingPunct="1">
                        <a:lnSpc>
                          <a:spcPct val="115000"/>
                        </a:lnSpc>
                        <a:spcBef>
                          <a:spcPts val="0"/>
                        </a:spcBef>
                        <a:spcAft>
                          <a:spcPts val="0"/>
                        </a:spcAft>
                      </a:pPr>
                      <a:r>
                        <a:rPr lang="en-ZA"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70%</a:t>
                      </a:r>
                    </a:p>
                  </a:txBody>
                  <a:tcPr marL="17780" marR="17780" marT="71772" marB="717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ctr" latinLnBrk="0" hangingPunct="1">
                        <a:lnSpc>
                          <a:spcPct val="115000"/>
                        </a:lnSpc>
                        <a:spcBef>
                          <a:spcPts val="0"/>
                        </a:spcBef>
                        <a:spcAft>
                          <a:spcPts val="0"/>
                        </a:spcAft>
                      </a:pPr>
                      <a:r>
                        <a:rPr lang="en-ZA"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80%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ctr" latinLnBrk="0" hangingPunct="1">
                        <a:lnSpc>
                          <a:spcPct val="115000"/>
                        </a:lnSpc>
                        <a:spcBef>
                          <a:spcPts val="0"/>
                        </a:spcBef>
                        <a:spcAft>
                          <a:spcPts val="0"/>
                        </a:spcAft>
                      </a:pPr>
                      <a:r>
                        <a:rPr lang="en-ZA"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90%</a:t>
                      </a:r>
                    </a:p>
                  </a:txBody>
                  <a:tcPr marL="17780" marR="17780" marT="71772" marB="717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ctr" latinLnBrk="0" hangingPunct="1">
                        <a:lnSpc>
                          <a:spcPct val="115000"/>
                        </a:lnSpc>
                        <a:spcBef>
                          <a:spcPts val="0"/>
                        </a:spcBef>
                        <a:spcAft>
                          <a:spcPts val="0"/>
                        </a:spcAft>
                      </a:pPr>
                      <a:r>
                        <a:rPr lang="en-ZA"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95%</a:t>
                      </a:r>
                    </a:p>
                  </a:txBody>
                  <a:tcPr marL="17780" marR="17780" marT="71772" marB="717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1267155">
                <a:tc>
                  <a:txBody>
                    <a:bodyPr/>
                    <a:lstStyle/>
                    <a:p>
                      <a:pPr marL="0" marR="0" indent="0" algn="l" defTabSz="914400" rtl="0" eaLnBrk="1" fontAlgn="ctr" latinLnBrk="0" hangingPunct="1">
                        <a:lnSpc>
                          <a:spcPct val="115000"/>
                        </a:lnSpc>
                        <a:spcBef>
                          <a:spcPts val="0"/>
                        </a:spcBef>
                        <a:spcAft>
                          <a:spcPts val="0"/>
                        </a:spcAft>
                      </a:pPr>
                      <a:r>
                        <a:rPr lang="en-ZA"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5.5 Liquidation and distribution accounts in bankruptcy matters examined within 15 days from receipt of all required documents</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ctr" latinLnBrk="0" hangingPunct="1">
                        <a:lnSpc>
                          <a:spcPct val="115000"/>
                        </a:lnSpc>
                        <a:spcBef>
                          <a:spcPts val="0"/>
                        </a:spcBef>
                        <a:spcAft>
                          <a:spcPts val="0"/>
                        </a:spcAft>
                      </a:pPr>
                      <a:r>
                        <a:rPr lang="en-ZA"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5.5.1 Percentage of liquidation and distribution accounts in bankruptcy matters examined within 15 days from receipt of all required documents</a:t>
                      </a:r>
                    </a:p>
                  </a:txBody>
                  <a:tcPr marL="17780" marR="17780" marT="71772" marB="717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ctr" latinLnBrk="0" hangingPunct="1">
                        <a:lnSpc>
                          <a:spcPct val="115000"/>
                        </a:lnSpc>
                        <a:spcBef>
                          <a:spcPts val="0"/>
                        </a:spcBef>
                        <a:spcAft>
                          <a:spcPts val="0"/>
                        </a:spcAft>
                      </a:pPr>
                      <a:r>
                        <a:rPr lang="en-ZA"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75%</a:t>
                      </a:r>
                    </a:p>
                  </a:txBody>
                  <a:tcPr marL="17780" marR="17780" marT="71772" marB="717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ctr" latinLnBrk="0" hangingPunct="1">
                        <a:lnSpc>
                          <a:spcPct val="115000"/>
                        </a:lnSpc>
                        <a:spcBef>
                          <a:spcPts val="0"/>
                        </a:spcBef>
                        <a:spcAft>
                          <a:spcPts val="0"/>
                        </a:spcAft>
                      </a:pPr>
                      <a:r>
                        <a:rPr lang="en-ZA"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85%</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ctr" latinLnBrk="0" hangingPunct="1">
                        <a:lnSpc>
                          <a:spcPct val="115000"/>
                        </a:lnSpc>
                        <a:spcBef>
                          <a:spcPts val="0"/>
                        </a:spcBef>
                        <a:spcAft>
                          <a:spcPts val="0"/>
                        </a:spcAft>
                      </a:pPr>
                      <a:r>
                        <a:rPr lang="en-ZA"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90%</a:t>
                      </a:r>
                    </a:p>
                  </a:txBody>
                  <a:tcPr marL="17780" marR="17780" marT="71772" marB="717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ctr" latinLnBrk="0" hangingPunct="1">
                        <a:lnSpc>
                          <a:spcPct val="115000"/>
                        </a:lnSpc>
                        <a:spcBef>
                          <a:spcPts val="0"/>
                        </a:spcBef>
                        <a:spcAft>
                          <a:spcPts val="0"/>
                        </a:spcAft>
                      </a:pPr>
                      <a:r>
                        <a:rPr lang="en-ZA"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95%</a:t>
                      </a:r>
                    </a:p>
                  </a:txBody>
                  <a:tcPr marL="17780" marR="17780" marT="71772" marB="717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10550472"/>
                  </a:ext>
                </a:extLst>
              </a:tr>
              <a:tr h="1267155">
                <a:tc>
                  <a:txBody>
                    <a:bodyPr/>
                    <a:lstStyle/>
                    <a:p>
                      <a:pPr marL="0" marR="0" indent="0" algn="l" defTabSz="914400" rtl="0" eaLnBrk="1" fontAlgn="ctr" latinLnBrk="0" hangingPunct="1">
                        <a:lnSpc>
                          <a:spcPct val="115000"/>
                        </a:lnSpc>
                        <a:spcBef>
                          <a:spcPts val="0"/>
                        </a:spcBef>
                        <a:spcAft>
                          <a:spcPts val="0"/>
                        </a:spcAft>
                      </a:pPr>
                      <a:r>
                        <a:rPr lang="en-ZA"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5.6 Letters of authority issued in trusts within 21 days from receipt of all required documents</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ctr" latinLnBrk="0" hangingPunct="1">
                        <a:lnSpc>
                          <a:spcPct val="115000"/>
                        </a:lnSpc>
                        <a:spcBef>
                          <a:spcPts val="0"/>
                        </a:spcBef>
                        <a:spcAft>
                          <a:spcPts val="0"/>
                        </a:spcAft>
                      </a:pPr>
                      <a:r>
                        <a:rPr lang="en-ZA"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5.6.1 Percentage of letters of authority issued in trusts within 21 days from receipt of all required documents</a:t>
                      </a:r>
                    </a:p>
                  </a:txBody>
                  <a:tcPr marL="17780" marR="17780" marT="71772" marB="717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ctr" latinLnBrk="0" hangingPunct="1">
                        <a:lnSpc>
                          <a:spcPct val="115000"/>
                        </a:lnSpc>
                        <a:spcBef>
                          <a:spcPts val="0"/>
                        </a:spcBef>
                        <a:spcAft>
                          <a:spcPts val="0"/>
                        </a:spcAft>
                      </a:pPr>
                      <a:r>
                        <a:rPr lang="en-ZA"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60%</a:t>
                      </a:r>
                    </a:p>
                  </a:txBody>
                  <a:tcPr marL="17780" marR="17780" marT="71772" marB="717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ctr" latinLnBrk="0" hangingPunct="1">
                        <a:lnSpc>
                          <a:spcPct val="115000"/>
                        </a:lnSpc>
                        <a:spcBef>
                          <a:spcPts val="0"/>
                        </a:spcBef>
                        <a:spcAft>
                          <a:spcPts val="0"/>
                        </a:spcAft>
                      </a:pPr>
                      <a:r>
                        <a:rPr lang="en-ZA"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65%</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ctr" latinLnBrk="0" hangingPunct="1">
                        <a:lnSpc>
                          <a:spcPct val="115000"/>
                        </a:lnSpc>
                        <a:spcBef>
                          <a:spcPts val="0"/>
                        </a:spcBef>
                        <a:spcAft>
                          <a:spcPts val="0"/>
                        </a:spcAft>
                      </a:pPr>
                      <a:r>
                        <a:rPr lang="en-ZA"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70%</a:t>
                      </a:r>
                    </a:p>
                  </a:txBody>
                  <a:tcPr marL="17780" marR="17780" marT="71772" marB="717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ctr" latinLnBrk="0" hangingPunct="1">
                        <a:lnSpc>
                          <a:spcPct val="115000"/>
                        </a:lnSpc>
                        <a:spcBef>
                          <a:spcPts val="0"/>
                        </a:spcBef>
                        <a:spcAft>
                          <a:spcPts val="0"/>
                        </a:spcAft>
                      </a:pPr>
                      <a:r>
                        <a:rPr lang="en-ZA"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80%</a:t>
                      </a:r>
                    </a:p>
                  </a:txBody>
                  <a:tcPr marL="17780" marR="17780" marT="71772" marB="717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75800557"/>
                  </a:ext>
                </a:extLst>
              </a:tr>
            </a:tbl>
          </a:graphicData>
        </a:graphic>
      </p:graphicFrame>
      <p:sp>
        <p:nvSpPr>
          <p:cNvPr id="71725" name="TextBox 6">
            <a:extLst>
              <a:ext uri="{FF2B5EF4-FFF2-40B4-BE49-F238E27FC236}">
                <a16:creationId xmlns:a16="http://schemas.microsoft.com/office/drawing/2014/main" id="{A9C48DA2-3641-3247-51F6-67DAA8F0282B}"/>
              </a:ext>
            </a:extLst>
          </p:cNvPr>
          <p:cNvSpPr txBox="1">
            <a:spLocks noChangeArrowheads="1"/>
          </p:cNvSpPr>
          <p:nvPr/>
        </p:nvSpPr>
        <p:spPr bwMode="auto">
          <a:xfrm>
            <a:off x="352425" y="612775"/>
            <a:ext cx="874871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600" b="1">
                <a:latin typeface="Arial" panose="020B0604020202020204" pitchFamily="34" charset="0"/>
                <a:cs typeface="Arial" panose="020B0604020202020204" pitchFamily="34" charset="0"/>
              </a:rPr>
              <a:t>PROGRAMME 3: LEGAL SERVICES</a:t>
            </a:r>
            <a:endParaRPr lang="en-US" altLang="en-US" sz="1600">
              <a:latin typeface="Arial" panose="020B0604020202020204" pitchFamily="34" charset="0"/>
              <a:cs typeface="Arial" panose="020B0604020202020204" pitchFamily="34" charset="0"/>
            </a:endParaRPr>
          </a:p>
        </p:txBody>
      </p:sp>
      <p:sp>
        <p:nvSpPr>
          <p:cNvPr id="71726" name="Rectangle 7">
            <a:extLst>
              <a:ext uri="{FF2B5EF4-FFF2-40B4-BE49-F238E27FC236}">
                <a16:creationId xmlns:a16="http://schemas.microsoft.com/office/drawing/2014/main" id="{FA9887FD-81CF-2E4D-6E8F-E72442CC6A7F}"/>
              </a:ext>
            </a:extLst>
          </p:cNvPr>
          <p:cNvSpPr>
            <a:spLocks noChangeArrowheads="1"/>
          </p:cNvSpPr>
          <p:nvPr/>
        </p:nvSpPr>
        <p:spPr bwMode="auto">
          <a:xfrm>
            <a:off x="230188" y="1054100"/>
            <a:ext cx="84613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600" b="1">
                <a:latin typeface="Arial" panose="020B0604020202020204" pitchFamily="34" charset="0"/>
                <a:cs typeface="Arial" panose="020B0604020202020204" pitchFamily="34" charset="0"/>
              </a:rPr>
              <a:t>2022/23 APP OUTCOME, ACCOMPANYING OUTPUT INDICATORS AND TARGETS</a:t>
            </a:r>
            <a:endParaRPr lang="en-US" altLang="en-US" sz="1600">
              <a:latin typeface="Arial" panose="020B0604020202020204" pitchFamily="34" charset="0"/>
              <a:cs typeface="Arial" panose="020B0604020202020204" pitchFamily="34" charset="0"/>
            </a:endParaRPr>
          </a:p>
        </p:txBody>
      </p:sp>
    </p:spTree>
  </p:cSld>
  <p:clrMapOvr>
    <a:masterClrMapping/>
  </p:clrMapOvr>
  <p:transition spd="med">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29C1A0A7-CECB-4143-9B6D-0918BDFC2B65}"/>
              </a:ext>
            </a:extLst>
          </p:cNvPr>
          <p:cNvCxnSpPr/>
          <p:nvPr/>
        </p:nvCxnSpPr>
        <p:spPr>
          <a:xfrm>
            <a:off x="211138" y="1071563"/>
            <a:ext cx="8320087" cy="0"/>
          </a:xfrm>
          <a:prstGeom prst="line">
            <a:avLst/>
          </a:prstGeom>
          <a:ln>
            <a:solidFill>
              <a:srgbClr val="C00000"/>
            </a:solidFill>
          </a:ln>
        </p:spPr>
        <p:style>
          <a:lnRef idx="2">
            <a:schemeClr val="accent4"/>
          </a:lnRef>
          <a:fillRef idx="0">
            <a:schemeClr val="accent4"/>
          </a:fillRef>
          <a:effectRef idx="1">
            <a:schemeClr val="accent4"/>
          </a:effectRef>
          <a:fontRef idx="minor">
            <a:schemeClr val="tx1"/>
          </a:fontRef>
        </p:style>
      </p:cxnSp>
      <p:sp>
        <p:nvSpPr>
          <p:cNvPr id="2" name="Rectangle 1">
            <a:extLst>
              <a:ext uri="{FF2B5EF4-FFF2-40B4-BE49-F238E27FC236}">
                <a16:creationId xmlns:a16="http://schemas.microsoft.com/office/drawing/2014/main" id="{CE2A7223-208C-6A45-FC8A-ADC801428997}"/>
              </a:ext>
            </a:extLst>
          </p:cNvPr>
          <p:cNvSpPr/>
          <p:nvPr/>
        </p:nvSpPr>
        <p:spPr>
          <a:xfrm>
            <a:off x="352425" y="1681163"/>
            <a:ext cx="8339138" cy="708025"/>
          </a:xfrm>
          <a:prstGeom prst="rect">
            <a:avLst/>
          </a:prstGeom>
        </p:spPr>
        <p:txBody>
          <a:bodyPr>
            <a:spAutoFit/>
          </a:bodyPr>
          <a:lstStyle/>
          <a:p>
            <a:pPr marL="95250" algn="just" eaLnBrk="1" fontAlgn="auto" hangingPunct="1">
              <a:spcBef>
                <a:spcPts val="0"/>
              </a:spcBef>
              <a:spcAft>
                <a:spcPts val="0"/>
              </a:spcAft>
              <a:defRPr/>
            </a:pPr>
            <a:endParaRPr lang="en-US" sz="2000" dirty="0">
              <a:latin typeface="Arial" panose="020B0604020202020204" pitchFamily="34" charset="0"/>
              <a:cs typeface="Arial" panose="020B0604020202020204" pitchFamily="34" charset="0"/>
            </a:endParaRPr>
          </a:p>
          <a:p>
            <a:pPr marL="342900" indent="-342900" algn="just" eaLnBrk="1" fontAlgn="auto" hangingPunct="1">
              <a:spcAft>
                <a:spcPts val="0"/>
              </a:spcAft>
              <a:buFont typeface="Arial" panose="020B0604020202020204" pitchFamily="34" charset="0"/>
              <a:buChar char="•"/>
              <a:defRPr/>
            </a:pPr>
            <a:endParaRPr lang="en-ZA" altLang="en-US" sz="2000" i="1" dirty="0">
              <a:latin typeface="Arial" panose="020B0604020202020204" pitchFamily="34" charset="0"/>
              <a:cs typeface="Arial" panose="020B0604020202020204" pitchFamily="34" charset="0"/>
            </a:endParaRPr>
          </a:p>
        </p:txBody>
      </p:sp>
      <p:graphicFrame>
        <p:nvGraphicFramePr>
          <p:cNvPr id="6" name="Table 5">
            <a:extLst>
              <a:ext uri="{FF2B5EF4-FFF2-40B4-BE49-F238E27FC236}">
                <a16:creationId xmlns:a16="http://schemas.microsoft.com/office/drawing/2014/main" id="{08AAFD57-A271-4D3A-A967-58194531B202}"/>
              </a:ext>
            </a:extLst>
          </p:cNvPr>
          <p:cNvGraphicFramePr>
            <a:graphicFrameLocks noGrp="1"/>
          </p:cNvGraphicFramePr>
          <p:nvPr/>
        </p:nvGraphicFramePr>
        <p:xfrm>
          <a:off x="211138" y="1608138"/>
          <a:ext cx="8621712" cy="2211387"/>
        </p:xfrm>
        <a:graphic>
          <a:graphicData uri="http://schemas.openxmlformats.org/drawingml/2006/table">
            <a:tbl>
              <a:tblPr>
                <a:tableStyleId>{5C22544A-7EE6-4342-B048-85BDC9FD1C3A}</a:tableStyleId>
              </a:tblPr>
              <a:tblGrid>
                <a:gridCol w="1724826">
                  <a:extLst>
                    <a:ext uri="{9D8B030D-6E8A-4147-A177-3AD203B41FA5}">
                      <a16:colId xmlns:a16="http://schemas.microsoft.com/office/drawing/2014/main" val="20000"/>
                    </a:ext>
                  </a:extLst>
                </a:gridCol>
                <a:gridCol w="1894482">
                  <a:extLst>
                    <a:ext uri="{9D8B030D-6E8A-4147-A177-3AD203B41FA5}">
                      <a16:colId xmlns:a16="http://schemas.microsoft.com/office/drawing/2014/main" val="20001"/>
                    </a:ext>
                  </a:extLst>
                </a:gridCol>
                <a:gridCol w="1225287">
                  <a:extLst>
                    <a:ext uri="{9D8B030D-6E8A-4147-A177-3AD203B41FA5}">
                      <a16:colId xmlns:a16="http://schemas.microsoft.com/office/drawing/2014/main" val="20002"/>
                    </a:ext>
                  </a:extLst>
                </a:gridCol>
                <a:gridCol w="1366665">
                  <a:extLst>
                    <a:ext uri="{9D8B030D-6E8A-4147-A177-3AD203B41FA5}">
                      <a16:colId xmlns:a16="http://schemas.microsoft.com/office/drawing/2014/main" val="20003"/>
                    </a:ext>
                  </a:extLst>
                </a:gridCol>
                <a:gridCol w="1206436">
                  <a:extLst>
                    <a:ext uri="{9D8B030D-6E8A-4147-A177-3AD203B41FA5}">
                      <a16:colId xmlns:a16="http://schemas.microsoft.com/office/drawing/2014/main" val="20004"/>
                    </a:ext>
                  </a:extLst>
                </a:gridCol>
                <a:gridCol w="1204016">
                  <a:extLst>
                    <a:ext uri="{9D8B030D-6E8A-4147-A177-3AD203B41FA5}">
                      <a16:colId xmlns:a16="http://schemas.microsoft.com/office/drawing/2014/main" val="20005"/>
                    </a:ext>
                  </a:extLst>
                </a:gridCol>
              </a:tblGrid>
              <a:tr h="329093">
                <a:tc gridSpan="6">
                  <a:txBody>
                    <a:bodyPr/>
                    <a:lstStyle/>
                    <a:p>
                      <a:pPr marL="0" marR="0" indent="0" algn="just" fontAlgn="ctr">
                        <a:lnSpc>
                          <a:spcPct val="120000"/>
                        </a:lnSpc>
                        <a:spcBef>
                          <a:spcPts val="0"/>
                        </a:spcBef>
                        <a:spcAft>
                          <a:spcPts val="200"/>
                        </a:spcAft>
                      </a:pPr>
                      <a:r>
                        <a:rPr lang="en-ZA" sz="1600" b="1" kern="1200" dirty="0">
                          <a:solidFill>
                            <a:schemeClr val="dk1"/>
                          </a:solidFill>
                          <a:effectLst/>
                          <a:latin typeface="+mn-lt"/>
                          <a:ea typeface="+mn-ea"/>
                          <a:cs typeface="+mn-cs"/>
                        </a:rPr>
                        <a:t>Outcome 5:</a:t>
                      </a:r>
                      <a:r>
                        <a:rPr lang="en-ZA" sz="1600" kern="1200" dirty="0">
                          <a:solidFill>
                            <a:schemeClr val="dk1"/>
                          </a:solidFill>
                          <a:effectLst/>
                          <a:latin typeface="+mn-lt"/>
                          <a:ea typeface="+mn-ea"/>
                          <a:cs typeface="+mn-cs"/>
                        </a:rPr>
                        <a:t> </a:t>
                      </a:r>
                      <a:r>
                        <a:rPr lang="en-ZA" sz="1800" b="1" kern="1200" dirty="0">
                          <a:solidFill>
                            <a:schemeClr val="dk1"/>
                          </a:solidFill>
                          <a:effectLst/>
                          <a:latin typeface="+mn-lt"/>
                          <a:ea typeface="+mn-ea"/>
                          <a:cs typeface="+mn-cs"/>
                        </a:rPr>
                        <a:t>Improved</a:t>
                      </a:r>
                      <a:r>
                        <a:rPr lang="en-ZA" sz="1800" b="1" kern="1200" baseline="0" dirty="0">
                          <a:solidFill>
                            <a:schemeClr val="dk1"/>
                          </a:solidFill>
                          <a:effectLst/>
                          <a:latin typeface="+mn-lt"/>
                          <a:ea typeface="+mn-ea"/>
                          <a:cs typeface="+mn-cs"/>
                        </a:rPr>
                        <a:t> Masters services</a:t>
                      </a:r>
                      <a:endParaRPr lang="en-US" sz="1600" b="1" dirty="0">
                        <a:effectLst/>
                        <a:latin typeface="Arial" pitchFamily="34" charset="0"/>
                        <a:ea typeface="Calibri"/>
                        <a:cs typeface="Arial" pitchFamily="34" charset="0"/>
                      </a:endParaRPr>
                    </a:p>
                  </a:txBody>
                  <a:tcPr marL="68556" marR="685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82829">
                <a:tc rowSpan="2">
                  <a:txBody>
                    <a:bodyPr/>
                    <a:lstStyle/>
                    <a:p>
                      <a:pPr marL="0" marR="0" indent="0" algn="just" fontAlgn="ctr">
                        <a:lnSpc>
                          <a:spcPct val="100000"/>
                        </a:lnSpc>
                        <a:spcBef>
                          <a:spcPts val="0"/>
                        </a:spcBef>
                        <a:spcAft>
                          <a:spcPts val="0"/>
                        </a:spcAft>
                      </a:pPr>
                      <a:r>
                        <a:rPr lang="en-ZA" sz="1200" b="1" dirty="0">
                          <a:effectLst/>
                          <a:latin typeface="Arial" pitchFamily="34" charset="0"/>
                          <a:cs typeface="Arial" pitchFamily="34" charset="0"/>
                        </a:rPr>
                        <a:t>Outputs</a:t>
                      </a:r>
                      <a:endParaRPr lang="en-US" sz="1200" b="1" dirty="0">
                        <a:effectLst/>
                        <a:latin typeface="Arial" pitchFamily="34" charset="0"/>
                        <a:ea typeface="Calibri"/>
                        <a:cs typeface="Arial" pitchFamily="34" charset="0"/>
                      </a:endParaRPr>
                    </a:p>
                  </a:txBody>
                  <a:tcPr marL="68556" marR="685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rowSpan="2">
                  <a:txBody>
                    <a:bodyPr/>
                    <a:lstStyle/>
                    <a:p>
                      <a:pPr marL="0" marR="0" indent="0" algn="just" fontAlgn="ctr">
                        <a:lnSpc>
                          <a:spcPct val="100000"/>
                        </a:lnSpc>
                        <a:spcBef>
                          <a:spcPts val="0"/>
                        </a:spcBef>
                        <a:spcAft>
                          <a:spcPts val="0"/>
                        </a:spcAft>
                      </a:pPr>
                      <a:r>
                        <a:rPr lang="en-ZA" sz="1200" b="1" dirty="0">
                          <a:effectLst/>
                          <a:latin typeface="Arial" pitchFamily="34" charset="0"/>
                          <a:cs typeface="Arial" pitchFamily="34" charset="0"/>
                        </a:rPr>
                        <a:t>Output</a:t>
                      </a:r>
                      <a:endParaRPr lang="en-US" sz="1200" b="1" dirty="0">
                        <a:effectLst/>
                        <a:latin typeface="Arial" pitchFamily="34" charset="0"/>
                        <a:cs typeface="Arial" pitchFamily="34" charset="0"/>
                      </a:endParaRPr>
                    </a:p>
                    <a:p>
                      <a:pPr marL="0" marR="0" indent="0" algn="just" fontAlgn="ctr">
                        <a:lnSpc>
                          <a:spcPct val="100000"/>
                        </a:lnSpc>
                        <a:spcBef>
                          <a:spcPts val="0"/>
                        </a:spcBef>
                        <a:spcAft>
                          <a:spcPts val="0"/>
                        </a:spcAft>
                      </a:pPr>
                      <a:r>
                        <a:rPr lang="en-ZA" sz="1200" b="1" dirty="0">
                          <a:effectLst/>
                          <a:latin typeface="Arial" pitchFamily="34" charset="0"/>
                          <a:cs typeface="Arial" pitchFamily="34" charset="0"/>
                        </a:rPr>
                        <a:t>Indicators</a:t>
                      </a:r>
                      <a:endParaRPr lang="en-US" sz="1200" b="1" dirty="0">
                        <a:effectLst/>
                        <a:latin typeface="Arial" pitchFamily="34" charset="0"/>
                        <a:ea typeface="Calibri"/>
                        <a:cs typeface="Arial" pitchFamily="34" charset="0"/>
                      </a:endParaRPr>
                    </a:p>
                  </a:txBody>
                  <a:tcPr marL="68556" marR="685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rowSpan="2">
                  <a:txBody>
                    <a:bodyPr/>
                    <a:lstStyle/>
                    <a:p>
                      <a:pPr marL="83185" marR="0" indent="0" algn="just" fontAlgn="ctr">
                        <a:lnSpc>
                          <a:spcPct val="100000"/>
                        </a:lnSpc>
                        <a:spcBef>
                          <a:spcPts val="0"/>
                        </a:spcBef>
                        <a:spcAft>
                          <a:spcPts val="0"/>
                        </a:spcAft>
                      </a:pPr>
                      <a:r>
                        <a:rPr lang="en-ZA" sz="1200" b="1" dirty="0">
                          <a:effectLst/>
                          <a:latin typeface="Arial" pitchFamily="34" charset="0"/>
                          <a:cs typeface="Arial" pitchFamily="34" charset="0"/>
                        </a:rPr>
                        <a:t>Estimated performance </a:t>
                      </a:r>
                      <a:endParaRPr lang="en-US" sz="1200" b="1" dirty="0">
                        <a:effectLst/>
                        <a:latin typeface="Arial" pitchFamily="34" charset="0"/>
                        <a:cs typeface="Arial" pitchFamily="34" charset="0"/>
                      </a:endParaRPr>
                    </a:p>
                    <a:p>
                      <a:pPr marL="83185" marR="0" indent="0" algn="just" fontAlgn="ctr">
                        <a:lnSpc>
                          <a:spcPct val="100000"/>
                        </a:lnSpc>
                        <a:spcBef>
                          <a:spcPts val="0"/>
                        </a:spcBef>
                        <a:spcAft>
                          <a:spcPts val="0"/>
                        </a:spcAft>
                      </a:pPr>
                      <a:r>
                        <a:rPr lang="en-ZA" sz="1200" b="1" dirty="0">
                          <a:effectLst/>
                          <a:latin typeface="Arial" pitchFamily="34" charset="0"/>
                          <a:cs typeface="Arial" pitchFamily="34" charset="0"/>
                        </a:rPr>
                        <a:t>2021/22</a:t>
                      </a:r>
                      <a:endParaRPr lang="en-US" sz="1200" b="1" dirty="0">
                        <a:effectLst/>
                        <a:latin typeface="Arial" pitchFamily="34" charset="0"/>
                        <a:ea typeface="Calibri"/>
                        <a:cs typeface="Arial" pitchFamily="34" charset="0"/>
                      </a:endParaRPr>
                    </a:p>
                  </a:txBody>
                  <a:tcPr marL="68556" marR="685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gridSpan="3">
                  <a:txBody>
                    <a:bodyPr/>
                    <a:lstStyle/>
                    <a:p>
                      <a:pPr marL="0" marR="0" indent="0" algn="ctr" fontAlgn="ctr">
                        <a:lnSpc>
                          <a:spcPct val="100000"/>
                        </a:lnSpc>
                        <a:spcBef>
                          <a:spcPts val="0"/>
                        </a:spcBef>
                        <a:spcAft>
                          <a:spcPts val="0"/>
                        </a:spcAft>
                      </a:pPr>
                      <a:r>
                        <a:rPr lang="en-ZA" sz="1200" b="1" dirty="0">
                          <a:effectLst/>
                          <a:latin typeface="Arial" pitchFamily="34" charset="0"/>
                          <a:cs typeface="Arial" pitchFamily="34" charset="0"/>
                        </a:rPr>
                        <a:t>Medium-term targets</a:t>
                      </a:r>
                      <a:endParaRPr lang="en-US" sz="1200" b="1" dirty="0">
                        <a:effectLst/>
                        <a:latin typeface="Arial" pitchFamily="34" charset="0"/>
                        <a:ea typeface="Calibri"/>
                        <a:cs typeface="Arial" pitchFamily="34" charset="0"/>
                      </a:endParaRPr>
                    </a:p>
                  </a:txBody>
                  <a:tcPr marL="68556" marR="685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365659">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indent="0" algn="just" fontAlgn="ctr">
                        <a:lnSpc>
                          <a:spcPct val="100000"/>
                        </a:lnSpc>
                        <a:spcBef>
                          <a:spcPts val="0"/>
                        </a:spcBef>
                        <a:spcAft>
                          <a:spcPts val="0"/>
                        </a:spcAft>
                      </a:pPr>
                      <a:r>
                        <a:rPr lang="en-ZA" sz="1200" b="1" dirty="0">
                          <a:effectLst/>
                          <a:latin typeface="Arial" pitchFamily="34" charset="0"/>
                          <a:cs typeface="Arial" pitchFamily="34" charset="0"/>
                        </a:rPr>
                        <a:t>2022/23</a:t>
                      </a:r>
                      <a:endParaRPr lang="en-US" sz="1200" b="1" dirty="0">
                        <a:effectLst/>
                        <a:latin typeface="Arial" pitchFamily="34" charset="0"/>
                        <a:ea typeface="Calibri"/>
                        <a:cs typeface="Arial" pitchFamily="34" charset="0"/>
                      </a:endParaRPr>
                    </a:p>
                  </a:txBody>
                  <a:tcPr marL="68556" marR="685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0" algn="just" fontAlgn="ctr">
                        <a:lnSpc>
                          <a:spcPct val="100000"/>
                        </a:lnSpc>
                        <a:spcBef>
                          <a:spcPts val="0"/>
                        </a:spcBef>
                        <a:spcAft>
                          <a:spcPts val="0"/>
                        </a:spcAft>
                      </a:pPr>
                      <a:r>
                        <a:rPr lang="en-ZA" sz="1200" b="1" dirty="0">
                          <a:effectLst/>
                          <a:latin typeface="Arial" pitchFamily="34" charset="0"/>
                          <a:cs typeface="Arial" pitchFamily="34" charset="0"/>
                        </a:rPr>
                        <a:t>2023/24</a:t>
                      </a:r>
                      <a:endParaRPr lang="en-US" sz="1200" b="1" dirty="0">
                        <a:effectLst/>
                        <a:latin typeface="Arial" pitchFamily="34" charset="0"/>
                        <a:ea typeface="Calibri"/>
                        <a:cs typeface="Arial" pitchFamily="34" charset="0"/>
                      </a:endParaRPr>
                    </a:p>
                  </a:txBody>
                  <a:tcPr marL="68556" marR="685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0" algn="just" fontAlgn="ctr">
                        <a:lnSpc>
                          <a:spcPct val="100000"/>
                        </a:lnSpc>
                        <a:spcBef>
                          <a:spcPts val="0"/>
                        </a:spcBef>
                        <a:spcAft>
                          <a:spcPts val="0"/>
                        </a:spcAft>
                      </a:pPr>
                      <a:r>
                        <a:rPr lang="en-ZA" sz="1200" b="1" dirty="0">
                          <a:effectLst/>
                          <a:latin typeface="Arial" pitchFamily="34" charset="0"/>
                          <a:cs typeface="Arial" pitchFamily="34" charset="0"/>
                        </a:rPr>
                        <a:t>2024/25</a:t>
                      </a:r>
                      <a:endParaRPr lang="en-US" sz="1200" b="1" dirty="0">
                        <a:effectLst/>
                        <a:latin typeface="Arial" pitchFamily="34" charset="0"/>
                        <a:ea typeface="Calibri"/>
                        <a:cs typeface="Arial" pitchFamily="34" charset="0"/>
                      </a:endParaRPr>
                    </a:p>
                  </a:txBody>
                  <a:tcPr marL="68556" marR="685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1333806">
                <a:tc>
                  <a:txBody>
                    <a:bodyPr/>
                    <a:lstStyle/>
                    <a:p>
                      <a:pPr marL="0" marR="0" indent="0" algn="l" defTabSz="914400" rtl="0" eaLnBrk="1" fontAlgn="ctr" latinLnBrk="0" hangingPunct="1">
                        <a:lnSpc>
                          <a:spcPct val="115000"/>
                        </a:lnSpc>
                        <a:spcBef>
                          <a:spcPts val="0"/>
                        </a:spcBef>
                        <a:spcAft>
                          <a:spcPts val="0"/>
                        </a:spcAft>
                      </a:pPr>
                      <a:r>
                        <a:rPr lang="en-ZA"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5.7 Letters of appointment issued in curatorship estates within 15 days from receipt of all required documents</a:t>
                      </a:r>
                      <a:endParaRPr lang="en-US"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endParaRPr>
                    </a:p>
                  </a:txBody>
                  <a:tcPr marL="53966" marR="53966" marT="36142" marB="3614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ctr" latinLnBrk="0" hangingPunct="1">
                        <a:lnSpc>
                          <a:spcPct val="115000"/>
                        </a:lnSpc>
                        <a:spcBef>
                          <a:spcPts val="0"/>
                        </a:spcBef>
                        <a:spcAft>
                          <a:spcPts val="0"/>
                        </a:spcAft>
                      </a:pPr>
                      <a:r>
                        <a:rPr lang="en-ZA"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5.7.1  Percentage of letters of appointment issued in curatorship estates within 15 days from receipt of all required documents</a:t>
                      </a:r>
                      <a:endParaRPr lang="en-US"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endParaRPr>
                    </a:p>
                  </a:txBody>
                  <a:tcPr marL="17777" marR="17777" marT="71648" marB="716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ctr" latinLnBrk="0" hangingPunct="1">
                        <a:lnSpc>
                          <a:spcPct val="115000"/>
                        </a:lnSpc>
                        <a:spcBef>
                          <a:spcPts val="0"/>
                        </a:spcBef>
                        <a:spcAft>
                          <a:spcPts val="0"/>
                        </a:spcAft>
                      </a:pPr>
                      <a:r>
                        <a:rPr lang="en-ZA"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75%</a:t>
                      </a:r>
                    </a:p>
                  </a:txBody>
                  <a:tcPr marL="17777" marR="17777" marT="71648" marB="716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ctr" latinLnBrk="0" hangingPunct="1">
                        <a:lnSpc>
                          <a:spcPct val="115000"/>
                        </a:lnSpc>
                        <a:spcBef>
                          <a:spcPts val="0"/>
                        </a:spcBef>
                        <a:spcAft>
                          <a:spcPts val="0"/>
                        </a:spcAft>
                      </a:pPr>
                      <a:r>
                        <a:rPr lang="en-ZA"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85%</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ctr" latinLnBrk="0" hangingPunct="1">
                        <a:lnSpc>
                          <a:spcPct val="115000"/>
                        </a:lnSpc>
                        <a:spcBef>
                          <a:spcPts val="0"/>
                        </a:spcBef>
                        <a:spcAft>
                          <a:spcPts val="0"/>
                        </a:spcAft>
                      </a:pPr>
                      <a:r>
                        <a:rPr lang="en-ZA"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90%</a:t>
                      </a:r>
                    </a:p>
                  </a:txBody>
                  <a:tcPr marL="17777" marR="17777" marT="71648" marB="716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ctr" latinLnBrk="0" hangingPunct="1">
                        <a:lnSpc>
                          <a:spcPct val="115000"/>
                        </a:lnSpc>
                        <a:spcBef>
                          <a:spcPts val="0"/>
                        </a:spcBef>
                        <a:spcAft>
                          <a:spcPts val="0"/>
                        </a:spcAft>
                      </a:pPr>
                      <a:r>
                        <a:rPr lang="en-ZA"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95%</a:t>
                      </a:r>
                    </a:p>
                  </a:txBody>
                  <a:tcPr marL="17777" marR="17777" marT="71648" marB="716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3653376"/>
                  </a:ext>
                </a:extLst>
              </a:tr>
            </a:tbl>
          </a:graphicData>
        </a:graphic>
      </p:graphicFrame>
      <p:sp>
        <p:nvSpPr>
          <p:cNvPr id="72735" name="TextBox 6">
            <a:extLst>
              <a:ext uri="{FF2B5EF4-FFF2-40B4-BE49-F238E27FC236}">
                <a16:creationId xmlns:a16="http://schemas.microsoft.com/office/drawing/2014/main" id="{97F41ED5-3739-A215-5359-5ED93A7BE6F5}"/>
              </a:ext>
            </a:extLst>
          </p:cNvPr>
          <p:cNvSpPr txBox="1">
            <a:spLocks noChangeArrowheads="1"/>
          </p:cNvSpPr>
          <p:nvPr/>
        </p:nvSpPr>
        <p:spPr bwMode="auto">
          <a:xfrm>
            <a:off x="211138" y="654050"/>
            <a:ext cx="874871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600" b="1">
                <a:latin typeface="Arial" panose="020B0604020202020204" pitchFamily="34" charset="0"/>
                <a:cs typeface="Arial" panose="020B0604020202020204" pitchFamily="34" charset="0"/>
              </a:rPr>
              <a:t>PROGRAMME 3: LEGAL SERVICES</a:t>
            </a:r>
            <a:endParaRPr lang="en-US" altLang="en-US" sz="1600">
              <a:latin typeface="Arial" panose="020B0604020202020204" pitchFamily="34" charset="0"/>
              <a:cs typeface="Arial" panose="020B0604020202020204" pitchFamily="34" charset="0"/>
            </a:endParaRPr>
          </a:p>
        </p:txBody>
      </p:sp>
      <p:sp>
        <p:nvSpPr>
          <p:cNvPr id="72736" name="Rectangle 7">
            <a:extLst>
              <a:ext uri="{FF2B5EF4-FFF2-40B4-BE49-F238E27FC236}">
                <a16:creationId xmlns:a16="http://schemas.microsoft.com/office/drawing/2014/main" id="{D761AE37-F953-5604-5D7D-6FD69859D3FE}"/>
              </a:ext>
            </a:extLst>
          </p:cNvPr>
          <p:cNvSpPr>
            <a:spLocks noChangeArrowheads="1"/>
          </p:cNvSpPr>
          <p:nvPr/>
        </p:nvSpPr>
        <p:spPr bwMode="auto">
          <a:xfrm>
            <a:off x="139700" y="1020763"/>
            <a:ext cx="846296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600" b="1">
                <a:latin typeface="Arial" panose="020B0604020202020204" pitchFamily="34" charset="0"/>
                <a:cs typeface="Arial" panose="020B0604020202020204" pitchFamily="34" charset="0"/>
              </a:rPr>
              <a:t>2022/23 APP OUTCOME, ACCOMPANYING OUTPUT INDICATORS AND TARGETS</a:t>
            </a:r>
            <a:endParaRPr lang="en-US" altLang="en-US" sz="1600">
              <a:latin typeface="Arial" panose="020B0604020202020204" pitchFamily="34" charset="0"/>
              <a:cs typeface="Arial" panose="020B0604020202020204" pitchFamily="34" charset="0"/>
            </a:endParaRPr>
          </a:p>
        </p:txBody>
      </p:sp>
    </p:spTree>
  </p:cSld>
  <p:clrMapOvr>
    <a:masterClrMapping/>
  </p:clrMapOvr>
  <p:transition spd="med">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extBox 2">
            <a:extLst>
              <a:ext uri="{FF2B5EF4-FFF2-40B4-BE49-F238E27FC236}">
                <a16:creationId xmlns:a16="http://schemas.microsoft.com/office/drawing/2014/main" id="{8922F663-3FD5-E3C1-0767-9CE4911FDA22}"/>
              </a:ext>
            </a:extLst>
          </p:cNvPr>
          <p:cNvSpPr txBox="1">
            <a:spLocks noChangeArrowheads="1"/>
          </p:cNvSpPr>
          <p:nvPr/>
        </p:nvSpPr>
        <p:spPr bwMode="auto">
          <a:xfrm>
            <a:off x="271463" y="652463"/>
            <a:ext cx="74009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600" b="1">
                <a:latin typeface="Arial" panose="020B0604020202020204" pitchFamily="34" charset="0"/>
                <a:cs typeface="Arial" panose="020B0604020202020204" pitchFamily="34" charset="0"/>
              </a:rPr>
              <a:t>  </a:t>
            </a:r>
            <a:r>
              <a:rPr lang="en-US" altLang="en-US" sz="1600" b="1">
                <a:solidFill>
                  <a:srgbClr val="000000"/>
                </a:solidFill>
                <a:latin typeface="Arial" panose="020B0604020202020204" pitchFamily="34" charset="0"/>
                <a:cs typeface="Arial" panose="020B0604020202020204" pitchFamily="34" charset="0"/>
              </a:rPr>
              <a:t> PROGRAMME 3: LEGAL SERVICES </a:t>
            </a:r>
            <a:endParaRPr lang="en-US" altLang="en-US" sz="1600">
              <a:latin typeface="Arial" panose="020B0604020202020204" pitchFamily="34" charset="0"/>
              <a:cs typeface="Arial" panose="020B0604020202020204" pitchFamily="34" charset="0"/>
            </a:endParaRPr>
          </a:p>
        </p:txBody>
      </p:sp>
      <p:cxnSp>
        <p:nvCxnSpPr>
          <p:cNvPr id="4" name="Straight Connector 3">
            <a:extLst>
              <a:ext uri="{FF2B5EF4-FFF2-40B4-BE49-F238E27FC236}">
                <a16:creationId xmlns:a16="http://schemas.microsoft.com/office/drawing/2014/main" id="{29C1A0A7-CECB-4143-9B6D-0918BDFC2B65}"/>
              </a:ext>
            </a:extLst>
          </p:cNvPr>
          <p:cNvCxnSpPr/>
          <p:nvPr/>
        </p:nvCxnSpPr>
        <p:spPr>
          <a:xfrm>
            <a:off x="460375" y="1052513"/>
            <a:ext cx="7599363" cy="0"/>
          </a:xfrm>
          <a:prstGeom prst="line">
            <a:avLst/>
          </a:prstGeom>
          <a:ln>
            <a:solidFill>
              <a:srgbClr val="C00000"/>
            </a:solidFill>
          </a:ln>
        </p:spPr>
        <p:style>
          <a:lnRef idx="2">
            <a:schemeClr val="accent4"/>
          </a:lnRef>
          <a:fillRef idx="0">
            <a:schemeClr val="accent4"/>
          </a:fillRef>
          <a:effectRef idx="1">
            <a:schemeClr val="accent4"/>
          </a:effectRef>
          <a:fontRef idx="minor">
            <a:schemeClr val="tx1"/>
          </a:fontRef>
        </p:style>
      </p:cxnSp>
      <p:sp>
        <p:nvSpPr>
          <p:cNvPr id="73732" name="Rectangle 1">
            <a:extLst>
              <a:ext uri="{FF2B5EF4-FFF2-40B4-BE49-F238E27FC236}">
                <a16:creationId xmlns:a16="http://schemas.microsoft.com/office/drawing/2014/main" id="{17F31DFD-A8C3-DE7E-8362-A2D18A98E4E3}"/>
              </a:ext>
            </a:extLst>
          </p:cNvPr>
          <p:cNvSpPr>
            <a:spLocks noChangeArrowheads="1"/>
          </p:cNvSpPr>
          <p:nvPr/>
        </p:nvSpPr>
        <p:spPr bwMode="auto">
          <a:xfrm>
            <a:off x="460375" y="1833563"/>
            <a:ext cx="8001000" cy="82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50000"/>
              </a:lnSpc>
              <a:spcBef>
                <a:spcPct val="0"/>
              </a:spcBef>
              <a:spcAft>
                <a:spcPts val="1000"/>
              </a:spcAft>
              <a:buFont typeface="Calibri Light" panose="020F0302020204030204" pitchFamily="34" charset="0"/>
              <a:buAutoNum type="alphaLcPeriod"/>
            </a:pPr>
            <a:endParaRPr lang="en-US" altLang="en-US" sz="1400">
              <a:solidFill>
                <a:srgbClr val="000000"/>
              </a:solidFill>
              <a:latin typeface="Arial" panose="020B0604020202020204" pitchFamily="34" charset="0"/>
              <a:ea typeface="Calibri" panose="020F0502020204030204" pitchFamily="34" charset="0"/>
              <a:cs typeface="Arial" panose="020B0604020202020204" pitchFamily="34" charset="0"/>
            </a:endParaRPr>
          </a:p>
          <a:p>
            <a:pPr algn="just" eaLnBrk="1" hangingPunct="1">
              <a:lnSpc>
                <a:spcPct val="150000"/>
              </a:lnSpc>
              <a:spcBef>
                <a:spcPct val="0"/>
              </a:spcBef>
              <a:spcAft>
                <a:spcPts val="1000"/>
              </a:spcAft>
              <a:buFont typeface="Calibri Light" panose="020F0302020204030204" pitchFamily="34" charset="0"/>
              <a:buAutoNum type="alphaLcPeriod"/>
            </a:pPr>
            <a:endParaRPr lang="en-US" altLang="en-US" sz="1400" b="1">
              <a:solidFill>
                <a:srgbClr val="000000"/>
              </a:solidFill>
              <a:latin typeface="Arial" panose="020B0604020202020204" pitchFamily="34" charset="0"/>
              <a:ea typeface="Calibri" panose="020F050202020403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D431DE32-1C0A-BAF1-9861-164532853254}"/>
              </a:ext>
            </a:extLst>
          </p:cNvPr>
          <p:cNvSpPr/>
          <p:nvPr/>
        </p:nvSpPr>
        <p:spPr>
          <a:xfrm>
            <a:off x="271463" y="1052513"/>
            <a:ext cx="8650287" cy="6140450"/>
          </a:xfrm>
          <a:prstGeom prst="rect">
            <a:avLst/>
          </a:prstGeom>
        </p:spPr>
        <p:txBody>
          <a:bodyPr>
            <a:spAutoFit/>
          </a:bodyPr>
          <a:lstStyle/>
          <a:p>
            <a:pPr algn="just" eaLnBrk="1" fontAlgn="auto" hangingPunct="1">
              <a:lnSpc>
                <a:spcPct val="150000"/>
              </a:lnSpc>
              <a:spcBef>
                <a:spcPts val="0"/>
              </a:spcBef>
              <a:spcAft>
                <a:spcPts val="1000"/>
              </a:spcAft>
              <a:defRPr/>
            </a:pPr>
            <a:r>
              <a:rPr lang="en-ZA" sz="1600" b="1" dirty="0">
                <a:solidFill>
                  <a:srgbClr val="000000"/>
                </a:solidFill>
                <a:latin typeface="Arial" panose="020B0604020202020204" pitchFamily="34" charset="0"/>
                <a:ea typeface="Calibri" panose="020F0502020204030204" pitchFamily="34" charset="0"/>
                <a:cs typeface="Arial" panose="020B0604020202020204" pitchFamily="34" charset="0"/>
              </a:rPr>
              <a:t>Outcome 6: Colonial/apartheid era justice related legislation reviewed and replaced</a:t>
            </a:r>
          </a:p>
          <a:p>
            <a:pPr marL="285750" indent="-285750" algn="just" eaLnBrk="1" fontAlgn="auto" hangingPunct="1">
              <a:spcBef>
                <a:spcPts val="0"/>
              </a:spcBef>
              <a:spcAft>
                <a:spcPts val="1000"/>
              </a:spcAft>
              <a:buFont typeface="Arial" panose="020B0604020202020204" pitchFamily="34" charset="0"/>
              <a:buChar char="•"/>
              <a:defRPr/>
            </a:pPr>
            <a:r>
              <a:rPr lang="en-ZA" sz="1600" dirty="0">
                <a:solidFill>
                  <a:prstClr val="black"/>
                </a:solidFill>
                <a:latin typeface="Arial" panose="020B0604020202020204" pitchFamily="34" charset="0"/>
                <a:ea typeface="Calibri" panose="020F0502020204030204" pitchFamily="34" charset="0"/>
              </a:rPr>
              <a:t>There four (4) indicators for this outcomes. </a:t>
            </a:r>
          </a:p>
          <a:p>
            <a:pPr marL="285750" indent="-285750" algn="just" eaLnBrk="1" fontAlgn="auto" hangingPunct="1">
              <a:spcBef>
                <a:spcPts val="0"/>
              </a:spcBef>
              <a:spcAft>
                <a:spcPts val="1000"/>
              </a:spcAft>
              <a:buFont typeface="Arial" panose="020B0604020202020204" pitchFamily="34" charset="0"/>
              <a:buChar char="•"/>
              <a:defRPr/>
            </a:pPr>
            <a:r>
              <a:rPr lang="en-GB" sz="1600" dirty="0">
                <a:latin typeface="Arial" panose="020B0604020202020204" pitchFamily="34" charset="0"/>
                <a:cs typeface="Arial" panose="020B0604020202020204" pitchFamily="34" charset="0"/>
              </a:rPr>
              <a:t>The </a:t>
            </a:r>
            <a:r>
              <a:rPr lang="en-US" sz="1600" dirty="0">
                <a:latin typeface="Arial" panose="020B0604020202020204" pitchFamily="34" charset="0"/>
                <a:cs typeface="Arial" panose="020B0604020202020204" pitchFamily="34" charset="0"/>
              </a:rPr>
              <a:t>review and replacement  of colonial and apartheid era justice related legislation is one of the Department’s priority for this strategic plan cycle </a:t>
            </a:r>
          </a:p>
          <a:p>
            <a:pPr marL="285750" indent="-285750" algn="just" eaLnBrk="1" fontAlgn="auto" hangingPunct="1">
              <a:spcBef>
                <a:spcPts val="0"/>
              </a:spcBef>
              <a:spcAft>
                <a:spcPts val="1000"/>
              </a:spcAft>
              <a:buFont typeface="Arial" panose="020B0604020202020204" pitchFamily="34" charset="0"/>
              <a:buChar char="•"/>
              <a:defRPr/>
            </a:pPr>
            <a:r>
              <a:rPr lang="en-ZA" sz="1600" dirty="0">
                <a:solidFill>
                  <a:prstClr val="black"/>
                </a:solidFill>
                <a:latin typeface="Arial" panose="020B0604020202020204" pitchFamily="34" charset="0"/>
                <a:ea typeface="Calibri" panose="020F0502020204030204" pitchFamily="34" charset="0"/>
              </a:rPr>
              <a:t>The Department will continue with the review of justice-related colonial and apartheid era legislation with the aim of aligning them with the Constitution of the Republic of South Africa, 1996 (Constitution). </a:t>
            </a:r>
            <a:endParaRPr lang="en-US" sz="1600" dirty="0">
              <a:solidFill>
                <a:prstClr val="black"/>
              </a:solidFill>
              <a:latin typeface="Arial" panose="020B0604020202020204" pitchFamily="34" charset="0"/>
              <a:ea typeface="Calibri" panose="020F0502020204030204" pitchFamily="34" charset="0"/>
            </a:endParaRPr>
          </a:p>
          <a:p>
            <a:pPr marL="285750" indent="-285750" algn="just" eaLnBrk="1" fontAlgn="auto" hangingPunct="1">
              <a:spcBef>
                <a:spcPts val="0"/>
              </a:spcBef>
              <a:spcAft>
                <a:spcPts val="1000"/>
              </a:spcAft>
              <a:buFont typeface="Arial" panose="020B0604020202020204" pitchFamily="34" charset="0"/>
              <a:buChar char="•"/>
              <a:defRPr/>
            </a:pPr>
            <a:r>
              <a:rPr lang="en-US" sz="1600" dirty="0">
                <a:solidFill>
                  <a:prstClr val="black"/>
                </a:solidFill>
                <a:latin typeface="Arial" panose="020B0604020202020204" pitchFamily="34" charset="0"/>
                <a:ea typeface="Calibri" panose="020F0502020204030204" pitchFamily="34" charset="0"/>
              </a:rPr>
              <a:t>For 2022/23 financial year, The Department output indicators target for this outcome, is to submit four (4) </a:t>
            </a:r>
            <a:r>
              <a:rPr lang="en-ZA" sz="1600" dirty="0">
                <a:latin typeface="Arial" panose="020B0604020202020204" pitchFamily="34" charset="0"/>
                <a:ea typeface="Calibri" panose="020F0502020204030204" pitchFamily="34" charset="0"/>
              </a:rPr>
              <a:t>Bills and Regulations to the Minister for approval, review three (3) </a:t>
            </a:r>
            <a:r>
              <a:rPr lang="en-US" sz="1600" dirty="0">
                <a:solidFill>
                  <a:prstClr val="black"/>
                </a:solidFill>
                <a:latin typeface="Arial" panose="020B0604020202020204" pitchFamily="34" charset="0"/>
                <a:ea typeface="Calibri" panose="020F0502020204030204" pitchFamily="34" charset="0"/>
              </a:rPr>
              <a:t>colonial/apartheid justice related legislation and submit to the Minister for </a:t>
            </a:r>
            <a:r>
              <a:rPr lang="en-ZA" sz="1600" dirty="0">
                <a:solidFill>
                  <a:prstClr val="black"/>
                </a:solidFill>
                <a:latin typeface="Arial" panose="020B0604020202020204" pitchFamily="34" charset="0"/>
                <a:ea typeface="Calibri" panose="020F0502020204030204" pitchFamily="34" charset="0"/>
              </a:rPr>
              <a:t>onward submission to Cabinet. </a:t>
            </a:r>
          </a:p>
          <a:p>
            <a:pPr marL="285750" indent="-285750" algn="just" eaLnBrk="1" fontAlgn="auto" hangingPunct="1">
              <a:spcBef>
                <a:spcPts val="0"/>
              </a:spcBef>
              <a:spcAft>
                <a:spcPts val="1000"/>
              </a:spcAft>
              <a:buFont typeface="Arial" panose="020B0604020202020204" pitchFamily="34" charset="0"/>
              <a:buChar char="•"/>
              <a:defRPr/>
            </a:pPr>
            <a:r>
              <a:rPr lang="en-ZA" sz="1600" dirty="0">
                <a:solidFill>
                  <a:prstClr val="black"/>
                </a:solidFill>
                <a:latin typeface="Arial" panose="020B0604020202020204" pitchFamily="34" charset="0"/>
                <a:ea typeface="Calibri" panose="020F0502020204030204" pitchFamily="34" charset="0"/>
              </a:rPr>
              <a:t>In addition, the Department plan to submit 20 </a:t>
            </a:r>
            <a:r>
              <a:rPr lang="en-ZA" sz="1600" dirty="0">
                <a:latin typeface="Arial" panose="020B0604020202020204" pitchFamily="34" charset="0"/>
                <a:ea typeface="Calibri" panose="020F0502020204030204" pitchFamily="34" charset="0"/>
              </a:rPr>
              <a:t>Rules of Court to the Board for consideration and  approval and 10 research papers to the South African Law Reform Commission for consideration and approval during the same period.</a:t>
            </a:r>
          </a:p>
          <a:p>
            <a:pPr marL="342900" indent="-342900" algn="just" eaLnBrk="1" fontAlgn="auto" hangingPunct="1">
              <a:spcBef>
                <a:spcPts val="0"/>
              </a:spcBef>
              <a:spcAft>
                <a:spcPts val="0"/>
              </a:spcAft>
              <a:buFont typeface="Arial" panose="020B0604020202020204" pitchFamily="34" charset="0"/>
              <a:buChar char="•"/>
              <a:defRPr/>
            </a:pPr>
            <a:r>
              <a:rPr lang="en-ZA" sz="1600" dirty="0">
                <a:latin typeface="Arial" panose="020B0604020202020204" pitchFamily="34" charset="0"/>
                <a:cs typeface="Arial" panose="020B0604020202020204" pitchFamily="34" charset="0"/>
              </a:rPr>
              <a:t>Over the MTEF period, about </a:t>
            </a:r>
            <a:r>
              <a:rPr lang="en-US" sz="1600" dirty="0">
                <a:latin typeface="Arial" panose="020B0604020202020204" pitchFamily="34" charset="0"/>
                <a:cs typeface="Arial" panose="020B0604020202020204" pitchFamily="34" charset="0"/>
              </a:rPr>
              <a:t>12 justice related apartheid and colonial era pieces of legislation will be considered for  repeal or replacement</a:t>
            </a:r>
          </a:p>
          <a:p>
            <a:pPr marL="342900" indent="-342900" algn="just" eaLnBrk="1" fontAlgn="auto" hangingPunct="1">
              <a:spcBef>
                <a:spcPts val="0"/>
              </a:spcBef>
              <a:spcAft>
                <a:spcPts val="0"/>
              </a:spcAft>
              <a:buFont typeface="Arial" panose="020B0604020202020204" pitchFamily="34" charset="0"/>
              <a:buChar char="•"/>
              <a:defRPr/>
            </a:pPr>
            <a:endParaRPr lang="en-US" sz="1600"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marL="285750" indent="-285750" algn="just" eaLnBrk="1" fontAlgn="auto" hangingPunct="1">
              <a:spcBef>
                <a:spcPts val="0"/>
              </a:spcBef>
              <a:spcAft>
                <a:spcPts val="0"/>
              </a:spcAft>
              <a:buFont typeface="Arial" panose="020B0604020202020204" pitchFamily="34" charset="0"/>
              <a:buChar char="•"/>
              <a:defRPr/>
            </a:pPr>
            <a:r>
              <a:rPr lang="en-GB" altLang="en-US" sz="1600" dirty="0">
                <a:solidFill>
                  <a:prstClr val="black"/>
                </a:solidFill>
                <a:latin typeface="Arial" panose="020B0604020202020204" pitchFamily="34" charset="0"/>
                <a:cs typeface="Arial" panose="020B0604020202020204" pitchFamily="34" charset="0"/>
              </a:rPr>
              <a:t>The details of the output indicators and targets for this outcome are in the slides below:</a:t>
            </a:r>
            <a:endParaRPr lang="en-US" altLang="en-US" sz="1600" dirty="0">
              <a:solidFill>
                <a:prstClr val="black"/>
              </a:solidFill>
              <a:latin typeface="Arial" panose="020B0604020202020204" pitchFamily="34" charset="0"/>
              <a:cs typeface="Arial" panose="020B0604020202020204" pitchFamily="34" charset="0"/>
            </a:endParaRPr>
          </a:p>
          <a:p>
            <a:pPr algn="just" eaLnBrk="1" fontAlgn="auto" hangingPunct="1">
              <a:spcBef>
                <a:spcPts val="0"/>
              </a:spcBef>
              <a:spcAft>
                <a:spcPts val="0"/>
              </a:spcAft>
              <a:defRPr/>
            </a:pPr>
            <a:endParaRPr lang="en-US" altLang="en-US" sz="1600" dirty="0">
              <a:solidFill>
                <a:prstClr val="black"/>
              </a:solidFill>
              <a:latin typeface="Arial" panose="020B0604020202020204" pitchFamily="34" charset="0"/>
              <a:cs typeface="Arial" panose="020B0604020202020204" pitchFamily="34" charset="0"/>
            </a:endParaRPr>
          </a:p>
          <a:p>
            <a:pPr marL="342900" indent="-342900" algn="just" eaLnBrk="1" fontAlgn="auto" hangingPunct="1">
              <a:spcBef>
                <a:spcPts val="0"/>
              </a:spcBef>
              <a:spcAft>
                <a:spcPts val="0"/>
              </a:spcAft>
              <a:buFont typeface="Arial" panose="020B0604020202020204" pitchFamily="34" charset="0"/>
              <a:buChar char="•"/>
              <a:defRPr/>
            </a:pPr>
            <a:endParaRPr lang="en-ZA" sz="1600" dirty="0">
              <a:solidFill>
                <a:prstClr val="black"/>
              </a:solidFill>
              <a:latin typeface="Arial" panose="020B0604020202020204" pitchFamily="34" charset="0"/>
              <a:ea typeface="Calibri" panose="020F0502020204030204" pitchFamily="34" charset="0"/>
            </a:endParaRPr>
          </a:p>
          <a:p>
            <a:pPr algn="just" eaLnBrk="1" fontAlgn="auto" hangingPunct="1">
              <a:lnSpc>
                <a:spcPct val="150000"/>
              </a:lnSpc>
              <a:spcBef>
                <a:spcPts val="0"/>
              </a:spcBef>
              <a:spcAft>
                <a:spcPts val="1000"/>
              </a:spcAft>
              <a:defRPr/>
            </a:pPr>
            <a:endParaRPr lang="en-ZA" sz="1000" dirty="0">
              <a:solidFill>
                <a:srgbClr val="000000"/>
              </a:solidFill>
              <a:latin typeface="Arial" panose="020B0604020202020204" pitchFamily="34" charset="0"/>
              <a:ea typeface="Calibri" panose="020F0502020204030204" pitchFamily="34" charset="0"/>
              <a:cs typeface="Arial" panose="020B0604020202020204" pitchFamily="34" charset="0"/>
            </a:endParaRPr>
          </a:p>
        </p:txBody>
      </p:sp>
    </p:spTree>
  </p:cSld>
  <p:clrMapOvr>
    <a:masterClrMapping/>
  </p:clrMapOvr>
  <p:transition spd="med">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29C1A0A7-CECB-4143-9B6D-0918BDFC2B65}"/>
              </a:ext>
            </a:extLst>
          </p:cNvPr>
          <p:cNvCxnSpPr/>
          <p:nvPr/>
        </p:nvCxnSpPr>
        <p:spPr>
          <a:xfrm>
            <a:off x="352425" y="1031875"/>
            <a:ext cx="8197850" cy="0"/>
          </a:xfrm>
          <a:prstGeom prst="line">
            <a:avLst/>
          </a:prstGeom>
          <a:ln>
            <a:solidFill>
              <a:srgbClr val="C00000"/>
            </a:solidFill>
          </a:ln>
        </p:spPr>
        <p:style>
          <a:lnRef idx="2">
            <a:schemeClr val="accent4"/>
          </a:lnRef>
          <a:fillRef idx="0">
            <a:schemeClr val="accent4"/>
          </a:fillRef>
          <a:effectRef idx="1">
            <a:schemeClr val="accent4"/>
          </a:effectRef>
          <a:fontRef idx="minor">
            <a:schemeClr val="tx1"/>
          </a:fontRef>
        </p:style>
      </p:cxnSp>
      <p:sp>
        <p:nvSpPr>
          <p:cNvPr id="2" name="Rectangle 1">
            <a:extLst>
              <a:ext uri="{FF2B5EF4-FFF2-40B4-BE49-F238E27FC236}">
                <a16:creationId xmlns:a16="http://schemas.microsoft.com/office/drawing/2014/main" id="{CEE36C60-5ED4-2B4E-F808-098403317EFE}"/>
              </a:ext>
            </a:extLst>
          </p:cNvPr>
          <p:cNvSpPr/>
          <p:nvPr/>
        </p:nvSpPr>
        <p:spPr>
          <a:xfrm>
            <a:off x="352425" y="1681163"/>
            <a:ext cx="8339138" cy="708025"/>
          </a:xfrm>
          <a:prstGeom prst="rect">
            <a:avLst/>
          </a:prstGeom>
        </p:spPr>
        <p:txBody>
          <a:bodyPr>
            <a:spAutoFit/>
          </a:bodyPr>
          <a:lstStyle/>
          <a:p>
            <a:pPr marL="95250" algn="just" eaLnBrk="1" fontAlgn="auto" hangingPunct="1">
              <a:spcBef>
                <a:spcPts val="0"/>
              </a:spcBef>
              <a:spcAft>
                <a:spcPts val="0"/>
              </a:spcAft>
              <a:defRPr/>
            </a:pPr>
            <a:endParaRPr lang="en-US" sz="2000" dirty="0">
              <a:latin typeface="Arial" panose="020B0604020202020204" pitchFamily="34" charset="0"/>
              <a:cs typeface="Arial" panose="020B0604020202020204" pitchFamily="34" charset="0"/>
            </a:endParaRPr>
          </a:p>
          <a:p>
            <a:pPr marL="342900" indent="-342900" algn="just" eaLnBrk="1" fontAlgn="auto" hangingPunct="1">
              <a:spcAft>
                <a:spcPts val="0"/>
              </a:spcAft>
              <a:buFont typeface="Arial" panose="020B0604020202020204" pitchFamily="34" charset="0"/>
              <a:buChar char="•"/>
              <a:defRPr/>
            </a:pPr>
            <a:endParaRPr lang="en-ZA" altLang="en-US" sz="2000" i="1" dirty="0">
              <a:latin typeface="Arial" panose="020B0604020202020204" pitchFamily="34" charset="0"/>
              <a:cs typeface="Arial" panose="020B0604020202020204" pitchFamily="34" charset="0"/>
            </a:endParaRPr>
          </a:p>
        </p:txBody>
      </p:sp>
      <p:graphicFrame>
        <p:nvGraphicFramePr>
          <p:cNvPr id="6" name="Table 5">
            <a:extLst>
              <a:ext uri="{FF2B5EF4-FFF2-40B4-BE49-F238E27FC236}">
                <a16:creationId xmlns:a16="http://schemas.microsoft.com/office/drawing/2014/main" id="{08AAFD57-A271-4D3A-A967-58194531B202}"/>
              </a:ext>
            </a:extLst>
          </p:cNvPr>
          <p:cNvGraphicFramePr>
            <a:graphicFrameLocks noGrp="1"/>
          </p:cNvGraphicFramePr>
          <p:nvPr/>
        </p:nvGraphicFramePr>
        <p:xfrm>
          <a:off x="273050" y="1560513"/>
          <a:ext cx="8623300" cy="4805362"/>
        </p:xfrm>
        <a:graphic>
          <a:graphicData uri="http://schemas.openxmlformats.org/drawingml/2006/table">
            <a:tbl>
              <a:tblPr>
                <a:tableStyleId>{5C22544A-7EE6-4342-B048-85BDC9FD1C3A}</a:tableStyleId>
              </a:tblPr>
              <a:tblGrid>
                <a:gridCol w="2026808">
                  <a:extLst>
                    <a:ext uri="{9D8B030D-6E8A-4147-A177-3AD203B41FA5}">
                      <a16:colId xmlns:a16="http://schemas.microsoft.com/office/drawing/2014/main" val="20000"/>
                    </a:ext>
                  </a:extLst>
                </a:gridCol>
                <a:gridCol w="2366182">
                  <a:extLst>
                    <a:ext uri="{9D8B030D-6E8A-4147-A177-3AD203B41FA5}">
                      <a16:colId xmlns:a16="http://schemas.microsoft.com/office/drawing/2014/main" val="20001"/>
                    </a:ext>
                  </a:extLst>
                </a:gridCol>
                <a:gridCol w="1065253">
                  <a:extLst>
                    <a:ext uri="{9D8B030D-6E8A-4147-A177-3AD203B41FA5}">
                      <a16:colId xmlns:a16="http://schemas.microsoft.com/office/drawing/2014/main" val="20002"/>
                    </a:ext>
                  </a:extLst>
                </a:gridCol>
                <a:gridCol w="1036972">
                  <a:extLst>
                    <a:ext uri="{9D8B030D-6E8A-4147-A177-3AD203B41FA5}">
                      <a16:colId xmlns:a16="http://schemas.microsoft.com/office/drawing/2014/main" val="20003"/>
                    </a:ext>
                  </a:extLst>
                </a:gridCol>
                <a:gridCol w="1102961">
                  <a:extLst>
                    <a:ext uri="{9D8B030D-6E8A-4147-A177-3AD203B41FA5}">
                      <a16:colId xmlns:a16="http://schemas.microsoft.com/office/drawing/2014/main" val="20004"/>
                    </a:ext>
                  </a:extLst>
                </a:gridCol>
                <a:gridCol w="1025124">
                  <a:extLst>
                    <a:ext uri="{9D8B030D-6E8A-4147-A177-3AD203B41FA5}">
                      <a16:colId xmlns:a16="http://schemas.microsoft.com/office/drawing/2014/main" val="20005"/>
                    </a:ext>
                  </a:extLst>
                </a:gridCol>
              </a:tblGrid>
              <a:tr h="329240">
                <a:tc gridSpan="6">
                  <a:txBody>
                    <a:bodyPr/>
                    <a:lstStyle/>
                    <a:p>
                      <a:pPr marL="0" marR="0" indent="0" algn="just" fontAlgn="ctr">
                        <a:lnSpc>
                          <a:spcPct val="120000"/>
                        </a:lnSpc>
                        <a:spcBef>
                          <a:spcPts val="0"/>
                        </a:spcBef>
                        <a:spcAft>
                          <a:spcPts val="200"/>
                        </a:spcAft>
                      </a:pPr>
                      <a:r>
                        <a:rPr lang="en-ZA" sz="1600" b="1" kern="1200" dirty="0">
                          <a:solidFill>
                            <a:schemeClr val="dk1"/>
                          </a:solidFill>
                          <a:effectLst/>
                          <a:latin typeface="+mn-lt"/>
                          <a:ea typeface="+mn-ea"/>
                          <a:cs typeface="+mn-cs"/>
                        </a:rPr>
                        <a:t>Outcome 6:</a:t>
                      </a:r>
                      <a:r>
                        <a:rPr lang="en-ZA" sz="1600" kern="1200" dirty="0">
                          <a:solidFill>
                            <a:schemeClr val="dk1"/>
                          </a:solidFill>
                          <a:effectLst/>
                          <a:latin typeface="+mn-lt"/>
                          <a:ea typeface="+mn-ea"/>
                          <a:cs typeface="+mn-cs"/>
                        </a:rPr>
                        <a:t> </a:t>
                      </a:r>
                      <a:r>
                        <a:rPr lang="en-ZA" sz="1800" b="1" kern="1200" dirty="0">
                          <a:solidFill>
                            <a:schemeClr val="dk1"/>
                          </a:solidFill>
                          <a:effectLst/>
                          <a:latin typeface="+mn-lt"/>
                          <a:ea typeface="+mn-ea"/>
                          <a:cs typeface="+mn-cs"/>
                        </a:rPr>
                        <a:t>Colonial/Apartheid era justice-related legislation reviewed and replaced</a:t>
                      </a:r>
                      <a:endParaRPr lang="en-US" sz="1600" b="1" dirty="0">
                        <a:effectLst/>
                        <a:latin typeface="Arial" pitchFamily="34" charset="0"/>
                        <a:ea typeface="Calibri"/>
                        <a:cs typeface="Arial" pitchFamily="34" charset="0"/>
                      </a:endParaRPr>
                    </a:p>
                  </a:txBody>
                  <a:tcPr marL="68569" marR="6856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82911">
                <a:tc rowSpan="2">
                  <a:txBody>
                    <a:bodyPr/>
                    <a:lstStyle/>
                    <a:p>
                      <a:pPr marL="0" marR="0" indent="0" algn="just" fontAlgn="ctr">
                        <a:lnSpc>
                          <a:spcPct val="100000"/>
                        </a:lnSpc>
                        <a:spcBef>
                          <a:spcPts val="0"/>
                        </a:spcBef>
                        <a:spcAft>
                          <a:spcPts val="0"/>
                        </a:spcAft>
                      </a:pPr>
                      <a:r>
                        <a:rPr lang="en-ZA" sz="1200" b="1" dirty="0">
                          <a:effectLst/>
                          <a:latin typeface="Arial" pitchFamily="34" charset="0"/>
                          <a:cs typeface="Arial" pitchFamily="34" charset="0"/>
                        </a:rPr>
                        <a:t>Outputs</a:t>
                      </a:r>
                      <a:endParaRPr lang="en-US" sz="1200" b="1" dirty="0">
                        <a:effectLst/>
                        <a:latin typeface="Arial" pitchFamily="34" charset="0"/>
                        <a:ea typeface="Calibri"/>
                        <a:cs typeface="Arial" pitchFamily="34" charset="0"/>
                      </a:endParaRPr>
                    </a:p>
                  </a:txBody>
                  <a:tcPr marL="68569" marR="6856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rowSpan="2">
                  <a:txBody>
                    <a:bodyPr/>
                    <a:lstStyle/>
                    <a:p>
                      <a:pPr marL="0" marR="0" indent="0" algn="just" fontAlgn="ctr">
                        <a:lnSpc>
                          <a:spcPct val="100000"/>
                        </a:lnSpc>
                        <a:spcBef>
                          <a:spcPts val="0"/>
                        </a:spcBef>
                        <a:spcAft>
                          <a:spcPts val="0"/>
                        </a:spcAft>
                      </a:pPr>
                      <a:r>
                        <a:rPr lang="en-ZA" sz="1200" b="1" dirty="0">
                          <a:effectLst/>
                          <a:latin typeface="Arial" pitchFamily="34" charset="0"/>
                          <a:cs typeface="Arial" pitchFamily="34" charset="0"/>
                        </a:rPr>
                        <a:t>Output</a:t>
                      </a:r>
                      <a:endParaRPr lang="en-US" sz="1200" b="1" dirty="0">
                        <a:effectLst/>
                        <a:latin typeface="Arial" pitchFamily="34" charset="0"/>
                        <a:cs typeface="Arial" pitchFamily="34" charset="0"/>
                      </a:endParaRPr>
                    </a:p>
                    <a:p>
                      <a:pPr marL="0" marR="0" indent="0" algn="just" fontAlgn="ctr">
                        <a:lnSpc>
                          <a:spcPct val="100000"/>
                        </a:lnSpc>
                        <a:spcBef>
                          <a:spcPts val="0"/>
                        </a:spcBef>
                        <a:spcAft>
                          <a:spcPts val="0"/>
                        </a:spcAft>
                      </a:pPr>
                      <a:r>
                        <a:rPr lang="en-ZA" sz="1200" b="1" dirty="0">
                          <a:effectLst/>
                          <a:latin typeface="Arial" pitchFamily="34" charset="0"/>
                          <a:cs typeface="Arial" pitchFamily="34" charset="0"/>
                        </a:rPr>
                        <a:t>Indicators</a:t>
                      </a:r>
                      <a:endParaRPr lang="en-US" sz="1200" b="1" dirty="0">
                        <a:effectLst/>
                        <a:latin typeface="Arial" pitchFamily="34" charset="0"/>
                        <a:ea typeface="Calibri"/>
                        <a:cs typeface="Arial" pitchFamily="34" charset="0"/>
                      </a:endParaRPr>
                    </a:p>
                  </a:txBody>
                  <a:tcPr marL="68569" marR="6856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rowSpan="2">
                  <a:txBody>
                    <a:bodyPr/>
                    <a:lstStyle/>
                    <a:p>
                      <a:pPr marL="83185" marR="0" indent="0" algn="just" fontAlgn="ctr">
                        <a:lnSpc>
                          <a:spcPct val="100000"/>
                        </a:lnSpc>
                        <a:spcBef>
                          <a:spcPts val="0"/>
                        </a:spcBef>
                        <a:spcAft>
                          <a:spcPts val="0"/>
                        </a:spcAft>
                      </a:pPr>
                      <a:r>
                        <a:rPr lang="en-ZA" sz="1200" b="1" dirty="0">
                          <a:effectLst/>
                          <a:latin typeface="Arial" pitchFamily="34" charset="0"/>
                          <a:cs typeface="Arial" pitchFamily="34" charset="0"/>
                        </a:rPr>
                        <a:t>Estimated performance </a:t>
                      </a:r>
                      <a:endParaRPr lang="en-US" sz="1200" b="1" dirty="0">
                        <a:effectLst/>
                        <a:latin typeface="Arial" pitchFamily="34" charset="0"/>
                        <a:cs typeface="Arial" pitchFamily="34" charset="0"/>
                      </a:endParaRPr>
                    </a:p>
                    <a:p>
                      <a:pPr marL="83185" marR="0" indent="0" algn="just" fontAlgn="ctr">
                        <a:lnSpc>
                          <a:spcPct val="100000"/>
                        </a:lnSpc>
                        <a:spcBef>
                          <a:spcPts val="0"/>
                        </a:spcBef>
                        <a:spcAft>
                          <a:spcPts val="0"/>
                        </a:spcAft>
                      </a:pPr>
                      <a:r>
                        <a:rPr lang="en-ZA" sz="1200" b="1" dirty="0">
                          <a:effectLst/>
                          <a:latin typeface="Arial" pitchFamily="34" charset="0"/>
                          <a:cs typeface="Arial" pitchFamily="34" charset="0"/>
                        </a:rPr>
                        <a:t>2021/22</a:t>
                      </a:r>
                      <a:endParaRPr lang="en-US" sz="1200" b="1" dirty="0">
                        <a:effectLst/>
                        <a:latin typeface="Arial" pitchFamily="34" charset="0"/>
                        <a:ea typeface="Calibri"/>
                        <a:cs typeface="Arial" pitchFamily="34" charset="0"/>
                      </a:endParaRPr>
                    </a:p>
                  </a:txBody>
                  <a:tcPr marL="68569" marR="6856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gridSpan="3">
                  <a:txBody>
                    <a:bodyPr/>
                    <a:lstStyle/>
                    <a:p>
                      <a:pPr marL="0" marR="0" indent="0" algn="ctr" fontAlgn="ctr">
                        <a:lnSpc>
                          <a:spcPct val="100000"/>
                        </a:lnSpc>
                        <a:spcBef>
                          <a:spcPts val="0"/>
                        </a:spcBef>
                        <a:spcAft>
                          <a:spcPts val="0"/>
                        </a:spcAft>
                      </a:pPr>
                      <a:r>
                        <a:rPr lang="en-ZA" sz="1200" b="1" dirty="0">
                          <a:effectLst/>
                          <a:latin typeface="Arial" pitchFamily="34" charset="0"/>
                          <a:cs typeface="Arial" pitchFamily="34" charset="0"/>
                        </a:rPr>
                        <a:t>Medium-term targets</a:t>
                      </a:r>
                      <a:endParaRPr lang="en-US" sz="1200" b="1" dirty="0">
                        <a:effectLst/>
                        <a:latin typeface="Arial" pitchFamily="34" charset="0"/>
                        <a:ea typeface="Calibri"/>
                        <a:cs typeface="Arial" pitchFamily="34" charset="0"/>
                      </a:endParaRPr>
                    </a:p>
                  </a:txBody>
                  <a:tcPr marL="68569" marR="6856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548733">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indent="0" algn="just" fontAlgn="ctr">
                        <a:lnSpc>
                          <a:spcPct val="100000"/>
                        </a:lnSpc>
                        <a:spcBef>
                          <a:spcPts val="0"/>
                        </a:spcBef>
                        <a:spcAft>
                          <a:spcPts val="0"/>
                        </a:spcAft>
                      </a:pPr>
                      <a:r>
                        <a:rPr lang="en-ZA" sz="1200" b="1" dirty="0">
                          <a:effectLst/>
                          <a:latin typeface="Arial" pitchFamily="34" charset="0"/>
                          <a:cs typeface="Arial" pitchFamily="34" charset="0"/>
                        </a:rPr>
                        <a:t>2022/23</a:t>
                      </a:r>
                      <a:endParaRPr lang="en-US" sz="1200" b="1" dirty="0">
                        <a:effectLst/>
                        <a:latin typeface="Arial" pitchFamily="34" charset="0"/>
                        <a:ea typeface="Calibri"/>
                        <a:cs typeface="Arial" pitchFamily="34" charset="0"/>
                      </a:endParaRPr>
                    </a:p>
                  </a:txBody>
                  <a:tcPr marL="68569" marR="6856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0" algn="just" fontAlgn="ctr">
                        <a:lnSpc>
                          <a:spcPct val="100000"/>
                        </a:lnSpc>
                        <a:spcBef>
                          <a:spcPts val="0"/>
                        </a:spcBef>
                        <a:spcAft>
                          <a:spcPts val="0"/>
                        </a:spcAft>
                      </a:pPr>
                      <a:r>
                        <a:rPr lang="en-ZA" sz="1200" b="1" dirty="0">
                          <a:effectLst/>
                          <a:latin typeface="Arial" pitchFamily="34" charset="0"/>
                          <a:cs typeface="Arial" pitchFamily="34" charset="0"/>
                        </a:rPr>
                        <a:t>2023/24</a:t>
                      </a:r>
                      <a:endParaRPr lang="en-US" sz="1200" b="1" dirty="0">
                        <a:effectLst/>
                        <a:latin typeface="Arial" pitchFamily="34" charset="0"/>
                        <a:ea typeface="Calibri"/>
                        <a:cs typeface="Arial" pitchFamily="34" charset="0"/>
                      </a:endParaRPr>
                    </a:p>
                  </a:txBody>
                  <a:tcPr marL="68569" marR="6856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0" algn="just" fontAlgn="ctr">
                        <a:lnSpc>
                          <a:spcPct val="100000"/>
                        </a:lnSpc>
                        <a:spcBef>
                          <a:spcPts val="0"/>
                        </a:spcBef>
                        <a:spcAft>
                          <a:spcPts val="0"/>
                        </a:spcAft>
                      </a:pPr>
                      <a:r>
                        <a:rPr lang="en-ZA" sz="1200" b="1" dirty="0">
                          <a:effectLst/>
                          <a:latin typeface="Arial" pitchFamily="34" charset="0"/>
                          <a:cs typeface="Arial" pitchFamily="34" charset="0"/>
                        </a:rPr>
                        <a:t>2024/25</a:t>
                      </a:r>
                      <a:endParaRPr lang="en-US" sz="1200" b="1" dirty="0">
                        <a:effectLst/>
                        <a:latin typeface="Arial" pitchFamily="34" charset="0"/>
                        <a:ea typeface="Calibri"/>
                        <a:cs typeface="Arial" pitchFamily="34" charset="0"/>
                      </a:endParaRPr>
                    </a:p>
                  </a:txBody>
                  <a:tcPr marL="68569" marR="6856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774577">
                <a:tc>
                  <a:txBody>
                    <a:bodyPr/>
                    <a:lstStyle/>
                    <a:p>
                      <a:pPr marL="0" marR="0" indent="0" algn="l" defTabSz="914400" rtl="0" eaLnBrk="1" fontAlgn="ctr" latinLnBrk="0" hangingPunct="1">
                        <a:lnSpc>
                          <a:spcPct val="115000"/>
                        </a:lnSpc>
                        <a:spcBef>
                          <a:spcPts val="0"/>
                        </a:spcBef>
                        <a:spcAft>
                          <a:spcPts val="0"/>
                        </a:spcAft>
                      </a:pPr>
                      <a:r>
                        <a:rPr lang="en-ZA"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6.1 Bills and regulations approved by Minister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ctr" latinLnBrk="0" hangingPunct="1">
                        <a:lnSpc>
                          <a:spcPct val="115000"/>
                        </a:lnSpc>
                        <a:spcBef>
                          <a:spcPts val="0"/>
                        </a:spcBef>
                        <a:spcAft>
                          <a:spcPts val="0"/>
                        </a:spcAft>
                      </a:pPr>
                      <a:r>
                        <a:rPr lang="en-ZA"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6.1.1 Number of Bills and Regulations submitted to the Minister for approval</a:t>
                      </a:r>
                    </a:p>
                  </a:txBody>
                  <a:tcPr marL="17780" marR="17780" marT="71767" marB="717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457200" indent="-421640" algn="ctr" fontAlgn="ctr">
                        <a:lnSpc>
                          <a:spcPct val="115000"/>
                        </a:lnSpc>
                        <a:spcBef>
                          <a:spcPts val="1200"/>
                        </a:spcBef>
                        <a:spcAft>
                          <a:spcPts val="1000"/>
                        </a:spcAft>
                      </a:pPr>
                      <a:r>
                        <a:rPr lang="en-ZA"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5</a:t>
                      </a:r>
                    </a:p>
                  </a:txBody>
                  <a:tcPr marL="17780" marR="17780" marT="71767" marB="717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7785" indent="-22225" algn="ctr" fontAlgn="ctr">
                        <a:lnSpc>
                          <a:spcPct val="115000"/>
                        </a:lnSpc>
                        <a:spcBef>
                          <a:spcPts val="1200"/>
                        </a:spcBef>
                        <a:spcAft>
                          <a:spcPts val="1000"/>
                        </a:spcAft>
                      </a:pPr>
                      <a:r>
                        <a:rPr lang="en-US"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4</a:t>
                      </a:r>
                      <a:endParaRPr lang="en-ZA"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683895" indent="-226695" algn="ctr" fontAlgn="ctr">
                        <a:lnSpc>
                          <a:spcPct val="115000"/>
                        </a:lnSpc>
                        <a:spcBef>
                          <a:spcPts val="1200"/>
                        </a:spcBef>
                        <a:spcAft>
                          <a:spcPts val="1000"/>
                        </a:spcAft>
                      </a:pPr>
                      <a:r>
                        <a:rPr lang="en-ZA"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4</a:t>
                      </a:r>
                    </a:p>
                  </a:txBody>
                  <a:tcPr marL="17780" marR="17780" marT="71767" marB="717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683895" indent="-226695" algn="ctr" fontAlgn="ctr">
                        <a:lnSpc>
                          <a:spcPct val="115000"/>
                        </a:lnSpc>
                        <a:spcBef>
                          <a:spcPts val="1200"/>
                        </a:spcBef>
                        <a:spcAft>
                          <a:spcPts val="1000"/>
                        </a:spcAft>
                      </a:pPr>
                      <a:r>
                        <a:rPr lang="en-ZA"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4</a:t>
                      </a:r>
                    </a:p>
                  </a:txBody>
                  <a:tcPr marL="17780" marR="17780" marT="71767" marB="717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3653376"/>
                  </a:ext>
                </a:extLst>
              </a:tr>
              <a:tr h="1088290">
                <a:tc>
                  <a:txBody>
                    <a:bodyPr/>
                    <a:lstStyle/>
                    <a:p>
                      <a:pPr marL="0" marR="0" indent="0" algn="l" defTabSz="914400" rtl="0" eaLnBrk="1" fontAlgn="ctr" latinLnBrk="0" hangingPunct="1">
                        <a:lnSpc>
                          <a:spcPct val="115000"/>
                        </a:lnSpc>
                        <a:spcBef>
                          <a:spcPts val="0"/>
                        </a:spcBef>
                        <a:spcAft>
                          <a:spcPts val="0"/>
                        </a:spcAft>
                      </a:pPr>
                      <a:r>
                        <a:rPr lang="en-US" sz="1200" strike="noStrike"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6.2 Colonial/Apartheid</a:t>
                      </a:r>
                    </a:p>
                    <a:p>
                      <a:pPr marL="0" marR="0" indent="0" algn="l" defTabSz="914400" rtl="0" eaLnBrk="1" fontAlgn="ctr" latinLnBrk="0" hangingPunct="1">
                        <a:lnSpc>
                          <a:spcPct val="115000"/>
                        </a:lnSpc>
                        <a:spcBef>
                          <a:spcPts val="0"/>
                        </a:spcBef>
                        <a:spcAft>
                          <a:spcPts val="0"/>
                        </a:spcAft>
                      </a:pPr>
                      <a:r>
                        <a:rPr lang="en-US" sz="1200" strike="noStrike"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era justice-related</a:t>
                      </a:r>
                    </a:p>
                    <a:p>
                      <a:pPr marL="0" marR="0" indent="0" algn="l" defTabSz="914400" rtl="0" eaLnBrk="1" fontAlgn="ctr" latinLnBrk="0" hangingPunct="1">
                        <a:lnSpc>
                          <a:spcPct val="115000"/>
                        </a:lnSpc>
                        <a:spcBef>
                          <a:spcPts val="0"/>
                        </a:spcBef>
                        <a:spcAft>
                          <a:spcPts val="0"/>
                        </a:spcAft>
                      </a:pPr>
                      <a:r>
                        <a:rPr lang="en-US" sz="1200" strike="noStrike"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legislation submitted to</a:t>
                      </a:r>
                    </a:p>
                    <a:p>
                      <a:pPr marL="0" marR="0" indent="0" algn="l" defTabSz="914400" rtl="0" eaLnBrk="1" fontAlgn="ctr" latinLnBrk="0" hangingPunct="1">
                        <a:lnSpc>
                          <a:spcPct val="115000"/>
                        </a:lnSpc>
                        <a:spcBef>
                          <a:spcPts val="0"/>
                        </a:spcBef>
                        <a:spcAft>
                          <a:spcPts val="0"/>
                        </a:spcAft>
                      </a:pPr>
                      <a:r>
                        <a:rPr lang="en-US" sz="1200" strike="noStrike"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the Minister for repeal</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ZA"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6.2.1 Number of Colonia/ Apartheid  era justice-related legislation submitted to the Minister for repeal or repeal and replacement</a:t>
                      </a:r>
                      <a:endParaRPr lang="en-ZA" sz="1800" kern="1200" dirty="0">
                        <a:solidFill>
                          <a:schemeClr val="dk1"/>
                        </a:solidFill>
                        <a:effectLst/>
                        <a:latin typeface="+mn-lt"/>
                        <a:ea typeface="+mn-ea"/>
                        <a:cs typeface="+mn-cs"/>
                      </a:endParaRPr>
                    </a:p>
                  </a:txBody>
                  <a:tcPr marL="17780" marR="17780" marT="71767" marB="717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457200" indent="-421640" algn="ctr" fontAlgn="ctr">
                        <a:lnSpc>
                          <a:spcPct val="115000"/>
                        </a:lnSpc>
                        <a:spcBef>
                          <a:spcPts val="1200"/>
                        </a:spcBef>
                        <a:spcAft>
                          <a:spcPts val="1000"/>
                        </a:spcAft>
                      </a:pPr>
                      <a:r>
                        <a:rPr lang="en-ZA"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3</a:t>
                      </a:r>
                    </a:p>
                  </a:txBody>
                  <a:tcPr marL="17780" marR="17780" marT="71767" marB="717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7785" indent="-22225" algn="ctr" fontAlgn="ctr">
                        <a:lnSpc>
                          <a:spcPct val="115000"/>
                        </a:lnSpc>
                        <a:spcBef>
                          <a:spcPts val="1200"/>
                        </a:spcBef>
                        <a:spcAft>
                          <a:spcPts val="1000"/>
                        </a:spcAft>
                      </a:pPr>
                      <a:r>
                        <a:rPr lang="en-US"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3</a:t>
                      </a:r>
                      <a:endParaRPr lang="en-ZA"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683895" indent="-226695" algn="ctr" fontAlgn="ctr">
                        <a:lnSpc>
                          <a:spcPct val="115000"/>
                        </a:lnSpc>
                        <a:spcBef>
                          <a:spcPts val="1200"/>
                        </a:spcBef>
                        <a:spcAft>
                          <a:spcPts val="1000"/>
                        </a:spcAft>
                      </a:pPr>
                      <a:r>
                        <a:rPr lang="en-ZA"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3</a:t>
                      </a:r>
                    </a:p>
                  </a:txBody>
                  <a:tcPr marL="17780" marR="17780" marT="71767" marB="717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683895" indent="-226695" algn="ctr" fontAlgn="ctr">
                        <a:lnSpc>
                          <a:spcPct val="115000"/>
                        </a:lnSpc>
                        <a:spcBef>
                          <a:spcPts val="1200"/>
                        </a:spcBef>
                        <a:spcAft>
                          <a:spcPts val="1000"/>
                        </a:spcAft>
                      </a:pPr>
                      <a:r>
                        <a:rPr lang="en-ZA"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3</a:t>
                      </a:r>
                    </a:p>
                  </a:txBody>
                  <a:tcPr marL="17780" marR="17780" marT="71767" marB="717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6463604"/>
                  </a:ext>
                </a:extLst>
              </a:tr>
              <a:tr h="896688">
                <a:tc>
                  <a:txBody>
                    <a:bodyPr/>
                    <a:lstStyle/>
                    <a:p>
                      <a:pPr marL="0" marR="0" indent="0" algn="l" defTabSz="914400" rtl="0" eaLnBrk="1" fontAlgn="ctr" latinLnBrk="0" hangingPunct="1">
                        <a:lnSpc>
                          <a:spcPct val="115000"/>
                        </a:lnSpc>
                        <a:spcBef>
                          <a:spcPts val="0"/>
                        </a:spcBef>
                        <a:spcAft>
                          <a:spcPts val="0"/>
                        </a:spcAft>
                      </a:pPr>
                      <a:r>
                        <a:rPr lang="en-ZA"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6.3 Court Rules approved by the Board</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ctr" latinLnBrk="0" hangingPunct="1">
                        <a:lnSpc>
                          <a:spcPct val="115000"/>
                        </a:lnSpc>
                        <a:spcBef>
                          <a:spcPts val="0"/>
                        </a:spcBef>
                        <a:spcAft>
                          <a:spcPts val="0"/>
                        </a:spcAft>
                      </a:pPr>
                      <a:r>
                        <a:rPr lang="en-ZA" sz="1200" dirty="0">
                          <a:effectLst/>
                          <a:latin typeface="Arial" panose="020B0604020202020204" pitchFamily="34" charset="0"/>
                          <a:ea typeface="Calibri" panose="020F0502020204030204" pitchFamily="34" charset="0"/>
                        </a:rPr>
                        <a:t>6.3.1 Number of Rules of Court submitted to the Board for consideration and  approval</a:t>
                      </a:r>
                      <a:endParaRPr lang="en-ZA"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endParaRPr>
                    </a:p>
                  </a:txBody>
                  <a:tcPr marL="17780" marR="17780" marT="71767" marB="717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457200" indent="-421640" algn="ctr" fontAlgn="ctr">
                        <a:lnSpc>
                          <a:spcPct val="115000"/>
                        </a:lnSpc>
                        <a:spcBef>
                          <a:spcPts val="1200"/>
                        </a:spcBef>
                        <a:spcAft>
                          <a:spcPts val="1000"/>
                        </a:spcAft>
                      </a:pPr>
                      <a:r>
                        <a:rPr lang="en-ZA"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20</a:t>
                      </a:r>
                    </a:p>
                  </a:txBody>
                  <a:tcPr marL="17780" marR="17780" marT="71767" marB="717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7785" indent="-22225" algn="ctr" fontAlgn="ctr">
                        <a:lnSpc>
                          <a:spcPct val="115000"/>
                        </a:lnSpc>
                        <a:spcBef>
                          <a:spcPts val="1200"/>
                        </a:spcBef>
                        <a:spcAft>
                          <a:spcPts val="1000"/>
                        </a:spcAft>
                      </a:pPr>
                      <a:r>
                        <a:rPr lang="en-US"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20</a:t>
                      </a:r>
                      <a:endParaRPr lang="en-ZA"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683895" indent="-226695" algn="ctr" fontAlgn="ctr">
                        <a:lnSpc>
                          <a:spcPct val="115000"/>
                        </a:lnSpc>
                        <a:spcBef>
                          <a:spcPts val="1200"/>
                        </a:spcBef>
                        <a:spcAft>
                          <a:spcPts val="1000"/>
                        </a:spcAft>
                      </a:pPr>
                      <a:r>
                        <a:rPr lang="en-US"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20</a:t>
                      </a:r>
                      <a:endParaRPr lang="en-ZA"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endParaRPr>
                    </a:p>
                  </a:txBody>
                  <a:tcPr marL="17780" marR="17780" marT="71767" marB="717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683895" indent="-226695" algn="ctr" fontAlgn="ctr">
                        <a:lnSpc>
                          <a:spcPct val="115000"/>
                        </a:lnSpc>
                        <a:spcBef>
                          <a:spcPts val="1200"/>
                        </a:spcBef>
                        <a:spcAft>
                          <a:spcPts val="1000"/>
                        </a:spcAft>
                      </a:pPr>
                      <a:r>
                        <a:rPr lang="en-ZA"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20</a:t>
                      </a:r>
                    </a:p>
                  </a:txBody>
                  <a:tcPr marL="17780" marR="17780" marT="71767" marB="717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89800687"/>
                  </a:ext>
                </a:extLst>
              </a:tr>
              <a:tr h="984924">
                <a:tc>
                  <a:txBody>
                    <a:bodyPr/>
                    <a:lstStyle/>
                    <a:p>
                      <a:pPr marL="77470" indent="-226695">
                        <a:lnSpc>
                          <a:spcPct val="115000"/>
                        </a:lnSpc>
                        <a:spcBef>
                          <a:spcPts val="1200"/>
                        </a:spcBef>
                        <a:spcAft>
                          <a:spcPts val="0"/>
                        </a:spcAft>
                      </a:pPr>
                      <a:r>
                        <a:rPr lang="en-ZA"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6.4. Research papers approved by the Commission</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82550" indent="-226695" fontAlgn="ctr">
                        <a:lnSpc>
                          <a:spcPct val="115000"/>
                        </a:lnSpc>
                        <a:spcBef>
                          <a:spcPts val="1200"/>
                        </a:spcBef>
                        <a:spcAft>
                          <a:spcPts val="200"/>
                        </a:spcAft>
                      </a:pPr>
                      <a:r>
                        <a:rPr lang="en-ZA"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6.4.1 Number of research papers submitted to the South African Law Reform Commission for  consideration and approval</a:t>
                      </a:r>
                    </a:p>
                  </a:txBody>
                  <a:tcPr marL="17780" marR="17780" marT="71767" marB="717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683895" indent="-226695" algn="l" defTabSz="914400" rtl="0" eaLnBrk="1" fontAlgn="ctr" latinLnBrk="0" hangingPunct="1">
                        <a:lnSpc>
                          <a:spcPct val="115000"/>
                        </a:lnSpc>
                        <a:spcBef>
                          <a:spcPts val="1200"/>
                        </a:spcBef>
                        <a:spcAft>
                          <a:spcPts val="200"/>
                        </a:spcAft>
                      </a:pPr>
                      <a:r>
                        <a:rPr lang="en-ZA"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11</a:t>
                      </a:r>
                    </a:p>
                  </a:txBody>
                  <a:tcPr marL="17780" marR="17780" marT="71767" marB="717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683895" indent="-226695" algn="l" defTabSz="914400" rtl="0" eaLnBrk="1" fontAlgn="ctr" latinLnBrk="0" hangingPunct="1">
                        <a:lnSpc>
                          <a:spcPct val="115000"/>
                        </a:lnSpc>
                        <a:spcBef>
                          <a:spcPts val="1200"/>
                        </a:spcBef>
                        <a:spcAft>
                          <a:spcPts val="200"/>
                        </a:spcAft>
                      </a:pPr>
                      <a:r>
                        <a:rPr lang="en-ZA"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10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683895" indent="-226695" algn="l" defTabSz="914400" rtl="0" eaLnBrk="1" fontAlgn="ctr" latinLnBrk="0" hangingPunct="1">
                        <a:lnSpc>
                          <a:spcPct val="115000"/>
                        </a:lnSpc>
                        <a:spcBef>
                          <a:spcPts val="1200"/>
                        </a:spcBef>
                        <a:spcAft>
                          <a:spcPts val="200"/>
                        </a:spcAft>
                      </a:pPr>
                      <a:r>
                        <a:rPr lang="en-ZA"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10</a:t>
                      </a:r>
                    </a:p>
                  </a:txBody>
                  <a:tcPr marL="17780" marR="17780" marT="71767" marB="717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683895" indent="-226695" algn="l" defTabSz="914400" rtl="0" eaLnBrk="1" fontAlgn="ctr" latinLnBrk="0" hangingPunct="1">
                        <a:lnSpc>
                          <a:spcPct val="115000"/>
                        </a:lnSpc>
                        <a:spcBef>
                          <a:spcPts val="1200"/>
                        </a:spcBef>
                        <a:spcAft>
                          <a:spcPts val="200"/>
                        </a:spcAft>
                      </a:pPr>
                      <a:r>
                        <a:rPr lang="en-ZA"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10</a:t>
                      </a:r>
                    </a:p>
                  </a:txBody>
                  <a:tcPr marL="17780" marR="17780" marT="71767" marB="717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1187022"/>
                  </a:ext>
                </a:extLst>
              </a:tr>
            </a:tbl>
          </a:graphicData>
        </a:graphic>
      </p:graphicFrame>
      <p:sp>
        <p:nvSpPr>
          <p:cNvPr id="74804" name="TextBox 6">
            <a:extLst>
              <a:ext uri="{FF2B5EF4-FFF2-40B4-BE49-F238E27FC236}">
                <a16:creationId xmlns:a16="http://schemas.microsoft.com/office/drawing/2014/main" id="{34065F70-E981-C69D-D290-C0C60E8B0E11}"/>
              </a:ext>
            </a:extLst>
          </p:cNvPr>
          <p:cNvSpPr txBox="1">
            <a:spLocks noChangeArrowheads="1"/>
          </p:cNvSpPr>
          <p:nvPr/>
        </p:nvSpPr>
        <p:spPr bwMode="auto">
          <a:xfrm>
            <a:off x="352425" y="661988"/>
            <a:ext cx="874871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600" b="1">
                <a:latin typeface="Arial" panose="020B0604020202020204" pitchFamily="34" charset="0"/>
                <a:cs typeface="Arial" panose="020B0604020202020204" pitchFamily="34" charset="0"/>
              </a:rPr>
              <a:t>PROGRAMME 3: LEGAL SERVICES</a:t>
            </a:r>
            <a:endParaRPr lang="en-US" altLang="en-US" sz="1600">
              <a:latin typeface="Arial" panose="020B0604020202020204" pitchFamily="34" charset="0"/>
              <a:cs typeface="Arial" panose="020B0604020202020204" pitchFamily="34" charset="0"/>
            </a:endParaRPr>
          </a:p>
        </p:txBody>
      </p:sp>
      <p:sp>
        <p:nvSpPr>
          <p:cNvPr id="74805" name="Rectangle 7">
            <a:extLst>
              <a:ext uri="{FF2B5EF4-FFF2-40B4-BE49-F238E27FC236}">
                <a16:creationId xmlns:a16="http://schemas.microsoft.com/office/drawing/2014/main" id="{8D2F80D8-9D6E-BB42-40A0-DA6D0EFF8C89}"/>
              </a:ext>
            </a:extLst>
          </p:cNvPr>
          <p:cNvSpPr>
            <a:spLocks noChangeArrowheads="1"/>
          </p:cNvSpPr>
          <p:nvPr/>
        </p:nvSpPr>
        <p:spPr bwMode="auto">
          <a:xfrm>
            <a:off x="290513" y="1106488"/>
            <a:ext cx="8462962"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600" b="1">
                <a:latin typeface="Arial" panose="020B0604020202020204" pitchFamily="34" charset="0"/>
                <a:cs typeface="Arial" panose="020B0604020202020204" pitchFamily="34" charset="0"/>
              </a:rPr>
              <a:t>2022/23 APP OUTCOME, ACCOMPANYING OUTPUT INDICATORS AND TARGETS</a:t>
            </a:r>
            <a:endParaRPr lang="en-US" altLang="en-US" sz="1600">
              <a:latin typeface="Arial" panose="020B0604020202020204" pitchFamily="34" charset="0"/>
              <a:cs typeface="Arial" panose="020B0604020202020204" pitchFamily="34" charset="0"/>
            </a:endParaRPr>
          </a:p>
        </p:txBody>
      </p:sp>
    </p:spTree>
  </p:cSld>
  <p:clrMapOvr>
    <a:masterClrMapping/>
  </p:clrMapOvr>
  <p:transition spd="med">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extBox 2">
            <a:extLst>
              <a:ext uri="{FF2B5EF4-FFF2-40B4-BE49-F238E27FC236}">
                <a16:creationId xmlns:a16="http://schemas.microsoft.com/office/drawing/2014/main" id="{7E6EE449-EF65-0542-A774-F14D3B29D596}"/>
              </a:ext>
            </a:extLst>
          </p:cNvPr>
          <p:cNvSpPr txBox="1">
            <a:spLocks noChangeArrowheads="1"/>
          </p:cNvSpPr>
          <p:nvPr/>
        </p:nvSpPr>
        <p:spPr bwMode="auto">
          <a:xfrm>
            <a:off x="273050" y="630238"/>
            <a:ext cx="7402513"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600" b="1">
                <a:solidFill>
                  <a:srgbClr val="000000"/>
                </a:solidFill>
                <a:latin typeface="Arial" panose="020B0604020202020204" pitchFamily="34" charset="0"/>
                <a:cs typeface="Arial" panose="020B0604020202020204" pitchFamily="34" charset="0"/>
              </a:rPr>
              <a:t>PROGRAME 3: LEGAL SERVICES</a:t>
            </a:r>
            <a:endParaRPr lang="en-US" altLang="en-US" sz="1600">
              <a:solidFill>
                <a:srgbClr val="000000"/>
              </a:solidFill>
              <a:latin typeface="Arial" panose="020B0604020202020204" pitchFamily="34" charset="0"/>
              <a:cs typeface="Arial" panose="020B0604020202020204" pitchFamily="34" charset="0"/>
            </a:endParaRPr>
          </a:p>
          <a:p>
            <a:pPr eaLnBrk="1" hangingPunct="1">
              <a:lnSpc>
                <a:spcPct val="100000"/>
              </a:lnSpc>
              <a:spcBef>
                <a:spcPct val="0"/>
              </a:spcBef>
              <a:buFontTx/>
              <a:buNone/>
            </a:pPr>
            <a:endParaRPr lang="en-US" altLang="en-US" sz="1600">
              <a:solidFill>
                <a:srgbClr val="000000"/>
              </a:solidFill>
              <a:latin typeface="Arial" panose="020B0604020202020204" pitchFamily="34" charset="0"/>
              <a:cs typeface="Arial" panose="020B0604020202020204" pitchFamily="34" charset="0"/>
            </a:endParaRPr>
          </a:p>
        </p:txBody>
      </p:sp>
      <p:cxnSp>
        <p:nvCxnSpPr>
          <p:cNvPr id="4" name="Straight Connector 3">
            <a:extLst>
              <a:ext uri="{FF2B5EF4-FFF2-40B4-BE49-F238E27FC236}">
                <a16:creationId xmlns:a16="http://schemas.microsoft.com/office/drawing/2014/main" id="{29C1A0A7-CECB-4143-9B6D-0918BDFC2B65}"/>
              </a:ext>
            </a:extLst>
          </p:cNvPr>
          <p:cNvCxnSpPr/>
          <p:nvPr/>
        </p:nvCxnSpPr>
        <p:spPr>
          <a:xfrm>
            <a:off x="617538" y="1073150"/>
            <a:ext cx="7599362" cy="0"/>
          </a:xfrm>
          <a:prstGeom prst="line">
            <a:avLst/>
          </a:prstGeom>
          <a:ln>
            <a:solidFill>
              <a:srgbClr val="C00000"/>
            </a:solidFill>
          </a:ln>
        </p:spPr>
        <p:style>
          <a:lnRef idx="2">
            <a:schemeClr val="accent4"/>
          </a:lnRef>
          <a:fillRef idx="0">
            <a:schemeClr val="accent4"/>
          </a:fillRef>
          <a:effectRef idx="1">
            <a:schemeClr val="accent4"/>
          </a:effectRef>
          <a:fontRef idx="minor">
            <a:schemeClr val="tx1"/>
          </a:fontRef>
        </p:style>
      </p:cxnSp>
      <p:sp>
        <p:nvSpPr>
          <p:cNvPr id="75780" name="Rectangle 1">
            <a:extLst>
              <a:ext uri="{FF2B5EF4-FFF2-40B4-BE49-F238E27FC236}">
                <a16:creationId xmlns:a16="http://schemas.microsoft.com/office/drawing/2014/main" id="{15D16BCE-90ED-F09E-0CFE-97A791FF50D6}"/>
              </a:ext>
            </a:extLst>
          </p:cNvPr>
          <p:cNvSpPr>
            <a:spLocks noChangeArrowheads="1"/>
          </p:cNvSpPr>
          <p:nvPr/>
        </p:nvSpPr>
        <p:spPr bwMode="auto">
          <a:xfrm>
            <a:off x="460375" y="1833563"/>
            <a:ext cx="8001000" cy="82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50000"/>
              </a:lnSpc>
              <a:spcBef>
                <a:spcPct val="0"/>
              </a:spcBef>
              <a:spcAft>
                <a:spcPts val="1000"/>
              </a:spcAft>
              <a:buFont typeface="Calibri Light" panose="020F0302020204030204" pitchFamily="34" charset="0"/>
              <a:buAutoNum type="alphaLcPeriod"/>
            </a:pPr>
            <a:endParaRPr lang="en-US" altLang="en-US" sz="1400">
              <a:solidFill>
                <a:srgbClr val="000000"/>
              </a:solidFill>
              <a:latin typeface="Arial" panose="020B0604020202020204" pitchFamily="34" charset="0"/>
              <a:ea typeface="Calibri" panose="020F0502020204030204" pitchFamily="34" charset="0"/>
              <a:cs typeface="Arial" panose="020B0604020202020204" pitchFamily="34" charset="0"/>
            </a:endParaRPr>
          </a:p>
          <a:p>
            <a:pPr algn="just" eaLnBrk="1" hangingPunct="1">
              <a:lnSpc>
                <a:spcPct val="150000"/>
              </a:lnSpc>
              <a:spcBef>
                <a:spcPct val="0"/>
              </a:spcBef>
              <a:spcAft>
                <a:spcPts val="1000"/>
              </a:spcAft>
              <a:buFont typeface="Calibri Light" panose="020F0302020204030204" pitchFamily="34" charset="0"/>
              <a:buAutoNum type="alphaLcPeriod"/>
            </a:pPr>
            <a:endParaRPr lang="en-US" altLang="en-US" sz="1400" b="1">
              <a:solidFill>
                <a:srgbClr val="000000"/>
              </a:solidFill>
              <a:latin typeface="Arial" panose="020B0604020202020204" pitchFamily="34" charset="0"/>
              <a:ea typeface="Calibri" panose="020F0502020204030204" pitchFamily="34" charset="0"/>
              <a:cs typeface="Arial" panose="020B0604020202020204" pitchFamily="34" charset="0"/>
            </a:endParaRPr>
          </a:p>
        </p:txBody>
      </p:sp>
      <p:sp>
        <p:nvSpPr>
          <p:cNvPr id="75781" name="Rectangle 5">
            <a:extLst>
              <a:ext uri="{FF2B5EF4-FFF2-40B4-BE49-F238E27FC236}">
                <a16:creationId xmlns:a16="http://schemas.microsoft.com/office/drawing/2014/main" id="{6BB13077-9658-52FA-525E-3E06E99B9F24}"/>
              </a:ext>
            </a:extLst>
          </p:cNvPr>
          <p:cNvSpPr>
            <a:spLocks noChangeArrowheads="1"/>
          </p:cNvSpPr>
          <p:nvPr/>
        </p:nvSpPr>
        <p:spPr bwMode="auto">
          <a:xfrm>
            <a:off x="273050" y="1231900"/>
            <a:ext cx="8418513" cy="165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50000"/>
              </a:lnSpc>
              <a:spcBef>
                <a:spcPct val="0"/>
              </a:spcBef>
              <a:spcAft>
                <a:spcPts val="1000"/>
              </a:spcAft>
              <a:buFontTx/>
              <a:buNone/>
            </a:pPr>
            <a:r>
              <a:rPr lang="en-ZA" altLang="en-US" sz="1600">
                <a:solidFill>
                  <a:srgbClr val="000000"/>
                </a:solidFill>
                <a:latin typeface="Arial" panose="020B0604020202020204" pitchFamily="34" charset="0"/>
                <a:ea typeface="Calibri" panose="020F0502020204030204" pitchFamily="34" charset="0"/>
                <a:cs typeface="Arial" panose="020B0604020202020204" pitchFamily="34" charset="0"/>
              </a:rPr>
              <a:t>Programme 3 contributes to outcome 2, 5, 6, 7, 8, 9 and 10 as follows: </a:t>
            </a:r>
            <a:endParaRPr lang="en-ZA" altLang="en-US" sz="1600" b="1">
              <a:solidFill>
                <a:srgbClr val="000000"/>
              </a:solidFill>
              <a:latin typeface="Arial" panose="020B0604020202020204" pitchFamily="34" charset="0"/>
              <a:ea typeface="Calibri" panose="020F0502020204030204" pitchFamily="34" charset="0"/>
              <a:cs typeface="Arial" panose="020B0604020202020204" pitchFamily="34" charset="0"/>
            </a:endParaRPr>
          </a:p>
          <a:p>
            <a:pPr algn="just" eaLnBrk="1" hangingPunct="1">
              <a:lnSpc>
                <a:spcPct val="150000"/>
              </a:lnSpc>
              <a:spcBef>
                <a:spcPct val="0"/>
              </a:spcBef>
              <a:spcAft>
                <a:spcPts val="1000"/>
              </a:spcAft>
              <a:buFontTx/>
              <a:buNone/>
            </a:pPr>
            <a:r>
              <a:rPr lang="en-ZA" altLang="en-US" sz="1600" b="1">
                <a:solidFill>
                  <a:srgbClr val="000000"/>
                </a:solidFill>
                <a:latin typeface="Arial" panose="020B0604020202020204" pitchFamily="34" charset="0"/>
                <a:ea typeface="Calibri" panose="020F0502020204030204" pitchFamily="34" charset="0"/>
                <a:cs typeface="Arial" panose="020B0604020202020204" pitchFamily="34" charset="0"/>
              </a:rPr>
              <a:t>Outcome 2: Improved Organisational capability and good governance</a:t>
            </a:r>
          </a:p>
          <a:p>
            <a:pPr eaLnBrk="1" fontAlgn="ctr" hangingPunct="1">
              <a:lnSpc>
                <a:spcPct val="115000"/>
              </a:lnSpc>
              <a:spcBef>
                <a:spcPct val="0"/>
              </a:spcBef>
              <a:spcAft>
                <a:spcPts val="200"/>
              </a:spcAft>
              <a:buFontTx/>
              <a:buNone/>
            </a:pPr>
            <a:r>
              <a:rPr lang="en-ZA" altLang="en-US" sz="1600">
                <a:solidFill>
                  <a:srgbClr val="000000"/>
                </a:solidFill>
                <a:latin typeface="Arial" panose="020B0604020202020204" pitchFamily="34" charset="0"/>
                <a:ea typeface="Calibri" panose="020F0502020204030204" pitchFamily="34" charset="0"/>
                <a:cs typeface="Arial" panose="020B0604020202020204" pitchFamily="34" charset="0"/>
              </a:rPr>
              <a:t>For the 2022/23 financial year, the Department plan to finalise 80% of the expungements </a:t>
            </a:r>
            <a:r>
              <a:rPr lang="en-ZA" altLang="en-US" sz="1600">
                <a:solidFill>
                  <a:srgbClr val="000000"/>
                </a:solidFill>
                <a:latin typeface="Arial" panose="020B0604020202020204" pitchFamily="34" charset="0"/>
                <a:ea typeface="Calibri" panose="020F0502020204030204" pitchFamily="34" charset="0"/>
                <a:cs typeface="Times New Roman" panose="02020603050405020304" pitchFamily="18" charset="0"/>
              </a:rPr>
              <a:t>within three (3) months after receipt of complete application</a:t>
            </a:r>
          </a:p>
        </p:txBody>
      </p:sp>
      <p:sp>
        <p:nvSpPr>
          <p:cNvPr id="75782" name="Rectangle 6">
            <a:extLst>
              <a:ext uri="{FF2B5EF4-FFF2-40B4-BE49-F238E27FC236}">
                <a16:creationId xmlns:a16="http://schemas.microsoft.com/office/drawing/2014/main" id="{86B4BAC6-1145-C8D0-76A9-C2CBD76589FA}"/>
              </a:ext>
            </a:extLst>
          </p:cNvPr>
          <p:cNvSpPr>
            <a:spLocks noChangeArrowheads="1"/>
          </p:cNvSpPr>
          <p:nvPr/>
        </p:nvSpPr>
        <p:spPr bwMode="auto">
          <a:xfrm>
            <a:off x="185738" y="3175000"/>
            <a:ext cx="846296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600" b="1">
                <a:latin typeface="Arial" panose="020B0604020202020204" pitchFamily="34" charset="0"/>
                <a:cs typeface="Arial" panose="020B0604020202020204" pitchFamily="34" charset="0"/>
              </a:rPr>
              <a:t>2022/23 APP OUTCOME, ACCOMPANYING OUTPUT INDICATORS AND TARGETS</a:t>
            </a:r>
            <a:endParaRPr lang="en-US" altLang="en-US" sz="1600">
              <a:latin typeface="Arial" panose="020B0604020202020204" pitchFamily="34" charset="0"/>
              <a:cs typeface="Arial" panose="020B0604020202020204" pitchFamily="34" charset="0"/>
            </a:endParaRPr>
          </a:p>
        </p:txBody>
      </p:sp>
      <p:graphicFrame>
        <p:nvGraphicFramePr>
          <p:cNvPr id="8" name="Table 7">
            <a:extLst>
              <a:ext uri="{FF2B5EF4-FFF2-40B4-BE49-F238E27FC236}">
                <a16:creationId xmlns:a16="http://schemas.microsoft.com/office/drawing/2014/main" id="{08AAFD57-A271-4D3A-A967-58194531B202}"/>
              </a:ext>
            </a:extLst>
          </p:cNvPr>
          <p:cNvGraphicFramePr>
            <a:graphicFrameLocks noGrp="1"/>
          </p:cNvGraphicFramePr>
          <p:nvPr/>
        </p:nvGraphicFramePr>
        <p:xfrm>
          <a:off x="273050" y="3821113"/>
          <a:ext cx="8623300" cy="1930400"/>
        </p:xfrm>
        <a:graphic>
          <a:graphicData uri="http://schemas.openxmlformats.org/drawingml/2006/table">
            <a:tbl>
              <a:tblPr>
                <a:tableStyleId>{5C22544A-7EE6-4342-B048-85BDC9FD1C3A}</a:tableStyleId>
              </a:tblPr>
              <a:tblGrid>
                <a:gridCol w="1335016">
                  <a:extLst>
                    <a:ext uri="{9D8B030D-6E8A-4147-A177-3AD203B41FA5}">
                      <a16:colId xmlns:a16="http://schemas.microsoft.com/office/drawing/2014/main" val="20000"/>
                    </a:ext>
                  </a:extLst>
                </a:gridCol>
                <a:gridCol w="1984887">
                  <a:extLst>
                    <a:ext uri="{9D8B030D-6E8A-4147-A177-3AD203B41FA5}">
                      <a16:colId xmlns:a16="http://schemas.microsoft.com/office/drawing/2014/main" val="20001"/>
                    </a:ext>
                  </a:extLst>
                </a:gridCol>
                <a:gridCol w="1172004">
                  <a:extLst>
                    <a:ext uri="{9D8B030D-6E8A-4147-A177-3AD203B41FA5}">
                      <a16:colId xmlns:a16="http://schemas.microsoft.com/office/drawing/2014/main" val="20002"/>
                    </a:ext>
                  </a:extLst>
                </a:gridCol>
                <a:gridCol w="1309840">
                  <a:extLst>
                    <a:ext uri="{9D8B030D-6E8A-4147-A177-3AD203B41FA5}">
                      <a16:colId xmlns:a16="http://schemas.microsoft.com/office/drawing/2014/main" val="20003"/>
                    </a:ext>
                  </a:extLst>
                </a:gridCol>
                <a:gridCol w="1253763">
                  <a:extLst>
                    <a:ext uri="{9D8B030D-6E8A-4147-A177-3AD203B41FA5}">
                      <a16:colId xmlns:a16="http://schemas.microsoft.com/office/drawing/2014/main" val="20004"/>
                    </a:ext>
                  </a:extLst>
                </a:gridCol>
                <a:gridCol w="1567790">
                  <a:extLst>
                    <a:ext uri="{9D8B030D-6E8A-4147-A177-3AD203B41FA5}">
                      <a16:colId xmlns:a16="http://schemas.microsoft.com/office/drawing/2014/main" val="20005"/>
                    </a:ext>
                  </a:extLst>
                </a:gridCol>
              </a:tblGrid>
              <a:tr h="329357">
                <a:tc gridSpan="6">
                  <a:txBody>
                    <a:bodyPr/>
                    <a:lstStyle/>
                    <a:p>
                      <a:pPr marL="0" marR="0" indent="0" algn="just" fontAlgn="ctr">
                        <a:lnSpc>
                          <a:spcPct val="120000"/>
                        </a:lnSpc>
                        <a:spcBef>
                          <a:spcPts val="0"/>
                        </a:spcBef>
                        <a:spcAft>
                          <a:spcPts val="200"/>
                        </a:spcAft>
                      </a:pPr>
                      <a:r>
                        <a:rPr lang="en-ZA" sz="1800" b="1" kern="1200" dirty="0">
                          <a:solidFill>
                            <a:schemeClr val="dk1"/>
                          </a:solidFill>
                          <a:effectLst/>
                          <a:latin typeface="+mn-lt"/>
                          <a:ea typeface="+mn-ea"/>
                          <a:cs typeface="+mn-cs"/>
                        </a:rPr>
                        <a:t>Outcome 2:</a:t>
                      </a:r>
                      <a:r>
                        <a:rPr lang="en-ZA" sz="1800" kern="1200" dirty="0">
                          <a:solidFill>
                            <a:schemeClr val="dk1"/>
                          </a:solidFill>
                          <a:effectLst/>
                          <a:latin typeface="+mn-lt"/>
                          <a:ea typeface="+mn-ea"/>
                          <a:cs typeface="+mn-cs"/>
                        </a:rPr>
                        <a:t> </a:t>
                      </a:r>
                      <a:r>
                        <a:rPr lang="en-ZA" sz="1800" b="1" kern="1200" dirty="0">
                          <a:solidFill>
                            <a:schemeClr val="dk1"/>
                          </a:solidFill>
                          <a:effectLst/>
                          <a:latin typeface="+mn-lt"/>
                          <a:ea typeface="+mn-ea"/>
                          <a:cs typeface="+mn-cs"/>
                        </a:rPr>
                        <a:t>Improved organisational capability and good governance </a:t>
                      </a:r>
                      <a:endParaRPr lang="en-US" sz="1200" b="1" dirty="0">
                        <a:effectLst/>
                        <a:latin typeface="Arial" pitchFamily="34" charset="0"/>
                        <a:ea typeface="Calibri"/>
                        <a:cs typeface="Arial" pitchFamily="34" charset="0"/>
                      </a:endParaRPr>
                    </a:p>
                  </a:txBody>
                  <a:tcPr marL="68569" marR="6856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82976">
                <a:tc rowSpan="2">
                  <a:txBody>
                    <a:bodyPr/>
                    <a:lstStyle/>
                    <a:p>
                      <a:pPr marL="0" marR="0" indent="0" algn="just" fontAlgn="ctr">
                        <a:lnSpc>
                          <a:spcPct val="100000"/>
                        </a:lnSpc>
                        <a:spcBef>
                          <a:spcPts val="0"/>
                        </a:spcBef>
                        <a:spcAft>
                          <a:spcPts val="0"/>
                        </a:spcAft>
                      </a:pPr>
                      <a:r>
                        <a:rPr lang="en-ZA" sz="1200" b="1" dirty="0">
                          <a:effectLst/>
                          <a:latin typeface="Arial" pitchFamily="34" charset="0"/>
                          <a:cs typeface="Arial" pitchFamily="34" charset="0"/>
                        </a:rPr>
                        <a:t>Outputs</a:t>
                      </a:r>
                      <a:endParaRPr lang="en-US" sz="1200" b="1" dirty="0">
                        <a:effectLst/>
                        <a:latin typeface="Arial" pitchFamily="34" charset="0"/>
                        <a:ea typeface="Calibri"/>
                        <a:cs typeface="Arial" pitchFamily="34" charset="0"/>
                      </a:endParaRPr>
                    </a:p>
                  </a:txBody>
                  <a:tcPr marL="68569" marR="6856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rowSpan="2">
                  <a:txBody>
                    <a:bodyPr/>
                    <a:lstStyle/>
                    <a:p>
                      <a:pPr marL="0" marR="0" indent="0" algn="just" fontAlgn="ctr">
                        <a:lnSpc>
                          <a:spcPct val="100000"/>
                        </a:lnSpc>
                        <a:spcBef>
                          <a:spcPts val="0"/>
                        </a:spcBef>
                        <a:spcAft>
                          <a:spcPts val="0"/>
                        </a:spcAft>
                      </a:pPr>
                      <a:r>
                        <a:rPr lang="en-ZA" sz="1200" b="1" dirty="0">
                          <a:effectLst/>
                          <a:latin typeface="Arial" pitchFamily="34" charset="0"/>
                          <a:cs typeface="Arial" pitchFamily="34" charset="0"/>
                        </a:rPr>
                        <a:t>Output</a:t>
                      </a:r>
                      <a:endParaRPr lang="en-US" sz="1200" b="1" dirty="0">
                        <a:effectLst/>
                        <a:latin typeface="Arial" pitchFamily="34" charset="0"/>
                        <a:cs typeface="Arial" pitchFamily="34" charset="0"/>
                      </a:endParaRPr>
                    </a:p>
                    <a:p>
                      <a:pPr marL="0" marR="0" indent="0" algn="just" fontAlgn="ctr">
                        <a:lnSpc>
                          <a:spcPct val="100000"/>
                        </a:lnSpc>
                        <a:spcBef>
                          <a:spcPts val="0"/>
                        </a:spcBef>
                        <a:spcAft>
                          <a:spcPts val="0"/>
                        </a:spcAft>
                      </a:pPr>
                      <a:r>
                        <a:rPr lang="en-ZA" sz="1200" b="1" dirty="0">
                          <a:effectLst/>
                          <a:latin typeface="Arial" pitchFamily="34" charset="0"/>
                          <a:cs typeface="Arial" pitchFamily="34" charset="0"/>
                        </a:rPr>
                        <a:t>Indicators</a:t>
                      </a:r>
                      <a:endParaRPr lang="en-US" sz="1200" b="1" dirty="0">
                        <a:effectLst/>
                        <a:latin typeface="Arial" pitchFamily="34" charset="0"/>
                        <a:ea typeface="Calibri"/>
                        <a:cs typeface="Arial" pitchFamily="34" charset="0"/>
                      </a:endParaRPr>
                    </a:p>
                  </a:txBody>
                  <a:tcPr marL="68569" marR="6856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rowSpan="2">
                  <a:txBody>
                    <a:bodyPr/>
                    <a:lstStyle/>
                    <a:p>
                      <a:pPr marL="83185" marR="0" indent="0" algn="just" fontAlgn="ctr">
                        <a:lnSpc>
                          <a:spcPct val="100000"/>
                        </a:lnSpc>
                        <a:spcBef>
                          <a:spcPts val="0"/>
                        </a:spcBef>
                        <a:spcAft>
                          <a:spcPts val="0"/>
                        </a:spcAft>
                      </a:pPr>
                      <a:r>
                        <a:rPr lang="en-ZA" sz="1200" b="1" dirty="0">
                          <a:effectLst/>
                          <a:latin typeface="Arial" pitchFamily="34" charset="0"/>
                          <a:cs typeface="Arial" pitchFamily="34" charset="0"/>
                        </a:rPr>
                        <a:t>Estimated performance </a:t>
                      </a:r>
                      <a:endParaRPr lang="en-US" sz="1200" b="1" dirty="0">
                        <a:effectLst/>
                        <a:latin typeface="Arial" pitchFamily="34" charset="0"/>
                        <a:cs typeface="Arial" pitchFamily="34" charset="0"/>
                      </a:endParaRPr>
                    </a:p>
                    <a:p>
                      <a:pPr marL="83185" marR="0" indent="0" algn="just" fontAlgn="ctr">
                        <a:lnSpc>
                          <a:spcPct val="100000"/>
                        </a:lnSpc>
                        <a:spcBef>
                          <a:spcPts val="0"/>
                        </a:spcBef>
                        <a:spcAft>
                          <a:spcPts val="0"/>
                        </a:spcAft>
                      </a:pPr>
                      <a:r>
                        <a:rPr lang="en-ZA" sz="1200" b="1" dirty="0">
                          <a:effectLst/>
                          <a:latin typeface="Arial" pitchFamily="34" charset="0"/>
                          <a:cs typeface="Arial" pitchFamily="34" charset="0"/>
                        </a:rPr>
                        <a:t>2021/22</a:t>
                      </a:r>
                      <a:endParaRPr lang="en-US" sz="1200" b="1" dirty="0">
                        <a:effectLst/>
                        <a:latin typeface="Arial" pitchFamily="34" charset="0"/>
                        <a:ea typeface="Calibri"/>
                        <a:cs typeface="Arial" pitchFamily="34" charset="0"/>
                      </a:endParaRPr>
                    </a:p>
                  </a:txBody>
                  <a:tcPr marL="68569" marR="6856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gridSpan="3">
                  <a:txBody>
                    <a:bodyPr/>
                    <a:lstStyle/>
                    <a:p>
                      <a:pPr marL="0" marR="0" indent="0" algn="ctr" fontAlgn="ctr">
                        <a:lnSpc>
                          <a:spcPct val="100000"/>
                        </a:lnSpc>
                        <a:spcBef>
                          <a:spcPts val="0"/>
                        </a:spcBef>
                        <a:spcAft>
                          <a:spcPts val="0"/>
                        </a:spcAft>
                      </a:pPr>
                      <a:r>
                        <a:rPr lang="en-ZA" sz="1200" b="1" dirty="0">
                          <a:effectLst/>
                          <a:latin typeface="Arial" pitchFamily="34" charset="0"/>
                          <a:cs typeface="Arial" pitchFamily="34" charset="0"/>
                        </a:rPr>
                        <a:t>Medium-term targets</a:t>
                      </a:r>
                      <a:endParaRPr lang="en-US" sz="1200" b="1" dirty="0">
                        <a:effectLst/>
                        <a:latin typeface="Arial" pitchFamily="34" charset="0"/>
                        <a:ea typeface="Calibri"/>
                        <a:cs typeface="Arial" pitchFamily="34" charset="0"/>
                      </a:endParaRPr>
                    </a:p>
                  </a:txBody>
                  <a:tcPr marL="68569" marR="6856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365953">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indent="0" algn="just" fontAlgn="ctr">
                        <a:lnSpc>
                          <a:spcPct val="100000"/>
                        </a:lnSpc>
                        <a:spcBef>
                          <a:spcPts val="0"/>
                        </a:spcBef>
                        <a:spcAft>
                          <a:spcPts val="0"/>
                        </a:spcAft>
                      </a:pPr>
                      <a:r>
                        <a:rPr lang="en-ZA" sz="1200" b="1" dirty="0">
                          <a:effectLst/>
                          <a:latin typeface="Arial" pitchFamily="34" charset="0"/>
                          <a:cs typeface="Arial" pitchFamily="34" charset="0"/>
                        </a:rPr>
                        <a:t>2022/23</a:t>
                      </a:r>
                      <a:endParaRPr lang="en-US" sz="1200" b="1" dirty="0">
                        <a:effectLst/>
                        <a:latin typeface="Arial" pitchFamily="34" charset="0"/>
                        <a:ea typeface="Calibri"/>
                        <a:cs typeface="Arial" pitchFamily="34" charset="0"/>
                      </a:endParaRPr>
                    </a:p>
                  </a:txBody>
                  <a:tcPr marL="68569" marR="6856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0" algn="just" fontAlgn="ctr">
                        <a:lnSpc>
                          <a:spcPct val="100000"/>
                        </a:lnSpc>
                        <a:spcBef>
                          <a:spcPts val="0"/>
                        </a:spcBef>
                        <a:spcAft>
                          <a:spcPts val="0"/>
                        </a:spcAft>
                      </a:pPr>
                      <a:r>
                        <a:rPr lang="en-ZA" sz="1200" b="1" dirty="0">
                          <a:effectLst/>
                          <a:latin typeface="Arial" pitchFamily="34" charset="0"/>
                          <a:cs typeface="Arial" pitchFamily="34" charset="0"/>
                        </a:rPr>
                        <a:t>2023/24</a:t>
                      </a:r>
                      <a:endParaRPr lang="en-US" sz="1200" b="1" dirty="0">
                        <a:effectLst/>
                        <a:latin typeface="Arial" pitchFamily="34" charset="0"/>
                        <a:ea typeface="Calibri"/>
                        <a:cs typeface="Arial" pitchFamily="34" charset="0"/>
                      </a:endParaRPr>
                    </a:p>
                  </a:txBody>
                  <a:tcPr marL="68569" marR="6856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0" algn="just" fontAlgn="ctr">
                        <a:lnSpc>
                          <a:spcPct val="100000"/>
                        </a:lnSpc>
                        <a:spcBef>
                          <a:spcPts val="0"/>
                        </a:spcBef>
                        <a:spcAft>
                          <a:spcPts val="0"/>
                        </a:spcAft>
                      </a:pPr>
                      <a:r>
                        <a:rPr lang="en-ZA" sz="1200" b="1" dirty="0">
                          <a:effectLst/>
                          <a:latin typeface="Arial" pitchFamily="34" charset="0"/>
                          <a:cs typeface="Arial" pitchFamily="34" charset="0"/>
                        </a:rPr>
                        <a:t>2024/25</a:t>
                      </a:r>
                      <a:endParaRPr lang="en-US" sz="1200" b="1" dirty="0">
                        <a:effectLst/>
                        <a:latin typeface="Arial" pitchFamily="34" charset="0"/>
                        <a:ea typeface="Calibri"/>
                        <a:cs typeface="Arial" pitchFamily="34" charset="0"/>
                      </a:endParaRPr>
                    </a:p>
                  </a:txBody>
                  <a:tcPr marL="68569" marR="6856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1052114">
                <a:tc>
                  <a:txBody>
                    <a:bodyPr/>
                    <a:lstStyle/>
                    <a:p>
                      <a:pPr marL="0" marR="0" indent="0" algn="l" defTabSz="914400" rtl="0" eaLnBrk="1" fontAlgn="ctr" latinLnBrk="0" hangingPunct="1">
                        <a:lnSpc>
                          <a:spcPct val="115000"/>
                        </a:lnSpc>
                        <a:spcBef>
                          <a:spcPts val="0"/>
                        </a:spcBef>
                        <a:spcAft>
                          <a:spcPts val="200"/>
                        </a:spcAft>
                      </a:pPr>
                      <a:r>
                        <a:rPr lang="en-ZA"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2.8 Criminal records of qualifying candidates cleared </a:t>
                      </a:r>
                    </a:p>
                  </a:txBody>
                  <a:tcPr marL="68582" marR="685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ctr" latinLnBrk="0" hangingPunct="1">
                        <a:lnSpc>
                          <a:spcPct val="115000"/>
                        </a:lnSpc>
                        <a:spcBef>
                          <a:spcPts val="0"/>
                        </a:spcBef>
                        <a:spcAft>
                          <a:spcPts val="200"/>
                        </a:spcAft>
                      </a:pPr>
                      <a:r>
                        <a:rPr lang="en-ZA"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2.8.1 Percentage of expungements finalized within 3 (three) months after receipt of complete application</a:t>
                      </a:r>
                    </a:p>
                  </a:txBody>
                  <a:tcPr marL="68582" marR="685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683895" indent="-226695" algn="ctr" fontAlgn="ctr">
                        <a:lnSpc>
                          <a:spcPct val="115000"/>
                        </a:lnSpc>
                        <a:spcBef>
                          <a:spcPts val="1200"/>
                        </a:spcBef>
                        <a:spcAft>
                          <a:spcPts val="200"/>
                        </a:spcAft>
                      </a:pPr>
                      <a:r>
                        <a:rPr lang="en-ZA"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80%</a:t>
                      </a:r>
                    </a:p>
                  </a:txBody>
                  <a:tcPr marL="68582" marR="685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683895" indent="-226695" algn="l" fontAlgn="ctr">
                        <a:lnSpc>
                          <a:spcPct val="115000"/>
                        </a:lnSpc>
                        <a:spcBef>
                          <a:spcPts val="1200"/>
                        </a:spcBef>
                        <a:spcAft>
                          <a:spcPts val="200"/>
                        </a:spcAft>
                      </a:pPr>
                      <a:r>
                        <a:rPr lang="en-ZA"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80%</a:t>
                      </a:r>
                    </a:p>
                  </a:txBody>
                  <a:tcPr marL="68582" marR="685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683895" indent="-226695" algn="just" fontAlgn="ctr">
                        <a:lnSpc>
                          <a:spcPct val="115000"/>
                        </a:lnSpc>
                        <a:spcBef>
                          <a:spcPts val="1200"/>
                        </a:spcBef>
                        <a:spcAft>
                          <a:spcPts val="200"/>
                        </a:spcAft>
                      </a:pPr>
                      <a:r>
                        <a:rPr lang="en-ZA"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81%</a:t>
                      </a:r>
                    </a:p>
                  </a:txBody>
                  <a:tcPr marL="68582" marR="685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683895" indent="-226695" algn="ctr" fontAlgn="ctr">
                        <a:lnSpc>
                          <a:spcPct val="115000"/>
                        </a:lnSpc>
                        <a:spcBef>
                          <a:spcPts val="1200"/>
                        </a:spcBef>
                        <a:spcAft>
                          <a:spcPts val="200"/>
                        </a:spcAft>
                      </a:pPr>
                      <a:r>
                        <a:rPr lang="en-ZA"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82%</a:t>
                      </a:r>
                    </a:p>
                  </a:txBody>
                  <a:tcPr marL="68582" marR="685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6463604"/>
                  </a:ext>
                </a:extLst>
              </a:tr>
            </a:tbl>
          </a:graphicData>
        </a:graphic>
      </p:graphicFrame>
    </p:spTree>
  </p:cSld>
  <p:clrMapOvr>
    <a:masterClrMapping/>
  </p:clrMapOvr>
  <p:transition spd="med">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extBox 2">
            <a:extLst>
              <a:ext uri="{FF2B5EF4-FFF2-40B4-BE49-F238E27FC236}">
                <a16:creationId xmlns:a16="http://schemas.microsoft.com/office/drawing/2014/main" id="{52329E3B-A2EF-2E79-5E07-409C106E0303}"/>
              </a:ext>
            </a:extLst>
          </p:cNvPr>
          <p:cNvSpPr txBox="1">
            <a:spLocks noChangeArrowheads="1"/>
          </p:cNvSpPr>
          <p:nvPr/>
        </p:nvSpPr>
        <p:spPr bwMode="auto">
          <a:xfrm>
            <a:off x="293688" y="742950"/>
            <a:ext cx="74025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600" b="1">
                <a:solidFill>
                  <a:srgbClr val="000000"/>
                </a:solidFill>
                <a:latin typeface="Arial" panose="020B0604020202020204" pitchFamily="34" charset="0"/>
                <a:cs typeface="Arial" panose="020B0604020202020204" pitchFamily="34" charset="0"/>
              </a:rPr>
              <a:t>PROGRAMME 3: LEGAL SERVICES</a:t>
            </a:r>
            <a:endParaRPr lang="en-US" altLang="en-US" sz="1600">
              <a:solidFill>
                <a:srgbClr val="000000"/>
              </a:solidFill>
              <a:latin typeface="Arial" panose="020B0604020202020204" pitchFamily="34" charset="0"/>
              <a:cs typeface="Arial" panose="020B0604020202020204" pitchFamily="34" charset="0"/>
            </a:endParaRPr>
          </a:p>
          <a:p>
            <a:pPr eaLnBrk="1" hangingPunct="1">
              <a:lnSpc>
                <a:spcPct val="100000"/>
              </a:lnSpc>
              <a:spcBef>
                <a:spcPct val="0"/>
              </a:spcBef>
              <a:buFontTx/>
              <a:buNone/>
            </a:pPr>
            <a:endParaRPr lang="en-US" altLang="en-US" sz="1600">
              <a:solidFill>
                <a:srgbClr val="000000"/>
              </a:solidFill>
              <a:latin typeface="Arial" panose="020B0604020202020204" pitchFamily="34" charset="0"/>
              <a:cs typeface="Arial" panose="020B0604020202020204" pitchFamily="34" charset="0"/>
            </a:endParaRPr>
          </a:p>
        </p:txBody>
      </p:sp>
      <p:cxnSp>
        <p:nvCxnSpPr>
          <p:cNvPr id="4" name="Straight Connector 3">
            <a:extLst>
              <a:ext uri="{FF2B5EF4-FFF2-40B4-BE49-F238E27FC236}">
                <a16:creationId xmlns:a16="http://schemas.microsoft.com/office/drawing/2014/main" id="{29C1A0A7-CECB-4143-9B6D-0918BDFC2B65}"/>
              </a:ext>
            </a:extLst>
          </p:cNvPr>
          <p:cNvCxnSpPr/>
          <p:nvPr/>
        </p:nvCxnSpPr>
        <p:spPr>
          <a:xfrm>
            <a:off x="617538" y="1073150"/>
            <a:ext cx="7599362" cy="0"/>
          </a:xfrm>
          <a:prstGeom prst="line">
            <a:avLst/>
          </a:prstGeom>
          <a:ln>
            <a:solidFill>
              <a:srgbClr val="C00000"/>
            </a:solidFill>
          </a:ln>
        </p:spPr>
        <p:style>
          <a:lnRef idx="2">
            <a:schemeClr val="accent4"/>
          </a:lnRef>
          <a:fillRef idx="0">
            <a:schemeClr val="accent4"/>
          </a:fillRef>
          <a:effectRef idx="1">
            <a:schemeClr val="accent4"/>
          </a:effectRef>
          <a:fontRef idx="minor">
            <a:schemeClr val="tx1"/>
          </a:fontRef>
        </p:style>
      </p:cxnSp>
      <p:sp>
        <p:nvSpPr>
          <p:cNvPr id="76804" name="Rectangle 1">
            <a:extLst>
              <a:ext uri="{FF2B5EF4-FFF2-40B4-BE49-F238E27FC236}">
                <a16:creationId xmlns:a16="http://schemas.microsoft.com/office/drawing/2014/main" id="{6EFF01F5-D50B-9388-CBC6-C9D162E42C2B}"/>
              </a:ext>
            </a:extLst>
          </p:cNvPr>
          <p:cNvSpPr>
            <a:spLocks noChangeArrowheads="1"/>
          </p:cNvSpPr>
          <p:nvPr/>
        </p:nvSpPr>
        <p:spPr bwMode="auto">
          <a:xfrm>
            <a:off x="460375" y="1833563"/>
            <a:ext cx="8001000" cy="82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50000"/>
              </a:lnSpc>
              <a:spcBef>
                <a:spcPct val="0"/>
              </a:spcBef>
              <a:spcAft>
                <a:spcPts val="1000"/>
              </a:spcAft>
              <a:buFont typeface="Calibri Light" panose="020F0302020204030204" pitchFamily="34" charset="0"/>
              <a:buAutoNum type="alphaLcPeriod"/>
            </a:pPr>
            <a:endParaRPr lang="en-US" altLang="en-US" sz="1400">
              <a:solidFill>
                <a:srgbClr val="000000"/>
              </a:solidFill>
              <a:latin typeface="Arial" panose="020B0604020202020204" pitchFamily="34" charset="0"/>
              <a:ea typeface="Calibri" panose="020F0502020204030204" pitchFamily="34" charset="0"/>
              <a:cs typeface="Arial" panose="020B0604020202020204" pitchFamily="34" charset="0"/>
            </a:endParaRPr>
          </a:p>
          <a:p>
            <a:pPr algn="just" eaLnBrk="1" hangingPunct="1">
              <a:lnSpc>
                <a:spcPct val="150000"/>
              </a:lnSpc>
              <a:spcBef>
                <a:spcPct val="0"/>
              </a:spcBef>
              <a:spcAft>
                <a:spcPts val="1000"/>
              </a:spcAft>
              <a:buFont typeface="Calibri Light" panose="020F0302020204030204" pitchFamily="34" charset="0"/>
              <a:buAutoNum type="alphaLcPeriod"/>
            </a:pPr>
            <a:endParaRPr lang="en-US" altLang="en-US" sz="1400" b="1">
              <a:solidFill>
                <a:srgbClr val="000000"/>
              </a:solidFill>
              <a:latin typeface="Arial" panose="020B0604020202020204" pitchFamily="34" charset="0"/>
              <a:ea typeface="Calibri" panose="020F0502020204030204" pitchFamily="34" charset="0"/>
              <a:cs typeface="Arial" panose="020B0604020202020204" pitchFamily="34" charset="0"/>
            </a:endParaRPr>
          </a:p>
        </p:txBody>
      </p:sp>
      <p:sp>
        <p:nvSpPr>
          <p:cNvPr id="76805" name="Rectangle 4">
            <a:extLst>
              <a:ext uri="{FF2B5EF4-FFF2-40B4-BE49-F238E27FC236}">
                <a16:creationId xmlns:a16="http://schemas.microsoft.com/office/drawing/2014/main" id="{7D653ED2-B6AE-63CE-A79D-02B9BDE5759E}"/>
              </a:ext>
            </a:extLst>
          </p:cNvPr>
          <p:cNvSpPr>
            <a:spLocks noChangeArrowheads="1"/>
          </p:cNvSpPr>
          <p:nvPr/>
        </p:nvSpPr>
        <p:spPr bwMode="auto">
          <a:xfrm>
            <a:off x="460375" y="1833563"/>
            <a:ext cx="8001000" cy="215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50000"/>
              </a:lnSpc>
              <a:spcBef>
                <a:spcPct val="0"/>
              </a:spcBef>
              <a:spcAft>
                <a:spcPts val="1000"/>
              </a:spcAft>
              <a:buFont typeface="Calibri Light" panose="020F0302020204030204" pitchFamily="34" charset="0"/>
              <a:buAutoNum type="alphaLcPeriod"/>
            </a:pPr>
            <a:endParaRPr lang="en-US" altLang="en-US" sz="1000">
              <a:solidFill>
                <a:srgbClr val="000000"/>
              </a:solidFill>
              <a:latin typeface="Arial" panose="020B0604020202020204" pitchFamily="34" charset="0"/>
              <a:ea typeface="Calibri" panose="020F0502020204030204" pitchFamily="34" charset="0"/>
              <a:cs typeface="Arial" panose="020B0604020202020204" pitchFamily="34" charset="0"/>
            </a:endParaRPr>
          </a:p>
          <a:p>
            <a:pPr algn="just" eaLnBrk="1" hangingPunct="1">
              <a:lnSpc>
                <a:spcPct val="150000"/>
              </a:lnSpc>
              <a:spcBef>
                <a:spcPct val="0"/>
              </a:spcBef>
              <a:spcAft>
                <a:spcPts val="1000"/>
              </a:spcAft>
              <a:buFont typeface="Calibri Light" panose="020F0302020204030204" pitchFamily="34" charset="0"/>
              <a:buAutoNum type="alphaLcPeriod"/>
            </a:pPr>
            <a:endParaRPr lang="en-US" altLang="en-US" sz="1100">
              <a:solidFill>
                <a:srgbClr val="000000"/>
              </a:solidFill>
              <a:latin typeface="Arial" panose="020B0604020202020204" pitchFamily="34" charset="0"/>
              <a:ea typeface="Calibri" panose="020F0502020204030204" pitchFamily="34" charset="0"/>
              <a:cs typeface="Arial" panose="020B0604020202020204" pitchFamily="34" charset="0"/>
            </a:endParaRPr>
          </a:p>
          <a:p>
            <a:pPr algn="just" eaLnBrk="1" hangingPunct="1">
              <a:lnSpc>
                <a:spcPct val="150000"/>
              </a:lnSpc>
              <a:spcBef>
                <a:spcPct val="0"/>
              </a:spcBef>
              <a:spcAft>
                <a:spcPts val="1000"/>
              </a:spcAft>
              <a:buFont typeface="Calibri Light" panose="020F0302020204030204" pitchFamily="34" charset="0"/>
              <a:buAutoNum type="alphaLcPeriod"/>
            </a:pPr>
            <a:endParaRPr lang="en-ZA" altLang="en-US" sz="1000">
              <a:solidFill>
                <a:srgbClr val="000000"/>
              </a:solidFill>
              <a:latin typeface="Arial" panose="020B0604020202020204" pitchFamily="34" charset="0"/>
              <a:ea typeface="Calibri" panose="020F0502020204030204" pitchFamily="34" charset="0"/>
              <a:cs typeface="Arial" panose="020B0604020202020204" pitchFamily="34" charset="0"/>
            </a:endParaRPr>
          </a:p>
          <a:p>
            <a:pPr algn="just" eaLnBrk="1" hangingPunct="1">
              <a:lnSpc>
                <a:spcPct val="150000"/>
              </a:lnSpc>
              <a:spcBef>
                <a:spcPct val="0"/>
              </a:spcBef>
              <a:spcAft>
                <a:spcPts val="1000"/>
              </a:spcAft>
              <a:buFont typeface="Calibri Light" panose="020F0302020204030204" pitchFamily="34" charset="0"/>
              <a:buAutoNum type="alphaLcPeriod"/>
            </a:pPr>
            <a:endParaRPr lang="en-US" altLang="en-US" sz="1100">
              <a:solidFill>
                <a:srgbClr val="000000"/>
              </a:solidFill>
              <a:latin typeface="Arial" panose="020B0604020202020204" pitchFamily="34" charset="0"/>
              <a:ea typeface="Calibri" panose="020F0502020204030204" pitchFamily="34" charset="0"/>
              <a:cs typeface="Arial" panose="020B0604020202020204" pitchFamily="34" charset="0"/>
            </a:endParaRPr>
          </a:p>
          <a:p>
            <a:pPr algn="just" eaLnBrk="1" hangingPunct="1">
              <a:lnSpc>
                <a:spcPct val="150000"/>
              </a:lnSpc>
              <a:spcBef>
                <a:spcPct val="0"/>
              </a:spcBef>
              <a:spcAft>
                <a:spcPts val="1000"/>
              </a:spcAft>
              <a:buFont typeface="Calibri Light" panose="020F0302020204030204" pitchFamily="34" charset="0"/>
              <a:buAutoNum type="alphaLcPeriod"/>
            </a:pPr>
            <a:endParaRPr lang="en-ZA" altLang="en-US" sz="1000">
              <a:solidFill>
                <a:srgbClr val="000000"/>
              </a:solidFill>
              <a:latin typeface="Arial" panose="020B0604020202020204" pitchFamily="34" charset="0"/>
              <a:ea typeface="Calibri" panose="020F0502020204030204" pitchFamily="34" charset="0"/>
              <a:cs typeface="Arial" panose="020B0604020202020204" pitchFamily="34" charset="0"/>
            </a:endParaRPr>
          </a:p>
          <a:p>
            <a:pPr algn="just" eaLnBrk="1" hangingPunct="1">
              <a:lnSpc>
                <a:spcPct val="150000"/>
              </a:lnSpc>
              <a:spcBef>
                <a:spcPct val="0"/>
              </a:spcBef>
              <a:spcAft>
                <a:spcPts val="1000"/>
              </a:spcAft>
              <a:buFont typeface="Calibri Light" panose="020F0302020204030204" pitchFamily="34" charset="0"/>
              <a:buAutoNum type="alphaLcPeriod"/>
            </a:pPr>
            <a:endParaRPr lang="en-US" altLang="en-US" sz="1100">
              <a:solidFill>
                <a:srgbClr val="000000"/>
              </a:solidFill>
              <a:latin typeface="Arial" panose="020B0604020202020204" pitchFamily="34" charset="0"/>
              <a:ea typeface="Calibri" panose="020F0502020204030204" pitchFamily="34" charset="0"/>
              <a:cs typeface="Arial" panose="020B0604020202020204" pitchFamily="34" charset="0"/>
            </a:endParaRPr>
          </a:p>
        </p:txBody>
      </p:sp>
      <p:sp>
        <p:nvSpPr>
          <p:cNvPr id="76806" name="Rectangle 5">
            <a:extLst>
              <a:ext uri="{FF2B5EF4-FFF2-40B4-BE49-F238E27FC236}">
                <a16:creationId xmlns:a16="http://schemas.microsoft.com/office/drawing/2014/main" id="{0643F932-9CDF-9988-1A86-57C4FB63FD66}"/>
              </a:ext>
            </a:extLst>
          </p:cNvPr>
          <p:cNvSpPr>
            <a:spLocks noChangeArrowheads="1"/>
          </p:cNvSpPr>
          <p:nvPr/>
        </p:nvSpPr>
        <p:spPr bwMode="auto">
          <a:xfrm>
            <a:off x="203200" y="1160463"/>
            <a:ext cx="8607425" cy="381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50000"/>
              </a:lnSpc>
              <a:spcBef>
                <a:spcPct val="0"/>
              </a:spcBef>
              <a:spcAft>
                <a:spcPts val="1000"/>
              </a:spcAft>
              <a:buFontTx/>
              <a:buNone/>
            </a:pPr>
            <a:r>
              <a:rPr lang="en-ZA" altLang="en-US" sz="1600" b="1">
                <a:solidFill>
                  <a:srgbClr val="000000"/>
                </a:solidFill>
                <a:latin typeface="Arial" panose="020B0604020202020204" pitchFamily="34" charset="0"/>
                <a:ea typeface="Calibri" panose="020F0502020204030204" pitchFamily="34" charset="0"/>
                <a:cs typeface="Arial" panose="020B0604020202020204" pitchFamily="34" charset="0"/>
              </a:rPr>
              <a:t>Outcome 10: Crime and corruption reduced through effective prosecution</a:t>
            </a:r>
            <a:endParaRPr lang="en-ZA" altLang="en-US" sz="1600">
              <a:solidFill>
                <a:srgbClr val="000000"/>
              </a:solidFill>
              <a:latin typeface="Arial" panose="020B0604020202020204" pitchFamily="34" charset="0"/>
              <a:ea typeface="Calibri" panose="020F0502020204030204" pitchFamily="34" charset="0"/>
              <a:cs typeface="Arial" panose="020B0604020202020204" pitchFamily="34" charset="0"/>
            </a:endParaRPr>
          </a:p>
          <a:p>
            <a:pPr algn="just" eaLnBrk="1" hangingPunct="1">
              <a:lnSpc>
                <a:spcPct val="100000"/>
              </a:lnSpc>
              <a:spcBef>
                <a:spcPct val="0"/>
              </a:spcBef>
              <a:spcAft>
                <a:spcPts val="1000"/>
              </a:spcAft>
            </a:pPr>
            <a:r>
              <a:rPr lang="en-ZA" altLang="en-US" sz="1600">
                <a:solidFill>
                  <a:srgbClr val="000000"/>
                </a:solidFill>
                <a:latin typeface="Arial" panose="020B0604020202020204" pitchFamily="34" charset="0"/>
                <a:ea typeface="Calibri" panose="020F0502020204030204" pitchFamily="34" charset="0"/>
                <a:cs typeface="Arial" panose="020B0604020202020204" pitchFamily="34" charset="0"/>
              </a:rPr>
              <a:t>The Department plan to submit three (3) Bills, Regulations, Notices and Proclamations to strengthen the anti-corruption architecture of South Africa to the Minister for consideration and approval. </a:t>
            </a:r>
          </a:p>
          <a:p>
            <a:pPr algn="just" eaLnBrk="1" hangingPunct="1">
              <a:lnSpc>
                <a:spcPct val="100000"/>
              </a:lnSpc>
              <a:spcBef>
                <a:spcPct val="0"/>
              </a:spcBef>
              <a:spcAft>
                <a:spcPts val="1000"/>
              </a:spcAft>
            </a:pPr>
            <a:endParaRPr lang="en-ZA" altLang="en-US" sz="1600">
              <a:solidFill>
                <a:srgbClr val="000000"/>
              </a:solidFill>
              <a:latin typeface="Arial" panose="020B0604020202020204" pitchFamily="34" charset="0"/>
              <a:ea typeface="Calibri" panose="020F0502020204030204" pitchFamily="34" charset="0"/>
              <a:cs typeface="Arial" panose="020B0604020202020204" pitchFamily="34" charset="0"/>
            </a:endParaRPr>
          </a:p>
          <a:p>
            <a:pPr algn="just" eaLnBrk="1" hangingPunct="1">
              <a:lnSpc>
                <a:spcPct val="100000"/>
              </a:lnSpc>
              <a:spcBef>
                <a:spcPct val="0"/>
              </a:spcBef>
              <a:spcAft>
                <a:spcPts val="1000"/>
              </a:spcAft>
            </a:pPr>
            <a:r>
              <a:rPr lang="en-ZA" altLang="en-US" sz="1600">
                <a:solidFill>
                  <a:srgbClr val="000000"/>
                </a:solidFill>
                <a:latin typeface="Arial" panose="020B0604020202020204" pitchFamily="34" charset="0"/>
                <a:ea typeface="Calibri" panose="020F0502020204030204" pitchFamily="34" charset="0"/>
                <a:cs typeface="Arial" panose="020B0604020202020204" pitchFamily="34" charset="0"/>
              </a:rPr>
              <a:t>For 2022/23 financial year, the Department plans to develop and submit a Plan for the implementation of the of the recommendations of the Commission on State Capture to the Minister for consideration and approval.</a:t>
            </a:r>
          </a:p>
          <a:p>
            <a:pPr algn="just" eaLnBrk="1" hangingPunct="1">
              <a:lnSpc>
                <a:spcPct val="100000"/>
              </a:lnSpc>
              <a:spcBef>
                <a:spcPct val="0"/>
              </a:spcBef>
              <a:spcAft>
                <a:spcPts val="1000"/>
              </a:spcAft>
            </a:pPr>
            <a:endParaRPr lang="en-ZA" altLang="en-US" sz="1600">
              <a:solidFill>
                <a:srgbClr val="000000"/>
              </a:solidFill>
              <a:latin typeface="Arial" panose="020B0604020202020204" pitchFamily="34" charset="0"/>
              <a:ea typeface="Calibri" panose="020F0502020204030204" pitchFamily="34" charset="0"/>
              <a:cs typeface="Arial" panose="020B0604020202020204" pitchFamily="34" charset="0"/>
            </a:endParaRPr>
          </a:p>
          <a:p>
            <a:pPr algn="just" eaLnBrk="1" hangingPunct="1">
              <a:lnSpc>
                <a:spcPct val="100000"/>
              </a:lnSpc>
              <a:spcBef>
                <a:spcPct val="0"/>
              </a:spcBef>
            </a:pPr>
            <a:r>
              <a:rPr lang="en-GB" altLang="en-US" sz="1600">
                <a:solidFill>
                  <a:srgbClr val="000000"/>
                </a:solidFill>
                <a:latin typeface="Arial" panose="020B0604020202020204" pitchFamily="34" charset="0"/>
                <a:ea typeface="Calibri" panose="020F0502020204030204" pitchFamily="34" charset="0"/>
                <a:cs typeface="Arial" panose="020B0604020202020204" pitchFamily="34" charset="0"/>
              </a:rPr>
              <a:t>The details of the output indicators and targets for this outcome are in the slides below:</a:t>
            </a:r>
            <a:endParaRPr lang="en-US" altLang="en-US" sz="1600">
              <a:solidFill>
                <a:srgbClr val="000000"/>
              </a:solidFill>
              <a:latin typeface="Arial" panose="020B0604020202020204" pitchFamily="34" charset="0"/>
              <a:ea typeface="Calibri" panose="020F0502020204030204" pitchFamily="34" charset="0"/>
              <a:cs typeface="Arial" panose="020B0604020202020204" pitchFamily="34" charset="0"/>
            </a:endParaRPr>
          </a:p>
          <a:p>
            <a:pPr algn="just" eaLnBrk="1" hangingPunct="1">
              <a:lnSpc>
                <a:spcPct val="100000"/>
              </a:lnSpc>
              <a:spcBef>
                <a:spcPct val="0"/>
              </a:spcBef>
              <a:buFontTx/>
              <a:buNone/>
            </a:pPr>
            <a:endParaRPr lang="en-US" altLang="en-US" sz="1600">
              <a:solidFill>
                <a:srgbClr val="000000"/>
              </a:solidFill>
              <a:latin typeface="Arial" panose="020B0604020202020204" pitchFamily="34" charset="0"/>
              <a:ea typeface="Calibri" panose="020F0502020204030204" pitchFamily="34" charset="0"/>
              <a:cs typeface="Arial" panose="020B0604020202020204" pitchFamily="34" charset="0"/>
            </a:endParaRPr>
          </a:p>
          <a:p>
            <a:pPr algn="just" eaLnBrk="1" hangingPunct="1">
              <a:lnSpc>
                <a:spcPct val="100000"/>
              </a:lnSpc>
              <a:spcBef>
                <a:spcPct val="0"/>
              </a:spcBef>
              <a:spcAft>
                <a:spcPts val="1000"/>
              </a:spcAft>
              <a:buFontTx/>
              <a:buNone/>
            </a:pPr>
            <a:endParaRPr lang="en-ZA" altLang="en-US" sz="1600">
              <a:solidFill>
                <a:srgbClr val="000000"/>
              </a:solidFill>
              <a:latin typeface="Arial" panose="020B0604020202020204" pitchFamily="34" charset="0"/>
              <a:ea typeface="Calibri" panose="020F0502020204030204" pitchFamily="34" charset="0"/>
              <a:cs typeface="Arial" panose="020B0604020202020204" pitchFamily="34" charset="0"/>
            </a:endParaRPr>
          </a:p>
        </p:txBody>
      </p:sp>
    </p:spTree>
  </p:cSld>
  <p:clrMapOvr>
    <a:masterClrMapping/>
  </p:clrMapOvr>
  <p:transition spd="med">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29C1A0A7-CECB-4143-9B6D-0918BDFC2B65}"/>
              </a:ext>
            </a:extLst>
          </p:cNvPr>
          <p:cNvCxnSpPr/>
          <p:nvPr/>
        </p:nvCxnSpPr>
        <p:spPr>
          <a:xfrm>
            <a:off x="285750" y="1006475"/>
            <a:ext cx="8275638" cy="0"/>
          </a:xfrm>
          <a:prstGeom prst="line">
            <a:avLst/>
          </a:prstGeom>
          <a:ln>
            <a:solidFill>
              <a:srgbClr val="C00000"/>
            </a:solidFill>
          </a:ln>
        </p:spPr>
        <p:style>
          <a:lnRef idx="2">
            <a:schemeClr val="accent4"/>
          </a:lnRef>
          <a:fillRef idx="0">
            <a:schemeClr val="accent4"/>
          </a:fillRef>
          <a:effectRef idx="1">
            <a:schemeClr val="accent4"/>
          </a:effectRef>
          <a:fontRef idx="minor">
            <a:schemeClr val="tx1"/>
          </a:fontRef>
        </p:style>
      </p:cxnSp>
      <p:sp>
        <p:nvSpPr>
          <p:cNvPr id="2" name="Rectangle 1">
            <a:extLst>
              <a:ext uri="{FF2B5EF4-FFF2-40B4-BE49-F238E27FC236}">
                <a16:creationId xmlns:a16="http://schemas.microsoft.com/office/drawing/2014/main" id="{2CBE08C6-19E8-A6C7-1DF4-97E32BA86551}"/>
              </a:ext>
            </a:extLst>
          </p:cNvPr>
          <p:cNvSpPr/>
          <p:nvPr/>
        </p:nvSpPr>
        <p:spPr>
          <a:xfrm>
            <a:off x="352425" y="1681163"/>
            <a:ext cx="8339138" cy="708025"/>
          </a:xfrm>
          <a:prstGeom prst="rect">
            <a:avLst/>
          </a:prstGeom>
        </p:spPr>
        <p:txBody>
          <a:bodyPr>
            <a:spAutoFit/>
          </a:bodyPr>
          <a:lstStyle/>
          <a:p>
            <a:pPr marL="95250" algn="just" eaLnBrk="1" fontAlgn="auto" hangingPunct="1">
              <a:spcBef>
                <a:spcPts val="0"/>
              </a:spcBef>
              <a:spcAft>
                <a:spcPts val="0"/>
              </a:spcAft>
              <a:defRPr/>
            </a:pPr>
            <a:endParaRPr lang="en-US" sz="2000" dirty="0">
              <a:latin typeface="Arial" panose="020B0604020202020204" pitchFamily="34" charset="0"/>
              <a:cs typeface="Arial" panose="020B0604020202020204" pitchFamily="34" charset="0"/>
            </a:endParaRPr>
          </a:p>
          <a:p>
            <a:pPr marL="342900" indent="-342900" algn="just" eaLnBrk="1" fontAlgn="auto" hangingPunct="1">
              <a:spcAft>
                <a:spcPts val="0"/>
              </a:spcAft>
              <a:buFont typeface="Arial" panose="020B0604020202020204" pitchFamily="34" charset="0"/>
              <a:buChar char="•"/>
              <a:defRPr/>
            </a:pPr>
            <a:endParaRPr lang="en-ZA" altLang="en-US" sz="2000" i="1" dirty="0">
              <a:latin typeface="Arial" panose="020B0604020202020204" pitchFamily="34" charset="0"/>
              <a:cs typeface="Arial" panose="020B0604020202020204" pitchFamily="34" charset="0"/>
            </a:endParaRPr>
          </a:p>
        </p:txBody>
      </p:sp>
      <p:sp>
        <p:nvSpPr>
          <p:cNvPr id="77828" name="TextBox 6">
            <a:extLst>
              <a:ext uri="{FF2B5EF4-FFF2-40B4-BE49-F238E27FC236}">
                <a16:creationId xmlns:a16="http://schemas.microsoft.com/office/drawing/2014/main" id="{7B56A7A5-B725-DE9C-1FDA-F16F26D6800D}"/>
              </a:ext>
            </a:extLst>
          </p:cNvPr>
          <p:cNvSpPr txBox="1">
            <a:spLocks noChangeArrowheads="1"/>
          </p:cNvSpPr>
          <p:nvPr/>
        </p:nvSpPr>
        <p:spPr bwMode="auto">
          <a:xfrm>
            <a:off x="285750" y="606425"/>
            <a:ext cx="874871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600" b="1">
                <a:latin typeface="Arial" panose="020B0604020202020204" pitchFamily="34" charset="0"/>
                <a:cs typeface="Arial" panose="020B0604020202020204" pitchFamily="34" charset="0"/>
              </a:rPr>
              <a:t> </a:t>
            </a:r>
            <a:r>
              <a:rPr lang="en-US" altLang="en-US" sz="1600" b="1">
                <a:solidFill>
                  <a:srgbClr val="000000"/>
                </a:solidFill>
                <a:latin typeface="Arial" panose="020B0604020202020204" pitchFamily="34" charset="0"/>
                <a:cs typeface="Arial" panose="020B0604020202020204" pitchFamily="34" charset="0"/>
              </a:rPr>
              <a:t>PROGRAMME 3: LEGAL SERVICES</a:t>
            </a:r>
            <a:endParaRPr lang="en-US" altLang="en-US" sz="1600">
              <a:solidFill>
                <a:srgbClr val="000000"/>
              </a:solidFill>
              <a:latin typeface="Arial" panose="020B0604020202020204" pitchFamily="34" charset="0"/>
              <a:cs typeface="Arial" panose="020B0604020202020204" pitchFamily="34" charset="0"/>
            </a:endParaRPr>
          </a:p>
        </p:txBody>
      </p:sp>
      <p:graphicFrame>
        <p:nvGraphicFramePr>
          <p:cNvPr id="9" name="Table 8">
            <a:extLst>
              <a:ext uri="{FF2B5EF4-FFF2-40B4-BE49-F238E27FC236}">
                <a16:creationId xmlns:a16="http://schemas.microsoft.com/office/drawing/2014/main" id="{08AAFD57-A271-4D3A-A967-58194531B202}"/>
              </a:ext>
            </a:extLst>
          </p:cNvPr>
          <p:cNvGraphicFramePr>
            <a:graphicFrameLocks noGrp="1"/>
          </p:cNvGraphicFramePr>
          <p:nvPr/>
        </p:nvGraphicFramePr>
        <p:xfrm>
          <a:off x="285750" y="1474788"/>
          <a:ext cx="8486775" cy="4572000"/>
        </p:xfrm>
        <a:graphic>
          <a:graphicData uri="http://schemas.openxmlformats.org/drawingml/2006/table">
            <a:tbl>
              <a:tblPr>
                <a:tableStyleId>{5C22544A-7EE6-4342-B048-85BDC9FD1C3A}</a:tableStyleId>
              </a:tblPr>
              <a:tblGrid>
                <a:gridCol w="1697830">
                  <a:extLst>
                    <a:ext uri="{9D8B030D-6E8A-4147-A177-3AD203B41FA5}">
                      <a16:colId xmlns:a16="http://schemas.microsoft.com/office/drawing/2014/main" val="20000"/>
                    </a:ext>
                  </a:extLst>
                </a:gridCol>
                <a:gridCol w="2146074">
                  <a:extLst>
                    <a:ext uri="{9D8B030D-6E8A-4147-A177-3AD203B41FA5}">
                      <a16:colId xmlns:a16="http://schemas.microsoft.com/office/drawing/2014/main" val="20001"/>
                    </a:ext>
                  </a:extLst>
                </a:gridCol>
                <a:gridCol w="924868">
                  <a:extLst>
                    <a:ext uri="{9D8B030D-6E8A-4147-A177-3AD203B41FA5}">
                      <a16:colId xmlns:a16="http://schemas.microsoft.com/office/drawing/2014/main" val="20002"/>
                    </a:ext>
                  </a:extLst>
                </a:gridCol>
                <a:gridCol w="1965010">
                  <a:extLst>
                    <a:ext uri="{9D8B030D-6E8A-4147-A177-3AD203B41FA5}">
                      <a16:colId xmlns:a16="http://schemas.microsoft.com/office/drawing/2014/main" val="20003"/>
                    </a:ext>
                  </a:extLst>
                </a:gridCol>
                <a:gridCol w="874675">
                  <a:extLst>
                    <a:ext uri="{9D8B030D-6E8A-4147-A177-3AD203B41FA5}">
                      <a16:colId xmlns:a16="http://schemas.microsoft.com/office/drawing/2014/main" val="20004"/>
                    </a:ext>
                  </a:extLst>
                </a:gridCol>
                <a:gridCol w="878317">
                  <a:extLst>
                    <a:ext uri="{9D8B030D-6E8A-4147-A177-3AD203B41FA5}">
                      <a16:colId xmlns:a16="http://schemas.microsoft.com/office/drawing/2014/main" val="20005"/>
                    </a:ext>
                  </a:extLst>
                </a:gridCol>
              </a:tblGrid>
              <a:tr h="291244">
                <a:tc gridSpan="6">
                  <a:txBody>
                    <a:bodyPr/>
                    <a:lstStyle/>
                    <a:p>
                      <a:pPr marL="0" marR="0" indent="0" algn="just" fontAlgn="ctr">
                        <a:lnSpc>
                          <a:spcPct val="120000"/>
                        </a:lnSpc>
                        <a:spcBef>
                          <a:spcPts val="0"/>
                        </a:spcBef>
                        <a:spcAft>
                          <a:spcPts val="200"/>
                        </a:spcAft>
                      </a:pPr>
                      <a:r>
                        <a:rPr lang="en-ZA" sz="1600" b="1" dirty="0">
                          <a:effectLst/>
                          <a:latin typeface="Arial" panose="020B0604020202020204" pitchFamily="34" charset="0"/>
                          <a:ea typeface="Calibri" panose="020F0502020204030204" pitchFamily="34" charset="0"/>
                        </a:rPr>
                        <a:t>Outcome 10: Crime and corruption reduced through effective prosecution</a:t>
                      </a:r>
                      <a:endParaRPr lang="en-US" sz="1600" b="1" dirty="0">
                        <a:effectLst/>
                        <a:latin typeface="Arial" pitchFamily="34" charset="0"/>
                        <a:ea typeface="Calibri"/>
                        <a:cs typeface="Arial" pitchFamily="34" charset="0"/>
                      </a:endParaRPr>
                    </a:p>
                  </a:txBody>
                  <a:tcPr marL="68570" marR="685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61802">
                <a:tc rowSpan="2">
                  <a:txBody>
                    <a:bodyPr/>
                    <a:lstStyle/>
                    <a:p>
                      <a:pPr marL="0" marR="0" indent="0" algn="just" fontAlgn="ctr">
                        <a:lnSpc>
                          <a:spcPct val="100000"/>
                        </a:lnSpc>
                        <a:spcBef>
                          <a:spcPts val="0"/>
                        </a:spcBef>
                        <a:spcAft>
                          <a:spcPts val="0"/>
                        </a:spcAft>
                      </a:pPr>
                      <a:r>
                        <a:rPr lang="en-ZA" sz="1200" b="1" dirty="0">
                          <a:effectLst/>
                          <a:latin typeface="Arial" pitchFamily="34" charset="0"/>
                          <a:cs typeface="Arial" pitchFamily="34" charset="0"/>
                        </a:rPr>
                        <a:t>Outputs</a:t>
                      </a:r>
                      <a:endParaRPr lang="en-US" sz="1200" b="1" dirty="0">
                        <a:effectLst/>
                        <a:latin typeface="Arial" pitchFamily="34" charset="0"/>
                        <a:ea typeface="Calibri"/>
                        <a:cs typeface="Arial" pitchFamily="34" charset="0"/>
                      </a:endParaRPr>
                    </a:p>
                  </a:txBody>
                  <a:tcPr marL="68570" marR="685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rowSpan="2">
                  <a:txBody>
                    <a:bodyPr/>
                    <a:lstStyle/>
                    <a:p>
                      <a:pPr marL="0" marR="0" indent="0" algn="just" fontAlgn="ctr">
                        <a:lnSpc>
                          <a:spcPct val="100000"/>
                        </a:lnSpc>
                        <a:spcBef>
                          <a:spcPts val="0"/>
                        </a:spcBef>
                        <a:spcAft>
                          <a:spcPts val="0"/>
                        </a:spcAft>
                      </a:pPr>
                      <a:r>
                        <a:rPr lang="en-ZA" sz="1200" b="1" dirty="0">
                          <a:effectLst/>
                          <a:latin typeface="Arial" pitchFamily="34" charset="0"/>
                          <a:cs typeface="Arial" pitchFamily="34" charset="0"/>
                        </a:rPr>
                        <a:t>Output</a:t>
                      </a:r>
                      <a:endParaRPr lang="en-US" sz="1200" b="1" dirty="0">
                        <a:effectLst/>
                        <a:latin typeface="Arial" pitchFamily="34" charset="0"/>
                        <a:cs typeface="Arial" pitchFamily="34" charset="0"/>
                      </a:endParaRPr>
                    </a:p>
                    <a:p>
                      <a:pPr marL="0" marR="0" indent="0" algn="just" fontAlgn="ctr">
                        <a:lnSpc>
                          <a:spcPct val="100000"/>
                        </a:lnSpc>
                        <a:spcBef>
                          <a:spcPts val="0"/>
                        </a:spcBef>
                        <a:spcAft>
                          <a:spcPts val="0"/>
                        </a:spcAft>
                      </a:pPr>
                      <a:r>
                        <a:rPr lang="en-ZA" sz="1200" b="1" dirty="0">
                          <a:effectLst/>
                          <a:latin typeface="Arial" pitchFamily="34" charset="0"/>
                          <a:cs typeface="Arial" pitchFamily="34" charset="0"/>
                        </a:rPr>
                        <a:t>Indicators</a:t>
                      </a:r>
                      <a:endParaRPr lang="en-US" sz="1200" b="1" dirty="0">
                        <a:effectLst/>
                        <a:latin typeface="Arial" pitchFamily="34" charset="0"/>
                        <a:ea typeface="Calibri"/>
                        <a:cs typeface="Arial" pitchFamily="34" charset="0"/>
                      </a:endParaRPr>
                    </a:p>
                  </a:txBody>
                  <a:tcPr marL="68570" marR="685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rowSpan="2">
                  <a:txBody>
                    <a:bodyPr/>
                    <a:lstStyle/>
                    <a:p>
                      <a:pPr marL="83185" marR="0" indent="0" algn="just" fontAlgn="ctr">
                        <a:lnSpc>
                          <a:spcPct val="100000"/>
                        </a:lnSpc>
                        <a:spcBef>
                          <a:spcPts val="0"/>
                        </a:spcBef>
                        <a:spcAft>
                          <a:spcPts val="0"/>
                        </a:spcAft>
                      </a:pPr>
                      <a:r>
                        <a:rPr lang="en-ZA" sz="1200" b="1" dirty="0">
                          <a:effectLst/>
                          <a:latin typeface="Arial" pitchFamily="34" charset="0"/>
                          <a:cs typeface="Arial" pitchFamily="34" charset="0"/>
                        </a:rPr>
                        <a:t>Estimated performance </a:t>
                      </a:r>
                      <a:endParaRPr lang="en-US" sz="1200" b="1" dirty="0">
                        <a:effectLst/>
                        <a:latin typeface="Arial" pitchFamily="34" charset="0"/>
                        <a:cs typeface="Arial" pitchFamily="34" charset="0"/>
                      </a:endParaRPr>
                    </a:p>
                    <a:p>
                      <a:pPr marL="83185" marR="0" indent="0" algn="just" fontAlgn="ctr">
                        <a:lnSpc>
                          <a:spcPct val="100000"/>
                        </a:lnSpc>
                        <a:spcBef>
                          <a:spcPts val="0"/>
                        </a:spcBef>
                        <a:spcAft>
                          <a:spcPts val="0"/>
                        </a:spcAft>
                      </a:pPr>
                      <a:r>
                        <a:rPr lang="en-ZA" sz="1200" b="1" dirty="0">
                          <a:effectLst/>
                          <a:latin typeface="Arial" pitchFamily="34" charset="0"/>
                          <a:cs typeface="Arial" pitchFamily="34" charset="0"/>
                        </a:rPr>
                        <a:t>2021/22</a:t>
                      </a:r>
                      <a:endParaRPr lang="en-US" sz="1200" b="1" dirty="0">
                        <a:effectLst/>
                        <a:latin typeface="Arial" pitchFamily="34" charset="0"/>
                        <a:ea typeface="Calibri"/>
                        <a:cs typeface="Arial" pitchFamily="34" charset="0"/>
                      </a:endParaRPr>
                    </a:p>
                  </a:txBody>
                  <a:tcPr marL="68570" marR="685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gridSpan="3">
                  <a:txBody>
                    <a:bodyPr/>
                    <a:lstStyle/>
                    <a:p>
                      <a:pPr marL="0" marR="0" indent="0" algn="ctr" fontAlgn="ctr">
                        <a:lnSpc>
                          <a:spcPct val="100000"/>
                        </a:lnSpc>
                        <a:spcBef>
                          <a:spcPts val="0"/>
                        </a:spcBef>
                        <a:spcAft>
                          <a:spcPts val="0"/>
                        </a:spcAft>
                      </a:pPr>
                      <a:r>
                        <a:rPr lang="en-ZA" sz="1200" b="1" dirty="0">
                          <a:effectLst/>
                          <a:latin typeface="Arial" pitchFamily="34" charset="0"/>
                          <a:cs typeface="Arial" pitchFamily="34" charset="0"/>
                        </a:rPr>
                        <a:t>Medium-term targets</a:t>
                      </a:r>
                      <a:endParaRPr lang="en-US" sz="1200" b="1" dirty="0">
                        <a:effectLst/>
                        <a:latin typeface="Arial" pitchFamily="34" charset="0"/>
                        <a:ea typeface="Calibri"/>
                        <a:cs typeface="Arial" pitchFamily="34" charset="0"/>
                      </a:endParaRPr>
                    </a:p>
                  </a:txBody>
                  <a:tcPr marL="68570" marR="685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323605">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indent="0" algn="just" fontAlgn="ctr">
                        <a:lnSpc>
                          <a:spcPct val="100000"/>
                        </a:lnSpc>
                        <a:spcBef>
                          <a:spcPts val="0"/>
                        </a:spcBef>
                        <a:spcAft>
                          <a:spcPts val="0"/>
                        </a:spcAft>
                      </a:pPr>
                      <a:r>
                        <a:rPr lang="en-ZA" sz="1200" b="1" dirty="0">
                          <a:effectLst/>
                          <a:latin typeface="Arial" pitchFamily="34" charset="0"/>
                          <a:cs typeface="Arial" pitchFamily="34" charset="0"/>
                        </a:rPr>
                        <a:t>2022/23</a:t>
                      </a:r>
                      <a:endParaRPr lang="en-US" sz="1200" b="1" dirty="0">
                        <a:effectLst/>
                        <a:latin typeface="Arial" pitchFamily="34" charset="0"/>
                        <a:ea typeface="Calibri"/>
                        <a:cs typeface="Arial" pitchFamily="34" charset="0"/>
                      </a:endParaRPr>
                    </a:p>
                  </a:txBody>
                  <a:tcPr marL="68570" marR="685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0" algn="just" fontAlgn="ctr">
                        <a:lnSpc>
                          <a:spcPct val="100000"/>
                        </a:lnSpc>
                        <a:spcBef>
                          <a:spcPts val="0"/>
                        </a:spcBef>
                        <a:spcAft>
                          <a:spcPts val="0"/>
                        </a:spcAft>
                      </a:pPr>
                      <a:r>
                        <a:rPr lang="en-ZA" sz="1200" b="1" dirty="0">
                          <a:effectLst/>
                          <a:latin typeface="Arial" pitchFamily="34" charset="0"/>
                          <a:cs typeface="Arial" pitchFamily="34" charset="0"/>
                        </a:rPr>
                        <a:t>2023/24</a:t>
                      </a:r>
                      <a:endParaRPr lang="en-US" sz="1200" b="1" dirty="0">
                        <a:effectLst/>
                        <a:latin typeface="Arial" pitchFamily="34" charset="0"/>
                        <a:ea typeface="Calibri"/>
                        <a:cs typeface="Arial" pitchFamily="34" charset="0"/>
                      </a:endParaRPr>
                    </a:p>
                  </a:txBody>
                  <a:tcPr marL="68570" marR="685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0" algn="just" fontAlgn="ctr">
                        <a:lnSpc>
                          <a:spcPct val="100000"/>
                        </a:lnSpc>
                        <a:spcBef>
                          <a:spcPts val="0"/>
                        </a:spcBef>
                        <a:spcAft>
                          <a:spcPts val="0"/>
                        </a:spcAft>
                      </a:pPr>
                      <a:r>
                        <a:rPr lang="en-ZA" sz="1200" b="1" dirty="0">
                          <a:effectLst/>
                          <a:latin typeface="Arial" pitchFamily="34" charset="0"/>
                          <a:cs typeface="Arial" pitchFamily="34" charset="0"/>
                        </a:rPr>
                        <a:t>2024/25</a:t>
                      </a:r>
                      <a:endParaRPr lang="en-US" sz="1200" b="1" dirty="0">
                        <a:effectLst/>
                        <a:latin typeface="Arial" pitchFamily="34" charset="0"/>
                        <a:ea typeface="Calibri"/>
                        <a:cs typeface="Arial" pitchFamily="34" charset="0"/>
                      </a:endParaRPr>
                    </a:p>
                  </a:txBody>
                  <a:tcPr marL="68570" marR="685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962697">
                <a:tc>
                  <a:txBody>
                    <a:bodyPr/>
                    <a:lstStyle/>
                    <a:p>
                      <a:pPr marL="0" marR="0" indent="0" algn="just" defTabSz="914400" rtl="0" eaLnBrk="1" fontAlgn="ctr" latinLnBrk="0" hangingPunct="1">
                        <a:lnSpc>
                          <a:spcPct val="115000"/>
                        </a:lnSpc>
                        <a:spcBef>
                          <a:spcPts val="0"/>
                        </a:spcBef>
                        <a:spcAft>
                          <a:spcPts val="0"/>
                        </a:spcAft>
                      </a:pPr>
                      <a:r>
                        <a:rPr lang="en-ZA"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10.2 Bills, Regulations, notices and proclamations </a:t>
                      </a:r>
                      <a:endParaRPr lang="en-US"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3" marR="685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just" defTabSz="914400" rtl="0" eaLnBrk="1" fontAlgn="ctr" latinLnBrk="0" hangingPunct="1">
                        <a:lnSpc>
                          <a:spcPct val="115000"/>
                        </a:lnSpc>
                        <a:spcBef>
                          <a:spcPts val="0"/>
                        </a:spcBef>
                        <a:spcAft>
                          <a:spcPts val="0"/>
                        </a:spcAft>
                      </a:pPr>
                      <a:r>
                        <a:rPr lang="en-ZA"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10.2.1 Number of Bills, Regulations, Notices and Proclamations to strengthen the anti-corruption architecture of South Africa submitted to the Minister for consideration and approval</a:t>
                      </a:r>
                      <a:endParaRPr lang="en-US"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3" marR="685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just" defTabSz="914400" rtl="0" eaLnBrk="1" fontAlgn="ctr" latinLnBrk="0" hangingPunct="1">
                        <a:lnSpc>
                          <a:spcPct val="115000"/>
                        </a:lnSpc>
                        <a:spcBef>
                          <a:spcPts val="0"/>
                        </a:spcBef>
                        <a:spcAft>
                          <a:spcPts val="0"/>
                        </a:spcAft>
                      </a:pPr>
                      <a:r>
                        <a:rPr lang="en-ZA"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a:t>
                      </a:r>
                      <a:endParaRPr lang="en-US"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3" marR="685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just" defTabSz="914400" rtl="0" eaLnBrk="1" fontAlgn="ctr" latinLnBrk="0" hangingPunct="1">
                        <a:lnSpc>
                          <a:spcPct val="115000"/>
                        </a:lnSpc>
                        <a:spcBef>
                          <a:spcPts val="0"/>
                        </a:spcBef>
                        <a:spcAft>
                          <a:spcPts val="0"/>
                        </a:spcAft>
                      </a:pPr>
                      <a:r>
                        <a:rPr lang="en-ZA"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3</a:t>
                      </a:r>
                      <a:endParaRPr lang="en-US"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3" marR="685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just" defTabSz="914400" rtl="0" eaLnBrk="1" fontAlgn="ctr" latinLnBrk="0" hangingPunct="1">
                        <a:lnSpc>
                          <a:spcPct val="115000"/>
                        </a:lnSpc>
                        <a:spcBef>
                          <a:spcPts val="0"/>
                        </a:spcBef>
                        <a:spcAft>
                          <a:spcPts val="0"/>
                        </a:spcAft>
                      </a:pPr>
                      <a:r>
                        <a:rPr lang="en-ZA"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2</a:t>
                      </a:r>
                      <a:endParaRPr lang="en-US"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3" marR="685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just" defTabSz="914400" rtl="0" eaLnBrk="1" fontAlgn="ctr" latinLnBrk="0" hangingPunct="1">
                        <a:lnSpc>
                          <a:spcPct val="115000"/>
                        </a:lnSpc>
                        <a:spcBef>
                          <a:spcPts val="0"/>
                        </a:spcBef>
                        <a:spcAft>
                          <a:spcPts val="0"/>
                        </a:spcAft>
                        <a:tabLst>
                          <a:tab pos="271780" algn="ctr"/>
                        </a:tabLst>
                      </a:pPr>
                      <a:r>
                        <a:rPr lang="en-ZA"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a:t>
                      </a:r>
                      <a:endParaRPr lang="en-US"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3" marR="685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6463604"/>
                  </a:ext>
                </a:extLst>
              </a:tr>
              <a:tr h="962697">
                <a:tc>
                  <a:txBody>
                    <a:bodyPr/>
                    <a:lstStyle/>
                    <a:p>
                      <a:pPr marL="0" marR="0" indent="0" algn="just" defTabSz="914400" rtl="0" eaLnBrk="1" fontAlgn="ctr" latinLnBrk="0" hangingPunct="1">
                        <a:lnSpc>
                          <a:spcPct val="115000"/>
                        </a:lnSpc>
                        <a:spcBef>
                          <a:spcPts val="0"/>
                        </a:spcBef>
                        <a:spcAft>
                          <a:spcPts val="0"/>
                        </a:spcAft>
                      </a:pPr>
                      <a:r>
                        <a:rPr lang="en-ZA"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10.3 Plan to implement recommendations of the Commission on State Capture</a:t>
                      </a:r>
                      <a:endParaRPr lang="en-US"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3" marR="685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just" defTabSz="914400" rtl="0" eaLnBrk="1" fontAlgn="ctr" latinLnBrk="0" hangingPunct="1">
                        <a:lnSpc>
                          <a:spcPct val="115000"/>
                        </a:lnSpc>
                        <a:spcBef>
                          <a:spcPts val="0"/>
                        </a:spcBef>
                        <a:spcAft>
                          <a:spcPts val="0"/>
                        </a:spcAft>
                      </a:pPr>
                      <a:r>
                        <a:rPr lang="en-ZA"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10.3.1 Plan for the implementation of the of the recommendations of the Commission on State Capture developed and submitted to the Minister for consideration approval by target date</a:t>
                      </a:r>
                      <a:endParaRPr lang="en-US"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3" marR="685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just" defTabSz="914400" rtl="0" eaLnBrk="1" fontAlgn="ctr" latinLnBrk="0" hangingPunct="1">
                        <a:lnSpc>
                          <a:spcPct val="115000"/>
                        </a:lnSpc>
                        <a:spcBef>
                          <a:spcPts val="0"/>
                        </a:spcBef>
                        <a:spcAft>
                          <a:spcPts val="0"/>
                        </a:spcAft>
                      </a:pPr>
                      <a:r>
                        <a:rPr lang="en-ZA"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a:t>
                      </a:r>
                      <a:endParaRPr lang="en-US"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3" marR="685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just" defTabSz="914400" rtl="0" eaLnBrk="1" fontAlgn="ctr" latinLnBrk="0" hangingPunct="1">
                        <a:lnSpc>
                          <a:spcPct val="115000"/>
                        </a:lnSpc>
                        <a:spcBef>
                          <a:spcPts val="0"/>
                        </a:spcBef>
                        <a:spcAft>
                          <a:spcPts val="0"/>
                        </a:spcAft>
                      </a:pPr>
                      <a:r>
                        <a:rPr lang="en-ZA"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Plan for the implementation of the recommendations of the Commission on State Capture developed and submitted to the Minister for consideration and approval by 30 September 2022</a:t>
                      </a:r>
                      <a:endParaRPr lang="en-US"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3" marR="685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just" defTabSz="914400" rtl="0" eaLnBrk="1" fontAlgn="ctr" latinLnBrk="0" hangingPunct="1">
                        <a:lnSpc>
                          <a:spcPct val="115000"/>
                        </a:lnSpc>
                        <a:spcBef>
                          <a:spcPts val="0"/>
                        </a:spcBef>
                        <a:spcAft>
                          <a:spcPts val="0"/>
                        </a:spcAft>
                      </a:pPr>
                      <a:r>
                        <a:rPr lang="en-ZA"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a:t>
                      </a:r>
                      <a:endParaRPr lang="en-US"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3" marR="685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just" defTabSz="914400" rtl="0" eaLnBrk="1" fontAlgn="ctr" latinLnBrk="0" hangingPunct="1">
                        <a:lnSpc>
                          <a:spcPct val="115000"/>
                        </a:lnSpc>
                        <a:spcBef>
                          <a:spcPts val="0"/>
                        </a:spcBef>
                        <a:spcAft>
                          <a:spcPts val="0"/>
                        </a:spcAft>
                        <a:tabLst>
                          <a:tab pos="271780" algn="ctr"/>
                        </a:tabLst>
                      </a:pPr>
                      <a:r>
                        <a:rPr lang="en-ZA"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a:t>
                      </a:r>
                      <a:endParaRPr lang="en-US"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3" marR="685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77863" name="Rectangle 5">
            <a:extLst>
              <a:ext uri="{FF2B5EF4-FFF2-40B4-BE49-F238E27FC236}">
                <a16:creationId xmlns:a16="http://schemas.microsoft.com/office/drawing/2014/main" id="{558F194B-F689-8059-A8E5-C0ECC584C6DF}"/>
              </a:ext>
            </a:extLst>
          </p:cNvPr>
          <p:cNvSpPr>
            <a:spLocks noChangeArrowheads="1"/>
          </p:cNvSpPr>
          <p:nvPr/>
        </p:nvSpPr>
        <p:spPr bwMode="auto">
          <a:xfrm>
            <a:off x="230188" y="1038225"/>
            <a:ext cx="84613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600" b="1">
                <a:latin typeface="Arial" panose="020B0604020202020204" pitchFamily="34" charset="0"/>
                <a:cs typeface="Arial" panose="020B0604020202020204" pitchFamily="34" charset="0"/>
              </a:rPr>
              <a:t>2022/23 APP OUTCOME, ACCOMPANYING OUTPUT INDICATORS AND TARGETS</a:t>
            </a:r>
            <a:endParaRPr lang="en-US" altLang="en-US" sz="1600">
              <a:latin typeface="Arial" panose="020B0604020202020204" pitchFamily="34" charset="0"/>
              <a:cs typeface="Arial" panose="020B0604020202020204" pitchFamily="34" charset="0"/>
            </a:endParaRPr>
          </a:p>
        </p:txBody>
      </p:sp>
    </p:spTree>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74DD1A8-24E2-4848-A014-20E84B54E703}"/>
              </a:ext>
            </a:extLst>
          </p:cNvPr>
          <p:cNvSpPr txBox="1">
            <a:spLocks noChangeArrowheads="1"/>
          </p:cNvSpPr>
          <p:nvPr/>
        </p:nvSpPr>
        <p:spPr>
          <a:xfrm>
            <a:off x="0" y="0"/>
            <a:ext cx="9144000" cy="404813"/>
          </a:xfrm>
          <a:prstGeom prst="rect">
            <a:avLst/>
          </a:prstGeom>
        </p:spPr>
        <p:txBody>
          <a:bodyPr>
            <a:normAutofit fontScale="60000" lnSpcReduction="20000"/>
          </a:bodyPr>
          <a:lstStyle>
            <a:lvl1pPr algn="l" defTabSz="1280160" rtl="0" eaLnBrk="1" latinLnBrk="0" hangingPunct="1">
              <a:lnSpc>
                <a:spcPct val="90000"/>
              </a:lnSpc>
              <a:spcBef>
                <a:spcPct val="0"/>
              </a:spcBef>
              <a:buNone/>
              <a:defRPr sz="6160" kern="1200">
                <a:solidFill>
                  <a:schemeClr val="tx1"/>
                </a:solidFill>
                <a:latin typeface="+mj-lt"/>
                <a:ea typeface="+mj-ea"/>
                <a:cs typeface="+mj-cs"/>
              </a:defRPr>
            </a:lvl1pPr>
          </a:lstStyle>
          <a:p>
            <a:pPr algn="r" defTabSz="914418" fontAlgn="auto">
              <a:spcAft>
                <a:spcPts val="0"/>
              </a:spcAft>
              <a:defRPr/>
            </a:pPr>
            <a:endParaRPr lang="en-US" altLang="en-US" sz="4400" dirty="0">
              <a:solidFill>
                <a:prstClr val="black"/>
              </a:solidFill>
            </a:endParaRPr>
          </a:p>
        </p:txBody>
      </p:sp>
      <p:sp>
        <p:nvSpPr>
          <p:cNvPr id="32771" name="TextBox 7">
            <a:extLst>
              <a:ext uri="{FF2B5EF4-FFF2-40B4-BE49-F238E27FC236}">
                <a16:creationId xmlns:a16="http://schemas.microsoft.com/office/drawing/2014/main" id="{96FB96D6-3C94-655B-C4C8-CF0D0E9CB1F3}"/>
              </a:ext>
            </a:extLst>
          </p:cNvPr>
          <p:cNvSpPr txBox="1">
            <a:spLocks noChangeArrowheads="1"/>
          </p:cNvSpPr>
          <p:nvPr/>
        </p:nvSpPr>
        <p:spPr bwMode="auto">
          <a:xfrm>
            <a:off x="203200" y="738188"/>
            <a:ext cx="7400925" cy="120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800" b="1">
                <a:latin typeface="Arial" panose="020B0604020202020204" pitchFamily="34" charset="0"/>
                <a:cs typeface="Arial" panose="020B0604020202020204" pitchFamily="34" charset="0"/>
              </a:rPr>
              <a:t>        1.	INTRODUCTION</a:t>
            </a:r>
          </a:p>
          <a:p>
            <a:pPr eaLnBrk="1" hangingPunct="1">
              <a:lnSpc>
                <a:spcPct val="100000"/>
              </a:lnSpc>
              <a:spcBef>
                <a:spcPct val="0"/>
              </a:spcBef>
              <a:buFontTx/>
              <a:buNone/>
            </a:pPr>
            <a:r>
              <a:rPr lang="en-US" altLang="en-US" sz="1800" b="1">
                <a:latin typeface="Arial" panose="020B0604020202020204" pitchFamily="34" charset="0"/>
                <a:cs typeface="Arial" panose="020B0604020202020204" pitchFamily="34" charset="0"/>
              </a:rPr>
              <a:t>        </a:t>
            </a:r>
          </a:p>
          <a:p>
            <a:pPr eaLnBrk="1" hangingPunct="1">
              <a:lnSpc>
                <a:spcPct val="100000"/>
              </a:lnSpc>
              <a:spcBef>
                <a:spcPct val="0"/>
              </a:spcBef>
              <a:buFontTx/>
              <a:buNone/>
            </a:pPr>
            <a:r>
              <a:rPr lang="en-US" altLang="en-US" sz="1800" b="1">
                <a:solidFill>
                  <a:srgbClr val="000000"/>
                </a:solidFill>
                <a:latin typeface="Arial" panose="020B0604020202020204" pitchFamily="34" charset="0"/>
                <a:cs typeface="Arial" panose="020B0604020202020204" pitchFamily="34" charset="0"/>
              </a:rPr>
              <a:t>        RANSOMWARE ATTACK</a:t>
            </a:r>
            <a:endParaRPr lang="en-US" altLang="en-US" sz="1800" b="1">
              <a:latin typeface="Arial" panose="020B0604020202020204" pitchFamily="34" charset="0"/>
              <a:cs typeface="Arial" panose="020B0604020202020204" pitchFamily="34" charset="0"/>
            </a:endParaRPr>
          </a:p>
          <a:p>
            <a:pPr eaLnBrk="1" hangingPunct="1">
              <a:lnSpc>
                <a:spcPct val="100000"/>
              </a:lnSpc>
              <a:spcBef>
                <a:spcPct val="0"/>
              </a:spcBef>
              <a:buFontTx/>
              <a:buNone/>
            </a:pPr>
            <a:endParaRPr lang="en-US" altLang="en-US" sz="1800">
              <a:latin typeface="Arial" panose="020B0604020202020204" pitchFamily="34" charset="0"/>
              <a:cs typeface="Arial" panose="020B0604020202020204" pitchFamily="34" charset="0"/>
            </a:endParaRPr>
          </a:p>
        </p:txBody>
      </p:sp>
      <p:cxnSp>
        <p:nvCxnSpPr>
          <p:cNvPr id="9" name="Straight Connector 8">
            <a:extLst>
              <a:ext uri="{FF2B5EF4-FFF2-40B4-BE49-F238E27FC236}">
                <a16:creationId xmlns:a16="http://schemas.microsoft.com/office/drawing/2014/main" id="{29C1A0A7-CECB-4143-9B6D-0918BDFC2B65}"/>
              </a:ext>
            </a:extLst>
          </p:cNvPr>
          <p:cNvCxnSpPr/>
          <p:nvPr/>
        </p:nvCxnSpPr>
        <p:spPr>
          <a:xfrm>
            <a:off x="728663" y="1062038"/>
            <a:ext cx="7599362" cy="0"/>
          </a:xfrm>
          <a:prstGeom prst="line">
            <a:avLst/>
          </a:prstGeom>
          <a:ln>
            <a:solidFill>
              <a:srgbClr val="C00000"/>
            </a:solidFill>
          </a:ln>
        </p:spPr>
        <p:style>
          <a:lnRef idx="2">
            <a:schemeClr val="accent4"/>
          </a:lnRef>
          <a:fillRef idx="0">
            <a:schemeClr val="accent4"/>
          </a:fillRef>
          <a:effectRef idx="1">
            <a:schemeClr val="accent4"/>
          </a:effectRef>
          <a:fontRef idx="minor">
            <a:schemeClr val="tx1"/>
          </a:fontRef>
        </p:style>
      </p:cxnSp>
      <p:sp>
        <p:nvSpPr>
          <p:cNvPr id="2" name="Rectangle 1">
            <a:extLst>
              <a:ext uri="{FF2B5EF4-FFF2-40B4-BE49-F238E27FC236}">
                <a16:creationId xmlns:a16="http://schemas.microsoft.com/office/drawing/2014/main" id="{BF9800E7-43E9-A665-D914-C4AEFB5BE118}"/>
              </a:ext>
            </a:extLst>
          </p:cNvPr>
          <p:cNvSpPr/>
          <p:nvPr/>
        </p:nvSpPr>
        <p:spPr>
          <a:xfrm>
            <a:off x="728663" y="1952625"/>
            <a:ext cx="8045450" cy="2062163"/>
          </a:xfrm>
          <a:prstGeom prst="rect">
            <a:avLst/>
          </a:prstGeom>
        </p:spPr>
        <p:txBody>
          <a:bodyPr>
            <a:spAutoFit/>
          </a:bodyPr>
          <a:lstStyle/>
          <a:p>
            <a:pPr defTabSz="326578" eaLnBrk="1" fontAlgn="auto" hangingPunct="1">
              <a:spcBef>
                <a:spcPts val="0"/>
              </a:spcBef>
              <a:spcAft>
                <a:spcPts val="0"/>
              </a:spcAft>
              <a:defRPr/>
            </a:pPr>
            <a:r>
              <a:rPr lang="en-US" altLang="en-US" sz="1600" b="1" u="sng" kern="0" dirty="0">
                <a:solidFill>
                  <a:prstClr val="black"/>
                </a:solidFill>
                <a:latin typeface="Arial" panose="020B0604020202020204" pitchFamily="34" charset="0"/>
                <a:cs typeface="Arial" panose="020B0604020202020204" pitchFamily="34" charset="0"/>
              </a:rPr>
              <a:t>Prevention:</a:t>
            </a:r>
          </a:p>
          <a:p>
            <a:pPr marL="244933" indent="-244933" defTabSz="326578" eaLnBrk="1" fontAlgn="auto" hangingPunct="1">
              <a:spcBef>
                <a:spcPts val="0"/>
              </a:spcBef>
              <a:spcAft>
                <a:spcPts val="0"/>
              </a:spcAft>
              <a:buFont typeface="Arial" panose="020B0604020202020204" pitchFamily="34" charset="0"/>
              <a:buChar char="•"/>
              <a:defRPr/>
            </a:pPr>
            <a:r>
              <a:rPr lang="en-US" altLang="en-US" sz="1600" kern="0" dirty="0">
                <a:solidFill>
                  <a:prstClr val="black"/>
                </a:solidFill>
                <a:latin typeface="Arial" panose="020B0604020202020204" pitchFamily="34" charset="0"/>
                <a:cs typeface="Arial" panose="020B0604020202020204" pitchFamily="34" charset="0"/>
              </a:rPr>
              <a:t>The Department held an ICT Retreat in December 2021, which not only reflected on how the ransomware attack occurred, but also chartered a way-forward on how to best protect itself from such attacks in future.   </a:t>
            </a:r>
          </a:p>
          <a:p>
            <a:pPr marL="244933" indent="-244933" defTabSz="326578" eaLnBrk="1" fontAlgn="auto" hangingPunct="1">
              <a:spcBef>
                <a:spcPts val="0"/>
              </a:spcBef>
              <a:spcAft>
                <a:spcPts val="0"/>
              </a:spcAft>
              <a:buFont typeface="Arial" panose="020B0604020202020204" pitchFamily="34" charset="0"/>
              <a:buChar char="•"/>
              <a:defRPr/>
            </a:pPr>
            <a:r>
              <a:rPr lang="en-US" altLang="en-US" sz="1600" kern="0" dirty="0">
                <a:solidFill>
                  <a:prstClr val="black"/>
                </a:solidFill>
                <a:latin typeface="Arial" panose="020B0604020202020204" pitchFamily="34" charset="0"/>
                <a:cs typeface="Arial" panose="020B0604020202020204" pitchFamily="34" charset="0"/>
              </a:rPr>
              <a:t>In this regard, the Department strives to protect its digital assets through continuous threat detection and prevention, utilising it’s existing IT security toolsets.</a:t>
            </a:r>
          </a:p>
          <a:p>
            <a:pPr marL="244933" indent="-244933" defTabSz="326578" eaLnBrk="1" fontAlgn="auto" hangingPunct="1">
              <a:spcBef>
                <a:spcPts val="0"/>
              </a:spcBef>
              <a:spcAft>
                <a:spcPts val="0"/>
              </a:spcAft>
              <a:buFont typeface="Arial" panose="020B0604020202020204" pitchFamily="34" charset="0"/>
              <a:buChar char="•"/>
              <a:defRPr/>
            </a:pPr>
            <a:r>
              <a:rPr lang="en-US" altLang="en-US" sz="1600" kern="0" dirty="0">
                <a:solidFill>
                  <a:prstClr val="black"/>
                </a:solidFill>
                <a:latin typeface="Arial" panose="020B0604020202020204" pitchFamily="34" charset="0"/>
                <a:cs typeface="Arial" panose="020B0604020202020204" pitchFamily="34" charset="0"/>
              </a:rPr>
              <a:t>This includes the implementation of new IT security products (hardware and software), based on continuous IT security assessments.</a:t>
            </a:r>
            <a:endParaRPr lang="en-US" sz="1600" b="1" dirty="0">
              <a:solidFill>
                <a:prstClr val="black"/>
              </a:solidFill>
              <a:latin typeface="Arial" panose="020B0604020202020204" pitchFamily="34" charset="0"/>
              <a:cs typeface="Arial" panose="020B0604020202020204" pitchFamily="34" charset="0"/>
            </a:endParaRPr>
          </a:p>
        </p:txBody>
      </p:sp>
    </p:spTree>
  </p:cSld>
  <p:clrMapOvr>
    <a:masterClrMapping/>
  </p:clrMapOvr>
  <p:transition spd="med">
    <p:fad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extBox 2">
            <a:extLst>
              <a:ext uri="{FF2B5EF4-FFF2-40B4-BE49-F238E27FC236}">
                <a16:creationId xmlns:a16="http://schemas.microsoft.com/office/drawing/2014/main" id="{0B86EF78-BFB1-444F-5C2D-93210D22E5C9}"/>
              </a:ext>
            </a:extLst>
          </p:cNvPr>
          <p:cNvSpPr txBox="1">
            <a:spLocks noChangeArrowheads="1"/>
          </p:cNvSpPr>
          <p:nvPr/>
        </p:nvSpPr>
        <p:spPr bwMode="auto">
          <a:xfrm>
            <a:off x="68263" y="725488"/>
            <a:ext cx="740092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600" b="1">
                <a:latin typeface="Arial" panose="020B0604020202020204" pitchFamily="34" charset="0"/>
                <a:cs typeface="Arial" panose="020B0604020202020204" pitchFamily="34" charset="0"/>
              </a:rPr>
              <a:t>  </a:t>
            </a:r>
            <a:r>
              <a:rPr lang="en-US" altLang="en-US" sz="1600" b="1">
                <a:solidFill>
                  <a:srgbClr val="000000"/>
                </a:solidFill>
                <a:latin typeface="Arial" panose="020B0604020202020204" pitchFamily="34" charset="0"/>
                <a:cs typeface="Arial" panose="020B0604020202020204" pitchFamily="34" charset="0"/>
              </a:rPr>
              <a:t> PROGRAMME 3: LEGAL SERVICES</a:t>
            </a:r>
            <a:endParaRPr lang="en-US" altLang="en-US" sz="1600">
              <a:solidFill>
                <a:srgbClr val="000000"/>
              </a:solidFill>
              <a:latin typeface="Arial" panose="020B0604020202020204" pitchFamily="34" charset="0"/>
              <a:cs typeface="Arial" panose="020B0604020202020204" pitchFamily="34" charset="0"/>
            </a:endParaRPr>
          </a:p>
          <a:p>
            <a:pPr eaLnBrk="1" hangingPunct="1">
              <a:lnSpc>
                <a:spcPct val="100000"/>
              </a:lnSpc>
              <a:spcBef>
                <a:spcPct val="0"/>
              </a:spcBef>
              <a:buFontTx/>
              <a:buNone/>
            </a:pPr>
            <a:endParaRPr lang="en-US" altLang="en-US" sz="1600">
              <a:latin typeface="Arial" panose="020B0604020202020204" pitchFamily="34" charset="0"/>
              <a:cs typeface="Arial" panose="020B0604020202020204" pitchFamily="34" charset="0"/>
            </a:endParaRPr>
          </a:p>
        </p:txBody>
      </p:sp>
      <p:cxnSp>
        <p:nvCxnSpPr>
          <p:cNvPr id="4" name="Straight Connector 3">
            <a:extLst>
              <a:ext uri="{FF2B5EF4-FFF2-40B4-BE49-F238E27FC236}">
                <a16:creationId xmlns:a16="http://schemas.microsoft.com/office/drawing/2014/main" id="{29C1A0A7-CECB-4143-9B6D-0918BDFC2B65}"/>
              </a:ext>
            </a:extLst>
          </p:cNvPr>
          <p:cNvCxnSpPr/>
          <p:nvPr/>
        </p:nvCxnSpPr>
        <p:spPr>
          <a:xfrm>
            <a:off x="600075" y="1174750"/>
            <a:ext cx="7599363" cy="0"/>
          </a:xfrm>
          <a:prstGeom prst="line">
            <a:avLst/>
          </a:prstGeom>
          <a:ln>
            <a:solidFill>
              <a:srgbClr val="C00000"/>
            </a:solidFill>
          </a:ln>
        </p:spPr>
        <p:style>
          <a:lnRef idx="2">
            <a:schemeClr val="accent4"/>
          </a:lnRef>
          <a:fillRef idx="0">
            <a:schemeClr val="accent4"/>
          </a:fillRef>
          <a:effectRef idx="1">
            <a:schemeClr val="accent4"/>
          </a:effectRef>
          <a:fontRef idx="minor">
            <a:schemeClr val="tx1"/>
          </a:fontRef>
        </p:style>
      </p:cxnSp>
      <p:sp>
        <p:nvSpPr>
          <p:cNvPr id="78852" name="Rectangle 1">
            <a:extLst>
              <a:ext uri="{FF2B5EF4-FFF2-40B4-BE49-F238E27FC236}">
                <a16:creationId xmlns:a16="http://schemas.microsoft.com/office/drawing/2014/main" id="{67622CF8-516A-B303-927D-3AFE1520D507}"/>
              </a:ext>
            </a:extLst>
          </p:cNvPr>
          <p:cNvSpPr>
            <a:spLocks noChangeArrowheads="1"/>
          </p:cNvSpPr>
          <p:nvPr/>
        </p:nvSpPr>
        <p:spPr bwMode="auto">
          <a:xfrm>
            <a:off x="460375" y="1833563"/>
            <a:ext cx="8001000" cy="82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50000"/>
              </a:lnSpc>
              <a:spcBef>
                <a:spcPct val="0"/>
              </a:spcBef>
              <a:spcAft>
                <a:spcPts val="1000"/>
              </a:spcAft>
              <a:buFont typeface="Calibri Light" panose="020F0302020204030204" pitchFamily="34" charset="0"/>
              <a:buAutoNum type="alphaLcPeriod"/>
            </a:pPr>
            <a:endParaRPr lang="en-US" altLang="en-US" sz="1400">
              <a:solidFill>
                <a:srgbClr val="000000"/>
              </a:solidFill>
              <a:latin typeface="Arial" panose="020B0604020202020204" pitchFamily="34" charset="0"/>
              <a:ea typeface="Calibri" panose="020F0502020204030204" pitchFamily="34" charset="0"/>
              <a:cs typeface="Arial" panose="020B0604020202020204" pitchFamily="34" charset="0"/>
            </a:endParaRPr>
          </a:p>
          <a:p>
            <a:pPr algn="just" eaLnBrk="1" hangingPunct="1">
              <a:lnSpc>
                <a:spcPct val="150000"/>
              </a:lnSpc>
              <a:spcBef>
                <a:spcPct val="0"/>
              </a:spcBef>
              <a:spcAft>
                <a:spcPts val="1000"/>
              </a:spcAft>
              <a:buFont typeface="Calibri Light" panose="020F0302020204030204" pitchFamily="34" charset="0"/>
              <a:buAutoNum type="alphaLcPeriod"/>
            </a:pPr>
            <a:endParaRPr lang="en-US" altLang="en-US" sz="1400" b="1">
              <a:solidFill>
                <a:srgbClr val="000000"/>
              </a:solidFill>
              <a:latin typeface="Arial" panose="020B0604020202020204" pitchFamily="34" charset="0"/>
              <a:ea typeface="Calibri" panose="020F050202020403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08851CCD-2868-CB7B-9A03-E3CA54B77ABE}"/>
              </a:ext>
            </a:extLst>
          </p:cNvPr>
          <p:cNvSpPr/>
          <p:nvPr/>
        </p:nvSpPr>
        <p:spPr>
          <a:xfrm>
            <a:off x="203200" y="1246188"/>
            <a:ext cx="8650288" cy="4975225"/>
          </a:xfrm>
          <a:prstGeom prst="rect">
            <a:avLst/>
          </a:prstGeom>
        </p:spPr>
        <p:txBody>
          <a:bodyPr>
            <a:spAutoFit/>
          </a:bodyPr>
          <a:lstStyle/>
          <a:p>
            <a:pPr algn="just" eaLnBrk="1" fontAlgn="auto" hangingPunct="1">
              <a:lnSpc>
                <a:spcPct val="150000"/>
              </a:lnSpc>
              <a:spcBef>
                <a:spcPts val="0"/>
              </a:spcBef>
              <a:spcAft>
                <a:spcPts val="1000"/>
              </a:spcAft>
              <a:defRPr/>
            </a:pPr>
            <a:r>
              <a:rPr lang="en-ZA" sz="1600" b="1" dirty="0">
                <a:solidFill>
                  <a:srgbClr val="000000"/>
                </a:solidFill>
                <a:latin typeface="Arial" panose="020B0604020202020204" pitchFamily="34" charset="0"/>
                <a:ea typeface="Calibri" panose="020F0502020204030204" pitchFamily="34" charset="0"/>
                <a:cs typeface="Arial" panose="020B0604020202020204" pitchFamily="34" charset="0"/>
              </a:rPr>
              <a:t>Outcome 7: Transformed state legal services</a:t>
            </a:r>
          </a:p>
          <a:p>
            <a:pPr marL="285750" indent="-285750" algn="just" eaLnBrk="1" fontAlgn="auto" hangingPunct="1">
              <a:spcBef>
                <a:spcPts val="0"/>
              </a:spcBef>
              <a:spcAft>
                <a:spcPts val="0"/>
              </a:spcAft>
              <a:buFont typeface="Arial" panose="020B0604020202020204" pitchFamily="34" charset="0"/>
              <a:buChar char="•"/>
              <a:defRPr/>
            </a:pPr>
            <a:r>
              <a:rPr lang="en-ZA" altLang="en-US" sz="1600" dirty="0">
                <a:solidFill>
                  <a:prstClr val="black"/>
                </a:solidFill>
                <a:latin typeface="Arial" panose="020B0604020202020204" pitchFamily="34" charset="0"/>
                <a:ea typeface="Calibri" panose="020F0502020204030204" pitchFamily="34" charset="0"/>
              </a:rPr>
              <a:t>The</a:t>
            </a:r>
            <a:r>
              <a:rPr lang="en-GB" altLang="en-US" sz="1600" dirty="0">
                <a:solidFill>
                  <a:prstClr val="black"/>
                </a:solidFill>
                <a:latin typeface="Arial" panose="020B0604020202020204" pitchFamily="34" charset="0"/>
                <a:ea typeface="Calibri" panose="020F0502020204030204" pitchFamily="34" charset="0"/>
              </a:rPr>
              <a:t> transformation of state legal services </a:t>
            </a:r>
            <a:r>
              <a:rPr lang="en-US" altLang="en-US" sz="1600" dirty="0">
                <a:solidFill>
                  <a:prstClr val="black"/>
                </a:solidFill>
                <a:latin typeface="Arial" panose="020B0604020202020204" pitchFamily="34" charset="0"/>
                <a:ea typeface="Calibri" panose="020F0502020204030204" pitchFamily="34" charset="0"/>
              </a:rPr>
              <a:t>is </a:t>
            </a:r>
            <a:r>
              <a:rPr lang="en-US" sz="1600" dirty="0">
                <a:solidFill>
                  <a:prstClr val="black"/>
                </a:solidFill>
                <a:latin typeface="Arial" panose="020B0604020202020204" pitchFamily="34" charset="0"/>
                <a:ea typeface="Calibri" panose="020F0502020204030204" pitchFamily="34" charset="0"/>
              </a:rPr>
              <a:t>prioritized through the implementation of the State Attorney Amendment Act, 2014 (Act No. 13 of 2014) .</a:t>
            </a:r>
          </a:p>
          <a:p>
            <a:pPr marL="285750" indent="-285750" algn="just" eaLnBrk="1" fontAlgn="auto" hangingPunct="1">
              <a:spcBef>
                <a:spcPts val="0"/>
              </a:spcBef>
              <a:spcAft>
                <a:spcPts val="0"/>
              </a:spcAft>
              <a:buFont typeface="Arial" panose="020B0604020202020204" pitchFamily="34" charset="0"/>
              <a:buChar char="•"/>
              <a:defRPr/>
            </a:pPr>
            <a:endParaRPr lang="en-US" sz="1600" dirty="0">
              <a:solidFill>
                <a:prstClr val="black"/>
              </a:solidFill>
              <a:latin typeface="Arial" panose="020B0604020202020204" pitchFamily="34" charset="0"/>
              <a:ea typeface="Calibri" panose="020F0502020204030204" pitchFamily="34" charset="0"/>
            </a:endParaRPr>
          </a:p>
          <a:p>
            <a:pPr marL="285750" indent="-285750" algn="just" eaLnBrk="1" fontAlgn="auto" hangingPunct="1">
              <a:spcBef>
                <a:spcPts val="0"/>
              </a:spcBef>
              <a:spcAft>
                <a:spcPts val="0"/>
              </a:spcAft>
              <a:buFont typeface="Arial" panose="020B0604020202020204" pitchFamily="34" charset="0"/>
              <a:buChar char="•"/>
              <a:defRPr/>
            </a:pPr>
            <a:r>
              <a:rPr lang="en-US" sz="1600" dirty="0">
                <a:solidFill>
                  <a:prstClr val="black"/>
                </a:solidFill>
                <a:latin typeface="Arial" panose="020B0604020202020204" pitchFamily="34" charset="0"/>
                <a:ea typeface="Calibri" panose="020F0502020204030204" pitchFamily="34" charset="0"/>
              </a:rPr>
              <a:t>The focus is on the finalisation of policies that will culminate in lowering of costs of litigation and the building of capacity as well as establishing well-run State Attorney’s offices.</a:t>
            </a:r>
          </a:p>
          <a:p>
            <a:pPr marL="285750" indent="-285750" algn="just" eaLnBrk="1" fontAlgn="auto" hangingPunct="1">
              <a:spcBef>
                <a:spcPts val="0"/>
              </a:spcBef>
              <a:spcAft>
                <a:spcPts val="0"/>
              </a:spcAft>
              <a:buFont typeface="Arial" panose="020B0604020202020204" pitchFamily="34" charset="0"/>
              <a:buChar char="•"/>
              <a:defRPr/>
            </a:pPr>
            <a:endParaRPr lang="en-US" sz="1600" dirty="0">
              <a:solidFill>
                <a:prstClr val="black"/>
              </a:solidFill>
              <a:latin typeface="Arial" panose="020B0604020202020204" pitchFamily="34" charset="0"/>
              <a:ea typeface="Calibri" panose="020F0502020204030204" pitchFamily="34" charset="0"/>
            </a:endParaRPr>
          </a:p>
          <a:p>
            <a:pPr marL="285750" indent="-285750" algn="just" eaLnBrk="1" fontAlgn="auto" hangingPunct="1">
              <a:spcBef>
                <a:spcPts val="0"/>
              </a:spcBef>
              <a:spcAft>
                <a:spcPts val="0"/>
              </a:spcAft>
              <a:buFont typeface="Arial" panose="020B0604020202020204" pitchFamily="34" charset="0"/>
              <a:buChar char="•"/>
              <a:defRPr/>
            </a:pPr>
            <a:r>
              <a:rPr lang="en-US" sz="1600" dirty="0">
                <a:solidFill>
                  <a:prstClr val="black"/>
                </a:solidFill>
                <a:latin typeface="Arial" panose="020B0604020202020204" pitchFamily="34" charset="0"/>
                <a:ea typeface="Calibri" panose="020F0502020204030204" pitchFamily="34" charset="0"/>
              </a:rPr>
              <a:t>At a strategic level, the Department plans to achieve 3% </a:t>
            </a:r>
            <a:r>
              <a:rPr lang="en-GB" sz="1600" dirty="0">
                <a:solidFill>
                  <a:prstClr val="black"/>
                </a:solidFill>
                <a:latin typeface="Arial" panose="020B0604020202020204" pitchFamily="34" charset="0"/>
                <a:ea typeface="Calibri" panose="020F0502020204030204" pitchFamily="34" charset="0"/>
              </a:rPr>
              <a:t>annual reduction in state litigation liabilities by 2024/25.</a:t>
            </a:r>
          </a:p>
          <a:p>
            <a:pPr marL="285750" indent="-285750" algn="just" eaLnBrk="1" fontAlgn="auto" hangingPunct="1">
              <a:spcBef>
                <a:spcPts val="0"/>
              </a:spcBef>
              <a:spcAft>
                <a:spcPts val="0"/>
              </a:spcAft>
              <a:buFont typeface="Arial" panose="020B0604020202020204" pitchFamily="34" charset="0"/>
              <a:buChar char="•"/>
              <a:defRPr/>
            </a:pPr>
            <a:endParaRPr lang="en-GB" sz="1600" dirty="0">
              <a:solidFill>
                <a:prstClr val="black"/>
              </a:solidFill>
              <a:latin typeface="Arial" panose="020B0604020202020204" pitchFamily="34" charset="0"/>
              <a:ea typeface="Calibri" panose="020F0502020204030204" pitchFamily="34" charset="0"/>
            </a:endParaRPr>
          </a:p>
          <a:p>
            <a:pPr marL="285750" indent="-285750" algn="just" eaLnBrk="1" fontAlgn="auto" hangingPunct="1">
              <a:spcBef>
                <a:spcPts val="0"/>
              </a:spcBef>
              <a:spcAft>
                <a:spcPts val="0"/>
              </a:spcAft>
              <a:buFont typeface="Arial" panose="020B0604020202020204" pitchFamily="34" charset="0"/>
              <a:buChar char="•"/>
              <a:defRPr/>
            </a:pPr>
            <a:r>
              <a:rPr lang="en-ZA" sz="1600" dirty="0">
                <a:solidFill>
                  <a:prstClr val="black"/>
                </a:solidFill>
                <a:latin typeface="Arial" panose="020B0604020202020204" pitchFamily="34" charset="0"/>
                <a:ea typeface="Calibri" panose="020F0502020204030204" pitchFamily="34" charset="0"/>
              </a:rPr>
              <a:t>For this outcome, the Department plan to submit 5 policies  </a:t>
            </a:r>
            <a:r>
              <a:rPr lang="en-ZA" sz="1600" dirty="0">
                <a:latin typeface="Arial" panose="020B0604020202020204" pitchFamily="34" charset="0"/>
                <a:ea typeface="Calibri" panose="020F0502020204030204" pitchFamily="34" charset="0"/>
              </a:rPr>
              <a:t>to implement the State Attorney Amendment Act, 2014 to Parliament for approval, settle 55% of litigation cases and finalise 75% of legal opinions, suggested Bills and subordinate legislation and  International Agreements within 30 days from date of receipt of the instructions in 2022/23 financial year. </a:t>
            </a:r>
          </a:p>
          <a:p>
            <a:pPr marL="285750" indent="-285750" algn="just" eaLnBrk="1" fontAlgn="auto" hangingPunct="1">
              <a:spcBef>
                <a:spcPts val="0"/>
              </a:spcBef>
              <a:spcAft>
                <a:spcPts val="0"/>
              </a:spcAft>
              <a:buFont typeface="Arial" panose="020B0604020202020204" pitchFamily="34" charset="0"/>
              <a:buChar char="•"/>
              <a:defRPr/>
            </a:pPr>
            <a:endParaRPr lang="en-US" sz="160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marL="285750" indent="-285750" algn="just" eaLnBrk="1" fontAlgn="auto" hangingPunct="1">
              <a:spcBef>
                <a:spcPts val="0"/>
              </a:spcBef>
              <a:spcAft>
                <a:spcPts val="0"/>
              </a:spcAft>
              <a:buFont typeface="Arial" panose="020B0604020202020204" pitchFamily="34" charset="0"/>
              <a:buChar char="•"/>
              <a:defRPr/>
            </a:pPr>
            <a:r>
              <a:rPr lang="en-GB" altLang="en-US" sz="1600" dirty="0">
                <a:solidFill>
                  <a:prstClr val="black"/>
                </a:solidFill>
                <a:latin typeface="Arial" panose="020B0604020202020204" pitchFamily="34" charset="0"/>
                <a:cs typeface="Arial" panose="020B0604020202020204" pitchFamily="34" charset="0"/>
              </a:rPr>
              <a:t>The details of the output indicators and targets for this outcome are in the slides below</a:t>
            </a:r>
            <a:endParaRPr lang="en-US" altLang="en-US" sz="1600" dirty="0">
              <a:solidFill>
                <a:prstClr val="black"/>
              </a:solidFill>
              <a:latin typeface="Arial" panose="020B0604020202020204" pitchFamily="34" charset="0"/>
              <a:cs typeface="Arial" panose="020B0604020202020204" pitchFamily="34" charset="0"/>
            </a:endParaRPr>
          </a:p>
          <a:p>
            <a:pPr algn="just" eaLnBrk="1" fontAlgn="auto" hangingPunct="1">
              <a:spcBef>
                <a:spcPts val="0"/>
              </a:spcBef>
              <a:spcAft>
                <a:spcPts val="0"/>
              </a:spcAft>
              <a:defRPr/>
            </a:pPr>
            <a:endParaRPr lang="en-US" altLang="en-US" sz="1600" dirty="0">
              <a:solidFill>
                <a:prstClr val="black"/>
              </a:solidFill>
              <a:latin typeface="Arial" panose="020B0604020202020204" pitchFamily="34" charset="0"/>
              <a:cs typeface="Arial" panose="020B0604020202020204" pitchFamily="34" charset="0"/>
            </a:endParaRPr>
          </a:p>
          <a:p>
            <a:pPr marL="285750" indent="-285750" algn="just" eaLnBrk="1" fontAlgn="auto" hangingPunct="1">
              <a:spcBef>
                <a:spcPts val="0"/>
              </a:spcBef>
              <a:spcAft>
                <a:spcPts val="0"/>
              </a:spcAft>
              <a:buFont typeface="Arial" panose="020B0604020202020204" pitchFamily="34" charset="0"/>
              <a:buChar char="•"/>
              <a:defRPr/>
            </a:pPr>
            <a:endParaRPr lang="en-ZA" sz="1600" dirty="0">
              <a:solidFill>
                <a:srgbClr val="000000"/>
              </a:solidFill>
              <a:latin typeface="Arial" panose="020B0604020202020204" pitchFamily="34" charset="0"/>
              <a:ea typeface="Calibri" panose="020F0502020204030204" pitchFamily="34" charset="0"/>
              <a:cs typeface="Arial" panose="020B0604020202020204" pitchFamily="34" charset="0"/>
            </a:endParaRPr>
          </a:p>
        </p:txBody>
      </p:sp>
    </p:spTree>
  </p:cSld>
  <p:clrMapOvr>
    <a:masterClrMapping/>
  </p:clrMapOvr>
  <p:transition spd="med">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29C1A0A7-CECB-4143-9B6D-0918BDFC2B65}"/>
              </a:ext>
            </a:extLst>
          </p:cNvPr>
          <p:cNvCxnSpPr/>
          <p:nvPr/>
        </p:nvCxnSpPr>
        <p:spPr>
          <a:xfrm>
            <a:off x="352425" y="996950"/>
            <a:ext cx="8235950" cy="0"/>
          </a:xfrm>
          <a:prstGeom prst="line">
            <a:avLst/>
          </a:prstGeom>
          <a:ln>
            <a:solidFill>
              <a:srgbClr val="C00000"/>
            </a:solidFill>
          </a:ln>
        </p:spPr>
        <p:style>
          <a:lnRef idx="2">
            <a:schemeClr val="accent4"/>
          </a:lnRef>
          <a:fillRef idx="0">
            <a:schemeClr val="accent4"/>
          </a:fillRef>
          <a:effectRef idx="1">
            <a:schemeClr val="accent4"/>
          </a:effectRef>
          <a:fontRef idx="minor">
            <a:schemeClr val="tx1"/>
          </a:fontRef>
        </p:style>
      </p:cxnSp>
      <p:sp>
        <p:nvSpPr>
          <p:cNvPr id="2" name="Rectangle 1">
            <a:extLst>
              <a:ext uri="{FF2B5EF4-FFF2-40B4-BE49-F238E27FC236}">
                <a16:creationId xmlns:a16="http://schemas.microsoft.com/office/drawing/2014/main" id="{64A67CFE-FDED-2A28-6D8B-CAF6F7EC0111}"/>
              </a:ext>
            </a:extLst>
          </p:cNvPr>
          <p:cNvSpPr/>
          <p:nvPr/>
        </p:nvSpPr>
        <p:spPr>
          <a:xfrm>
            <a:off x="352425" y="1681163"/>
            <a:ext cx="8339138" cy="708025"/>
          </a:xfrm>
          <a:prstGeom prst="rect">
            <a:avLst/>
          </a:prstGeom>
        </p:spPr>
        <p:txBody>
          <a:bodyPr>
            <a:spAutoFit/>
          </a:bodyPr>
          <a:lstStyle/>
          <a:p>
            <a:pPr marL="95250" algn="just" eaLnBrk="1" fontAlgn="auto" hangingPunct="1">
              <a:spcBef>
                <a:spcPts val="0"/>
              </a:spcBef>
              <a:spcAft>
                <a:spcPts val="0"/>
              </a:spcAft>
              <a:defRPr/>
            </a:pPr>
            <a:endParaRPr lang="en-US" sz="2000" dirty="0">
              <a:latin typeface="Arial" panose="020B0604020202020204" pitchFamily="34" charset="0"/>
              <a:cs typeface="Arial" panose="020B0604020202020204" pitchFamily="34" charset="0"/>
            </a:endParaRPr>
          </a:p>
          <a:p>
            <a:pPr marL="342900" indent="-342900" algn="just" eaLnBrk="1" fontAlgn="auto" hangingPunct="1">
              <a:spcAft>
                <a:spcPts val="0"/>
              </a:spcAft>
              <a:buFont typeface="Arial" panose="020B0604020202020204" pitchFamily="34" charset="0"/>
              <a:buChar char="•"/>
              <a:defRPr/>
            </a:pPr>
            <a:endParaRPr lang="en-ZA" altLang="en-US" sz="2000" i="1" dirty="0">
              <a:latin typeface="Arial" panose="020B0604020202020204" pitchFamily="34" charset="0"/>
              <a:cs typeface="Arial" panose="020B0604020202020204" pitchFamily="34" charset="0"/>
            </a:endParaRPr>
          </a:p>
        </p:txBody>
      </p:sp>
      <p:graphicFrame>
        <p:nvGraphicFramePr>
          <p:cNvPr id="6" name="Table 5">
            <a:extLst>
              <a:ext uri="{FF2B5EF4-FFF2-40B4-BE49-F238E27FC236}">
                <a16:creationId xmlns:a16="http://schemas.microsoft.com/office/drawing/2014/main" id="{08AAFD57-A271-4D3A-A967-58194531B202}"/>
              </a:ext>
            </a:extLst>
          </p:cNvPr>
          <p:cNvGraphicFramePr>
            <a:graphicFrameLocks noGrp="1"/>
          </p:cNvGraphicFramePr>
          <p:nvPr/>
        </p:nvGraphicFramePr>
        <p:xfrm>
          <a:off x="158750" y="1647825"/>
          <a:ext cx="8623300" cy="3973513"/>
        </p:xfrm>
        <a:graphic>
          <a:graphicData uri="http://schemas.openxmlformats.org/drawingml/2006/table">
            <a:tbl>
              <a:tblPr>
                <a:tableStyleId>{5C22544A-7EE6-4342-B048-85BDC9FD1C3A}</a:tableStyleId>
              </a:tblPr>
              <a:tblGrid>
                <a:gridCol w="1725143">
                  <a:extLst>
                    <a:ext uri="{9D8B030D-6E8A-4147-A177-3AD203B41FA5}">
                      <a16:colId xmlns:a16="http://schemas.microsoft.com/office/drawing/2014/main" val="20000"/>
                    </a:ext>
                  </a:extLst>
                </a:gridCol>
                <a:gridCol w="1740695">
                  <a:extLst>
                    <a:ext uri="{9D8B030D-6E8A-4147-A177-3AD203B41FA5}">
                      <a16:colId xmlns:a16="http://schemas.microsoft.com/office/drawing/2014/main" val="20001"/>
                    </a:ext>
                  </a:extLst>
                </a:gridCol>
                <a:gridCol w="1690740">
                  <a:extLst>
                    <a:ext uri="{9D8B030D-6E8A-4147-A177-3AD203B41FA5}">
                      <a16:colId xmlns:a16="http://schemas.microsoft.com/office/drawing/2014/main" val="20002"/>
                    </a:ext>
                  </a:extLst>
                </a:gridCol>
                <a:gridCol w="1282075">
                  <a:extLst>
                    <a:ext uri="{9D8B030D-6E8A-4147-A177-3AD203B41FA5}">
                      <a16:colId xmlns:a16="http://schemas.microsoft.com/office/drawing/2014/main" val="20003"/>
                    </a:ext>
                  </a:extLst>
                </a:gridCol>
                <a:gridCol w="980409">
                  <a:extLst>
                    <a:ext uri="{9D8B030D-6E8A-4147-A177-3AD203B41FA5}">
                      <a16:colId xmlns:a16="http://schemas.microsoft.com/office/drawing/2014/main" val="20004"/>
                    </a:ext>
                  </a:extLst>
                </a:gridCol>
                <a:gridCol w="1204237">
                  <a:extLst>
                    <a:ext uri="{9D8B030D-6E8A-4147-A177-3AD203B41FA5}">
                      <a16:colId xmlns:a16="http://schemas.microsoft.com/office/drawing/2014/main" val="20005"/>
                    </a:ext>
                  </a:extLst>
                </a:gridCol>
              </a:tblGrid>
              <a:tr h="329219">
                <a:tc gridSpan="6">
                  <a:txBody>
                    <a:bodyPr/>
                    <a:lstStyle/>
                    <a:p>
                      <a:pPr marL="0" marR="0" indent="0" algn="just" fontAlgn="ctr">
                        <a:lnSpc>
                          <a:spcPct val="120000"/>
                        </a:lnSpc>
                        <a:spcBef>
                          <a:spcPts val="0"/>
                        </a:spcBef>
                        <a:spcAft>
                          <a:spcPts val="200"/>
                        </a:spcAft>
                      </a:pPr>
                      <a:r>
                        <a:rPr lang="en-ZA" sz="1600" b="1" kern="1200" dirty="0">
                          <a:solidFill>
                            <a:schemeClr val="dk1"/>
                          </a:solidFill>
                          <a:effectLst/>
                          <a:latin typeface="+mn-lt"/>
                          <a:ea typeface="+mn-ea"/>
                          <a:cs typeface="+mn-cs"/>
                        </a:rPr>
                        <a:t>Outcome 7:</a:t>
                      </a:r>
                      <a:r>
                        <a:rPr lang="en-ZA" sz="1600" kern="1200" dirty="0">
                          <a:solidFill>
                            <a:schemeClr val="dk1"/>
                          </a:solidFill>
                          <a:effectLst/>
                          <a:latin typeface="+mn-lt"/>
                          <a:ea typeface="+mn-ea"/>
                          <a:cs typeface="+mn-cs"/>
                        </a:rPr>
                        <a:t> </a:t>
                      </a:r>
                      <a:r>
                        <a:rPr lang="en-ZA" sz="1800" b="1" kern="1200" dirty="0">
                          <a:solidFill>
                            <a:schemeClr val="dk1"/>
                          </a:solidFill>
                          <a:effectLst/>
                          <a:latin typeface="+mn-lt"/>
                          <a:ea typeface="+mn-ea"/>
                          <a:cs typeface="+mn-cs"/>
                        </a:rPr>
                        <a:t>Transformed State Legal Services </a:t>
                      </a:r>
                      <a:endParaRPr lang="en-US" sz="1600" b="1" dirty="0">
                        <a:effectLst/>
                        <a:latin typeface="Arial" pitchFamily="34" charset="0"/>
                        <a:ea typeface="Calibri"/>
                        <a:cs typeface="Arial" pitchFamily="34" charset="0"/>
                      </a:endParaRPr>
                    </a:p>
                  </a:txBody>
                  <a:tcPr marL="68569" marR="6856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82899">
                <a:tc rowSpan="2">
                  <a:txBody>
                    <a:bodyPr/>
                    <a:lstStyle/>
                    <a:p>
                      <a:pPr marL="0" marR="0" indent="0" algn="just" fontAlgn="ctr">
                        <a:lnSpc>
                          <a:spcPct val="100000"/>
                        </a:lnSpc>
                        <a:spcBef>
                          <a:spcPts val="0"/>
                        </a:spcBef>
                        <a:spcAft>
                          <a:spcPts val="0"/>
                        </a:spcAft>
                      </a:pPr>
                      <a:r>
                        <a:rPr lang="en-ZA" sz="1200" b="1" dirty="0">
                          <a:effectLst/>
                          <a:latin typeface="Arial" pitchFamily="34" charset="0"/>
                          <a:cs typeface="Arial" pitchFamily="34" charset="0"/>
                        </a:rPr>
                        <a:t>Outputs</a:t>
                      </a:r>
                      <a:endParaRPr lang="en-US" sz="1200" b="1" dirty="0">
                        <a:effectLst/>
                        <a:latin typeface="Arial" pitchFamily="34" charset="0"/>
                        <a:ea typeface="Calibri"/>
                        <a:cs typeface="Arial" pitchFamily="34" charset="0"/>
                      </a:endParaRPr>
                    </a:p>
                  </a:txBody>
                  <a:tcPr marL="68569" marR="6856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rowSpan="2">
                  <a:txBody>
                    <a:bodyPr/>
                    <a:lstStyle/>
                    <a:p>
                      <a:pPr marL="0" marR="0" indent="0" algn="just" fontAlgn="ctr">
                        <a:lnSpc>
                          <a:spcPct val="100000"/>
                        </a:lnSpc>
                        <a:spcBef>
                          <a:spcPts val="0"/>
                        </a:spcBef>
                        <a:spcAft>
                          <a:spcPts val="0"/>
                        </a:spcAft>
                      </a:pPr>
                      <a:r>
                        <a:rPr lang="en-ZA" sz="1200" b="1" dirty="0">
                          <a:effectLst/>
                          <a:latin typeface="Arial" pitchFamily="34" charset="0"/>
                          <a:cs typeface="Arial" pitchFamily="34" charset="0"/>
                        </a:rPr>
                        <a:t>Output</a:t>
                      </a:r>
                      <a:endParaRPr lang="en-US" sz="1200" b="1" dirty="0">
                        <a:effectLst/>
                        <a:latin typeface="Arial" pitchFamily="34" charset="0"/>
                        <a:cs typeface="Arial" pitchFamily="34" charset="0"/>
                      </a:endParaRPr>
                    </a:p>
                    <a:p>
                      <a:pPr marL="0" marR="0" indent="0" algn="just" fontAlgn="ctr">
                        <a:lnSpc>
                          <a:spcPct val="100000"/>
                        </a:lnSpc>
                        <a:spcBef>
                          <a:spcPts val="0"/>
                        </a:spcBef>
                        <a:spcAft>
                          <a:spcPts val="0"/>
                        </a:spcAft>
                      </a:pPr>
                      <a:r>
                        <a:rPr lang="en-ZA" sz="1200" b="1" dirty="0">
                          <a:effectLst/>
                          <a:latin typeface="Arial" pitchFamily="34" charset="0"/>
                          <a:cs typeface="Arial" pitchFamily="34" charset="0"/>
                        </a:rPr>
                        <a:t>Indicators</a:t>
                      </a:r>
                      <a:endParaRPr lang="en-US" sz="1200" b="1" dirty="0">
                        <a:effectLst/>
                        <a:latin typeface="Arial" pitchFamily="34" charset="0"/>
                        <a:ea typeface="Calibri"/>
                        <a:cs typeface="Arial" pitchFamily="34" charset="0"/>
                      </a:endParaRPr>
                    </a:p>
                  </a:txBody>
                  <a:tcPr marL="68569" marR="6856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rowSpan="2">
                  <a:txBody>
                    <a:bodyPr/>
                    <a:lstStyle/>
                    <a:p>
                      <a:pPr marL="83185" marR="0" indent="0" algn="just" fontAlgn="ctr">
                        <a:lnSpc>
                          <a:spcPct val="100000"/>
                        </a:lnSpc>
                        <a:spcBef>
                          <a:spcPts val="0"/>
                        </a:spcBef>
                        <a:spcAft>
                          <a:spcPts val="0"/>
                        </a:spcAft>
                      </a:pPr>
                      <a:r>
                        <a:rPr lang="en-ZA" sz="1200" b="1" dirty="0">
                          <a:effectLst/>
                          <a:latin typeface="Arial" pitchFamily="34" charset="0"/>
                          <a:cs typeface="Arial" pitchFamily="34" charset="0"/>
                        </a:rPr>
                        <a:t>Estimated performance </a:t>
                      </a:r>
                      <a:endParaRPr lang="en-US" sz="1200" b="1" dirty="0">
                        <a:effectLst/>
                        <a:latin typeface="Arial" pitchFamily="34" charset="0"/>
                        <a:cs typeface="Arial" pitchFamily="34" charset="0"/>
                      </a:endParaRPr>
                    </a:p>
                    <a:p>
                      <a:pPr marL="83185" marR="0" indent="0" algn="just" fontAlgn="ctr">
                        <a:lnSpc>
                          <a:spcPct val="100000"/>
                        </a:lnSpc>
                        <a:spcBef>
                          <a:spcPts val="0"/>
                        </a:spcBef>
                        <a:spcAft>
                          <a:spcPts val="0"/>
                        </a:spcAft>
                      </a:pPr>
                      <a:r>
                        <a:rPr lang="en-ZA" sz="1200" b="1" dirty="0">
                          <a:effectLst/>
                          <a:latin typeface="Arial" pitchFamily="34" charset="0"/>
                          <a:cs typeface="Arial" pitchFamily="34" charset="0"/>
                        </a:rPr>
                        <a:t>2021/22</a:t>
                      </a:r>
                      <a:endParaRPr lang="en-US" sz="1200" b="1" dirty="0">
                        <a:effectLst/>
                        <a:latin typeface="Arial" pitchFamily="34" charset="0"/>
                        <a:ea typeface="Calibri"/>
                        <a:cs typeface="Arial" pitchFamily="34" charset="0"/>
                      </a:endParaRPr>
                    </a:p>
                  </a:txBody>
                  <a:tcPr marL="68569" marR="6856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gridSpan="3">
                  <a:txBody>
                    <a:bodyPr/>
                    <a:lstStyle/>
                    <a:p>
                      <a:pPr marL="0" marR="0" indent="0" algn="ctr" fontAlgn="ctr">
                        <a:lnSpc>
                          <a:spcPct val="100000"/>
                        </a:lnSpc>
                        <a:spcBef>
                          <a:spcPts val="0"/>
                        </a:spcBef>
                        <a:spcAft>
                          <a:spcPts val="0"/>
                        </a:spcAft>
                      </a:pPr>
                      <a:r>
                        <a:rPr lang="en-ZA" sz="1200" b="1" dirty="0">
                          <a:effectLst/>
                          <a:latin typeface="Arial" pitchFamily="34" charset="0"/>
                          <a:cs typeface="Arial" pitchFamily="34" charset="0"/>
                        </a:rPr>
                        <a:t>Medium-term targets</a:t>
                      </a:r>
                      <a:endParaRPr lang="en-US" sz="1200" b="1" dirty="0">
                        <a:effectLst/>
                        <a:latin typeface="Arial" pitchFamily="34" charset="0"/>
                        <a:ea typeface="Calibri"/>
                        <a:cs typeface="Arial" pitchFamily="34" charset="0"/>
                      </a:endParaRPr>
                    </a:p>
                  </a:txBody>
                  <a:tcPr marL="68569" marR="6856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365799">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indent="0" algn="just" fontAlgn="ctr">
                        <a:lnSpc>
                          <a:spcPct val="100000"/>
                        </a:lnSpc>
                        <a:spcBef>
                          <a:spcPts val="0"/>
                        </a:spcBef>
                        <a:spcAft>
                          <a:spcPts val="0"/>
                        </a:spcAft>
                      </a:pPr>
                      <a:r>
                        <a:rPr lang="en-ZA" sz="1200" b="1" dirty="0">
                          <a:effectLst/>
                          <a:latin typeface="Arial" pitchFamily="34" charset="0"/>
                          <a:cs typeface="Arial" pitchFamily="34" charset="0"/>
                        </a:rPr>
                        <a:t>2022/23</a:t>
                      </a:r>
                      <a:endParaRPr lang="en-US" sz="1200" b="1" dirty="0">
                        <a:effectLst/>
                        <a:latin typeface="Arial" pitchFamily="34" charset="0"/>
                        <a:ea typeface="Calibri"/>
                        <a:cs typeface="Arial" pitchFamily="34" charset="0"/>
                      </a:endParaRPr>
                    </a:p>
                  </a:txBody>
                  <a:tcPr marL="68569" marR="6856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0" algn="just" fontAlgn="ctr">
                        <a:lnSpc>
                          <a:spcPct val="100000"/>
                        </a:lnSpc>
                        <a:spcBef>
                          <a:spcPts val="0"/>
                        </a:spcBef>
                        <a:spcAft>
                          <a:spcPts val="0"/>
                        </a:spcAft>
                      </a:pPr>
                      <a:r>
                        <a:rPr lang="en-ZA" sz="1200" b="1" dirty="0">
                          <a:effectLst/>
                          <a:latin typeface="Arial" pitchFamily="34" charset="0"/>
                          <a:cs typeface="Arial" pitchFamily="34" charset="0"/>
                        </a:rPr>
                        <a:t>2023/24</a:t>
                      </a:r>
                      <a:endParaRPr lang="en-US" sz="1200" b="1" dirty="0">
                        <a:effectLst/>
                        <a:latin typeface="Arial" pitchFamily="34" charset="0"/>
                        <a:ea typeface="Calibri"/>
                        <a:cs typeface="Arial" pitchFamily="34" charset="0"/>
                      </a:endParaRPr>
                    </a:p>
                  </a:txBody>
                  <a:tcPr marL="68569" marR="6856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0" algn="just" fontAlgn="ctr">
                        <a:lnSpc>
                          <a:spcPct val="100000"/>
                        </a:lnSpc>
                        <a:spcBef>
                          <a:spcPts val="0"/>
                        </a:spcBef>
                        <a:spcAft>
                          <a:spcPts val="0"/>
                        </a:spcAft>
                      </a:pPr>
                      <a:r>
                        <a:rPr lang="en-ZA" sz="1200" b="1" dirty="0">
                          <a:effectLst/>
                          <a:latin typeface="Arial" pitchFamily="34" charset="0"/>
                          <a:cs typeface="Arial" pitchFamily="34" charset="0"/>
                        </a:rPr>
                        <a:t>2024/25</a:t>
                      </a:r>
                      <a:endParaRPr lang="en-US" sz="1200" b="1" dirty="0">
                        <a:effectLst/>
                        <a:latin typeface="Arial" pitchFamily="34" charset="0"/>
                        <a:ea typeface="Calibri"/>
                        <a:cs typeface="Arial" pitchFamily="34" charset="0"/>
                      </a:endParaRPr>
                    </a:p>
                  </a:txBody>
                  <a:tcPr marL="68569" marR="6856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1405530">
                <a:tc>
                  <a:txBody>
                    <a:bodyPr/>
                    <a:lstStyle/>
                    <a:p>
                      <a:pPr marL="0" marR="0" indent="0" algn="l" defTabSz="914400" rtl="0" eaLnBrk="1" fontAlgn="ctr" latinLnBrk="0" hangingPunct="1">
                        <a:lnSpc>
                          <a:spcPct val="115000"/>
                        </a:lnSpc>
                        <a:spcBef>
                          <a:spcPts val="0"/>
                        </a:spcBef>
                        <a:spcAft>
                          <a:spcPts val="0"/>
                        </a:spcAft>
                      </a:pPr>
                      <a:r>
                        <a:rPr lang="en-ZA"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7.1 Policies to implement the State Attorney Amendment Act, 2014</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ctr" latinLnBrk="0" hangingPunct="1">
                        <a:lnSpc>
                          <a:spcPct val="115000"/>
                        </a:lnSpc>
                        <a:spcBef>
                          <a:spcPts val="0"/>
                        </a:spcBef>
                        <a:spcAft>
                          <a:spcPts val="0"/>
                        </a:spcAft>
                      </a:pPr>
                      <a:r>
                        <a:rPr lang="en-ZA"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7.1.1 Number of policies to implement the State Attorney Amendment Act, 2014 implemented.</a:t>
                      </a:r>
                    </a:p>
                  </a:txBody>
                  <a:tcPr marL="17780" marR="17780" marT="71763" marB="717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ctr" latinLnBrk="0" hangingPunct="1">
                        <a:lnSpc>
                          <a:spcPct val="115000"/>
                        </a:lnSpc>
                        <a:spcBef>
                          <a:spcPts val="0"/>
                        </a:spcBef>
                        <a:spcAft>
                          <a:spcPts val="0"/>
                        </a:spcAft>
                      </a:pPr>
                      <a:r>
                        <a:rPr lang="en-ZA"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5 policies  submitted to Cabinet for Approval </a:t>
                      </a:r>
                    </a:p>
                  </a:txBody>
                  <a:tcPr marL="17780" marR="17780" marT="71763" marB="717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ctr" latinLnBrk="0" hangingPunct="1">
                        <a:lnSpc>
                          <a:spcPct val="115000"/>
                        </a:lnSpc>
                        <a:spcBef>
                          <a:spcPts val="0"/>
                        </a:spcBef>
                        <a:spcAft>
                          <a:spcPts val="0"/>
                        </a:spcAft>
                      </a:pPr>
                      <a:r>
                        <a:rPr lang="en-ZA"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5 Policies submitted to Parliament for approval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ctr" latinLnBrk="0" hangingPunct="1">
                        <a:lnSpc>
                          <a:spcPct val="115000"/>
                        </a:lnSpc>
                        <a:spcBef>
                          <a:spcPts val="0"/>
                        </a:spcBef>
                        <a:spcAft>
                          <a:spcPts val="0"/>
                        </a:spcAft>
                      </a:pPr>
                      <a:r>
                        <a:rPr lang="en-ZA"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Monitor the implementation of 5 Parliament approved policies</a:t>
                      </a:r>
                    </a:p>
                  </a:txBody>
                  <a:tcPr marL="17780" marR="17780" marT="71763" marB="717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ctr" latinLnBrk="0" hangingPunct="1">
                        <a:lnSpc>
                          <a:spcPct val="115000"/>
                        </a:lnSpc>
                        <a:spcBef>
                          <a:spcPts val="0"/>
                        </a:spcBef>
                        <a:spcAft>
                          <a:spcPts val="0"/>
                        </a:spcAft>
                      </a:pPr>
                      <a:r>
                        <a:rPr lang="en-ZA"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Monitor the implementation of 5 Parliament approved policies</a:t>
                      </a:r>
                    </a:p>
                  </a:txBody>
                  <a:tcPr marL="17780" marR="17780" marT="71763" marB="717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3653376"/>
                  </a:ext>
                </a:extLst>
              </a:tr>
              <a:tr h="705204">
                <a:tc>
                  <a:txBody>
                    <a:bodyPr/>
                    <a:lstStyle/>
                    <a:p>
                      <a:pPr marL="0" marR="0" indent="0" algn="l" defTabSz="914400" rtl="0" eaLnBrk="1" fontAlgn="ctr" latinLnBrk="0" hangingPunct="1">
                        <a:lnSpc>
                          <a:spcPct val="115000"/>
                        </a:lnSpc>
                        <a:spcBef>
                          <a:spcPts val="0"/>
                        </a:spcBef>
                        <a:spcAft>
                          <a:spcPts val="0"/>
                        </a:spcAft>
                      </a:pPr>
                      <a:r>
                        <a:rPr lang="en-ZA"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7.2 Litigation cases settled</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ctr" latinLnBrk="0" hangingPunct="1">
                        <a:lnSpc>
                          <a:spcPct val="115000"/>
                        </a:lnSpc>
                        <a:spcBef>
                          <a:spcPts val="0"/>
                        </a:spcBef>
                        <a:spcAft>
                          <a:spcPts val="0"/>
                        </a:spcAft>
                      </a:pPr>
                      <a:r>
                        <a:rPr lang="en-ZA"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7.2.1 Percentage of litigation cases settled </a:t>
                      </a:r>
                    </a:p>
                  </a:txBody>
                  <a:tcPr marL="17780" marR="17780" marT="71763" marB="717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ctr" latinLnBrk="0" hangingPunct="1">
                        <a:lnSpc>
                          <a:spcPct val="115000"/>
                        </a:lnSpc>
                        <a:spcBef>
                          <a:spcPts val="0"/>
                        </a:spcBef>
                        <a:spcAft>
                          <a:spcPts val="0"/>
                        </a:spcAft>
                      </a:pPr>
                      <a:r>
                        <a:rPr lang="en-ZA"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50%</a:t>
                      </a:r>
                      <a:endParaRPr lang="en-US"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endParaRPr>
                    </a:p>
                  </a:txBody>
                  <a:tcPr marL="17780" marR="17780" marT="71763" marB="717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ctr" latinLnBrk="0" hangingPunct="1">
                        <a:lnSpc>
                          <a:spcPct val="115000"/>
                        </a:lnSpc>
                        <a:spcBef>
                          <a:spcPts val="0"/>
                        </a:spcBef>
                        <a:spcAft>
                          <a:spcPts val="0"/>
                        </a:spcAft>
                      </a:pPr>
                      <a:r>
                        <a:rPr lang="en-ZA"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55%</a:t>
                      </a:r>
                      <a:endParaRPr lang="en-US"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endParaRPr>
                    </a:p>
                  </a:txBody>
                  <a:tcPr marL="53976" marR="53976" marT="36199" marB="361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ctr" latinLnBrk="0" hangingPunct="1">
                        <a:lnSpc>
                          <a:spcPct val="115000"/>
                        </a:lnSpc>
                        <a:spcBef>
                          <a:spcPts val="0"/>
                        </a:spcBef>
                        <a:spcAft>
                          <a:spcPts val="0"/>
                        </a:spcAft>
                      </a:pPr>
                      <a:r>
                        <a:rPr lang="en-ZA"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60%</a:t>
                      </a:r>
                      <a:endParaRPr lang="en-US"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endParaRPr>
                    </a:p>
                  </a:txBody>
                  <a:tcPr marL="17780" marR="17780" marT="71763" marB="717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ctr" latinLnBrk="0" hangingPunct="1">
                        <a:lnSpc>
                          <a:spcPct val="115000"/>
                        </a:lnSpc>
                        <a:spcBef>
                          <a:spcPts val="0"/>
                        </a:spcBef>
                        <a:spcAft>
                          <a:spcPts val="0"/>
                        </a:spcAft>
                      </a:pPr>
                      <a:r>
                        <a:rPr lang="en-ZA"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65%</a:t>
                      </a:r>
                      <a:endParaRPr lang="en-US"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endParaRPr>
                    </a:p>
                  </a:txBody>
                  <a:tcPr marL="17780" marR="17780" marT="71763" marB="717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17981984"/>
                  </a:ext>
                </a:extLst>
              </a:tr>
              <a:tr h="984862">
                <a:tc>
                  <a:txBody>
                    <a:bodyPr/>
                    <a:lstStyle/>
                    <a:p>
                      <a:pPr marL="0" marR="0" indent="0" algn="l" defTabSz="914400" rtl="0" eaLnBrk="1" fontAlgn="ctr" latinLnBrk="0" hangingPunct="1">
                        <a:lnSpc>
                          <a:spcPct val="115000"/>
                        </a:lnSpc>
                        <a:spcBef>
                          <a:spcPts val="0"/>
                        </a:spcBef>
                        <a:spcAft>
                          <a:spcPts val="0"/>
                        </a:spcAft>
                      </a:pPr>
                      <a:r>
                        <a:rPr lang="en-ZA"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7.3 Finalised Legal opinions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ctr" latinLnBrk="0" hangingPunct="1">
                        <a:lnSpc>
                          <a:spcPct val="115000"/>
                        </a:lnSpc>
                        <a:spcBef>
                          <a:spcPts val="0"/>
                        </a:spcBef>
                        <a:spcAft>
                          <a:spcPts val="0"/>
                        </a:spcAft>
                      </a:pPr>
                      <a:r>
                        <a:rPr lang="en-ZA"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7.3.1 Percentage of legal opinions finalised within 30 days from date of receipt of the instructions</a:t>
                      </a:r>
                    </a:p>
                  </a:txBody>
                  <a:tcPr marL="17780" marR="17780" marT="71763" marB="717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ctr" latinLnBrk="0" hangingPunct="1">
                        <a:lnSpc>
                          <a:spcPct val="115000"/>
                        </a:lnSpc>
                        <a:spcBef>
                          <a:spcPts val="0"/>
                        </a:spcBef>
                        <a:spcAft>
                          <a:spcPts val="0"/>
                        </a:spcAft>
                      </a:pPr>
                      <a:r>
                        <a:rPr lang="en-ZA"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70%</a:t>
                      </a:r>
                      <a:endParaRPr lang="en-US"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endParaRPr>
                    </a:p>
                  </a:txBody>
                  <a:tcPr marL="17780" marR="17780" marT="71763" marB="717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ctr" latinLnBrk="0" hangingPunct="1">
                        <a:lnSpc>
                          <a:spcPct val="115000"/>
                        </a:lnSpc>
                        <a:spcBef>
                          <a:spcPts val="0"/>
                        </a:spcBef>
                        <a:spcAft>
                          <a:spcPts val="0"/>
                        </a:spcAft>
                      </a:pPr>
                      <a:r>
                        <a:rPr lang="en-ZA"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75%</a:t>
                      </a:r>
                      <a:endParaRPr lang="en-US"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endParaRPr>
                    </a:p>
                    <a:p>
                      <a:pPr marL="0" marR="0" indent="0" algn="ctr" defTabSz="914400" rtl="0" eaLnBrk="1" fontAlgn="ctr" latinLnBrk="0" hangingPunct="1">
                        <a:lnSpc>
                          <a:spcPct val="115000"/>
                        </a:lnSpc>
                        <a:spcBef>
                          <a:spcPts val="0"/>
                        </a:spcBef>
                        <a:spcAft>
                          <a:spcPts val="0"/>
                        </a:spcAft>
                      </a:pPr>
                      <a:r>
                        <a:rPr lang="en-ZA"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endParaRPr>
                    </a:p>
                  </a:txBody>
                  <a:tcPr marL="53976" marR="53976" marT="36199" marB="361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ctr" latinLnBrk="0" hangingPunct="1">
                        <a:lnSpc>
                          <a:spcPct val="115000"/>
                        </a:lnSpc>
                        <a:spcBef>
                          <a:spcPts val="0"/>
                        </a:spcBef>
                        <a:spcAft>
                          <a:spcPts val="0"/>
                        </a:spcAft>
                      </a:pPr>
                      <a:r>
                        <a:rPr lang="en-ZA"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78%</a:t>
                      </a:r>
                      <a:endParaRPr lang="en-US"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endParaRPr>
                    </a:p>
                  </a:txBody>
                  <a:tcPr marL="17780" marR="17780" marT="71763" marB="717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ctr" latinLnBrk="0" hangingPunct="1">
                        <a:lnSpc>
                          <a:spcPct val="115000"/>
                        </a:lnSpc>
                        <a:spcBef>
                          <a:spcPts val="0"/>
                        </a:spcBef>
                        <a:spcAft>
                          <a:spcPts val="0"/>
                        </a:spcAft>
                      </a:pPr>
                      <a:r>
                        <a:rPr lang="en-ZA"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80%</a:t>
                      </a:r>
                      <a:endParaRPr lang="en-US"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endParaRPr>
                    </a:p>
                  </a:txBody>
                  <a:tcPr marL="17780" marR="17780" marT="71763" marB="717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bl>
          </a:graphicData>
        </a:graphic>
      </p:graphicFrame>
      <p:sp>
        <p:nvSpPr>
          <p:cNvPr id="79917" name="TextBox 6">
            <a:extLst>
              <a:ext uri="{FF2B5EF4-FFF2-40B4-BE49-F238E27FC236}">
                <a16:creationId xmlns:a16="http://schemas.microsoft.com/office/drawing/2014/main" id="{9552C929-98D0-5614-45A5-02F37AD8CCA4}"/>
              </a:ext>
            </a:extLst>
          </p:cNvPr>
          <p:cNvSpPr txBox="1">
            <a:spLocks noChangeArrowheads="1"/>
          </p:cNvSpPr>
          <p:nvPr/>
        </p:nvSpPr>
        <p:spPr bwMode="auto">
          <a:xfrm>
            <a:off x="158750" y="596900"/>
            <a:ext cx="874871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600" b="1">
                <a:latin typeface="Arial" panose="020B0604020202020204" pitchFamily="34" charset="0"/>
                <a:cs typeface="Arial" panose="020B0604020202020204" pitchFamily="34" charset="0"/>
              </a:rPr>
              <a:t> PROGRAMME 3: LEGAL SERVICES</a:t>
            </a:r>
            <a:endParaRPr lang="en-US" altLang="en-US" sz="1600">
              <a:latin typeface="Arial" panose="020B0604020202020204" pitchFamily="34" charset="0"/>
              <a:cs typeface="Arial" panose="020B0604020202020204" pitchFamily="34" charset="0"/>
            </a:endParaRPr>
          </a:p>
        </p:txBody>
      </p:sp>
      <p:sp>
        <p:nvSpPr>
          <p:cNvPr id="79918" name="Rectangle 7">
            <a:extLst>
              <a:ext uri="{FF2B5EF4-FFF2-40B4-BE49-F238E27FC236}">
                <a16:creationId xmlns:a16="http://schemas.microsoft.com/office/drawing/2014/main" id="{868F44F1-43F6-CFCB-34AD-9D594641D755}"/>
              </a:ext>
            </a:extLst>
          </p:cNvPr>
          <p:cNvSpPr>
            <a:spLocks noChangeArrowheads="1"/>
          </p:cNvSpPr>
          <p:nvPr/>
        </p:nvSpPr>
        <p:spPr bwMode="auto">
          <a:xfrm>
            <a:off x="238125" y="1071563"/>
            <a:ext cx="846296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600" b="1">
                <a:latin typeface="Arial" panose="020B0604020202020204" pitchFamily="34" charset="0"/>
                <a:cs typeface="Arial" panose="020B0604020202020204" pitchFamily="34" charset="0"/>
              </a:rPr>
              <a:t>2022/23 APP OUTCOME, ACCOMPANYING OUTPUT INDICATORS AND TARGETS</a:t>
            </a:r>
            <a:endParaRPr lang="en-US" altLang="en-US" sz="1600">
              <a:latin typeface="Arial" panose="020B0604020202020204" pitchFamily="34" charset="0"/>
              <a:cs typeface="Arial" panose="020B0604020202020204" pitchFamily="34" charset="0"/>
            </a:endParaRPr>
          </a:p>
        </p:txBody>
      </p:sp>
    </p:spTree>
  </p:cSld>
  <p:clrMapOvr>
    <a:masterClrMapping/>
  </p:clrMapOvr>
  <p:transition spd="med">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29C1A0A7-CECB-4143-9B6D-0918BDFC2B65}"/>
              </a:ext>
            </a:extLst>
          </p:cNvPr>
          <p:cNvCxnSpPr/>
          <p:nvPr/>
        </p:nvCxnSpPr>
        <p:spPr>
          <a:xfrm>
            <a:off x="288925" y="1011238"/>
            <a:ext cx="8340725" cy="0"/>
          </a:xfrm>
          <a:prstGeom prst="line">
            <a:avLst/>
          </a:prstGeom>
          <a:ln>
            <a:solidFill>
              <a:srgbClr val="C00000"/>
            </a:solidFill>
          </a:ln>
        </p:spPr>
        <p:style>
          <a:lnRef idx="2">
            <a:schemeClr val="accent4"/>
          </a:lnRef>
          <a:fillRef idx="0">
            <a:schemeClr val="accent4"/>
          </a:fillRef>
          <a:effectRef idx="1">
            <a:schemeClr val="accent4"/>
          </a:effectRef>
          <a:fontRef idx="minor">
            <a:schemeClr val="tx1"/>
          </a:fontRef>
        </p:style>
      </p:cxnSp>
      <p:sp>
        <p:nvSpPr>
          <p:cNvPr id="2" name="Rectangle 1">
            <a:extLst>
              <a:ext uri="{FF2B5EF4-FFF2-40B4-BE49-F238E27FC236}">
                <a16:creationId xmlns:a16="http://schemas.microsoft.com/office/drawing/2014/main" id="{FBF895F1-1A12-1E42-836A-AADB1381158F}"/>
              </a:ext>
            </a:extLst>
          </p:cNvPr>
          <p:cNvSpPr/>
          <p:nvPr/>
        </p:nvSpPr>
        <p:spPr>
          <a:xfrm>
            <a:off x="352425" y="1681163"/>
            <a:ext cx="8339138" cy="708025"/>
          </a:xfrm>
          <a:prstGeom prst="rect">
            <a:avLst/>
          </a:prstGeom>
        </p:spPr>
        <p:txBody>
          <a:bodyPr>
            <a:spAutoFit/>
          </a:bodyPr>
          <a:lstStyle/>
          <a:p>
            <a:pPr marL="95250" algn="just" eaLnBrk="1" fontAlgn="auto" hangingPunct="1">
              <a:spcBef>
                <a:spcPts val="0"/>
              </a:spcBef>
              <a:spcAft>
                <a:spcPts val="0"/>
              </a:spcAft>
              <a:defRPr/>
            </a:pPr>
            <a:endParaRPr lang="en-US" sz="2000" dirty="0">
              <a:latin typeface="Arial" panose="020B0604020202020204" pitchFamily="34" charset="0"/>
              <a:cs typeface="Arial" panose="020B0604020202020204" pitchFamily="34" charset="0"/>
            </a:endParaRPr>
          </a:p>
          <a:p>
            <a:pPr marL="342900" indent="-342900" algn="just" eaLnBrk="1" fontAlgn="auto" hangingPunct="1">
              <a:spcAft>
                <a:spcPts val="0"/>
              </a:spcAft>
              <a:buFont typeface="Arial" panose="020B0604020202020204" pitchFamily="34" charset="0"/>
              <a:buChar char="•"/>
              <a:defRPr/>
            </a:pPr>
            <a:endParaRPr lang="en-ZA" altLang="en-US" sz="2000" i="1" dirty="0">
              <a:latin typeface="Arial" panose="020B0604020202020204" pitchFamily="34" charset="0"/>
              <a:cs typeface="Arial" panose="020B0604020202020204" pitchFamily="34" charset="0"/>
            </a:endParaRPr>
          </a:p>
        </p:txBody>
      </p:sp>
      <p:graphicFrame>
        <p:nvGraphicFramePr>
          <p:cNvPr id="6" name="Table 5">
            <a:extLst>
              <a:ext uri="{FF2B5EF4-FFF2-40B4-BE49-F238E27FC236}">
                <a16:creationId xmlns:a16="http://schemas.microsoft.com/office/drawing/2014/main" id="{08AAFD57-A271-4D3A-A967-58194531B202}"/>
              </a:ext>
            </a:extLst>
          </p:cNvPr>
          <p:cNvGraphicFramePr>
            <a:graphicFrameLocks noGrp="1"/>
          </p:cNvGraphicFramePr>
          <p:nvPr/>
        </p:nvGraphicFramePr>
        <p:xfrm>
          <a:off x="352425" y="1558925"/>
          <a:ext cx="8623300" cy="3527425"/>
        </p:xfrm>
        <a:graphic>
          <a:graphicData uri="http://schemas.openxmlformats.org/drawingml/2006/table">
            <a:tbl>
              <a:tblPr>
                <a:tableStyleId>{5C22544A-7EE6-4342-B048-85BDC9FD1C3A}</a:tableStyleId>
              </a:tblPr>
              <a:tblGrid>
                <a:gridCol w="1725143">
                  <a:extLst>
                    <a:ext uri="{9D8B030D-6E8A-4147-A177-3AD203B41FA5}">
                      <a16:colId xmlns:a16="http://schemas.microsoft.com/office/drawing/2014/main" val="20000"/>
                    </a:ext>
                  </a:extLst>
                </a:gridCol>
                <a:gridCol w="1894831">
                  <a:extLst>
                    <a:ext uri="{9D8B030D-6E8A-4147-A177-3AD203B41FA5}">
                      <a16:colId xmlns:a16="http://schemas.microsoft.com/office/drawing/2014/main" val="20001"/>
                    </a:ext>
                  </a:extLst>
                </a:gridCol>
                <a:gridCol w="1225513">
                  <a:extLst>
                    <a:ext uri="{9D8B030D-6E8A-4147-A177-3AD203B41FA5}">
                      <a16:colId xmlns:a16="http://schemas.microsoft.com/office/drawing/2014/main" val="20002"/>
                    </a:ext>
                  </a:extLst>
                </a:gridCol>
                <a:gridCol w="1366917">
                  <a:extLst>
                    <a:ext uri="{9D8B030D-6E8A-4147-A177-3AD203B41FA5}">
                      <a16:colId xmlns:a16="http://schemas.microsoft.com/office/drawing/2014/main" val="20003"/>
                    </a:ext>
                  </a:extLst>
                </a:gridCol>
                <a:gridCol w="1206658">
                  <a:extLst>
                    <a:ext uri="{9D8B030D-6E8A-4147-A177-3AD203B41FA5}">
                      <a16:colId xmlns:a16="http://schemas.microsoft.com/office/drawing/2014/main" val="20004"/>
                    </a:ext>
                  </a:extLst>
                </a:gridCol>
                <a:gridCol w="1204237">
                  <a:extLst>
                    <a:ext uri="{9D8B030D-6E8A-4147-A177-3AD203B41FA5}">
                      <a16:colId xmlns:a16="http://schemas.microsoft.com/office/drawing/2014/main" val="20005"/>
                    </a:ext>
                  </a:extLst>
                </a:gridCol>
              </a:tblGrid>
              <a:tr h="329260">
                <a:tc gridSpan="6">
                  <a:txBody>
                    <a:bodyPr/>
                    <a:lstStyle/>
                    <a:p>
                      <a:pPr marL="0" marR="0" indent="0" algn="just" fontAlgn="ctr">
                        <a:lnSpc>
                          <a:spcPct val="120000"/>
                        </a:lnSpc>
                        <a:spcBef>
                          <a:spcPts val="0"/>
                        </a:spcBef>
                        <a:spcAft>
                          <a:spcPts val="200"/>
                        </a:spcAft>
                      </a:pPr>
                      <a:r>
                        <a:rPr lang="en-ZA" sz="1600" b="1" kern="1200" dirty="0">
                          <a:solidFill>
                            <a:schemeClr val="dk1"/>
                          </a:solidFill>
                          <a:effectLst/>
                          <a:latin typeface="+mn-lt"/>
                          <a:ea typeface="+mn-ea"/>
                          <a:cs typeface="+mn-cs"/>
                        </a:rPr>
                        <a:t>Outcome 7:</a:t>
                      </a:r>
                      <a:r>
                        <a:rPr lang="en-ZA" sz="1600" kern="1200" dirty="0">
                          <a:solidFill>
                            <a:schemeClr val="dk1"/>
                          </a:solidFill>
                          <a:effectLst/>
                          <a:latin typeface="+mn-lt"/>
                          <a:ea typeface="+mn-ea"/>
                          <a:cs typeface="+mn-cs"/>
                        </a:rPr>
                        <a:t> </a:t>
                      </a:r>
                      <a:r>
                        <a:rPr lang="en-ZA" sz="1800" b="1" kern="1200" dirty="0">
                          <a:solidFill>
                            <a:schemeClr val="dk1"/>
                          </a:solidFill>
                          <a:effectLst/>
                          <a:latin typeface="+mn-lt"/>
                          <a:ea typeface="+mn-ea"/>
                          <a:cs typeface="+mn-cs"/>
                        </a:rPr>
                        <a:t>Transformed State Legal Services </a:t>
                      </a:r>
                      <a:endParaRPr lang="en-US" sz="1600" b="1" dirty="0">
                        <a:effectLst/>
                        <a:latin typeface="Arial" pitchFamily="34" charset="0"/>
                        <a:ea typeface="Calibri"/>
                        <a:cs typeface="Arial" pitchFamily="34" charset="0"/>
                      </a:endParaRPr>
                    </a:p>
                  </a:txBody>
                  <a:tcPr marL="68569" marR="6856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82922">
                <a:tc rowSpan="2">
                  <a:txBody>
                    <a:bodyPr/>
                    <a:lstStyle/>
                    <a:p>
                      <a:pPr marL="0" marR="0" indent="0" algn="just" fontAlgn="ctr">
                        <a:lnSpc>
                          <a:spcPct val="100000"/>
                        </a:lnSpc>
                        <a:spcBef>
                          <a:spcPts val="0"/>
                        </a:spcBef>
                        <a:spcAft>
                          <a:spcPts val="0"/>
                        </a:spcAft>
                      </a:pPr>
                      <a:r>
                        <a:rPr lang="en-ZA" sz="1200" b="1" dirty="0">
                          <a:effectLst/>
                          <a:latin typeface="Arial" pitchFamily="34" charset="0"/>
                          <a:cs typeface="Arial" pitchFamily="34" charset="0"/>
                        </a:rPr>
                        <a:t>Outputs</a:t>
                      </a:r>
                      <a:endParaRPr lang="en-US" sz="1200" b="1" dirty="0">
                        <a:effectLst/>
                        <a:latin typeface="Arial" pitchFamily="34" charset="0"/>
                        <a:ea typeface="Calibri"/>
                        <a:cs typeface="Arial" pitchFamily="34" charset="0"/>
                      </a:endParaRPr>
                    </a:p>
                  </a:txBody>
                  <a:tcPr marL="68569" marR="6856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rowSpan="2">
                  <a:txBody>
                    <a:bodyPr/>
                    <a:lstStyle/>
                    <a:p>
                      <a:pPr marL="0" marR="0" indent="0" algn="just" fontAlgn="ctr">
                        <a:lnSpc>
                          <a:spcPct val="100000"/>
                        </a:lnSpc>
                        <a:spcBef>
                          <a:spcPts val="0"/>
                        </a:spcBef>
                        <a:spcAft>
                          <a:spcPts val="0"/>
                        </a:spcAft>
                      </a:pPr>
                      <a:r>
                        <a:rPr lang="en-ZA" sz="1200" b="1" dirty="0">
                          <a:effectLst/>
                          <a:latin typeface="Arial" pitchFamily="34" charset="0"/>
                          <a:cs typeface="Arial" pitchFamily="34" charset="0"/>
                        </a:rPr>
                        <a:t>Output</a:t>
                      </a:r>
                      <a:endParaRPr lang="en-US" sz="1200" b="1" dirty="0">
                        <a:effectLst/>
                        <a:latin typeface="Arial" pitchFamily="34" charset="0"/>
                        <a:cs typeface="Arial" pitchFamily="34" charset="0"/>
                      </a:endParaRPr>
                    </a:p>
                    <a:p>
                      <a:pPr marL="0" marR="0" indent="0" algn="just" fontAlgn="ctr">
                        <a:lnSpc>
                          <a:spcPct val="100000"/>
                        </a:lnSpc>
                        <a:spcBef>
                          <a:spcPts val="0"/>
                        </a:spcBef>
                        <a:spcAft>
                          <a:spcPts val="0"/>
                        </a:spcAft>
                      </a:pPr>
                      <a:r>
                        <a:rPr lang="en-ZA" sz="1200" b="1" dirty="0">
                          <a:effectLst/>
                          <a:latin typeface="Arial" pitchFamily="34" charset="0"/>
                          <a:cs typeface="Arial" pitchFamily="34" charset="0"/>
                        </a:rPr>
                        <a:t>Indicators</a:t>
                      </a:r>
                      <a:endParaRPr lang="en-US" sz="1200" b="1" dirty="0">
                        <a:effectLst/>
                        <a:latin typeface="Arial" pitchFamily="34" charset="0"/>
                        <a:ea typeface="Calibri"/>
                        <a:cs typeface="Arial" pitchFamily="34" charset="0"/>
                      </a:endParaRPr>
                    </a:p>
                  </a:txBody>
                  <a:tcPr marL="68569" marR="6856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rowSpan="2">
                  <a:txBody>
                    <a:bodyPr/>
                    <a:lstStyle/>
                    <a:p>
                      <a:pPr marL="83185" marR="0" indent="0" algn="just" fontAlgn="ctr">
                        <a:lnSpc>
                          <a:spcPct val="100000"/>
                        </a:lnSpc>
                        <a:spcBef>
                          <a:spcPts val="0"/>
                        </a:spcBef>
                        <a:spcAft>
                          <a:spcPts val="0"/>
                        </a:spcAft>
                      </a:pPr>
                      <a:r>
                        <a:rPr lang="en-ZA" sz="1200" b="1" dirty="0">
                          <a:effectLst/>
                          <a:latin typeface="Arial" pitchFamily="34" charset="0"/>
                          <a:cs typeface="Arial" pitchFamily="34" charset="0"/>
                        </a:rPr>
                        <a:t>Estimated performance </a:t>
                      </a:r>
                      <a:endParaRPr lang="en-US" sz="1200" b="1" dirty="0">
                        <a:effectLst/>
                        <a:latin typeface="Arial" pitchFamily="34" charset="0"/>
                        <a:cs typeface="Arial" pitchFamily="34" charset="0"/>
                      </a:endParaRPr>
                    </a:p>
                    <a:p>
                      <a:pPr marL="83185" marR="0" indent="0" algn="just" fontAlgn="ctr">
                        <a:lnSpc>
                          <a:spcPct val="100000"/>
                        </a:lnSpc>
                        <a:spcBef>
                          <a:spcPts val="0"/>
                        </a:spcBef>
                        <a:spcAft>
                          <a:spcPts val="0"/>
                        </a:spcAft>
                      </a:pPr>
                      <a:r>
                        <a:rPr lang="en-ZA" sz="1200" b="1" dirty="0">
                          <a:effectLst/>
                          <a:latin typeface="Arial" pitchFamily="34" charset="0"/>
                          <a:cs typeface="Arial" pitchFamily="34" charset="0"/>
                        </a:rPr>
                        <a:t>2021/22</a:t>
                      </a:r>
                      <a:endParaRPr lang="en-US" sz="1200" b="1" dirty="0">
                        <a:effectLst/>
                        <a:latin typeface="Arial" pitchFamily="34" charset="0"/>
                        <a:ea typeface="Calibri"/>
                        <a:cs typeface="Arial" pitchFamily="34" charset="0"/>
                      </a:endParaRPr>
                    </a:p>
                  </a:txBody>
                  <a:tcPr marL="68569" marR="6856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gridSpan="3">
                  <a:txBody>
                    <a:bodyPr/>
                    <a:lstStyle/>
                    <a:p>
                      <a:pPr marL="0" marR="0" indent="0" algn="ctr" fontAlgn="ctr">
                        <a:lnSpc>
                          <a:spcPct val="100000"/>
                        </a:lnSpc>
                        <a:spcBef>
                          <a:spcPts val="0"/>
                        </a:spcBef>
                        <a:spcAft>
                          <a:spcPts val="0"/>
                        </a:spcAft>
                      </a:pPr>
                      <a:r>
                        <a:rPr lang="en-ZA" sz="1200" b="1" dirty="0">
                          <a:effectLst/>
                          <a:latin typeface="Arial" pitchFamily="34" charset="0"/>
                          <a:cs typeface="Arial" pitchFamily="34" charset="0"/>
                        </a:rPr>
                        <a:t>Medium-term targets</a:t>
                      </a:r>
                      <a:endParaRPr lang="en-US" sz="1200" b="1" dirty="0">
                        <a:effectLst/>
                        <a:latin typeface="Arial" pitchFamily="34" charset="0"/>
                        <a:ea typeface="Calibri"/>
                        <a:cs typeface="Arial" pitchFamily="34" charset="0"/>
                      </a:endParaRPr>
                    </a:p>
                  </a:txBody>
                  <a:tcPr marL="68569" marR="6856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365844">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indent="0" algn="just" fontAlgn="ctr">
                        <a:lnSpc>
                          <a:spcPct val="100000"/>
                        </a:lnSpc>
                        <a:spcBef>
                          <a:spcPts val="0"/>
                        </a:spcBef>
                        <a:spcAft>
                          <a:spcPts val="0"/>
                        </a:spcAft>
                      </a:pPr>
                      <a:r>
                        <a:rPr lang="en-ZA" sz="1200" b="1" dirty="0">
                          <a:effectLst/>
                          <a:latin typeface="Arial" pitchFamily="34" charset="0"/>
                          <a:cs typeface="Arial" pitchFamily="34" charset="0"/>
                        </a:rPr>
                        <a:t>2022/23</a:t>
                      </a:r>
                      <a:endParaRPr lang="en-US" sz="1200" b="1" dirty="0">
                        <a:effectLst/>
                        <a:latin typeface="Arial" pitchFamily="34" charset="0"/>
                        <a:ea typeface="Calibri"/>
                        <a:cs typeface="Arial" pitchFamily="34" charset="0"/>
                      </a:endParaRPr>
                    </a:p>
                  </a:txBody>
                  <a:tcPr marL="68569" marR="6856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0" algn="just" fontAlgn="ctr">
                        <a:lnSpc>
                          <a:spcPct val="100000"/>
                        </a:lnSpc>
                        <a:spcBef>
                          <a:spcPts val="0"/>
                        </a:spcBef>
                        <a:spcAft>
                          <a:spcPts val="0"/>
                        </a:spcAft>
                      </a:pPr>
                      <a:r>
                        <a:rPr lang="en-ZA" sz="1200" b="1" dirty="0">
                          <a:effectLst/>
                          <a:latin typeface="Arial" pitchFamily="34" charset="0"/>
                          <a:cs typeface="Arial" pitchFamily="34" charset="0"/>
                        </a:rPr>
                        <a:t>2023/24</a:t>
                      </a:r>
                      <a:endParaRPr lang="en-US" sz="1200" b="1" dirty="0">
                        <a:effectLst/>
                        <a:latin typeface="Arial" pitchFamily="34" charset="0"/>
                        <a:ea typeface="Calibri"/>
                        <a:cs typeface="Arial" pitchFamily="34" charset="0"/>
                      </a:endParaRPr>
                    </a:p>
                  </a:txBody>
                  <a:tcPr marL="68569" marR="6856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0" algn="just" fontAlgn="ctr">
                        <a:lnSpc>
                          <a:spcPct val="100000"/>
                        </a:lnSpc>
                        <a:spcBef>
                          <a:spcPts val="0"/>
                        </a:spcBef>
                        <a:spcAft>
                          <a:spcPts val="0"/>
                        </a:spcAft>
                      </a:pPr>
                      <a:r>
                        <a:rPr lang="en-ZA" sz="1200" b="1" dirty="0">
                          <a:effectLst/>
                          <a:latin typeface="Arial" pitchFamily="34" charset="0"/>
                          <a:cs typeface="Arial" pitchFamily="34" charset="0"/>
                        </a:rPr>
                        <a:t>2024/25</a:t>
                      </a:r>
                      <a:endParaRPr lang="en-US" sz="1200" b="1" dirty="0">
                        <a:effectLst/>
                        <a:latin typeface="Arial" pitchFamily="34" charset="0"/>
                        <a:ea typeface="Calibri"/>
                        <a:cs typeface="Arial" pitchFamily="34" charset="0"/>
                      </a:endParaRPr>
                    </a:p>
                  </a:txBody>
                  <a:tcPr marL="68569" marR="6856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1405706">
                <a:tc>
                  <a:txBody>
                    <a:bodyPr/>
                    <a:lstStyle/>
                    <a:p>
                      <a:pPr marL="0" marR="0" indent="0" algn="l" defTabSz="914400" rtl="0" eaLnBrk="1" fontAlgn="ctr" latinLnBrk="0" hangingPunct="1">
                        <a:lnSpc>
                          <a:spcPct val="115000"/>
                        </a:lnSpc>
                        <a:spcBef>
                          <a:spcPts val="0"/>
                        </a:spcBef>
                        <a:spcAft>
                          <a:spcPts val="0"/>
                        </a:spcAft>
                      </a:pPr>
                      <a:r>
                        <a:rPr lang="en-ZA"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7.4 Finalised suggested Bills and subordinate legislations </a:t>
                      </a:r>
                      <a:endParaRPr lang="en-US"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ctr" latinLnBrk="0" hangingPunct="1">
                        <a:lnSpc>
                          <a:spcPct val="115000"/>
                        </a:lnSpc>
                        <a:spcBef>
                          <a:spcPts val="0"/>
                        </a:spcBef>
                        <a:spcAft>
                          <a:spcPts val="0"/>
                        </a:spcAft>
                      </a:pPr>
                      <a:r>
                        <a:rPr lang="en-ZA"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7.4.1 Percentage of suggested Bills and subordinate legislation finalised within 30 days from the date of receipt of the instructions</a:t>
                      </a:r>
                      <a:endParaRPr lang="en-US"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endParaRPr>
                    </a:p>
                  </a:txBody>
                  <a:tcPr marL="17780" marR="17780" marT="71772" marB="717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99695" indent="-226695" algn="ctr" defTabSz="914400" rtl="0" eaLnBrk="1" fontAlgn="ctr" latinLnBrk="0" hangingPunct="1">
                        <a:lnSpc>
                          <a:spcPct val="115000"/>
                        </a:lnSpc>
                        <a:spcBef>
                          <a:spcPts val="1200"/>
                        </a:spcBef>
                        <a:spcAft>
                          <a:spcPts val="200"/>
                        </a:spcAft>
                      </a:pPr>
                      <a:r>
                        <a:rPr lang="en-ZA"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70%</a:t>
                      </a:r>
                    </a:p>
                  </a:txBody>
                  <a:tcPr marL="17780" marR="17780" marT="71772" marB="717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99695" marR="0" indent="-226695" algn="ctr" defTabSz="914400" rtl="0" eaLnBrk="1" fontAlgn="ctr" latinLnBrk="0" hangingPunct="1">
                        <a:lnSpc>
                          <a:spcPct val="115000"/>
                        </a:lnSpc>
                        <a:spcBef>
                          <a:spcPts val="1200"/>
                        </a:spcBef>
                        <a:spcAft>
                          <a:spcPts val="200"/>
                        </a:spcAft>
                      </a:pPr>
                      <a:r>
                        <a:rPr lang="en-ZA"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75%</a:t>
                      </a:r>
                      <a:endParaRPr lang="en-US"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endParaRPr>
                    </a:p>
                    <a:p>
                      <a:pPr marL="99695" marR="0" indent="-226695" algn="ctr" defTabSz="914400" rtl="0" eaLnBrk="1" fontAlgn="ctr" latinLnBrk="0" hangingPunct="1">
                        <a:lnSpc>
                          <a:spcPct val="115000"/>
                        </a:lnSpc>
                        <a:spcBef>
                          <a:spcPts val="1200"/>
                        </a:spcBef>
                        <a:spcAft>
                          <a:spcPts val="200"/>
                        </a:spcAft>
                      </a:pPr>
                      <a:r>
                        <a:rPr lang="en-ZA"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99695" marR="0" indent="-226695" algn="ctr" defTabSz="914400" rtl="0" eaLnBrk="1" fontAlgn="ctr" latinLnBrk="0" hangingPunct="1">
                        <a:lnSpc>
                          <a:spcPct val="115000"/>
                        </a:lnSpc>
                        <a:spcBef>
                          <a:spcPts val="1200"/>
                        </a:spcBef>
                        <a:spcAft>
                          <a:spcPts val="200"/>
                        </a:spcAft>
                      </a:pPr>
                      <a:r>
                        <a:rPr lang="en-ZA"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78%</a:t>
                      </a:r>
                      <a:endParaRPr lang="en-US"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endParaRPr>
                    </a:p>
                  </a:txBody>
                  <a:tcPr marL="17780" marR="17780" marT="71772" marB="717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99695" marR="0" indent="-226695" algn="ctr" defTabSz="914400" rtl="0" eaLnBrk="1" fontAlgn="ctr" latinLnBrk="0" hangingPunct="1">
                        <a:lnSpc>
                          <a:spcPct val="115000"/>
                        </a:lnSpc>
                        <a:spcBef>
                          <a:spcPts val="1200"/>
                        </a:spcBef>
                        <a:spcAft>
                          <a:spcPts val="200"/>
                        </a:spcAft>
                      </a:pPr>
                      <a:r>
                        <a:rPr lang="en-ZA"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80%</a:t>
                      </a:r>
                      <a:endParaRPr lang="en-US"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endParaRPr>
                    </a:p>
                  </a:txBody>
                  <a:tcPr marL="17780" marR="17780" marT="71772" marB="717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89800687"/>
                  </a:ext>
                </a:extLst>
              </a:tr>
              <a:tr h="1243692">
                <a:tc>
                  <a:txBody>
                    <a:bodyPr/>
                    <a:lstStyle/>
                    <a:p>
                      <a:pPr marL="0" marR="0" indent="0" algn="l" defTabSz="914400" rtl="0" eaLnBrk="1" fontAlgn="ctr" latinLnBrk="0" hangingPunct="1">
                        <a:lnSpc>
                          <a:spcPct val="115000"/>
                        </a:lnSpc>
                        <a:spcBef>
                          <a:spcPts val="0"/>
                        </a:spcBef>
                        <a:spcAft>
                          <a:spcPts val="0"/>
                        </a:spcAft>
                      </a:pPr>
                      <a:r>
                        <a:rPr lang="en-ZA"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7.5 Finalised International Agreement</a:t>
                      </a:r>
                      <a:endParaRPr lang="en-US"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ctr" latinLnBrk="0" hangingPunct="1">
                        <a:lnSpc>
                          <a:spcPct val="115000"/>
                        </a:lnSpc>
                        <a:spcBef>
                          <a:spcPts val="0"/>
                        </a:spcBef>
                        <a:spcAft>
                          <a:spcPts val="0"/>
                        </a:spcAft>
                      </a:pPr>
                      <a:r>
                        <a:rPr lang="en-ZA"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7.5.1 Percentage of International Agreements finalised within 30 days from the date of receipt of the instructions</a:t>
                      </a:r>
                      <a:endParaRPr lang="en-US"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endParaRPr>
                    </a:p>
                  </a:txBody>
                  <a:tcPr marL="17780" marR="17780" marT="71772" marB="717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99695" marR="0" indent="-226695" algn="ctr" defTabSz="914400" rtl="0" eaLnBrk="1" fontAlgn="ctr" latinLnBrk="0" hangingPunct="1">
                        <a:lnSpc>
                          <a:spcPct val="115000"/>
                        </a:lnSpc>
                        <a:spcBef>
                          <a:spcPts val="1200"/>
                        </a:spcBef>
                        <a:spcAft>
                          <a:spcPts val="200"/>
                        </a:spcAft>
                      </a:pPr>
                      <a:r>
                        <a:rPr lang="en-ZA"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a:t>
                      </a:r>
                    </a:p>
                  </a:txBody>
                  <a:tcPr marL="17780" marR="17780" marT="71772" marB="717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99695" marR="0" indent="-226695" algn="ctr" defTabSz="914400" rtl="0" eaLnBrk="1" fontAlgn="ctr" latinLnBrk="0" hangingPunct="1">
                        <a:lnSpc>
                          <a:spcPct val="115000"/>
                        </a:lnSpc>
                        <a:spcBef>
                          <a:spcPts val="1200"/>
                        </a:spcBef>
                        <a:spcAft>
                          <a:spcPts val="200"/>
                        </a:spcAft>
                      </a:pPr>
                      <a:r>
                        <a:rPr lang="en-ZA"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75%</a:t>
                      </a:r>
                      <a:endParaRPr lang="en-US"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endParaRPr>
                    </a:p>
                    <a:p>
                      <a:pPr marL="99695" marR="0" indent="-226695" algn="ctr" defTabSz="914400" rtl="0" eaLnBrk="1" fontAlgn="ctr" latinLnBrk="0" hangingPunct="1">
                        <a:lnSpc>
                          <a:spcPct val="115000"/>
                        </a:lnSpc>
                        <a:spcBef>
                          <a:spcPts val="1200"/>
                        </a:spcBef>
                        <a:spcAft>
                          <a:spcPts val="200"/>
                        </a:spcAft>
                      </a:pPr>
                      <a:r>
                        <a:rPr lang="en-ZA"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99695" marR="0" indent="-226695" algn="ctr" defTabSz="914400" rtl="0" eaLnBrk="1" fontAlgn="ctr" latinLnBrk="0" hangingPunct="1">
                        <a:lnSpc>
                          <a:spcPct val="115000"/>
                        </a:lnSpc>
                        <a:spcBef>
                          <a:spcPts val="1200"/>
                        </a:spcBef>
                        <a:spcAft>
                          <a:spcPts val="200"/>
                        </a:spcAft>
                      </a:pPr>
                      <a:r>
                        <a:rPr lang="en-ZA"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78%</a:t>
                      </a:r>
                      <a:endParaRPr lang="en-US"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endParaRPr>
                    </a:p>
                  </a:txBody>
                  <a:tcPr marL="17780" marR="17780" marT="71772" marB="717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99695" marR="0" indent="-226695" algn="ctr" defTabSz="914400" rtl="0" eaLnBrk="1" fontAlgn="ctr" latinLnBrk="0" hangingPunct="1">
                        <a:lnSpc>
                          <a:spcPct val="115000"/>
                        </a:lnSpc>
                        <a:spcBef>
                          <a:spcPts val="1200"/>
                        </a:spcBef>
                        <a:spcAft>
                          <a:spcPts val="200"/>
                        </a:spcAft>
                      </a:pPr>
                      <a:r>
                        <a:rPr lang="en-ZA"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80%</a:t>
                      </a:r>
                      <a:endParaRPr lang="en-US"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endParaRPr>
                    </a:p>
                  </a:txBody>
                  <a:tcPr marL="17780" marR="17780" marT="71772" marB="717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79655868"/>
                  </a:ext>
                </a:extLst>
              </a:tr>
            </a:tbl>
          </a:graphicData>
        </a:graphic>
      </p:graphicFrame>
      <p:sp>
        <p:nvSpPr>
          <p:cNvPr id="80934" name="TextBox 6">
            <a:extLst>
              <a:ext uri="{FF2B5EF4-FFF2-40B4-BE49-F238E27FC236}">
                <a16:creationId xmlns:a16="http://schemas.microsoft.com/office/drawing/2014/main" id="{E98F55F3-5697-8C7D-6122-301AF79A2F95}"/>
              </a:ext>
            </a:extLst>
          </p:cNvPr>
          <p:cNvSpPr txBox="1">
            <a:spLocks noChangeArrowheads="1"/>
          </p:cNvSpPr>
          <p:nvPr/>
        </p:nvSpPr>
        <p:spPr bwMode="auto">
          <a:xfrm>
            <a:off x="288925" y="655638"/>
            <a:ext cx="874871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600" b="1">
                <a:latin typeface="Arial" panose="020B0604020202020204" pitchFamily="34" charset="0"/>
                <a:cs typeface="Arial" panose="020B0604020202020204" pitchFamily="34" charset="0"/>
              </a:rPr>
              <a:t>PROGRAMME 3: LEGAL SERVICES</a:t>
            </a:r>
            <a:endParaRPr lang="en-US" altLang="en-US" sz="1600">
              <a:latin typeface="Arial" panose="020B0604020202020204" pitchFamily="34" charset="0"/>
              <a:cs typeface="Arial" panose="020B0604020202020204" pitchFamily="34" charset="0"/>
            </a:endParaRPr>
          </a:p>
        </p:txBody>
      </p:sp>
      <p:sp>
        <p:nvSpPr>
          <p:cNvPr id="80935" name="Rectangle 7">
            <a:extLst>
              <a:ext uri="{FF2B5EF4-FFF2-40B4-BE49-F238E27FC236}">
                <a16:creationId xmlns:a16="http://schemas.microsoft.com/office/drawing/2014/main" id="{13A8990D-3959-C1A4-7C67-6E71AC805218}"/>
              </a:ext>
            </a:extLst>
          </p:cNvPr>
          <p:cNvSpPr>
            <a:spLocks noChangeArrowheads="1"/>
          </p:cNvSpPr>
          <p:nvPr/>
        </p:nvSpPr>
        <p:spPr bwMode="auto">
          <a:xfrm>
            <a:off x="352425" y="1106488"/>
            <a:ext cx="846137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600" b="1">
                <a:latin typeface="Arial" panose="020B0604020202020204" pitchFamily="34" charset="0"/>
                <a:cs typeface="Arial" panose="020B0604020202020204" pitchFamily="34" charset="0"/>
              </a:rPr>
              <a:t>2022/23 APP OUTCOME, ACCOMPANYING OUTPUT INDICATORS AND TARGETS</a:t>
            </a:r>
            <a:endParaRPr lang="en-US" altLang="en-US" sz="1600">
              <a:latin typeface="Arial" panose="020B0604020202020204" pitchFamily="34" charset="0"/>
              <a:cs typeface="Arial" panose="020B0604020202020204" pitchFamily="34" charset="0"/>
            </a:endParaRPr>
          </a:p>
        </p:txBody>
      </p:sp>
    </p:spTree>
  </p:cSld>
  <p:clrMapOvr>
    <a:masterClrMapping/>
  </p:clrMapOvr>
  <p:transition spd="med">
    <p:fad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extBox 1">
            <a:extLst>
              <a:ext uri="{FF2B5EF4-FFF2-40B4-BE49-F238E27FC236}">
                <a16:creationId xmlns:a16="http://schemas.microsoft.com/office/drawing/2014/main" id="{7BF9D9EE-090A-B661-68EA-1CA989687CF3}"/>
              </a:ext>
            </a:extLst>
          </p:cNvPr>
          <p:cNvSpPr txBox="1">
            <a:spLocks noChangeArrowheads="1"/>
          </p:cNvSpPr>
          <p:nvPr/>
        </p:nvSpPr>
        <p:spPr bwMode="auto">
          <a:xfrm>
            <a:off x="514350" y="636588"/>
            <a:ext cx="87630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ZA" altLang="en-US" sz="1600" b="1">
                <a:latin typeface="Arial" panose="020B0604020202020204" pitchFamily="34" charset="0"/>
                <a:cs typeface="Arial" panose="020B0604020202020204" pitchFamily="34" charset="0"/>
              </a:rPr>
              <a:t>PROGRAMME 3: STATE LEGAL SERVICES</a:t>
            </a:r>
          </a:p>
        </p:txBody>
      </p:sp>
      <p:sp>
        <p:nvSpPr>
          <p:cNvPr id="4" name="TextBox 3">
            <a:extLst>
              <a:ext uri="{FF2B5EF4-FFF2-40B4-BE49-F238E27FC236}">
                <a16:creationId xmlns:a16="http://schemas.microsoft.com/office/drawing/2014/main" id="{DD4CB72A-BAC2-C122-10C4-D0D3F0E02D3E}"/>
              </a:ext>
            </a:extLst>
          </p:cNvPr>
          <p:cNvSpPr txBox="1"/>
          <p:nvPr/>
        </p:nvSpPr>
        <p:spPr>
          <a:xfrm>
            <a:off x="425450" y="1082675"/>
            <a:ext cx="8293100" cy="5108575"/>
          </a:xfrm>
          <a:prstGeom prst="rect">
            <a:avLst/>
          </a:prstGeom>
          <a:noFill/>
        </p:spPr>
        <p:txBody>
          <a:bodyPr>
            <a:spAutoFit/>
          </a:bodyPr>
          <a:lstStyle/>
          <a:p>
            <a:pPr algn="just" eaLnBrk="1" fontAlgn="auto" hangingPunct="1">
              <a:spcBef>
                <a:spcPts val="0"/>
              </a:spcBef>
              <a:spcAft>
                <a:spcPts val="0"/>
              </a:spcAft>
              <a:defRPr/>
            </a:pPr>
            <a:r>
              <a:rPr lang="en-US" sz="1600" b="1" dirty="0">
                <a:latin typeface="Arial" panose="020B0604020202020204" pitchFamily="34" charset="0"/>
                <a:cs typeface="Arial" panose="020B0604020202020204" pitchFamily="34" charset="0"/>
              </a:rPr>
              <a:t>Outcome 8: Transformed Legal Profession</a:t>
            </a:r>
          </a:p>
          <a:p>
            <a:pPr algn="just" eaLnBrk="1" fontAlgn="auto" hangingPunct="1">
              <a:spcBef>
                <a:spcPts val="0"/>
              </a:spcBef>
              <a:spcAft>
                <a:spcPts val="0"/>
              </a:spcAft>
              <a:defRPr/>
            </a:pPr>
            <a:endParaRPr lang="en-US" sz="1900" b="1" dirty="0">
              <a:latin typeface="Arial" panose="020B0604020202020204" pitchFamily="34" charset="0"/>
              <a:cs typeface="Arial" panose="020B0604020202020204" pitchFamily="34" charset="0"/>
            </a:endParaRPr>
          </a:p>
          <a:p>
            <a:pPr marL="342900" indent="-342900" algn="just" eaLnBrk="1" fontAlgn="auto" hangingPunct="1">
              <a:spcBef>
                <a:spcPts val="0"/>
              </a:spcBef>
              <a:spcAft>
                <a:spcPts val="0"/>
              </a:spcAft>
              <a:buFont typeface="Arial" panose="020B0604020202020204" pitchFamily="34" charset="0"/>
              <a:buChar char="•"/>
              <a:defRPr/>
            </a:pPr>
            <a:r>
              <a:rPr lang="en-US" sz="1600" dirty="0">
                <a:latin typeface="Arial" panose="020B0604020202020204" pitchFamily="34" charset="0"/>
                <a:cs typeface="Arial" panose="020B0604020202020204" pitchFamily="34" charset="0"/>
              </a:rPr>
              <a:t>Transformation of the legal profession is one the Department’s priority for this  strategic plan cycle. </a:t>
            </a:r>
          </a:p>
          <a:p>
            <a:pPr marL="342900" indent="-342900" algn="just" eaLnBrk="1" fontAlgn="auto" hangingPunct="1">
              <a:spcBef>
                <a:spcPts val="0"/>
              </a:spcBef>
              <a:spcAft>
                <a:spcPts val="0"/>
              </a:spcAft>
              <a:buFont typeface="Arial" panose="020B0604020202020204" pitchFamily="34" charset="0"/>
              <a:buChar char="•"/>
              <a:defRPr/>
            </a:pPr>
            <a:endParaRPr lang="en-US" sz="1600" dirty="0">
              <a:latin typeface="Arial" panose="020B0604020202020204" pitchFamily="34" charset="0"/>
              <a:cs typeface="Arial" panose="020B0604020202020204" pitchFamily="34" charset="0"/>
            </a:endParaRPr>
          </a:p>
          <a:p>
            <a:pPr marL="342900" indent="-342900" algn="just" eaLnBrk="1" fontAlgn="auto" hangingPunct="1">
              <a:spcBef>
                <a:spcPts val="0"/>
              </a:spcBef>
              <a:spcAft>
                <a:spcPts val="0"/>
              </a:spcAft>
              <a:buFont typeface="Arial" panose="020B0604020202020204" pitchFamily="34" charset="0"/>
              <a:buChar char="•"/>
              <a:defRPr/>
            </a:pPr>
            <a:r>
              <a:rPr lang="en-US" sz="1600" dirty="0">
                <a:latin typeface="Arial" panose="020B0604020202020204" pitchFamily="34" charset="0"/>
                <a:cs typeface="Arial" panose="020B0604020202020204" pitchFamily="34" charset="0"/>
              </a:rPr>
              <a:t>In order to achieve this outcome, the Department included in this plan indicators  on </a:t>
            </a:r>
            <a:r>
              <a:rPr lang="en-ZA" sz="1600" dirty="0">
                <a:latin typeface="Arial" panose="020B0604020202020204" pitchFamily="34" charset="0"/>
                <a:cs typeface="Arial" panose="020B0604020202020204" pitchFamily="34" charset="0"/>
              </a:rPr>
              <a:t>value of briefs allocated to PDI’s Legal Practitioners.</a:t>
            </a:r>
          </a:p>
          <a:p>
            <a:pPr marL="342900" indent="-342900" algn="just" eaLnBrk="1" fontAlgn="auto" hangingPunct="1">
              <a:spcBef>
                <a:spcPts val="0"/>
              </a:spcBef>
              <a:spcAft>
                <a:spcPts val="0"/>
              </a:spcAft>
              <a:buFont typeface="Arial" panose="020B0604020202020204" pitchFamily="34" charset="0"/>
              <a:buChar char="•"/>
              <a:defRPr/>
            </a:pPr>
            <a:endParaRPr lang="en-ZA" sz="1600" dirty="0">
              <a:latin typeface="Arial" panose="020B0604020202020204" pitchFamily="34" charset="0"/>
              <a:cs typeface="Arial" panose="020B0604020202020204" pitchFamily="34" charset="0"/>
            </a:endParaRPr>
          </a:p>
          <a:p>
            <a:pPr marL="342900" indent="-342900" algn="just" eaLnBrk="1" fontAlgn="auto" hangingPunct="1">
              <a:spcBef>
                <a:spcPts val="0"/>
              </a:spcBef>
              <a:spcAft>
                <a:spcPts val="0"/>
              </a:spcAft>
              <a:buFont typeface="Arial" panose="020B0604020202020204" pitchFamily="34" charset="0"/>
              <a:buChar char="•"/>
              <a:defRPr/>
            </a:pPr>
            <a:r>
              <a:rPr lang="en-ZA" sz="1600" dirty="0">
                <a:latin typeface="Arial" panose="020B0604020202020204" pitchFamily="34" charset="0"/>
                <a:cs typeface="Arial" panose="020B0604020202020204" pitchFamily="34" charset="0"/>
              </a:rPr>
              <a:t>The plan is to Increase in percentage of value of briefs allocated to PDI legal Practitioners,  female Legal Practitioners and number of female legal practitioners briefed.</a:t>
            </a:r>
          </a:p>
          <a:p>
            <a:pPr marL="342900" indent="-342900" algn="just" eaLnBrk="1" fontAlgn="auto" hangingPunct="1">
              <a:spcBef>
                <a:spcPts val="0"/>
              </a:spcBef>
              <a:spcAft>
                <a:spcPts val="0"/>
              </a:spcAft>
              <a:buFont typeface="Arial" panose="020B0604020202020204" pitchFamily="34" charset="0"/>
              <a:buChar char="•"/>
              <a:defRPr/>
            </a:pPr>
            <a:endParaRPr lang="en-ZA" sz="1600"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marL="342900" indent="-342900" algn="just" eaLnBrk="1" fontAlgn="auto" hangingPunct="1">
              <a:spcBef>
                <a:spcPts val="0"/>
              </a:spcBef>
              <a:spcAft>
                <a:spcPts val="0"/>
              </a:spcAft>
              <a:buFont typeface="Arial" panose="020B0604020202020204" pitchFamily="34" charset="0"/>
              <a:buChar char="•"/>
              <a:defRPr/>
            </a:pPr>
            <a:r>
              <a:rPr lang="en-US" sz="1600" dirty="0">
                <a:solidFill>
                  <a:prstClr val="black"/>
                </a:solidFill>
                <a:latin typeface="Arial" panose="020B0604020202020204" pitchFamily="34" charset="0"/>
                <a:ea typeface="Calibri" panose="020F0502020204030204" pitchFamily="34" charset="0"/>
              </a:rPr>
              <a:t>In the new financial year, the Department plan to allocate 83% and 28% value of brief to </a:t>
            </a:r>
            <a:r>
              <a:rPr lang="en-ZA" sz="1600" dirty="0">
                <a:solidFill>
                  <a:prstClr val="black"/>
                </a:solidFill>
                <a:latin typeface="Arial" panose="020B0604020202020204" pitchFamily="34" charset="0"/>
                <a:ea typeface="Calibri" panose="020F0502020204030204" pitchFamily="34" charset="0"/>
              </a:rPr>
              <a:t>PDI Legal Practitioners and Female Legal Practitioners, respectively. The Department will continue to empower women by allocating 41% of all briefs to women.</a:t>
            </a:r>
          </a:p>
          <a:p>
            <a:pPr marL="342900" indent="-342900" algn="just" eaLnBrk="1" fontAlgn="auto" hangingPunct="1">
              <a:spcBef>
                <a:spcPts val="0"/>
              </a:spcBef>
              <a:spcAft>
                <a:spcPts val="0"/>
              </a:spcAft>
              <a:buFont typeface="Arial" panose="020B0604020202020204" pitchFamily="34" charset="0"/>
              <a:buChar char="•"/>
              <a:defRPr/>
            </a:pPr>
            <a:endParaRPr lang="en-ZA" sz="1600" dirty="0">
              <a:solidFill>
                <a:prstClr val="black"/>
              </a:solidFill>
              <a:latin typeface="Arial" panose="020B0604020202020204" pitchFamily="34" charset="0"/>
              <a:ea typeface="Calibri" panose="020F0502020204030204" pitchFamily="34" charset="0"/>
            </a:endParaRPr>
          </a:p>
          <a:p>
            <a:pPr marL="285750" indent="-285750" algn="just" eaLnBrk="1" fontAlgn="auto" hangingPunct="1">
              <a:spcBef>
                <a:spcPts val="0"/>
              </a:spcBef>
              <a:spcAft>
                <a:spcPts val="0"/>
              </a:spcAft>
              <a:buFont typeface="Arial" panose="020B0604020202020204" pitchFamily="34" charset="0"/>
              <a:buChar char="•"/>
              <a:defRPr/>
            </a:pPr>
            <a:r>
              <a:rPr lang="en-GB" altLang="en-US" sz="1600" dirty="0">
                <a:solidFill>
                  <a:prstClr val="black"/>
                </a:solidFill>
                <a:latin typeface="Arial" panose="020B0604020202020204" pitchFamily="34" charset="0"/>
                <a:cs typeface="Arial" panose="020B0604020202020204" pitchFamily="34" charset="0"/>
              </a:rPr>
              <a:t>The details of the output indicators and targets for this outcome are in the slides below</a:t>
            </a:r>
            <a:endParaRPr lang="en-US" altLang="en-US" sz="1600" dirty="0">
              <a:solidFill>
                <a:prstClr val="black"/>
              </a:solidFill>
              <a:latin typeface="Arial" panose="020B0604020202020204" pitchFamily="34" charset="0"/>
              <a:cs typeface="Arial" panose="020B0604020202020204" pitchFamily="34" charset="0"/>
            </a:endParaRPr>
          </a:p>
          <a:p>
            <a:pPr algn="just" eaLnBrk="1" fontAlgn="auto" hangingPunct="1">
              <a:spcBef>
                <a:spcPts val="0"/>
              </a:spcBef>
              <a:spcAft>
                <a:spcPts val="0"/>
              </a:spcAft>
              <a:defRPr/>
            </a:pPr>
            <a:endParaRPr lang="en-US" altLang="en-US" sz="1600" dirty="0">
              <a:solidFill>
                <a:prstClr val="black"/>
              </a:solidFill>
              <a:latin typeface="Arial" panose="020B0604020202020204" pitchFamily="34" charset="0"/>
              <a:cs typeface="Arial" panose="020B0604020202020204" pitchFamily="34" charset="0"/>
            </a:endParaRPr>
          </a:p>
          <a:p>
            <a:pPr marL="342900" indent="-342900" algn="just" eaLnBrk="1" fontAlgn="auto" hangingPunct="1">
              <a:spcBef>
                <a:spcPts val="0"/>
              </a:spcBef>
              <a:spcAft>
                <a:spcPts val="0"/>
              </a:spcAft>
              <a:buFont typeface="Arial" panose="020B0604020202020204" pitchFamily="34" charset="0"/>
              <a:buChar char="•"/>
              <a:defRPr/>
            </a:pPr>
            <a:r>
              <a:rPr lang="en-ZA" sz="1600" dirty="0">
                <a:solidFill>
                  <a:prstClr val="black"/>
                </a:solidFill>
                <a:latin typeface="Arial" panose="020B0604020202020204" pitchFamily="34" charset="0"/>
                <a:ea typeface="Calibri" panose="020F0502020204030204" pitchFamily="34" charset="0"/>
              </a:rPr>
              <a:t> </a:t>
            </a:r>
            <a:endParaRPr lang="en-ZA" sz="1900" dirty="0">
              <a:latin typeface="Arial" panose="020B0604020202020204" pitchFamily="34" charset="0"/>
              <a:cs typeface="Arial" panose="020B0604020202020204" pitchFamily="34" charset="0"/>
            </a:endParaRPr>
          </a:p>
          <a:p>
            <a:pPr marL="1143000" indent="-685800" algn="just" eaLnBrk="1" fontAlgn="auto" hangingPunct="1">
              <a:spcBef>
                <a:spcPts val="0"/>
              </a:spcBef>
              <a:spcAft>
                <a:spcPts val="0"/>
              </a:spcAft>
              <a:buFont typeface="+mj-lt"/>
              <a:buAutoNum type="alphaLcPeriod"/>
              <a:defRPr/>
            </a:pPr>
            <a:endParaRPr lang="en-ZA" sz="1900" dirty="0">
              <a:latin typeface="Arial" panose="020B0604020202020204" pitchFamily="34" charset="0"/>
              <a:cs typeface="Arial" panose="020B0604020202020204" pitchFamily="34" charset="0"/>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29C1A0A7-CECB-4143-9B6D-0918BDFC2B65}"/>
              </a:ext>
            </a:extLst>
          </p:cNvPr>
          <p:cNvCxnSpPr/>
          <p:nvPr/>
        </p:nvCxnSpPr>
        <p:spPr>
          <a:xfrm>
            <a:off x="352425" y="1014413"/>
            <a:ext cx="8339138" cy="0"/>
          </a:xfrm>
          <a:prstGeom prst="line">
            <a:avLst/>
          </a:prstGeom>
          <a:ln>
            <a:solidFill>
              <a:srgbClr val="C00000"/>
            </a:solidFill>
          </a:ln>
        </p:spPr>
        <p:style>
          <a:lnRef idx="2">
            <a:schemeClr val="accent4"/>
          </a:lnRef>
          <a:fillRef idx="0">
            <a:schemeClr val="accent4"/>
          </a:fillRef>
          <a:effectRef idx="1">
            <a:schemeClr val="accent4"/>
          </a:effectRef>
          <a:fontRef idx="minor">
            <a:schemeClr val="tx1"/>
          </a:fontRef>
        </p:style>
      </p:cxnSp>
      <p:sp>
        <p:nvSpPr>
          <p:cNvPr id="2" name="Rectangle 1">
            <a:extLst>
              <a:ext uri="{FF2B5EF4-FFF2-40B4-BE49-F238E27FC236}">
                <a16:creationId xmlns:a16="http://schemas.microsoft.com/office/drawing/2014/main" id="{F3B1F0CE-6D9E-B6B0-0195-95EDE3F9FEC6}"/>
              </a:ext>
            </a:extLst>
          </p:cNvPr>
          <p:cNvSpPr/>
          <p:nvPr/>
        </p:nvSpPr>
        <p:spPr>
          <a:xfrm>
            <a:off x="414338" y="1165225"/>
            <a:ext cx="8340725" cy="708025"/>
          </a:xfrm>
          <a:prstGeom prst="rect">
            <a:avLst/>
          </a:prstGeom>
        </p:spPr>
        <p:txBody>
          <a:bodyPr>
            <a:spAutoFit/>
          </a:bodyPr>
          <a:lstStyle/>
          <a:p>
            <a:pPr marL="95250" algn="just" eaLnBrk="1" fontAlgn="auto" hangingPunct="1">
              <a:spcBef>
                <a:spcPts val="0"/>
              </a:spcBef>
              <a:spcAft>
                <a:spcPts val="0"/>
              </a:spcAft>
              <a:defRPr/>
            </a:pPr>
            <a:endParaRPr lang="en-US" sz="2000" dirty="0">
              <a:latin typeface="Arial" panose="020B0604020202020204" pitchFamily="34" charset="0"/>
              <a:cs typeface="Arial" panose="020B0604020202020204" pitchFamily="34" charset="0"/>
            </a:endParaRPr>
          </a:p>
          <a:p>
            <a:pPr marL="342900" indent="-342900" algn="just" eaLnBrk="1" fontAlgn="auto" hangingPunct="1">
              <a:spcAft>
                <a:spcPts val="0"/>
              </a:spcAft>
              <a:buFont typeface="Arial" panose="020B0604020202020204" pitchFamily="34" charset="0"/>
              <a:buChar char="•"/>
              <a:defRPr/>
            </a:pPr>
            <a:endParaRPr lang="en-ZA" altLang="en-US" sz="2000" i="1" dirty="0">
              <a:latin typeface="Arial" panose="020B0604020202020204" pitchFamily="34" charset="0"/>
              <a:cs typeface="Arial" panose="020B0604020202020204" pitchFamily="34" charset="0"/>
            </a:endParaRPr>
          </a:p>
        </p:txBody>
      </p:sp>
      <p:graphicFrame>
        <p:nvGraphicFramePr>
          <p:cNvPr id="6" name="Table 5">
            <a:extLst>
              <a:ext uri="{FF2B5EF4-FFF2-40B4-BE49-F238E27FC236}">
                <a16:creationId xmlns:a16="http://schemas.microsoft.com/office/drawing/2014/main" id="{08AAFD57-A271-4D3A-A967-58194531B202}"/>
              </a:ext>
            </a:extLst>
          </p:cNvPr>
          <p:cNvGraphicFramePr>
            <a:graphicFrameLocks noGrp="1"/>
          </p:cNvGraphicFramePr>
          <p:nvPr/>
        </p:nvGraphicFramePr>
        <p:xfrm>
          <a:off x="352425" y="1614488"/>
          <a:ext cx="8623300" cy="3924300"/>
        </p:xfrm>
        <a:graphic>
          <a:graphicData uri="http://schemas.openxmlformats.org/drawingml/2006/table">
            <a:tbl>
              <a:tblPr>
                <a:tableStyleId>{5C22544A-7EE6-4342-B048-85BDC9FD1C3A}</a:tableStyleId>
              </a:tblPr>
              <a:tblGrid>
                <a:gridCol w="1725143">
                  <a:extLst>
                    <a:ext uri="{9D8B030D-6E8A-4147-A177-3AD203B41FA5}">
                      <a16:colId xmlns:a16="http://schemas.microsoft.com/office/drawing/2014/main" val="20000"/>
                    </a:ext>
                  </a:extLst>
                </a:gridCol>
                <a:gridCol w="1894831">
                  <a:extLst>
                    <a:ext uri="{9D8B030D-6E8A-4147-A177-3AD203B41FA5}">
                      <a16:colId xmlns:a16="http://schemas.microsoft.com/office/drawing/2014/main" val="20001"/>
                    </a:ext>
                  </a:extLst>
                </a:gridCol>
                <a:gridCol w="1225513">
                  <a:extLst>
                    <a:ext uri="{9D8B030D-6E8A-4147-A177-3AD203B41FA5}">
                      <a16:colId xmlns:a16="http://schemas.microsoft.com/office/drawing/2014/main" val="20002"/>
                    </a:ext>
                  </a:extLst>
                </a:gridCol>
                <a:gridCol w="1366917">
                  <a:extLst>
                    <a:ext uri="{9D8B030D-6E8A-4147-A177-3AD203B41FA5}">
                      <a16:colId xmlns:a16="http://schemas.microsoft.com/office/drawing/2014/main" val="20003"/>
                    </a:ext>
                  </a:extLst>
                </a:gridCol>
                <a:gridCol w="1206658">
                  <a:extLst>
                    <a:ext uri="{9D8B030D-6E8A-4147-A177-3AD203B41FA5}">
                      <a16:colId xmlns:a16="http://schemas.microsoft.com/office/drawing/2014/main" val="20004"/>
                    </a:ext>
                  </a:extLst>
                </a:gridCol>
                <a:gridCol w="1204237">
                  <a:extLst>
                    <a:ext uri="{9D8B030D-6E8A-4147-A177-3AD203B41FA5}">
                      <a16:colId xmlns:a16="http://schemas.microsoft.com/office/drawing/2014/main" val="20005"/>
                    </a:ext>
                  </a:extLst>
                </a:gridCol>
              </a:tblGrid>
              <a:tr h="329181">
                <a:tc gridSpan="6">
                  <a:txBody>
                    <a:bodyPr/>
                    <a:lstStyle/>
                    <a:p>
                      <a:pPr marL="0" marR="0" indent="0" algn="just" fontAlgn="ctr">
                        <a:lnSpc>
                          <a:spcPct val="120000"/>
                        </a:lnSpc>
                        <a:spcBef>
                          <a:spcPts val="0"/>
                        </a:spcBef>
                        <a:spcAft>
                          <a:spcPts val="200"/>
                        </a:spcAft>
                      </a:pPr>
                      <a:r>
                        <a:rPr lang="en-ZA" sz="1600" b="1" kern="1200" dirty="0">
                          <a:solidFill>
                            <a:schemeClr val="dk1"/>
                          </a:solidFill>
                          <a:effectLst/>
                          <a:latin typeface="+mn-lt"/>
                          <a:ea typeface="+mn-ea"/>
                          <a:cs typeface="+mn-cs"/>
                        </a:rPr>
                        <a:t>Outcome 8:</a:t>
                      </a:r>
                      <a:r>
                        <a:rPr lang="en-ZA" sz="1600" kern="1200" dirty="0">
                          <a:solidFill>
                            <a:schemeClr val="dk1"/>
                          </a:solidFill>
                          <a:effectLst/>
                          <a:latin typeface="+mn-lt"/>
                          <a:ea typeface="+mn-ea"/>
                          <a:cs typeface="+mn-cs"/>
                        </a:rPr>
                        <a:t> </a:t>
                      </a:r>
                      <a:r>
                        <a:rPr lang="en-ZA" sz="1800" b="1" kern="1200" dirty="0">
                          <a:solidFill>
                            <a:schemeClr val="dk1"/>
                          </a:solidFill>
                          <a:effectLst/>
                          <a:latin typeface="+mn-lt"/>
                          <a:ea typeface="+mn-ea"/>
                          <a:cs typeface="+mn-cs"/>
                        </a:rPr>
                        <a:t>Transformed Legal profession</a:t>
                      </a:r>
                      <a:endParaRPr lang="en-US" sz="1600" b="1" dirty="0">
                        <a:effectLst/>
                        <a:latin typeface="Arial" pitchFamily="34" charset="0"/>
                        <a:ea typeface="Calibri"/>
                        <a:cs typeface="Arial" pitchFamily="34" charset="0"/>
                      </a:endParaRPr>
                    </a:p>
                  </a:txBody>
                  <a:tcPr marL="68569" marR="6856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82878">
                <a:tc rowSpan="2">
                  <a:txBody>
                    <a:bodyPr/>
                    <a:lstStyle/>
                    <a:p>
                      <a:pPr marL="0" marR="0" indent="0" algn="just" fontAlgn="ctr">
                        <a:lnSpc>
                          <a:spcPct val="100000"/>
                        </a:lnSpc>
                        <a:spcBef>
                          <a:spcPts val="0"/>
                        </a:spcBef>
                        <a:spcAft>
                          <a:spcPts val="0"/>
                        </a:spcAft>
                      </a:pPr>
                      <a:r>
                        <a:rPr lang="en-ZA" sz="1200" b="1" dirty="0">
                          <a:effectLst/>
                          <a:latin typeface="Arial" pitchFamily="34" charset="0"/>
                          <a:cs typeface="Arial" pitchFamily="34" charset="0"/>
                        </a:rPr>
                        <a:t>Outputs</a:t>
                      </a:r>
                      <a:endParaRPr lang="en-US" sz="1200" b="1" dirty="0">
                        <a:effectLst/>
                        <a:latin typeface="Arial" pitchFamily="34" charset="0"/>
                        <a:ea typeface="Calibri"/>
                        <a:cs typeface="Arial" pitchFamily="34" charset="0"/>
                      </a:endParaRPr>
                    </a:p>
                  </a:txBody>
                  <a:tcPr marL="68569" marR="6856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rowSpan="2">
                  <a:txBody>
                    <a:bodyPr/>
                    <a:lstStyle/>
                    <a:p>
                      <a:pPr marL="0" marR="0" indent="0" algn="just" fontAlgn="ctr">
                        <a:lnSpc>
                          <a:spcPct val="100000"/>
                        </a:lnSpc>
                        <a:spcBef>
                          <a:spcPts val="0"/>
                        </a:spcBef>
                        <a:spcAft>
                          <a:spcPts val="0"/>
                        </a:spcAft>
                      </a:pPr>
                      <a:r>
                        <a:rPr lang="en-ZA" sz="1200" b="1" dirty="0">
                          <a:effectLst/>
                          <a:latin typeface="Arial" pitchFamily="34" charset="0"/>
                          <a:cs typeface="Arial" pitchFamily="34" charset="0"/>
                        </a:rPr>
                        <a:t>Output</a:t>
                      </a:r>
                      <a:endParaRPr lang="en-US" sz="1200" b="1" dirty="0">
                        <a:effectLst/>
                        <a:latin typeface="Arial" pitchFamily="34" charset="0"/>
                        <a:cs typeface="Arial" pitchFamily="34" charset="0"/>
                      </a:endParaRPr>
                    </a:p>
                    <a:p>
                      <a:pPr marL="0" marR="0" indent="0" algn="just" fontAlgn="ctr">
                        <a:lnSpc>
                          <a:spcPct val="100000"/>
                        </a:lnSpc>
                        <a:spcBef>
                          <a:spcPts val="0"/>
                        </a:spcBef>
                        <a:spcAft>
                          <a:spcPts val="0"/>
                        </a:spcAft>
                      </a:pPr>
                      <a:r>
                        <a:rPr lang="en-ZA" sz="1200" b="1" dirty="0">
                          <a:effectLst/>
                          <a:latin typeface="Arial" pitchFamily="34" charset="0"/>
                          <a:cs typeface="Arial" pitchFamily="34" charset="0"/>
                        </a:rPr>
                        <a:t>Indicators</a:t>
                      </a:r>
                      <a:endParaRPr lang="en-US" sz="1200" b="1" dirty="0">
                        <a:effectLst/>
                        <a:latin typeface="Arial" pitchFamily="34" charset="0"/>
                        <a:ea typeface="Calibri"/>
                        <a:cs typeface="Arial" pitchFamily="34" charset="0"/>
                      </a:endParaRPr>
                    </a:p>
                  </a:txBody>
                  <a:tcPr marL="68569" marR="6856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rowSpan="2">
                  <a:txBody>
                    <a:bodyPr/>
                    <a:lstStyle/>
                    <a:p>
                      <a:pPr marL="83185" marR="0" indent="0" algn="just" fontAlgn="ctr">
                        <a:lnSpc>
                          <a:spcPct val="100000"/>
                        </a:lnSpc>
                        <a:spcBef>
                          <a:spcPts val="0"/>
                        </a:spcBef>
                        <a:spcAft>
                          <a:spcPts val="0"/>
                        </a:spcAft>
                      </a:pPr>
                      <a:r>
                        <a:rPr lang="en-ZA" sz="1200" b="1" dirty="0">
                          <a:effectLst/>
                          <a:latin typeface="Arial" pitchFamily="34" charset="0"/>
                          <a:cs typeface="Arial" pitchFamily="34" charset="0"/>
                        </a:rPr>
                        <a:t>Estimated performance </a:t>
                      </a:r>
                      <a:endParaRPr lang="en-US" sz="1200" b="1" dirty="0">
                        <a:effectLst/>
                        <a:latin typeface="Arial" pitchFamily="34" charset="0"/>
                        <a:cs typeface="Arial" pitchFamily="34" charset="0"/>
                      </a:endParaRPr>
                    </a:p>
                    <a:p>
                      <a:pPr marL="83185" marR="0" indent="0" algn="just" fontAlgn="ctr">
                        <a:lnSpc>
                          <a:spcPct val="100000"/>
                        </a:lnSpc>
                        <a:spcBef>
                          <a:spcPts val="0"/>
                        </a:spcBef>
                        <a:spcAft>
                          <a:spcPts val="0"/>
                        </a:spcAft>
                      </a:pPr>
                      <a:r>
                        <a:rPr lang="en-ZA" sz="1200" b="1" dirty="0">
                          <a:effectLst/>
                          <a:latin typeface="Arial" pitchFamily="34" charset="0"/>
                          <a:cs typeface="Arial" pitchFamily="34" charset="0"/>
                        </a:rPr>
                        <a:t>2021/22</a:t>
                      </a:r>
                      <a:endParaRPr lang="en-US" sz="1200" b="1" dirty="0">
                        <a:effectLst/>
                        <a:latin typeface="Arial" pitchFamily="34" charset="0"/>
                        <a:ea typeface="Calibri"/>
                        <a:cs typeface="Arial" pitchFamily="34" charset="0"/>
                      </a:endParaRPr>
                    </a:p>
                  </a:txBody>
                  <a:tcPr marL="68569" marR="6856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gridSpan="3">
                  <a:txBody>
                    <a:bodyPr/>
                    <a:lstStyle/>
                    <a:p>
                      <a:pPr marL="0" marR="0" indent="0" algn="ctr" fontAlgn="ctr">
                        <a:lnSpc>
                          <a:spcPct val="100000"/>
                        </a:lnSpc>
                        <a:spcBef>
                          <a:spcPts val="0"/>
                        </a:spcBef>
                        <a:spcAft>
                          <a:spcPts val="0"/>
                        </a:spcAft>
                      </a:pPr>
                      <a:r>
                        <a:rPr lang="en-ZA" sz="1200" b="1" dirty="0">
                          <a:effectLst/>
                          <a:latin typeface="Arial" pitchFamily="34" charset="0"/>
                          <a:cs typeface="Arial" pitchFamily="34" charset="0"/>
                        </a:rPr>
                        <a:t>Medium-term targets</a:t>
                      </a:r>
                      <a:endParaRPr lang="en-US" sz="1200" b="1" dirty="0">
                        <a:effectLst/>
                        <a:latin typeface="Arial" pitchFamily="34" charset="0"/>
                        <a:ea typeface="Calibri"/>
                        <a:cs typeface="Arial" pitchFamily="34" charset="0"/>
                      </a:endParaRPr>
                    </a:p>
                  </a:txBody>
                  <a:tcPr marL="68569" marR="6856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365757">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indent="0" algn="just" fontAlgn="ctr">
                        <a:lnSpc>
                          <a:spcPct val="100000"/>
                        </a:lnSpc>
                        <a:spcBef>
                          <a:spcPts val="0"/>
                        </a:spcBef>
                        <a:spcAft>
                          <a:spcPts val="0"/>
                        </a:spcAft>
                      </a:pPr>
                      <a:r>
                        <a:rPr lang="en-ZA" sz="1200" b="1" dirty="0">
                          <a:effectLst/>
                          <a:latin typeface="Arial" pitchFamily="34" charset="0"/>
                          <a:cs typeface="Arial" pitchFamily="34" charset="0"/>
                        </a:rPr>
                        <a:t>2022/23</a:t>
                      </a:r>
                      <a:endParaRPr lang="en-US" sz="1200" b="1" dirty="0">
                        <a:effectLst/>
                        <a:latin typeface="Arial" pitchFamily="34" charset="0"/>
                        <a:ea typeface="Calibri"/>
                        <a:cs typeface="Arial" pitchFamily="34" charset="0"/>
                      </a:endParaRPr>
                    </a:p>
                  </a:txBody>
                  <a:tcPr marL="68569" marR="6856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0" algn="just" fontAlgn="ctr">
                        <a:lnSpc>
                          <a:spcPct val="100000"/>
                        </a:lnSpc>
                        <a:spcBef>
                          <a:spcPts val="0"/>
                        </a:spcBef>
                        <a:spcAft>
                          <a:spcPts val="0"/>
                        </a:spcAft>
                      </a:pPr>
                      <a:r>
                        <a:rPr lang="en-ZA" sz="1200" b="1" dirty="0">
                          <a:effectLst/>
                          <a:latin typeface="Arial" pitchFamily="34" charset="0"/>
                          <a:cs typeface="Arial" pitchFamily="34" charset="0"/>
                        </a:rPr>
                        <a:t>2023/24</a:t>
                      </a:r>
                      <a:endParaRPr lang="en-US" sz="1200" b="1" dirty="0">
                        <a:effectLst/>
                        <a:latin typeface="Arial" pitchFamily="34" charset="0"/>
                        <a:ea typeface="Calibri"/>
                        <a:cs typeface="Arial" pitchFamily="34" charset="0"/>
                      </a:endParaRPr>
                    </a:p>
                  </a:txBody>
                  <a:tcPr marL="68569" marR="6856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0" algn="just" fontAlgn="ctr">
                        <a:lnSpc>
                          <a:spcPct val="100000"/>
                        </a:lnSpc>
                        <a:spcBef>
                          <a:spcPts val="0"/>
                        </a:spcBef>
                        <a:spcAft>
                          <a:spcPts val="0"/>
                        </a:spcAft>
                      </a:pPr>
                      <a:r>
                        <a:rPr lang="en-ZA" sz="1200" b="1" dirty="0">
                          <a:effectLst/>
                          <a:latin typeface="Arial" pitchFamily="34" charset="0"/>
                          <a:cs typeface="Arial" pitchFamily="34" charset="0"/>
                        </a:rPr>
                        <a:t>2024/25</a:t>
                      </a:r>
                      <a:endParaRPr lang="en-US" sz="1200" b="1" dirty="0">
                        <a:effectLst/>
                        <a:latin typeface="Arial" pitchFamily="34" charset="0"/>
                        <a:ea typeface="Calibri"/>
                        <a:cs typeface="Arial" pitchFamily="34" charset="0"/>
                      </a:endParaRPr>
                    </a:p>
                  </a:txBody>
                  <a:tcPr marL="68569" marR="6856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841241">
                <a:tc>
                  <a:txBody>
                    <a:bodyPr/>
                    <a:lstStyle/>
                    <a:p>
                      <a:pPr marL="0" marR="0" indent="0" algn="l" defTabSz="914400" rtl="0" eaLnBrk="1" fontAlgn="ctr" latinLnBrk="0" hangingPunct="1">
                        <a:lnSpc>
                          <a:spcPct val="115000"/>
                        </a:lnSpc>
                        <a:spcBef>
                          <a:spcPts val="0"/>
                        </a:spcBef>
                        <a:spcAft>
                          <a:spcPts val="0"/>
                        </a:spcAft>
                      </a:pPr>
                      <a:r>
                        <a:rPr lang="en-ZA"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8.1 Value of briefs allocated to PDI Legal Practitioners</a:t>
                      </a:r>
                    </a:p>
                    <a:p>
                      <a:pPr marL="0" marR="0" indent="0" algn="l" defTabSz="914400" rtl="0" eaLnBrk="1" fontAlgn="ctr" latinLnBrk="0" hangingPunct="1">
                        <a:lnSpc>
                          <a:spcPct val="115000"/>
                        </a:lnSpc>
                        <a:spcBef>
                          <a:spcPts val="0"/>
                        </a:spcBef>
                        <a:spcAft>
                          <a:spcPts val="0"/>
                        </a:spcAft>
                      </a:pPr>
                      <a:r>
                        <a:rPr lang="en-ZA"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ctr" latinLnBrk="0" hangingPunct="1">
                        <a:lnSpc>
                          <a:spcPct val="115000"/>
                        </a:lnSpc>
                        <a:spcBef>
                          <a:spcPts val="0"/>
                        </a:spcBef>
                        <a:spcAft>
                          <a:spcPts val="0"/>
                        </a:spcAft>
                      </a:pPr>
                      <a:r>
                        <a:rPr lang="en-ZA"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8.1.1 Percentage of value of briefs allocated to PDI Legal Practitioners</a:t>
                      </a:r>
                    </a:p>
                  </a:txBody>
                  <a:tcPr marL="17780" marR="17780" marT="71727" marB="71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ctr" latinLnBrk="0" hangingPunct="1">
                        <a:lnSpc>
                          <a:spcPct val="115000"/>
                        </a:lnSpc>
                        <a:spcBef>
                          <a:spcPts val="0"/>
                        </a:spcBef>
                        <a:spcAft>
                          <a:spcPts val="0"/>
                        </a:spcAft>
                      </a:pPr>
                      <a:r>
                        <a:rPr lang="en-ZA"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82%</a:t>
                      </a:r>
                    </a:p>
                  </a:txBody>
                  <a:tcPr marL="17780" marR="17780" marT="71727" marB="71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ctr" latinLnBrk="0" hangingPunct="1">
                        <a:lnSpc>
                          <a:spcPct val="115000"/>
                        </a:lnSpc>
                        <a:spcBef>
                          <a:spcPts val="0"/>
                        </a:spcBef>
                        <a:spcAft>
                          <a:spcPts val="0"/>
                        </a:spcAft>
                      </a:pPr>
                      <a:r>
                        <a:rPr lang="en-ZA"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83%</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ctr" latinLnBrk="0" hangingPunct="1">
                        <a:lnSpc>
                          <a:spcPct val="115000"/>
                        </a:lnSpc>
                        <a:spcBef>
                          <a:spcPts val="0"/>
                        </a:spcBef>
                        <a:spcAft>
                          <a:spcPts val="0"/>
                        </a:spcAft>
                      </a:pPr>
                      <a:r>
                        <a:rPr lang="en-ZA"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84%</a:t>
                      </a:r>
                    </a:p>
                  </a:txBody>
                  <a:tcPr marL="17780" marR="17780" marT="71727" marB="71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ctr" latinLnBrk="0" hangingPunct="1">
                        <a:lnSpc>
                          <a:spcPct val="115000"/>
                        </a:lnSpc>
                        <a:spcBef>
                          <a:spcPts val="0"/>
                        </a:spcBef>
                        <a:spcAft>
                          <a:spcPts val="0"/>
                        </a:spcAft>
                      </a:pPr>
                      <a:r>
                        <a:rPr lang="en-ZA"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85%</a:t>
                      </a:r>
                    </a:p>
                  </a:txBody>
                  <a:tcPr marL="17780" marR="17780" marT="71727" marB="71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3653376"/>
                  </a:ext>
                </a:extLst>
              </a:tr>
              <a:tr h="962322">
                <a:tc>
                  <a:txBody>
                    <a:bodyPr/>
                    <a:lstStyle/>
                    <a:p>
                      <a:pPr marL="0" marR="0" indent="0" algn="l" defTabSz="914400" rtl="0" eaLnBrk="1" fontAlgn="ctr" latinLnBrk="0" hangingPunct="1">
                        <a:lnSpc>
                          <a:spcPct val="115000"/>
                        </a:lnSpc>
                        <a:spcBef>
                          <a:spcPts val="0"/>
                        </a:spcBef>
                        <a:spcAft>
                          <a:spcPts val="0"/>
                        </a:spcAft>
                      </a:pPr>
                      <a:r>
                        <a:rPr lang="en-ZA"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8.2 Value of Briefs allocated to Female Legal Practitioners</a:t>
                      </a:r>
                    </a:p>
                    <a:p>
                      <a:pPr marL="0" marR="0" indent="0" algn="l" defTabSz="914400" rtl="0" eaLnBrk="1" fontAlgn="ctr" latinLnBrk="0" hangingPunct="1">
                        <a:lnSpc>
                          <a:spcPct val="115000"/>
                        </a:lnSpc>
                        <a:spcBef>
                          <a:spcPts val="0"/>
                        </a:spcBef>
                        <a:spcAft>
                          <a:spcPts val="0"/>
                        </a:spcAft>
                      </a:pPr>
                      <a:r>
                        <a:rPr lang="en-ZA"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ctr" latinLnBrk="0" hangingPunct="1">
                        <a:lnSpc>
                          <a:spcPct val="115000"/>
                        </a:lnSpc>
                        <a:spcBef>
                          <a:spcPts val="0"/>
                        </a:spcBef>
                        <a:spcAft>
                          <a:spcPts val="0"/>
                        </a:spcAft>
                      </a:pPr>
                      <a:r>
                        <a:rPr lang="en-ZA"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8.2.1 Percentage of value of briefs allocated to Female Legal Practitioners</a:t>
                      </a:r>
                    </a:p>
                  </a:txBody>
                  <a:tcPr marL="17780" marR="17780" marT="71727" marB="71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ctr" latinLnBrk="0" hangingPunct="1">
                        <a:lnSpc>
                          <a:spcPct val="115000"/>
                        </a:lnSpc>
                        <a:spcBef>
                          <a:spcPts val="0"/>
                        </a:spcBef>
                        <a:spcAft>
                          <a:spcPts val="0"/>
                        </a:spcAft>
                      </a:pPr>
                      <a:r>
                        <a:rPr lang="en-ZA"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27%</a:t>
                      </a:r>
                    </a:p>
                  </a:txBody>
                  <a:tcPr marL="17780" marR="17780" marT="71727" marB="71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ctr" latinLnBrk="0" hangingPunct="1">
                        <a:lnSpc>
                          <a:spcPct val="115000"/>
                        </a:lnSpc>
                        <a:spcBef>
                          <a:spcPts val="0"/>
                        </a:spcBef>
                        <a:spcAft>
                          <a:spcPts val="0"/>
                        </a:spcAft>
                      </a:pPr>
                      <a:r>
                        <a:rPr lang="en-ZA"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28%</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ctr" latinLnBrk="0" hangingPunct="1">
                        <a:lnSpc>
                          <a:spcPct val="115000"/>
                        </a:lnSpc>
                        <a:spcBef>
                          <a:spcPts val="0"/>
                        </a:spcBef>
                        <a:spcAft>
                          <a:spcPts val="0"/>
                        </a:spcAft>
                      </a:pPr>
                      <a:r>
                        <a:rPr lang="en-ZA"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29%</a:t>
                      </a:r>
                    </a:p>
                  </a:txBody>
                  <a:tcPr marL="17780" marR="17780" marT="71727" marB="71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ctr" latinLnBrk="0" hangingPunct="1">
                        <a:lnSpc>
                          <a:spcPct val="115000"/>
                        </a:lnSpc>
                        <a:spcBef>
                          <a:spcPts val="0"/>
                        </a:spcBef>
                        <a:spcAft>
                          <a:spcPts val="0"/>
                        </a:spcAft>
                      </a:pPr>
                      <a:r>
                        <a:rPr lang="en-ZA"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30%</a:t>
                      </a:r>
                    </a:p>
                  </a:txBody>
                  <a:tcPr marL="17780" marR="17780" marT="71727" marB="71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6463604"/>
                  </a:ext>
                </a:extLst>
              </a:tr>
              <a:tr h="1242921">
                <a:tc>
                  <a:txBody>
                    <a:bodyPr/>
                    <a:lstStyle/>
                    <a:p>
                      <a:pPr marL="0" marR="0" indent="0" algn="l" defTabSz="914400" rtl="0" eaLnBrk="1" fontAlgn="ctr" latinLnBrk="0" hangingPunct="1">
                        <a:lnSpc>
                          <a:spcPct val="115000"/>
                        </a:lnSpc>
                        <a:spcBef>
                          <a:spcPts val="0"/>
                        </a:spcBef>
                        <a:spcAft>
                          <a:spcPts val="0"/>
                        </a:spcAft>
                      </a:pPr>
                      <a:r>
                        <a:rPr lang="en-ZA"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  8.3. Briefs allocated to Female Legal Practitioners.</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ctr" latinLnBrk="0" hangingPunct="1">
                        <a:lnSpc>
                          <a:spcPct val="115000"/>
                        </a:lnSpc>
                        <a:spcBef>
                          <a:spcPts val="0"/>
                        </a:spcBef>
                        <a:spcAft>
                          <a:spcPts val="0"/>
                        </a:spcAft>
                      </a:pPr>
                      <a:r>
                        <a:rPr lang="en-ZA"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8.3.1 Percentage of Briefs allocated to Female Legal practitioners		</a:t>
                      </a:r>
                    </a:p>
                  </a:txBody>
                  <a:tcPr marL="17780" marR="17780" marT="71727" marB="71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ctr" latinLnBrk="0" hangingPunct="1">
                        <a:lnSpc>
                          <a:spcPct val="115000"/>
                        </a:lnSpc>
                        <a:spcBef>
                          <a:spcPts val="0"/>
                        </a:spcBef>
                        <a:spcAft>
                          <a:spcPts val="0"/>
                        </a:spcAft>
                      </a:pPr>
                      <a:r>
                        <a:rPr lang="en-ZA"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40%</a:t>
                      </a:r>
                    </a:p>
                  </a:txBody>
                  <a:tcPr marL="17780" marR="17780" marT="71727" marB="71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ctr" latinLnBrk="0" hangingPunct="1">
                        <a:lnSpc>
                          <a:spcPct val="115000"/>
                        </a:lnSpc>
                        <a:spcBef>
                          <a:spcPts val="0"/>
                        </a:spcBef>
                        <a:spcAft>
                          <a:spcPts val="0"/>
                        </a:spcAft>
                      </a:pPr>
                      <a:r>
                        <a:rPr lang="en-ZA"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41%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ctr" latinLnBrk="0" hangingPunct="1">
                        <a:lnSpc>
                          <a:spcPct val="115000"/>
                        </a:lnSpc>
                        <a:spcBef>
                          <a:spcPts val="0"/>
                        </a:spcBef>
                        <a:spcAft>
                          <a:spcPts val="0"/>
                        </a:spcAft>
                      </a:pPr>
                      <a:r>
                        <a:rPr lang="en-ZA"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42%</a:t>
                      </a:r>
                    </a:p>
                  </a:txBody>
                  <a:tcPr marL="17780" marR="17780" marT="71727" marB="71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ctr" latinLnBrk="0" hangingPunct="1">
                        <a:lnSpc>
                          <a:spcPct val="115000"/>
                        </a:lnSpc>
                        <a:spcBef>
                          <a:spcPts val="0"/>
                        </a:spcBef>
                        <a:spcAft>
                          <a:spcPts val="0"/>
                        </a:spcAft>
                      </a:pPr>
                      <a:r>
                        <a:rPr lang="en-ZA"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43%</a:t>
                      </a:r>
                    </a:p>
                  </a:txBody>
                  <a:tcPr marL="17780" marR="17780" marT="71727" marB="71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89800687"/>
                  </a:ext>
                </a:extLst>
              </a:tr>
            </a:tbl>
          </a:graphicData>
        </a:graphic>
      </p:graphicFrame>
      <p:sp>
        <p:nvSpPr>
          <p:cNvPr id="82989" name="TextBox 6">
            <a:extLst>
              <a:ext uri="{FF2B5EF4-FFF2-40B4-BE49-F238E27FC236}">
                <a16:creationId xmlns:a16="http://schemas.microsoft.com/office/drawing/2014/main" id="{4648D522-3673-4AF2-231A-F28D7017CBEB}"/>
              </a:ext>
            </a:extLst>
          </p:cNvPr>
          <p:cNvSpPr txBox="1">
            <a:spLocks noChangeArrowheads="1"/>
          </p:cNvSpPr>
          <p:nvPr/>
        </p:nvSpPr>
        <p:spPr bwMode="auto">
          <a:xfrm>
            <a:off x="352425" y="614363"/>
            <a:ext cx="874871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600" b="1">
                <a:latin typeface="Arial" panose="020B0604020202020204" pitchFamily="34" charset="0"/>
                <a:cs typeface="Arial" panose="020B0604020202020204" pitchFamily="34" charset="0"/>
              </a:rPr>
              <a:t> PROGRAMME 3: LEGAL SERVICES</a:t>
            </a:r>
            <a:endParaRPr lang="en-US" altLang="en-US" sz="1600">
              <a:latin typeface="Arial" panose="020B0604020202020204" pitchFamily="34" charset="0"/>
              <a:cs typeface="Arial" panose="020B0604020202020204" pitchFamily="34" charset="0"/>
            </a:endParaRPr>
          </a:p>
        </p:txBody>
      </p:sp>
      <p:sp>
        <p:nvSpPr>
          <p:cNvPr id="82990" name="Rectangle 7">
            <a:extLst>
              <a:ext uri="{FF2B5EF4-FFF2-40B4-BE49-F238E27FC236}">
                <a16:creationId xmlns:a16="http://schemas.microsoft.com/office/drawing/2014/main" id="{68357969-EA15-9C4A-9239-3ADD2FB3C18D}"/>
              </a:ext>
            </a:extLst>
          </p:cNvPr>
          <p:cNvSpPr>
            <a:spLocks noChangeArrowheads="1"/>
          </p:cNvSpPr>
          <p:nvPr/>
        </p:nvSpPr>
        <p:spPr bwMode="auto">
          <a:xfrm>
            <a:off x="273050" y="1144588"/>
            <a:ext cx="846296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600" b="1">
                <a:latin typeface="Arial" panose="020B0604020202020204" pitchFamily="34" charset="0"/>
                <a:cs typeface="Arial" panose="020B0604020202020204" pitchFamily="34" charset="0"/>
              </a:rPr>
              <a:t>2022/23 APP OUTCOME, ACCOMPANYING OUTPUT INDICATORS AND TARGETS</a:t>
            </a:r>
            <a:endParaRPr lang="en-US" altLang="en-US" sz="1600">
              <a:latin typeface="Arial" panose="020B0604020202020204" pitchFamily="34" charset="0"/>
              <a:cs typeface="Arial" panose="020B0604020202020204" pitchFamily="34" charset="0"/>
            </a:endParaRPr>
          </a:p>
        </p:txBody>
      </p:sp>
    </p:spTree>
  </p:cSld>
  <p:clrMapOvr>
    <a:masterClrMapping/>
  </p:clrMapOvr>
  <p:transition spd="med">
    <p:fad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extBox 2">
            <a:extLst>
              <a:ext uri="{FF2B5EF4-FFF2-40B4-BE49-F238E27FC236}">
                <a16:creationId xmlns:a16="http://schemas.microsoft.com/office/drawing/2014/main" id="{7CAA76CD-142B-0B8C-EAFC-C2F030389B7D}"/>
              </a:ext>
            </a:extLst>
          </p:cNvPr>
          <p:cNvSpPr txBox="1">
            <a:spLocks noChangeArrowheads="1"/>
          </p:cNvSpPr>
          <p:nvPr/>
        </p:nvSpPr>
        <p:spPr bwMode="auto">
          <a:xfrm>
            <a:off x="328613" y="585788"/>
            <a:ext cx="740092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600" b="1">
                <a:latin typeface="Arial" panose="020B0604020202020204" pitchFamily="34" charset="0"/>
                <a:cs typeface="Arial" panose="020B0604020202020204" pitchFamily="34" charset="0"/>
              </a:rPr>
              <a:t>  </a:t>
            </a:r>
            <a:r>
              <a:rPr lang="en-US" altLang="en-US" sz="1600" b="1">
                <a:solidFill>
                  <a:srgbClr val="000000"/>
                </a:solidFill>
                <a:latin typeface="Arial" panose="020B0604020202020204" pitchFamily="34" charset="0"/>
                <a:cs typeface="Arial" panose="020B0604020202020204" pitchFamily="34" charset="0"/>
              </a:rPr>
              <a:t> PROGRAMME 3: LEGAL SERVICES</a:t>
            </a:r>
            <a:endParaRPr lang="en-US" altLang="en-US" sz="1600">
              <a:solidFill>
                <a:srgbClr val="000000"/>
              </a:solidFill>
              <a:latin typeface="Arial" panose="020B0604020202020204" pitchFamily="34" charset="0"/>
              <a:cs typeface="Arial" panose="020B0604020202020204" pitchFamily="34" charset="0"/>
            </a:endParaRPr>
          </a:p>
          <a:p>
            <a:pPr eaLnBrk="1" hangingPunct="1">
              <a:lnSpc>
                <a:spcPct val="100000"/>
              </a:lnSpc>
              <a:spcBef>
                <a:spcPct val="0"/>
              </a:spcBef>
              <a:buFontTx/>
              <a:buNone/>
            </a:pPr>
            <a:endParaRPr lang="en-US" altLang="en-US" sz="1600">
              <a:latin typeface="Arial" panose="020B0604020202020204" pitchFamily="34" charset="0"/>
              <a:cs typeface="Arial" panose="020B0604020202020204" pitchFamily="34" charset="0"/>
            </a:endParaRPr>
          </a:p>
        </p:txBody>
      </p:sp>
      <p:cxnSp>
        <p:nvCxnSpPr>
          <p:cNvPr id="4" name="Straight Connector 3">
            <a:extLst>
              <a:ext uri="{FF2B5EF4-FFF2-40B4-BE49-F238E27FC236}">
                <a16:creationId xmlns:a16="http://schemas.microsoft.com/office/drawing/2014/main" id="{29C1A0A7-CECB-4143-9B6D-0918BDFC2B65}"/>
              </a:ext>
            </a:extLst>
          </p:cNvPr>
          <p:cNvCxnSpPr/>
          <p:nvPr/>
        </p:nvCxnSpPr>
        <p:spPr>
          <a:xfrm>
            <a:off x="328613" y="939800"/>
            <a:ext cx="7599362" cy="0"/>
          </a:xfrm>
          <a:prstGeom prst="line">
            <a:avLst/>
          </a:prstGeom>
          <a:ln>
            <a:solidFill>
              <a:srgbClr val="C00000"/>
            </a:solidFill>
          </a:ln>
        </p:spPr>
        <p:style>
          <a:lnRef idx="2">
            <a:schemeClr val="accent4"/>
          </a:lnRef>
          <a:fillRef idx="0">
            <a:schemeClr val="accent4"/>
          </a:fillRef>
          <a:effectRef idx="1">
            <a:schemeClr val="accent4"/>
          </a:effectRef>
          <a:fontRef idx="minor">
            <a:schemeClr val="tx1"/>
          </a:fontRef>
        </p:style>
      </p:cxnSp>
      <p:sp>
        <p:nvSpPr>
          <p:cNvPr id="83972" name="Rectangle 1">
            <a:extLst>
              <a:ext uri="{FF2B5EF4-FFF2-40B4-BE49-F238E27FC236}">
                <a16:creationId xmlns:a16="http://schemas.microsoft.com/office/drawing/2014/main" id="{D72429D3-F77A-BC68-2F17-8B8665F56B1F}"/>
              </a:ext>
            </a:extLst>
          </p:cNvPr>
          <p:cNvSpPr>
            <a:spLocks noChangeArrowheads="1"/>
          </p:cNvSpPr>
          <p:nvPr/>
        </p:nvSpPr>
        <p:spPr bwMode="auto">
          <a:xfrm>
            <a:off x="460375" y="1419225"/>
            <a:ext cx="8001000" cy="82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50000"/>
              </a:lnSpc>
              <a:spcBef>
                <a:spcPct val="0"/>
              </a:spcBef>
              <a:spcAft>
                <a:spcPts val="1000"/>
              </a:spcAft>
              <a:buFont typeface="Calibri Light" panose="020F0302020204030204" pitchFamily="34" charset="0"/>
              <a:buAutoNum type="alphaLcPeriod"/>
            </a:pPr>
            <a:endParaRPr lang="en-US" altLang="en-US" sz="1400">
              <a:solidFill>
                <a:srgbClr val="000000"/>
              </a:solidFill>
              <a:latin typeface="Arial" panose="020B0604020202020204" pitchFamily="34" charset="0"/>
              <a:ea typeface="Calibri" panose="020F0502020204030204" pitchFamily="34" charset="0"/>
              <a:cs typeface="Arial" panose="020B0604020202020204" pitchFamily="34" charset="0"/>
            </a:endParaRPr>
          </a:p>
          <a:p>
            <a:pPr algn="just" eaLnBrk="1" hangingPunct="1">
              <a:lnSpc>
                <a:spcPct val="150000"/>
              </a:lnSpc>
              <a:spcBef>
                <a:spcPct val="0"/>
              </a:spcBef>
              <a:spcAft>
                <a:spcPts val="1000"/>
              </a:spcAft>
              <a:buFont typeface="Calibri Light" panose="020F0302020204030204" pitchFamily="34" charset="0"/>
              <a:buAutoNum type="alphaLcPeriod"/>
            </a:pPr>
            <a:endParaRPr lang="en-US" altLang="en-US" sz="1400" b="1">
              <a:solidFill>
                <a:srgbClr val="000000"/>
              </a:solidFill>
              <a:latin typeface="Arial" panose="020B0604020202020204" pitchFamily="34" charset="0"/>
              <a:ea typeface="Calibri" panose="020F0502020204030204" pitchFamily="34" charset="0"/>
              <a:cs typeface="Arial" panose="020B0604020202020204" pitchFamily="34" charset="0"/>
            </a:endParaRPr>
          </a:p>
        </p:txBody>
      </p:sp>
      <p:sp>
        <p:nvSpPr>
          <p:cNvPr id="83973" name="Rectangle 4">
            <a:extLst>
              <a:ext uri="{FF2B5EF4-FFF2-40B4-BE49-F238E27FC236}">
                <a16:creationId xmlns:a16="http://schemas.microsoft.com/office/drawing/2014/main" id="{C4FA8FF6-17A3-26F5-9FAA-15BE99FE5888}"/>
              </a:ext>
            </a:extLst>
          </p:cNvPr>
          <p:cNvSpPr>
            <a:spLocks noChangeArrowheads="1"/>
          </p:cNvSpPr>
          <p:nvPr/>
        </p:nvSpPr>
        <p:spPr bwMode="auto">
          <a:xfrm>
            <a:off x="198438" y="909638"/>
            <a:ext cx="8547100" cy="611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50000"/>
              </a:lnSpc>
              <a:spcBef>
                <a:spcPct val="0"/>
              </a:spcBef>
              <a:spcAft>
                <a:spcPts val="1000"/>
              </a:spcAft>
              <a:buFontTx/>
              <a:buNone/>
            </a:pPr>
            <a:r>
              <a:rPr lang="en-ZA" altLang="en-US" sz="1600" b="1">
                <a:solidFill>
                  <a:srgbClr val="000000"/>
                </a:solidFill>
                <a:latin typeface="Arial" panose="020B0604020202020204" pitchFamily="34" charset="0"/>
                <a:ea typeface="Calibri" panose="020F0502020204030204" pitchFamily="34" charset="0"/>
                <a:cs typeface="Arial" panose="020B0604020202020204" pitchFamily="34" charset="0"/>
              </a:rPr>
              <a:t>Outcome 9: Advanced constitutionalism, human rights and the rule of law</a:t>
            </a:r>
            <a:endParaRPr lang="en-US" altLang="en-US" sz="1600" b="1">
              <a:solidFill>
                <a:srgbClr val="000000"/>
              </a:solidFill>
              <a:latin typeface="Arial" panose="020B0604020202020204" pitchFamily="34" charset="0"/>
              <a:ea typeface="Calibri" panose="020F0502020204030204" pitchFamily="34" charset="0"/>
              <a:cs typeface="Arial" panose="020B0604020202020204" pitchFamily="34" charset="0"/>
            </a:endParaRPr>
          </a:p>
          <a:p>
            <a:pPr algn="just" eaLnBrk="1" hangingPunct="1">
              <a:lnSpc>
                <a:spcPct val="100000"/>
              </a:lnSpc>
              <a:spcBef>
                <a:spcPct val="0"/>
              </a:spcBef>
              <a:spcAft>
                <a:spcPts val="1000"/>
              </a:spcAft>
            </a:pPr>
            <a:r>
              <a:rPr lang="en-GB" altLang="en-US" sz="1600">
                <a:solidFill>
                  <a:srgbClr val="000000"/>
                </a:solidFill>
                <a:latin typeface="Arial" panose="020B0604020202020204" pitchFamily="34" charset="0"/>
                <a:ea typeface="Calibri" panose="020F0502020204030204" pitchFamily="34" charset="0"/>
                <a:cs typeface="Arial" panose="020B0604020202020204" pitchFamily="34" charset="0"/>
              </a:rPr>
              <a:t>In 2022/23 financial year, the Department plan to develop and submit a </a:t>
            </a:r>
            <a:r>
              <a:rPr lang="en-ZA" altLang="en-US" sz="1600">
                <a:solidFill>
                  <a:srgbClr val="000000"/>
                </a:solidFill>
                <a:latin typeface="Arial" panose="020B0604020202020204" pitchFamily="34" charset="0"/>
                <a:ea typeface="Calibri" panose="020F0502020204030204" pitchFamily="34" charset="0"/>
                <a:cs typeface="Arial" panose="020B0604020202020204" pitchFamily="34" charset="0"/>
              </a:rPr>
              <a:t>Framework for the virtual repository on disaggregated statistical data for the measurements of racism, racial discrimination, xenophobia and related intolerance to the Minister </a:t>
            </a:r>
            <a:r>
              <a:rPr lang="en-ZA" altLang="en-US" sz="1600">
                <a:latin typeface="Arial" panose="020B0604020202020204" pitchFamily="34" charset="0"/>
                <a:ea typeface="Calibri" panose="020F0502020204030204" pitchFamily="34" charset="0"/>
                <a:cs typeface="Arial" panose="020B0604020202020204" pitchFamily="34" charset="0"/>
              </a:rPr>
              <a:t>for approval. In addition, the Department plans to develop a National Framework for Participatory Democracy to be submitted to the DG for approval. </a:t>
            </a:r>
          </a:p>
          <a:p>
            <a:pPr algn="just" eaLnBrk="1" hangingPunct="1">
              <a:lnSpc>
                <a:spcPct val="100000"/>
              </a:lnSpc>
              <a:spcBef>
                <a:spcPct val="0"/>
              </a:spcBef>
              <a:spcAft>
                <a:spcPts val="1000"/>
              </a:spcAft>
            </a:pPr>
            <a:r>
              <a:rPr lang="en-ZA" altLang="en-US" sz="1600">
                <a:solidFill>
                  <a:srgbClr val="000000"/>
                </a:solidFill>
                <a:latin typeface="Arial" panose="020B0604020202020204" pitchFamily="34" charset="0"/>
                <a:ea typeface="Calibri" panose="020F0502020204030204" pitchFamily="34" charset="0"/>
                <a:cs typeface="Arial" panose="020B0604020202020204" pitchFamily="34" charset="0"/>
              </a:rPr>
              <a:t> The plan is also to submit 2 country reports (International Covenant on Civil and Political Rights (ICCPR) and International Convention against Torture and Other Cruel or Degrading Treatment or Punishment (CAT)) to the </a:t>
            </a:r>
            <a:r>
              <a:rPr lang="en-ZA" altLang="en-US" sz="1600">
                <a:latin typeface="Arial" panose="020B0604020202020204" pitchFamily="34" charset="0"/>
                <a:ea typeface="Calibri" panose="020F0502020204030204" pitchFamily="34" charset="0"/>
                <a:cs typeface="Arial" panose="020B0604020202020204" pitchFamily="34" charset="0"/>
              </a:rPr>
              <a:t>Minister for approval for submission to Cabinet</a:t>
            </a:r>
            <a:r>
              <a:rPr lang="en-ZA" altLang="en-US" sz="1600">
                <a:solidFill>
                  <a:srgbClr val="000000"/>
                </a:solidFill>
                <a:latin typeface="Arial" panose="020B0604020202020204" pitchFamily="34" charset="0"/>
                <a:ea typeface="Calibri" panose="020F0502020204030204" pitchFamily="34" charset="0"/>
                <a:cs typeface="Arial" panose="020B0604020202020204" pitchFamily="34" charset="0"/>
              </a:rPr>
              <a:t>. </a:t>
            </a:r>
          </a:p>
          <a:p>
            <a:pPr algn="just" eaLnBrk="1" hangingPunct="1">
              <a:lnSpc>
                <a:spcPct val="100000"/>
              </a:lnSpc>
              <a:spcBef>
                <a:spcPct val="0"/>
              </a:spcBef>
              <a:spcAft>
                <a:spcPts val="1000"/>
              </a:spcAft>
            </a:pPr>
            <a:r>
              <a:rPr lang="en-ZA" altLang="en-US" sz="1600">
                <a:solidFill>
                  <a:srgbClr val="000000"/>
                </a:solidFill>
                <a:latin typeface="Arial" panose="020B0604020202020204" pitchFamily="34" charset="0"/>
                <a:ea typeface="Calibri" panose="020F0502020204030204" pitchFamily="34" charset="0"/>
                <a:cs typeface="Arial" panose="020B0604020202020204" pitchFamily="34" charset="0"/>
              </a:rPr>
              <a:t>Additionally, the Department  plan to process 80% of the request for extradition and mutual legal assistance matters in the new financial year and hold 4 engagements </a:t>
            </a:r>
            <a:r>
              <a:rPr lang="en-ZA" altLang="en-US" sz="1600">
                <a:latin typeface="Arial" panose="020B0604020202020204" pitchFamily="34" charset="0"/>
                <a:ea typeface="Calibri" panose="020F0502020204030204" pitchFamily="34" charset="0"/>
                <a:cs typeface="Arial" panose="020B0604020202020204" pitchFamily="34" charset="0"/>
              </a:rPr>
              <a:t>with stakeholders towards the promotion of Equality Courts with departments and role-players and submit a National Framework for Participatory Democracy to DG for approval.</a:t>
            </a:r>
          </a:p>
          <a:p>
            <a:pPr algn="just" eaLnBrk="1" hangingPunct="1">
              <a:lnSpc>
                <a:spcPct val="100000"/>
              </a:lnSpc>
              <a:spcBef>
                <a:spcPct val="0"/>
              </a:spcBef>
            </a:pPr>
            <a:r>
              <a:rPr lang="en-GB" altLang="en-US" sz="1600">
                <a:solidFill>
                  <a:srgbClr val="000000"/>
                </a:solidFill>
                <a:latin typeface="Arial" panose="020B0604020202020204" pitchFamily="34" charset="0"/>
                <a:ea typeface="Calibri" panose="020F0502020204030204" pitchFamily="34" charset="0"/>
                <a:cs typeface="Arial" panose="020B0604020202020204" pitchFamily="34" charset="0"/>
              </a:rPr>
              <a:t>The details of the output indicators and targets for this outcome are in the slides below</a:t>
            </a:r>
            <a:endParaRPr lang="en-US" altLang="en-US" sz="1600">
              <a:solidFill>
                <a:srgbClr val="000000"/>
              </a:solidFill>
              <a:latin typeface="Arial" panose="020B0604020202020204" pitchFamily="34" charset="0"/>
              <a:ea typeface="Calibri" panose="020F0502020204030204" pitchFamily="34" charset="0"/>
              <a:cs typeface="Arial" panose="020B0604020202020204" pitchFamily="34" charset="0"/>
            </a:endParaRPr>
          </a:p>
          <a:p>
            <a:pPr algn="just" eaLnBrk="1" hangingPunct="1">
              <a:lnSpc>
                <a:spcPct val="100000"/>
              </a:lnSpc>
              <a:spcBef>
                <a:spcPct val="0"/>
              </a:spcBef>
              <a:buFontTx/>
              <a:buNone/>
            </a:pPr>
            <a:endParaRPr lang="en-US" altLang="en-US" sz="1600">
              <a:solidFill>
                <a:srgbClr val="000000"/>
              </a:solidFill>
              <a:latin typeface="Arial" panose="020B0604020202020204" pitchFamily="34" charset="0"/>
              <a:ea typeface="Calibri" panose="020F0502020204030204" pitchFamily="34" charset="0"/>
              <a:cs typeface="Arial" panose="020B0604020202020204" pitchFamily="34" charset="0"/>
            </a:endParaRPr>
          </a:p>
          <a:p>
            <a:pPr algn="just" eaLnBrk="1" hangingPunct="1">
              <a:lnSpc>
                <a:spcPct val="100000"/>
              </a:lnSpc>
              <a:spcBef>
                <a:spcPct val="0"/>
              </a:spcBef>
              <a:spcAft>
                <a:spcPts val="1000"/>
              </a:spcAft>
            </a:pPr>
            <a:endParaRPr lang="en-ZA" altLang="en-US" sz="1600">
              <a:solidFill>
                <a:srgbClr val="000000"/>
              </a:solidFill>
              <a:latin typeface="Arial" panose="020B0604020202020204" pitchFamily="34" charset="0"/>
              <a:ea typeface="Calibri" panose="020F0502020204030204" pitchFamily="34" charset="0"/>
              <a:cs typeface="Arial" panose="020B0604020202020204" pitchFamily="34" charset="0"/>
            </a:endParaRPr>
          </a:p>
          <a:p>
            <a:pPr algn="just" eaLnBrk="1" hangingPunct="1">
              <a:lnSpc>
                <a:spcPct val="150000"/>
              </a:lnSpc>
              <a:spcBef>
                <a:spcPct val="0"/>
              </a:spcBef>
              <a:spcAft>
                <a:spcPts val="1000"/>
              </a:spcAft>
              <a:buFont typeface="Calibri Light" panose="020F0302020204030204" pitchFamily="34" charset="0"/>
              <a:buAutoNum type="alphaLcPeriod"/>
            </a:pPr>
            <a:endParaRPr lang="en-US" altLang="en-US" sz="1600">
              <a:solidFill>
                <a:srgbClr val="000000"/>
              </a:solidFill>
              <a:latin typeface="Arial" panose="020B0604020202020204" pitchFamily="34" charset="0"/>
              <a:ea typeface="Calibri" panose="020F0502020204030204" pitchFamily="34" charset="0"/>
              <a:cs typeface="Arial" panose="020B0604020202020204" pitchFamily="34" charset="0"/>
            </a:endParaRPr>
          </a:p>
          <a:p>
            <a:pPr algn="just" eaLnBrk="1" hangingPunct="1">
              <a:lnSpc>
                <a:spcPct val="150000"/>
              </a:lnSpc>
              <a:spcBef>
                <a:spcPct val="0"/>
              </a:spcBef>
              <a:spcAft>
                <a:spcPts val="1000"/>
              </a:spcAft>
              <a:buFont typeface="Calibri Light" panose="020F0302020204030204" pitchFamily="34" charset="0"/>
              <a:buAutoNum type="alphaLcPeriod"/>
            </a:pPr>
            <a:endParaRPr lang="en-ZA" altLang="en-US" sz="1600">
              <a:solidFill>
                <a:srgbClr val="000000"/>
              </a:solidFill>
              <a:latin typeface="Arial" panose="020B0604020202020204" pitchFamily="34" charset="0"/>
              <a:ea typeface="Calibri" panose="020F0502020204030204" pitchFamily="34" charset="0"/>
              <a:cs typeface="Arial" panose="020B0604020202020204" pitchFamily="34" charset="0"/>
            </a:endParaRPr>
          </a:p>
          <a:p>
            <a:pPr algn="just" eaLnBrk="1" hangingPunct="1">
              <a:lnSpc>
                <a:spcPct val="150000"/>
              </a:lnSpc>
              <a:spcBef>
                <a:spcPct val="0"/>
              </a:spcBef>
              <a:spcAft>
                <a:spcPts val="1000"/>
              </a:spcAft>
              <a:buFont typeface="Calibri Light" panose="020F0302020204030204" pitchFamily="34" charset="0"/>
              <a:buAutoNum type="alphaLcPeriod"/>
            </a:pPr>
            <a:endParaRPr lang="en-US" altLang="en-US" sz="1600">
              <a:solidFill>
                <a:srgbClr val="000000"/>
              </a:solidFill>
              <a:latin typeface="Arial" panose="020B0604020202020204" pitchFamily="34" charset="0"/>
              <a:ea typeface="Calibri" panose="020F0502020204030204" pitchFamily="34" charset="0"/>
              <a:cs typeface="Arial" panose="020B0604020202020204" pitchFamily="34" charset="0"/>
            </a:endParaRPr>
          </a:p>
        </p:txBody>
      </p:sp>
    </p:spTree>
  </p:cSld>
  <p:clrMapOvr>
    <a:masterClrMapping/>
  </p:clrMapOvr>
  <p:transition spd="med">
    <p:fad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29C1A0A7-CECB-4143-9B6D-0918BDFC2B65}"/>
              </a:ext>
            </a:extLst>
          </p:cNvPr>
          <p:cNvCxnSpPr/>
          <p:nvPr/>
        </p:nvCxnSpPr>
        <p:spPr>
          <a:xfrm>
            <a:off x="352425" y="1022350"/>
            <a:ext cx="8339138" cy="0"/>
          </a:xfrm>
          <a:prstGeom prst="line">
            <a:avLst/>
          </a:prstGeom>
          <a:ln>
            <a:solidFill>
              <a:srgbClr val="C00000"/>
            </a:solidFill>
          </a:ln>
        </p:spPr>
        <p:style>
          <a:lnRef idx="2">
            <a:schemeClr val="accent4"/>
          </a:lnRef>
          <a:fillRef idx="0">
            <a:schemeClr val="accent4"/>
          </a:fillRef>
          <a:effectRef idx="1">
            <a:schemeClr val="accent4"/>
          </a:effectRef>
          <a:fontRef idx="minor">
            <a:schemeClr val="tx1"/>
          </a:fontRef>
        </p:style>
      </p:cxnSp>
      <p:sp>
        <p:nvSpPr>
          <p:cNvPr id="2" name="Rectangle 1">
            <a:extLst>
              <a:ext uri="{FF2B5EF4-FFF2-40B4-BE49-F238E27FC236}">
                <a16:creationId xmlns:a16="http://schemas.microsoft.com/office/drawing/2014/main" id="{744D4D9A-A6D0-C672-00DB-F17EC16DE148}"/>
              </a:ext>
            </a:extLst>
          </p:cNvPr>
          <p:cNvSpPr/>
          <p:nvPr/>
        </p:nvSpPr>
        <p:spPr>
          <a:xfrm>
            <a:off x="352425" y="1681163"/>
            <a:ext cx="8339138" cy="708025"/>
          </a:xfrm>
          <a:prstGeom prst="rect">
            <a:avLst/>
          </a:prstGeom>
        </p:spPr>
        <p:txBody>
          <a:bodyPr>
            <a:spAutoFit/>
          </a:bodyPr>
          <a:lstStyle/>
          <a:p>
            <a:pPr marL="95250" algn="just" eaLnBrk="1" fontAlgn="auto" hangingPunct="1">
              <a:spcBef>
                <a:spcPts val="0"/>
              </a:spcBef>
              <a:spcAft>
                <a:spcPts val="0"/>
              </a:spcAft>
              <a:defRPr/>
            </a:pPr>
            <a:endParaRPr lang="en-US" sz="2000" dirty="0">
              <a:latin typeface="Arial" panose="020B0604020202020204" pitchFamily="34" charset="0"/>
              <a:cs typeface="Arial" panose="020B0604020202020204" pitchFamily="34" charset="0"/>
            </a:endParaRPr>
          </a:p>
          <a:p>
            <a:pPr marL="342900" indent="-342900" algn="just" eaLnBrk="1" fontAlgn="auto" hangingPunct="1">
              <a:spcAft>
                <a:spcPts val="0"/>
              </a:spcAft>
              <a:buFont typeface="Arial" panose="020B0604020202020204" pitchFamily="34" charset="0"/>
              <a:buChar char="•"/>
              <a:defRPr/>
            </a:pPr>
            <a:endParaRPr lang="en-ZA" altLang="en-US" sz="2000" i="1" dirty="0">
              <a:latin typeface="Arial" panose="020B0604020202020204" pitchFamily="34" charset="0"/>
              <a:cs typeface="Arial" panose="020B0604020202020204" pitchFamily="34" charset="0"/>
            </a:endParaRPr>
          </a:p>
        </p:txBody>
      </p:sp>
      <p:graphicFrame>
        <p:nvGraphicFramePr>
          <p:cNvPr id="6" name="Table 5">
            <a:extLst>
              <a:ext uri="{FF2B5EF4-FFF2-40B4-BE49-F238E27FC236}">
                <a16:creationId xmlns:a16="http://schemas.microsoft.com/office/drawing/2014/main" id="{08AAFD57-A271-4D3A-A967-58194531B202}"/>
              </a:ext>
            </a:extLst>
          </p:cNvPr>
          <p:cNvGraphicFramePr>
            <a:graphicFrameLocks noGrp="1"/>
          </p:cNvGraphicFramePr>
          <p:nvPr/>
        </p:nvGraphicFramePr>
        <p:xfrm>
          <a:off x="211138" y="1454150"/>
          <a:ext cx="8621712" cy="3902075"/>
        </p:xfrm>
        <a:graphic>
          <a:graphicData uri="http://schemas.openxmlformats.org/drawingml/2006/table">
            <a:tbl>
              <a:tblPr>
                <a:tableStyleId>{5C22544A-7EE6-4342-B048-85BDC9FD1C3A}</a:tableStyleId>
              </a:tblPr>
              <a:tblGrid>
                <a:gridCol w="1724826">
                  <a:extLst>
                    <a:ext uri="{9D8B030D-6E8A-4147-A177-3AD203B41FA5}">
                      <a16:colId xmlns:a16="http://schemas.microsoft.com/office/drawing/2014/main" val="20000"/>
                    </a:ext>
                  </a:extLst>
                </a:gridCol>
                <a:gridCol w="2395841">
                  <a:extLst>
                    <a:ext uri="{9D8B030D-6E8A-4147-A177-3AD203B41FA5}">
                      <a16:colId xmlns:a16="http://schemas.microsoft.com/office/drawing/2014/main" val="20001"/>
                    </a:ext>
                  </a:extLst>
                </a:gridCol>
                <a:gridCol w="1052775">
                  <a:extLst>
                    <a:ext uri="{9D8B030D-6E8A-4147-A177-3AD203B41FA5}">
                      <a16:colId xmlns:a16="http://schemas.microsoft.com/office/drawing/2014/main" val="20002"/>
                    </a:ext>
                  </a:extLst>
                </a:gridCol>
                <a:gridCol w="1543785">
                  <a:extLst>
                    <a:ext uri="{9D8B030D-6E8A-4147-A177-3AD203B41FA5}">
                      <a16:colId xmlns:a16="http://schemas.microsoft.com/office/drawing/2014/main" val="20003"/>
                    </a:ext>
                  </a:extLst>
                </a:gridCol>
                <a:gridCol w="952882">
                  <a:extLst>
                    <a:ext uri="{9D8B030D-6E8A-4147-A177-3AD203B41FA5}">
                      <a16:colId xmlns:a16="http://schemas.microsoft.com/office/drawing/2014/main" val="20004"/>
                    </a:ext>
                  </a:extLst>
                </a:gridCol>
                <a:gridCol w="951603">
                  <a:extLst>
                    <a:ext uri="{9D8B030D-6E8A-4147-A177-3AD203B41FA5}">
                      <a16:colId xmlns:a16="http://schemas.microsoft.com/office/drawing/2014/main" val="20005"/>
                    </a:ext>
                  </a:extLst>
                </a:gridCol>
              </a:tblGrid>
              <a:tr h="329180">
                <a:tc gridSpan="6">
                  <a:txBody>
                    <a:bodyPr/>
                    <a:lstStyle/>
                    <a:p>
                      <a:pPr marL="0" marR="0" indent="0" algn="just" fontAlgn="ctr">
                        <a:lnSpc>
                          <a:spcPct val="120000"/>
                        </a:lnSpc>
                        <a:spcBef>
                          <a:spcPts val="0"/>
                        </a:spcBef>
                        <a:spcAft>
                          <a:spcPts val="200"/>
                        </a:spcAft>
                      </a:pPr>
                      <a:r>
                        <a:rPr lang="en-ZA" sz="1600" b="1" kern="1200" dirty="0">
                          <a:solidFill>
                            <a:schemeClr val="dk1"/>
                          </a:solidFill>
                          <a:effectLst/>
                          <a:latin typeface="Arial" panose="020B0604020202020204" pitchFamily="34" charset="0"/>
                          <a:ea typeface="+mn-ea"/>
                          <a:cs typeface="Arial" panose="020B0604020202020204" pitchFamily="34" charset="0"/>
                        </a:rPr>
                        <a:t>Outcome 9:</a:t>
                      </a:r>
                      <a:r>
                        <a:rPr lang="en-ZA" sz="1600" kern="1200" dirty="0">
                          <a:solidFill>
                            <a:schemeClr val="dk1"/>
                          </a:solidFill>
                          <a:effectLst/>
                          <a:latin typeface="Arial" panose="020B0604020202020204" pitchFamily="34" charset="0"/>
                          <a:ea typeface="+mn-ea"/>
                          <a:cs typeface="Arial" panose="020B0604020202020204" pitchFamily="34" charset="0"/>
                        </a:rPr>
                        <a:t> </a:t>
                      </a:r>
                      <a:r>
                        <a:rPr lang="en-GB" sz="1800" b="1" kern="1200" dirty="0">
                          <a:solidFill>
                            <a:schemeClr val="dk1"/>
                          </a:solidFill>
                          <a:effectLst/>
                          <a:latin typeface="+mn-lt"/>
                          <a:ea typeface="+mn-ea"/>
                          <a:cs typeface="+mn-cs"/>
                        </a:rPr>
                        <a:t>Advanced constitutionalism, human rights and the rule of law</a:t>
                      </a:r>
                      <a:endParaRPr lang="en-US" sz="1600" b="1" dirty="0">
                        <a:effectLst/>
                        <a:latin typeface="Arial" pitchFamily="34" charset="0"/>
                        <a:ea typeface="Calibri"/>
                        <a:cs typeface="Arial" pitchFamily="34" charset="0"/>
                      </a:endParaRPr>
                    </a:p>
                  </a:txBody>
                  <a:tcPr marL="68556" marR="685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82878">
                <a:tc rowSpan="2">
                  <a:txBody>
                    <a:bodyPr/>
                    <a:lstStyle/>
                    <a:p>
                      <a:pPr marL="0" marR="0" indent="0" algn="just" fontAlgn="ctr">
                        <a:lnSpc>
                          <a:spcPct val="100000"/>
                        </a:lnSpc>
                        <a:spcBef>
                          <a:spcPts val="0"/>
                        </a:spcBef>
                        <a:spcAft>
                          <a:spcPts val="0"/>
                        </a:spcAft>
                      </a:pPr>
                      <a:r>
                        <a:rPr lang="en-ZA" sz="1200" b="1" dirty="0">
                          <a:effectLst/>
                          <a:latin typeface="Arial" pitchFamily="34" charset="0"/>
                          <a:cs typeface="Arial" pitchFamily="34" charset="0"/>
                        </a:rPr>
                        <a:t>Outputs</a:t>
                      </a:r>
                      <a:endParaRPr lang="en-US" sz="1200" b="1" dirty="0">
                        <a:effectLst/>
                        <a:latin typeface="Arial" pitchFamily="34" charset="0"/>
                        <a:ea typeface="Calibri"/>
                        <a:cs typeface="Arial" pitchFamily="34" charset="0"/>
                      </a:endParaRPr>
                    </a:p>
                  </a:txBody>
                  <a:tcPr marL="68556" marR="685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rowSpan="2">
                  <a:txBody>
                    <a:bodyPr/>
                    <a:lstStyle/>
                    <a:p>
                      <a:pPr marL="0" marR="0" indent="0" algn="just" fontAlgn="ctr">
                        <a:lnSpc>
                          <a:spcPct val="100000"/>
                        </a:lnSpc>
                        <a:spcBef>
                          <a:spcPts val="0"/>
                        </a:spcBef>
                        <a:spcAft>
                          <a:spcPts val="0"/>
                        </a:spcAft>
                      </a:pPr>
                      <a:r>
                        <a:rPr lang="en-ZA" sz="1200" b="1" dirty="0">
                          <a:effectLst/>
                          <a:latin typeface="Arial" pitchFamily="34" charset="0"/>
                          <a:cs typeface="Arial" pitchFamily="34" charset="0"/>
                        </a:rPr>
                        <a:t>Output</a:t>
                      </a:r>
                      <a:endParaRPr lang="en-US" sz="1200" b="1" dirty="0">
                        <a:effectLst/>
                        <a:latin typeface="Arial" pitchFamily="34" charset="0"/>
                        <a:cs typeface="Arial" pitchFamily="34" charset="0"/>
                      </a:endParaRPr>
                    </a:p>
                    <a:p>
                      <a:pPr marL="0" marR="0" indent="0" algn="just" fontAlgn="ctr">
                        <a:lnSpc>
                          <a:spcPct val="100000"/>
                        </a:lnSpc>
                        <a:spcBef>
                          <a:spcPts val="0"/>
                        </a:spcBef>
                        <a:spcAft>
                          <a:spcPts val="0"/>
                        </a:spcAft>
                      </a:pPr>
                      <a:r>
                        <a:rPr lang="en-ZA" sz="1200" b="1" dirty="0">
                          <a:effectLst/>
                          <a:latin typeface="Arial" pitchFamily="34" charset="0"/>
                          <a:cs typeface="Arial" pitchFamily="34" charset="0"/>
                        </a:rPr>
                        <a:t>Indicators</a:t>
                      </a:r>
                      <a:endParaRPr lang="en-US" sz="1200" b="1" dirty="0">
                        <a:effectLst/>
                        <a:latin typeface="Arial" pitchFamily="34" charset="0"/>
                        <a:ea typeface="Calibri"/>
                        <a:cs typeface="Arial" pitchFamily="34" charset="0"/>
                      </a:endParaRPr>
                    </a:p>
                  </a:txBody>
                  <a:tcPr marL="68556" marR="685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rowSpan="2">
                  <a:txBody>
                    <a:bodyPr/>
                    <a:lstStyle/>
                    <a:p>
                      <a:pPr marL="83185" marR="0" indent="0" algn="just" fontAlgn="ctr">
                        <a:lnSpc>
                          <a:spcPct val="100000"/>
                        </a:lnSpc>
                        <a:spcBef>
                          <a:spcPts val="0"/>
                        </a:spcBef>
                        <a:spcAft>
                          <a:spcPts val="0"/>
                        </a:spcAft>
                      </a:pPr>
                      <a:r>
                        <a:rPr lang="en-ZA" sz="1200" b="1" dirty="0">
                          <a:effectLst/>
                          <a:latin typeface="Arial" pitchFamily="34" charset="0"/>
                          <a:cs typeface="Arial" pitchFamily="34" charset="0"/>
                        </a:rPr>
                        <a:t>Estimated performance </a:t>
                      </a:r>
                      <a:endParaRPr lang="en-US" sz="1200" b="1" dirty="0">
                        <a:effectLst/>
                        <a:latin typeface="Arial" pitchFamily="34" charset="0"/>
                        <a:cs typeface="Arial" pitchFamily="34" charset="0"/>
                      </a:endParaRPr>
                    </a:p>
                    <a:p>
                      <a:pPr marL="83185" marR="0" indent="0" algn="just" fontAlgn="ctr">
                        <a:lnSpc>
                          <a:spcPct val="100000"/>
                        </a:lnSpc>
                        <a:spcBef>
                          <a:spcPts val="0"/>
                        </a:spcBef>
                        <a:spcAft>
                          <a:spcPts val="0"/>
                        </a:spcAft>
                      </a:pPr>
                      <a:r>
                        <a:rPr lang="en-ZA" sz="1200" b="1" dirty="0">
                          <a:effectLst/>
                          <a:latin typeface="Arial" pitchFamily="34" charset="0"/>
                          <a:cs typeface="Arial" pitchFamily="34" charset="0"/>
                        </a:rPr>
                        <a:t>2021/22</a:t>
                      </a:r>
                      <a:endParaRPr lang="en-US" sz="1200" b="1" dirty="0">
                        <a:effectLst/>
                        <a:latin typeface="Arial" pitchFamily="34" charset="0"/>
                        <a:ea typeface="Calibri"/>
                        <a:cs typeface="Arial" pitchFamily="34" charset="0"/>
                      </a:endParaRPr>
                    </a:p>
                  </a:txBody>
                  <a:tcPr marL="68556" marR="685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gridSpan="3">
                  <a:txBody>
                    <a:bodyPr/>
                    <a:lstStyle/>
                    <a:p>
                      <a:pPr marL="0" marR="0" indent="0" algn="ctr" fontAlgn="ctr">
                        <a:lnSpc>
                          <a:spcPct val="100000"/>
                        </a:lnSpc>
                        <a:spcBef>
                          <a:spcPts val="0"/>
                        </a:spcBef>
                        <a:spcAft>
                          <a:spcPts val="0"/>
                        </a:spcAft>
                      </a:pPr>
                      <a:r>
                        <a:rPr lang="en-ZA" sz="1200" b="1" dirty="0">
                          <a:effectLst/>
                          <a:latin typeface="Arial" pitchFamily="34" charset="0"/>
                          <a:cs typeface="Arial" pitchFamily="34" charset="0"/>
                        </a:rPr>
                        <a:t>Medium-term targets</a:t>
                      </a:r>
                      <a:endParaRPr lang="en-US" sz="1200" b="1" dirty="0">
                        <a:effectLst/>
                        <a:latin typeface="Arial" pitchFamily="34" charset="0"/>
                        <a:ea typeface="Calibri"/>
                        <a:cs typeface="Arial" pitchFamily="34" charset="0"/>
                      </a:endParaRPr>
                    </a:p>
                  </a:txBody>
                  <a:tcPr marL="68556" marR="685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866300">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indent="0" algn="just" fontAlgn="ctr">
                        <a:lnSpc>
                          <a:spcPct val="100000"/>
                        </a:lnSpc>
                        <a:spcBef>
                          <a:spcPts val="0"/>
                        </a:spcBef>
                        <a:spcAft>
                          <a:spcPts val="0"/>
                        </a:spcAft>
                      </a:pPr>
                      <a:r>
                        <a:rPr lang="en-ZA" sz="1200" b="1" dirty="0">
                          <a:effectLst/>
                          <a:latin typeface="Arial" pitchFamily="34" charset="0"/>
                          <a:cs typeface="Arial" pitchFamily="34" charset="0"/>
                        </a:rPr>
                        <a:t>2022/23</a:t>
                      </a:r>
                      <a:endParaRPr lang="en-US" sz="1200" b="1" dirty="0">
                        <a:effectLst/>
                        <a:latin typeface="Arial" pitchFamily="34" charset="0"/>
                        <a:ea typeface="Calibri"/>
                        <a:cs typeface="Arial" pitchFamily="34" charset="0"/>
                      </a:endParaRPr>
                    </a:p>
                  </a:txBody>
                  <a:tcPr marL="68556" marR="685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0" algn="just" fontAlgn="ctr">
                        <a:lnSpc>
                          <a:spcPct val="100000"/>
                        </a:lnSpc>
                        <a:spcBef>
                          <a:spcPts val="0"/>
                        </a:spcBef>
                        <a:spcAft>
                          <a:spcPts val="0"/>
                        </a:spcAft>
                      </a:pPr>
                      <a:r>
                        <a:rPr lang="en-ZA" sz="1200" b="1" dirty="0">
                          <a:effectLst/>
                          <a:latin typeface="Arial" pitchFamily="34" charset="0"/>
                          <a:cs typeface="Arial" pitchFamily="34" charset="0"/>
                        </a:rPr>
                        <a:t>2023/24</a:t>
                      </a:r>
                      <a:endParaRPr lang="en-US" sz="1200" b="1" dirty="0">
                        <a:effectLst/>
                        <a:latin typeface="Arial" pitchFamily="34" charset="0"/>
                        <a:ea typeface="Calibri"/>
                        <a:cs typeface="Arial" pitchFamily="34" charset="0"/>
                      </a:endParaRPr>
                    </a:p>
                  </a:txBody>
                  <a:tcPr marL="68556" marR="685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0" algn="just" fontAlgn="ctr">
                        <a:lnSpc>
                          <a:spcPct val="100000"/>
                        </a:lnSpc>
                        <a:spcBef>
                          <a:spcPts val="0"/>
                        </a:spcBef>
                        <a:spcAft>
                          <a:spcPts val="0"/>
                        </a:spcAft>
                      </a:pPr>
                      <a:r>
                        <a:rPr lang="en-ZA" sz="1200" b="1" dirty="0">
                          <a:effectLst/>
                          <a:latin typeface="Arial" pitchFamily="34" charset="0"/>
                          <a:cs typeface="Arial" pitchFamily="34" charset="0"/>
                        </a:rPr>
                        <a:t>2024/25</a:t>
                      </a:r>
                      <a:endParaRPr lang="en-US" sz="1200" b="1" dirty="0">
                        <a:effectLst/>
                        <a:latin typeface="Arial" pitchFamily="34" charset="0"/>
                        <a:ea typeface="Calibri"/>
                        <a:cs typeface="Arial" pitchFamily="34" charset="0"/>
                      </a:endParaRPr>
                    </a:p>
                  </a:txBody>
                  <a:tcPr marL="68556" marR="685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2523717">
                <a:tc>
                  <a:txBody>
                    <a:bodyPr/>
                    <a:lstStyle/>
                    <a:p>
                      <a:pPr marL="80010" marR="0" indent="0" fontAlgn="ctr">
                        <a:lnSpc>
                          <a:spcPct val="115000"/>
                        </a:lnSpc>
                        <a:spcBef>
                          <a:spcPts val="0"/>
                        </a:spcBef>
                        <a:spcAft>
                          <a:spcPts val="200"/>
                        </a:spcAft>
                      </a:pPr>
                      <a:r>
                        <a:rPr lang="en-ZA" sz="1200" dirty="0">
                          <a:effectLst/>
                          <a:latin typeface="Arial" panose="020B0604020202020204" pitchFamily="34" charset="0"/>
                          <a:ea typeface="Calibri" panose="020F0502020204030204" pitchFamily="34" charset="0"/>
                        </a:rPr>
                        <a:t>9.1 Framework for Virtual repository data collection of disaggregated statistical data </a:t>
                      </a:r>
                      <a:endParaRPr lang="en-US"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80010" marR="0" indent="0" fontAlgn="ctr">
                        <a:lnSpc>
                          <a:spcPct val="115000"/>
                        </a:lnSpc>
                        <a:spcBef>
                          <a:spcPts val="0"/>
                        </a:spcBef>
                        <a:spcAft>
                          <a:spcPts val="200"/>
                        </a:spcAft>
                      </a:pPr>
                      <a:r>
                        <a:rPr lang="en-ZA" sz="1200" dirty="0">
                          <a:effectLst/>
                          <a:latin typeface="Arial" panose="020B0604020202020204" pitchFamily="34" charset="0"/>
                          <a:ea typeface="Calibri" panose="020F0502020204030204" pitchFamily="34" charset="0"/>
                        </a:rPr>
                        <a:t>9.1.1 Framework for the virtual repository on disaggregated statistical data for the measurements of racism, racial discrimination, xenophobia and related intolerance submitted to the Minister for approval by target date</a:t>
                      </a:r>
                      <a:endParaRPr lang="en-US"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endParaRPr>
                    </a:p>
                  </a:txBody>
                  <a:tcPr marL="17777" marR="17777" marT="71748" marB="717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80010" marR="0" indent="0" algn="ctr" fontAlgn="ctr">
                        <a:lnSpc>
                          <a:spcPct val="115000"/>
                        </a:lnSpc>
                        <a:spcBef>
                          <a:spcPts val="0"/>
                        </a:spcBef>
                        <a:spcAft>
                          <a:spcPts val="200"/>
                        </a:spcAft>
                      </a:pPr>
                      <a:r>
                        <a:rPr lang="en-ZA" sz="1200" dirty="0">
                          <a:effectLst/>
                          <a:latin typeface="Arial" panose="020B0604020202020204" pitchFamily="34" charset="0"/>
                          <a:ea typeface="Calibri" panose="020F0502020204030204" pitchFamily="34" charset="0"/>
                        </a:rPr>
                        <a:t>Datasets identified for the development of a virtual repository by 31 March 2022</a:t>
                      </a:r>
                      <a:r>
                        <a:rPr lang="en-ZA"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a:t>
                      </a:r>
                      <a:endParaRPr lang="en-US"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endParaRPr>
                    </a:p>
                  </a:txBody>
                  <a:tcPr marL="17777" marR="17777" marT="71748" marB="717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80010" marR="0" indent="0" fontAlgn="ctr">
                        <a:lnSpc>
                          <a:spcPct val="115000"/>
                        </a:lnSpc>
                        <a:spcBef>
                          <a:spcPts val="0"/>
                        </a:spcBef>
                        <a:spcAft>
                          <a:spcPts val="200"/>
                        </a:spcAft>
                      </a:pPr>
                      <a:r>
                        <a:rPr lang="en-ZA" sz="1200" dirty="0">
                          <a:effectLst/>
                          <a:latin typeface="Arial" panose="020B0604020202020204" pitchFamily="34" charset="0"/>
                          <a:ea typeface="Calibri" panose="020F0502020204030204" pitchFamily="34" charset="0"/>
                        </a:rPr>
                        <a:t>Framework for the virtual repository on disaggregated statistical data for the measurements of racism, racial discrimination, xenophobia and related intolerance submitted to the Minister by 31 March 2023</a:t>
                      </a:r>
                      <a:endParaRPr lang="en-US"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80010" marR="0" indent="0" algn="ctr" fontAlgn="ctr">
                        <a:lnSpc>
                          <a:spcPct val="115000"/>
                        </a:lnSpc>
                        <a:spcBef>
                          <a:spcPts val="0"/>
                        </a:spcBef>
                        <a:spcAft>
                          <a:spcPts val="200"/>
                        </a:spcAft>
                      </a:pPr>
                      <a:r>
                        <a:rPr lang="en-ZA"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a:t>
                      </a:r>
                      <a:endParaRPr lang="en-US"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endParaRPr>
                    </a:p>
                  </a:txBody>
                  <a:tcPr marL="17777" marR="17777" marT="71748" marB="717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80010" marR="0" indent="0" algn="ctr" fontAlgn="ctr">
                        <a:lnSpc>
                          <a:spcPct val="115000"/>
                        </a:lnSpc>
                        <a:spcBef>
                          <a:spcPts val="0"/>
                        </a:spcBef>
                        <a:spcAft>
                          <a:spcPts val="200"/>
                        </a:spcAft>
                      </a:pPr>
                      <a:r>
                        <a:rPr lang="en-ZA"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a:t>
                      </a:r>
                      <a:endParaRPr lang="en-US"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endParaRPr>
                    </a:p>
                  </a:txBody>
                  <a:tcPr marL="17777" marR="17777" marT="71748" marB="717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sp>
        <p:nvSpPr>
          <p:cNvPr id="85023" name="TextBox 6">
            <a:extLst>
              <a:ext uri="{FF2B5EF4-FFF2-40B4-BE49-F238E27FC236}">
                <a16:creationId xmlns:a16="http://schemas.microsoft.com/office/drawing/2014/main" id="{A78669E8-E1FA-2D18-80A8-856382F15804}"/>
              </a:ext>
            </a:extLst>
          </p:cNvPr>
          <p:cNvSpPr txBox="1">
            <a:spLocks noChangeArrowheads="1"/>
          </p:cNvSpPr>
          <p:nvPr/>
        </p:nvSpPr>
        <p:spPr bwMode="auto">
          <a:xfrm>
            <a:off x="288925" y="596900"/>
            <a:ext cx="874871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600" b="1">
                <a:latin typeface="Arial" panose="020B0604020202020204" pitchFamily="34" charset="0"/>
                <a:cs typeface="Arial" panose="020B0604020202020204" pitchFamily="34" charset="0"/>
              </a:rPr>
              <a:t>PROGRAMME 3: LEGAL SERVICES</a:t>
            </a:r>
            <a:endParaRPr lang="en-US" altLang="en-US" sz="1600">
              <a:latin typeface="Arial" panose="020B0604020202020204" pitchFamily="34" charset="0"/>
              <a:cs typeface="Arial" panose="020B0604020202020204" pitchFamily="34" charset="0"/>
            </a:endParaRPr>
          </a:p>
        </p:txBody>
      </p:sp>
      <p:sp>
        <p:nvSpPr>
          <p:cNvPr id="85024" name="Rectangle 7">
            <a:extLst>
              <a:ext uri="{FF2B5EF4-FFF2-40B4-BE49-F238E27FC236}">
                <a16:creationId xmlns:a16="http://schemas.microsoft.com/office/drawing/2014/main" id="{8C4A3B25-4912-836A-0501-2E371D0FEA13}"/>
              </a:ext>
            </a:extLst>
          </p:cNvPr>
          <p:cNvSpPr>
            <a:spLocks noChangeArrowheads="1"/>
          </p:cNvSpPr>
          <p:nvPr/>
        </p:nvSpPr>
        <p:spPr bwMode="auto">
          <a:xfrm>
            <a:off x="185738" y="1060450"/>
            <a:ext cx="846296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600" b="1">
                <a:latin typeface="Arial" panose="020B0604020202020204" pitchFamily="34" charset="0"/>
                <a:cs typeface="Arial" panose="020B0604020202020204" pitchFamily="34" charset="0"/>
              </a:rPr>
              <a:t>2022/23 APP OUTCOME, ACCOMPANYING OUTPUT INDICATORS AND TARGETS</a:t>
            </a:r>
            <a:endParaRPr lang="en-US" altLang="en-US" sz="1600">
              <a:latin typeface="Arial" panose="020B0604020202020204" pitchFamily="34" charset="0"/>
              <a:cs typeface="Arial" panose="020B0604020202020204" pitchFamily="34" charset="0"/>
            </a:endParaRPr>
          </a:p>
        </p:txBody>
      </p:sp>
    </p:spTree>
  </p:cSld>
  <p:clrMapOvr>
    <a:masterClrMapping/>
  </p:clrMapOvr>
  <p:transition spd="med">
    <p:fad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29C1A0A7-CECB-4143-9B6D-0918BDFC2B65}"/>
              </a:ext>
            </a:extLst>
          </p:cNvPr>
          <p:cNvCxnSpPr/>
          <p:nvPr/>
        </p:nvCxnSpPr>
        <p:spPr>
          <a:xfrm>
            <a:off x="352425" y="1022350"/>
            <a:ext cx="8339138" cy="0"/>
          </a:xfrm>
          <a:prstGeom prst="line">
            <a:avLst/>
          </a:prstGeom>
          <a:ln>
            <a:solidFill>
              <a:srgbClr val="C00000"/>
            </a:solidFill>
          </a:ln>
        </p:spPr>
        <p:style>
          <a:lnRef idx="2">
            <a:schemeClr val="accent4"/>
          </a:lnRef>
          <a:fillRef idx="0">
            <a:schemeClr val="accent4"/>
          </a:fillRef>
          <a:effectRef idx="1">
            <a:schemeClr val="accent4"/>
          </a:effectRef>
          <a:fontRef idx="minor">
            <a:schemeClr val="tx1"/>
          </a:fontRef>
        </p:style>
      </p:cxnSp>
      <p:sp>
        <p:nvSpPr>
          <p:cNvPr id="2" name="Rectangle 1">
            <a:extLst>
              <a:ext uri="{FF2B5EF4-FFF2-40B4-BE49-F238E27FC236}">
                <a16:creationId xmlns:a16="http://schemas.microsoft.com/office/drawing/2014/main" id="{98EE2FD1-FAF4-290F-C1EB-48463BC5C21F}"/>
              </a:ext>
            </a:extLst>
          </p:cNvPr>
          <p:cNvSpPr/>
          <p:nvPr/>
        </p:nvSpPr>
        <p:spPr>
          <a:xfrm>
            <a:off x="352425" y="1681163"/>
            <a:ext cx="8339138" cy="708025"/>
          </a:xfrm>
          <a:prstGeom prst="rect">
            <a:avLst/>
          </a:prstGeom>
        </p:spPr>
        <p:txBody>
          <a:bodyPr>
            <a:spAutoFit/>
          </a:bodyPr>
          <a:lstStyle/>
          <a:p>
            <a:pPr marL="95250" algn="just" eaLnBrk="1" fontAlgn="auto" hangingPunct="1">
              <a:spcBef>
                <a:spcPts val="0"/>
              </a:spcBef>
              <a:spcAft>
                <a:spcPts val="0"/>
              </a:spcAft>
              <a:defRPr/>
            </a:pPr>
            <a:endParaRPr lang="en-US" sz="2000" dirty="0">
              <a:latin typeface="Arial" panose="020B0604020202020204" pitchFamily="34" charset="0"/>
              <a:cs typeface="Arial" panose="020B0604020202020204" pitchFamily="34" charset="0"/>
            </a:endParaRPr>
          </a:p>
          <a:p>
            <a:pPr marL="342900" indent="-342900" algn="just" eaLnBrk="1" fontAlgn="auto" hangingPunct="1">
              <a:spcAft>
                <a:spcPts val="0"/>
              </a:spcAft>
              <a:buFont typeface="Arial" panose="020B0604020202020204" pitchFamily="34" charset="0"/>
              <a:buChar char="•"/>
              <a:defRPr/>
            </a:pPr>
            <a:endParaRPr lang="en-ZA" altLang="en-US" sz="2000" i="1" dirty="0">
              <a:latin typeface="Arial" panose="020B0604020202020204" pitchFamily="34" charset="0"/>
              <a:cs typeface="Arial" panose="020B0604020202020204" pitchFamily="34" charset="0"/>
            </a:endParaRPr>
          </a:p>
        </p:txBody>
      </p:sp>
      <p:graphicFrame>
        <p:nvGraphicFramePr>
          <p:cNvPr id="6" name="Table 5">
            <a:extLst>
              <a:ext uri="{FF2B5EF4-FFF2-40B4-BE49-F238E27FC236}">
                <a16:creationId xmlns:a16="http://schemas.microsoft.com/office/drawing/2014/main" id="{08AAFD57-A271-4D3A-A967-58194531B202}"/>
              </a:ext>
            </a:extLst>
          </p:cNvPr>
          <p:cNvGraphicFramePr>
            <a:graphicFrameLocks noGrp="1"/>
          </p:cNvGraphicFramePr>
          <p:nvPr/>
        </p:nvGraphicFramePr>
        <p:xfrm>
          <a:off x="211138" y="1546225"/>
          <a:ext cx="8621712" cy="4370388"/>
        </p:xfrm>
        <a:graphic>
          <a:graphicData uri="http://schemas.openxmlformats.org/drawingml/2006/table">
            <a:tbl>
              <a:tblPr>
                <a:tableStyleId>{5C22544A-7EE6-4342-B048-85BDC9FD1C3A}</a:tableStyleId>
              </a:tblPr>
              <a:tblGrid>
                <a:gridCol w="2125934">
                  <a:extLst>
                    <a:ext uri="{9D8B030D-6E8A-4147-A177-3AD203B41FA5}">
                      <a16:colId xmlns:a16="http://schemas.microsoft.com/office/drawing/2014/main" val="20000"/>
                    </a:ext>
                  </a:extLst>
                </a:gridCol>
                <a:gridCol w="2724157">
                  <a:extLst>
                    <a:ext uri="{9D8B030D-6E8A-4147-A177-3AD203B41FA5}">
                      <a16:colId xmlns:a16="http://schemas.microsoft.com/office/drawing/2014/main" val="20001"/>
                    </a:ext>
                  </a:extLst>
                </a:gridCol>
                <a:gridCol w="952883">
                  <a:extLst>
                    <a:ext uri="{9D8B030D-6E8A-4147-A177-3AD203B41FA5}">
                      <a16:colId xmlns:a16="http://schemas.microsoft.com/office/drawing/2014/main" val="20002"/>
                    </a:ext>
                  </a:extLst>
                </a:gridCol>
                <a:gridCol w="914252">
                  <a:extLst>
                    <a:ext uri="{9D8B030D-6E8A-4147-A177-3AD203B41FA5}">
                      <a16:colId xmlns:a16="http://schemas.microsoft.com/office/drawing/2014/main" val="20003"/>
                    </a:ext>
                  </a:extLst>
                </a:gridCol>
                <a:gridCol w="952882">
                  <a:extLst>
                    <a:ext uri="{9D8B030D-6E8A-4147-A177-3AD203B41FA5}">
                      <a16:colId xmlns:a16="http://schemas.microsoft.com/office/drawing/2014/main" val="20004"/>
                    </a:ext>
                  </a:extLst>
                </a:gridCol>
                <a:gridCol w="951603">
                  <a:extLst>
                    <a:ext uri="{9D8B030D-6E8A-4147-A177-3AD203B41FA5}">
                      <a16:colId xmlns:a16="http://schemas.microsoft.com/office/drawing/2014/main" val="20005"/>
                    </a:ext>
                  </a:extLst>
                </a:gridCol>
              </a:tblGrid>
              <a:tr h="329175">
                <a:tc gridSpan="6">
                  <a:txBody>
                    <a:bodyPr/>
                    <a:lstStyle/>
                    <a:p>
                      <a:pPr marL="0" marR="0" indent="0" algn="just" fontAlgn="ctr">
                        <a:lnSpc>
                          <a:spcPct val="120000"/>
                        </a:lnSpc>
                        <a:spcBef>
                          <a:spcPts val="0"/>
                        </a:spcBef>
                        <a:spcAft>
                          <a:spcPts val="200"/>
                        </a:spcAft>
                      </a:pPr>
                      <a:r>
                        <a:rPr lang="en-ZA" sz="1600" b="1" kern="1200" dirty="0">
                          <a:solidFill>
                            <a:schemeClr val="dk1"/>
                          </a:solidFill>
                          <a:effectLst/>
                          <a:latin typeface="+mn-lt"/>
                          <a:ea typeface="+mn-ea"/>
                          <a:cs typeface="+mn-cs"/>
                        </a:rPr>
                        <a:t>Outcome 9:</a:t>
                      </a:r>
                      <a:r>
                        <a:rPr lang="en-ZA" sz="1600" kern="1200" dirty="0">
                          <a:solidFill>
                            <a:schemeClr val="dk1"/>
                          </a:solidFill>
                          <a:effectLst/>
                          <a:latin typeface="+mn-lt"/>
                          <a:ea typeface="+mn-ea"/>
                          <a:cs typeface="+mn-cs"/>
                        </a:rPr>
                        <a:t> </a:t>
                      </a:r>
                      <a:r>
                        <a:rPr lang="en-GB" sz="1800" b="1" kern="1200" dirty="0">
                          <a:solidFill>
                            <a:schemeClr val="dk1"/>
                          </a:solidFill>
                          <a:effectLst/>
                          <a:latin typeface="+mn-lt"/>
                          <a:ea typeface="+mn-ea"/>
                          <a:cs typeface="+mn-cs"/>
                        </a:rPr>
                        <a:t>Advanced constitutionalism, human rights and the rule of law</a:t>
                      </a:r>
                      <a:endParaRPr lang="en-US" sz="1600" b="1" dirty="0">
                        <a:effectLst/>
                        <a:latin typeface="Arial" pitchFamily="34" charset="0"/>
                        <a:ea typeface="Calibri"/>
                        <a:cs typeface="Arial" pitchFamily="34" charset="0"/>
                      </a:endParaRPr>
                    </a:p>
                  </a:txBody>
                  <a:tcPr marL="68556" marR="685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82875">
                <a:tc rowSpan="2">
                  <a:txBody>
                    <a:bodyPr/>
                    <a:lstStyle/>
                    <a:p>
                      <a:pPr marL="0" marR="0" indent="0" algn="just" fontAlgn="ctr">
                        <a:lnSpc>
                          <a:spcPct val="100000"/>
                        </a:lnSpc>
                        <a:spcBef>
                          <a:spcPts val="0"/>
                        </a:spcBef>
                        <a:spcAft>
                          <a:spcPts val="0"/>
                        </a:spcAft>
                      </a:pPr>
                      <a:r>
                        <a:rPr lang="en-ZA" sz="1200" b="1" dirty="0">
                          <a:effectLst/>
                          <a:latin typeface="Arial" pitchFamily="34" charset="0"/>
                          <a:cs typeface="Arial" pitchFamily="34" charset="0"/>
                        </a:rPr>
                        <a:t>Outputs</a:t>
                      </a:r>
                      <a:endParaRPr lang="en-US" sz="1200" b="1" dirty="0">
                        <a:effectLst/>
                        <a:latin typeface="Arial" pitchFamily="34" charset="0"/>
                        <a:ea typeface="Calibri"/>
                        <a:cs typeface="Arial" pitchFamily="34" charset="0"/>
                      </a:endParaRPr>
                    </a:p>
                  </a:txBody>
                  <a:tcPr marL="68556" marR="685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rowSpan="2">
                  <a:txBody>
                    <a:bodyPr/>
                    <a:lstStyle/>
                    <a:p>
                      <a:pPr marL="0" marR="0" indent="0" algn="just" fontAlgn="ctr">
                        <a:lnSpc>
                          <a:spcPct val="100000"/>
                        </a:lnSpc>
                        <a:spcBef>
                          <a:spcPts val="0"/>
                        </a:spcBef>
                        <a:spcAft>
                          <a:spcPts val="0"/>
                        </a:spcAft>
                      </a:pPr>
                      <a:r>
                        <a:rPr lang="en-ZA" sz="1200" b="1" dirty="0">
                          <a:effectLst/>
                          <a:latin typeface="Arial" pitchFamily="34" charset="0"/>
                          <a:cs typeface="Arial" pitchFamily="34" charset="0"/>
                        </a:rPr>
                        <a:t>Output</a:t>
                      </a:r>
                      <a:endParaRPr lang="en-US" sz="1200" b="1" dirty="0">
                        <a:effectLst/>
                        <a:latin typeface="Arial" pitchFamily="34" charset="0"/>
                        <a:cs typeface="Arial" pitchFamily="34" charset="0"/>
                      </a:endParaRPr>
                    </a:p>
                    <a:p>
                      <a:pPr marL="0" marR="0" indent="0" algn="just" fontAlgn="ctr">
                        <a:lnSpc>
                          <a:spcPct val="100000"/>
                        </a:lnSpc>
                        <a:spcBef>
                          <a:spcPts val="0"/>
                        </a:spcBef>
                        <a:spcAft>
                          <a:spcPts val="0"/>
                        </a:spcAft>
                      </a:pPr>
                      <a:r>
                        <a:rPr lang="en-ZA" sz="1200" b="1" dirty="0">
                          <a:effectLst/>
                          <a:latin typeface="Arial" pitchFamily="34" charset="0"/>
                          <a:cs typeface="Arial" pitchFamily="34" charset="0"/>
                        </a:rPr>
                        <a:t>Indicators</a:t>
                      </a:r>
                      <a:endParaRPr lang="en-US" sz="1200" b="1" dirty="0">
                        <a:effectLst/>
                        <a:latin typeface="Arial" pitchFamily="34" charset="0"/>
                        <a:ea typeface="Calibri"/>
                        <a:cs typeface="Arial" pitchFamily="34" charset="0"/>
                      </a:endParaRPr>
                    </a:p>
                  </a:txBody>
                  <a:tcPr marL="68556" marR="685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rowSpan="2">
                  <a:txBody>
                    <a:bodyPr/>
                    <a:lstStyle/>
                    <a:p>
                      <a:pPr marL="83185" marR="0" indent="0" algn="just" fontAlgn="ctr">
                        <a:lnSpc>
                          <a:spcPct val="100000"/>
                        </a:lnSpc>
                        <a:spcBef>
                          <a:spcPts val="0"/>
                        </a:spcBef>
                        <a:spcAft>
                          <a:spcPts val="0"/>
                        </a:spcAft>
                      </a:pPr>
                      <a:r>
                        <a:rPr lang="en-ZA" sz="1200" b="1" dirty="0">
                          <a:effectLst/>
                          <a:latin typeface="Arial" pitchFamily="34" charset="0"/>
                          <a:cs typeface="Arial" pitchFamily="34" charset="0"/>
                        </a:rPr>
                        <a:t>Estimated performance </a:t>
                      </a:r>
                      <a:endParaRPr lang="en-US" sz="1200" b="1" dirty="0">
                        <a:effectLst/>
                        <a:latin typeface="Arial" pitchFamily="34" charset="0"/>
                        <a:cs typeface="Arial" pitchFamily="34" charset="0"/>
                      </a:endParaRPr>
                    </a:p>
                    <a:p>
                      <a:pPr marL="83185" marR="0" indent="0" algn="just" fontAlgn="ctr">
                        <a:lnSpc>
                          <a:spcPct val="100000"/>
                        </a:lnSpc>
                        <a:spcBef>
                          <a:spcPts val="0"/>
                        </a:spcBef>
                        <a:spcAft>
                          <a:spcPts val="0"/>
                        </a:spcAft>
                      </a:pPr>
                      <a:r>
                        <a:rPr lang="en-ZA" sz="1200" b="1" dirty="0">
                          <a:effectLst/>
                          <a:latin typeface="Arial" pitchFamily="34" charset="0"/>
                          <a:cs typeface="Arial" pitchFamily="34" charset="0"/>
                        </a:rPr>
                        <a:t>2021/22</a:t>
                      </a:r>
                      <a:endParaRPr lang="en-US" sz="1200" b="1" dirty="0">
                        <a:effectLst/>
                        <a:latin typeface="Arial" pitchFamily="34" charset="0"/>
                        <a:ea typeface="Calibri"/>
                        <a:cs typeface="Arial" pitchFamily="34" charset="0"/>
                      </a:endParaRPr>
                    </a:p>
                  </a:txBody>
                  <a:tcPr marL="68556" marR="685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gridSpan="3">
                  <a:txBody>
                    <a:bodyPr/>
                    <a:lstStyle/>
                    <a:p>
                      <a:pPr marL="0" marR="0" indent="0" algn="ctr" fontAlgn="ctr">
                        <a:lnSpc>
                          <a:spcPct val="100000"/>
                        </a:lnSpc>
                        <a:spcBef>
                          <a:spcPts val="0"/>
                        </a:spcBef>
                        <a:spcAft>
                          <a:spcPts val="0"/>
                        </a:spcAft>
                      </a:pPr>
                      <a:r>
                        <a:rPr lang="en-ZA" sz="1200" b="1" dirty="0">
                          <a:effectLst/>
                          <a:latin typeface="Arial" pitchFamily="34" charset="0"/>
                          <a:cs typeface="Arial" pitchFamily="34" charset="0"/>
                        </a:rPr>
                        <a:t>Medium-term targets</a:t>
                      </a:r>
                      <a:endParaRPr lang="en-US" sz="1200" b="1" dirty="0">
                        <a:effectLst/>
                        <a:latin typeface="Arial" pitchFamily="34" charset="0"/>
                        <a:ea typeface="Calibri"/>
                        <a:cs typeface="Arial" pitchFamily="34" charset="0"/>
                      </a:endParaRPr>
                    </a:p>
                  </a:txBody>
                  <a:tcPr marL="68556" marR="685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548624">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indent="0" algn="just" fontAlgn="ctr">
                        <a:lnSpc>
                          <a:spcPct val="100000"/>
                        </a:lnSpc>
                        <a:spcBef>
                          <a:spcPts val="0"/>
                        </a:spcBef>
                        <a:spcAft>
                          <a:spcPts val="0"/>
                        </a:spcAft>
                      </a:pPr>
                      <a:r>
                        <a:rPr lang="en-ZA" sz="1200" b="1" dirty="0">
                          <a:effectLst/>
                          <a:latin typeface="Arial" pitchFamily="34" charset="0"/>
                          <a:cs typeface="Arial" pitchFamily="34" charset="0"/>
                        </a:rPr>
                        <a:t>2022/23</a:t>
                      </a:r>
                      <a:endParaRPr lang="en-US" sz="1200" b="1" dirty="0">
                        <a:effectLst/>
                        <a:latin typeface="Arial" pitchFamily="34" charset="0"/>
                        <a:ea typeface="Calibri"/>
                        <a:cs typeface="Arial" pitchFamily="34" charset="0"/>
                      </a:endParaRPr>
                    </a:p>
                  </a:txBody>
                  <a:tcPr marL="68556" marR="685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0" algn="just" fontAlgn="ctr">
                        <a:lnSpc>
                          <a:spcPct val="100000"/>
                        </a:lnSpc>
                        <a:spcBef>
                          <a:spcPts val="0"/>
                        </a:spcBef>
                        <a:spcAft>
                          <a:spcPts val="0"/>
                        </a:spcAft>
                      </a:pPr>
                      <a:r>
                        <a:rPr lang="en-ZA" sz="1200" b="1" dirty="0">
                          <a:effectLst/>
                          <a:latin typeface="Arial" pitchFamily="34" charset="0"/>
                          <a:cs typeface="Arial" pitchFamily="34" charset="0"/>
                        </a:rPr>
                        <a:t>2023/24</a:t>
                      </a:r>
                      <a:endParaRPr lang="en-US" sz="1200" b="1" dirty="0">
                        <a:effectLst/>
                        <a:latin typeface="Arial" pitchFamily="34" charset="0"/>
                        <a:ea typeface="Calibri"/>
                        <a:cs typeface="Arial" pitchFamily="34" charset="0"/>
                      </a:endParaRPr>
                    </a:p>
                  </a:txBody>
                  <a:tcPr marL="68556" marR="685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0" algn="just" fontAlgn="ctr">
                        <a:lnSpc>
                          <a:spcPct val="100000"/>
                        </a:lnSpc>
                        <a:spcBef>
                          <a:spcPts val="0"/>
                        </a:spcBef>
                        <a:spcAft>
                          <a:spcPts val="0"/>
                        </a:spcAft>
                      </a:pPr>
                      <a:r>
                        <a:rPr lang="en-ZA" sz="1200" b="1" dirty="0">
                          <a:effectLst/>
                          <a:latin typeface="Arial" pitchFamily="34" charset="0"/>
                          <a:cs typeface="Arial" pitchFamily="34" charset="0"/>
                        </a:rPr>
                        <a:t>2024/25</a:t>
                      </a:r>
                      <a:endParaRPr lang="en-US" sz="1200" b="1" dirty="0">
                        <a:effectLst/>
                        <a:latin typeface="Arial" pitchFamily="34" charset="0"/>
                        <a:ea typeface="Calibri"/>
                        <a:cs typeface="Arial" pitchFamily="34" charset="0"/>
                      </a:endParaRPr>
                    </a:p>
                  </a:txBody>
                  <a:tcPr marL="68556" marR="685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1129992">
                <a:tc>
                  <a:txBody>
                    <a:bodyPr/>
                    <a:lstStyle/>
                    <a:p>
                      <a:pPr marL="0" marR="0" indent="0" algn="l" defTabSz="914400" rtl="0" eaLnBrk="1" fontAlgn="ctr" latinLnBrk="0" hangingPunct="1">
                        <a:lnSpc>
                          <a:spcPct val="115000"/>
                        </a:lnSpc>
                        <a:spcBef>
                          <a:spcPts val="0"/>
                        </a:spcBef>
                        <a:spcAft>
                          <a:spcPts val="0"/>
                        </a:spcAft>
                      </a:pPr>
                      <a:r>
                        <a:rPr lang="en-ZA"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9.2 Treaty reports tabled</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ctr" latinLnBrk="0" hangingPunct="1">
                        <a:lnSpc>
                          <a:spcPct val="115000"/>
                        </a:lnSpc>
                        <a:spcBef>
                          <a:spcPts val="0"/>
                        </a:spcBef>
                        <a:spcAft>
                          <a:spcPts val="0"/>
                        </a:spcAft>
                      </a:pPr>
                      <a:r>
                        <a:rPr lang="en-ZA" sz="1200" b="0" dirty="0">
                          <a:effectLst/>
                          <a:latin typeface="Arial" panose="020B0604020202020204" pitchFamily="34" charset="0"/>
                          <a:ea typeface="Calibri" panose="020F0502020204030204" pitchFamily="34" charset="0"/>
                        </a:rPr>
                        <a:t>9.2.1 Number of country reports submitted to Minister for approval for  submission to Cabinet</a:t>
                      </a:r>
                      <a:endParaRPr lang="en-ZA" sz="1200" b="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endParaRPr>
                    </a:p>
                  </a:txBody>
                  <a:tcPr marL="17777" marR="17777" marT="71742" marB="7174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683895" marR="0" indent="-226695" algn="ctr" defTabSz="914400" rtl="0" eaLnBrk="1" fontAlgn="ctr" latinLnBrk="0" hangingPunct="1">
                        <a:lnSpc>
                          <a:spcPct val="115000"/>
                        </a:lnSpc>
                        <a:spcBef>
                          <a:spcPts val="1200"/>
                        </a:spcBef>
                        <a:spcAft>
                          <a:spcPts val="200"/>
                        </a:spcAft>
                      </a:pPr>
                      <a:r>
                        <a:rPr lang="en-ZA"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1</a:t>
                      </a:r>
                    </a:p>
                    <a:p>
                      <a:pPr marL="683895" marR="0" indent="-226695" algn="ctr" defTabSz="914400" rtl="0" eaLnBrk="1" fontAlgn="ctr" latinLnBrk="0" hangingPunct="1">
                        <a:lnSpc>
                          <a:spcPct val="115000"/>
                        </a:lnSpc>
                        <a:spcBef>
                          <a:spcPts val="1200"/>
                        </a:spcBef>
                        <a:spcAft>
                          <a:spcPts val="200"/>
                        </a:spcAft>
                      </a:pPr>
                      <a:r>
                        <a:rPr lang="en-ZA"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 </a:t>
                      </a:r>
                    </a:p>
                    <a:p>
                      <a:pPr marL="683895" marR="0" indent="-226695" algn="ctr" defTabSz="914400" rtl="0" eaLnBrk="1" fontAlgn="ctr" latinLnBrk="0" hangingPunct="1">
                        <a:lnSpc>
                          <a:spcPct val="115000"/>
                        </a:lnSpc>
                        <a:spcBef>
                          <a:spcPts val="1200"/>
                        </a:spcBef>
                        <a:spcAft>
                          <a:spcPts val="200"/>
                        </a:spcAft>
                      </a:pPr>
                      <a:r>
                        <a:rPr lang="en-ZA"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 </a:t>
                      </a:r>
                    </a:p>
                  </a:txBody>
                  <a:tcPr marL="17777" marR="17777" marT="71742" marB="7174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683895" marR="0" indent="-226695" algn="ctr" defTabSz="914400" rtl="0" eaLnBrk="1" fontAlgn="ctr" latinLnBrk="0" hangingPunct="1">
                        <a:lnSpc>
                          <a:spcPct val="115000"/>
                        </a:lnSpc>
                        <a:spcBef>
                          <a:spcPts val="1200"/>
                        </a:spcBef>
                        <a:spcAft>
                          <a:spcPts val="200"/>
                        </a:spcAft>
                      </a:pPr>
                      <a:r>
                        <a:rPr lang="en-ZA"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2</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683895" marR="0" indent="-226695" algn="ctr" defTabSz="914400" rtl="0" eaLnBrk="1" fontAlgn="ctr" latinLnBrk="0" hangingPunct="1">
                        <a:lnSpc>
                          <a:spcPct val="115000"/>
                        </a:lnSpc>
                        <a:spcBef>
                          <a:spcPts val="1200"/>
                        </a:spcBef>
                        <a:spcAft>
                          <a:spcPts val="200"/>
                        </a:spcAft>
                        <a:tabLst>
                          <a:tab pos="278765" algn="l"/>
                        </a:tabLst>
                      </a:pPr>
                      <a:r>
                        <a:rPr lang="en-ZA"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1</a:t>
                      </a:r>
                    </a:p>
                  </a:txBody>
                  <a:tcPr marL="17777" marR="17777" marT="71742" marB="7174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683895" marR="0" indent="-226695" algn="ctr" defTabSz="914400" rtl="0" eaLnBrk="1" fontAlgn="ctr" latinLnBrk="0" hangingPunct="1">
                        <a:lnSpc>
                          <a:spcPct val="115000"/>
                        </a:lnSpc>
                        <a:spcBef>
                          <a:spcPts val="1200"/>
                        </a:spcBef>
                        <a:spcAft>
                          <a:spcPts val="200"/>
                        </a:spcAft>
                      </a:pPr>
                      <a:r>
                        <a:rPr lang="en-ZA"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2</a:t>
                      </a:r>
                    </a:p>
                  </a:txBody>
                  <a:tcPr marL="17777" marR="17777" marT="71742" marB="7174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3653376"/>
                  </a:ext>
                </a:extLst>
              </a:tr>
              <a:tr h="1195014">
                <a:tc>
                  <a:txBody>
                    <a:bodyPr/>
                    <a:lstStyle/>
                    <a:p>
                      <a:pPr marL="0" marR="0" indent="0" algn="l" defTabSz="914400" rtl="0" eaLnBrk="1" fontAlgn="ctr" latinLnBrk="0" hangingPunct="1">
                        <a:lnSpc>
                          <a:spcPct val="115000"/>
                        </a:lnSpc>
                        <a:spcBef>
                          <a:spcPts val="0"/>
                        </a:spcBef>
                        <a:spcAft>
                          <a:spcPts val="0"/>
                        </a:spcAft>
                      </a:pPr>
                      <a:r>
                        <a:rPr lang="en-ZA"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9.3 Valid requests for extradition and mutual legal assistance in criminal matters processed and submitted</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ctr" latinLnBrk="0" hangingPunct="1">
                        <a:lnSpc>
                          <a:spcPct val="115000"/>
                        </a:lnSpc>
                        <a:spcBef>
                          <a:spcPts val="0"/>
                        </a:spcBef>
                        <a:spcAft>
                          <a:spcPts val="0"/>
                        </a:spcAft>
                      </a:pPr>
                      <a:r>
                        <a:rPr lang="en-ZA"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9.3.1 Percentage of valid requests for extradition and mutual legal assistance in criminal matters processed and submitted to the Director-General within 20 days from the date of receipt </a:t>
                      </a:r>
                    </a:p>
                  </a:txBody>
                  <a:tcPr marL="17777" marR="17777" marT="71742" marB="7174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683895" marR="0" indent="-226695" algn="ctr" defTabSz="914400" rtl="0" eaLnBrk="1" fontAlgn="ctr" latinLnBrk="0" hangingPunct="1">
                        <a:lnSpc>
                          <a:spcPct val="115000"/>
                        </a:lnSpc>
                        <a:spcBef>
                          <a:spcPts val="1200"/>
                        </a:spcBef>
                        <a:spcAft>
                          <a:spcPts val="200"/>
                        </a:spcAft>
                      </a:pPr>
                      <a:r>
                        <a:rPr lang="en-ZA"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70%</a:t>
                      </a:r>
                    </a:p>
                    <a:p>
                      <a:pPr marL="683895" marR="0" indent="-226695" algn="ctr" defTabSz="914400" rtl="0" eaLnBrk="1" fontAlgn="ctr" latinLnBrk="0" hangingPunct="1">
                        <a:lnSpc>
                          <a:spcPct val="115000"/>
                        </a:lnSpc>
                        <a:spcBef>
                          <a:spcPts val="1200"/>
                        </a:spcBef>
                        <a:spcAft>
                          <a:spcPts val="200"/>
                        </a:spcAft>
                      </a:pPr>
                      <a:r>
                        <a:rPr lang="en-ZA"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 </a:t>
                      </a:r>
                    </a:p>
                  </a:txBody>
                  <a:tcPr marL="17777" marR="17777" marT="71742" marB="7174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683895" marR="0" indent="-226695" algn="ctr" defTabSz="914400" rtl="0" eaLnBrk="1" fontAlgn="ctr" latinLnBrk="0" hangingPunct="1">
                        <a:lnSpc>
                          <a:spcPct val="115000"/>
                        </a:lnSpc>
                        <a:spcBef>
                          <a:spcPts val="1200"/>
                        </a:spcBef>
                        <a:spcAft>
                          <a:spcPts val="200"/>
                        </a:spcAft>
                      </a:pPr>
                      <a:r>
                        <a:rPr lang="en-ZA"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80%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683895" marR="0" indent="-226695" algn="ctr" defTabSz="914400" rtl="0" eaLnBrk="1" fontAlgn="ctr" latinLnBrk="0" hangingPunct="1">
                        <a:lnSpc>
                          <a:spcPct val="115000"/>
                        </a:lnSpc>
                        <a:spcBef>
                          <a:spcPts val="1200"/>
                        </a:spcBef>
                        <a:spcAft>
                          <a:spcPts val="200"/>
                        </a:spcAft>
                        <a:tabLst>
                          <a:tab pos="278765" algn="l"/>
                        </a:tabLst>
                      </a:pPr>
                      <a:r>
                        <a:rPr lang="en-ZA"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85%</a:t>
                      </a:r>
                    </a:p>
                  </a:txBody>
                  <a:tcPr marL="17777" marR="17777" marT="71742" marB="7174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683895" marR="0" indent="-226695" algn="ctr" defTabSz="914400" rtl="0" eaLnBrk="1" fontAlgn="ctr" latinLnBrk="0" hangingPunct="1">
                        <a:lnSpc>
                          <a:spcPct val="115000"/>
                        </a:lnSpc>
                        <a:spcBef>
                          <a:spcPts val="1200"/>
                        </a:spcBef>
                        <a:spcAft>
                          <a:spcPts val="200"/>
                        </a:spcAft>
                      </a:pPr>
                      <a:r>
                        <a:rPr lang="en-ZA"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90%</a:t>
                      </a:r>
                    </a:p>
                  </a:txBody>
                  <a:tcPr marL="17777" marR="17777" marT="71742" marB="7174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6463604"/>
                  </a:ext>
                </a:extLst>
              </a:tr>
              <a:tr h="984708">
                <a:tc>
                  <a:txBody>
                    <a:bodyPr/>
                    <a:lstStyle/>
                    <a:p>
                      <a:pPr marL="0" marR="0" indent="0" algn="l" defTabSz="914400" rtl="0" eaLnBrk="1" fontAlgn="ctr" latinLnBrk="0" hangingPunct="1">
                        <a:lnSpc>
                          <a:spcPct val="115000"/>
                        </a:lnSpc>
                        <a:spcBef>
                          <a:spcPts val="0"/>
                        </a:spcBef>
                        <a:spcAft>
                          <a:spcPts val="0"/>
                        </a:spcAft>
                      </a:pPr>
                      <a:r>
                        <a:rPr lang="en-ZA"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9.4 Engagement with Stakeholders</a:t>
                      </a:r>
                      <a:endParaRPr lang="en-US"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ctr" latinLnBrk="0" hangingPunct="1">
                        <a:lnSpc>
                          <a:spcPct val="115000"/>
                        </a:lnSpc>
                        <a:spcBef>
                          <a:spcPts val="0"/>
                        </a:spcBef>
                        <a:spcAft>
                          <a:spcPts val="0"/>
                        </a:spcAft>
                      </a:pPr>
                      <a:r>
                        <a:rPr lang="en-ZA"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 9.4.1 Number of engagements held with stakeholders towards the promotion of Equality Courts departments and role-players.  </a:t>
                      </a:r>
                      <a:endParaRPr lang="en-US"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endParaRPr>
                    </a:p>
                  </a:txBody>
                  <a:tcPr marL="17777" marR="17777" marT="71742" marB="7174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ctr" latinLnBrk="0" hangingPunct="1">
                        <a:lnSpc>
                          <a:spcPct val="115000"/>
                        </a:lnSpc>
                        <a:spcBef>
                          <a:spcPts val="0"/>
                        </a:spcBef>
                        <a:spcAft>
                          <a:spcPts val="0"/>
                        </a:spcAft>
                      </a:pPr>
                      <a:r>
                        <a:rPr lang="en-ZA"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a:t>
                      </a:r>
                      <a:endParaRPr lang="en-US"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endParaRPr>
                    </a:p>
                  </a:txBody>
                  <a:tcPr marL="17777" marR="17777" marT="71742" marB="7174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683895" marR="0" indent="-226695" algn="ctr" fontAlgn="ctr">
                        <a:lnSpc>
                          <a:spcPct val="115000"/>
                        </a:lnSpc>
                        <a:spcBef>
                          <a:spcPts val="1200"/>
                        </a:spcBef>
                        <a:spcAft>
                          <a:spcPts val="200"/>
                        </a:spcAft>
                      </a:pPr>
                      <a:r>
                        <a:rPr lang="en-ZA"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4</a:t>
                      </a:r>
                      <a:endParaRPr lang="en-US"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683895" marR="0" indent="-226695" algn="ctr" fontAlgn="ctr">
                        <a:lnSpc>
                          <a:spcPct val="115000"/>
                        </a:lnSpc>
                        <a:spcBef>
                          <a:spcPts val="1200"/>
                        </a:spcBef>
                        <a:spcAft>
                          <a:spcPts val="200"/>
                        </a:spcAft>
                      </a:pPr>
                      <a:r>
                        <a:rPr lang="en-ZA"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4</a:t>
                      </a:r>
                      <a:endParaRPr lang="en-US"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endParaRPr>
                    </a:p>
                  </a:txBody>
                  <a:tcPr marL="17777" marR="17777" marT="71742" marB="7174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683895" marR="0" indent="-226695" algn="ctr" fontAlgn="ctr">
                        <a:lnSpc>
                          <a:spcPct val="115000"/>
                        </a:lnSpc>
                        <a:spcBef>
                          <a:spcPts val="1200"/>
                        </a:spcBef>
                        <a:spcAft>
                          <a:spcPts val="200"/>
                        </a:spcAft>
                      </a:pPr>
                      <a:r>
                        <a:rPr lang="en-ZA"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4</a:t>
                      </a:r>
                      <a:endParaRPr lang="en-US"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endParaRPr>
                    </a:p>
                  </a:txBody>
                  <a:tcPr marL="17777" marR="17777" marT="71742" marB="7174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bl>
          </a:graphicData>
        </a:graphic>
      </p:graphicFrame>
      <p:sp>
        <p:nvSpPr>
          <p:cNvPr id="86061" name="TextBox 6">
            <a:extLst>
              <a:ext uri="{FF2B5EF4-FFF2-40B4-BE49-F238E27FC236}">
                <a16:creationId xmlns:a16="http://schemas.microsoft.com/office/drawing/2014/main" id="{13C6529E-1239-AD65-D6A8-7EA655DB6280}"/>
              </a:ext>
            </a:extLst>
          </p:cNvPr>
          <p:cNvSpPr txBox="1">
            <a:spLocks noChangeArrowheads="1"/>
          </p:cNvSpPr>
          <p:nvPr/>
        </p:nvSpPr>
        <p:spPr bwMode="auto">
          <a:xfrm>
            <a:off x="288925" y="654050"/>
            <a:ext cx="874871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600" b="1">
                <a:latin typeface="Arial" panose="020B0604020202020204" pitchFamily="34" charset="0"/>
                <a:cs typeface="Arial" panose="020B0604020202020204" pitchFamily="34" charset="0"/>
              </a:rPr>
              <a:t>PROGRAMME 3: LEGAL SERVICES</a:t>
            </a:r>
            <a:endParaRPr lang="en-US" altLang="en-US" sz="1600">
              <a:latin typeface="Arial" panose="020B0604020202020204" pitchFamily="34" charset="0"/>
              <a:cs typeface="Arial" panose="020B0604020202020204" pitchFamily="34" charset="0"/>
            </a:endParaRPr>
          </a:p>
        </p:txBody>
      </p:sp>
      <p:sp>
        <p:nvSpPr>
          <p:cNvPr id="86062" name="Rectangle 7">
            <a:extLst>
              <a:ext uri="{FF2B5EF4-FFF2-40B4-BE49-F238E27FC236}">
                <a16:creationId xmlns:a16="http://schemas.microsoft.com/office/drawing/2014/main" id="{2B18E14D-2CA9-9872-2DF2-72161ADED3A7}"/>
              </a:ext>
            </a:extLst>
          </p:cNvPr>
          <p:cNvSpPr>
            <a:spLocks noChangeArrowheads="1"/>
          </p:cNvSpPr>
          <p:nvPr/>
        </p:nvSpPr>
        <p:spPr bwMode="auto">
          <a:xfrm>
            <a:off x="185738" y="1128713"/>
            <a:ext cx="846296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600" b="1">
                <a:latin typeface="Arial" panose="020B0604020202020204" pitchFamily="34" charset="0"/>
                <a:cs typeface="Arial" panose="020B0604020202020204" pitchFamily="34" charset="0"/>
              </a:rPr>
              <a:t>2022/23 APP OUTCOME, ACCOMPANYING OUTPUT INDICATORS AND TARGETS</a:t>
            </a:r>
            <a:endParaRPr lang="en-US" altLang="en-US" sz="1600">
              <a:latin typeface="Arial" panose="020B0604020202020204" pitchFamily="34" charset="0"/>
              <a:cs typeface="Arial" panose="020B0604020202020204" pitchFamily="34" charset="0"/>
            </a:endParaRPr>
          </a:p>
        </p:txBody>
      </p:sp>
    </p:spTree>
  </p:cSld>
  <p:clrMapOvr>
    <a:masterClrMapping/>
  </p:clrMapOvr>
  <p:transition spd="med">
    <p:fad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29C1A0A7-CECB-4143-9B6D-0918BDFC2B65}"/>
              </a:ext>
            </a:extLst>
          </p:cNvPr>
          <p:cNvCxnSpPr/>
          <p:nvPr/>
        </p:nvCxnSpPr>
        <p:spPr>
          <a:xfrm>
            <a:off x="352425" y="1022350"/>
            <a:ext cx="8339138" cy="0"/>
          </a:xfrm>
          <a:prstGeom prst="line">
            <a:avLst/>
          </a:prstGeom>
          <a:ln>
            <a:solidFill>
              <a:srgbClr val="C00000"/>
            </a:solidFill>
          </a:ln>
        </p:spPr>
        <p:style>
          <a:lnRef idx="2">
            <a:schemeClr val="accent4"/>
          </a:lnRef>
          <a:fillRef idx="0">
            <a:schemeClr val="accent4"/>
          </a:fillRef>
          <a:effectRef idx="1">
            <a:schemeClr val="accent4"/>
          </a:effectRef>
          <a:fontRef idx="minor">
            <a:schemeClr val="tx1"/>
          </a:fontRef>
        </p:style>
      </p:cxnSp>
      <p:sp>
        <p:nvSpPr>
          <p:cNvPr id="2" name="Rectangle 1">
            <a:extLst>
              <a:ext uri="{FF2B5EF4-FFF2-40B4-BE49-F238E27FC236}">
                <a16:creationId xmlns:a16="http://schemas.microsoft.com/office/drawing/2014/main" id="{C36B0533-4D76-8EE9-C448-7F86A7694888}"/>
              </a:ext>
            </a:extLst>
          </p:cNvPr>
          <p:cNvSpPr/>
          <p:nvPr/>
        </p:nvSpPr>
        <p:spPr>
          <a:xfrm>
            <a:off x="352425" y="1681163"/>
            <a:ext cx="8339138" cy="708025"/>
          </a:xfrm>
          <a:prstGeom prst="rect">
            <a:avLst/>
          </a:prstGeom>
        </p:spPr>
        <p:txBody>
          <a:bodyPr>
            <a:spAutoFit/>
          </a:bodyPr>
          <a:lstStyle/>
          <a:p>
            <a:pPr marL="95250" algn="just" eaLnBrk="1" fontAlgn="auto" hangingPunct="1">
              <a:spcBef>
                <a:spcPts val="0"/>
              </a:spcBef>
              <a:spcAft>
                <a:spcPts val="0"/>
              </a:spcAft>
              <a:defRPr/>
            </a:pPr>
            <a:endParaRPr lang="en-US" sz="2000" dirty="0">
              <a:latin typeface="Arial" panose="020B0604020202020204" pitchFamily="34" charset="0"/>
              <a:cs typeface="Arial" panose="020B0604020202020204" pitchFamily="34" charset="0"/>
            </a:endParaRPr>
          </a:p>
          <a:p>
            <a:pPr marL="342900" indent="-342900" algn="just" eaLnBrk="1" fontAlgn="auto" hangingPunct="1">
              <a:spcAft>
                <a:spcPts val="0"/>
              </a:spcAft>
              <a:buFont typeface="Arial" panose="020B0604020202020204" pitchFamily="34" charset="0"/>
              <a:buChar char="•"/>
              <a:defRPr/>
            </a:pPr>
            <a:endParaRPr lang="en-ZA" altLang="en-US" sz="2000" i="1" dirty="0">
              <a:latin typeface="Arial" panose="020B0604020202020204" pitchFamily="34" charset="0"/>
              <a:cs typeface="Arial" panose="020B0604020202020204" pitchFamily="34" charset="0"/>
            </a:endParaRPr>
          </a:p>
        </p:txBody>
      </p:sp>
      <p:graphicFrame>
        <p:nvGraphicFramePr>
          <p:cNvPr id="6" name="Table 5">
            <a:extLst>
              <a:ext uri="{FF2B5EF4-FFF2-40B4-BE49-F238E27FC236}">
                <a16:creationId xmlns:a16="http://schemas.microsoft.com/office/drawing/2014/main" id="{08AAFD57-A271-4D3A-A967-58194531B202}"/>
              </a:ext>
            </a:extLst>
          </p:cNvPr>
          <p:cNvGraphicFramePr>
            <a:graphicFrameLocks noGrp="1"/>
          </p:cNvGraphicFramePr>
          <p:nvPr/>
        </p:nvGraphicFramePr>
        <p:xfrm>
          <a:off x="288925" y="1681163"/>
          <a:ext cx="8543925" cy="4049712"/>
        </p:xfrm>
        <a:graphic>
          <a:graphicData uri="http://schemas.openxmlformats.org/drawingml/2006/table">
            <a:tbl>
              <a:tblPr>
                <a:tableStyleId>{5C22544A-7EE6-4342-B048-85BDC9FD1C3A}</a:tableStyleId>
              </a:tblPr>
              <a:tblGrid>
                <a:gridCol w="1709264">
                  <a:extLst>
                    <a:ext uri="{9D8B030D-6E8A-4147-A177-3AD203B41FA5}">
                      <a16:colId xmlns:a16="http://schemas.microsoft.com/office/drawing/2014/main" val="20000"/>
                    </a:ext>
                  </a:extLst>
                </a:gridCol>
                <a:gridCol w="3097069">
                  <a:extLst>
                    <a:ext uri="{9D8B030D-6E8A-4147-A177-3AD203B41FA5}">
                      <a16:colId xmlns:a16="http://schemas.microsoft.com/office/drawing/2014/main" val="20001"/>
                    </a:ext>
                  </a:extLst>
                </a:gridCol>
                <a:gridCol w="944286">
                  <a:extLst>
                    <a:ext uri="{9D8B030D-6E8A-4147-A177-3AD203B41FA5}">
                      <a16:colId xmlns:a16="http://schemas.microsoft.com/office/drawing/2014/main" val="20002"/>
                    </a:ext>
                  </a:extLst>
                </a:gridCol>
                <a:gridCol w="906003">
                  <a:extLst>
                    <a:ext uri="{9D8B030D-6E8A-4147-A177-3AD203B41FA5}">
                      <a16:colId xmlns:a16="http://schemas.microsoft.com/office/drawing/2014/main" val="20003"/>
                    </a:ext>
                  </a:extLst>
                </a:gridCol>
                <a:gridCol w="944285">
                  <a:extLst>
                    <a:ext uri="{9D8B030D-6E8A-4147-A177-3AD203B41FA5}">
                      <a16:colId xmlns:a16="http://schemas.microsoft.com/office/drawing/2014/main" val="20004"/>
                    </a:ext>
                  </a:extLst>
                </a:gridCol>
                <a:gridCol w="943017">
                  <a:extLst>
                    <a:ext uri="{9D8B030D-6E8A-4147-A177-3AD203B41FA5}">
                      <a16:colId xmlns:a16="http://schemas.microsoft.com/office/drawing/2014/main" val="20005"/>
                    </a:ext>
                  </a:extLst>
                </a:gridCol>
              </a:tblGrid>
              <a:tr h="329159">
                <a:tc gridSpan="6">
                  <a:txBody>
                    <a:bodyPr/>
                    <a:lstStyle/>
                    <a:p>
                      <a:pPr marL="0" marR="0" indent="0" algn="just" fontAlgn="ctr">
                        <a:lnSpc>
                          <a:spcPct val="120000"/>
                        </a:lnSpc>
                        <a:spcBef>
                          <a:spcPts val="0"/>
                        </a:spcBef>
                        <a:spcAft>
                          <a:spcPts val="200"/>
                        </a:spcAft>
                      </a:pPr>
                      <a:r>
                        <a:rPr lang="en-ZA" sz="1600" b="1" kern="1200" dirty="0">
                          <a:solidFill>
                            <a:schemeClr val="dk1"/>
                          </a:solidFill>
                          <a:effectLst/>
                          <a:latin typeface="+mn-lt"/>
                          <a:ea typeface="+mn-ea"/>
                          <a:cs typeface="+mn-cs"/>
                        </a:rPr>
                        <a:t>Outcome 9:</a:t>
                      </a:r>
                      <a:r>
                        <a:rPr lang="en-ZA" sz="1600" kern="1200" dirty="0">
                          <a:solidFill>
                            <a:schemeClr val="dk1"/>
                          </a:solidFill>
                          <a:effectLst/>
                          <a:latin typeface="+mn-lt"/>
                          <a:ea typeface="+mn-ea"/>
                          <a:cs typeface="+mn-cs"/>
                        </a:rPr>
                        <a:t> </a:t>
                      </a:r>
                      <a:r>
                        <a:rPr lang="en-GB" sz="1800" b="1" kern="1200" dirty="0">
                          <a:solidFill>
                            <a:schemeClr val="dk1"/>
                          </a:solidFill>
                          <a:effectLst/>
                          <a:latin typeface="+mn-lt"/>
                          <a:ea typeface="+mn-ea"/>
                          <a:cs typeface="+mn-cs"/>
                        </a:rPr>
                        <a:t>Advanced constitutionalism, human rights and the rule of law</a:t>
                      </a:r>
                      <a:endParaRPr lang="en-US" sz="1600" b="1" dirty="0">
                        <a:effectLst/>
                        <a:latin typeface="Arial" pitchFamily="34" charset="0"/>
                        <a:ea typeface="Calibri"/>
                        <a:cs typeface="Arial" pitchFamily="34" charset="0"/>
                      </a:endParaRPr>
                    </a:p>
                  </a:txBody>
                  <a:tcPr marL="68556" marR="685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82866">
                <a:tc rowSpan="2">
                  <a:txBody>
                    <a:bodyPr/>
                    <a:lstStyle/>
                    <a:p>
                      <a:pPr marL="0" marR="0" indent="0" algn="just" fontAlgn="ctr">
                        <a:lnSpc>
                          <a:spcPct val="100000"/>
                        </a:lnSpc>
                        <a:spcBef>
                          <a:spcPts val="0"/>
                        </a:spcBef>
                        <a:spcAft>
                          <a:spcPts val="0"/>
                        </a:spcAft>
                      </a:pPr>
                      <a:r>
                        <a:rPr lang="en-ZA" sz="1200" b="1" dirty="0">
                          <a:effectLst/>
                          <a:latin typeface="Arial" pitchFamily="34" charset="0"/>
                          <a:cs typeface="Arial" pitchFamily="34" charset="0"/>
                        </a:rPr>
                        <a:t>Outputs</a:t>
                      </a:r>
                      <a:endParaRPr lang="en-US" sz="1200" b="1" dirty="0">
                        <a:effectLst/>
                        <a:latin typeface="Arial" pitchFamily="34" charset="0"/>
                        <a:ea typeface="Calibri"/>
                        <a:cs typeface="Arial" pitchFamily="34" charset="0"/>
                      </a:endParaRPr>
                    </a:p>
                  </a:txBody>
                  <a:tcPr marL="68556" marR="685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rowSpan="2">
                  <a:txBody>
                    <a:bodyPr/>
                    <a:lstStyle/>
                    <a:p>
                      <a:pPr marL="0" marR="0" indent="0" algn="just" fontAlgn="ctr">
                        <a:lnSpc>
                          <a:spcPct val="100000"/>
                        </a:lnSpc>
                        <a:spcBef>
                          <a:spcPts val="0"/>
                        </a:spcBef>
                        <a:spcAft>
                          <a:spcPts val="0"/>
                        </a:spcAft>
                      </a:pPr>
                      <a:r>
                        <a:rPr lang="en-ZA" sz="1200" b="1" dirty="0">
                          <a:effectLst/>
                          <a:latin typeface="Arial" pitchFamily="34" charset="0"/>
                          <a:cs typeface="Arial" pitchFamily="34" charset="0"/>
                        </a:rPr>
                        <a:t>Output</a:t>
                      </a:r>
                      <a:endParaRPr lang="en-US" sz="1200" b="1" dirty="0">
                        <a:effectLst/>
                        <a:latin typeface="Arial" pitchFamily="34" charset="0"/>
                        <a:cs typeface="Arial" pitchFamily="34" charset="0"/>
                      </a:endParaRPr>
                    </a:p>
                    <a:p>
                      <a:pPr marL="0" marR="0" indent="0" algn="just" fontAlgn="ctr">
                        <a:lnSpc>
                          <a:spcPct val="100000"/>
                        </a:lnSpc>
                        <a:spcBef>
                          <a:spcPts val="0"/>
                        </a:spcBef>
                        <a:spcAft>
                          <a:spcPts val="0"/>
                        </a:spcAft>
                      </a:pPr>
                      <a:r>
                        <a:rPr lang="en-ZA" sz="1200" b="1" dirty="0">
                          <a:effectLst/>
                          <a:latin typeface="Arial" pitchFamily="34" charset="0"/>
                          <a:cs typeface="Arial" pitchFamily="34" charset="0"/>
                        </a:rPr>
                        <a:t>Indicators</a:t>
                      </a:r>
                      <a:endParaRPr lang="en-US" sz="1200" b="1" dirty="0">
                        <a:effectLst/>
                        <a:latin typeface="Arial" pitchFamily="34" charset="0"/>
                        <a:ea typeface="Calibri"/>
                        <a:cs typeface="Arial" pitchFamily="34" charset="0"/>
                      </a:endParaRPr>
                    </a:p>
                  </a:txBody>
                  <a:tcPr marL="68556" marR="685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rowSpan="2">
                  <a:txBody>
                    <a:bodyPr/>
                    <a:lstStyle/>
                    <a:p>
                      <a:pPr marL="83185" marR="0" indent="0" algn="just" fontAlgn="ctr">
                        <a:lnSpc>
                          <a:spcPct val="100000"/>
                        </a:lnSpc>
                        <a:spcBef>
                          <a:spcPts val="0"/>
                        </a:spcBef>
                        <a:spcAft>
                          <a:spcPts val="0"/>
                        </a:spcAft>
                      </a:pPr>
                      <a:r>
                        <a:rPr lang="en-ZA" sz="1200" b="1" dirty="0">
                          <a:effectLst/>
                          <a:latin typeface="Arial" pitchFamily="34" charset="0"/>
                          <a:cs typeface="Arial" pitchFamily="34" charset="0"/>
                        </a:rPr>
                        <a:t>Estimated performance </a:t>
                      </a:r>
                      <a:endParaRPr lang="en-US" sz="1200" b="1" dirty="0">
                        <a:effectLst/>
                        <a:latin typeface="Arial" pitchFamily="34" charset="0"/>
                        <a:cs typeface="Arial" pitchFamily="34" charset="0"/>
                      </a:endParaRPr>
                    </a:p>
                    <a:p>
                      <a:pPr marL="83185" marR="0" indent="0" algn="just" fontAlgn="ctr">
                        <a:lnSpc>
                          <a:spcPct val="100000"/>
                        </a:lnSpc>
                        <a:spcBef>
                          <a:spcPts val="0"/>
                        </a:spcBef>
                        <a:spcAft>
                          <a:spcPts val="0"/>
                        </a:spcAft>
                      </a:pPr>
                      <a:r>
                        <a:rPr lang="en-ZA" sz="1200" b="1" dirty="0">
                          <a:effectLst/>
                          <a:latin typeface="Arial" pitchFamily="34" charset="0"/>
                          <a:cs typeface="Arial" pitchFamily="34" charset="0"/>
                        </a:rPr>
                        <a:t>2021/22</a:t>
                      </a:r>
                      <a:endParaRPr lang="en-US" sz="1200" b="1" dirty="0">
                        <a:effectLst/>
                        <a:latin typeface="Arial" pitchFamily="34" charset="0"/>
                        <a:ea typeface="Calibri"/>
                        <a:cs typeface="Arial" pitchFamily="34" charset="0"/>
                      </a:endParaRPr>
                    </a:p>
                  </a:txBody>
                  <a:tcPr marL="68556" marR="685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gridSpan="3">
                  <a:txBody>
                    <a:bodyPr/>
                    <a:lstStyle/>
                    <a:p>
                      <a:pPr marL="0" marR="0" indent="0" algn="ctr" fontAlgn="ctr">
                        <a:lnSpc>
                          <a:spcPct val="100000"/>
                        </a:lnSpc>
                        <a:spcBef>
                          <a:spcPts val="0"/>
                        </a:spcBef>
                        <a:spcAft>
                          <a:spcPts val="0"/>
                        </a:spcAft>
                      </a:pPr>
                      <a:r>
                        <a:rPr lang="en-ZA" sz="1200" b="1" dirty="0">
                          <a:effectLst/>
                          <a:latin typeface="Arial" pitchFamily="34" charset="0"/>
                          <a:cs typeface="Arial" pitchFamily="34" charset="0"/>
                        </a:rPr>
                        <a:t>Medium-term targets</a:t>
                      </a:r>
                      <a:endParaRPr lang="en-US" sz="1200" b="1" dirty="0">
                        <a:effectLst/>
                        <a:latin typeface="Arial" pitchFamily="34" charset="0"/>
                        <a:ea typeface="Calibri"/>
                        <a:cs typeface="Arial" pitchFamily="34" charset="0"/>
                      </a:endParaRPr>
                    </a:p>
                  </a:txBody>
                  <a:tcPr marL="68556" marR="685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731464">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indent="0" algn="just" fontAlgn="ctr">
                        <a:lnSpc>
                          <a:spcPct val="100000"/>
                        </a:lnSpc>
                        <a:spcBef>
                          <a:spcPts val="0"/>
                        </a:spcBef>
                        <a:spcAft>
                          <a:spcPts val="0"/>
                        </a:spcAft>
                      </a:pPr>
                      <a:r>
                        <a:rPr lang="en-ZA" sz="1200" b="1" dirty="0">
                          <a:effectLst/>
                          <a:latin typeface="Arial" pitchFamily="34" charset="0"/>
                          <a:cs typeface="Arial" pitchFamily="34" charset="0"/>
                        </a:rPr>
                        <a:t>2022/23</a:t>
                      </a:r>
                      <a:endParaRPr lang="en-US" sz="1200" b="1" dirty="0">
                        <a:effectLst/>
                        <a:latin typeface="Arial" pitchFamily="34" charset="0"/>
                        <a:ea typeface="Calibri"/>
                        <a:cs typeface="Arial" pitchFamily="34" charset="0"/>
                      </a:endParaRPr>
                    </a:p>
                  </a:txBody>
                  <a:tcPr marL="68556" marR="685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0" algn="just" fontAlgn="ctr">
                        <a:lnSpc>
                          <a:spcPct val="100000"/>
                        </a:lnSpc>
                        <a:spcBef>
                          <a:spcPts val="0"/>
                        </a:spcBef>
                        <a:spcAft>
                          <a:spcPts val="0"/>
                        </a:spcAft>
                      </a:pPr>
                      <a:r>
                        <a:rPr lang="en-ZA" sz="1200" b="1" dirty="0">
                          <a:effectLst/>
                          <a:latin typeface="Arial" pitchFamily="34" charset="0"/>
                          <a:cs typeface="Arial" pitchFamily="34" charset="0"/>
                        </a:rPr>
                        <a:t>2023/24</a:t>
                      </a:r>
                      <a:endParaRPr lang="en-US" sz="1200" b="1" dirty="0">
                        <a:effectLst/>
                        <a:latin typeface="Arial" pitchFamily="34" charset="0"/>
                        <a:ea typeface="Calibri"/>
                        <a:cs typeface="Arial" pitchFamily="34" charset="0"/>
                      </a:endParaRPr>
                    </a:p>
                  </a:txBody>
                  <a:tcPr marL="68556" marR="685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0" algn="just" fontAlgn="ctr">
                        <a:lnSpc>
                          <a:spcPct val="100000"/>
                        </a:lnSpc>
                        <a:spcBef>
                          <a:spcPts val="0"/>
                        </a:spcBef>
                        <a:spcAft>
                          <a:spcPts val="0"/>
                        </a:spcAft>
                      </a:pPr>
                      <a:r>
                        <a:rPr lang="en-ZA" sz="1200" b="1" dirty="0">
                          <a:effectLst/>
                          <a:latin typeface="Arial" pitchFamily="34" charset="0"/>
                          <a:cs typeface="Arial" pitchFamily="34" charset="0"/>
                        </a:rPr>
                        <a:t>2024/25</a:t>
                      </a:r>
                      <a:endParaRPr lang="en-US" sz="1200" b="1" dirty="0">
                        <a:effectLst/>
                        <a:latin typeface="Arial" pitchFamily="34" charset="0"/>
                        <a:ea typeface="Calibri"/>
                        <a:cs typeface="Arial" pitchFamily="34" charset="0"/>
                      </a:endParaRPr>
                    </a:p>
                  </a:txBody>
                  <a:tcPr marL="68556" marR="685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2806224">
                <a:tc>
                  <a:txBody>
                    <a:bodyPr/>
                    <a:lstStyle/>
                    <a:p>
                      <a:pPr marL="80010" marR="0" indent="0" fontAlgn="ctr">
                        <a:lnSpc>
                          <a:spcPct val="115000"/>
                        </a:lnSpc>
                        <a:spcBef>
                          <a:spcPts val="0"/>
                        </a:spcBef>
                        <a:spcAft>
                          <a:spcPts val="200"/>
                        </a:spcAft>
                      </a:pPr>
                      <a:r>
                        <a:rPr lang="en-ZA" sz="1200" dirty="0">
                          <a:effectLst/>
                          <a:latin typeface="Arial" panose="020B0604020202020204" pitchFamily="34" charset="0"/>
                          <a:ea typeface="Calibri" panose="020F0502020204030204" pitchFamily="34" charset="0"/>
                          <a:cs typeface="Arial" panose="020B0604020202020204" pitchFamily="34" charset="0"/>
                        </a:rPr>
                        <a:t>9.5.1 Framework for Participatory Democracy</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53966" marR="53966" marT="36189" marB="3618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80010" marR="0" indent="0" fontAlgn="ctr">
                        <a:lnSpc>
                          <a:spcPct val="115000"/>
                        </a:lnSpc>
                        <a:spcBef>
                          <a:spcPts val="0"/>
                        </a:spcBef>
                        <a:spcAft>
                          <a:spcPts val="200"/>
                        </a:spcAft>
                      </a:pPr>
                      <a:r>
                        <a:rPr lang="en-ZA" sz="1200" dirty="0">
                          <a:effectLst/>
                          <a:latin typeface="Arial" panose="020B0604020202020204" pitchFamily="34" charset="0"/>
                          <a:ea typeface="Calibri" panose="020F0502020204030204" pitchFamily="34" charset="0"/>
                          <a:cs typeface="Arial" panose="020B0604020202020204" pitchFamily="34" charset="0"/>
                        </a:rPr>
                        <a:t>9.5.1    National Framework for Participatory Democracy submitted to DG for approval by target date  </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17777" marR="17777" marT="71743" marB="7174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80010" marR="0" indent="0" algn="ctr" fontAlgn="ctr">
                        <a:lnSpc>
                          <a:spcPct val="115000"/>
                        </a:lnSpc>
                        <a:spcBef>
                          <a:spcPts val="0"/>
                        </a:spcBef>
                        <a:spcAft>
                          <a:spcPts val="200"/>
                        </a:spcAft>
                      </a:pPr>
                      <a:r>
                        <a:rPr lang="en-ZA" sz="1200" dirty="0">
                          <a:effectLst/>
                          <a:latin typeface="Arial" panose="020B0604020202020204" pitchFamily="34" charset="0"/>
                          <a:ea typeface="Calibri" panose="020F0502020204030204" pitchFamily="34" charset="0"/>
                          <a:cs typeface="Arial" panose="020B0604020202020204" pitchFamily="34" charset="0"/>
                        </a:rPr>
                        <a:t>-</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17777" marR="17777" marT="71743" marB="7174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80010" marR="0" indent="0" fontAlgn="ctr">
                        <a:lnSpc>
                          <a:spcPct val="115000"/>
                        </a:lnSpc>
                        <a:spcBef>
                          <a:spcPts val="0"/>
                        </a:spcBef>
                        <a:spcAft>
                          <a:spcPts val="200"/>
                        </a:spcAft>
                      </a:pPr>
                      <a:r>
                        <a:rPr lang="en-ZA" sz="1200" dirty="0">
                          <a:effectLst/>
                          <a:latin typeface="Arial" panose="020B0604020202020204" pitchFamily="34" charset="0"/>
                          <a:cs typeface="Arial" panose="020B0604020202020204" pitchFamily="34" charset="0"/>
                        </a:rPr>
                        <a:t>National Framework for Participatory Democracy submitted to DG for approval by 31 March 2023</a:t>
                      </a:r>
                      <a:endParaRPr lang="en-US" sz="1200" dirty="0">
                        <a:effectLst/>
                        <a:latin typeface="Arial" panose="020B0604020202020204" pitchFamily="34" charset="0"/>
                        <a:cs typeface="Arial" panose="020B0604020202020204" pitchFamily="34" charset="0"/>
                      </a:endParaRPr>
                    </a:p>
                  </a:txBody>
                  <a:tcPr marL="53966" marR="53966" marT="36189" marB="3618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80010" marR="0" indent="0" algn="ctr" fontAlgn="ctr">
                        <a:lnSpc>
                          <a:spcPct val="115000"/>
                        </a:lnSpc>
                        <a:spcBef>
                          <a:spcPts val="0"/>
                        </a:spcBef>
                        <a:spcAft>
                          <a:spcPts val="200"/>
                        </a:spcAft>
                      </a:pPr>
                      <a:r>
                        <a:rPr lang="en-ZA" sz="1200" dirty="0">
                          <a:effectLst/>
                          <a:latin typeface="Arial" panose="020B0604020202020204" pitchFamily="34" charset="0"/>
                          <a:ea typeface="Calibri" panose="020F0502020204030204" pitchFamily="34" charset="0"/>
                          <a:cs typeface="Arial" panose="020B0604020202020204" pitchFamily="34" charset="0"/>
                        </a:rPr>
                        <a:t>-</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17777" marR="17777" marT="71743" marB="7174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80010" marR="0" indent="0" algn="ctr" fontAlgn="ctr">
                        <a:lnSpc>
                          <a:spcPct val="115000"/>
                        </a:lnSpc>
                        <a:spcBef>
                          <a:spcPts val="0"/>
                        </a:spcBef>
                        <a:spcAft>
                          <a:spcPts val="200"/>
                        </a:spcAft>
                      </a:pPr>
                      <a:r>
                        <a:rPr lang="en-ZA" sz="1200" dirty="0">
                          <a:effectLst/>
                          <a:latin typeface="Arial" panose="020B0604020202020204" pitchFamily="34" charset="0"/>
                          <a:ea typeface="Calibri" panose="020F0502020204030204" pitchFamily="34" charset="0"/>
                          <a:cs typeface="Arial" panose="020B0604020202020204" pitchFamily="34" charset="0"/>
                        </a:rPr>
                        <a:t>-</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17777" marR="17777" marT="71743" marB="7174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bl>
          </a:graphicData>
        </a:graphic>
      </p:graphicFrame>
      <p:sp>
        <p:nvSpPr>
          <p:cNvPr id="87071" name="TextBox 6">
            <a:extLst>
              <a:ext uri="{FF2B5EF4-FFF2-40B4-BE49-F238E27FC236}">
                <a16:creationId xmlns:a16="http://schemas.microsoft.com/office/drawing/2014/main" id="{ECB0F6A8-AF27-B98D-52A0-8E781B6B4666}"/>
              </a:ext>
            </a:extLst>
          </p:cNvPr>
          <p:cNvSpPr txBox="1">
            <a:spLocks noChangeArrowheads="1"/>
          </p:cNvSpPr>
          <p:nvPr/>
        </p:nvSpPr>
        <p:spPr bwMode="auto">
          <a:xfrm>
            <a:off x="288925" y="654050"/>
            <a:ext cx="874871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600" b="1">
                <a:latin typeface="Arial" panose="020B0604020202020204" pitchFamily="34" charset="0"/>
                <a:cs typeface="Arial" panose="020B0604020202020204" pitchFamily="34" charset="0"/>
              </a:rPr>
              <a:t>PROGRAMME 3: LEGAL SERVICES</a:t>
            </a:r>
            <a:endParaRPr lang="en-US" altLang="en-US" sz="1600">
              <a:latin typeface="Arial" panose="020B0604020202020204" pitchFamily="34" charset="0"/>
              <a:cs typeface="Arial" panose="020B0604020202020204" pitchFamily="34" charset="0"/>
            </a:endParaRPr>
          </a:p>
        </p:txBody>
      </p:sp>
      <p:sp>
        <p:nvSpPr>
          <p:cNvPr id="87072" name="Rectangle 7">
            <a:extLst>
              <a:ext uri="{FF2B5EF4-FFF2-40B4-BE49-F238E27FC236}">
                <a16:creationId xmlns:a16="http://schemas.microsoft.com/office/drawing/2014/main" id="{C1A476F8-821F-837F-B0D5-04720311B6B9}"/>
              </a:ext>
            </a:extLst>
          </p:cNvPr>
          <p:cNvSpPr>
            <a:spLocks noChangeArrowheads="1"/>
          </p:cNvSpPr>
          <p:nvPr/>
        </p:nvSpPr>
        <p:spPr bwMode="auto">
          <a:xfrm>
            <a:off x="280988" y="1128713"/>
            <a:ext cx="846296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600" b="1">
                <a:latin typeface="Arial" panose="020B0604020202020204" pitchFamily="34" charset="0"/>
                <a:cs typeface="Arial" panose="020B0604020202020204" pitchFamily="34" charset="0"/>
              </a:rPr>
              <a:t>2022/23 APP OUTCOME, ACCOMPANYING OUTPUT INDICATORS AND TARGETS</a:t>
            </a:r>
            <a:endParaRPr lang="en-US" altLang="en-US" sz="1600">
              <a:latin typeface="Arial" panose="020B0604020202020204" pitchFamily="34" charset="0"/>
              <a:cs typeface="Arial" panose="020B0604020202020204" pitchFamily="34" charset="0"/>
            </a:endParaRPr>
          </a:p>
        </p:txBody>
      </p:sp>
    </p:spTree>
  </p:cSld>
  <p:clrMapOvr>
    <a:masterClrMapping/>
  </p:clrMapOvr>
  <p:transition spd="med">
    <p:fad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extBox 4">
            <a:extLst>
              <a:ext uri="{FF2B5EF4-FFF2-40B4-BE49-F238E27FC236}">
                <a16:creationId xmlns:a16="http://schemas.microsoft.com/office/drawing/2014/main" id="{79EBFB18-04CC-DADA-0411-A1912455024C}"/>
              </a:ext>
            </a:extLst>
          </p:cNvPr>
          <p:cNvSpPr txBox="1">
            <a:spLocks noChangeArrowheads="1"/>
          </p:cNvSpPr>
          <p:nvPr/>
        </p:nvSpPr>
        <p:spPr bwMode="auto">
          <a:xfrm>
            <a:off x="1266825" y="2460625"/>
            <a:ext cx="42291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ZA" altLang="en-US" sz="1600" b="1">
                <a:solidFill>
                  <a:srgbClr val="000000"/>
                </a:solidFill>
                <a:latin typeface="Arial" panose="020B0604020202020204" pitchFamily="34" charset="0"/>
                <a:cs typeface="Arial" panose="020B0604020202020204" pitchFamily="34" charset="0"/>
              </a:rPr>
              <a:t>PROGRAMME 5: AUXILIARY SERVICES</a:t>
            </a:r>
          </a:p>
        </p:txBody>
      </p:sp>
    </p:spTree>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Box 2">
            <a:extLst>
              <a:ext uri="{FF2B5EF4-FFF2-40B4-BE49-F238E27FC236}">
                <a16:creationId xmlns:a16="http://schemas.microsoft.com/office/drawing/2014/main" id="{C0064864-A55D-393C-39F3-2DFD5E319590}"/>
              </a:ext>
            </a:extLst>
          </p:cNvPr>
          <p:cNvSpPr txBox="1">
            <a:spLocks noChangeArrowheads="1"/>
          </p:cNvSpPr>
          <p:nvPr/>
        </p:nvSpPr>
        <p:spPr bwMode="auto">
          <a:xfrm>
            <a:off x="1046163" y="3290888"/>
            <a:ext cx="74025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1800" b="1">
                <a:latin typeface="Arial" panose="020B0604020202020204" pitchFamily="34" charset="0"/>
                <a:cs typeface="Arial" panose="020B0604020202020204" pitchFamily="34" charset="0"/>
              </a:rPr>
              <a:t>        2.	PART A: MANDATE	</a:t>
            </a:r>
            <a:endParaRPr lang="en-US" altLang="en-US" sz="1800">
              <a:latin typeface="Arial" panose="020B0604020202020204" pitchFamily="34" charset="0"/>
              <a:cs typeface="Arial" panose="020B0604020202020204" pitchFamily="34" charset="0"/>
            </a:endParaRPr>
          </a:p>
        </p:txBody>
      </p:sp>
      <p:cxnSp>
        <p:nvCxnSpPr>
          <p:cNvPr id="4" name="Straight Connector 3">
            <a:extLst>
              <a:ext uri="{FF2B5EF4-FFF2-40B4-BE49-F238E27FC236}">
                <a16:creationId xmlns:a16="http://schemas.microsoft.com/office/drawing/2014/main" id="{29C1A0A7-CECB-4143-9B6D-0918BDFC2B65}"/>
              </a:ext>
            </a:extLst>
          </p:cNvPr>
          <p:cNvCxnSpPr/>
          <p:nvPr/>
        </p:nvCxnSpPr>
        <p:spPr>
          <a:xfrm>
            <a:off x="728663" y="1062038"/>
            <a:ext cx="7599362" cy="0"/>
          </a:xfrm>
          <a:prstGeom prst="line">
            <a:avLst/>
          </a:prstGeom>
          <a:ln>
            <a:solidFill>
              <a:srgbClr val="C00000"/>
            </a:solidFill>
          </a:ln>
        </p:spPr>
        <p:style>
          <a:lnRef idx="2">
            <a:schemeClr val="accent4"/>
          </a:lnRef>
          <a:fillRef idx="0">
            <a:schemeClr val="accent4"/>
          </a:fillRef>
          <a:effectRef idx="1">
            <a:schemeClr val="accent4"/>
          </a:effectRef>
          <a:fontRef idx="minor">
            <a:schemeClr val="tx1"/>
          </a:fontRef>
        </p:style>
      </p:cxnSp>
      <p:sp>
        <p:nvSpPr>
          <p:cNvPr id="6" name="TextBox 4">
            <a:extLst>
              <a:ext uri="{FF2B5EF4-FFF2-40B4-BE49-F238E27FC236}">
                <a16:creationId xmlns:a16="http://schemas.microsoft.com/office/drawing/2014/main" id="{E9FCB8E3-312C-46C6-9138-202CE87FC9B0}"/>
              </a:ext>
            </a:extLst>
          </p:cNvPr>
          <p:cNvSpPr txBox="1">
            <a:spLocks noChangeArrowheads="1"/>
          </p:cNvSpPr>
          <p:nvPr/>
        </p:nvSpPr>
        <p:spPr bwMode="auto">
          <a:xfrm>
            <a:off x="166688" y="1101725"/>
            <a:ext cx="870743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628650" indent="-533400">
              <a:defRPr sz="2400">
                <a:solidFill>
                  <a:schemeClr val="tx1"/>
                </a:solidFill>
                <a:latin typeface="Arial" charset="0"/>
                <a:cs typeface="Arial" charset="0"/>
              </a:defRPr>
            </a:lvl1pPr>
            <a:lvl2pPr marL="742950" indent="-285750">
              <a:defRPr sz="2100">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sz="1600">
                <a:solidFill>
                  <a:schemeClr val="tx1"/>
                </a:solidFill>
                <a:latin typeface="Arial" charset="0"/>
                <a:cs typeface="Arial" charset="0"/>
              </a:defRPr>
            </a:lvl5pPr>
            <a:lvl6pPr marL="2514600" indent="-228600" eaLnBrk="0" fontAlgn="base" hangingPunct="0">
              <a:spcAft>
                <a:spcPct val="0"/>
              </a:spcAft>
              <a:buClr>
                <a:srgbClr val="BDCAE9"/>
              </a:buClr>
              <a:buSzPct val="68000"/>
              <a:buFont typeface="Wingdings 2" pitchFamily="18" charset="2"/>
              <a:buChar char=""/>
              <a:defRPr sz="1600">
                <a:solidFill>
                  <a:schemeClr val="tx1"/>
                </a:solidFill>
                <a:latin typeface="Arial" charset="0"/>
                <a:cs typeface="Arial" charset="0"/>
              </a:defRPr>
            </a:lvl6pPr>
            <a:lvl7pPr marL="2971800" indent="-228600" eaLnBrk="0" fontAlgn="base" hangingPunct="0">
              <a:spcAft>
                <a:spcPct val="0"/>
              </a:spcAft>
              <a:buClr>
                <a:srgbClr val="BDCAE9"/>
              </a:buClr>
              <a:buSzPct val="68000"/>
              <a:buFont typeface="Wingdings 2" pitchFamily="18" charset="2"/>
              <a:buChar char=""/>
              <a:defRPr sz="1600">
                <a:solidFill>
                  <a:schemeClr val="tx1"/>
                </a:solidFill>
                <a:latin typeface="Arial" charset="0"/>
                <a:cs typeface="Arial" charset="0"/>
              </a:defRPr>
            </a:lvl7pPr>
            <a:lvl8pPr marL="3429000" indent="-228600" eaLnBrk="0" fontAlgn="base" hangingPunct="0">
              <a:spcAft>
                <a:spcPct val="0"/>
              </a:spcAft>
              <a:buClr>
                <a:srgbClr val="BDCAE9"/>
              </a:buClr>
              <a:buSzPct val="68000"/>
              <a:buFont typeface="Wingdings 2" pitchFamily="18" charset="2"/>
              <a:buChar char=""/>
              <a:defRPr sz="1600">
                <a:solidFill>
                  <a:schemeClr val="tx1"/>
                </a:solidFill>
                <a:latin typeface="Arial" charset="0"/>
                <a:cs typeface="Arial" charset="0"/>
              </a:defRPr>
            </a:lvl8pPr>
            <a:lvl9pPr marL="3886200" indent="-228600" eaLnBrk="0" fontAlgn="base" hangingPunct="0">
              <a:spcAft>
                <a:spcPct val="0"/>
              </a:spcAft>
              <a:buClr>
                <a:srgbClr val="BDCAE9"/>
              </a:buClr>
              <a:buSzPct val="68000"/>
              <a:buFont typeface="Wingdings 2" pitchFamily="18" charset="2"/>
              <a:buChar char=""/>
              <a:defRPr sz="1600">
                <a:solidFill>
                  <a:schemeClr val="tx1"/>
                </a:solidFill>
                <a:latin typeface="Arial" charset="0"/>
                <a:cs typeface="Arial" charset="0"/>
              </a:defRPr>
            </a:lvl9pPr>
          </a:lstStyle>
          <a:p>
            <a:pPr marL="95250" indent="0" algn="just" eaLnBrk="1" fontAlgn="auto" hangingPunct="1">
              <a:spcBef>
                <a:spcPct val="20000"/>
              </a:spcBef>
              <a:spcAft>
                <a:spcPts val="0"/>
              </a:spcAft>
              <a:defRPr/>
            </a:pPr>
            <a:endParaRPr lang="en-ZA" altLang="en-US" sz="1600" dirty="0">
              <a:latin typeface="Arial" panose="020B0604020202020204" pitchFamily="34" charset="0"/>
              <a:cs typeface="Arial" panose="020B0604020202020204" pitchFamily="34" charset="0"/>
            </a:endParaRPr>
          </a:p>
          <a:p>
            <a:pPr algn="just" eaLnBrk="1" fontAlgn="auto" hangingPunct="1">
              <a:spcBef>
                <a:spcPts val="0"/>
              </a:spcBef>
              <a:spcAft>
                <a:spcPts val="0"/>
              </a:spcAft>
              <a:buFont typeface="Calibri" pitchFamily="34" charset="0"/>
              <a:buAutoNum type="alphaLcPeriod" startAt="5"/>
              <a:defRPr/>
            </a:pPr>
            <a:endParaRPr lang="en-US" altLang="en-US" sz="1600" dirty="0">
              <a:solidFill>
                <a:srgbClr val="000000"/>
              </a:solidFill>
            </a:endParaRPr>
          </a:p>
        </p:txBody>
      </p:sp>
    </p:spTree>
  </p:cSld>
  <p:clrMapOvr>
    <a:masterClrMapping/>
  </p:clrMapOvr>
  <p:transition spd="med">
    <p:fade/>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29C1A0A7-CECB-4143-9B6D-0918BDFC2B65}"/>
              </a:ext>
            </a:extLst>
          </p:cNvPr>
          <p:cNvCxnSpPr/>
          <p:nvPr/>
        </p:nvCxnSpPr>
        <p:spPr>
          <a:xfrm>
            <a:off x="600075" y="1174750"/>
            <a:ext cx="7599363" cy="0"/>
          </a:xfrm>
          <a:prstGeom prst="line">
            <a:avLst/>
          </a:prstGeom>
          <a:ln>
            <a:solidFill>
              <a:srgbClr val="C00000"/>
            </a:solidFill>
          </a:ln>
        </p:spPr>
        <p:style>
          <a:lnRef idx="2">
            <a:schemeClr val="accent4"/>
          </a:lnRef>
          <a:fillRef idx="0">
            <a:schemeClr val="accent4"/>
          </a:fillRef>
          <a:effectRef idx="1">
            <a:schemeClr val="accent4"/>
          </a:effectRef>
          <a:fontRef idx="minor">
            <a:schemeClr val="tx1"/>
          </a:fontRef>
        </p:style>
      </p:cxnSp>
      <p:sp>
        <p:nvSpPr>
          <p:cNvPr id="2" name="Rectangle 1">
            <a:extLst>
              <a:ext uri="{FF2B5EF4-FFF2-40B4-BE49-F238E27FC236}">
                <a16:creationId xmlns:a16="http://schemas.microsoft.com/office/drawing/2014/main" id="{7C48A50B-748A-DF9D-F758-B144CD9CC048}"/>
              </a:ext>
            </a:extLst>
          </p:cNvPr>
          <p:cNvSpPr/>
          <p:nvPr/>
        </p:nvSpPr>
        <p:spPr>
          <a:xfrm>
            <a:off x="374650" y="1376363"/>
            <a:ext cx="8391525" cy="5961062"/>
          </a:xfrm>
          <a:prstGeom prst="rect">
            <a:avLst/>
          </a:prstGeom>
        </p:spPr>
        <p:txBody>
          <a:bodyPr>
            <a:spAutoFit/>
          </a:bodyPr>
          <a:lstStyle/>
          <a:p>
            <a:pPr algn="just" eaLnBrk="1" fontAlgn="auto" hangingPunct="1">
              <a:spcBef>
                <a:spcPts val="0"/>
              </a:spcBef>
              <a:spcAft>
                <a:spcPts val="0"/>
              </a:spcAft>
              <a:defRPr/>
            </a:pPr>
            <a:r>
              <a:rPr lang="en-US" sz="1600" dirty="0">
                <a:solidFill>
                  <a:prstClr val="black"/>
                </a:solidFill>
                <a:latin typeface="Arial" panose="020B0604020202020204" pitchFamily="34" charset="0"/>
                <a:cs typeface="Arial" panose="020B0604020202020204" pitchFamily="34" charset="0"/>
              </a:rPr>
              <a:t>Programme 5  contributes to Outcome 1 - </a:t>
            </a:r>
            <a:r>
              <a:rPr lang="en-ZA" sz="1600" dirty="0">
                <a:solidFill>
                  <a:prstClr val="black"/>
                </a:solidFill>
                <a:latin typeface="Arial" panose="020B0604020202020204" pitchFamily="34" charset="0"/>
                <a:cs typeface="Arial" panose="020B0604020202020204" pitchFamily="34" charset="0"/>
              </a:rPr>
              <a:t>Modernising and increasing access to justice services</a:t>
            </a:r>
          </a:p>
          <a:p>
            <a:pPr algn="just" eaLnBrk="1" fontAlgn="auto" hangingPunct="1">
              <a:spcBef>
                <a:spcPts val="0"/>
              </a:spcBef>
              <a:spcAft>
                <a:spcPts val="0"/>
              </a:spcAft>
              <a:defRPr/>
            </a:pPr>
            <a:endParaRPr lang="en-US" sz="1600" b="1" dirty="0">
              <a:solidFill>
                <a:prstClr val="black"/>
              </a:solidFill>
              <a:latin typeface="Arial" panose="020B0604020202020204" pitchFamily="34" charset="0"/>
              <a:cs typeface="Arial" panose="020B0604020202020204" pitchFamily="34" charset="0"/>
            </a:endParaRPr>
          </a:p>
          <a:p>
            <a:pPr marL="342900" indent="-342900" algn="just" eaLnBrk="1" fontAlgn="auto" hangingPunct="1">
              <a:spcBef>
                <a:spcPts val="0"/>
              </a:spcBef>
              <a:spcAft>
                <a:spcPts val="0"/>
              </a:spcAft>
              <a:buFontTx/>
              <a:buAutoNum type="arabicPeriod"/>
              <a:defRPr/>
            </a:pPr>
            <a:r>
              <a:rPr lang="en-ZA" sz="1600" b="1" dirty="0">
                <a:solidFill>
                  <a:prstClr val="black"/>
                </a:solidFill>
                <a:latin typeface="Arial" panose="020B0604020202020204" pitchFamily="34" charset="0"/>
                <a:cs typeface="Arial" panose="020B0604020202020204" pitchFamily="34" charset="0"/>
              </a:rPr>
              <a:t>Modernising and increasing access to justice services</a:t>
            </a:r>
          </a:p>
          <a:p>
            <a:pPr algn="just" eaLnBrk="1" fontAlgn="auto" hangingPunct="1">
              <a:spcBef>
                <a:spcPts val="0"/>
              </a:spcBef>
              <a:spcAft>
                <a:spcPts val="0"/>
              </a:spcAft>
              <a:defRPr/>
            </a:pPr>
            <a:endParaRPr lang="en-ZA" sz="1600" b="1" dirty="0">
              <a:solidFill>
                <a:prstClr val="black"/>
              </a:solidFill>
              <a:latin typeface="Arial" panose="020B0604020202020204" pitchFamily="34" charset="0"/>
              <a:cs typeface="Arial" panose="020B0604020202020204" pitchFamily="34" charset="0"/>
            </a:endParaRPr>
          </a:p>
          <a:p>
            <a:pPr marL="285750" indent="-285750" algn="just" eaLnBrk="1" fontAlgn="auto" hangingPunct="1">
              <a:spcBef>
                <a:spcPts val="0"/>
              </a:spcBef>
              <a:spcAft>
                <a:spcPts val="0"/>
              </a:spcAft>
              <a:buFont typeface="Arial" panose="020B0604020202020204" pitchFamily="34" charset="0"/>
              <a:buChar char="•"/>
              <a:defRPr/>
            </a:pPr>
            <a:r>
              <a:rPr lang="en-GB" sz="1600" dirty="0">
                <a:solidFill>
                  <a:prstClr val="black"/>
                </a:solidFill>
                <a:latin typeface="Arial" panose="020B0604020202020204" pitchFamily="34" charset="0"/>
                <a:ea typeface="Calibri" panose="020F0502020204030204" pitchFamily="34" charset="0"/>
              </a:rPr>
              <a:t>For the 2022/23 financial year, the Department plans to connect 1 </a:t>
            </a:r>
            <a:r>
              <a:rPr lang="en-ZA" sz="1600" dirty="0">
                <a:solidFill>
                  <a:prstClr val="black"/>
                </a:solidFill>
                <a:latin typeface="Arial" panose="020B0604020202020204" pitchFamily="34" charset="0"/>
                <a:ea typeface="Calibri" panose="020F0502020204030204" pitchFamily="34" charset="0"/>
              </a:rPr>
              <a:t>government department and/or entity to transversal platform and exchange information electronically and  complete 1 KPI on the Integrated Justice System dashboard.</a:t>
            </a:r>
          </a:p>
          <a:p>
            <a:pPr marL="285750" indent="-285750" algn="just" eaLnBrk="1" fontAlgn="auto" hangingPunct="1">
              <a:spcBef>
                <a:spcPts val="0"/>
              </a:spcBef>
              <a:spcAft>
                <a:spcPts val="0"/>
              </a:spcAft>
              <a:buFont typeface="Arial" panose="020B0604020202020204" pitchFamily="34" charset="0"/>
              <a:buChar char="•"/>
              <a:defRPr/>
            </a:pPr>
            <a:endParaRPr lang="en-ZA" sz="1600" dirty="0">
              <a:solidFill>
                <a:prstClr val="black"/>
              </a:solidFill>
              <a:latin typeface="Arial" panose="020B0604020202020204" pitchFamily="34" charset="0"/>
              <a:ea typeface="Calibri" panose="020F0502020204030204" pitchFamily="34" charset="0"/>
            </a:endParaRPr>
          </a:p>
          <a:p>
            <a:pPr marL="285750" indent="-285750" algn="just" eaLnBrk="1" fontAlgn="auto" hangingPunct="1">
              <a:spcBef>
                <a:spcPts val="0"/>
              </a:spcBef>
              <a:spcAft>
                <a:spcPts val="0"/>
              </a:spcAft>
              <a:buFont typeface="Arial" panose="020B0604020202020204" pitchFamily="34" charset="0"/>
              <a:buChar char="•"/>
              <a:defRPr/>
            </a:pPr>
            <a:r>
              <a:rPr lang="en-ZA" sz="1600" dirty="0">
                <a:solidFill>
                  <a:prstClr val="black"/>
                </a:solidFill>
                <a:latin typeface="Arial" panose="020B0604020202020204" pitchFamily="34" charset="0"/>
                <a:ea typeface="Calibri" panose="020F0502020204030204" pitchFamily="34" charset="0"/>
              </a:rPr>
              <a:t>Additionally, the Department plans to deploy </a:t>
            </a:r>
            <a:r>
              <a:rPr lang="en-GB" sz="1600" dirty="0">
                <a:solidFill>
                  <a:prstClr val="black"/>
                </a:solidFill>
                <a:latin typeface="Arial" panose="020B0604020202020204" pitchFamily="34" charset="0"/>
                <a:ea typeface="Calibri" panose="020F0502020204030204" pitchFamily="34" charset="0"/>
              </a:rPr>
              <a:t>Person Verification Services (PVS) to 40 South African Police Service (SAPS) police stations </a:t>
            </a:r>
          </a:p>
          <a:p>
            <a:pPr marL="285750" indent="-285750" algn="just" eaLnBrk="1" fontAlgn="auto" hangingPunct="1">
              <a:spcBef>
                <a:spcPts val="0"/>
              </a:spcBef>
              <a:spcAft>
                <a:spcPts val="0"/>
              </a:spcAft>
              <a:buFont typeface="Arial" panose="020B0604020202020204" pitchFamily="34" charset="0"/>
              <a:buChar char="•"/>
              <a:defRPr/>
            </a:pPr>
            <a:endParaRPr lang="en-GB" sz="1600" dirty="0">
              <a:solidFill>
                <a:prstClr val="black"/>
              </a:solidFill>
              <a:latin typeface="Arial" panose="020B0604020202020204" pitchFamily="34" charset="0"/>
              <a:ea typeface="Calibri" panose="020F0502020204030204" pitchFamily="34" charset="0"/>
            </a:endParaRPr>
          </a:p>
          <a:p>
            <a:pPr marL="285750" indent="-285750" algn="just" eaLnBrk="1" fontAlgn="auto" hangingPunct="1">
              <a:spcBef>
                <a:spcPts val="0"/>
              </a:spcBef>
              <a:spcAft>
                <a:spcPts val="0"/>
              </a:spcAft>
              <a:buFont typeface="Arial" panose="020B0604020202020204" pitchFamily="34" charset="0"/>
              <a:buChar char="•"/>
              <a:defRPr/>
            </a:pPr>
            <a:r>
              <a:rPr lang="en-GB" sz="1600" dirty="0">
                <a:solidFill>
                  <a:prstClr val="black"/>
                </a:solidFill>
                <a:latin typeface="Arial" panose="020B0604020202020204" pitchFamily="34" charset="0"/>
                <a:ea typeface="Calibri" panose="020F0502020204030204" pitchFamily="34" charset="0"/>
              </a:rPr>
              <a:t>In order to improve the governance and management of IJS project, the Department plans to hold 14 IJS </a:t>
            </a:r>
            <a:r>
              <a:rPr lang="en-ZA" sz="1600" dirty="0">
                <a:solidFill>
                  <a:prstClr val="black"/>
                </a:solidFill>
                <a:latin typeface="Arial" panose="020B0604020202020204" pitchFamily="34" charset="0"/>
                <a:ea typeface="Calibri" panose="020F0502020204030204" pitchFamily="34" charset="0"/>
              </a:rPr>
              <a:t>Governance intervention sessions during the same period.  </a:t>
            </a:r>
            <a:r>
              <a:rPr lang="en-GB" sz="1600" dirty="0">
                <a:solidFill>
                  <a:prstClr val="black"/>
                </a:solidFill>
                <a:latin typeface="Arial" panose="020B0604020202020204" pitchFamily="34" charset="0"/>
                <a:ea typeface="Calibri" panose="020F0502020204030204" pitchFamily="34" charset="0"/>
              </a:rPr>
              <a:t> </a:t>
            </a:r>
          </a:p>
          <a:p>
            <a:pPr marL="285750" indent="-285750" algn="just" eaLnBrk="1" fontAlgn="auto" hangingPunct="1">
              <a:spcBef>
                <a:spcPts val="0"/>
              </a:spcBef>
              <a:spcAft>
                <a:spcPts val="0"/>
              </a:spcAft>
              <a:buFont typeface="Arial" panose="020B0604020202020204" pitchFamily="34" charset="0"/>
              <a:buChar char="•"/>
              <a:defRPr/>
            </a:pPr>
            <a:endParaRPr lang="en-GB" sz="1600" dirty="0">
              <a:solidFill>
                <a:prstClr val="black"/>
              </a:solidFill>
              <a:latin typeface="Arial" panose="020B0604020202020204" pitchFamily="34" charset="0"/>
              <a:ea typeface="Calibri" panose="020F0502020204030204" pitchFamily="34" charset="0"/>
            </a:endParaRPr>
          </a:p>
          <a:p>
            <a:pPr marL="285750" indent="-285750" algn="just" eaLnBrk="1" fontAlgn="auto" hangingPunct="1">
              <a:spcBef>
                <a:spcPts val="0"/>
              </a:spcBef>
              <a:spcAft>
                <a:spcPts val="0"/>
              </a:spcAft>
              <a:buFont typeface="Arial" panose="020B0604020202020204" pitchFamily="34" charset="0"/>
              <a:buChar char="•"/>
              <a:defRPr/>
            </a:pPr>
            <a:r>
              <a:rPr lang="en-GB" sz="1600" dirty="0">
                <a:solidFill>
                  <a:prstClr val="black"/>
                </a:solidFill>
                <a:latin typeface="Arial" panose="020B0604020202020204" pitchFamily="34" charset="0"/>
                <a:ea typeface="Calibri" panose="020F0502020204030204" pitchFamily="34" charset="0"/>
              </a:rPr>
              <a:t>IJS Governance intervention sessions include IJS implementation Committee meetings, IJS Board of DG’s meetings and IJS Ministerial Committee meeting.</a:t>
            </a:r>
          </a:p>
          <a:p>
            <a:pPr marL="285750" indent="-285750" algn="just" eaLnBrk="1" fontAlgn="auto" hangingPunct="1">
              <a:spcBef>
                <a:spcPts val="0"/>
              </a:spcBef>
              <a:spcAft>
                <a:spcPts val="0"/>
              </a:spcAft>
              <a:buFont typeface="Arial" panose="020B0604020202020204" pitchFamily="34" charset="0"/>
              <a:buChar char="•"/>
              <a:defRPr/>
            </a:pPr>
            <a:endParaRPr lang="en-GB" sz="1600" dirty="0">
              <a:solidFill>
                <a:prstClr val="black"/>
              </a:solidFill>
              <a:latin typeface="Arial" panose="020B0604020202020204" pitchFamily="34" charset="0"/>
              <a:ea typeface="Calibri" panose="020F0502020204030204" pitchFamily="34" charset="0"/>
            </a:endParaRPr>
          </a:p>
          <a:p>
            <a:pPr marL="285750" indent="-285750" algn="just" eaLnBrk="1" fontAlgn="auto" hangingPunct="1">
              <a:spcBef>
                <a:spcPts val="0"/>
              </a:spcBef>
              <a:spcAft>
                <a:spcPts val="0"/>
              </a:spcAft>
              <a:buFont typeface="Arial" panose="020B0604020202020204" pitchFamily="34" charset="0"/>
              <a:buChar char="•"/>
              <a:defRPr/>
            </a:pPr>
            <a:r>
              <a:rPr lang="en-GB" altLang="en-US" sz="1600" dirty="0">
                <a:solidFill>
                  <a:prstClr val="black"/>
                </a:solidFill>
                <a:latin typeface="Arial" panose="020B0604020202020204" pitchFamily="34" charset="0"/>
                <a:cs typeface="Arial" panose="020B0604020202020204" pitchFamily="34" charset="0"/>
              </a:rPr>
              <a:t>The details of the output indicators and targets for this outcome are in the slides below:</a:t>
            </a:r>
            <a:endParaRPr lang="en-US" altLang="en-US" sz="1600" dirty="0">
              <a:solidFill>
                <a:prstClr val="black"/>
              </a:solidFill>
              <a:latin typeface="Arial" panose="020B0604020202020204" pitchFamily="34" charset="0"/>
              <a:cs typeface="Arial" panose="020B0604020202020204" pitchFamily="34" charset="0"/>
            </a:endParaRPr>
          </a:p>
          <a:p>
            <a:pPr algn="just" eaLnBrk="1" fontAlgn="auto" hangingPunct="1">
              <a:spcBef>
                <a:spcPts val="0"/>
              </a:spcBef>
              <a:spcAft>
                <a:spcPts val="0"/>
              </a:spcAft>
              <a:defRPr/>
            </a:pPr>
            <a:endParaRPr lang="en-US" altLang="en-US" sz="1600" dirty="0">
              <a:solidFill>
                <a:prstClr val="black"/>
              </a:solidFill>
              <a:latin typeface="Arial" panose="020B0604020202020204" pitchFamily="34" charset="0"/>
              <a:cs typeface="Arial" panose="020B0604020202020204" pitchFamily="34" charset="0"/>
            </a:endParaRPr>
          </a:p>
          <a:p>
            <a:pPr marL="285750" indent="-285750" algn="just" eaLnBrk="1" fontAlgn="auto" hangingPunct="1">
              <a:spcBef>
                <a:spcPts val="0"/>
              </a:spcBef>
              <a:spcAft>
                <a:spcPts val="0"/>
              </a:spcAft>
              <a:buFont typeface="Arial" panose="020B0604020202020204" pitchFamily="34" charset="0"/>
              <a:buChar char="•"/>
              <a:defRPr/>
            </a:pPr>
            <a:endParaRPr lang="en-GB" sz="1600" dirty="0">
              <a:solidFill>
                <a:prstClr val="black"/>
              </a:solidFill>
              <a:latin typeface="Arial" panose="020B0604020202020204" pitchFamily="34" charset="0"/>
              <a:ea typeface="Calibri" panose="020F0502020204030204" pitchFamily="34" charset="0"/>
            </a:endParaRPr>
          </a:p>
          <a:p>
            <a:pPr marL="342900" indent="-342900" algn="just" eaLnBrk="1" fontAlgn="auto" hangingPunct="1">
              <a:spcBef>
                <a:spcPts val="0"/>
              </a:spcBef>
              <a:spcAft>
                <a:spcPts val="1000"/>
              </a:spcAft>
              <a:buFont typeface="+mj-lt"/>
              <a:buAutoNum type="alphaLcPeriod"/>
              <a:defRPr/>
            </a:pPr>
            <a:endParaRPr lang="en-US" sz="1600" dirty="0">
              <a:solidFill>
                <a:prstClr val="black"/>
              </a:solidFill>
              <a:latin typeface="Arial" panose="020B0604020202020204" pitchFamily="34" charset="0"/>
              <a:ea typeface="Calibri" panose="020F0502020204030204" pitchFamily="34" charset="0"/>
            </a:endParaRPr>
          </a:p>
          <a:p>
            <a:pPr marL="342900" indent="-342900" algn="just" eaLnBrk="1" fontAlgn="auto" hangingPunct="1">
              <a:lnSpc>
                <a:spcPct val="150000"/>
              </a:lnSpc>
              <a:spcBef>
                <a:spcPts val="0"/>
              </a:spcBef>
              <a:spcAft>
                <a:spcPts val="1000"/>
              </a:spcAft>
              <a:buFont typeface="+mj-lt"/>
              <a:buAutoNum type="alphaLcPeriod"/>
              <a:defRPr/>
            </a:pPr>
            <a:endParaRPr lang="en-US" sz="1400" b="1" dirty="0">
              <a:solidFill>
                <a:srgbClr val="000000"/>
              </a:solidFill>
              <a:latin typeface="Arial" panose="020B0604020202020204" pitchFamily="34" charset="0"/>
              <a:ea typeface="Calibri" panose="020F0502020204030204" pitchFamily="34" charset="0"/>
              <a:cs typeface="Arial" panose="020B0604020202020204" pitchFamily="34" charset="0"/>
            </a:endParaRPr>
          </a:p>
        </p:txBody>
      </p:sp>
      <p:sp>
        <p:nvSpPr>
          <p:cNvPr id="89092" name="TextBox 4">
            <a:extLst>
              <a:ext uri="{FF2B5EF4-FFF2-40B4-BE49-F238E27FC236}">
                <a16:creationId xmlns:a16="http://schemas.microsoft.com/office/drawing/2014/main" id="{7C1AF4EE-2C3A-7C0A-A74E-4E7489E6427C}"/>
              </a:ext>
            </a:extLst>
          </p:cNvPr>
          <p:cNvSpPr txBox="1">
            <a:spLocks noChangeArrowheads="1"/>
          </p:cNvSpPr>
          <p:nvPr/>
        </p:nvSpPr>
        <p:spPr bwMode="auto">
          <a:xfrm>
            <a:off x="381000" y="774700"/>
            <a:ext cx="87630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ZA" altLang="en-US" sz="1600" b="1">
                <a:solidFill>
                  <a:srgbClr val="000000"/>
                </a:solidFill>
                <a:latin typeface="Arial" panose="020B0604020202020204" pitchFamily="34" charset="0"/>
                <a:cs typeface="Arial" panose="020B0604020202020204" pitchFamily="34" charset="0"/>
              </a:rPr>
              <a:t>PROGRAMME 5: AUXILIARY SERVICES</a:t>
            </a:r>
          </a:p>
        </p:txBody>
      </p:sp>
    </p:spTree>
  </p:cSld>
  <p:clrMapOvr>
    <a:masterClrMapping/>
  </p:clrMapOvr>
  <p:transition spd="med">
    <p:fade/>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29C1A0A7-CECB-4143-9B6D-0918BDFC2B65}"/>
              </a:ext>
            </a:extLst>
          </p:cNvPr>
          <p:cNvCxnSpPr/>
          <p:nvPr/>
        </p:nvCxnSpPr>
        <p:spPr>
          <a:xfrm>
            <a:off x="146050" y="1108075"/>
            <a:ext cx="8997950" cy="0"/>
          </a:xfrm>
          <a:prstGeom prst="line">
            <a:avLst/>
          </a:prstGeom>
          <a:ln>
            <a:solidFill>
              <a:srgbClr val="C00000"/>
            </a:solidFill>
          </a:ln>
        </p:spPr>
        <p:style>
          <a:lnRef idx="2">
            <a:schemeClr val="accent4"/>
          </a:lnRef>
          <a:fillRef idx="0">
            <a:schemeClr val="accent4"/>
          </a:fillRef>
          <a:effectRef idx="1">
            <a:schemeClr val="accent4"/>
          </a:effectRef>
          <a:fontRef idx="minor">
            <a:schemeClr val="tx1"/>
          </a:fontRef>
        </p:style>
      </p:cxnSp>
      <p:sp>
        <p:nvSpPr>
          <p:cNvPr id="2" name="Rectangle 1">
            <a:extLst>
              <a:ext uri="{FF2B5EF4-FFF2-40B4-BE49-F238E27FC236}">
                <a16:creationId xmlns:a16="http://schemas.microsoft.com/office/drawing/2014/main" id="{F2B4AAE8-2108-E50B-31AD-5807B2A87A2D}"/>
              </a:ext>
            </a:extLst>
          </p:cNvPr>
          <p:cNvSpPr/>
          <p:nvPr/>
        </p:nvSpPr>
        <p:spPr>
          <a:xfrm>
            <a:off x="352425" y="1681163"/>
            <a:ext cx="8339138" cy="708025"/>
          </a:xfrm>
          <a:prstGeom prst="rect">
            <a:avLst/>
          </a:prstGeom>
        </p:spPr>
        <p:txBody>
          <a:bodyPr>
            <a:spAutoFit/>
          </a:bodyPr>
          <a:lstStyle/>
          <a:p>
            <a:pPr marL="95250" algn="just" eaLnBrk="1" fontAlgn="auto" hangingPunct="1">
              <a:spcBef>
                <a:spcPts val="0"/>
              </a:spcBef>
              <a:spcAft>
                <a:spcPts val="0"/>
              </a:spcAft>
              <a:defRPr/>
            </a:pPr>
            <a:endParaRPr lang="en-US" sz="2000" dirty="0">
              <a:latin typeface="Arial" panose="020B0604020202020204" pitchFamily="34" charset="0"/>
              <a:cs typeface="Arial" panose="020B0604020202020204" pitchFamily="34" charset="0"/>
            </a:endParaRPr>
          </a:p>
          <a:p>
            <a:pPr marL="342900" indent="-342900" algn="just" eaLnBrk="1" fontAlgn="auto" hangingPunct="1">
              <a:spcAft>
                <a:spcPts val="0"/>
              </a:spcAft>
              <a:buFont typeface="Arial" panose="020B0604020202020204" pitchFamily="34" charset="0"/>
              <a:buChar char="•"/>
              <a:defRPr/>
            </a:pPr>
            <a:endParaRPr lang="en-ZA" altLang="en-US" sz="2000" i="1" dirty="0">
              <a:latin typeface="Arial" panose="020B0604020202020204" pitchFamily="34" charset="0"/>
              <a:cs typeface="Arial" panose="020B0604020202020204" pitchFamily="34" charset="0"/>
            </a:endParaRPr>
          </a:p>
        </p:txBody>
      </p:sp>
      <p:graphicFrame>
        <p:nvGraphicFramePr>
          <p:cNvPr id="6" name="Table 5">
            <a:extLst>
              <a:ext uri="{FF2B5EF4-FFF2-40B4-BE49-F238E27FC236}">
                <a16:creationId xmlns:a16="http://schemas.microsoft.com/office/drawing/2014/main" id="{08AAFD57-A271-4D3A-A967-58194531B202}"/>
              </a:ext>
            </a:extLst>
          </p:cNvPr>
          <p:cNvGraphicFramePr>
            <a:graphicFrameLocks noGrp="1"/>
          </p:cNvGraphicFramePr>
          <p:nvPr/>
        </p:nvGraphicFramePr>
        <p:xfrm>
          <a:off x="146050" y="1668463"/>
          <a:ext cx="8728075" cy="4457700"/>
        </p:xfrm>
        <a:graphic>
          <a:graphicData uri="http://schemas.openxmlformats.org/drawingml/2006/table">
            <a:tbl>
              <a:tblPr>
                <a:tableStyleId>{5C22544A-7EE6-4342-B048-85BDC9FD1C3A}</a:tableStyleId>
              </a:tblPr>
              <a:tblGrid>
                <a:gridCol w="1835015">
                  <a:extLst>
                    <a:ext uri="{9D8B030D-6E8A-4147-A177-3AD203B41FA5}">
                      <a16:colId xmlns:a16="http://schemas.microsoft.com/office/drawing/2014/main" val="20000"/>
                    </a:ext>
                  </a:extLst>
                </a:gridCol>
                <a:gridCol w="2620539">
                  <a:extLst>
                    <a:ext uri="{9D8B030D-6E8A-4147-A177-3AD203B41FA5}">
                      <a16:colId xmlns:a16="http://schemas.microsoft.com/office/drawing/2014/main" val="20001"/>
                    </a:ext>
                  </a:extLst>
                </a:gridCol>
                <a:gridCol w="1008625">
                  <a:extLst>
                    <a:ext uri="{9D8B030D-6E8A-4147-A177-3AD203B41FA5}">
                      <a16:colId xmlns:a16="http://schemas.microsoft.com/office/drawing/2014/main" val="20002"/>
                    </a:ext>
                  </a:extLst>
                </a:gridCol>
                <a:gridCol w="1086425">
                  <a:extLst>
                    <a:ext uri="{9D8B030D-6E8A-4147-A177-3AD203B41FA5}">
                      <a16:colId xmlns:a16="http://schemas.microsoft.com/office/drawing/2014/main" val="20003"/>
                    </a:ext>
                  </a:extLst>
                </a:gridCol>
                <a:gridCol w="1107536">
                  <a:extLst>
                    <a:ext uri="{9D8B030D-6E8A-4147-A177-3AD203B41FA5}">
                      <a16:colId xmlns:a16="http://schemas.microsoft.com/office/drawing/2014/main" val="20004"/>
                    </a:ext>
                  </a:extLst>
                </a:gridCol>
                <a:gridCol w="1069935">
                  <a:extLst>
                    <a:ext uri="{9D8B030D-6E8A-4147-A177-3AD203B41FA5}">
                      <a16:colId xmlns:a16="http://schemas.microsoft.com/office/drawing/2014/main" val="20005"/>
                    </a:ext>
                  </a:extLst>
                </a:gridCol>
              </a:tblGrid>
              <a:tr h="292606">
                <a:tc gridSpan="6">
                  <a:txBody>
                    <a:bodyPr/>
                    <a:lstStyle/>
                    <a:p>
                      <a:pPr marL="0" marR="0" indent="0" algn="just" fontAlgn="ctr">
                        <a:lnSpc>
                          <a:spcPct val="120000"/>
                        </a:lnSpc>
                        <a:spcBef>
                          <a:spcPts val="0"/>
                        </a:spcBef>
                        <a:spcAft>
                          <a:spcPts val="200"/>
                        </a:spcAft>
                      </a:pPr>
                      <a:r>
                        <a:rPr lang="en-ZA" sz="1600" b="1" kern="1200" dirty="0">
                          <a:solidFill>
                            <a:schemeClr val="dk1"/>
                          </a:solidFill>
                          <a:effectLst/>
                          <a:latin typeface="+mn-lt"/>
                          <a:ea typeface="+mn-ea"/>
                          <a:cs typeface="+mn-cs"/>
                        </a:rPr>
                        <a:t>Outcome 1:</a:t>
                      </a:r>
                      <a:r>
                        <a:rPr lang="en-ZA" sz="1600" kern="1200" dirty="0">
                          <a:solidFill>
                            <a:schemeClr val="dk1"/>
                          </a:solidFill>
                          <a:effectLst/>
                          <a:latin typeface="+mn-lt"/>
                          <a:ea typeface="+mn-ea"/>
                          <a:cs typeface="+mn-cs"/>
                        </a:rPr>
                        <a:t> </a:t>
                      </a:r>
                      <a:r>
                        <a:rPr lang="en-ZA" sz="1600" b="1" kern="1200" dirty="0">
                          <a:solidFill>
                            <a:schemeClr val="dk1"/>
                          </a:solidFill>
                          <a:effectLst/>
                          <a:latin typeface="+mn-lt"/>
                          <a:ea typeface="+mn-ea"/>
                          <a:cs typeface="+mn-cs"/>
                        </a:rPr>
                        <a:t>Modernised and digitised justice services platforms</a:t>
                      </a:r>
                      <a:endParaRPr lang="en-US" sz="1600" b="1" kern="1200" dirty="0">
                        <a:solidFill>
                          <a:schemeClr val="dk1"/>
                        </a:solidFill>
                        <a:effectLst/>
                        <a:latin typeface="+mn-lt"/>
                        <a:ea typeface="+mn-ea"/>
                        <a:cs typeface="+mn-cs"/>
                      </a:endParaRPr>
                    </a:p>
                  </a:txBody>
                  <a:tcPr marL="68564" marR="6856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82879">
                <a:tc rowSpan="2">
                  <a:txBody>
                    <a:bodyPr/>
                    <a:lstStyle/>
                    <a:p>
                      <a:pPr marL="0" marR="0" indent="0" algn="just" fontAlgn="ctr">
                        <a:lnSpc>
                          <a:spcPct val="100000"/>
                        </a:lnSpc>
                        <a:spcBef>
                          <a:spcPts val="0"/>
                        </a:spcBef>
                        <a:spcAft>
                          <a:spcPts val="0"/>
                        </a:spcAft>
                      </a:pPr>
                      <a:r>
                        <a:rPr lang="en-ZA" sz="1200" b="1" dirty="0">
                          <a:effectLst/>
                          <a:latin typeface="Arial" pitchFamily="34" charset="0"/>
                          <a:cs typeface="Arial" pitchFamily="34" charset="0"/>
                        </a:rPr>
                        <a:t>Outputs</a:t>
                      </a:r>
                      <a:endParaRPr lang="en-US" sz="1200" b="1" dirty="0">
                        <a:effectLst/>
                        <a:latin typeface="Arial" pitchFamily="34" charset="0"/>
                        <a:ea typeface="Calibri"/>
                        <a:cs typeface="Arial" pitchFamily="34" charset="0"/>
                      </a:endParaRPr>
                    </a:p>
                  </a:txBody>
                  <a:tcPr marL="68564" marR="6856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rowSpan="2">
                  <a:txBody>
                    <a:bodyPr/>
                    <a:lstStyle/>
                    <a:p>
                      <a:pPr marL="0" marR="0" indent="0" algn="just" fontAlgn="ctr">
                        <a:lnSpc>
                          <a:spcPct val="100000"/>
                        </a:lnSpc>
                        <a:spcBef>
                          <a:spcPts val="0"/>
                        </a:spcBef>
                        <a:spcAft>
                          <a:spcPts val="0"/>
                        </a:spcAft>
                      </a:pPr>
                      <a:r>
                        <a:rPr lang="en-ZA" sz="1200" b="1" dirty="0">
                          <a:effectLst/>
                          <a:latin typeface="Arial" pitchFamily="34" charset="0"/>
                          <a:cs typeface="Arial" pitchFamily="34" charset="0"/>
                        </a:rPr>
                        <a:t>Output</a:t>
                      </a:r>
                      <a:endParaRPr lang="en-US" sz="1200" b="1" dirty="0">
                        <a:effectLst/>
                        <a:latin typeface="Arial" pitchFamily="34" charset="0"/>
                        <a:cs typeface="Arial" pitchFamily="34" charset="0"/>
                      </a:endParaRPr>
                    </a:p>
                    <a:p>
                      <a:pPr marL="0" marR="0" indent="0" algn="just" fontAlgn="ctr">
                        <a:lnSpc>
                          <a:spcPct val="100000"/>
                        </a:lnSpc>
                        <a:spcBef>
                          <a:spcPts val="0"/>
                        </a:spcBef>
                        <a:spcAft>
                          <a:spcPts val="0"/>
                        </a:spcAft>
                      </a:pPr>
                      <a:r>
                        <a:rPr lang="en-ZA" sz="1200" b="1" dirty="0">
                          <a:effectLst/>
                          <a:latin typeface="Arial" pitchFamily="34" charset="0"/>
                          <a:cs typeface="Arial" pitchFamily="34" charset="0"/>
                        </a:rPr>
                        <a:t>Indicators</a:t>
                      </a:r>
                      <a:endParaRPr lang="en-US" sz="1200" b="1" dirty="0">
                        <a:effectLst/>
                        <a:latin typeface="Arial" pitchFamily="34" charset="0"/>
                        <a:ea typeface="Calibri"/>
                        <a:cs typeface="Arial" pitchFamily="34" charset="0"/>
                      </a:endParaRPr>
                    </a:p>
                  </a:txBody>
                  <a:tcPr marL="68564" marR="6856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rowSpan="2">
                  <a:txBody>
                    <a:bodyPr/>
                    <a:lstStyle/>
                    <a:p>
                      <a:pPr marL="83185" marR="0" indent="0" algn="just" fontAlgn="ctr">
                        <a:lnSpc>
                          <a:spcPct val="100000"/>
                        </a:lnSpc>
                        <a:spcBef>
                          <a:spcPts val="0"/>
                        </a:spcBef>
                        <a:spcAft>
                          <a:spcPts val="0"/>
                        </a:spcAft>
                      </a:pPr>
                      <a:r>
                        <a:rPr lang="en-ZA" sz="1200" b="1" dirty="0">
                          <a:effectLst/>
                          <a:latin typeface="Arial" pitchFamily="34" charset="0"/>
                          <a:cs typeface="Arial" pitchFamily="34" charset="0"/>
                        </a:rPr>
                        <a:t>Estimated performance </a:t>
                      </a:r>
                      <a:endParaRPr lang="en-US" sz="1200" b="1" dirty="0">
                        <a:effectLst/>
                        <a:latin typeface="Arial" pitchFamily="34" charset="0"/>
                        <a:cs typeface="Arial" pitchFamily="34" charset="0"/>
                      </a:endParaRPr>
                    </a:p>
                    <a:p>
                      <a:pPr marL="83185" marR="0" indent="0" algn="just" fontAlgn="ctr">
                        <a:lnSpc>
                          <a:spcPct val="100000"/>
                        </a:lnSpc>
                        <a:spcBef>
                          <a:spcPts val="0"/>
                        </a:spcBef>
                        <a:spcAft>
                          <a:spcPts val="0"/>
                        </a:spcAft>
                      </a:pPr>
                      <a:r>
                        <a:rPr lang="en-ZA" sz="1200" b="1" dirty="0">
                          <a:effectLst/>
                          <a:latin typeface="Arial" pitchFamily="34" charset="0"/>
                          <a:cs typeface="Arial" pitchFamily="34" charset="0"/>
                        </a:rPr>
                        <a:t>202122</a:t>
                      </a:r>
                      <a:endParaRPr lang="en-US" sz="1200" b="1" dirty="0">
                        <a:effectLst/>
                        <a:latin typeface="Arial" pitchFamily="34" charset="0"/>
                        <a:ea typeface="Calibri"/>
                        <a:cs typeface="Arial" pitchFamily="34" charset="0"/>
                      </a:endParaRPr>
                    </a:p>
                  </a:txBody>
                  <a:tcPr marL="68564" marR="6856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gridSpan="3">
                  <a:txBody>
                    <a:bodyPr/>
                    <a:lstStyle/>
                    <a:p>
                      <a:pPr marL="0" marR="0" indent="0" algn="ctr" fontAlgn="ctr">
                        <a:lnSpc>
                          <a:spcPct val="100000"/>
                        </a:lnSpc>
                        <a:spcBef>
                          <a:spcPts val="0"/>
                        </a:spcBef>
                        <a:spcAft>
                          <a:spcPts val="0"/>
                        </a:spcAft>
                      </a:pPr>
                      <a:r>
                        <a:rPr lang="en-ZA" sz="1200" b="1" dirty="0">
                          <a:effectLst/>
                          <a:latin typeface="Arial" pitchFamily="34" charset="0"/>
                          <a:cs typeface="Arial" pitchFamily="34" charset="0"/>
                        </a:rPr>
                        <a:t>Medium-term targets</a:t>
                      </a:r>
                      <a:endParaRPr lang="en-US" sz="1200" b="1" dirty="0">
                        <a:effectLst/>
                        <a:latin typeface="Arial" pitchFamily="34" charset="0"/>
                        <a:ea typeface="Calibri"/>
                        <a:cs typeface="Arial" pitchFamily="34" charset="0"/>
                      </a:endParaRPr>
                    </a:p>
                  </a:txBody>
                  <a:tcPr marL="68564" marR="6856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548636">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indent="0" algn="just" fontAlgn="ctr">
                        <a:lnSpc>
                          <a:spcPct val="100000"/>
                        </a:lnSpc>
                        <a:spcBef>
                          <a:spcPts val="0"/>
                        </a:spcBef>
                        <a:spcAft>
                          <a:spcPts val="0"/>
                        </a:spcAft>
                      </a:pPr>
                      <a:r>
                        <a:rPr lang="en-ZA" sz="1200" b="1" dirty="0">
                          <a:effectLst/>
                          <a:latin typeface="Arial" pitchFamily="34" charset="0"/>
                          <a:cs typeface="Arial" pitchFamily="34" charset="0"/>
                        </a:rPr>
                        <a:t>2022/23</a:t>
                      </a:r>
                      <a:endParaRPr lang="en-US" sz="1200" b="1" dirty="0">
                        <a:effectLst/>
                        <a:latin typeface="Arial" pitchFamily="34" charset="0"/>
                        <a:ea typeface="Calibri"/>
                        <a:cs typeface="Arial" pitchFamily="34" charset="0"/>
                      </a:endParaRPr>
                    </a:p>
                  </a:txBody>
                  <a:tcPr marL="68564" marR="6856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0" algn="just" fontAlgn="ctr">
                        <a:lnSpc>
                          <a:spcPct val="100000"/>
                        </a:lnSpc>
                        <a:spcBef>
                          <a:spcPts val="0"/>
                        </a:spcBef>
                        <a:spcAft>
                          <a:spcPts val="0"/>
                        </a:spcAft>
                      </a:pPr>
                      <a:r>
                        <a:rPr lang="en-ZA" sz="1200" b="1" dirty="0">
                          <a:effectLst/>
                          <a:latin typeface="Arial" pitchFamily="34" charset="0"/>
                          <a:cs typeface="Arial" pitchFamily="34" charset="0"/>
                        </a:rPr>
                        <a:t>2023/24</a:t>
                      </a:r>
                      <a:endParaRPr lang="en-US" sz="1200" b="1" dirty="0">
                        <a:effectLst/>
                        <a:latin typeface="Arial" pitchFamily="34" charset="0"/>
                        <a:ea typeface="Calibri"/>
                        <a:cs typeface="Arial" pitchFamily="34" charset="0"/>
                      </a:endParaRPr>
                    </a:p>
                  </a:txBody>
                  <a:tcPr marL="68564" marR="6856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0" algn="just" fontAlgn="ctr">
                        <a:lnSpc>
                          <a:spcPct val="100000"/>
                        </a:lnSpc>
                        <a:spcBef>
                          <a:spcPts val="0"/>
                        </a:spcBef>
                        <a:spcAft>
                          <a:spcPts val="0"/>
                        </a:spcAft>
                      </a:pPr>
                      <a:r>
                        <a:rPr lang="en-ZA" sz="1200" b="1" dirty="0">
                          <a:effectLst/>
                          <a:latin typeface="Arial" pitchFamily="34" charset="0"/>
                          <a:cs typeface="Arial" pitchFamily="34" charset="0"/>
                        </a:rPr>
                        <a:t>2024/24</a:t>
                      </a:r>
                      <a:endParaRPr lang="en-US" sz="1200" b="1" dirty="0">
                        <a:effectLst/>
                        <a:latin typeface="Arial" pitchFamily="34" charset="0"/>
                        <a:ea typeface="Calibri"/>
                        <a:cs typeface="Arial" pitchFamily="34" charset="0"/>
                      </a:endParaRPr>
                    </a:p>
                  </a:txBody>
                  <a:tcPr marL="68564" marR="6856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984695">
                <a:tc>
                  <a:txBody>
                    <a:bodyPr/>
                    <a:lstStyle/>
                    <a:p>
                      <a:pPr marL="0" marR="0" indent="0" algn="l" defTabSz="914400" rtl="0" eaLnBrk="1" fontAlgn="ctr" latinLnBrk="0" hangingPunct="1">
                        <a:lnSpc>
                          <a:spcPct val="115000"/>
                        </a:lnSpc>
                        <a:spcBef>
                          <a:spcPts val="0"/>
                        </a:spcBef>
                        <a:spcAft>
                          <a:spcPts val="0"/>
                        </a:spcAft>
                      </a:pPr>
                      <a:r>
                        <a:rPr lang="en-ZA"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1.3 Inter-departmental information exchange platform</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ctr" latinLnBrk="0" hangingPunct="1">
                        <a:lnSpc>
                          <a:spcPct val="115000"/>
                        </a:lnSpc>
                        <a:spcBef>
                          <a:spcPts val="0"/>
                        </a:spcBef>
                        <a:spcAft>
                          <a:spcPts val="0"/>
                        </a:spcAft>
                      </a:pPr>
                      <a:r>
                        <a:rPr lang="en-ZA"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1.3.1 Number of government departments and/or entities connected to transversal platform and exchanging information electronically</a:t>
                      </a:r>
                    </a:p>
                  </a:txBody>
                  <a:tcPr marL="17779" marR="17779" marT="71726" marB="71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683895" indent="-226695" algn="ctr" fontAlgn="ctr">
                        <a:lnSpc>
                          <a:spcPct val="115000"/>
                        </a:lnSpc>
                        <a:spcBef>
                          <a:spcPts val="1200"/>
                        </a:spcBef>
                        <a:spcAft>
                          <a:spcPts val="200"/>
                        </a:spcAft>
                      </a:pPr>
                      <a:r>
                        <a:rPr lang="en-ZA"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1</a:t>
                      </a:r>
                    </a:p>
                  </a:txBody>
                  <a:tcPr marL="17779" marR="17779" marT="71726" marB="71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683895" indent="-226695" algn="ctr" fontAlgn="ctr">
                        <a:lnSpc>
                          <a:spcPct val="115000"/>
                        </a:lnSpc>
                        <a:spcBef>
                          <a:spcPts val="1200"/>
                        </a:spcBef>
                        <a:spcAft>
                          <a:spcPts val="200"/>
                        </a:spcAft>
                      </a:pPr>
                      <a:r>
                        <a:rPr lang="en-ZA"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1</a:t>
                      </a:r>
                    </a:p>
                  </a:txBody>
                  <a:tcPr marL="17779" marR="17779" marT="71726" marB="71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683895" indent="-226695" algn="ctr" fontAlgn="ctr">
                        <a:lnSpc>
                          <a:spcPct val="115000"/>
                        </a:lnSpc>
                        <a:spcBef>
                          <a:spcPts val="1200"/>
                        </a:spcBef>
                        <a:spcAft>
                          <a:spcPts val="200"/>
                        </a:spcAft>
                      </a:pPr>
                      <a:r>
                        <a:rPr lang="en-ZA"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683895" indent="-226695" algn="ctr" fontAlgn="ctr">
                        <a:lnSpc>
                          <a:spcPct val="115000"/>
                        </a:lnSpc>
                        <a:spcBef>
                          <a:spcPts val="1200"/>
                        </a:spcBef>
                        <a:spcAft>
                          <a:spcPts val="200"/>
                        </a:spcAft>
                      </a:pPr>
                      <a:r>
                        <a:rPr lang="en-ZA"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3653376"/>
                  </a:ext>
                </a:extLst>
              </a:tr>
              <a:tr h="816295">
                <a:tc>
                  <a:txBody>
                    <a:bodyPr/>
                    <a:lstStyle/>
                    <a:p>
                      <a:pPr marL="0" marR="0" indent="0" algn="l" defTabSz="914400" rtl="0" eaLnBrk="1" fontAlgn="ctr" latinLnBrk="0" hangingPunct="1">
                        <a:lnSpc>
                          <a:spcPct val="115000"/>
                        </a:lnSpc>
                        <a:spcBef>
                          <a:spcPts val="0"/>
                        </a:spcBef>
                        <a:spcAft>
                          <a:spcPts val="0"/>
                        </a:spcAft>
                      </a:pPr>
                      <a:r>
                        <a:rPr lang="en-ZA"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1.4  KPIs completed on the Integrated Justice System dashboard</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ctr" latinLnBrk="0" hangingPunct="1">
                        <a:lnSpc>
                          <a:spcPct val="115000"/>
                        </a:lnSpc>
                        <a:spcBef>
                          <a:spcPts val="0"/>
                        </a:spcBef>
                        <a:spcAft>
                          <a:spcPts val="0"/>
                        </a:spcAft>
                      </a:pPr>
                      <a:r>
                        <a:rPr lang="en-ZA"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1.4.1  Number of KPIs completed on the Integrated Justice System dashboard</a:t>
                      </a:r>
                    </a:p>
                  </a:txBody>
                  <a:tcPr marL="17779" marR="17779" marT="71726" marB="71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683895" indent="-226695" algn="ctr" defTabSz="914400" rtl="0" eaLnBrk="1" fontAlgn="ctr" latinLnBrk="0" hangingPunct="1">
                        <a:lnSpc>
                          <a:spcPct val="115000"/>
                        </a:lnSpc>
                        <a:spcBef>
                          <a:spcPts val="1200"/>
                        </a:spcBef>
                        <a:spcAft>
                          <a:spcPts val="200"/>
                        </a:spcAft>
                      </a:pPr>
                      <a:r>
                        <a:rPr lang="en-ZA"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a:t>
                      </a:r>
                    </a:p>
                  </a:txBody>
                  <a:tcPr marL="17779" marR="17779" marT="71726" marB="71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683895" indent="-226695" algn="ctr" defTabSz="914400" rtl="0" eaLnBrk="1" fontAlgn="ctr" latinLnBrk="0" hangingPunct="1">
                        <a:lnSpc>
                          <a:spcPct val="115000"/>
                        </a:lnSpc>
                        <a:spcBef>
                          <a:spcPts val="1200"/>
                        </a:spcBef>
                        <a:spcAft>
                          <a:spcPts val="200"/>
                        </a:spcAft>
                      </a:pPr>
                      <a:r>
                        <a:rPr lang="en-ZA"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 </a:t>
                      </a:r>
                    </a:p>
                    <a:p>
                      <a:pPr marL="683895" indent="-226695" algn="ctr" defTabSz="914400" rtl="0" eaLnBrk="1" fontAlgn="ctr" latinLnBrk="0" hangingPunct="1">
                        <a:lnSpc>
                          <a:spcPct val="115000"/>
                        </a:lnSpc>
                        <a:spcBef>
                          <a:spcPts val="1200"/>
                        </a:spcBef>
                        <a:spcAft>
                          <a:spcPts val="200"/>
                        </a:spcAft>
                      </a:pPr>
                      <a:r>
                        <a:rPr lang="en-ZA"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1</a:t>
                      </a:r>
                    </a:p>
                  </a:txBody>
                  <a:tcPr marL="17779" marR="17779" marT="71726" marB="71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683895" indent="-226695" algn="ctr" defTabSz="914400" rtl="0" eaLnBrk="1" fontAlgn="ctr" latinLnBrk="0" hangingPunct="1">
                        <a:lnSpc>
                          <a:spcPct val="115000"/>
                        </a:lnSpc>
                        <a:spcBef>
                          <a:spcPts val="1200"/>
                        </a:spcBef>
                        <a:spcAft>
                          <a:spcPts val="200"/>
                        </a:spcAft>
                      </a:pPr>
                      <a:r>
                        <a:rPr lang="en-ZA"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 </a:t>
                      </a:r>
                    </a:p>
                    <a:p>
                      <a:pPr marL="683895" indent="-226695" algn="ctr" defTabSz="914400" rtl="0" eaLnBrk="1" fontAlgn="ctr" latinLnBrk="0" hangingPunct="1">
                        <a:lnSpc>
                          <a:spcPct val="115000"/>
                        </a:lnSpc>
                        <a:spcBef>
                          <a:spcPts val="1200"/>
                        </a:spcBef>
                        <a:spcAft>
                          <a:spcPts val="200"/>
                        </a:spcAft>
                      </a:pPr>
                      <a:r>
                        <a:rPr lang="en-ZA"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683895" indent="-226695" algn="ctr" defTabSz="914400" rtl="0" eaLnBrk="1" fontAlgn="ctr" latinLnBrk="0" hangingPunct="1">
                        <a:lnSpc>
                          <a:spcPct val="115000"/>
                        </a:lnSpc>
                        <a:spcBef>
                          <a:spcPts val="1200"/>
                        </a:spcBef>
                        <a:spcAft>
                          <a:spcPts val="200"/>
                        </a:spcAft>
                      </a:pPr>
                      <a:r>
                        <a:rPr lang="en-ZA"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 </a:t>
                      </a:r>
                    </a:p>
                    <a:p>
                      <a:pPr marL="683895" indent="-226695" algn="ctr" defTabSz="914400" rtl="0" eaLnBrk="1" fontAlgn="ctr" latinLnBrk="0" hangingPunct="1">
                        <a:lnSpc>
                          <a:spcPct val="115000"/>
                        </a:lnSpc>
                        <a:spcBef>
                          <a:spcPts val="1200"/>
                        </a:spcBef>
                        <a:spcAft>
                          <a:spcPts val="200"/>
                        </a:spcAft>
                      </a:pPr>
                      <a:r>
                        <a:rPr lang="en-ZA"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77644592"/>
                  </a:ext>
                </a:extLst>
              </a:tr>
              <a:tr h="816295">
                <a:tc>
                  <a:txBody>
                    <a:bodyPr/>
                    <a:lstStyle/>
                    <a:p>
                      <a:pPr marL="0" marR="0" indent="0" algn="l" defTabSz="914400" rtl="0" eaLnBrk="1" fontAlgn="ctr" latinLnBrk="0" hangingPunct="1">
                        <a:lnSpc>
                          <a:spcPct val="115000"/>
                        </a:lnSpc>
                        <a:spcBef>
                          <a:spcPts val="0"/>
                        </a:spcBef>
                        <a:spcAft>
                          <a:spcPts val="0"/>
                        </a:spcAft>
                      </a:pPr>
                      <a:r>
                        <a:rPr lang="en-GB"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1.5</a:t>
                      </a:r>
                      <a:r>
                        <a:rPr lang="en-ZA"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 Criminal Justice System (CJS) Digitised and Integrated</a:t>
                      </a:r>
                      <a:endParaRPr lang="en-US"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ctr" latinLnBrk="0" hangingPunct="1">
                        <a:lnSpc>
                          <a:spcPct val="115000"/>
                        </a:lnSpc>
                        <a:spcBef>
                          <a:spcPts val="0"/>
                        </a:spcBef>
                        <a:spcAft>
                          <a:spcPts val="0"/>
                        </a:spcAft>
                      </a:pPr>
                      <a:r>
                        <a:rPr lang="en-GB"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1.5.1 </a:t>
                      </a:r>
                      <a:r>
                        <a:rPr lang="en-ZA"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 Number of SAPS Police stations where Person Verification Services (PVS) is deployed</a:t>
                      </a:r>
                      <a:endParaRPr lang="en-US"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endParaRPr>
                    </a:p>
                  </a:txBody>
                  <a:tcPr marL="17779" marR="17779" marT="71726" marB="71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ctr" latinLnBrk="0" hangingPunct="1">
                        <a:lnSpc>
                          <a:spcPct val="115000"/>
                        </a:lnSpc>
                        <a:spcBef>
                          <a:spcPts val="0"/>
                        </a:spcBef>
                        <a:spcAft>
                          <a:spcPts val="0"/>
                        </a:spcAft>
                      </a:pPr>
                      <a:r>
                        <a:rPr lang="en-ZA"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a:t>
                      </a:r>
                      <a:endParaRPr lang="en-US"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endParaRPr>
                    </a:p>
                  </a:txBody>
                  <a:tcPr marL="17779" marR="17779" marT="71726" marB="71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ctr" latinLnBrk="0" hangingPunct="1">
                        <a:lnSpc>
                          <a:spcPct val="115000"/>
                        </a:lnSpc>
                        <a:spcBef>
                          <a:spcPts val="0"/>
                        </a:spcBef>
                        <a:spcAft>
                          <a:spcPts val="0"/>
                        </a:spcAft>
                      </a:pPr>
                      <a:r>
                        <a:rPr lang="en-ZA"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40</a:t>
                      </a:r>
                      <a:endParaRPr lang="en-US"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endParaRPr>
                    </a:p>
                  </a:txBody>
                  <a:tcPr marL="17779" marR="17779" marT="71726" marB="71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ctr" latinLnBrk="0" hangingPunct="1">
                        <a:lnSpc>
                          <a:spcPct val="115000"/>
                        </a:lnSpc>
                        <a:spcBef>
                          <a:spcPts val="0"/>
                        </a:spcBef>
                        <a:spcAft>
                          <a:spcPts val="0"/>
                        </a:spcAft>
                      </a:pPr>
                      <a:r>
                        <a:rPr lang="en-GB"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45</a:t>
                      </a:r>
                      <a:endParaRPr lang="en-US"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ctr" latinLnBrk="0" hangingPunct="1">
                        <a:lnSpc>
                          <a:spcPct val="115000"/>
                        </a:lnSpc>
                        <a:spcBef>
                          <a:spcPts val="0"/>
                        </a:spcBef>
                        <a:spcAft>
                          <a:spcPts val="0"/>
                        </a:spcAft>
                      </a:pPr>
                      <a:r>
                        <a:rPr lang="en-GB"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50</a:t>
                      </a:r>
                      <a:endParaRPr lang="en-US"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endParaRPr>
                    </a:p>
                  </a:txBody>
                  <a:tcPr marL="17779" marR="17779" marT="71726" marB="71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816295">
                <a:tc>
                  <a:txBody>
                    <a:bodyPr/>
                    <a:lstStyle/>
                    <a:p>
                      <a:pPr marL="0" marR="0" indent="0" algn="l" defTabSz="914400" rtl="0" eaLnBrk="1" fontAlgn="ctr" latinLnBrk="0" hangingPunct="1">
                        <a:lnSpc>
                          <a:spcPct val="115000"/>
                        </a:lnSpc>
                        <a:spcBef>
                          <a:spcPts val="0"/>
                        </a:spcBef>
                        <a:spcAft>
                          <a:spcPts val="0"/>
                        </a:spcAft>
                      </a:pPr>
                      <a:r>
                        <a:rPr lang="en-ZA"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1.6  Effective IJS Governance Systems   </a:t>
                      </a:r>
                      <a:endParaRPr lang="en-US"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ctr" latinLnBrk="0" hangingPunct="1">
                        <a:lnSpc>
                          <a:spcPct val="115000"/>
                        </a:lnSpc>
                        <a:spcBef>
                          <a:spcPts val="0"/>
                        </a:spcBef>
                        <a:spcAft>
                          <a:spcPts val="0"/>
                        </a:spcAft>
                      </a:pPr>
                      <a:r>
                        <a:rPr lang="en-ZA"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1.6.1 Number of IJS Governance intervention sessions held</a:t>
                      </a:r>
                      <a:endParaRPr lang="en-US"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endParaRPr>
                    </a:p>
                  </a:txBody>
                  <a:tcPr marL="17779" marR="17779" marT="71726" marB="71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ctr" latinLnBrk="0" hangingPunct="1">
                        <a:lnSpc>
                          <a:spcPct val="115000"/>
                        </a:lnSpc>
                        <a:spcBef>
                          <a:spcPts val="0"/>
                        </a:spcBef>
                        <a:spcAft>
                          <a:spcPts val="0"/>
                        </a:spcAft>
                      </a:pPr>
                      <a:r>
                        <a:rPr lang="en-ZA"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a:t>
                      </a:r>
                    </a:p>
                  </a:txBody>
                  <a:tcPr marL="17779" marR="17779" marT="71726" marB="71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ctr" latinLnBrk="0" hangingPunct="1">
                        <a:lnSpc>
                          <a:spcPct val="115000"/>
                        </a:lnSpc>
                        <a:spcBef>
                          <a:spcPts val="0"/>
                        </a:spcBef>
                        <a:spcAft>
                          <a:spcPts val="0"/>
                        </a:spcAft>
                      </a:pPr>
                      <a:r>
                        <a:rPr lang="en-ZA"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14</a:t>
                      </a:r>
                      <a:endParaRPr lang="en-US"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endParaRPr>
                    </a:p>
                  </a:txBody>
                  <a:tcPr marL="17779" marR="17779" marT="71726" marB="71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ctr" latinLnBrk="0" hangingPunct="1">
                        <a:lnSpc>
                          <a:spcPct val="115000"/>
                        </a:lnSpc>
                        <a:spcBef>
                          <a:spcPts val="0"/>
                        </a:spcBef>
                        <a:spcAft>
                          <a:spcPts val="0"/>
                        </a:spcAft>
                      </a:pPr>
                      <a:r>
                        <a:rPr lang="en-GB"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14</a:t>
                      </a:r>
                      <a:endParaRPr lang="en-US"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ctr" latinLnBrk="0" hangingPunct="1">
                        <a:lnSpc>
                          <a:spcPct val="115000"/>
                        </a:lnSpc>
                        <a:spcBef>
                          <a:spcPts val="0"/>
                        </a:spcBef>
                        <a:spcAft>
                          <a:spcPts val="0"/>
                        </a:spcAft>
                      </a:pPr>
                      <a:r>
                        <a:rPr lang="en-ZA"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14</a:t>
                      </a:r>
                      <a:endParaRPr lang="en-US" sz="12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endParaRPr>
                    </a:p>
                  </a:txBody>
                  <a:tcPr marL="17779" marR="17779" marT="71726" marB="71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bl>
          </a:graphicData>
        </a:graphic>
      </p:graphicFrame>
      <p:sp>
        <p:nvSpPr>
          <p:cNvPr id="90164" name="TextBox 6">
            <a:extLst>
              <a:ext uri="{FF2B5EF4-FFF2-40B4-BE49-F238E27FC236}">
                <a16:creationId xmlns:a16="http://schemas.microsoft.com/office/drawing/2014/main" id="{6E5E0E1D-6E40-6DCC-8EE9-6F60EFFD5545}"/>
              </a:ext>
            </a:extLst>
          </p:cNvPr>
          <p:cNvSpPr txBox="1">
            <a:spLocks noChangeArrowheads="1"/>
          </p:cNvSpPr>
          <p:nvPr/>
        </p:nvSpPr>
        <p:spPr bwMode="auto">
          <a:xfrm>
            <a:off x="104775" y="639763"/>
            <a:ext cx="91503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600" b="1">
                <a:latin typeface="Arial" panose="020B0604020202020204" pitchFamily="34" charset="0"/>
                <a:cs typeface="Arial" panose="020B0604020202020204" pitchFamily="34" charset="0"/>
              </a:rPr>
              <a:t>PRGRAMME 5: AUXILLIARY SERVICES</a:t>
            </a:r>
            <a:endParaRPr lang="en-US" altLang="en-US" sz="1600">
              <a:latin typeface="Arial" panose="020B0604020202020204" pitchFamily="34" charset="0"/>
              <a:cs typeface="Arial" panose="020B0604020202020204" pitchFamily="34" charset="0"/>
            </a:endParaRPr>
          </a:p>
        </p:txBody>
      </p:sp>
      <p:sp>
        <p:nvSpPr>
          <p:cNvPr id="90165" name="Rectangle 2">
            <a:extLst>
              <a:ext uri="{FF2B5EF4-FFF2-40B4-BE49-F238E27FC236}">
                <a16:creationId xmlns:a16="http://schemas.microsoft.com/office/drawing/2014/main" id="{510DE4AE-50D4-F447-D3C4-E0B28CB8EC71}"/>
              </a:ext>
            </a:extLst>
          </p:cNvPr>
          <p:cNvSpPr>
            <a:spLocks noChangeArrowheads="1"/>
          </p:cNvSpPr>
          <p:nvPr/>
        </p:nvSpPr>
        <p:spPr bwMode="auto">
          <a:xfrm>
            <a:off x="104775" y="1260475"/>
            <a:ext cx="87820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600" b="1">
                <a:latin typeface="Arial" panose="020B0604020202020204" pitchFamily="34" charset="0"/>
                <a:cs typeface="Arial" panose="020B0604020202020204" pitchFamily="34" charset="0"/>
              </a:rPr>
              <a:t>2022 23 APP OUTCOME, ACCOMPANYING OUTPUT INDICATORS AND TARGETS</a:t>
            </a:r>
            <a:endParaRPr lang="en-ZA" altLang="en-US" sz="1600"/>
          </a:p>
        </p:txBody>
      </p:sp>
    </p:spTree>
  </p:cSld>
  <p:clrMapOvr>
    <a:masterClrMapping/>
  </p:clrMapOvr>
  <p:transition spd="med">
    <p:fade/>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Picture 7" descr="Chart, sunburst chart&#10;&#10;Description automatically generated">
            <a:extLst>
              <a:ext uri="{FF2B5EF4-FFF2-40B4-BE49-F238E27FC236}">
                <a16:creationId xmlns:a16="http://schemas.microsoft.com/office/drawing/2014/main" id="{C33C9327-A4C4-4AB0-BF74-A03F2197FA2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76238"/>
            <a:ext cx="9144000"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139" name="Title 1">
            <a:extLst>
              <a:ext uri="{FF2B5EF4-FFF2-40B4-BE49-F238E27FC236}">
                <a16:creationId xmlns:a16="http://schemas.microsoft.com/office/drawing/2014/main" id="{2D6E7AEB-F0F9-9BDD-38F6-A6420B5705D3}"/>
              </a:ext>
            </a:extLst>
          </p:cNvPr>
          <p:cNvSpPr>
            <a:spLocks noGrp="1"/>
          </p:cNvSpPr>
          <p:nvPr>
            <p:ph type="ctrTitle" idx="4294967295"/>
          </p:nvPr>
        </p:nvSpPr>
        <p:spPr>
          <a:xfrm>
            <a:off x="3749675" y="2046288"/>
            <a:ext cx="5394325" cy="1954212"/>
          </a:xfrm>
        </p:spPr>
        <p:txBody>
          <a:bodyPr/>
          <a:lstStyle/>
          <a:p>
            <a:pPr algn="ctr" eaLnBrk="1" hangingPunct="1"/>
            <a:r>
              <a:rPr lang="en-US" altLang="en-US" sz="5400">
                <a:latin typeface="Times New Roman" panose="02020603050405020304" pitchFamily="18" charset="0"/>
                <a:cs typeface="Times New Roman" panose="02020603050405020304" pitchFamily="18" charset="0"/>
              </a:rPr>
              <a:t/>
            </a:r>
            <a:br>
              <a:rPr lang="en-US" altLang="en-US" sz="5400">
                <a:latin typeface="Times New Roman" panose="02020603050405020304" pitchFamily="18" charset="0"/>
                <a:cs typeface="Times New Roman" panose="02020603050405020304" pitchFamily="18" charset="0"/>
              </a:rPr>
            </a:br>
            <a:r>
              <a:rPr lang="en-US" altLang="en-US" sz="5400">
                <a:latin typeface="Arial" panose="020B0604020202020204" pitchFamily="34" charset="0"/>
                <a:cs typeface="Arial" panose="020B0604020202020204" pitchFamily="34" charset="0"/>
              </a:rPr>
              <a:t>2022 </a:t>
            </a:r>
            <a:r>
              <a:rPr lang="en-US" altLang="en-US">
                <a:latin typeface="Arial" panose="020B0604020202020204" pitchFamily="34" charset="0"/>
                <a:cs typeface="Arial" panose="020B0604020202020204" pitchFamily="34" charset="0"/>
              </a:rPr>
              <a:t>Budget Allocation</a:t>
            </a:r>
            <a:r>
              <a:rPr lang="en-US" altLang="en-US" sz="5400">
                <a:latin typeface="Arial" panose="020B0604020202020204" pitchFamily="34" charset="0"/>
                <a:cs typeface="Arial" panose="020B0604020202020204" pitchFamily="34" charset="0"/>
              </a:rPr>
              <a:t/>
            </a:r>
            <a:br>
              <a:rPr lang="en-US" altLang="en-US" sz="5400">
                <a:latin typeface="Arial" panose="020B0604020202020204" pitchFamily="34" charset="0"/>
                <a:cs typeface="Arial" panose="020B0604020202020204" pitchFamily="34" charset="0"/>
              </a:rPr>
            </a:br>
            <a:endParaRPr lang="en-US" altLang="en-US" sz="4000">
              <a:latin typeface="Arial" panose="020B0604020202020204" pitchFamily="34" charset="0"/>
              <a:cs typeface="Arial" panose="020B0604020202020204" pitchFamily="34" charset="0"/>
            </a:endParaRPr>
          </a:p>
        </p:txBody>
      </p:sp>
      <p:pic>
        <p:nvPicPr>
          <p:cNvPr id="91140" name="Picture 6">
            <a:extLst>
              <a:ext uri="{FF2B5EF4-FFF2-40B4-BE49-F238E27FC236}">
                <a16:creationId xmlns:a16="http://schemas.microsoft.com/office/drawing/2014/main" id="{E9AA596D-6C7C-3683-1F83-714319391CC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8813" y="534988"/>
            <a:ext cx="2813050" cy="521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DA7885F-3F90-FF49-A94E-3F1646D1DAF4}"/>
              </a:ext>
            </a:extLst>
          </p:cNvPr>
          <p:cNvSpPr txBox="1"/>
          <p:nvPr/>
        </p:nvSpPr>
        <p:spPr>
          <a:xfrm>
            <a:off x="714375" y="1300163"/>
            <a:ext cx="7600950" cy="2424112"/>
          </a:xfrm>
          <a:prstGeom prst="rect">
            <a:avLst/>
          </a:prstGeom>
          <a:noFill/>
        </p:spPr>
        <p:txBody>
          <a:bodyPr>
            <a:spAutoFit/>
          </a:bodyPr>
          <a:lstStyle/>
          <a:p>
            <a:pPr marL="285750" indent="-285750" algn="just" eaLnBrk="1" hangingPunct="1">
              <a:lnSpc>
                <a:spcPct val="150000"/>
              </a:lnSpc>
              <a:spcBef>
                <a:spcPct val="20000"/>
              </a:spcBef>
              <a:buFont typeface="Wingdings" panose="05000000000000000000" pitchFamily="2" charset="2"/>
              <a:buChar char="§"/>
              <a:defRPr/>
            </a:pPr>
            <a:r>
              <a:rPr lang="en-ZA" altLang="en-US" sz="1680" dirty="0">
                <a:latin typeface="Arial" panose="020B0604020202020204" pitchFamily="34" charset="0"/>
                <a:cs typeface="Arial" panose="020B0604020202020204" pitchFamily="34" charset="0"/>
              </a:rPr>
              <a:t>Overall MTEF allocations year on year growth</a:t>
            </a:r>
          </a:p>
          <a:p>
            <a:pPr marL="285750" indent="-285750" algn="just" eaLnBrk="1" hangingPunct="1">
              <a:lnSpc>
                <a:spcPct val="150000"/>
              </a:lnSpc>
              <a:spcBef>
                <a:spcPct val="20000"/>
              </a:spcBef>
              <a:buFont typeface="Wingdings" panose="05000000000000000000" pitchFamily="2" charset="2"/>
              <a:buChar char="§"/>
              <a:defRPr/>
            </a:pPr>
            <a:r>
              <a:rPr lang="en-ZA" altLang="en-US" sz="1680" dirty="0">
                <a:latin typeface="Arial" panose="020B0604020202020204" pitchFamily="34" charset="0"/>
                <a:cs typeface="Arial" panose="020B0604020202020204" pitchFamily="34" charset="0"/>
              </a:rPr>
              <a:t>2022 MTEF allocations</a:t>
            </a:r>
          </a:p>
          <a:p>
            <a:pPr marL="285750" indent="-285750" algn="just" eaLnBrk="1" fontAlgn="auto" hangingPunct="1">
              <a:lnSpc>
                <a:spcPct val="150000"/>
              </a:lnSpc>
              <a:spcBef>
                <a:spcPts val="0"/>
              </a:spcBef>
              <a:spcAft>
                <a:spcPts val="0"/>
              </a:spcAft>
              <a:buFont typeface="Wingdings" panose="05000000000000000000" pitchFamily="2" charset="2"/>
              <a:buChar char="§"/>
              <a:defRPr/>
            </a:pPr>
            <a:r>
              <a:rPr lang="en-US" sz="1680" dirty="0">
                <a:latin typeface="Arial" panose="020B0604020202020204" pitchFamily="34" charset="0"/>
                <a:cs typeface="Arial" panose="020B0604020202020204" pitchFamily="34" charset="0"/>
              </a:rPr>
              <a:t>Budget Allocations per Programme and Economic classifications</a:t>
            </a:r>
          </a:p>
          <a:p>
            <a:pPr marL="285750" indent="-285750" algn="just" eaLnBrk="1" fontAlgn="auto" hangingPunct="1">
              <a:lnSpc>
                <a:spcPct val="150000"/>
              </a:lnSpc>
              <a:spcBef>
                <a:spcPts val="0"/>
              </a:spcBef>
              <a:spcAft>
                <a:spcPts val="0"/>
              </a:spcAft>
              <a:buFont typeface="Wingdings" panose="05000000000000000000" pitchFamily="2" charset="2"/>
              <a:buChar char="§"/>
              <a:defRPr/>
            </a:pPr>
            <a:r>
              <a:rPr lang="en-US" sz="1680" dirty="0">
                <a:latin typeface="Arial" panose="020B0604020202020204" pitchFamily="34" charset="0"/>
                <a:cs typeface="Arial" panose="020B0604020202020204" pitchFamily="34" charset="0"/>
              </a:rPr>
              <a:t>Independent Bodies (Transfer payments)</a:t>
            </a:r>
          </a:p>
          <a:p>
            <a:pPr marL="285750" indent="-285750" algn="just" eaLnBrk="1" fontAlgn="auto" hangingPunct="1">
              <a:lnSpc>
                <a:spcPct val="150000"/>
              </a:lnSpc>
              <a:spcBef>
                <a:spcPts val="0"/>
              </a:spcBef>
              <a:spcAft>
                <a:spcPts val="0"/>
              </a:spcAft>
              <a:buFont typeface="Wingdings" panose="05000000000000000000" pitchFamily="2" charset="2"/>
              <a:buChar char="§"/>
              <a:defRPr/>
            </a:pPr>
            <a:r>
              <a:rPr lang="en-US" sz="1680" dirty="0">
                <a:latin typeface="Arial" panose="020B0604020202020204" pitchFamily="34" charset="0"/>
                <a:cs typeface="Arial" panose="020B0604020202020204" pitchFamily="34" charset="0"/>
              </a:rPr>
              <a:t>Earmarked Amounts </a:t>
            </a:r>
          </a:p>
          <a:p>
            <a:pPr marL="285750" indent="-285750" algn="just" eaLnBrk="1" fontAlgn="auto" hangingPunct="1">
              <a:lnSpc>
                <a:spcPct val="150000"/>
              </a:lnSpc>
              <a:spcBef>
                <a:spcPts val="0"/>
              </a:spcBef>
              <a:spcAft>
                <a:spcPts val="0"/>
              </a:spcAft>
              <a:buFont typeface="Wingdings" panose="05000000000000000000" pitchFamily="2" charset="2"/>
              <a:buChar char="§"/>
              <a:defRPr/>
            </a:pPr>
            <a:endParaRPr lang="en-US" sz="1680"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BB82CC36-31B5-6845-B4BF-AC56D99B1E23}"/>
              </a:ext>
            </a:extLst>
          </p:cNvPr>
          <p:cNvSpPr txBox="1"/>
          <p:nvPr/>
        </p:nvSpPr>
        <p:spPr>
          <a:xfrm>
            <a:off x="723900" y="595313"/>
            <a:ext cx="7402513" cy="523875"/>
          </a:xfrm>
          <a:prstGeom prst="rect">
            <a:avLst/>
          </a:prstGeom>
          <a:noFill/>
        </p:spPr>
        <p:txBody>
          <a:bodyPr>
            <a:spAutoFit/>
          </a:bodyPr>
          <a:lstStyle/>
          <a:p>
            <a:pPr eaLnBrk="1" fontAlgn="auto" hangingPunct="1">
              <a:spcBef>
                <a:spcPts val="0"/>
              </a:spcBef>
              <a:spcAft>
                <a:spcPts val="0"/>
              </a:spcAft>
              <a:defRPr/>
            </a:pPr>
            <a:r>
              <a:rPr lang="en-ZA" altLang="en-US" sz="2800" b="1" dirty="0">
                <a:solidFill>
                  <a:prstClr val="black"/>
                </a:solidFill>
                <a:latin typeface="Arial" panose="020B0604020202020204" pitchFamily="34" charset="0"/>
                <a:ea typeface="+mj-ea"/>
                <a:cs typeface="Arial" panose="020B0604020202020204" pitchFamily="34" charset="0"/>
              </a:rPr>
              <a:t>Presentation outline</a:t>
            </a:r>
            <a:endParaRPr lang="en-US" sz="2400" dirty="0">
              <a:latin typeface="Arial" panose="020B0604020202020204" pitchFamily="34" charset="0"/>
              <a:cs typeface="Arial" panose="020B0604020202020204" pitchFamily="34" charset="0"/>
            </a:endParaRPr>
          </a:p>
        </p:txBody>
      </p:sp>
      <p:cxnSp>
        <p:nvCxnSpPr>
          <p:cNvPr id="5" name="Straight Connector 4">
            <a:extLst>
              <a:ext uri="{FF2B5EF4-FFF2-40B4-BE49-F238E27FC236}">
                <a16:creationId xmlns:a16="http://schemas.microsoft.com/office/drawing/2014/main" id="{F6313141-8041-5D46-B346-B9AFD27D30F9}"/>
              </a:ext>
            </a:extLst>
          </p:cNvPr>
          <p:cNvCxnSpPr>
            <a:cxnSpLocks/>
          </p:cNvCxnSpPr>
          <p:nvPr/>
        </p:nvCxnSpPr>
        <p:spPr>
          <a:xfrm>
            <a:off x="723900" y="1119188"/>
            <a:ext cx="7496175" cy="0"/>
          </a:xfrm>
          <a:prstGeom prst="line">
            <a:avLst/>
          </a:prstGeom>
          <a:ln>
            <a:solidFill>
              <a:srgbClr val="C00000"/>
            </a:solidFill>
          </a:ln>
        </p:spPr>
        <p:style>
          <a:lnRef idx="2">
            <a:schemeClr val="accent4"/>
          </a:lnRef>
          <a:fillRef idx="0">
            <a:schemeClr val="accent4"/>
          </a:fillRef>
          <a:effectRef idx="1">
            <a:schemeClr val="accent4"/>
          </a:effectRef>
          <a:fontRef idx="minor">
            <a:schemeClr val="tx1"/>
          </a:fontRef>
        </p:style>
      </p:cxnSp>
    </p:spTree>
  </p:cSld>
  <p:clrMapOvr>
    <a:masterClrMapping/>
  </p:clrMapOvr>
  <p:transition spd="med">
    <p:fade/>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extBox 2">
            <a:extLst>
              <a:ext uri="{FF2B5EF4-FFF2-40B4-BE49-F238E27FC236}">
                <a16:creationId xmlns:a16="http://schemas.microsoft.com/office/drawing/2014/main" id="{686AC1A3-61AA-8201-C43D-68BF921EF53E}"/>
              </a:ext>
            </a:extLst>
          </p:cNvPr>
          <p:cNvSpPr txBox="1">
            <a:spLocks noChangeArrowheads="1"/>
          </p:cNvSpPr>
          <p:nvPr/>
        </p:nvSpPr>
        <p:spPr bwMode="auto">
          <a:xfrm>
            <a:off x="695325" y="673100"/>
            <a:ext cx="7361238"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GB" altLang="en-US" b="1">
                <a:latin typeface="Arial" panose="020B0604020202020204" pitchFamily="34" charset="0"/>
                <a:cs typeface="Arial" panose="020B0604020202020204" pitchFamily="34" charset="0"/>
              </a:rPr>
              <a:t>2022 MTEF budget allocations: </a:t>
            </a:r>
          </a:p>
          <a:p>
            <a:pPr algn="ctr" eaLnBrk="1" hangingPunct="1">
              <a:lnSpc>
                <a:spcPct val="100000"/>
              </a:lnSpc>
              <a:spcBef>
                <a:spcPct val="0"/>
              </a:spcBef>
              <a:buFontTx/>
              <a:buNone/>
            </a:pPr>
            <a:r>
              <a:rPr lang="en-GB" altLang="en-US" b="1">
                <a:latin typeface="Arial" panose="020B0604020202020204" pitchFamily="34" charset="0"/>
                <a:cs typeface="Arial" panose="020B0604020202020204" pitchFamily="34" charset="0"/>
              </a:rPr>
              <a:t>Year on Year Growth</a:t>
            </a:r>
            <a:endParaRPr lang="en-ZA" altLang="en-US">
              <a:latin typeface="Arial" panose="020B0604020202020204" pitchFamily="34" charset="0"/>
              <a:cs typeface="Arial" panose="020B0604020202020204" pitchFamily="34" charset="0"/>
            </a:endParaRPr>
          </a:p>
        </p:txBody>
      </p:sp>
      <p:cxnSp>
        <p:nvCxnSpPr>
          <p:cNvPr id="4" name="Straight Connector 3">
            <a:extLst>
              <a:ext uri="{FF2B5EF4-FFF2-40B4-BE49-F238E27FC236}">
                <a16:creationId xmlns:a16="http://schemas.microsoft.com/office/drawing/2014/main" id="{29C1A0A7-CECB-4143-9B6D-0918BDFC2B65}"/>
              </a:ext>
            </a:extLst>
          </p:cNvPr>
          <p:cNvCxnSpPr>
            <a:cxnSpLocks/>
          </p:cNvCxnSpPr>
          <p:nvPr/>
        </p:nvCxnSpPr>
        <p:spPr>
          <a:xfrm flipV="1">
            <a:off x="695325" y="1800225"/>
            <a:ext cx="7720013" cy="0"/>
          </a:xfrm>
          <a:prstGeom prst="line">
            <a:avLst/>
          </a:prstGeom>
          <a:ln>
            <a:solidFill>
              <a:srgbClr val="C00000"/>
            </a:solidFill>
          </a:ln>
        </p:spPr>
        <p:style>
          <a:lnRef idx="2">
            <a:schemeClr val="accent4"/>
          </a:lnRef>
          <a:fillRef idx="0">
            <a:schemeClr val="accent4"/>
          </a:fillRef>
          <a:effectRef idx="1">
            <a:schemeClr val="accent4"/>
          </a:effectRef>
          <a:fontRef idx="minor">
            <a:schemeClr val="tx1"/>
          </a:fontRef>
        </p:style>
      </p:cxnSp>
      <p:graphicFrame>
        <p:nvGraphicFramePr>
          <p:cNvPr id="6" name="Group 35">
            <a:extLst>
              <a:ext uri="{FF2B5EF4-FFF2-40B4-BE49-F238E27FC236}">
                <a16:creationId xmlns:a16="http://schemas.microsoft.com/office/drawing/2014/main" id="{82642C98-3A05-49B7-979E-922C3CCC3728}"/>
              </a:ext>
            </a:extLst>
          </p:cNvPr>
          <p:cNvGraphicFramePr>
            <a:graphicFrameLocks/>
          </p:cNvGraphicFramePr>
          <p:nvPr/>
        </p:nvGraphicFramePr>
        <p:xfrm>
          <a:off x="695325" y="2286000"/>
          <a:ext cx="7720013" cy="3124200"/>
        </p:xfrm>
        <a:graphic>
          <a:graphicData uri="http://schemas.openxmlformats.org/drawingml/2006/table">
            <a:tbl>
              <a:tblPr/>
              <a:tblGrid>
                <a:gridCol w="2037658">
                  <a:extLst>
                    <a:ext uri="{9D8B030D-6E8A-4147-A177-3AD203B41FA5}">
                      <a16:colId xmlns:a16="http://schemas.microsoft.com/office/drawing/2014/main" val="20000"/>
                    </a:ext>
                  </a:extLst>
                </a:gridCol>
                <a:gridCol w="1406798">
                  <a:extLst>
                    <a:ext uri="{9D8B030D-6E8A-4147-A177-3AD203B41FA5}">
                      <a16:colId xmlns:a16="http://schemas.microsoft.com/office/drawing/2014/main" val="20001"/>
                    </a:ext>
                  </a:extLst>
                </a:gridCol>
                <a:gridCol w="1437013">
                  <a:extLst>
                    <a:ext uri="{9D8B030D-6E8A-4147-A177-3AD203B41FA5}">
                      <a16:colId xmlns:a16="http://schemas.microsoft.com/office/drawing/2014/main" val="20002"/>
                    </a:ext>
                  </a:extLst>
                </a:gridCol>
                <a:gridCol w="1419272">
                  <a:extLst>
                    <a:ext uri="{9D8B030D-6E8A-4147-A177-3AD203B41FA5}">
                      <a16:colId xmlns:a16="http://schemas.microsoft.com/office/drawing/2014/main" val="20003"/>
                    </a:ext>
                  </a:extLst>
                </a:gridCol>
                <a:gridCol w="1419272">
                  <a:extLst>
                    <a:ext uri="{9D8B030D-6E8A-4147-A177-3AD203B41FA5}">
                      <a16:colId xmlns:a16="http://schemas.microsoft.com/office/drawing/2014/main" val="20004"/>
                    </a:ext>
                  </a:extLst>
                </a:gridCol>
              </a:tblGrid>
              <a:tr h="999684">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
                          <a:srgbClr val="A50021"/>
                        </a:buClr>
                        <a:buSzTx/>
                        <a:buFont typeface="Wingdings" pitchFamily="2" charset="2"/>
                        <a:buNone/>
                        <a:tabLst/>
                      </a:pPr>
                      <a:endParaRPr kumimoji="0" lang="en-ZA" sz="2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91446" marR="91446" marT="45721" marB="45721"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
                          <a:srgbClr val="A50021"/>
                        </a:buClr>
                        <a:buSzTx/>
                        <a:buFont typeface="Wingdings" pitchFamily="2" charset="2"/>
                        <a:buNone/>
                        <a:tabLst/>
                      </a:pPr>
                      <a:r>
                        <a:rPr kumimoji="0" lang="en-ZA" sz="20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2021/22</a:t>
                      </a:r>
                    </a:p>
                    <a:p>
                      <a:pPr marL="0" marR="0" lvl="0" indent="0" algn="ctr" defTabSz="914400" rtl="0" eaLnBrk="1" fontAlgn="base" latinLnBrk="0" hangingPunct="1">
                        <a:lnSpc>
                          <a:spcPct val="100000"/>
                        </a:lnSpc>
                        <a:spcBef>
                          <a:spcPct val="20000"/>
                        </a:spcBef>
                        <a:spcAft>
                          <a:spcPct val="0"/>
                        </a:spcAft>
                        <a:buClr>
                          <a:srgbClr val="A50021"/>
                        </a:buClr>
                        <a:buSzTx/>
                        <a:buFont typeface="Wingdings" pitchFamily="2" charset="2"/>
                        <a:buNone/>
                        <a:tabLst/>
                      </a:pPr>
                      <a:r>
                        <a:rPr kumimoji="0" lang="en-ZA" sz="20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R ‘000</a:t>
                      </a:r>
                    </a:p>
                  </a:txBody>
                  <a:tcPr marL="91446" marR="91446" marT="45721" marB="457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
                          <a:srgbClr val="A50021"/>
                        </a:buClr>
                        <a:buSzTx/>
                        <a:buFont typeface="Wingdings" pitchFamily="2" charset="2"/>
                        <a:buNone/>
                        <a:tabLst/>
                      </a:pPr>
                      <a:r>
                        <a:rPr kumimoji="0" lang="en-ZA" sz="20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2022/23</a:t>
                      </a:r>
                    </a:p>
                    <a:p>
                      <a:pPr marL="0" marR="0" lvl="0" indent="0" algn="ctr" defTabSz="914400" rtl="0" eaLnBrk="1" fontAlgn="base" latinLnBrk="0" hangingPunct="1">
                        <a:lnSpc>
                          <a:spcPct val="100000"/>
                        </a:lnSpc>
                        <a:spcBef>
                          <a:spcPct val="20000"/>
                        </a:spcBef>
                        <a:spcAft>
                          <a:spcPct val="0"/>
                        </a:spcAft>
                        <a:buClr>
                          <a:srgbClr val="A50021"/>
                        </a:buClr>
                        <a:buSzTx/>
                        <a:buFont typeface="Wingdings" pitchFamily="2" charset="2"/>
                        <a:buNone/>
                        <a:tabLst/>
                      </a:pPr>
                      <a:r>
                        <a:rPr kumimoji="0" lang="en-ZA" sz="20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R ‘000</a:t>
                      </a:r>
                    </a:p>
                  </a:txBody>
                  <a:tcPr marL="91446" marR="91446" marT="45721" marB="457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
                          <a:srgbClr val="A50021"/>
                        </a:buClr>
                        <a:buSzTx/>
                        <a:buFont typeface="Wingdings" pitchFamily="2" charset="2"/>
                        <a:buNone/>
                        <a:tabLst/>
                      </a:pPr>
                      <a:r>
                        <a:rPr kumimoji="0" lang="en-ZA" sz="20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2023/24</a:t>
                      </a:r>
                    </a:p>
                    <a:p>
                      <a:pPr marL="0" marR="0" lvl="0" indent="0" algn="ctr" defTabSz="914400" rtl="0" eaLnBrk="1" fontAlgn="base" latinLnBrk="0" hangingPunct="1">
                        <a:lnSpc>
                          <a:spcPct val="100000"/>
                        </a:lnSpc>
                        <a:spcBef>
                          <a:spcPct val="20000"/>
                        </a:spcBef>
                        <a:spcAft>
                          <a:spcPct val="0"/>
                        </a:spcAft>
                        <a:buClr>
                          <a:srgbClr val="A50021"/>
                        </a:buClr>
                        <a:buSzTx/>
                        <a:buFont typeface="Wingdings" pitchFamily="2" charset="2"/>
                        <a:buNone/>
                        <a:tabLst/>
                      </a:pPr>
                      <a:r>
                        <a:rPr kumimoji="0" lang="en-ZA" sz="20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R ‘000</a:t>
                      </a:r>
                    </a:p>
                  </a:txBody>
                  <a:tcPr marL="91446" marR="91446" marT="45721" marB="457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
                          <a:srgbClr val="A50021"/>
                        </a:buClr>
                        <a:buSzTx/>
                        <a:buFont typeface="Wingdings" pitchFamily="2" charset="2"/>
                        <a:buNone/>
                        <a:tabLst/>
                      </a:pPr>
                      <a:r>
                        <a:rPr kumimoji="0" lang="en-ZA" sz="20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2024/25</a:t>
                      </a:r>
                    </a:p>
                    <a:p>
                      <a:pPr marL="0" marR="0" lvl="0" indent="0" algn="ctr" defTabSz="914400" rtl="0" eaLnBrk="1" fontAlgn="base" latinLnBrk="0" hangingPunct="1">
                        <a:lnSpc>
                          <a:spcPct val="100000"/>
                        </a:lnSpc>
                        <a:spcBef>
                          <a:spcPct val="20000"/>
                        </a:spcBef>
                        <a:spcAft>
                          <a:spcPct val="0"/>
                        </a:spcAft>
                        <a:buClr>
                          <a:srgbClr val="A50021"/>
                        </a:buClr>
                        <a:buSzTx/>
                        <a:buFont typeface="Wingdings" pitchFamily="2" charset="2"/>
                        <a:buNone/>
                        <a:tabLst/>
                      </a:pPr>
                      <a:r>
                        <a:rPr kumimoji="0" lang="en-ZA" sz="20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R ‘000</a:t>
                      </a:r>
                    </a:p>
                  </a:txBody>
                  <a:tcPr marL="91446" marR="91446" marT="45721" marB="45721"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124516">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
                          <a:srgbClr val="A50021"/>
                        </a:buClr>
                        <a:buSzTx/>
                        <a:buFont typeface="Wingdings" pitchFamily="2" charset="2"/>
                        <a:buNone/>
                        <a:tabLst/>
                      </a:pPr>
                      <a:r>
                        <a:rPr kumimoji="0" lang="en-ZA" sz="18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Approved budget</a:t>
                      </a:r>
                    </a:p>
                    <a:p>
                      <a:pPr marL="0" marR="0" lvl="0" indent="0" algn="l" defTabSz="914400" rtl="0" eaLnBrk="1" fontAlgn="base" latinLnBrk="0" hangingPunct="1">
                        <a:lnSpc>
                          <a:spcPct val="100000"/>
                        </a:lnSpc>
                        <a:spcBef>
                          <a:spcPct val="20000"/>
                        </a:spcBef>
                        <a:spcAft>
                          <a:spcPct val="0"/>
                        </a:spcAft>
                        <a:buClr>
                          <a:srgbClr val="A50021"/>
                        </a:buClr>
                        <a:buSzTx/>
                        <a:buFont typeface="Wingdings" pitchFamily="2" charset="2"/>
                        <a:buNone/>
                        <a:tabLst/>
                      </a:pPr>
                      <a:endParaRPr kumimoji="0" lang="en-ZA" sz="18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
                          <a:srgbClr val="A50021"/>
                        </a:buClr>
                        <a:buSzTx/>
                        <a:buFont typeface="Wingdings" pitchFamily="2" charset="2"/>
                        <a:buNone/>
                        <a:tabLst/>
                      </a:pPr>
                      <a:r>
                        <a:rPr kumimoji="0" lang="en-ZA" sz="18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Year On Year Growth</a:t>
                      </a:r>
                    </a:p>
                  </a:txBody>
                  <a:tcPr marL="91446" marR="91446" marT="45721" marB="45721"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
                          <a:srgbClr val="A50021"/>
                        </a:buClr>
                        <a:buSzTx/>
                        <a:buFont typeface="Wingdings" pitchFamily="2" charset="2"/>
                        <a:buNone/>
                        <a:tabLst/>
                      </a:pPr>
                      <a:r>
                        <a:rPr kumimoji="0" lang="en-ZA" sz="18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 21 905 197 </a:t>
                      </a:r>
                    </a:p>
                    <a:p>
                      <a:pPr marL="0" marR="0" lvl="0" indent="0" algn="ctr" defTabSz="914400" rtl="0" eaLnBrk="1" fontAlgn="base" latinLnBrk="0" hangingPunct="1">
                        <a:lnSpc>
                          <a:spcPct val="100000"/>
                        </a:lnSpc>
                        <a:spcBef>
                          <a:spcPct val="20000"/>
                        </a:spcBef>
                        <a:spcAft>
                          <a:spcPct val="0"/>
                        </a:spcAft>
                        <a:buClr>
                          <a:srgbClr val="A50021"/>
                        </a:buClr>
                        <a:buSzTx/>
                        <a:buFont typeface="Wingdings" pitchFamily="2" charset="2"/>
                        <a:buNone/>
                        <a:tabLst/>
                      </a:pPr>
                      <a:endParaRPr kumimoji="0" lang="en-ZA" sz="18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
                          <a:srgbClr val="A50021"/>
                        </a:buClr>
                        <a:buSzTx/>
                        <a:buFont typeface="Wingdings" pitchFamily="2" charset="2"/>
                        <a:buNone/>
                        <a:tabLst/>
                      </a:pPr>
                      <a:endParaRPr kumimoji="0" lang="en-ZA" sz="18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91446" marR="91446" marT="45721" marB="457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
                          <a:srgbClr val="A50021"/>
                        </a:buClr>
                        <a:buSzTx/>
                        <a:buFont typeface="Wingdings" pitchFamily="2" charset="2"/>
                        <a:buNone/>
                        <a:tabLst/>
                      </a:pPr>
                      <a:r>
                        <a:rPr kumimoji="0" lang="en-ZA" sz="18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 22 420 451 </a:t>
                      </a:r>
                    </a:p>
                    <a:p>
                      <a:pPr marL="0" marR="0" lvl="0" indent="0" algn="ctr" defTabSz="914400" rtl="0" eaLnBrk="1" fontAlgn="base" latinLnBrk="0" hangingPunct="1">
                        <a:lnSpc>
                          <a:spcPct val="100000"/>
                        </a:lnSpc>
                        <a:spcBef>
                          <a:spcPct val="20000"/>
                        </a:spcBef>
                        <a:spcAft>
                          <a:spcPct val="0"/>
                        </a:spcAft>
                        <a:buClr>
                          <a:srgbClr val="A50021"/>
                        </a:buClr>
                        <a:buSzTx/>
                        <a:buFont typeface="Wingdings" pitchFamily="2" charset="2"/>
                        <a:buNone/>
                        <a:tabLst/>
                      </a:pPr>
                      <a:endParaRPr kumimoji="0" lang="en-ZA" sz="18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
                          <a:srgbClr val="A50021"/>
                        </a:buClr>
                        <a:buSzTx/>
                        <a:buFont typeface="Wingdings" pitchFamily="2" charset="2"/>
                        <a:buNone/>
                        <a:tabLst/>
                      </a:pPr>
                      <a:r>
                        <a:rPr kumimoji="0" lang="en-ZA" sz="1800" b="1" i="0" u="none" strike="noStrike" cap="none" normalizeH="0" baseline="0" dirty="0">
                          <a:ln>
                            <a:noFill/>
                          </a:ln>
                          <a:solidFill>
                            <a:srgbClr val="C00000"/>
                          </a:solidFill>
                          <a:effectLst/>
                          <a:latin typeface="Arial" panose="020B0604020202020204" pitchFamily="34" charset="0"/>
                          <a:cs typeface="Arial" panose="020B0604020202020204" pitchFamily="34" charset="0"/>
                        </a:rPr>
                        <a:t>      2%</a:t>
                      </a:r>
                      <a:r>
                        <a:rPr kumimoji="0" lang="en-ZA" sz="18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p>
                  </a:txBody>
                  <a:tcPr marL="91446" marR="91446" marT="45721" marB="457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
                          <a:srgbClr val="A50021"/>
                        </a:buClr>
                        <a:buSzTx/>
                        <a:buFont typeface="Wingdings" pitchFamily="2" charset="2"/>
                        <a:buNone/>
                        <a:tabLst/>
                      </a:pPr>
                      <a:r>
                        <a:rPr kumimoji="0" lang="en-ZA" sz="18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 22 210 993 </a:t>
                      </a:r>
                    </a:p>
                    <a:p>
                      <a:pPr marL="0" marR="0" lvl="0" indent="0" algn="ctr" defTabSz="914400" rtl="0" eaLnBrk="1" fontAlgn="base" latinLnBrk="0" hangingPunct="1">
                        <a:lnSpc>
                          <a:spcPct val="100000"/>
                        </a:lnSpc>
                        <a:spcBef>
                          <a:spcPct val="20000"/>
                        </a:spcBef>
                        <a:spcAft>
                          <a:spcPct val="0"/>
                        </a:spcAft>
                        <a:buClr>
                          <a:srgbClr val="A50021"/>
                        </a:buClr>
                        <a:buSzTx/>
                        <a:buFont typeface="Wingdings" pitchFamily="2" charset="2"/>
                        <a:buNone/>
                        <a:tabLst/>
                      </a:pPr>
                      <a:r>
                        <a:rPr kumimoji="0" lang="en-ZA" sz="18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endParaRPr kumimoji="0" lang="en-ZA" sz="1800" b="1" i="0" u="none" strike="noStrike" cap="none" normalizeH="0" baseline="0" dirty="0">
                        <a:ln>
                          <a:noFill/>
                        </a:ln>
                        <a:solidFill>
                          <a:srgbClr val="C00000"/>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
                          <a:srgbClr val="A50021"/>
                        </a:buClr>
                        <a:buSzTx/>
                        <a:buFont typeface="Wingdings" pitchFamily="2" charset="2"/>
                        <a:buNone/>
                        <a:tabLst/>
                      </a:pPr>
                      <a:r>
                        <a:rPr kumimoji="0" lang="en-ZA" sz="1800" b="1" i="0" u="none" strike="noStrike" cap="none" normalizeH="0" baseline="0" dirty="0">
                          <a:ln>
                            <a:noFill/>
                          </a:ln>
                          <a:solidFill>
                            <a:srgbClr val="C00000"/>
                          </a:solidFill>
                          <a:effectLst/>
                          <a:latin typeface="Arial" panose="020B0604020202020204" pitchFamily="34" charset="0"/>
                          <a:cs typeface="Arial" panose="020B0604020202020204" pitchFamily="34" charset="0"/>
                        </a:rPr>
                        <a:t> -</a:t>
                      </a:r>
                      <a:r>
                        <a:rPr kumimoji="0" lang="en-ZA" sz="1800" b="1" i="0" u="none" strike="noStrike" kern="1200" cap="none" normalizeH="0" baseline="0" dirty="0">
                          <a:ln>
                            <a:noFill/>
                          </a:ln>
                          <a:solidFill>
                            <a:srgbClr val="C00000"/>
                          </a:solidFill>
                          <a:effectLst/>
                          <a:latin typeface="Arial" panose="020B0604020202020204" pitchFamily="34" charset="0"/>
                          <a:ea typeface="+mn-ea"/>
                          <a:cs typeface="Arial" panose="020B0604020202020204" pitchFamily="34" charset="0"/>
                        </a:rPr>
                        <a:t>1%</a:t>
                      </a:r>
                    </a:p>
                  </a:txBody>
                  <a:tcPr marL="91446" marR="91446" marT="45721" marB="457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
                          <a:srgbClr val="A50021"/>
                        </a:buClr>
                        <a:buSzTx/>
                        <a:buFont typeface="Wingdings" pitchFamily="2" charset="2"/>
                        <a:buNone/>
                        <a:tabLst/>
                      </a:pPr>
                      <a:r>
                        <a:rPr kumimoji="0" lang="en-ZA" sz="18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 23 209 291 </a:t>
                      </a:r>
                    </a:p>
                    <a:p>
                      <a:pPr marL="0" marR="0" lvl="0" indent="0" algn="ctr" defTabSz="914400" rtl="0" eaLnBrk="1" fontAlgn="base" latinLnBrk="0" hangingPunct="1">
                        <a:lnSpc>
                          <a:spcPct val="100000"/>
                        </a:lnSpc>
                        <a:spcBef>
                          <a:spcPct val="20000"/>
                        </a:spcBef>
                        <a:spcAft>
                          <a:spcPct val="0"/>
                        </a:spcAft>
                        <a:buClr>
                          <a:srgbClr val="A50021"/>
                        </a:buClr>
                        <a:buSzTx/>
                        <a:buFont typeface="Wingdings" pitchFamily="2" charset="2"/>
                        <a:buNone/>
                        <a:tabLst/>
                      </a:pPr>
                      <a:r>
                        <a:rPr kumimoji="0" lang="en-ZA" sz="18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p>
                    <a:p>
                      <a:pPr marL="0" marR="0" lvl="0" indent="0" algn="ctr" defTabSz="914400" rtl="0" eaLnBrk="1" fontAlgn="base" latinLnBrk="0" hangingPunct="1">
                        <a:lnSpc>
                          <a:spcPct val="100000"/>
                        </a:lnSpc>
                        <a:spcBef>
                          <a:spcPct val="20000"/>
                        </a:spcBef>
                        <a:spcAft>
                          <a:spcPct val="0"/>
                        </a:spcAft>
                        <a:buClr>
                          <a:srgbClr val="A50021"/>
                        </a:buClr>
                        <a:buSzTx/>
                        <a:buFont typeface="Wingdings" pitchFamily="2" charset="2"/>
                        <a:buNone/>
                        <a:tabLst/>
                      </a:pPr>
                      <a:r>
                        <a:rPr kumimoji="0" lang="en-ZA" sz="1800" b="1" i="0" u="none" strike="noStrike" cap="none" normalizeH="0" baseline="0" dirty="0">
                          <a:ln>
                            <a:noFill/>
                          </a:ln>
                          <a:solidFill>
                            <a:srgbClr val="C00000"/>
                          </a:solidFill>
                          <a:effectLst/>
                          <a:latin typeface="Arial" panose="020B0604020202020204" pitchFamily="34" charset="0"/>
                          <a:cs typeface="Arial" panose="020B0604020202020204" pitchFamily="34" charset="0"/>
                        </a:rPr>
                        <a:t>4%</a:t>
                      </a:r>
                    </a:p>
                  </a:txBody>
                  <a:tcPr marL="91446" marR="91446" marT="45721" marB="45721"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Tree>
  </p:cSld>
  <p:clrMapOvr>
    <a:masterClrMapping/>
  </p:clrMapOvr>
  <p:transition spd="med">
    <p:fade/>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DA7885F-3F90-FF49-A94E-3F1646D1DAF4}"/>
              </a:ext>
            </a:extLst>
          </p:cNvPr>
          <p:cNvSpPr txBox="1"/>
          <p:nvPr/>
        </p:nvSpPr>
        <p:spPr>
          <a:xfrm>
            <a:off x="771525" y="2006600"/>
            <a:ext cx="7600950" cy="3789363"/>
          </a:xfrm>
          <a:prstGeom prst="rect">
            <a:avLst/>
          </a:prstGeom>
          <a:noFill/>
        </p:spPr>
        <p:txBody>
          <a:bodyPr>
            <a:spAutoFit/>
          </a:bodyPr>
          <a:lstStyle/>
          <a:p>
            <a:pPr algn="just" eaLnBrk="1" hangingPunct="1">
              <a:lnSpc>
                <a:spcPct val="150000"/>
              </a:lnSpc>
              <a:spcBef>
                <a:spcPct val="20000"/>
              </a:spcBef>
              <a:defRPr/>
            </a:pPr>
            <a:r>
              <a:rPr lang="en-ZA" altLang="en-US" sz="1680" dirty="0">
                <a:latin typeface="Arial" panose="020B0604020202020204" pitchFamily="34" charset="0"/>
                <a:cs typeface="Arial" panose="020B0604020202020204" pitchFamily="34" charset="0"/>
              </a:rPr>
              <a:t>The current year’s budget of R22,420 billion is allocated as follows:</a:t>
            </a:r>
          </a:p>
          <a:p>
            <a:pPr marL="285750" indent="-285750" algn="just" eaLnBrk="1" hangingPunct="1">
              <a:lnSpc>
                <a:spcPct val="150000"/>
              </a:lnSpc>
              <a:spcBef>
                <a:spcPct val="20000"/>
              </a:spcBef>
              <a:buFont typeface="Wingdings" panose="05000000000000000000" pitchFamily="2" charset="2"/>
              <a:buChar char="§"/>
              <a:defRPr/>
            </a:pPr>
            <a:r>
              <a:rPr lang="en-ZA" altLang="en-US" sz="1680" dirty="0">
                <a:latin typeface="Arial" panose="020B0604020202020204" pitchFamily="34" charset="0"/>
                <a:cs typeface="Arial" panose="020B0604020202020204" pitchFamily="34" charset="0"/>
              </a:rPr>
              <a:t>47</a:t>
            </a:r>
            <a:r>
              <a:rPr lang="en-US" altLang="en-US" sz="1680" dirty="0">
                <a:latin typeface="Arial" panose="020B0604020202020204" pitchFamily="34" charset="0"/>
                <a:cs typeface="Arial" panose="020B0604020202020204" pitchFamily="34" charset="0"/>
              </a:rPr>
              <a:t> percent (10,4 billion) is allocated toward </a:t>
            </a:r>
            <a:r>
              <a:rPr lang="en-ZA" altLang="en-US" sz="1680" dirty="0">
                <a:latin typeface="Arial" panose="020B0604020202020204" pitchFamily="34" charset="0"/>
                <a:cs typeface="Arial" panose="020B0604020202020204" pitchFamily="34" charset="0"/>
              </a:rPr>
              <a:t>the </a:t>
            </a:r>
            <a:r>
              <a:rPr lang="en-US" altLang="en-US" sz="1680" dirty="0">
                <a:latin typeface="Arial" panose="020B0604020202020204" pitchFamily="34" charset="0"/>
                <a:cs typeface="Arial" panose="020B0604020202020204" pitchFamily="34" charset="0"/>
              </a:rPr>
              <a:t>the compensation of employees ceiling; </a:t>
            </a:r>
          </a:p>
          <a:p>
            <a:pPr marL="285750" indent="-285750" algn="just" eaLnBrk="1" hangingPunct="1">
              <a:lnSpc>
                <a:spcPct val="150000"/>
              </a:lnSpc>
              <a:spcBef>
                <a:spcPct val="20000"/>
              </a:spcBef>
              <a:buFont typeface="Wingdings" panose="05000000000000000000" pitchFamily="2" charset="2"/>
              <a:buChar char="§"/>
              <a:defRPr/>
            </a:pPr>
            <a:r>
              <a:rPr lang="en-US" altLang="en-US" sz="1680" dirty="0">
                <a:latin typeface="Arial" panose="020B0604020202020204" pitchFamily="34" charset="0"/>
                <a:cs typeface="Arial" panose="020B0604020202020204" pitchFamily="34" charset="0"/>
              </a:rPr>
              <a:t>17 percent (R3,9 billion) is allocated towards the </a:t>
            </a:r>
            <a:r>
              <a:rPr lang="en-ZA" altLang="en-US" sz="1680" dirty="0">
                <a:latin typeface="Arial" panose="020B0604020202020204" pitchFamily="34" charset="0"/>
                <a:cs typeface="Arial" panose="020B0604020202020204" pitchFamily="34" charset="0"/>
              </a:rPr>
              <a:t>earmarked funds; </a:t>
            </a:r>
          </a:p>
          <a:p>
            <a:pPr marL="285750" indent="-285750" algn="just" eaLnBrk="1" hangingPunct="1">
              <a:lnSpc>
                <a:spcPct val="150000"/>
              </a:lnSpc>
              <a:spcBef>
                <a:spcPct val="20000"/>
              </a:spcBef>
              <a:buFont typeface="Wingdings" panose="05000000000000000000" pitchFamily="2" charset="2"/>
              <a:buChar char="§"/>
              <a:defRPr/>
            </a:pPr>
            <a:r>
              <a:rPr lang="en-ZA" altLang="en-US" sz="1680" dirty="0">
                <a:latin typeface="Arial" panose="020B0604020202020204" pitchFamily="34" charset="0"/>
                <a:cs typeface="Arial" panose="020B0604020202020204" pitchFamily="34" charset="0"/>
              </a:rPr>
              <a:t>14 percent R3,1 billion is allocated towards transfer payments to entities, 11 percent (R2,4 billion) is allocated towards Direct Charges (Magistrates’ salaries); and </a:t>
            </a:r>
          </a:p>
          <a:p>
            <a:pPr marL="285750" indent="-285750" algn="just" eaLnBrk="1" hangingPunct="1">
              <a:lnSpc>
                <a:spcPct val="150000"/>
              </a:lnSpc>
              <a:spcBef>
                <a:spcPct val="20000"/>
              </a:spcBef>
              <a:buFont typeface="Wingdings" panose="05000000000000000000" pitchFamily="2" charset="2"/>
              <a:buChar char="§"/>
              <a:defRPr/>
            </a:pPr>
            <a:r>
              <a:rPr lang="en-ZA" altLang="en-US" sz="1680" dirty="0">
                <a:latin typeface="Arial" panose="020B0604020202020204" pitchFamily="34" charset="0"/>
                <a:cs typeface="Arial" panose="020B0604020202020204" pitchFamily="34" charset="0"/>
              </a:rPr>
              <a:t>The remaining 11 percent (R2,6 billion) towards the Department’s discretional budget. </a:t>
            </a:r>
            <a:endParaRPr lang="en-US" sz="1680"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BB82CC36-31B5-6845-B4BF-AC56D99B1E23}"/>
              </a:ext>
            </a:extLst>
          </p:cNvPr>
          <p:cNvSpPr txBox="1"/>
          <p:nvPr/>
        </p:nvSpPr>
        <p:spPr>
          <a:xfrm>
            <a:off x="457200" y="595313"/>
            <a:ext cx="8686800" cy="523875"/>
          </a:xfrm>
          <a:prstGeom prst="rect">
            <a:avLst/>
          </a:prstGeom>
          <a:noFill/>
        </p:spPr>
        <p:txBody>
          <a:bodyPr>
            <a:spAutoFit/>
          </a:bodyPr>
          <a:lstStyle/>
          <a:p>
            <a:pPr algn="ctr" eaLnBrk="1" fontAlgn="auto" hangingPunct="1">
              <a:spcBef>
                <a:spcPts val="0"/>
              </a:spcBef>
              <a:spcAft>
                <a:spcPts val="0"/>
              </a:spcAft>
              <a:defRPr/>
            </a:pPr>
            <a:r>
              <a:rPr lang="en-ZA" altLang="en-US" sz="2800" b="1" dirty="0">
                <a:solidFill>
                  <a:prstClr val="black"/>
                </a:solidFill>
                <a:latin typeface="Arial" panose="020B0604020202020204" pitchFamily="34" charset="0"/>
                <a:ea typeface="+mj-ea"/>
                <a:cs typeface="Arial" panose="020B0604020202020204" pitchFamily="34" charset="0"/>
              </a:rPr>
              <a:t>Current year’s Departmental budget allocation</a:t>
            </a:r>
            <a:endParaRPr lang="en-US" sz="2400" dirty="0">
              <a:latin typeface="Arial" panose="020B0604020202020204" pitchFamily="34" charset="0"/>
              <a:cs typeface="Arial" panose="020B0604020202020204" pitchFamily="34" charset="0"/>
            </a:endParaRPr>
          </a:p>
        </p:txBody>
      </p:sp>
      <p:cxnSp>
        <p:nvCxnSpPr>
          <p:cNvPr id="5" name="Straight Connector 4">
            <a:extLst>
              <a:ext uri="{FF2B5EF4-FFF2-40B4-BE49-F238E27FC236}">
                <a16:creationId xmlns:a16="http://schemas.microsoft.com/office/drawing/2014/main" id="{F6313141-8041-5D46-B346-B9AFD27D30F9}"/>
              </a:ext>
            </a:extLst>
          </p:cNvPr>
          <p:cNvCxnSpPr>
            <a:cxnSpLocks/>
          </p:cNvCxnSpPr>
          <p:nvPr/>
        </p:nvCxnSpPr>
        <p:spPr>
          <a:xfrm>
            <a:off x="706438" y="1778000"/>
            <a:ext cx="7494587" cy="0"/>
          </a:xfrm>
          <a:prstGeom prst="line">
            <a:avLst/>
          </a:prstGeom>
          <a:ln>
            <a:solidFill>
              <a:srgbClr val="C00000"/>
            </a:solidFill>
          </a:ln>
        </p:spPr>
        <p:style>
          <a:lnRef idx="2">
            <a:schemeClr val="accent4"/>
          </a:lnRef>
          <a:fillRef idx="0">
            <a:schemeClr val="accent4"/>
          </a:fillRef>
          <a:effectRef idx="1">
            <a:schemeClr val="accent4"/>
          </a:effectRef>
          <a:fontRef idx="minor">
            <a:schemeClr val="tx1"/>
          </a:fontRef>
        </p:style>
      </p:cxnSp>
    </p:spTree>
  </p:cSld>
  <p:clrMapOvr>
    <a:masterClrMapping/>
  </p:clrMapOvr>
  <p:transition spd="med">
    <p:fade/>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DA7885F-3F90-FF49-A94E-3F1646D1DAF4}"/>
              </a:ext>
            </a:extLst>
          </p:cNvPr>
          <p:cNvSpPr txBox="1"/>
          <p:nvPr/>
        </p:nvSpPr>
        <p:spPr>
          <a:xfrm>
            <a:off x="714375" y="1300163"/>
            <a:ext cx="7600950" cy="5138737"/>
          </a:xfrm>
          <a:prstGeom prst="rect">
            <a:avLst/>
          </a:prstGeom>
          <a:noFill/>
        </p:spPr>
        <p:txBody>
          <a:bodyPr>
            <a:spAutoFit/>
          </a:bodyPr>
          <a:lstStyle/>
          <a:p>
            <a:pPr algn="just" eaLnBrk="1" hangingPunct="1">
              <a:lnSpc>
                <a:spcPct val="150000"/>
              </a:lnSpc>
              <a:spcBef>
                <a:spcPct val="20000"/>
              </a:spcBef>
              <a:defRPr/>
            </a:pPr>
            <a:r>
              <a:rPr lang="en-ZA" altLang="en-US" sz="1680" dirty="0">
                <a:latin typeface="Arial" panose="020B0604020202020204" pitchFamily="34" charset="0"/>
                <a:cs typeface="Arial" panose="020B0604020202020204" pitchFamily="34" charset="0"/>
              </a:rPr>
              <a:t>The Department’s budget percentage year on year fluctuation is as a result of the following:</a:t>
            </a:r>
          </a:p>
          <a:p>
            <a:pPr marL="285750" indent="-285750" algn="just" eaLnBrk="1" hangingPunct="1">
              <a:lnSpc>
                <a:spcPct val="150000"/>
              </a:lnSpc>
              <a:spcBef>
                <a:spcPct val="20000"/>
              </a:spcBef>
              <a:buFont typeface="Wingdings" panose="05000000000000000000" pitchFamily="2" charset="2"/>
              <a:buChar char="§"/>
              <a:defRPr/>
            </a:pPr>
            <a:r>
              <a:rPr lang="en-ZA" altLang="en-US" sz="1680" dirty="0">
                <a:latin typeface="Arial" panose="020B0604020202020204" pitchFamily="34" charset="0"/>
                <a:cs typeface="Arial" panose="020B0604020202020204" pitchFamily="34" charset="0"/>
              </a:rPr>
              <a:t>The 2 percent budget growth in the 2022/23 financial year is due to the additional funding for the NPA  as well as the non-pensionable salary adjustment provision</a:t>
            </a:r>
          </a:p>
          <a:p>
            <a:pPr marL="285750" indent="-285750" algn="just" eaLnBrk="1" fontAlgn="auto" hangingPunct="1">
              <a:lnSpc>
                <a:spcPct val="150000"/>
              </a:lnSpc>
              <a:spcBef>
                <a:spcPts val="0"/>
              </a:spcBef>
              <a:spcAft>
                <a:spcPts val="0"/>
              </a:spcAft>
              <a:buFont typeface="Wingdings" panose="05000000000000000000" pitchFamily="2" charset="2"/>
              <a:buChar char="§"/>
              <a:defRPr/>
            </a:pPr>
            <a:r>
              <a:rPr lang="en-US" sz="1680" dirty="0">
                <a:latin typeface="Arial" panose="020B0604020202020204" pitchFamily="34" charset="0"/>
                <a:cs typeface="Arial" panose="020B0604020202020204" pitchFamily="34" charset="0"/>
              </a:rPr>
              <a:t>The negative decline of 1 per cent in the 2023/24 financial year is due to the non-allocation of salary adjustment as well as the impact of historical budget cuts. The effect of these cuts resulted in the Department’s budget to have a minimal growth percentage</a:t>
            </a:r>
          </a:p>
          <a:p>
            <a:pPr marL="285750" indent="-285750" algn="just" eaLnBrk="1" fontAlgn="auto" hangingPunct="1">
              <a:lnSpc>
                <a:spcPct val="150000"/>
              </a:lnSpc>
              <a:spcBef>
                <a:spcPts val="0"/>
              </a:spcBef>
              <a:spcAft>
                <a:spcPts val="0"/>
              </a:spcAft>
              <a:buFont typeface="Wingdings" panose="05000000000000000000" pitchFamily="2" charset="2"/>
              <a:buChar char="§"/>
              <a:defRPr/>
            </a:pPr>
            <a:r>
              <a:rPr lang="en-US" sz="1680" dirty="0">
                <a:latin typeface="Arial" panose="020B0604020202020204" pitchFamily="34" charset="0"/>
                <a:cs typeface="Arial" panose="020B0604020202020204" pitchFamily="34" charset="0"/>
              </a:rPr>
              <a:t>The 4 percent budget growth in the 2024/25 financial year is mainly due to the non reduction of Department’s budget baseline in the 2021 budget process.</a:t>
            </a:r>
          </a:p>
          <a:p>
            <a:pPr marL="285750" indent="-285750" algn="just" eaLnBrk="1" fontAlgn="auto" hangingPunct="1">
              <a:lnSpc>
                <a:spcPct val="150000"/>
              </a:lnSpc>
              <a:spcBef>
                <a:spcPts val="0"/>
              </a:spcBef>
              <a:spcAft>
                <a:spcPts val="0"/>
              </a:spcAft>
              <a:buFont typeface="Wingdings" panose="05000000000000000000" pitchFamily="2" charset="2"/>
              <a:buChar char="§"/>
              <a:defRPr/>
            </a:pPr>
            <a:endParaRPr lang="en-US" sz="1680"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BB82CC36-31B5-6845-B4BF-AC56D99B1E23}"/>
              </a:ext>
            </a:extLst>
          </p:cNvPr>
          <p:cNvSpPr txBox="1"/>
          <p:nvPr/>
        </p:nvSpPr>
        <p:spPr>
          <a:xfrm>
            <a:off x="723900" y="595313"/>
            <a:ext cx="7705725" cy="523875"/>
          </a:xfrm>
          <a:prstGeom prst="rect">
            <a:avLst/>
          </a:prstGeom>
          <a:noFill/>
        </p:spPr>
        <p:txBody>
          <a:bodyPr>
            <a:spAutoFit/>
          </a:bodyPr>
          <a:lstStyle/>
          <a:p>
            <a:pPr eaLnBrk="1" fontAlgn="auto" hangingPunct="1">
              <a:spcBef>
                <a:spcPts val="0"/>
              </a:spcBef>
              <a:spcAft>
                <a:spcPts val="0"/>
              </a:spcAft>
              <a:defRPr/>
            </a:pPr>
            <a:r>
              <a:rPr lang="en-ZA" altLang="en-US" sz="2800" b="1" dirty="0">
                <a:solidFill>
                  <a:prstClr val="black"/>
                </a:solidFill>
                <a:latin typeface="Arial" panose="020B0604020202020204" pitchFamily="34" charset="0"/>
                <a:ea typeface="+mj-ea"/>
                <a:cs typeface="Arial" panose="020B0604020202020204" pitchFamily="34" charset="0"/>
              </a:rPr>
              <a:t>Overall year on year growth</a:t>
            </a:r>
            <a:endParaRPr lang="en-US" sz="2400" dirty="0">
              <a:latin typeface="Arial" panose="020B0604020202020204" pitchFamily="34" charset="0"/>
              <a:cs typeface="Arial" panose="020B0604020202020204" pitchFamily="34" charset="0"/>
            </a:endParaRPr>
          </a:p>
        </p:txBody>
      </p:sp>
      <p:cxnSp>
        <p:nvCxnSpPr>
          <p:cNvPr id="5" name="Straight Connector 4">
            <a:extLst>
              <a:ext uri="{FF2B5EF4-FFF2-40B4-BE49-F238E27FC236}">
                <a16:creationId xmlns:a16="http://schemas.microsoft.com/office/drawing/2014/main" id="{F6313141-8041-5D46-B346-B9AFD27D30F9}"/>
              </a:ext>
            </a:extLst>
          </p:cNvPr>
          <p:cNvCxnSpPr>
            <a:cxnSpLocks/>
          </p:cNvCxnSpPr>
          <p:nvPr/>
        </p:nvCxnSpPr>
        <p:spPr>
          <a:xfrm>
            <a:off x="723900" y="1119188"/>
            <a:ext cx="7496175" cy="0"/>
          </a:xfrm>
          <a:prstGeom prst="line">
            <a:avLst/>
          </a:prstGeom>
          <a:ln>
            <a:solidFill>
              <a:srgbClr val="C00000"/>
            </a:solidFill>
          </a:ln>
        </p:spPr>
        <p:style>
          <a:lnRef idx="2">
            <a:schemeClr val="accent4"/>
          </a:lnRef>
          <a:fillRef idx="0">
            <a:schemeClr val="accent4"/>
          </a:fillRef>
          <a:effectRef idx="1">
            <a:schemeClr val="accent4"/>
          </a:effectRef>
          <a:fontRef idx="minor">
            <a:schemeClr val="tx1"/>
          </a:fontRef>
        </p:style>
      </p:cxnSp>
    </p:spTree>
  </p:cSld>
  <p:clrMapOvr>
    <a:masterClrMapping/>
  </p:clrMapOvr>
  <p:transition spd="med">
    <p:fade/>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extBox 2">
            <a:extLst>
              <a:ext uri="{FF2B5EF4-FFF2-40B4-BE49-F238E27FC236}">
                <a16:creationId xmlns:a16="http://schemas.microsoft.com/office/drawing/2014/main" id="{1B981437-139D-3AF9-9DD2-86C00D99668B}"/>
              </a:ext>
            </a:extLst>
          </p:cNvPr>
          <p:cNvSpPr txBox="1">
            <a:spLocks noChangeArrowheads="1"/>
          </p:cNvSpPr>
          <p:nvPr/>
        </p:nvSpPr>
        <p:spPr bwMode="auto">
          <a:xfrm>
            <a:off x="287338" y="722313"/>
            <a:ext cx="81280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0"/>
              </a:spcBef>
              <a:buFontTx/>
              <a:buNone/>
            </a:pPr>
            <a:r>
              <a:rPr lang="en-GB" altLang="en-US" sz="2400" b="1">
                <a:solidFill>
                  <a:srgbClr val="000000"/>
                </a:solidFill>
                <a:latin typeface="Arial" panose="020B0604020202020204" pitchFamily="34" charset="0"/>
                <a:cs typeface="Arial" panose="020B0604020202020204" pitchFamily="34" charset="0"/>
              </a:rPr>
              <a:t>Budget Allocations per Economic Classification</a:t>
            </a:r>
            <a:endParaRPr lang="en-GB" altLang="en-US" sz="2400" b="1">
              <a:solidFill>
                <a:srgbClr val="A50021"/>
              </a:solidFill>
              <a:latin typeface="Arial" panose="020B0604020202020204" pitchFamily="34" charset="0"/>
              <a:cs typeface="Arial" panose="020B0604020202020204" pitchFamily="34" charset="0"/>
            </a:endParaRPr>
          </a:p>
          <a:p>
            <a:pPr eaLnBrk="1" hangingPunct="1">
              <a:lnSpc>
                <a:spcPct val="100000"/>
              </a:lnSpc>
              <a:spcBef>
                <a:spcPct val="0"/>
              </a:spcBef>
              <a:buFontTx/>
              <a:buNone/>
            </a:pPr>
            <a:endParaRPr lang="en-US" altLang="en-US" sz="2000">
              <a:solidFill>
                <a:srgbClr val="000000"/>
              </a:solidFill>
              <a:latin typeface="Times New Roman" panose="02020603050405020304" pitchFamily="18" charset="0"/>
              <a:cs typeface="Times New Roman" panose="02020603050405020304" pitchFamily="18" charset="0"/>
            </a:endParaRPr>
          </a:p>
        </p:txBody>
      </p:sp>
      <p:cxnSp>
        <p:nvCxnSpPr>
          <p:cNvPr id="4" name="Straight Connector 3">
            <a:extLst>
              <a:ext uri="{FF2B5EF4-FFF2-40B4-BE49-F238E27FC236}">
                <a16:creationId xmlns:a16="http://schemas.microsoft.com/office/drawing/2014/main" id="{5FECF915-9C3C-A048-902A-5CE545F09464}"/>
              </a:ext>
            </a:extLst>
          </p:cNvPr>
          <p:cNvCxnSpPr/>
          <p:nvPr/>
        </p:nvCxnSpPr>
        <p:spPr>
          <a:xfrm>
            <a:off x="728663" y="1323975"/>
            <a:ext cx="7599362" cy="0"/>
          </a:xfrm>
          <a:prstGeom prst="line">
            <a:avLst/>
          </a:prstGeom>
          <a:ln>
            <a:solidFill>
              <a:srgbClr val="C00000"/>
            </a:solidFill>
          </a:ln>
        </p:spPr>
        <p:style>
          <a:lnRef idx="2">
            <a:schemeClr val="accent4"/>
          </a:lnRef>
          <a:fillRef idx="0">
            <a:schemeClr val="accent4"/>
          </a:fillRef>
          <a:effectRef idx="1">
            <a:schemeClr val="accent4"/>
          </a:effectRef>
          <a:fontRef idx="minor">
            <a:schemeClr val="tx1"/>
          </a:fontRef>
        </p:style>
      </p:cxnSp>
      <p:graphicFrame>
        <p:nvGraphicFramePr>
          <p:cNvPr id="100356" name="Object 6">
            <a:extLst>
              <a:ext uri="{FF2B5EF4-FFF2-40B4-BE49-F238E27FC236}">
                <a16:creationId xmlns:a16="http://schemas.microsoft.com/office/drawing/2014/main" id="{47DBEC37-4962-383F-C247-A49A3DC5656B}"/>
              </a:ext>
            </a:extLst>
          </p:cNvPr>
          <p:cNvGraphicFramePr>
            <a:graphicFrameLocks noChangeAspect="1"/>
          </p:cNvGraphicFramePr>
          <p:nvPr/>
        </p:nvGraphicFramePr>
        <p:xfrm>
          <a:off x="815975" y="1395413"/>
          <a:ext cx="7637463" cy="4338637"/>
        </p:xfrm>
        <a:graphic>
          <a:graphicData uri="http://schemas.openxmlformats.org/presentationml/2006/ole">
            <mc:AlternateContent xmlns:mc="http://schemas.openxmlformats.org/markup-compatibility/2006">
              <mc:Choice xmlns:v="urn:schemas-microsoft-com:vml" Requires="v">
                <p:oleObj spid="_x0000_s1026" name="Worksheet" r:id="rId3" imgW="5657955" imgH="2952719" progId="Excel.Sheet.8">
                  <p:embed/>
                </p:oleObj>
              </mc:Choice>
              <mc:Fallback>
                <p:oleObj name="Worksheet" r:id="rId3" imgW="5657955" imgH="2952719" progId="Excel.Sheet.8">
                  <p:embed/>
                  <p:pic>
                    <p:nvPicPr>
                      <p:cNvPr id="100356" name="Object 6">
                        <a:extLst>
                          <a:ext uri="{FF2B5EF4-FFF2-40B4-BE49-F238E27FC236}">
                            <a16:creationId xmlns:a16="http://schemas.microsoft.com/office/drawing/2014/main" id="{47DBEC37-4962-383F-C247-A49A3DC5656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5975" y="1395413"/>
                        <a:ext cx="7637463" cy="433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spd="med">
    <p:fade/>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DA7885F-3F90-FF49-A94E-3F1646D1DAF4}"/>
              </a:ext>
            </a:extLst>
          </p:cNvPr>
          <p:cNvSpPr txBox="1"/>
          <p:nvPr/>
        </p:nvSpPr>
        <p:spPr>
          <a:xfrm>
            <a:off x="771525" y="1898650"/>
            <a:ext cx="7600950" cy="5414963"/>
          </a:xfrm>
          <a:prstGeom prst="rect">
            <a:avLst/>
          </a:prstGeom>
          <a:noFill/>
        </p:spPr>
        <p:txBody>
          <a:bodyPr>
            <a:spAutoFit/>
          </a:bodyPr>
          <a:lstStyle/>
          <a:p>
            <a:pPr marL="285750" indent="-285750" algn="just" eaLnBrk="1" hangingPunct="1">
              <a:lnSpc>
                <a:spcPct val="150000"/>
              </a:lnSpc>
              <a:spcBef>
                <a:spcPct val="20000"/>
              </a:spcBef>
              <a:buFont typeface="Wingdings" panose="05000000000000000000" pitchFamily="2" charset="2"/>
              <a:buChar char="§"/>
              <a:defRPr/>
            </a:pPr>
            <a:r>
              <a:rPr lang="en-ZA" altLang="en-US" sz="1200" b="1" dirty="0">
                <a:latin typeface="Arial" panose="020B0604020202020204" pitchFamily="34" charset="0"/>
                <a:cs typeface="Arial" panose="020B0604020202020204" pitchFamily="34" charset="0"/>
              </a:rPr>
              <a:t>Programme 1: </a:t>
            </a:r>
            <a:r>
              <a:rPr lang="en-ZA" altLang="en-US" sz="1200" dirty="0">
                <a:latin typeface="Arial" panose="020B0604020202020204" pitchFamily="34" charset="0"/>
                <a:cs typeface="Arial" panose="020B0604020202020204" pitchFamily="34" charset="0"/>
              </a:rPr>
              <a:t>Of the R2,989 billion budget allocation, R651 million is allocated toward Compensation of employees, R2,304 billion towards Goods &amp; Services, R20,4 million towards Transfers and Entities and R13 million towards Payments for capital assets</a:t>
            </a:r>
          </a:p>
          <a:p>
            <a:pPr marL="285750" indent="-285750" algn="just" eaLnBrk="1" hangingPunct="1">
              <a:lnSpc>
                <a:spcPct val="150000"/>
              </a:lnSpc>
              <a:spcBef>
                <a:spcPct val="20000"/>
              </a:spcBef>
              <a:buFont typeface="Wingdings" panose="05000000000000000000" pitchFamily="2" charset="2"/>
              <a:buChar char="§"/>
              <a:defRPr/>
            </a:pPr>
            <a:r>
              <a:rPr lang="en-ZA" altLang="en-US" sz="1200" b="1" dirty="0">
                <a:latin typeface="Arial" panose="020B0604020202020204" pitchFamily="34" charset="0"/>
                <a:cs typeface="Arial" panose="020B0604020202020204" pitchFamily="34" charset="0"/>
              </a:rPr>
              <a:t>Programme 2: </a:t>
            </a:r>
            <a:r>
              <a:rPr lang="en-US" altLang="en-US" sz="1200" dirty="0">
                <a:latin typeface="Arial" panose="020B0604020202020204" pitchFamily="34" charset="0"/>
                <a:cs typeface="Arial" panose="020B0604020202020204" pitchFamily="34" charset="0"/>
              </a:rPr>
              <a:t>Of the R6,809 billion budget allocation, R4,412 billion is allocated toward Compensation of employees, R1,695 billion towards Goods &amp; Services, R38 million towards Transfers and Entities and R669 million towards Payments for capital assets</a:t>
            </a:r>
          </a:p>
          <a:p>
            <a:pPr marL="285750" indent="-285750" algn="just" eaLnBrk="1" hangingPunct="1">
              <a:lnSpc>
                <a:spcPct val="150000"/>
              </a:lnSpc>
              <a:spcBef>
                <a:spcPct val="20000"/>
              </a:spcBef>
              <a:buFont typeface="Wingdings" panose="05000000000000000000" pitchFamily="2" charset="2"/>
              <a:buChar char="§"/>
              <a:defRPr/>
            </a:pPr>
            <a:r>
              <a:rPr lang="en-ZA" altLang="en-US" sz="1200" b="1" dirty="0">
                <a:latin typeface="Arial" panose="020B0604020202020204" pitchFamily="34" charset="0"/>
                <a:cs typeface="Arial" panose="020B0604020202020204" pitchFamily="34" charset="0"/>
              </a:rPr>
              <a:t>Programme 3: </a:t>
            </a:r>
            <a:r>
              <a:rPr lang="en-US" altLang="en-US" sz="1200" dirty="0">
                <a:latin typeface="Arial" panose="020B0604020202020204" pitchFamily="34" charset="0"/>
                <a:cs typeface="Arial" panose="020B0604020202020204" pitchFamily="34" charset="0"/>
              </a:rPr>
              <a:t>Of the R1,323 billion budget allocation, R1,152 billion is allocated towards Compensation of employees, R125 million towards Goods &amp; Services, R26,6 million towards Transfers and Entities and R16,3 million towards Payments for capital assets</a:t>
            </a:r>
          </a:p>
          <a:p>
            <a:pPr marL="285750" indent="-285750" algn="just" eaLnBrk="1" hangingPunct="1">
              <a:lnSpc>
                <a:spcPct val="150000"/>
              </a:lnSpc>
              <a:spcBef>
                <a:spcPct val="20000"/>
              </a:spcBef>
              <a:buFont typeface="Wingdings" panose="05000000000000000000" pitchFamily="2" charset="2"/>
              <a:buChar char="§"/>
              <a:defRPr/>
            </a:pPr>
            <a:r>
              <a:rPr lang="en-US" altLang="en-US" sz="1200" b="1" dirty="0">
                <a:latin typeface="Arial" panose="020B0604020202020204" pitchFamily="34" charset="0"/>
                <a:cs typeface="Arial" panose="020B0604020202020204" pitchFamily="34" charset="0"/>
              </a:rPr>
              <a:t>Programme 4</a:t>
            </a:r>
            <a:r>
              <a:rPr lang="en-US" altLang="en-US" sz="1200" dirty="0">
                <a:latin typeface="Arial" panose="020B0604020202020204" pitchFamily="34" charset="0"/>
                <a:cs typeface="Arial" panose="020B0604020202020204" pitchFamily="34" charset="0"/>
              </a:rPr>
              <a:t>: Of the R4,910 billion budget allocation, R4,154 billion is allocated towards Compensation of employees, R678 million towards Goods &amp; Services, R22 million towards Transfers and Entities and R86,4 million towards Payments for capital assets</a:t>
            </a:r>
          </a:p>
          <a:p>
            <a:pPr marL="285750" indent="-285750" algn="just" eaLnBrk="1" hangingPunct="1">
              <a:lnSpc>
                <a:spcPct val="150000"/>
              </a:lnSpc>
              <a:spcBef>
                <a:spcPct val="20000"/>
              </a:spcBef>
              <a:buFont typeface="Wingdings" panose="05000000000000000000" pitchFamily="2" charset="2"/>
              <a:buChar char="§"/>
              <a:defRPr/>
            </a:pPr>
            <a:r>
              <a:rPr lang="en-US" altLang="en-US" sz="1200" b="1" dirty="0">
                <a:latin typeface="Arial" panose="020B0604020202020204" pitchFamily="34" charset="0"/>
                <a:cs typeface="Arial" panose="020B0604020202020204" pitchFamily="34" charset="0"/>
              </a:rPr>
              <a:t>Programme 5: </a:t>
            </a:r>
            <a:r>
              <a:rPr lang="en-US" altLang="en-US" sz="1200" dirty="0">
                <a:latin typeface="Arial" panose="020B0604020202020204" pitchFamily="34" charset="0"/>
                <a:cs typeface="Arial" panose="020B0604020202020204" pitchFamily="34" charset="0"/>
              </a:rPr>
              <a:t>Of the R3,990 billion budget allocation, R71,9 million is allocated towards Compensation of employees, R771 million towards Goods &amp; Services, R3,113 billion towards Transfers and Entities and R34,9 million towards Payments for capital assets</a:t>
            </a:r>
          </a:p>
          <a:p>
            <a:pPr marL="285750" indent="-285750" algn="just" eaLnBrk="1" hangingPunct="1">
              <a:lnSpc>
                <a:spcPct val="150000"/>
              </a:lnSpc>
              <a:spcBef>
                <a:spcPct val="20000"/>
              </a:spcBef>
              <a:buFont typeface="Wingdings" panose="05000000000000000000" pitchFamily="2" charset="2"/>
              <a:buChar char="§"/>
              <a:defRPr/>
            </a:pPr>
            <a:endParaRPr lang="en-US" altLang="en-US" sz="1200" dirty="0">
              <a:latin typeface="Arial" panose="020B0604020202020204" pitchFamily="34" charset="0"/>
              <a:cs typeface="Arial" panose="020B0604020202020204" pitchFamily="34" charset="0"/>
            </a:endParaRPr>
          </a:p>
          <a:p>
            <a:pPr marL="285750" indent="-285750" algn="just" eaLnBrk="1" hangingPunct="1">
              <a:lnSpc>
                <a:spcPct val="150000"/>
              </a:lnSpc>
              <a:spcBef>
                <a:spcPct val="20000"/>
              </a:spcBef>
              <a:buFont typeface="Wingdings" panose="05000000000000000000" pitchFamily="2" charset="2"/>
              <a:buChar char="§"/>
              <a:defRPr/>
            </a:pPr>
            <a:endParaRPr lang="en-US" altLang="en-US" sz="1200" dirty="0">
              <a:latin typeface="Arial" panose="020B0604020202020204" pitchFamily="34" charset="0"/>
              <a:cs typeface="Arial" panose="020B0604020202020204" pitchFamily="34" charset="0"/>
            </a:endParaRPr>
          </a:p>
          <a:p>
            <a:pPr marL="285750" indent="-285750" algn="just" eaLnBrk="1" hangingPunct="1">
              <a:lnSpc>
                <a:spcPct val="150000"/>
              </a:lnSpc>
              <a:spcBef>
                <a:spcPct val="20000"/>
              </a:spcBef>
              <a:buFont typeface="Wingdings" panose="05000000000000000000" pitchFamily="2" charset="2"/>
              <a:buChar char="§"/>
              <a:defRPr/>
            </a:pPr>
            <a:endParaRPr lang="en-ZA" altLang="en-US" sz="1680"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BB82CC36-31B5-6845-B4BF-AC56D99B1E23}"/>
              </a:ext>
            </a:extLst>
          </p:cNvPr>
          <p:cNvSpPr txBox="1"/>
          <p:nvPr/>
        </p:nvSpPr>
        <p:spPr>
          <a:xfrm>
            <a:off x="457200" y="595313"/>
            <a:ext cx="8686800" cy="954087"/>
          </a:xfrm>
          <a:prstGeom prst="rect">
            <a:avLst/>
          </a:prstGeom>
          <a:noFill/>
        </p:spPr>
        <p:txBody>
          <a:bodyPr>
            <a:spAutoFit/>
          </a:bodyPr>
          <a:lstStyle/>
          <a:p>
            <a:pPr algn="ctr" eaLnBrk="1" fontAlgn="auto" hangingPunct="1">
              <a:spcBef>
                <a:spcPts val="0"/>
              </a:spcBef>
              <a:spcAft>
                <a:spcPts val="0"/>
              </a:spcAft>
              <a:defRPr/>
            </a:pPr>
            <a:r>
              <a:rPr lang="en-ZA" altLang="en-US" sz="2800" b="1" dirty="0">
                <a:solidFill>
                  <a:prstClr val="black"/>
                </a:solidFill>
                <a:latin typeface="Arial" panose="020B0604020202020204" pitchFamily="34" charset="0"/>
                <a:ea typeface="+mj-ea"/>
                <a:cs typeface="Arial" panose="020B0604020202020204" pitchFamily="34" charset="0"/>
              </a:rPr>
              <a:t>The budget allocation for Programmes per economic classifications</a:t>
            </a:r>
            <a:endParaRPr lang="en-US" sz="2400" dirty="0">
              <a:latin typeface="Arial" panose="020B0604020202020204" pitchFamily="34" charset="0"/>
              <a:cs typeface="Arial" panose="020B0604020202020204" pitchFamily="34" charset="0"/>
            </a:endParaRPr>
          </a:p>
        </p:txBody>
      </p:sp>
      <p:cxnSp>
        <p:nvCxnSpPr>
          <p:cNvPr id="5" name="Straight Connector 4">
            <a:extLst>
              <a:ext uri="{FF2B5EF4-FFF2-40B4-BE49-F238E27FC236}">
                <a16:creationId xmlns:a16="http://schemas.microsoft.com/office/drawing/2014/main" id="{F6313141-8041-5D46-B346-B9AFD27D30F9}"/>
              </a:ext>
            </a:extLst>
          </p:cNvPr>
          <p:cNvCxnSpPr>
            <a:cxnSpLocks/>
          </p:cNvCxnSpPr>
          <p:nvPr/>
        </p:nvCxnSpPr>
        <p:spPr>
          <a:xfrm>
            <a:off x="706438" y="1778000"/>
            <a:ext cx="7494587" cy="0"/>
          </a:xfrm>
          <a:prstGeom prst="line">
            <a:avLst/>
          </a:prstGeom>
          <a:ln>
            <a:solidFill>
              <a:srgbClr val="C00000"/>
            </a:solidFill>
          </a:ln>
        </p:spPr>
        <p:style>
          <a:lnRef idx="2">
            <a:schemeClr val="accent4"/>
          </a:lnRef>
          <a:fillRef idx="0">
            <a:schemeClr val="accent4"/>
          </a:fillRef>
          <a:effectRef idx="1">
            <a:schemeClr val="accent4"/>
          </a:effectRef>
          <a:fontRef idx="minor">
            <a:schemeClr val="tx1"/>
          </a:fontRef>
        </p:style>
      </p:cxnSp>
    </p:spTree>
  </p:cSld>
  <p:clrMapOvr>
    <a:masterClrMapping/>
  </p:clrMapOvr>
  <p:transition spd="med">
    <p:fade/>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2480244-AC13-E54A-A081-88F3BFB650DF}"/>
              </a:ext>
            </a:extLst>
          </p:cNvPr>
          <p:cNvSpPr txBox="1"/>
          <p:nvPr/>
        </p:nvSpPr>
        <p:spPr>
          <a:xfrm>
            <a:off x="657225" y="766763"/>
            <a:ext cx="8128000" cy="460375"/>
          </a:xfrm>
          <a:prstGeom prst="rect">
            <a:avLst/>
          </a:prstGeom>
          <a:noFill/>
        </p:spPr>
        <p:txBody>
          <a:bodyPr>
            <a:spAutoFit/>
          </a:bodyPr>
          <a:lstStyle/>
          <a:p>
            <a:pPr algn="ctr" eaLnBrk="1" fontAlgn="auto" hangingPunct="1">
              <a:spcBef>
                <a:spcPts val="0"/>
              </a:spcBef>
              <a:spcAft>
                <a:spcPts val="0"/>
              </a:spcAft>
              <a:defRPr/>
            </a:pPr>
            <a:r>
              <a:rPr lang="en-GB" altLang="en-US" sz="2400" b="1" kern="0" dirty="0">
                <a:solidFill>
                  <a:prstClr val="black"/>
                </a:solidFill>
                <a:latin typeface="Arial"/>
              </a:rPr>
              <a:t>Budget Allocations per Programme</a:t>
            </a:r>
            <a:endParaRPr lang="en-US" sz="2000" dirty="0">
              <a:solidFill>
                <a:prstClr val="black"/>
              </a:solidFill>
              <a:latin typeface="Times New Roman" panose="02020603050405020304" pitchFamily="18" charset="0"/>
              <a:cs typeface="Times New Roman" panose="02020603050405020304" pitchFamily="18" charset="0"/>
            </a:endParaRPr>
          </a:p>
        </p:txBody>
      </p:sp>
      <p:cxnSp>
        <p:nvCxnSpPr>
          <p:cNvPr id="4" name="Straight Connector 3">
            <a:extLst>
              <a:ext uri="{FF2B5EF4-FFF2-40B4-BE49-F238E27FC236}">
                <a16:creationId xmlns:a16="http://schemas.microsoft.com/office/drawing/2014/main" id="{5FECF915-9C3C-A048-902A-5CE545F09464}"/>
              </a:ext>
            </a:extLst>
          </p:cNvPr>
          <p:cNvCxnSpPr/>
          <p:nvPr/>
        </p:nvCxnSpPr>
        <p:spPr>
          <a:xfrm>
            <a:off x="728663" y="1323975"/>
            <a:ext cx="7599362" cy="0"/>
          </a:xfrm>
          <a:prstGeom prst="line">
            <a:avLst/>
          </a:prstGeom>
          <a:ln>
            <a:solidFill>
              <a:srgbClr val="C00000"/>
            </a:solidFill>
          </a:ln>
        </p:spPr>
        <p:style>
          <a:lnRef idx="2">
            <a:schemeClr val="accent4"/>
          </a:lnRef>
          <a:fillRef idx="0">
            <a:schemeClr val="accent4"/>
          </a:fillRef>
          <a:effectRef idx="1">
            <a:schemeClr val="accent4"/>
          </a:effectRef>
          <a:fontRef idx="minor">
            <a:schemeClr val="tx1"/>
          </a:fontRef>
        </p:style>
      </p:cxnSp>
      <p:graphicFrame>
        <p:nvGraphicFramePr>
          <p:cNvPr id="103428" name="Object 2">
            <a:extLst>
              <a:ext uri="{FF2B5EF4-FFF2-40B4-BE49-F238E27FC236}">
                <a16:creationId xmlns:a16="http://schemas.microsoft.com/office/drawing/2014/main" id="{7ED5F437-D957-047A-030E-E8914A8A095C}"/>
              </a:ext>
            </a:extLst>
          </p:cNvPr>
          <p:cNvGraphicFramePr>
            <a:graphicFrameLocks noChangeAspect="1"/>
          </p:cNvGraphicFramePr>
          <p:nvPr/>
        </p:nvGraphicFramePr>
        <p:xfrm>
          <a:off x="728663" y="1420813"/>
          <a:ext cx="7599362" cy="4127500"/>
        </p:xfrm>
        <a:graphic>
          <a:graphicData uri="http://schemas.openxmlformats.org/presentationml/2006/ole">
            <mc:AlternateContent xmlns:mc="http://schemas.openxmlformats.org/markup-compatibility/2006">
              <mc:Choice xmlns:v="urn:schemas-microsoft-com:vml" Requires="v">
                <p:oleObj spid="_x0000_s2050" name="Worksheet" r:id="rId4" imgW="6172085" imgH="3676628" progId="Excel.Sheet.8">
                  <p:embed/>
                </p:oleObj>
              </mc:Choice>
              <mc:Fallback>
                <p:oleObj name="Worksheet" r:id="rId4" imgW="6172085" imgH="3676628" progId="Excel.Sheet.8">
                  <p:embed/>
                  <p:pic>
                    <p:nvPicPr>
                      <p:cNvPr id="103428" name="Object 2">
                        <a:extLst>
                          <a:ext uri="{FF2B5EF4-FFF2-40B4-BE49-F238E27FC236}">
                            <a16:creationId xmlns:a16="http://schemas.microsoft.com/office/drawing/2014/main" id="{7ED5F437-D957-047A-030E-E8914A8A095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8663" y="1420813"/>
                        <a:ext cx="7599362" cy="412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Box 2">
            <a:extLst>
              <a:ext uri="{FF2B5EF4-FFF2-40B4-BE49-F238E27FC236}">
                <a16:creationId xmlns:a16="http://schemas.microsoft.com/office/drawing/2014/main" id="{04A4B6DE-D9AB-84EF-DA4C-61F508640DBE}"/>
              </a:ext>
            </a:extLst>
          </p:cNvPr>
          <p:cNvSpPr txBox="1">
            <a:spLocks noChangeArrowheads="1"/>
          </p:cNvSpPr>
          <p:nvPr/>
        </p:nvSpPr>
        <p:spPr bwMode="auto">
          <a:xfrm>
            <a:off x="641350" y="623888"/>
            <a:ext cx="67595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ZA" altLang="en-US" sz="1800" b="1">
                <a:latin typeface="Arial" panose="020B0604020202020204" pitchFamily="34" charset="0"/>
                <a:cs typeface="Arial" panose="020B0604020202020204" pitchFamily="34" charset="0"/>
              </a:rPr>
              <a:t>2a. CONSTITUTIONAL MANDATE</a:t>
            </a:r>
          </a:p>
        </p:txBody>
      </p:sp>
      <p:cxnSp>
        <p:nvCxnSpPr>
          <p:cNvPr id="4" name="Straight Connector 3">
            <a:extLst>
              <a:ext uri="{FF2B5EF4-FFF2-40B4-BE49-F238E27FC236}">
                <a16:creationId xmlns:a16="http://schemas.microsoft.com/office/drawing/2014/main" id="{29C1A0A7-CECB-4143-9B6D-0918BDFC2B65}"/>
              </a:ext>
            </a:extLst>
          </p:cNvPr>
          <p:cNvCxnSpPr/>
          <p:nvPr/>
        </p:nvCxnSpPr>
        <p:spPr>
          <a:xfrm>
            <a:off x="728663" y="1062038"/>
            <a:ext cx="7599362" cy="0"/>
          </a:xfrm>
          <a:prstGeom prst="line">
            <a:avLst/>
          </a:prstGeom>
          <a:ln>
            <a:solidFill>
              <a:srgbClr val="C00000"/>
            </a:solidFill>
          </a:ln>
        </p:spPr>
        <p:style>
          <a:lnRef idx="2">
            <a:schemeClr val="accent4"/>
          </a:lnRef>
          <a:fillRef idx="0">
            <a:schemeClr val="accent4"/>
          </a:fillRef>
          <a:effectRef idx="1">
            <a:schemeClr val="accent4"/>
          </a:effectRef>
          <a:fontRef idx="minor">
            <a:schemeClr val="tx1"/>
          </a:fontRef>
        </p:style>
      </p:cxnSp>
      <p:sp>
        <p:nvSpPr>
          <p:cNvPr id="6" name="TextBox 4">
            <a:extLst>
              <a:ext uri="{FF2B5EF4-FFF2-40B4-BE49-F238E27FC236}">
                <a16:creationId xmlns:a16="http://schemas.microsoft.com/office/drawing/2014/main" id="{E9FCB8E3-312C-46C6-9138-202CE87FC9B0}"/>
              </a:ext>
            </a:extLst>
          </p:cNvPr>
          <p:cNvSpPr txBox="1">
            <a:spLocks noChangeArrowheads="1"/>
          </p:cNvSpPr>
          <p:nvPr/>
        </p:nvSpPr>
        <p:spPr bwMode="auto">
          <a:xfrm>
            <a:off x="166688" y="1101725"/>
            <a:ext cx="8707437" cy="594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628650" indent="-533400">
              <a:defRPr sz="2400">
                <a:solidFill>
                  <a:schemeClr val="tx1"/>
                </a:solidFill>
                <a:latin typeface="Arial" charset="0"/>
                <a:cs typeface="Arial" charset="0"/>
              </a:defRPr>
            </a:lvl1pPr>
            <a:lvl2pPr marL="742950" indent="-285750">
              <a:defRPr sz="2100">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sz="1600">
                <a:solidFill>
                  <a:schemeClr val="tx1"/>
                </a:solidFill>
                <a:latin typeface="Arial" charset="0"/>
                <a:cs typeface="Arial" charset="0"/>
              </a:defRPr>
            </a:lvl5pPr>
            <a:lvl6pPr marL="2514600" indent="-228600" eaLnBrk="0" fontAlgn="base" hangingPunct="0">
              <a:spcAft>
                <a:spcPct val="0"/>
              </a:spcAft>
              <a:buClr>
                <a:srgbClr val="BDCAE9"/>
              </a:buClr>
              <a:buSzPct val="68000"/>
              <a:buFont typeface="Wingdings 2" pitchFamily="18" charset="2"/>
              <a:buChar char=""/>
              <a:defRPr sz="1600">
                <a:solidFill>
                  <a:schemeClr val="tx1"/>
                </a:solidFill>
                <a:latin typeface="Arial" charset="0"/>
                <a:cs typeface="Arial" charset="0"/>
              </a:defRPr>
            </a:lvl6pPr>
            <a:lvl7pPr marL="2971800" indent="-228600" eaLnBrk="0" fontAlgn="base" hangingPunct="0">
              <a:spcAft>
                <a:spcPct val="0"/>
              </a:spcAft>
              <a:buClr>
                <a:srgbClr val="BDCAE9"/>
              </a:buClr>
              <a:buSzPct val="68000"/>
              <a:buFont typeface="Wingdings 2" pitchFamily="18" charset="2"/>
              <a:buChar char=""/>
              <a:defRPr sz="1600">
                <a:solidFill>
                  <a:schemeClr val="tx1"/>
                </a:solidFill>
                <a:latin typeface="Arial" charset="0"/>
                <a:cs typeface="Arial" charset="0"/>
              </a:defRPr>
            </a:lvl7pPr>
            <a:lvl8pPr marL="3429000" indent="-228600" eaLnBrk="0" fontAlgn="base" hangingPunct="0">
              <a:spcAft>
                <a:spcPct val="0"/>
              </a:spcAft>
              <a:buClr>
                <a:srgbClr val="BDCAE9"/>
              </a:buClr>
              <a:buSzPct val="68000"/>
              <a:buFont typeface="Wingdings 2" pitchFamily="18" charset="2"/>
              <a:buChar char=""/>
              <a:defRPr sz="1600">
                <a:solidFill>
                  <a:schemeClr val="tx1"/>
                </a:solidFill>
                <a:latin typeface="Arial" charset="0"/>
                <a:cs typeface="Arial" charset="0"/>
              </a:defRPr>
            </a:lvl8pPr>
            <a:lvl9pPr marL="3886200" indent="-228600" eaLnBrk="0" fontAlgn="base" hangingPunct="0">
              <a:spcAft>
                <a:spcPct val="0"/>
              </a:spcAft>
              <a:buClr>
                <a:srgbClr val="BDCAE9"/>
              </a:buClr>
              <a:buSzPct val="68000"/>
              <a:buFont typeface="Wingdings 2" pitchFamily="18" charset="2"/>
              <a:buChar char=""/>
              <a:defRPr sz="1600">
                <a:solidFill>
                  <a:schemeClr val="tx1"/>
                </a:solidFill>
                <a:latin typeface="Arial" charset="0"/>
                <a:cs typeface="Arial" charset="0"/>
              </a:defRPr>
            </a:lvl9pPr>
          </a:lstStyle>
          <a:p>
            <a:pPr marL="400050" indent="-400050" algn="just" eaLnBrk="1" fontAlgn="auto" hangingPunct="1">
              <a:spcBef>
                <a:spcPts val="0"/>
              </a:spcBef>
              <a:spcAft>
                <a:spcPts val="1800"/>
              </a:spcAft>
              <a:buFont typeface="+mj-lt"/>
              <a:buAutoNum type="romanLcPeriod"/>
              <a:defRPr/>
            </a:pPr>
            <a:r>
              <a:rPr lang="en-ZA" altLang="en-US" sz="1600" dirty="0">
                <a:latin typeface="Arial" panose="020B0604020202020204" pitchFamily="34" charset="0"/>
                <a:cs typeface="Arial" panose="020B0604020202020204" pitchFamily="34" charset="0"/>
              </a:rPr>
              <a:t>The  Constitutional mandate of the Department is derived from Chapter 8 of the Constitution – “Courts and Administration of Justice”. </a:t>
            </a:r>
          </a:p>
          <a:p>
            <a:pPr marL="400050" indent="-400050" algn="just" eaLnBrk="1" fontAlgn="auto" hangingPunct="1">
              <a:spcBef>
                <a:spcPts val="0"/>
              </a:spcBef>
              <a:spcAft>
                <a:spcPts val="1800"/>
              </a:spcAft>
              <a:buFont typeface="+mj-lt"/>
              <a:buAutoNum type="romanLcPeriod"/>
              <a:defRPr/>
            </a:pPr>
            <a:r>
              <a:rPr lang="en-ZA" altLang="en-US" sz="1600" dirty="0">
                <a:latin typeface="Arial" panose="020B0604020202020204" pitchFamily="34" charset="0"/>
                <a:cs typeface="Arial" panose="020B0604020202020204" pitchFamily="34" charset="0"/>
              </a:rPr>
              <a:t>Specific provisions of the Bill of Rights in the Constitution furthermore gave rise to other pieces of legislation which forms a significant part of the legislative mandate of the Minister, namely:</a:t>
            </a:r>
          </a:p>
          <a:p>
            <a:pPr marL="692150" lvl="2" indent="0" algn="just" eaLnBrk="1" fontAlgn="auto" hangingPunct="1">
              <a:spcBef>
                <a:spcPts val="0"/>
              </a:spcBef>
              <a:spcAft>
                <a:spcPts val="0"/>
              </a:spcAft>
              <a:defRPr/>
            </a:pPr>
            <a:r>
              <a:rPr lang="en-ZA" altLang="en-US" sz="1000" dirty="0">
                <a:solidFill>
                  <a:prstClr val="black"/>
                </a:solidFill>
                <a:latin typeface="Arial" panose="020B0604020202020204" pitchFamily="34" charset="0"/>
                <a:cs typeface="Arial" panose="020B0604020202020204" pitchFamily="34" charset="0"/>
              </a:rPr>
              <a:t>	</a:t>
            </a:r>
            <a:r>
              <a:rPr lang="en-ZA" altLang="en-US" sz="1600" dirty="0">
                <a:solidFill>
                  <a:prstClr val="black"/>
                </a:solidFill>
                <a:latin typeface="Arial" panose="020B0604020202020204" pitchFamily="34" charset="0"/>
                <a:cs typeface="Arial" panose="020B0604020202020204" pitchFamily="34" charset="0"/>
              </a:rPr>
              <a:t>Section 9: Equality</a:t>
            </a:r>
          </a:p>
          <a:p>
            <a:pPr marL="692150" lvl="2" indent="0" algn="just" eaLnBrk="1" fontAlgn="auto" hangingPunct="1">
              <a:spcBef>
                <a:spcPts val="0"/>
              </a:spcBef>
              <a:spcAft>
                <a:spcPts val="0"/>
              </a:spcAft>
              <a:defRPr/>
            </a:pPr>
            <a:r>
              <a:rPr lang="en-ZA" altLang="en-US" sz="1600" dirty="0">
                <a:solidFill>
                  <a:prstClr val="black"/>
                </a:solidFill>
                <a:latin typeface="Arial" panose="020B0604020202020204" pitchFamily="34" charset="0"/>
                <a:cs typeface="Arial" panose="020B0604020202020204" pitchFamily="34" charset="0"/>
              </a:rPr>
              <a:t>	Section 12: Freedom and Security of the person </a:t>
            </a:r>
          </a:p>
          <a:p>
            <a:pPr marL="692150" lvl="2" indent="0" algn="just" eaLnBrk="1" fontAlgn="auto" hangingPunct="1">
              <a:spcBef>
                <a:spcPts val="0"/>
              </a:spcBef>
              <a:spcAft>
                <a:spcPts val="0"/>
              </a:spcAft>
              <a:defRPr/>
            </a:pPr>
            <a:r>
              <a:rPr lang="en-ZA" altLang="en-US" sz="1600" dirty="0">
                <a:solidFill>
                  <a:prstClr val="black"/>
                </a:solidFill>
                <a:latin typeface="Arial" panose="020B0604020202020204" pitchFamily="34" charset="0"/>
                <a:cs typeface="Arial" panose="020B0604020202020204" pitchFamily="34" charset="0"/>
              </a:rPr>
              <a:t>	Section 14: Privacy</a:t>
            </a:r>
          </a:p>
          <a:p>
            <a:pPr marL="692150" lvl="2" indent="0" algn="just" eaLnBrk="1" fontAlgn="auto" hangingPunct="1">
              <a:spcBef>
                <a:spcPts val="0"/>
              </a:spcBef>
              <a:spcAft>
                <a:spcPts val="0"/>
              </a:spcAft>
              <a:defRPr/>
            </a:pPr>
            <a:r>
              <a:rPr lang="en-ZA" altLang="en-US" sz="1600" dirty="0">
                <a:solidFill>
                  <a:prstClr val="black"/>
                </a:solidFill>
                <a:latin typeface="Arial" panose="020B0604020202020204" pitchFamily="34" charset="0"/>
                <a:cs typeface="Arial" panose="020B0604020202020204" pitchFamily="34" charset="0"/>
              </a:rPr>
              <a:t>	Section 28: Children</a:t>
            </a:r>
          </a:p>
          <a:p>
            <a:pPr marL="692150" lvl="2" indent="0" algn="just" eaLnBrk="1" fontAlgn="auto" hangingPunct="1">
              <a:spcBef>
                <a:spcPts val="0"/>
              </a:spcBef>
              <a:spcAft>
                <a:spcPts val="0"/>
              </a:spcAft>
              <a:defRPr/>
            </a:pPr>
            <a:r>
              <a:rPr lang="en-ZA" altLang="en-US" sz="1600" dirty="0">
                <a:solidFill>
                  <a:prstClr val="black"/>
                </a:solidFill>
                <a:latin typeface="Arial" panose="020B0604020202020204" pitchFamily="34" charset="0"/>
                <a:cs typeface="Arial" panose="020B0604020202020204" pitchFamily="34" charset="0"/>
              </a:rPr>
              <a:t>	Section 32- Access to Information </a:t>
            </a:r>
          </a:p>
          <a:p>
            <a:pPr marL="692150" lvl="2" indent="0" algn="just" eaLnBrk="1" fontAlgn="auto" hangingPunct="1">
              <a:spcBef>
                <a:spcPts val="0"/>
              </a:spcBef>
              <a:spcAft>
                <a:spcPts val="0"/>
              </a:spcAft>
              <a:defRPr/>
            </a:pPr>
            <a:r>
              <a:rPr lang="en-ZA" altLang="en-US" sz="1600" dirty="0">
                <a:solidFill>
                  <a:prstClr val="black"/>
                </a:solidFill>
                <a:latin typeface="Arial" panose="020B0604020202020204" pitchFamily="34" charset="0"/>
                <a:cs typeface="Arial" panose="020B0604020202020204" pitchFamily="34" charset="0"/>
              </a:rPr>
              <a:t>	Section 33- Just Administrative Action </a:t>
            </a:r>
          </a:p>
          <a:p>
            <a:pPr marL="692150" lvl="2" indent="0" algn="just" eaLnBrk="1" fontAlgn="auto" hangingPunct="1">
              <a:spcBef>
                <a:spcPts val="0"/>
              </a:spcBef>
              <a:spcAft>
                <a:spcPts val="0"/>
              </a:spcAft>
              <a:defRPr/>
            </a:pPr>
            <a:r>
              <a:rPr lang="en-ZA" altLang="en-US" sz="1600" dirty="0">
                <a:solidFill>
                  <a:prstClr val="black"/>
                </a:solidFill>
                <a:latin typeface="Arial" panose="020B0604020202020204" pitchFamily="34" charset="0"/>
                <a:cs typeface="Arial" panose="020B0604020202020204" pitchFamily="34" charset="0"/>
              </a:rPr>
              <a:t>	Section 34- Access to Courts </a:t>
            </a:r>
          </a:p>
          <a:p>
            <a:pPr marL="692150" lvl="2" indent="0" algn="just" eaLnBrk="1" fontAlgn="auto" hangingPunct="1">
              <a:spcBef>
                <a:spcPts val="0"/>
              </a:spcBef>
              <a:spcAft>
                <a:spcPts val="0"/>
              </a:spcAft>
              <a:defRPr/>
            </a:pPr>
            <a:r>
              <a:rPr lang="en-ZA" altLang="en-US" sz="1600" dirty="0">
                <a:solidFill>
                  <a:prstClr val="black"/>
                </a:solidFill>
                <a:latin typeface="Arial" panose="020B0604020202020204" pitchFamily="34" charset="0"/>
                <a:cs typeface="Arial" panose="020B0604020202020204" pitchFamily="34" charset="0"/>
              </a:rPr>
              <a:t>	Section 35- “Arrested, detained and accused persons</a:t>
            </a:r>
          </a:p>
          <a:p>
            <a:pPr marL="400050" indent="-400050" algn="just" eaLnBrk="1" fontAlgn="auto" hangingPunct="1">
              <a:spcBef>
                <a:spcPts val="0"/>
              </a:spcBef>
              <a:spcAft>
                <a:spcPts val="1800"/>
              </a:spcAft>
              <a:buFont typeface="+mj-lt"/>
              <a:buAutoNum type="romanLcPeriod"/>
              <a:defRPr/>
            </a:pPr>
            <a:endParaRPr lang="en-ZA" altLang="en-US" sz="1600" dirty="0">
              <a:latin typeface="Arial" panose="020B0604020202020204" pitchFamily="34" charset="0"/>
              <a:cs typeface="Arial" panose="020B0604020202020204" pitchFamily="34" charset="0"/>
            </a:endParaRPr>
          </a:p>
          <a:p>
            <a:pPr marL="400050" indent="-400050" algn="just" eaLnBrk="1" fontAlgn="auto" hangingPunct="1">
              <a:spcBef>
                <a:spcPts val="0"/>
              </a:spcBef>
              <a:spcAft>
                <a:spcPts val="1800"/>
              </a:spcAft>
              <a:buFont typeface="+mj-lt"/>
              <a:buAutoNum type="romanLcPeriod"/>
              <a:defRPr/>
            </a:pPr>
            <a:r>
              <a:rPr lang="en-ZA" altLang="en-US" sz="1600" dirty="0">
                <a:solidFill>
                  <a:prstClr val="black"/>
                </a:solidFill>
                <a:latin typeface="Arial" panose="020B0604020202020204" pitchFamily="34" charset="0"/>
                <a:cs typeface="Arial" panose="020B0604020202020204" pitchFamily="34" charset="0"/>
              </a:rPr>
              <a:t>The legislative mandate of the Department flows from these constitutional provisions.</a:t>
            </a:r>
          </a:p>
          <a:p>
            <a:pPr marL="400050" indent="-400050" algn="just" eaLnBrk="1" fontAlgn="auto" hangingPunct="1">
              <a:spcBef>
                <a:spcPts val="0"/>
              </a:spcBef>
              <a:spcAft>
                <a:spcPts val="1800"/>
              </a:spcAft>
              <a:buFont typeface="+mj-lt"/>
              <a:buAutoNum type="romanLcPeriod"/>
              <a:defRPr/>
            </a:pPr>
            <a:r>
              <a:rPr lang="en-ZA" altLang="en-US" sz="1600" dirty="0">
                <a:solidFill>
                  <a:prstClr val="black"/>
                </a:solidFill>
                <a:latin typeface="Arial" panose="020B0604020202020204" pitchFamily="34" charset="0"/>
                <a:cs typeface="Arial" panose="020B0604020202020204" pitchFamily="34" charset="0"/>
              </a:rPr>
              <a:t>All are aimed at </a:t>
            </a:r>
            <a:r>
              <a:rPr lang="en-US" altLang="en-US" sz="1600" dirty="0">
                <a:solidFill>
                  <a:prstClr val="black"/>
                </a:solidFill>
                <a:latin typeface="Arial" panose="020B0604020202020204" pitchFamily="34" charset="0"/>
                <a:cs typeface="Arial" panose="020B0604020202020204" pitchFamily="34" charset="0"/>
              </a:rPr>
              <a:t>advancing and sustaining constitutionalism and the rule of law.</a:t>
            </a:r>
            <a:endParaRPr lang="en-ZA" altLang="en-US" sz="1600" dirty="0">
              <a:solidFill>
                <a:prstClr val="black"/>
              </a:solidFill>
              <a:latin typeface="Arial" panose="020B0604020202020204" pitchFamily="34" charset="0"/>
              <a:cs typeface="Arial" panose="020B0604020202020204" pitchFamily="34" charset="0"/>
            </a:endParaRPr>
          </a:p>
          <a:p>
            <a:pPr marL="177800" algn="just" eaLnBrk="1" fontAlgn="auto" hangingPunct="1">
              <a:spcBef>
                <a:spcPts val="0"/>
              </a:spcBef>
              <a:spcAft>
                <a:spcPts val="0"/>
              </a:spcAft>
              <a:defRPr/>
            </a:pPr>
            <a:endParaRPr lang="en-ZA" altLang="en-US" sz="1600" dirty="0">
              <a:latin typeface="Arial" panose="020B0604020202020204" pitchFamily="34" charset="0"/>
              <a:cs typeface="Arial" panose="020B0604020202020204" pitchFamily="34" charset="0"/>
            </a:endParaRPr>
          </a:p>
          <a:p>
            <a:pPr marL="457200" lvl="1" indent="0" algn="just" eaLnBrk="1" fontAlgn="auto" hangingPunct="1">
              <a:spcBef>
                <a:spcPct val="20000"/>
              </a:spcBef>
              <a:spcAft>
                <a:spcPts val="0"/>
              </a:spcAft>
              <a:defRPr/>
            </a:pPr>
            <a:r>
              <a:rPr lang="en-US" altLang="en-US" sz="1600" b="1" dirty="0">
                <a:solidFill>
                  <a:prstClr val="black"/>
                </a:solidFill>
                <a:latin typeface="Arial" panose="020B0604020202020204" pitchFamily="34" charset="0"/>
                <a:cs typeface="Arial" panose="020B0604020202020204" pitchFamily="34" charset="0"/>
              </a:rPr>
              <a:t>	</a:t>
            </a:r>
            <a:r>
              <a:rPr lang="en-US" altLang="en-US" sz="1600" b="1" dirty="0">
                <a:solidFill>
                  <a:prstClr val="black"/>
                </a:solidFill>
                <a:latin typeface="Calibri" panose="020F0502020204030204" pitchFamily="34" charset="0"/>
                <a:cs typeface="Arial" panose="020B0604020202020204" pitchFamily="34" charset="0"/>
              </a:rPr>
              <a:t> </a:t>
            </a:r>
            <a:endParaRPr lang="en-US" altLang="en-US" sz="1600" dirty="0">
              <a:solidFill>
                <a:prstClr val="black"/>
              </a:solidFill>
              <a:latin typeface="Calibri" panose="020F0502020204030204" pitchFamily="34" charset="0"/>
              <a:cs typeface="Arial" panose="020B0604020202020204" pitchFamily="34" charset="0"/>
            </a:endParaRPr>
          </a:p>
          <a:p>
            <a:pPr algn="just" eaLnBrk="1" fontAlgn="auto" hangingPunct="1">
              <a:spcBef>
                <a:spcPts val="0"/>
              </a:spcBef>
              <a:spcAft>
                <a:spcPts val="0"/>
              </a:spcAft>
              <a:buFont typeface="Calibri" pitchFamily="34" charset="0"/>
              <a:buAutoNum type="alphaLcPeriod" startAt="5"/>
              <a:defRPr/>
            </a:pPr>
            <a:endParaRPr lang="en-US" altLang="en-US" sz="1400" dirty="0">
              <a:solidFill>
                <a:srgbClr val="000000"/>
              </a:solidFill>
            </a:endParaRPr>
          </a:p>
        </p:txBody>
      </p:sp>
    </p:spTree>
  </p:cSld>
  <p:clrMapOvr>
    <a:masterClrMapping/>
  </p:clrMapOvr>
  <p:transition spd="med">
    <p:fade/>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extBox 2">
            <a:extLst>
              <a:ext uri="{FF2B5EF4-FFF2-40B4-BE49-F238E27FC236}">
                <a16:creationId xmlns:a16="http://schemas.microsoft.com/office/drawing/2014/main" id="{E46D853E-B86C-44FB-1D87-AD6475744CBC}"/>
              </a:ext>
            </a:extLst>
          </p:cNvPr>
          <p:cNvSpPr txBox="1">
            <a:spLocks noChangeArrowheads="1"/>
          </p:cNvSpPr>
          <p:nvPr/>
        </p:nvSpPr>
        <p:spPr bwMode="auto">
          <a:xfrm>
            <a:off x="287338" y="722313"/>
            <a:ext cx="81280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GB" altLang="en-US" sz="2400" b="1">
                <a:solidFill>
                  <a:srgbClr val="000000"/>
                </a:solidFill>
                <a:latin typeface="Arial" panose="020B0604020202020204" pitchFamily="34" charset="0"/>
                <a:cs typeface="Arial" panose="020B0604020202020204" pitchFamily="34" charset="0"/>
              </a:rPr>
              <a:t>ADMINISTRATION</a:t>
            </a:r>
          </a:p>
          <a:p>
            <a:pPr algn="ctr" eaLnBrk="1" hangingPunct="1">
              <a:lnSpc>
                <a:spcPct val="100000"/>
              </a:lnSpc>
              <a:spcBef>
                <a:spcPct val="0"/>
              </a:spcBef>
              <a:buFontTx/>
              <a:buNone/>
            </a:pPr>
            <a:r>
              <a:rPr lang="en-US" altLang="en-US" sz="2400" b="1">
                <a:solidFill>
                  <a:srgbClr val="000000"/>
                </a:solidFill>
                <a:latin typeface="Arial" panose="020B0604020202020204" pitchFamily="34" charset="0"/>
                <a:cs typeface="Arial" panose="020B0604020202020204" pitchFamily="34" charset="0"/>
              </a:rPr>
              <a:t> </a:t>
            </a:r>
            <a:r>
              <a:rPr lang="en-GB" altLang="en-US" sz="2400" b="1">
                <a:solidFill>
                  <a:srgbClr val="000000"/>
                </a:solidFill>
                <a:latin typeface="Arial" panose="020B0604020202020204" pitchFamily="34" charset="0"/>
                <a:cs typeface="Arial" panose="020B0604020202020204" pitchFamily="34" charset="0"/>
              </a:rPr>
              <a:t>Budget Allocations per Economic Classification</a:t>
            </a:r>
            <a:endParaRPr lang="en-GB" altLang="en-US" sz="2400" b="1">
              <a:solidFill>
                <a:srgbClr val="A50021"/>
              </a:solidFill>
              <a:latin typeface="Arial" panose="020B0604020202020204" pitchFamily="34" charset="0"/>
              <a:cs typeface="Arial" panose="020B0604020202020204" pitchFamily="34" charset="0"/>
            </a:endParaRPr>
          </a:p>
          <a:p>
            <a:pPr eaLnBrk="1" hangingPunct="1">
              <a:lnSpc>
                <a:spcPct val="100000"/>
              </a:lnSpc>
              <a:spcBef>
                <a:spcPct val="0"/>
              </a:spcBef>
              <a:buFontTx/>
              <a:buNone/>
            </a:pPr>
            <a:endParaRPr lang="en-US" altLang="en-US" sz="2000">
              <a:solidFill>
                <a:srgbClr val="000000"/>
              </a:solidFill>
              <a:latin typeface="Times New Roman" panose="02020603050405020304" pitchFamily="18" charset="0"/>
              <a:cs typeface="Times New Roman" panose="02020603050405020304" pitchFamily="18" charset="0"/>
            </a:endParaRPr>
          </a:p>
        </p:txBody>
      </p:sp>
      <p:cxnSp>
        <p:nvCxnSpPr>
          <p:cNvPr id="4" name="Straight Connector 3">
            <a:extLst>
              <a:ext uri="{FF2B5EF4-FFF2-40B4-BE49-F238E27FC236}">
                <a16:creationId xmlns:a16="http://schemas.microsoft.com/office/drawing/2014/main" id="{5FECF915-9C3C-A048-902A-5CE545F09464}"/>
              </a:ext>
            </a:extLst>
          </p:cNvPr>
          <p:cNvCxnSpPr/>
          <p:nvPr/>
        </p:nvCxnSpPr>
        <p:spPr>
          <a:xfrm>
            <a:off x="728663" y="1638300"/>
            <a:ext cx="7599362" cy="0"/>
          </a:xfrm>
          <a:prstGeom prst="line">
            <a:avLst/>
          </a:prstGeom>
          <a:ln>
            <a:solidFill>
              <a:srgbClr val="C00000"/>
            </a:solidFill>
          </a:ln>
        </p:spPr>
        <p:style>
          <a:lnRef idx="2">
            <a:schemeClr val="accent4"/>
          </a:lnRef>
          <a:fillRef idx="0">
            <a:schemeClr val="accent4"/>
          </a:fillRef>
          <a:effectRef idx="1">
            <a:schemeClr val="accent4"/>
          </a:effectRef>
          <a:fontRef idx="minor">
            <a:schemeClr val="tx1"/>
          </a:fontRef>
        </p:style>
      </p:cxnSp>
      <p:graphicFrame>
        <p:nvGraphicFramePr>
          <p:cNvPr id="105476" name="Object 6">
            <a:extLst>
              <a:ext uri="{FF2B5EF4-FFF2-40B4-BE49-F238E27FC236}">
                <a16:creationId xmlns:a16="http://schemas.microsoft.com/office/drawing/2014/main" id="{C0B0F6AC-3446-6E9A-E3D2-A980BCD5E0A9}"/>
              </a:ext>
            </a:extLst>
          </p:cNvPr>
          <p:cNvGraphicFramePr>
            <a:graphicFrameLocks noChangeAspect="1"/>
          </p:cNvGraphicFramePr>
          <p:nvPr/>
        </p:nvGraphicFramePr>
        <p:xfrm>
          <a:off x="728663" y="1724025"/>
          <a:ext cx="7686675" cy="3771900"/>
        </p:xfrm>
        <a:graphic>
          <a:graphicData uri="http://schemas.openxmlformats.org/presentationml/2006/ole">
            <mc:AlternateContent xmlns:mc="http://schemas.openxmlformats.org/markup-compatibility/2006">
              <mc:Choice xmlns:v="urn:schemas-microsoft-com:vml" Requires="v">
                <p:oleObj spid="_x0000_s3074" name="Worksheet" r:id="rId3" imgW="5057927" imgH="2466871" progId="Excel.Sheet.8">
                  <p:embed/>
                </p:oleObj>
              </mc:Choice>
              <mc:Fallback>
                <p:oleObj name="Worksheet" r:id="rId3" imgW="5057927" imgH="2466871" progId="Excel.Sheet.8">
                  <p:embed/>
                  <p:pic>
                    <p:nvPicPr>
                      <p:cNvPr id="105476" name="Object 6">
                        <a:extLst>
                          <a:ext uri="{FF2B5EF4-FFF2-40B4-BE49-F238E27FC236}">
                            <a16:creationId xmlns:a16="http://schemas.microsoft.com/office/drawing/2014/main" id="{C0B0F6AC-3446-6E9A-E3D2-A980BCD5E0A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8663" y="1724025"/>
                        <a:ext cx="7686675" cy="377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spd="med">
    <p:fade/>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extBox 2">
            <a:extLst>
              <a:ext uri="{FF2B5EF4-FFF2-40B4-BE49-F238E27FC236}">
                <a16:creationId xmlns:a16="http://schemas.microsoft.com/office/drawing/2014/main" id="{391E5DDA-DAA5-B208-C764-48925AB14022}"/>
              </a:ext>
            </a:extLst>
          </p:cNvPr>
          <p:cNvSpPr txBox="1">
            <a:spLocks noChangeArrowheads="1"/>
          </p:cNvSpPr>
          <p:nvPr/>
        </p:nvSpPr>
        <p:spPr bwMode="auto">
          <a:xfrm>
            <a:off x="287338" y="722313"/>
            <a:ext cx="81280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GB" altLang="en-US" sz="2400" b="1">
                <a:solidFill>
                  <a:srgbClr val="000000"/>
                </a:solidFill>
                <a:latin typeface="Arial" panose="020B0604020202020204" pitchFamily="34" charset="0"/>
                <a:cs typeface="Arial" panose="020B0604020202020204" pitchFamily="34" charset="0"/>
              </a:rPr>
              <a:t>COURT SERVICES</a:t>
            </a:r>
          </a:p>
          <a:p>
            <a:pPr algn="ctr" eaLnBrk="1" hangingPunct="1">
              <a:lnSpc>
                <a:spcPct val="100000"/>
              </a:lnSpc>
              <a:spcBef>
                <a:spcPct val="0"/>
              </a:spcBef>
              <a:buFontTx/>
              <a:buNone/>
            </a:pPr>
            <a:r>
              <a:rPr lang="en-US" altLang="en-US" sz="2400" b="1">
                <a:solidFill>
                  <a:srgbClr val="000000"/>
                </a:solidFill>
                <a:latin typeface="Arial" panose="020B0604020202020204" pitchFamily="34" charset="0"/>
                <a:cs typeface="Arial" panose="020B0604020202020204" pitchFamily="34" charset="0"/>
              </a:rPr>
              <a:t> </a:t>
            </a:r>
            <a:r>
              <a:rPr lang="en-GB" altLang="en-US" sz="2400" b="1">
                <a:solidFill>
                  <a:srgbClr val="000000"/>
                </a:solidFill>
                <a:latin typeface="Arial" panose="020B0604020202020204" pitchFamily="34" charset="0"/>
                <a:cs typeface="Arial" panose="020B0604020202020204" pitchFamily="34" charset="0"/>
              </a:rPr>
              <a:t>Budget Allocations per Economic Classification</a:t>
            </a:r>
            <a:endParaRPr lang="en-GB" altLang="en-US" sz="2400" b="1">
              <a:solidFill>
                <a:srgbClr val="A50021"/>
              </a:solidFill>
              <a:latin typeface="Arial" panose="020B0604020202020204" pitchFamily="34" charset="0"/>
              <a:cs typeface="Arial" panose="020B0604020202020204" pitchFamily="34" charset="0"/>
            </a:endParaRPr>
          </a:p>
          <a:p>
            <a:pPr eaLnBrk="1" hangingPunct="1">
              <a:lnSpc>
                <a:spcPct val="100000"/>
              </a:lnSpc>
              <a:spcBef>
                <a:spcPct val="0"/>
              </a:spcBef>
              <a:buFontTx/>
              <a:buNone/>
            </a:pPr>
            <a:endParaRPr lang="en-US" altLang="en-US" sz="2000">
              <a:solidFill>
                <a:srgbClr val="000000"/>
              </a:solidFill>
              <a:latin typeface="Times New Roman" panose="02020603050405020304" pitchFamily="18" charset="0"/>
              <a:cs typeface="Times New Roman" panose="02020603050405020304" pitchFamily="18" charset="0"/>
            </a:endParaRPr>
          </a:p>
        </p:txBody>
      </p:sp>
      <p:cxnSp>
        <p:nvCxnSpPr>
          <p:cNvPr id="4" name="Straight Connector 3">
            <a:extLst>
              <a:ext uri="{FF2B5EF4-FFF2-40B4-BE49-F238E27FC236}">
                <a16:creationId xmlns:a16="http://schemas.microsoft.com/office/drawing/2014/main" id="{5FECF915-9C3C-A048-902A-5CE545F09464}"/>
              </a:ext>
            </a:extLst>
          </p:cNvPr>
          <p:cNvCxnSpPr/>
          <p:nvPr/>
        </p:nvCxnSpPr>
        <p:spPr>
          <a:xfrm>
            <a:off x="728663" y="1638300"/>
            <a:ext cx="7599362" cy="0"/>
          </a:xfrm>
          <a:prstGeom prst="line">
            <a:avLst/>
          </a:prstGeom>
          <a:ln>
            <a:solidFill>
              <a:srgbClr val="C00000"/>
            </a:solidFill>
          </a:ln>
        </p:spPr>
        <p:style>
          <a:lnRef idx="2">
            <a:schemeClr val="accent4"/>
          </a:lnRef>
          <a:fillRef idx="0">
            <a:schemeClr val="accent4"/>
          </a:fillRef>
          <a:effectRef idx="1">
            <a:schemeClr val="accent4"/>
          </a:effectRef>
          <a:fontRef idx="minor">
            <a:schemeClr val="tx1"/>
          </a:fontRef>
        </p:style>
      </p:cxnSp>
      <p:graphicFrame>
        <p:nvGraphicFramePr>
          <p:cNvPr id="106500" name="Object 6">
            <a:extLst>
              <a:ext uri="{FF2B5EF4-FFF2-40B4-BE49-F238E27FC236}">
                <a16:creationId xmlns:a16="http://schemas.microsoft.com/office/drawing/2014/main" id="{8D46C812-4137-4023-B6A5-9DFB7C44BE6A}"/>
              </a:ext>
            </a:extLst>
          </p:cNvPr>
          <p:cNvGraphicFramePr>
            <a:graphicFrameLocks noChangeAspect="1"/>
          </p:cNvGraphicFramePr>
          <p:nvPr/>
        </p:nvGraphicFramePr>
        <p:xfrm>
          <a:off x="728663" y="1714500"/>
          <a:ext cx="7599362" cy="4473575"/>
        </p:xfrm>
        <a:graphic>
          <a:graphicData uri="http://schemas.openxmlformats.org/presentationml/2006/ole">
            <mc:AlternateContent xmlns:mc="http://schemas.openxmlformats.org/markup-compatibility/2006">
              <mc:Choice xmlns:v="urn:schemas-microsoft-com:vml" Requires="v">
                <p:oleObj spid="_x0000_s4098" name="Worksheet" r:id="rId4" imgW="5057927" imgH="2609793" progId="Excel.Sheet.8">
                  <p:embed/>
                </p:oleObj>
              </mc:Choice>
              <mc:Fallback>
                <p:oleObj name="Worksheet" r:id="rId4" imgW="5057927" imgH="2609793" progId="Excel.Sheet.8">
                  <p:embed/>
                  <p:pic>
                    <p:nvPicPr>
                      <p:cNvPr id="106500" name="Object 6">
                        <a:extLst>
                          <a:ext uri="{FF2B5EF4-FFF2-40B4-BE49-F238E27FC236}">
                            <a16:creationId xmlns:a16="http://schemas.microsoft.com/office/drawing/2014/main" id="{8D46C812-4137-4023-B6A5-9DFB7C44BE6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8663" y="1714500"/>
                        <a:ext cx="7599362" cy="447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spd="med">
    <p:fade/>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extBox 2">
            <a:extLst>
              <a:ext uri="{FF2B5EF4-FFF2-40B4-BE49-F238E27FC236}">
                <a16:creationId xmlns:a16="http://schemas.microsoft.com/office/drawing/2014/main" id="{07C4F1A1-02AA-C827-2DB4-E82A087A4B1F}"/>
              </a:ext>
            </a:extLst>
          </p:cNvPr>
          <p:cNvSpPr txBox="1">
            <a:spLocks noChangeArrowheads="1"/>
          </p:cNvSpPr>
          <p:nvPr/>
        </p:nvSpPr>
        <p:spPr bwMode="auto">
          <a:xfrm>
            <a:off x="287338" y="722313"/>
            <a:ext cx="81280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GB" altLang="en-US" sz="2400" b="1">
                <a:solidFill>
                  <a:srgbClr val="000000"/>
                </a:solidFill>
                <a:latin typeface="Arial" panose="020B0604020202020204" pitchFamily="34" charset="0"/>
                <a:cs typeface="Arial" panose="020B0604020202020204" pitchFamily="34" charset="0"/>
              </a:rPr>
              <a:t>STATE LEGAL SERVICES</a:t>
            </a:r>
          </a:p>
          <a:p>
            <a:pPr algn="ctr" eaLnBrk="1" hangingPunct="1">
              <a:lnSpc>
                <a:spcPct val="100000"/>
              </a:lnSpc>
              <a:spcBef>
                <a:spcPct val="0"/>
              </a:spcBef>
              <a:buFontTx/>
              <a:buNone/>
            </a:pPr>
            <a:r>
              <a:rPr lang="en-US" altLang="en-US" sz="2400" b="1">
                <a:solidFill>
                  <a:srgbClr val="000000"/>
                </a:solidFill>
                <a:latin typeface="Arial" panose="020B0604020202020204" pitchFamily="34" charset="0"/>
                <a:cs typeface="Arial" panose="020B0604020202020204" pitchFamily="34" charset="0"/>
              </a:rPr>
              <a:t> </a:t>
            </a:r>
            <a:r>
              <a:rPr lang="en-GB" altLang="en-US" sz="2400" b="1">
                <a:solidFill>
                  <a:srgbClr val="000000"/>
                </a:solidFill>
                <a:latin typeface="Arial" panose="020B0604020202020204" pitchFamily="34" charset="0"/>
                <a:cs typeface="Arial" panose="020B0604020202020204" pitchFamily="34" charset="0"/>
              </a:rPr>
              <a:t>Budget Allocations per Economic Classification</a:t>
            </a:r>
            <a:endParaRPr lang="en-GB" altLang="en-US" sz="2400" b="1">
              <a:solidFill>
                <a:srgbClr val="A50021"/>
              </a:solidFill>
              <a:latin typeface="Arial" panose="020B0604020202020204" pitchFamily="34" charset="0"/>
              <a:cs typeface="Arial" panose="020B0604020202020204" pitchFamily="34" charset="0"/>
            </a:endParaRPr>
          </a:p>
          <a:p>
            <a:pPr eaLnBrk="1" hangingPunct="1">
              <a:lnSpc>
                <a:spcPct val="100000"/>
              </a:lnSpc>
              <a:spcBef>
                <a:spcPct val="0"/>
              </a:spcBef>
              <a:buFontTx/>
              <a:buNone/>
            </a:pPr>
            <a:endParaRPr lang="en-US" altLang="en-US" sz="2000">
              <a:solidFill>
                <a:srgbClr val="000000"/>
              </a:solidFill>
              <a:latin typeface="Times New Roman" panose="02020603050405020304" pitchFamily="18" charset="0"/>
              <a:cs typeface="Times New Roman" panose="02020603050405020304" pitchFamily="18" charset="0"/>
            </a:endParaRPr>
          </a:p>
        </p:txBody>
      </p:sp>
      <p:cxnSp>
        <p:nvCxnSpPr>
          <p:cNvPr id="4" name="Straight Connector 3">
            <a:extLst>
              <a:ext uri="{FF2B5EF4-FFF2-40B4-BE49-F238E27FC236}">
                <a16:creationId xmlns:a16="http://schemas.microsoft.com/office/drawing/2014/main" id="{5FECF915-9C3C-A048-902A-5CE545F09464}"/>
              </a:ext>
            </a:extLst>
          </p:cNvPr>
          <p:cNvCxnSpPr/>
          <p:nvPr/>
        </p:nvCxnSpPr>
        <p:spPr>
          <a:xfrm>
            <a:off x="728663" y="1638300"/>
            <a:ext cx="7599362" cy="0"/>
          </a:xfrm>
          <a:prstGeom prst="line">
            <a:avLst/>
          </a:prstGeom>
          <a:ln>
            <a:solidFill>
              <a:srgbClr val="C00000"/>
            </a:solidFill>
          </a:ln>
        </p:spPr>
        <p:style>
          <a:lnRef idx="2">
            <a:schemeClr val="accent4"/>
          </a:lnRef>
          <a:fillRef idx="0">
            <a:schemeClr val="accent4"/>
          </a:fillRef>
          <a:effectRef idx="1">
            <a:schemeClr val="accent4"/>
          </a:effectRef>
          <a:fontRef idx="minor">
            <a:schemeClr val="tx1"/>
          </a:fontRef>
        </p:style>
      </p:cxnSp>
      <p:graphicFrame>
        <p:nvGraphicFramePr>
          <p:cNvPr id="108548" name="Object 6">
            <a:extLst>
              <a:ext uri="{FF2B5EF4-FFF2-40B4-BE49-F238E27FC236}">
                <a16:creationId xmlns:a16="http://schemas.microsoft.com/office/drawing/2014/main" id="{918BEF4F-1400-9992-3882-36FABC5C8F26}"/>
              </a:ext>
            </a:extLst>
          </p:cNvPr>
          <p:cNvGraphicFramePr>
            <a:graphicFrameLocks noChangeAspect="1"/>
          </p:cNvGraphicFramePr>
          <p:nvPr/>
        </p:nvGraphicFramePr>
        <p:xfrm>
          <a:off x="728663" y="1714500"/>
          <a:ext cx="7686675" cy="4537075"/>
        </p:xfrm>
        <a:graphic>
          <a:graphicData uri="http://schemas.openxmlformats.org/presentationml/2006/ole">
            <mc:AlternateContent xmlns:mc="http://schemas.openxmlformats.org/markup-compatibility/2006">
              <mc:Choice xmlns:v="urn:schemas-microsoft-com:vml" Requires="v">
                <p:oleObj spid="_x0000_s5122" name="Worksheet" r:id="rId4" imgW="5429313" imgH="2628821" progId="Excel.Sheet.8">
                  <p:embed/>
                </p:oleObj>
              </mc:Choice>
              <mc:Fallback>
                <p:oleObj name="Worksheet" r:id="rId4" imgW="5429313" imgH="2628821" progId="Excel.Sheet.8">
                  <p:embed/>
                  <p:pic>
                    <p:nvPicPr>
                      <p:cNvPr id="108548" name="Object 6">
                        <a:extLst>
                          <a:ext uri="{FF2B5EF4-FFF2-40B4-BE49-F238E27FC236}">
                            <a16:creationId xmlns:a16="http://schemas.microsoft.com/office/drawing/2014/main" id="{918BEF4F-1400-9992-3882-36FABC5C8F2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8663" y="1714500"/>
                        <a:ext cx="7686675" cy="453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spd="med">
    <p:fade/>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extBox 2">
            <a:extLst>
              <a:ext uri="{FF2B5EF4-FFF2-40B4-BE49-F238E27FC236}">
                <a16:creationId xmlns:a16="http://schemas.microsoft.com/office/drawing/2014/main" id="{425344C9-D1B9-0AC3-D814-147B88472171}"/>
              </a:ext>
            </a:extLst>
          </p:cNvPr>
          <p:cNvSpPr txBox="1">
            <a:spLocks noChangeArrowheads="1"/>
          </p:cNvSpPr>
          <p:nvPr/>
        </p:nvSpPr>
        <p:spPr bwMode="auto">
          <a:xfrm>
            <a:off x="287338" y="722313"/>
            <a:ext cx="81280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GB" altLang="en-US" sz="2400" b="1">
                <a:solidFill>
                  <a:srgbClr val="000000"/>
                </a:solidFill>
                <a:latin typeface="Arial" panose="020B0604020202020204" pitchFamily="34" charset="0"/>
                <a:cs typeface="Arial" panose="020B0604020202020204" pitchFamily="34" charset="0"/>
              </a:rPr>
              <a:t>NATIONAL PROSECUTING AUTHORITY</a:t>
            </a:r>
          </a:p>
          <a:p>
            <a:pPr algn="ctr" eaLnBrk="1" hangingPunct="1">
              <a:lnSpc>
                <a:spcPct val="100000"/>
              </a:lnSpc>
              <a:spcBef>
                <a:spcPct val="0"/>
              </a:spcBef>
              <a:buFontTx/>
              <a:buNone/>
            </a:pPr>
            <a:r>
              <a:rPr lang="en-US" altLang="en-US" sz="2400" b="1">
                <a:solidFill>
                  <a:srgbClr val="000000"/>
                </a:solidFill>
                <a:latin typeface="Arial" panose="020B0604020202020204" pitchFamily="34" charset="0"/>
                <a:cs typeface="Arial" panose="020B0604020202020204" pitchFamily="34" charset="0"/>
              </a:rPr>
              <a:t> </a:t>
            </a:r>
            <a:r>
              <a:rPr lang="en-GB" altLang="en-US" sz="2400" b="1">
                <a:solidFill>
                  <a:srgbClr val="000000"/>
                </a:solidFill>
                <a:latin typeface="Arial" panose="020B0604020202020204" pitchFamily="34" charset="0"/>
                <a:cs typeface="Arial" panose="020B0604020202020204" pitchFamily="34" charset="0"/>
              </a:rPr>
              <a:t>Budget Allocations per Economic Classification</a:t>
            </a:r>
            <a:endParaRPr lang="en-GB" altLang="en-US" sz="2400" b="1">
              <a:solidFill>
                <a:srgbClr val="A50021"/>
              </a:solidFill>
              <a:latin typeface="Arial" panose="020B0604020202020204" pitchFamily="34" charset="0"/>
              <a:cs typeface="Arial" panose="020B0604020202020204" pitchFamily="34" charset="0"/>
            </a:endParaRPr>
          </a:p>
          <a:p>
            <a:pPr eaLnBrk="1" hangingPunct="1">
              <a:lnSpc>
                <a:spcPct val="100000"/>
              </a:lnSpc>
              <a:spcBef>
                <a:spcPct val="0"/>
              </a:spcBef>
              <a:buFontTx/>
              <a:buNone/>
            </a:pPr>
            <a:endParaRPr lang="en-US" altLang="en-US" sz="2000">
              <a:solidFill>
                <a:srgbClr val="000000"/>
              </a:solidFill>
              <a:latin typeface="Times New Roman" panose="02020603050405020304" pitchFamily="18" charset="0"/>
              <a:cs typeface="Times New Roman" panose="02020603050405020304" pitchFamily="18" charset="0"/>
            </a:endParaRPr>
          </a:p>
        </p:txBody>
      </p:sp>
      <p:cxnSp>
        <p:nvCxnSpPr>
          <p:cNvPr id="4" name="Straight Connector 3">
            <a:extLst>
              <a:ext uri="{FF2B5EF4-FFF2-40B4-BE49-F238E27FC236}">
                <a16:creationId xmlns:a16="http://schemas.microsoft.com/office/drawing/2014/main" id="{5FECF915-9C3C-A048-902A-5CE545F09464}"/>
              </a:ext>
            </a:extLst>
          </p:cNvPr>
          <p:cNvCxnSpPr/>
          <p:nvPr/>
        </p:nvCxnSpPr>
        <p:spPr>
          <a:xfrm>
            <a:off x="728663" y="1638300"/>
            <a:ext cx="7599362" cy="0"/>
          </a:xfrm>
          <a:prstGeom prst="line">
            <a:avLst/>
          </a:prstGeom>
          <a:ln>
            <a:solidFill>
              <a:srgbClr val="C00000"/>
            </a:solidFill>
          </a:ln>
        </p:spPr>
        <p:style>
          <a:lnRef idx="2">
            <a:schemeClr val="accent4"/>
          </a:lnRef>
          <a:fillRef idx="0">
            <a:schemeClr val="accent4"/>
          </a:fillRef>
          <a:effectRef idx="1">
            <a:schemeClr val="accent4"/>
          </a:effectRef>
          <a:fontRef idx="minor">
            <a:schemeClr val="tx1"/>
          </a:fontRef>
        </p:style>
      </p:cxnSp>
      <p:graphicFrame>
        <p:nvGraphicFramePr>
          <p:cNvPr id="110596" name="Object 6">
            <a:extLst>
              <a:ext uri="{FF2B5EF4-FFF2-40B4-BE49-F238E27FC236}">
                <a16:creationId xmlns:a16="http://schemas.microsoft.com/office/drawing/2014/main" id="{942BC85D-FBE3-7650-328D-B80A908085BA}"/>
              </a:ext>
            </a:extLst>
          </p:cNvPr>
          <p:cNvGraphicFramePr>
            <a:graphicFrameLocks noChangeAspect="1"/>
          </p:cNvGraphicFramePr>
          <p:nvPr/>
        </p:nvGraphicFramePr>
        <p:xfrm>
          <a:off x="728663" y="1781175"/>
          <a:ext cx="7686675" cy="3735388"/>
        </p:xfrm>
        <a:graphic>
          <a:graphicData uri="http://schemas.openxmlformats.org/presentationml/2006/ole">
            <mc:AlternateContent xmlns:mc="http://schemas.openxmlformats.org/markup-compatibility/2006">
              <mc:Choice xmlns:v="urn:schemas-microsoft-com:vml" Requires="v">
                <p:oleObj spid="_x0000_s6146" name="Worksheet" r:id="rId3" imgW="5057927" imgH="2304922" progId="Excel.Sheet.8">
                  <p:embed/>
                </p:oleObj>
              </mc:Choice>
              <mc:Fallback>
                <p:oleObj name="Worksheet" r:id="rId3" imgW="5057927" imgH="2304922" progId="Excel.Sheet.8">
                  <p:embed/>
                  <p:pic>
                    <p:nvPicPr>
                      <p:cNvPr id="110596" name="Object 6">
                        <a:extLst>
                          <a:ext uri="{FF2B5EF4-FFF2-40B4-BE49-F238E27FC236}">
                            <a16:creationId xmlns:a16="http://schemas.microsoft.com/office/drawing/2014/main" id="{942BC85D-FBE3-7650-328D-B80A908085B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8663" y="1781175"/>
                        <a:ext cx="7686675" cy="373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spd="med">
    <p:fade/>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extBox 2">
            <a:extLst>
              <a:ext uri="{FF2B5EF4-FFF2-40B4-BE49-F238E27FC236}">
                <a16:creationId xmlns:a16="http://schemas.microsoft.com/office/drawing/2014/main" id="{44A57F64-49D3-7320-E3F6-2E9410B0AC99}"/>
              </a:ext>
            </a:extLst>
          </p:cNvPr>
          <p:cNvSpPr txBox="1">
            <a:spLocks noChangeArrowheads="1"/>
          </p:cNvSpPr>
          <p:nvPr/>
        </p:nvSpPr>
        <p:spPr bwMode="auto">
          <a:xfrm>
            <a:off x="287338" y="722313"/>
            <a:ext cx="81280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GB" altLang="en-US" sz="2400" b="1">
                <a:solidFill>
                  <a:srgbClr val="000000"/>
                </a:solidFill>
                <a:latin typeface="Arial" panose="020B0604020202020204" pitchFamily="34" charset="0"/>
                <a:cs typeface="Arial" panose="020B0604020202020204" pitchFamily="34" charset="0"/>
              </a:rPr>
              <a:t>AUXILIARY SERVICES</a:t>
            </a:r>
          </a:p>
          <a:p>
            <a:pPr algn="ctr" eaLnBrk="1" hangingPunct="1">
              <a:lnSpc>
                <a:spcPct val="100000"/>
              </a:lnSpc>
              <a:spcBef>
                <a:spcPct val="0"/>
              </a:spcBef>
              <a:buFontTx/>
              <a:buNone/>
            </a:pPr>
            <a:r>
              <a:rPr lang="en-US" altLang="en-US" sz="2400" b="1">
                <a:solidFill>
                  <a:srgbClr val="000000"/>
                </a:solidFill>
                <a:latin typeface="Arial" panose="020B0604020202020204" pitchFamily="34" charset="0"/>
                <a:cs typeface="Arial" panose="020B0604020202020204" pitchFamily="34" charset="0"/>
              </a:rPr>
              <a:t> </a:t>
            </a:r>
            <a:r>
              <a:rPr lang="en-GB" altLang="en-US" sz="2400" b="1">
                <a:solidFill>
                  <a:srgbClr val="000000"/>
                </a:solidFill>
                <a:latin typeface="Arial" panose="020B0604020202020204" pitchFamily="34" charset="0"/>
                <a:cs typeface="Arial" panose="020B0604020202020204" pitchFamily="34" charset="0"/>
              </a:rPr>
              <a:t>Budget Allocations per Economic Classification</a:t>
            </a:r>
            <a:endParaRPr lang="en-GB" altLang="en-US" sz="2400" b="1">
              <a:solidFill>
                <a:srgbClr val="A50021"/>
              </a:solidFill>
              <a:latin typeface="Arial" panose="020B0604020202020204" pitchFamily="34" charset="0"/>
              <a:cs typeface="Arial" panose="020B0604020202020204" pitchFamily="34" charset="0"/>
            </a:endParaRPr>
          </a:p>
          <a:p>
            <a:pPr eaLnBrk="1" hangingPunct="1">
              <a:lnSpc>
                <a:spcPct val="100000"/>
              </a:lnSpc>
              <a:spcBef>
                <a:spcPct val="0"/>
              </a:spcBef>
              <a:buFontTx/>
              <a:buNone/>
            </a:pPr>
            <a:endParaRPr lang="en-US" altLang="en-US" sz="2000">
              <a:solidFill>
                <a:srgbClr val="000000"/>
              </a:solidFill>
              <a:latin typeface="Times New Roman" panose="02020603050405020304" pitchFamily="18" charset="0"/>
              <a:cs typeface="Times New Roman" panose="02020603050405020304" pitchFamily="18" charset="0"/>
            </a:endParaRPr>
          </a:p>
        </p:txBody>
      </p:sp>
      <p:cxnSp>
        <p:nvCxnSpPr>
          <p:cNvPr id="4" name="Straight Connector 3">
            <a:extLst>
              <a:ext uri="{FF2B5EF4-FFF2-40B4-BE49-F238E27FC236}">
                <a16:creationId xmlns:a16="http://schemas.microsoft.com/office/drawing/2014/main" id="{5FECF915-9C3C-A048-902A-5CE545F09464}"/>
              </a:ext>
            </a:extLst>
          </p:cNvPr>
          <p:cNvCxnSpPr/>
          <p:nvPr/>
        </p:nvCxnSpPr>
        <p:spPr>
          <a:xfrm>
            <a:off x="728663" y="1638300"/>
            <a:ext cx="7599362" cy="0"/>
          </a:xfrm>
          <a:prstGeom prst="line">
            <a:avLst/>
          </a:prstGeom>
          <a:ln>
            <a:solidFill>
              <a:srgbClr val="C00000"/>
            </a:solidFill>
          </a:ln>
        </p:spPr>
        <p:style>
          <a:lnRef idx="2">
            <a:schemeClr val="accent4"/>
          </a:lnRef>
          <a:fillRef idx="0">
            <a:schemeClr val="accent4"/>
          </a:fillRef>
          <a:effectRef idx="1">
            <a:schemeClr val="accent4"/>
          </a:effectRef>
          <a:fontRef idx="minor">
            <a:schemeClr val="tx1"/>
          </a:fontRef>
        </p:style>
      </p:cxnSp>
      <p:graphicFrame>
        <p:nvGraphicFramePr>
          <p:cNvPr id="111620" name="Object 6">
            <a:extLst>
              <a:ext uri="{FF2B5EF4-FFF2-40B4-BE49-F238E27FC236}">
                <a16:creationId xmlns:a16="http://schemas.microsoft.com/office/drawing/2014/main" id="{F63C2270-C632-EA00-5244-9DF59CF23D97}"/>
              </a:ext>
            </a:extLst>
          </p:cNvPr>
          <p:cNvGraphicFramePr>
            <a:graphicFrameLocks noChangeAspect="1"/>
          </p:cNvGraphicFramePr>
          <p:nvPr/>
        </p:nvGraphicFramePr>
        <p:xfrm>
          <a:off x="728663" y="1862138"/>
          <a:ext cx="7599362" cy="3854450"/>
        </p:xfrm>
        <a:graphic>
          <a:graphicData uri="http://schemas.openxmlformats.org/presentationml/2006/ole">
            <mc:AlternateContent xmlns:mc="http://schemas.openxmlformats.org/markup-compatibility/2006">
              <mc:Choice xmlns:v="urn:schemas-microsoft-com:vml" Requires="v">
                <p:oleObj spid="_x0000_s7170" name="Worksheet" r:id="rId3" imgW="5057927" imgH="2142973" progId="Excel.Sheet.8">
                  <p:embed/>
                </p:oleObj>
              </mc:Choice>
              <mc:Fallback>
                <p:oleObj name="Worksheet" r:id="rId3" imgW="5057927" imgH="2142973" progId="Excel.Sheet.8">
                  <p:embed/>
                  <p:pic>
                    <p:nvPicPr>
                      <p:cNvPr id="111620" name="Object 6">
                        <a:extLst>
                          <a:ext uri="{FF2B5EF4-FFF2-40B4-BE49-F238E27FC236}">
                            <a16:creationId xmlns:a16="http://schemas.microsoft.com/office/drawing/2014/main" id="{F63C2270-C632-EA00-5244-9DF59CF23D9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8663" y="1862138"/>
                        <a:ext cx="7599362" cy="385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spd="med">
    <p:fade/>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extBox 2">
            <a:extLst>
              <a:ext uri="{FF2B5EF4-FFF2-40B4-BE49-F238E27FC236}">
                <a16:creationId xmlns:a16="http://schemas.microsoft.com/office/drawing/2014/main" id="{0F7631E1-3094-AA7D-F932-0453C0396453}"/>
              </a:ext>
            </a:extLst>
          </p:cNvPr>
          <p:cNvSpPr txBox="1">
            <a:spLocks noChangeArrowheads="1"/>
          </p:cNvSpPr>
          <p:nvPr/>
        </p:nvSpPr>
        <p:spPr bwMode="auto">
          <a:xfrm>
            <a:off x="371475" y="611188"/>
            <a:ext cx="81280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GB" altLang="en-US" sz="2400" b="1">
                <a:solidFill>
                  <a:srgbClr val="000000"/>
                </a:solidFill>
                <a:latin typeface="Arial" panose="020B0604020202020204" pitchFamily="34" charset="0"/>
                <a:cs typeface="Arial" panose="020B0604020202020204" pitchFamily="34" charset="0"/>
              </a:rPr>
              <a:t>DIRECT CHARGES (MAGISTRATES’ SALARIES)</a:t>
            </a:r>
          </a:p>
          <a:p>
            <a:pPr algn="ctr" eaLnBrk="1" hangingPunct="1">
              <a:lnSpc>
                <a:spcPct val="100000"/>
              </a:lnSpc>
              <a:spcBef>
                <a:spcPct val="0"/>
              </a:spcBef>
              <a:buFontTx/>
              <a:buNone/>
            </a:pPr>
            <a:r>
              <a:rPr lang="en-US" altLang="en-US" sz="2400" b="1">
                <a:solidFill>
                  <a:srgbClr val="000000"/>
                </a:solidFill>
                <a:latin typeface="Arial" panose="020B0604020202020204" pitchFamily="34" charset="0"/>
                <a:cs typeface="Arial" panose="020B0604020202020204" pitchFamily="34" charset="0"/>
              </a:rPr>
              <a:t> </a:t>
            </a:r>
            <a:r>
              <a:rPr lang="en-GB" altLang="en-US" sz="2400" b="1">
                <a:solidFill>
                  <a:srgbClr val="000000"/>
                </a:solidFill>
                <a:latin typeface="Arial" panose="020B0604020202020204" pitchFamily="34" charset="0"/>
                <a:cs typeface="Arial" panose="020B0604020202020204" pitchFamily="34" charset="0"/>
              </a:rPr>
              <a:t>Budget Allocations per Economic Classification</a:t>
            </a:r>
            <a:endParaRPr lang="en-GB" altLang="en-US" sz="2400" b="1">
              <a:solidFill>
                <a:srgbClr val="A50021"/>
              </a:solidFill>
              <a:latin typeface="Arial" panose="020B0604020202020204" pitchFamily="34" charset="0"/>
              <a:cs typeface="Arial" panose="020B0604020202020204" pitchFamily="34" charset="0"/>
            </a:endParaRPr>
          </a:p>
          <a:p>
            <a:pPr eaLnBrk="1" hangingPunct="1">
              <a:lnSpc>
                <a:spcPct val="100000"/>
              </a:lnSpc>
              <a:spcBef>
                <a:spcPct val="0"/>
              </a:spcBef>
              <a:buFontTx/>
              <a:buNone/>
            </a:pPr>
            <a:endParaRPr lang="en-US" altLang="en-US" sz="2000">
              <a:solidFill>
                <a:srgbClr val="000000"/>
              </a:solidFill>
              <a:latin typeface="Times New Roman" panose="02020603050405020304" pitchFamily="18" charset="0"/>
              <a:cs typeface="Times New Roman" panose="02020603050405020304" pitchFamily="18" charset="0"/>
            </a:endParaRPr>
          </a:p>
        </p:txBody>
      </p:sp>
      <p:cxnSp>
        <p:nvCxnSpPr>
          <p:cNvPr id="4" name="Straight Connector 3">
            <a:extLst>
              <a:ext uri="{FF2B5EF4-FFF2-40B4-BE49-F238E27FC236}">
                <a16:creationId xmlns:a16="http://schemas.microsoft.com/office/drawing/2014/main" id="{5FECF915-9C3C-A048-902A-5CE545F09464}"/>
              </a:ext>
            </a:extLst>
          </p:cNvPr>
          <p:cNvCxnSpPr/>
          <p:nvPr/>
        </p:nvCxnSpPr>
        <p:spPr>
          <a:xfrm>
            <a:off x="728663" y="1638300"/>
            <a:ext cx="7599362" cy="0"/>
          </a:xfrm>
          <a:prstGeom prst="line">
            <a:avLst/>
          </a:prstGeom>
          <a:ln>
            <a:solidFill>
              <a:srgbClr val="C00000"/>
            </a:solidFill>
          </a:ln>
        </p:spPr>
        <p:style>
          <a:lnRef idx="2">
            <a:schemeClr val="accent4"/>
          </a:lnRef>
          <a:fillRef idx="0">
            <a:schemeClr val="accent4"/>
          </a:fillRef>
          <a:effectRef idx="1">
            <a:schemeClr val="accent4"/>
          </a:effectRef>
          <a:fontRef idx="minor">
            <a:schemeClr val="tx1"/>
          </a:fontRef>
        </p:style>
      </p:cxnSp>
      <p:graphicFrame>
        <p:nvGraphicFramePr>
          <p:cNvPr id="112644" name="Object 6">
            <a:extLst>
              <a:ext uri="{FF2B5EF4-FFF2-40B4-BE49-F238E27FC236}">
                <a16:creationId xmlns:a16="http://schemas.microsoft.com/office/drawing/2014/main" id="{7028DFC9-D10C-513F-3560-333B38A63EC1}"/>
              </a:ext>
            </a:extLst>
          </p:cNvPr>
          <p:cNvGraphicFramePr>
            <a:graphicFrameLocks noChangeAspect="1"/>
          </p:cNvGraphicFramePr>
          <p:nvPr/>
        </p:nvGraphicFramePr>
        <p:xfrm>
          <a:off x="728663" y="1862138"/>
          <a:ext cx="7599362" cy="2992437"/>
        </p:xfrm>
        <a:graphic>
          <a:graphicData uri="http://schemas.openxmlformats.org/presentationml/2006/ole">
            <mc:AlternateContent xmlns:mc="http://schemas.openxmlformats.org/markup-compatibility/2006">
              <mc:Choice xmlns:v="urn:schemas-microsoft-com:vml" Requires="v">
                <p:oleObj spid="_x0000_s8194" name="Worksheet" r:id="rId3" imgW="5057927" imgH="1657548" progId="Excel.Sheet.8">
                  <p:embed/>
                </p:oleObj>
              </mc:Choice>
              <mc:Fallback>
                <p:oleObj name="Worksheet" r:id="rId3" imgW="5057927" imgH="1657548" progId="Excel.Sheet.8">
                  <p:embed/>
                  <p:pic>
                    <p:nvPicPr>
                      <p:cNvPr id="112644" name="Object 6">
                        <a:extLst>
                          <a:ext uri="{FF2B5EF4-FFF2-40B4-BE49-F238E27FC236}">
                            <a16:creationId xmlns:a16="http://schemas.microsoft.com/office/drawing/2014/main" id="{7028DFC9-D10C-513F-3560-333B38A63EC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8663" y="1862138"/>
                        <a:ext cx="7599362" cy="299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spd="med">
    <p:fade/>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extBox 2">
            <a:extLst>
              <a:ext uri="{FF2B5EF4-FFF2-40B4-BE49-F238E27FC236}">
                <a16:creationId xmlns:a16="http://schemas.microsoft.com/office/drawing/2014/main" id="{869BCFBE-8D68-D339-BBF8-2703575C0B2E}"/>
              </a:ext>
            </a:extLst>
          </p:cNvPr>
          <p:cNvSpPr txBox="1">
            <a:spLocks noChangeArrowheads="1"/>
          </p:cNvSpPr>
          <p:nvPr/>
        </p:nvSpPr>
        <p:spPr bwMode="auto">
          <a:xfrm>
            <a:off x="354013" y="766763"/>
            <a:ext cx="8348662"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1800" b="1">
                <a:latin typeface="Arial" panose="020B0604020202020204" pitchFamily="34" charset="0"/>
                <a:cs typeface="Arial" panose="020B0604020202020204" pitchFamily="34" charset="0"/>
              </a:rPr>
              <a:t>  </a:t>
            </a:r>
            <a:r>
              <a:rPr lang="en-GB" altLang="en-US" sz="3200" b="1">
                <a:latin typeface="Arial" panose="020B0604020202020204" pitchFamily="34" charset="0"/>
                <a:cs typeface="Arial" panose="020B0604020202020204" pitchFamily="34" charset="0"/>
              </a:rPr>
              <a:t>Independent Bodies (Transfer payments)</a:t>
            </a:r>
          </a:p>
          <a:p>
            <a:pPr eaLnBrk="1" hangingPunct="1">
              <a:lnSpc>
                <a:spcPct val="100000"/>
              </a:lnSpc>
              <a:spcBef>
                <a:spcPct val="0"/>
              </a:spcBef>
              <a:buFontTx/>
              <a:buNone/>
            </a:pPr>
            <a:endParaRPr lang="en-US" altLang="en-US" sz="2000">
              <a:latin typeface="Times New Roman" panose="02020603050405020304" pitchFamily="18" charset="0"/>
              <a:cs typeface="Times New Roman" panose="02020603050405020304" pitchFamily="18" charset="0"/>
            </a:endParaRPr>
          </a:p>
        </p:txBody>
      </p:sp>
      <p:cxnSp>
        <p:nvCxnSpPr>
          <p:cNvPr id="4" name="Straight Connector 3">
            <a:extLst>
              <a:ext uri="{FF2B5EF4-FFF2-40B4-BE49-F238E27FC236}">
                <a16:creationId xmlns:a16="http://schemas.microsoft.com/office/drawing/2014/main" id="{5FECF915-9C3C-A048-902A-5CE545F09464}"/>
              </a:ext>
            </a:extLst>
          </p:cNvPr>
          <p:cNvCxnSpPr/>
          <p:nvPr/>
        </p:nvCxnSpPr>
        <p:spPr>
          <a:xfrm>
            <a:off x="728663" y="1323975"/>
            <a:ext cx="7599362" cy="0"/>
          </a:xfrm>
          <a:prstGeom prst="line">
            <a:avLst/>
          </a:prstGeom>
          <a:ln>
            <a:solidFill>
              <a:srgbClr val="C00000"/>
            </a:solidFill>
          </a:ln>
        </p:spPr>
        <p:style>
          <a:lnRef idx="2">
            <a:schemeClr val="accent4"/>
          </a:lnRef>
          <a:fillRef idx="0">
            <a:schemeClr val="accent4"/>
          </a:fillRef>
          <a:effectRef idx="1">
            <a:schemeClr val="accent4"/>
          </a:effectRef>
          <a:fontRef idx="minor">
            <a:schemeClr val="tx1"/>
          </a:fontRef>
        </p:style>
      </p:cxnSp>
      <p:graphicFrame>
        <p:nvGraphicFramePr>
          <p:cNvPr id="113668" name="Object 6">
            <a:extLst>
              <a:ext uri="{FF2B5EF4-FFF2-40B4-BE49-F238E27FC236}">
                <a16:creationId xmlns:a16="http://schemas.microsoft.com/office/drawing/2014/main" id="{883DD683-7654-4260-BCBF-8E5C10C1175E}"/>
              </a:ext>
            </a:extLst>
          </p:cNvPr>
          <p:cNvGraphicFramePr>
            <a:graphicFrameLocks noChangeAspect="1"/>
          </p:cNvGraphicFramePr>
          <p:nvPr/>
        </p:nvGraphicFramePr>
        <p:xfrm>
          <a:off x="728663" y="1512888"/>
          <a:ext cx="7599362" cy="4021137"/>
        </p:xfrm>
        <a:graphic>
          <a:graphicData uri="http://schemas.openxmlformats.org/presentationml/2006/ole">
            <mc:AlternateContent xmlns:mc="http://schemas.openxmlformats.org/markup-compatibility/2006">
              <mc:Choice xmlns:v="urn:schemas-microsoft-com:vml" Requires="v">
                <p:oleObj spid="_x0000_s9218" name="Worksheet" r:id="rId3" imgW="5086560" imgH="2562434" progId="Excel.Sheet.8">
                  <p:embed/>
                </p:oleObj>
              </mc:Choice>
              <mc:Fallback>
                <p:oleObj name="Worksheet" r:id="rId3" imgW="5086560" imgH="2562434" progId="Excel.Sheet.8">
                  <p:embed/>
                  <p:pic>
                    <p:nvPicPr>
                      <p:cNvPr id="113668" name="Object 6">
                        <a:extLst>
                          <a:ext uri="{FF2B5EF4-FFF2-40B4-BE49-F238E27FC236}">
                            <a16:creationId xmlns:a16="http://schemas.microsoft.com/office/drawing/2014/main" id="{883DD683-7654-4260-BCBF-8E5C10C1175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8663" y="1512888"/>
                        <a:ext cx="7599362" cy="402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spd="med">
    <p:fade/>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extBox 2">
            <a:extLst>
              <a:ext uri="{FF2B5EF4-FFF2-40B4-BE49-F238E27FC236}">
                <a16:creationId xmlns:a16="http://schemas.microsoft.com/office/drawing/2014/main" id="{40642BF2-AC58-2A9B-256A-63D2020A6C15}"/>
              </a:ext>
            </a:extLst>
          </p:cNvPr>
          <p:cNvSpPr txBox="1">
            <a:spLocks noChangeArrowheads="1"/>
          </p:cNvSpPr>
          <p:nvPr/>
        </p:nvSpPr>
        <p:spPr bwMode="auto">
          <a:xfrm>
            <a:off x="728663" y="827088"/>
            <a:ext cx="7402512"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GB" altLang="en-US" sz="3200" b="1">
                <a:latin typeface="Arial" panose="020B0604020202020204" pitchFamily="34" charset="0"/>
                <a:cs typeface="Arial" panose="020B0604020202020204" pitchFamily="34" charset="0"/>
              </a:rPr>
              <a:t>Earmarked Amounts </a:t>
            </a:r>
            <a:endParaRPr lang="en-GB" altLang="en-US" sz="3200" b="1" baseline="30000">
              <a:latin typeface="Arial" panose="020B0604020202020204" pitchFamily="34" charset="0"/>
              <a:cs typeface="Arial" panose="020B0604020202020204" pitchFamily="34" charset="0"/>
            </a:endParaRPr>
          </a:p>
        </p:txBody>
      </p:sp>
      <p:cxnSp>
        <p:nvCxnSpPr>
          <p:cNvPr id="4" name="Straight Connector 3">
            <a:extLst>
              <a:ext uri="{FF2B5EF4-FFF2-40B4-BE49-F238E27FC236}">
                <a16:creationId xmlns:a16="http://schemas.microsoft.com/office/drawing/2014/main" id="{29C1A0A7-CECB-4143-9B6D-0918BDFC2B65}"/>
              </a:ext>
            </a:extLst>
          </p:cNvPr>
          <p:cNvCxnSpPr/>
          <p:nvPr/>
        </p:nvCxnSpPr>
        <p:spPr>
          <a:xfrm>
            <a:off x="728663" y="1431925"/>
            <a:ext cx="7599362" cy="0"/>
          </a:xfrm>
          <a:prstGeom prst="line">
            <a:avLst/>
          </a:prstGeom>
          <a:ln>
            <a:solidFill>
              <a:srgbClr val="C00000"/>
            </a:solidFill>
          </a:ln>
        </p:spPr>
        <p:style>
          <a:lnRef idx="2">
            <a:schemeClr val="accent4"/>
          </a:lnRef>
          <a:fillRef idx="0">
            <a:schemeClr val="accent4"/>
          </a:fillRef>
          <a:effectRef idx="1">
            <a:schemeClr val="accent4"/>
          </a:effectRef>
          <a:fontRef idx="minor">
            <a:schemeClr val="tx1"/>
          </a:fontRef>
        </p:style>
      </p:cxnSp>
      <p:graphicFrame>
        <p:nvGraphicFramePr>
          <p:cNvPr id="114692" name="Object 7">
            <a:extLst>
              <a:ext uri="{FF2B5EF4-FFF2-40B4-BE49-F238E27FC236}">
                <a16:creationId xmlns:a16="http://schemas.microsoft.com/office/drawing/2014/main" id="{8682EFED-2DAE-1900-4564-0A2068F950FA}"/>
              </a:ext>
            </a:extLst>
          </p:cNvPr>
          <p:cNvGraphicFramePr>
            <a:graphicFrameLocks noChangeAspect="1"/>
          </p:cNvGraphicFramePr>
          <p:nvPr/>
        </p:nvGraphicFramePr>
        <p:xfrm>
          <a:off x="728663" y="1514475"/>
          <a:ext cx="8021637" cy="4511675"/>
        </p:xfrm>
        <a:graphic>
          <a:graphicData uri="http://schemas.openxmlformats.org/presentationml/2006/ole">
            <mc:AlternateContent xmlns:mc="http://schemas.openxmlformats.org/markup-compatibility/2006">
              <mc:Choice xmlns:v="urn:schemas-microsoft-com:vml" Requires="v">
                <p:oleObj spid="_x0000_s10242" name="Worksheet" r:id="rId3" imgW="5972076" imgH="4219560" progId="Excel.Sheet.8">
                  <p:embed/>
                </p:oleObj>
              </mc:Choice>
              <mc:Fallback>
                <p:oleObj name="Worksheet" r:id="rId3" imgW="5972076" imgH="4219560" progId="Excel.Sheet.8">
                  <p:embed/>
                  <p:pic>
                    <p:nvPicPr>
                      <p:cNvPr id="114692" name="Object 7">
                        <a:extLst>
                          <a:ext uri="{FF2B5EF4-FFF2-40B4-BE49-F238E27FC236}">
                            <a16:creationId xmlns:a16="http://schemas.microsoft.com/office/drawing/2014/main" id="{8682EFED-2DAE-1900-4564-0A2068F950F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8663" y="1514475"/>
                        <a:ext cx="8021637" cy="451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spd="med">
    <p:fade/>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29C1A0A7-CECB-4143-9B6D-0918BDFC2B65}"/>
              </a:ext>
            </a:extLst>
          </p:cNvPr>
          <p:cNvCxnSpPr/>
          <p:nvPr/>
        </p:nvCxnSpPr>
        <p:spPr>
          <a:xfrm>
            <a:off x="600075" y="1174750"/>
            <a:ext cx="7599363" cy="0"/>
          </a:xfrm>
          <a:prstGeom prst="line">
            <a:avLst/>
          </a:prstGeom>
          <a:ln>
            <a:solidFill>
              <a:srgbClr val="C00000"/>
            </a:solidFill>
          </a:ln>
        </p:spPr>
        <p:style>
          <a:lnRef idx="2">
            <a:schemeClr val="accent4"/>
          </a:lnRef>
          <a:fillRef idx="0">
            <a:schemeClr val="accent4"/>
          </a:fillRef>
          <a:effectRef idx="1">
            <a:schemeClr val="accent4"/>
          </a:effectRef>
          <a:fontRef idx="minor">
            <a:schemeClr val="tx1"/>
          </a:fontRef>
        </p:style>
      </p:cxnSp>
      <p:sp>
        <p:nvSpPr>
          <p:cNvPr id="2" name="Rectangle 1">
            <a:extLst>
              <a:ext uri="{FF2B5EF4-FFF2-40B4-BE49-F238E27FC236}">
                <a16:creationId xmlns:a16="http://schemas.microsoft.com/office/drawing/2014/main" id="{56C449E0-2346-04B2-57C7-3765EEC4962C}"/>
              </a:ext>
            </a:extLst>
          </p:cNvPr>
          <p:cNvSpPr/>
          <p:nvPr/>
        </p:nvSpPr>
        <p:spPr>
          <a:xfrm>
            <a:off x="374650" y="1376363"/>
            <a:ext cx="8661400" cy="3800475"/>
          </a:xfrm>
          <a:prstGeom prst="rect">
            <a:avLst/>
          </a:prstGeom>
        </p:spPr>
        <p:txBody>
          <a:bodyPr>
            <a:spAutoFit/>
          </a:bodyPr>
          <a:lstStyle/>
          <a:p>
            <a:pPr algn="just" eaLnBrk="1" fontAlgn="auto" hangingPunct="1">
              <a:spcBef>
                <a:spcPts val="0"/>
              </a:spcBef>
              <a:spcAft>
                <a:spcPts val="0"/>
              </a:spcAft>
              <a:defRPr/>
            </a:pPr>
            <a:endParaRPr lang="en-US" altLang="en-US" sz="1600" dirty="0">
              <a:solidFill>
                <a:prstClr val="black"/>
              </a:solidFill>
              <a:latin typeface="Arial" panose="020B0604020202020204" pitchFamily="34" charset="0"/>
              <a:cs typeface="Arial" panose="020B0604020202020204" pitchFamily="34" charset="0"/>
            </a:endParaRPr>
          </a:p>
          <a:p>
            <a:pPr algn="just" eaLnBrk="1" fontAlgn="auto" hangingPunct="1">
              <a:spcBef>
                <a:spcPts val="0"/>
              </a:spcBef>
              <a:spcAft>
                <a:spcPts val="0"/>
              </a:spcAft>
              <a:defRPr/>
            </a:pPr>
            <a:r>
              <a:rPr lang="en-US" altLang="en-US" sz="1600" dirty="0">
                <a:solidFill>
                  <a:prstClr val="black"/>
                </a:solidFill>
                <a:latin typeface="Arial" panose="020B0604020202020204" pitchFamily="34" charset="0"/>
                <a:cs typeface="Arial" panose="020B0604020202020204" pitchFamily="34" charset="0"/>
              </a:rPr>
              <a:t>The development of the 2022/23 Annual Performance Plan takes into account:</a:t>
            </a:r>
          </a:p>
          <a:p>
            <a:pPr marL="285750" indent="-285750" algn="just" eaLnBrk="1" fontAlgn="auto" hangingPunct="1">
              <a:spcBef>
                <a:spcPts val="0"/>
              </a:spcBef>
              <a:spcAft>
                <a:spcPts val="0"/>
              </a:spcAft>
              <a:buFont typeface="Arial" panose="020B0604020202020204" pitchFamily="34" charset="0"/>
              <a:buChar char="•"/>
              <a:defRPr/>
            </a:pPr>
            <a:endParaRPr lang="en-US" altLang="en-US" sz="1600" dirty="0">
              <a:solidFill>
                <a:prstClr val="black"/>
              </a:solidFill>
              <a:latin typeface="Arial" panose="020B0604020202020204" pitchFamily="34" charset="0"/>
              <a:cs typeface="Arial" panose="020B0604020202020204" pitchFamily="34" charset="0"/>
            </a:endParaRPr>
          </a:p>
          <a:p>
            <a:pPr marL="808038" indent="-514350" algn="just" eaLnBrk="1" fontAlgn="auto" hangingPunct="1">
              <a:spcBef>
                <a:spcPts val="0"/>
              </a:spcBef>
              <a:spcAft>
                <a:spcPts val="1200"/>
              </a:spcAft>
              <a:buFont typeface="+mj-lt"/>
              <a:buAutoNum type="alphaLcPeriod"/>
              <a:defRPr/>
            </a:pPr>
            <a:r>
              <a:rPr lang="en-US" altLang="en-US" sz="1600" dirty="0">
                <a:solidFill>
                  <a:prstClr val="black"/>
                </a:solidFill>
                <a:latin typeface="Arial" panose="020B0604020202020204" pitchFamily="34" charset="0"/>
                <a:cs typeface="Arial" panose="020B0604020202020204" pitchFamily="34" charset="0"/>
              </a:rPr>
              <a:t>The budget and other resource constraints, as well as operational capabilities.</a:t>
            </a:r>
          </a:p>
          <a:p>
            <a:pPr marL="808038" indent="-514350" algn="just" eaLnBrk="1" fontAlgn="auto" hangingPunct="1">
              <a:spcBef>
                <a:spcPts val="0"/>
              </a:spcBef>
              <a:spcAft>
                <a:spcPts val="1200"/>
              </a:spcAft>
              <a:buFont typeface="+mj-lt"/>
              <a:buAutoNum type="alphaLcPeriod"/>
              <a:defRPr/>
            </a:pPr>
            <a:r>
              <a:rPr lang="en-US" altLang="en-US" sz="1600" dirty="0">
                <a:solidFill>
                  <a:prstClr val="black"/>
                </a:solidFill>
                <a:latin typeface="Arial" panose="020B0604020202020204" pitchFamily="34" charset="0"/>
                <a:cs typeface="Arial" panose="020B0604020202020204" pitchFamily="34" charset="0"/>
              </a:rPr>
              <a:t>Revised Framework for Strategic Plans and Annual Performance Plan </a:t>
            </a:r>
          </a:p>
          <a:p>
            <a:pPr marL="808038" indent="-514350" algn="just" eaLnBrk="1" fontAlgn="auto" hangingPunct="1">
              <a:spcBef>
                <a:spcPts val="0"/>
              </a:spcBef>
              <a:spcAft>
                <a:spcPts val="1200"/>
              </a:spcAft>
              <a:buFont typeface="+mj-lt"/>
              <a:buAutoNum type="alphaLcPeriod"/>
              <a:defRPr/>
            </a:pPr>
            <a:r>
              <a:rPr lang="en-US" altLang="en-US" sz="1600" dirty="0">
                <a:solidFill>
                  <a:prstClr val="black"/>
                </a:solidFill>
                <a:latin typeface="Arial" panose="020B0604020202020204" pitchFamily="34" charset="0"/>
                <a:cs typeface="Arial" panose="020B0604020202020204" pitchFamily="34" charset="0"/>
              </a:rPr>
              <a:t>Mandates of the Department in terms of Acts of Parliament</a:t>
            </a:r>
          </a:p>
          <a:p>
            <a:pPr marL="808038" indent="-514350" algn="just" eaLnBrk="1" fontAlgn="auto" hangingPunct="1">
              <a:spcBef>
                <a:spcPts val="0"/>
              </a:spcBef>
              <a:spcAft>
                <a:spcPts val="1200"/>
              </a:spcAft>
              <a:buFont typeface="+mj-lt"/>
              <a:buAutoNum type="alphaLcPeriod"/>
              <a:defRPr/>
            </a:pPr>
            <a:r>
              <a:rPr lang="en-US" altLang="en-US" sz="1600" dirty="0">
                <a:solidFill>
                  <a:prstClr val="black"/>
                </a:solidFill>
                <a:latin typeface="Arial" panose="020B0604020202020204" pitchFamily="34" charset="0"/>
                <a:cs typeface="Arial" panose="020B0604020202020204" pitchFamily="34" charset="0"/>
              </a:rPr>
              <a:t>The medium term strategic framework (MTSF) </a:t>
            </a:r>
          </a:p>
          <a:p>
            <a:pPr marL="808038" indent="-514350" algn="just" eaLnBrk="1" fontAlgn="auto" hangingPunct="1">
              <a:spcBef>
                <a:spcPts val="0"/>
              </a:spcBef>
              <a:spcAft>
                <a:spcPts val="1200"/>
              </a:spcAft>
              <a:buFont typeface="+mj-lt"/>
              <a:buAutoNum type="alphaLcPeriod"/>
              <a:defRPr/>
            </a:pPr>
            <a:r>
              <a:rPr lang="en-US" altLang="en-US" sz="1600" dirty="0">
                <a:solidFill>
                  <a:prstClr val="black"/>
                </a:solidFill>
                <a:latin typeface="Arial" panose="020B0604020202020204" pitchFamily="34" charset="0"/>
                <a:cs typeface="Arial" panose="020B0604020202020204" pitchFamily="34" charset="0"/>
              </a:rPr>
              <a:t>Ministerial Priorities and Performance Agreement </a:t>
            </a:r>
          </a:p>
          <a:p>
            <a:pPr marL="808038" indent="-514350" algn="just" eaLnBrk="1" fontAlgn="auto" hangingPunct="1">
              <a:spcBef>
                <a:spcPts val="0"/>
              </a:spcBef>
              <a:spcAft>
                <a:spcPts val="1200"/>
              </a:spcAft>
              <a:buFont typeface="+mj-lt"/>
              <a:buAutoNum type="alphaLcPeriod"/>
              <a:defRPr/>
            </a:pPr>
            <a:r>
              <a:rPr lang="en-US" altLang="en-US" sz="1600" dirty="0">
                <a:solidFill>
                  <a:prstClr val="black"/>
                </a:solidFill>
                <a:latin typeface="Arial" panose="020B0604020202020204" pitchFamily="34" charset="0"/>
                <a:cs typeface="Arial" panose="020B0604020202020204" pitchFamily="34" charset="0"/>
              </a:rPr>
              <a:t>Strategic challenges faced by the Department</a:t>
            </a:r>
          </a:p>
          <a:p>
            <a:pPr marL="514350" indent="-514350" algn="just" eaLnBrk="1" fontAlgn="auto" hangingPunct="1">
              <a:spcBef>
                <a:spcPts val="0"/>
              </a:spcBef>
              <a:spcAft>
                <a:spcPts val="0"/>
              </a:spcAft>
              <a:buFontTx/>
              <a:buAutoNum type="alphaLcPeriod"/>
              <a:defRPr/>
            </a:pPr>
            <a:endParaRPr lang="en-US" altLang="en-US" sz="1600" dirty="0">
              <a:solidFill>
                <a:prstClr val="black"/>
              </a:solidFill>
              <a:latin typeface="Arial" panose="020B0604020202020204" pitchFamily="34" charset="0"/>
              <a:cs typeface="Arial" panose="020B0604020202020204" pitchFamily="34" charset="0"/>
            </a:endParaRPr>
          </a:p>
          <a:p>
            <a:pPr marL="342900" indent="-342900" algn="just" eaLnBrk="1" fontAlgn="auto" hangingPunct="1">
              <a:lnSpc>
                <a:spcPct val="150000"/>
              </a:lnSpc>
              <a:spcBef>
                <a:spcPts val="0"/>
              </a:spcBef>
              <a:spcAft>
                <a:spcPts val="1000"/>
              </a:spcAft>
              <a:buFont typeface="+mj-lt"/>
              <a:buAutoNum type="alphaLcPeriod"/>
              <a:defRPr/>
            </a:pPr>
            <a:endParaRPr lang="en-US" sz="1400" b="1" dirty="0">
              <a:solidFill>
                <a:srgbClr val="000000"/>
              </a:solidFill>
              <a:latin typeface="Arial" panose="020B0604020202020204" pitchFamily="34" charset="0"/>
              <a:ea typeface="Calibri" panose="020F0502020204030204" pitchFamily="34" charset="0"/>
              <a:cs typeface="Arial" panose="020B0604020202020204" pitchFamily="34" charset="0"/>
            </a:endParaRPr>
          </a:p>
        </p:txBody>
      </p:sp>
      <p:sp>
        <p:nvSpPr>
          <p:cNvPr id="115716" name="TextBox 4">
            <a:extLst>
              <a:ext uri="{FF2B5EF4-FFF2-40B4-BE49-F238E27FC236}">
                <a16:creationId xmlns:a16="http://schemas.microsoft.com/office/drawing/2014/main" id="{49ADD1A1-48D9-9A46-796C-EFDE0ABA7CBA}"/>
              </a:ext>
            </a:extLst>
          </p:cNvPr>
          <p:cNvSpPr txBox="1">
            <a:spLocks noChangeArrowheads="1"/>
          </p:cNvSpPr>
          <p:nvPr/>
        </p:nvSpPr>
        <p:spPr bwMode="auto">
          <a:xfrm>
            <a:off x="381000" y="774700"/>
            <a:ext cx="8763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ZA" altLang="en-US" sz="2000" b="1">
                <a:solidFill>
                  <a:srgbClr val="000000"/>
                </a:solidFill>
                <a:latin typeface="Arial" panose="020B0604020202020204" pitchFamily="34" charset="0"/>
                <a:cs typeface="Arial" panose="020B0604020202020204" pitchFamily="34" charset="0"/>
              </a:rPr>
              <a:t>6.    CONCLUSION </a:t>
            </a:r>
          </a:p>
        </p:txBody>
      </p:sp>
    </p:spTree>
  </p:cSld>
  <p:clrMapOvr>
    <a:masterClrMapping/>
  </p:clrMapOvr>
  <p:transition spd="med">
    <p:fade/>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29C1A0A7-CECB-4143-9B6D-0918BDFC2B65}"/>
              </a:ext>
            </a:extLst>
          </p:cNvPr>
          <p:cNvCxnSpPr/>
          <p:nvPr/>
        </p:nvCxnSpPr>
        <p:spPr>
          <a:xfrm>
            <a:off x="600075" y="1174750"/>
            <a:ext cx="7599363" cy="0"/>
          </a:xfrm>
          <a:prstGeom prst="line">
            <a:avLst/>
          </a:prstGeom>
          <a:ln>
            <a:solidFill>
              <a:srgbClr val="C00000"/>
            </a:solidFill>
          </a:ln>
        </p:spPr>
        <p:style>
          <a:lnRef idx="2">
            <a:schemeClr val="accent4"/>
          </a:lnRef>
          <a:fillRef idx="0">
            <a:schemeClr val="accent4"/>
          </a:fillRef>
          <a:effectRef idx="1">
            <a:schemeClr val="accent4"/>
          </a:effectRef>
          <a:fontRef idx="minor">
            <a:schemeClr val="tx1"/>
          </a:fontRef>
        </p:style>
      </p:cxnSp>
      <p:sp>
        <p:nvSpPr>
          <p:cNvPr id="2" name="Rectangle 1">
            <a:extLst>
              <a:ext uri="{FF2B5EF4-FFF2-40B4-BE49-F238E27FC236}">
                <a16:creationId xmlns:a16="http://schemas.microsoft.com/office/drawing/2014/main" id="{4D2710E2-6EA2-648E-BF4F-7B65256510CC}"/>
              </a:ext>
            </a:extLst>
          </p:cNvPr>
          <p:cNvSpPr/>
          <p:nvPr/>
        </p:nvSpPr>
        <p:spPr>
          <a:xfrm>
            <a:off x="374650" y="1376363"/>
            <a:ext cx="8661400" cy="6416675"/>
          </a:xfrm>
          <a:prstGeom prst="rect">
            <a:avLst/>
          </a:prstGeom>
        </p:spPr>
        <p:txBody>
          <a:bodyPr>
            <a:spAutoFit/>
          </a:bodyPr>
          <a:lstStyle/>
          <a:p>
            <a:pPr marL="293688" algn="just" eaLnBrk="1" fontAlgn="auto" hangingPunct="1">
              <a:spcBef>
                <a:spcPts val="0"/>
              </a:spcBef>
              <a:spcAft>
                <a:spcPts val="1200"/>
              </a:spcAft>
              <a:defRPr/>
            </a:pPr>
            <a:r>
              <a:rPr lang="en-US" altLang="en-US" sz="1600" dirty="0">
                <a:solidFill>
                  <a:prstClr val="black"/>
                </a:solidFill>
                <a:latin typeface="Arial" panose="020B0604020202020204" pitchFamily="34" charset="0"/>
                <a:cs typeface="Arial" panose="020B0604020202020204" pitchFamily="34" charset="0"/>
              </a:rPr>
              <a:t>In the current financial year, the Department will continue to:</a:t>
            </a:r>
          </a:p>
          <a:p>
            <a:pPr marL="808038" indent="-514350" algn="just" eaLnBrk="1" fontAlgn="auto" hangingPunct="1">
              <a:spcBef>
                <a:spcPts val="0"/>
              </a:spcBef>
              <a:spcAft>
                <a:spcPts val="1200"/>
              </a:spcAft>
              <a:buFont typeface="+mj-lt"/>
              <a:buAutoNum type="alphaLcPeriod" startAt="7"/>
              <a:defRPr/>
            </a:pPr>
            <a:r>
              <a:rPr lang="en-US" altLang="en-US" sz="1600" dirty="0">
                <a:solidFill>
                  <a:prstClr val="black"/>
                </a:solidFill>
                <a:latin typeface="Arial" panose="020B0604020202020204" pitchFamily="34" charset="0"/>
                <a:cs typeface="Arial" panose="020B0604020202020204" pitchFamily="34" charset="0"/>
              </a:rPr>
              <a:t>Modernize our services as we began on a solid ground and making progress;</a:t>
            </a:r>
          </a:p>
          <a:p>
            <a:pPr marL="808038" indent="-514350" algn="just" eaLnBrk="1" fontAlgn="auto" hangingPunct="1">
              <a:spcBef>
                <a:spcPts val="0"/>
              </a:spcBef>
              <a:spcAft>
                <a:spcPts val="1200"/>
              </a:spcAft>
              <a:buFont typeface="+mj-lt"/>
              <a:buAutoNum type="alphaLcPeriod" startAt="7"/>
              <a:defRPr/>
            </a:pPr>
            <a:r>
              <a:rPr lang="en-US" altLang="en-US" sz="1600" dirty="0">
                <a:solidFill>
                  <a:prstClr val="black"/>
                </a:solidFill>
                <a:latin typeface="Arial" panose="020B0604020202020204" pitchFamily="34" charset="0"/>
                <a:cs typeface="Arial" panose="020B0604020202020204" pitchFamily="34" charset="0"/>
              </a:rPr>
              <a:t>Transform Masters offices’ services to be world class; </a:t>
            </a:r>
          </a:p>
          <a:p>
            <a:pPr marL="808038" indent="-514350" algn="just" eaLnBrk="1" fontAlgn="auto" hangingPunct="1">
              <a:spcBef>
                <a:spcPts val="0"/>
              </a:spcBef>
              <a:spcAft>
                <a:spcPts val="1200"/>
              </a:spcAft>
              <a:buFont typeface="+mj-lt"/>
              <a:buAutoNum type="alphaLcPeriod" startAt="7"/>
              <a:defRPr/>
            </a:pPr>
            <a:r>
              <a:rPr lang="en-US" altLang="en-US" sz="1600" dirty="0">
                <a:solidFill>
                  <a:prstClr val="black"/>
                </a:solidFill>
                <a:latin typeface="Arial" panose="020B0604020202020204" pitchFamily="34" charset="0"/>
                <a:cs typeface="Arial" panose="020B0604020202020204" pitchFamily="34" charset="0"/>
              </a:rPr>
              <a:t>Implement the State Attorney’s Act which is beginning to yield positive results in    reducing state legal costs;</a:t>
            </a:r>
          </a:p>
          <a:p>
            <a:pPr marL="808038" indent="-514350" algn="just" eaLnBrk="1" fontAlgn="auto" hangingPunct="1">
              <a:spcBef>
                <a:spcPts val="0"/>
              </a:spcBef>
              <a:spcAft>
                <a:spcPts val="1200"/>
              </a:spcAft>
              <a:buFont typeface="+mj-lt"/>
              <a:buAutoNum type="alphaLcPeriod" startAt="7"/>
              <a:defRPr/>
            </a:pPr>
            <a:r>
              <a:rPr lang="en-US" altLang="en-US" sz="1600" dirty="0">
                <a:solidFill>
                  <a:prstClr val="black"/>
                </a:solidFill>
                <a:latin typeface="Arial" panose="020B0604020202020204" pitchFamily="34" charset="0"/>
                <a:cs typeface="Arial" panose="020B0604020202020204" pitchFamily="34" charset="0"/>
              </a:rPr>
              <a:t>Improve Department’s capability and capacity through human capital; and</a:t>
            </a:r>
          </a:p>
          <a:p>
            <a:pPr marL="808038" indent="-514350" algn="just" eaLnBrk="1" fontAlgn="auto" hangingPunct="1">
              <a:spcBef>
                <a:spcPts val="0"/>
              </a:spcBef>
              <a:spcAft>
                <a:spcPts val="1200"/>
              </a:spcAft>
              <a:buFont typeface="+mj-lt"/>
              <a:buAutoNum type="alphaLcPeriod" startAt="7"/>
              <a:defRPr/>
            </a:pPr>
            <a:r>
              <a:rPr lang="en-US" altLang="en-US" sz="1600" dirty="0">
                <a:solidFill>
                  <a:prstClr val="black"/>
                </a:solidFill>
                <a:latin typeface="Arial" panose="020B0604020202020204" pitchFamily="34" charset="0"/>
                <a:cs typeface="Arial" panose="020B0604020202020204" pitchFamily="34" charset="0"/>
              </a:rPr>
              <a:t>Focus on the community as we declared “2022 the year of the Community”.</a:t>
            </a:r>
          </a:p>
          <a:p>
            <a:pPr marL="293688" algn="just" eaLnBrk="1" fontAlgn="auto" hangingPunct="1">
              <a:spcBef>
                <a:spcPts val="0"/>
              </a:spcBef>
              <a:spcAft>
                <a:spcPts val="1200"/>
              </a:spcAft>
              <a:defRPr/>
            </a:pPr>
            <a:endParaRPr lang="en-US" altLang="en-US" sz="1600" dirty="0">
              <a:solidFill>
                <a:prstClr val="black"/>
              </a:solidFill>
              <a:latin typeface="Arial" panose="020B0604020202020204" pitchFamily="34" charset="0"/>
              <a:cs typeface="Arial" panose="020B0604020202020204" pitchFamily="34" charset="0"/>
            </a:endParaRPr>
          </a:p>
          <a:p>
            <a:pPr algn="just" eaLnBrk="1" fontAlgn="auto" hangingPunct="1">
              <a:spcBef>
                <a:spcPts val="0"/>
              </a:spcBef>
              <a:spcAft>
                <a:spcPts val="0"/>
              </a:spcAft>
              <a:defRPr/>
            </a:pPr>
            <a:endParaRPr lang="en-US" altLang="en-US" sz="1600" dirty="0">
              <a:solidFill>
                <a:prstClr val="black"/>
              </a:solidFill>
              <a:latin typeface="Arial" panose="020B0604020202020204" pitchFamily="34" charset="0"/>
              <a:cs typeface="Arial" panose="020B0604020202020204" pitchFamily="34" charset="0"/>
            </a:endParaRPr>
          </a:p>
          <a:p>
            <a:pPr algn="just" eaLnBrk="1" fontAlgn="auto" hangingPunct="1">
              <a:spcBef>
                <a:spcPts val="0"/>
              </a:spcBef>
              <a:spcAft>
                <a:spcPts val="0"/>
              </a:spcAft>
              <a:defRPr/>
            </a:pPr>
            <a:endParaRPr lang="en-US" altLang="en-US" sz="1600" dirty="0">
              <a:solidFill>
                <a:prstClr val="black"/>
              </a:solidFill>
              <a:latin typeface="Arial" panose="020B0604020202020204" pitchFamily="34" charset="0"/>
              <a:cs typeface="Arial" panose="020B0604020202020204" pitchFamily="34" charset="0"/>
            </a:endParaRPr>
          </a:p>
          <a:p>
            <a:pPr algn="just" eaLnBrk="1" fontAlgn="auto" hangingPunct="1">
              <a:spcBef>
                <a:spcPts val="0"/>
              </a:spcBef>
              <a:spcAft>
                <a:spcPts val="0"/>
              </a:spcAft>
              <a:defRPr/>
            </a:pPr>
            <a:endParaRPr lang="en-US" altLang="en-US" sz="1600" dirty="0">
              <a:solidFill>
                <a:prstClr val="black"/>
              </a:solidFill>
              <a:latin typeface="Arial" panose="020B0604020202020204" pitchFamily="34" charset="0"/>
              <a:cs typeface="Arial" panose="020B0604020202020204" pitchFamily="34" charset="0"/>
            </a:endParaRPr>
          </a:p>
          <a:p>
            <a:pPr algn="just" eaLnBrk="1" fontAlgn="auto" hangingPunct="1">
              <a:spcBef>
                <a:spcPts val="0"/>
              </a:spcBef>
              <a:spcAft>
                <a:spcPts val="0"/>
              </a:spcAft>
              <a:defRPr/>
            </a:pPr>
            <a:endParaRPr lang="en-US" altLang="en-US" sz="1600" dirty="0">
              <a:solidFill>
                <a:prstClr val="black"/>
              </a:solidFill>
              <a:latin typeface="Arial" panose="020B0604020202020204" pitchFamily="34" charset="0"/>
              <a:cs typeface="Arial" panose="020B0604020202020204" pitchFamily="34" charset="0"/>
            </a:endParaRPr>
          </a:p>
          <a:p>
            <a:pPr algn="just" eaLnBrk="1" fontAlgn="auto" hangingPunct="1">
              <a:spcBef>
                <a:spcPts val="0"/>
              </a:spcBef>
              <a:spcAft>
                <a:spcPts val="0"/>
              </a:spcAft>
              <a:defRPr/>
            </a:pPr>
            <a:endParaRPr lang="en-US" altLang="en-US" sz="1600" dirty="0">
              <a:solidFill>
                <a:prstClr val="black"/>
              </a:solidFill>
              <a:latin typeface="Arial" panose="020B0604020202020204" pitchFamily="34" charset="0"/>
              <a:cs typeface="Arial" panose="020B0604020202020204" pitchFamily="34" charset="0"/>
            </a:endParaRPr>
          </a:p>
          <a:p>
            <a:pPr algn="just" eaLnBrk="1" fontAlgn="auto" hangingPunct="1">
              <a:spcBef>
                <a:spcPts val="0"/>
              </a:spcBef>
              <a:spcAft>
                <a:spcPts val="0"/>
              </a:spcAft>
              <a:defRPr/>
            </a:pPr>
            <a:endParaRPr lang="en-US" altLang="en-US" sz="1600" dirty="0">
              <a:solidFill>
                <a:prstClr val="black"/>
              </a:solidFill>
              <a:latin typeface="Arial" panose="020B0604020202020204" pitchFamily="34" charset="0"/>
              <a:cs typeface="Arial" panose="020B0604020202020204" pitchFamily="34" charset="0"/>
            </a:endParaRPr>
          </a:p>
          <a:p>
            <a:pPr algn="just" eaLnBrk="1" fontAlgn="auto" hangingPunct="1">
              <a:spcBef>
                <a:spcPts val="0"/>
              </a:spcBef>
              <a:spcAft>
                <a:spcPts val="0"/>
              </a:spcAft>
              <a:defRPr/>
            </a:pPr>
            <a:endParaRPr lang="en-US" altLang="en-US" sz="1600" dirty="0">
              <a:solidFill>
                <a:prstClr val="black"/>
              </a:solidFill>
              <a:latin typeface="Arial" panose="020B0604020202020204" pitchFamily="34" charset="0"/>
              <a:cs typeface="Arial" panose="020B0604020202020204" pitchFamily="34" charset="0"/>
            </a:endParaRPr>
          </a:p>
          <a:p>
            <a:pPr algn="just" eaLnBrk="1" fontAlgn="auto" hangingPunct="1">
              <a:spcBef>
                <a:spcPts val="0"/>
              </a:spcBef>
              <a:spcAft>
                <a:spcPts val="0"/>
              </a:spcAft>
              <a:defRPr/>
            </a:pPr>
            <a:endParaRPr lang="en-US" altLang="en-US" sz="1600" dirty="0">
              <a:solidFill>
                <a:prstClr val="black"/>
              </a:solidFill>
              <a:latin typeface="Arial" panose="020B0604020202020204" pitchFamily="34" charset="0"/>
              <a:cs typeface="Arial" panose="020B0604020202020204" pitchFamily="34" charset="0"/>
            </a:endParaRPr>
          </a:p>
          <a:p>
            <a:pPr algn="just" eaLnBrk="1" fontAlgn="auto" hangingPunct="1">
              <a:spcBef>
                <a:spcPts val="0"/>
              </a:spcBef>
              <a:spcAft>
                <a:spcPts val="0"/>
              </a:spcAft>
              <a:defRPr/>
            </a:pPr>
            <a:endParaRPr lang="en-US" altLang="en-US" sz="1600" dirty="0">
              <a:solidFill>
                <a:prstClr val="black"/>
              </a:solidFill>
              <a:latin typeface="Arial" panose="020B0604020202020204" pitchFamily="34" charset="0"/>
              <a:cs typeface="Arial" panose="020B0604020202020204" pitchFamily="34" charset="0"/>
            </a:endParaRPr>
          </a:p>
          <a:p>
            <a:pPr algn="just" eaLnBrk="1" fontAlgn="auto" hangingPunct="1">
              <a:spcBef>
                <a:spcPts val="0"/>
              </a:spcBef>
              <a:spcAft>
                <a:spcPts val="0"/>
              </a:spcAft>
              <a:defRPr/>
            </a:pPr>
            <a:endParaRPr lang="en-US" altLang="en-US" sz="1600" dirty="0">
              <a:solidFill>
                <a:prstClr val="black"/>
              </a:solidFill>
              <a:latin typeface="Arial" panose="020B0604020202020204" pitchFamily="34" charset="0"/>
              <a:cs typeface="Arial" panose="020B0604020202020204" pitchFamily="34" charset="0"/>
            </a:endParaRPr>
          </a:p>
          <a:p>
            <a:pPr algn="just" eaLnBrk="1" fontAlgn="auto" hangingPunct="1">
              <a:spcBef>
                <a:spcPts val="0"/>
              </a:spcBef>
              <a:spcAft>
                <a:spcPts val="0"/>
              </a:spcAft>
              <a:defRPr/>
            </a:pPr>
            <a:endParaRPr lang="en-US" altLang="en-US" sz="1600" dirty="0">
              <a:solidFill>
                <a:prstClr val="black"/>
              </a:solidFill>
              <a:latin typeface="Arial" panose="020B0604020202020204" pitchFamily="34" charset="0"/>
              <a:cs typeface="Arial" panose="020B0604020202020204" pitchFamily="34" charset="0"/>
            </a:endParaRPr>
          </a:p>
          <a:p>
            <a:pPr algn="just" eaLnBrk="1" fontAlgn="auto" hangingPunct="1">
              <a:spcBef>
                <a:spcPts val="0"/>
              </a:spcBef>
              <a:spcAft>
                <a:spcPts val="0"/>
              </a:spcAft>
              <a:defRPr/>
            </a:pPr>
            <a:endParaRPr lang="en-US" altLang="en-US" sz="1600" dirty="0">
              <a:solidFill>
                <a:prstClr val="black"/>
              </a:solidFill>
              <a:latin typeface="Arial" panose="020B0604020202020204" pitchFamily="34" charset="0"/>
              <a:cs typeface="Arial" panose="020B0604020202020204" pitchFamily="34" charset="0"/>
            </a:endParaRPr>
          </a:p>
          <a:p>
            <a:pPr marL="342900" indent="-342900" algn="just" eaLnBrk="1" fontAlgn="auto" hangingPunct="1">
              <a:lnSpc>
                <a:spcPct val="150000"/>
              </a:lnSpc>
              <a:spcBef>
                <a:spcPts val="0"/>
              </a:spcBef>
              <a:spcAft>
                <a:spcPts val="1000"/>
              </a:spcAft>
              <a:buFont typeface="+mj-lt"/>
              <a:buAutoNum type="alphaLcPeriod"/>
              <a:defRPr/>
            </a:pPr>
            <a:endParaRPr lang="en-US" sz="1400" b="1" dirty="0">
              <a:solidFill>
                <a:srgbClr val="000000"/>
              </a:solidFill>
              <a:latin typeface="Arial" panose="020B0604020202020204" pitchFamily="34" charset="0"/>
              <a:ea typeface="Calibri" panose="020F0502020204030204" pitchFamily="34" charset="0"/>
              <a:cs typeface="Arial" panose="020B0604020202020204" pitchFamily="34" charset="0"/>
            </a:endParaRPr>
          </a:p>
        </p:txBody>
      </p:sp>
      <p:sp>
        <p:nvSpPr>
          <p:cNvPr id="116740" name="TextBox 4">
            <a:extLst>
              <a:ext uri="{FF2B5EF4-FFF2-40B4-BE49-F238E27FC236}">
                <a16:creationId xmlns:a16="http://schemas.microsoft.com/office/drawing/2014/main" id="{0F75C407-DE45-CB6C-1B5D-DFE2ED246BB6}"/>
              </a:ext>
            </a:extLst>
          </p:cNvPr>
          <p:cNvSpPr txBox="1">
            <a:spLocks noChangeArrowheads="1"/>
          </p:cNvSpPr>
          <p:nvPr/>
        </p:nvSpPr>
        <p:spPr bwMode="auto">
          <a:xfrm>
            <a:off x="381000" y="774700"/>
            <a:ext cx="8763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ZA" altLang="en-US" sz="2000" b="1">
                <a:solidFill>
                  <a:srgbClr val="000000"/>
                </a:solidFill>
                <a:latin typeface="Arial" panose="020B0604020202020204" pitchFamily="34" charset="0"/>
                <a:cs typeface="Arial" panose="020B0604020202020204" pitchFamily="34" charset="0"/>
              </a:rPr>
              <a:t>CONCLUSION (Cont.)  </a:t>
            </a:r>
          </a:p>
        </p:txBody>
      </p:sp>
    </p:spTree>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Box 2">
            <a:extLst>
              <a:ext uri="{FF2B5EF4-FFF2-40B4-BE49-F238E27FC236}">
                <a16:creationId xmlns:a16="http://schemas.microsoft.com/office/drawing/2014/main" id="{FADAF29C-E2AE-1ED1-14AD-73B2AF70FC36}"/>
              </a:ext>
            </a:extLst>
          </p:cNvPr>
          <p:cNvSpPr txBox="1">
            <a:spLocks noChangeArrowheads="1"/>
          </p:cNvSpPr>
          <p:nvPr/>
        </p:nvSpPr>
        <p:spPr bwMode="auto">
          <a:xfrm>
            <a:off x="339725" y="623888"/>
            <a:ext cx="706120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800" b="1">
                <a:latin typeface="Arial" panose="020B0604020202020204" pitchFamily="34" charset="0"/>
                <a:cs typeface="Arial" panose="020B0604020202020204" pitchFamily="34" charset="0"/>
              </a:rPr>
              <a:t>  2b. </a:t>
            </a:r>
            <a:r>
              <a:rPr lang="en-ZA" altLang="en-US" sz="2000" b="1">
                <a:solidFill>
                  <a:srgbClr val="000000"/>
                </a:solidFill>
                <a:latin typeface="Arial" panose="020B0604020202020204" pitchFamily="34" charset="0"/>
                <a:cs typeface="Arial" panose="020B0604020202020204" pitchFamily="34" charset="0"/>
              </a:rPr>
              <a:t>LEGISLATIVE MANDATE</a:t>
            </a:r>
          </a:p>
          <a:p>
            <a:pPr eaLnBrk="1" hangingPunct="1">
              <a:lnSpc>
                <a:spcPct val="100000"/>
              </a:lnSpc>
              <a:spcBef>
                <a:spcPct val="0"/>
              </a:spcBef>
              <a:buFontTx/>
              <a:buNone/>
            </a:pPr>
            <a:r>
              <a:rPr lang="en-US" altLang="en-US" sz="1800" b="1">
                <a:latin typeface="Arial" panose="020B0604020202020204" pitchFamily="34" charset="0"/>
                <a:cs typeface="Arial" panose="020B0604020202020204" pitchFamily="34" charset="0"/>
              </a:rPr>
              <a:t>  </a:t>
            </a:r>
            <a:endParaRPr lang="en-US" altLang="en-US" sz="1800">
              <a:latin typeface="Arial" panose="020B0604020202020204" pitchFamily="34" charset="0"/>
              <a:cs typeface="Arial" panose="020B0604020202020204" pitchFamily="34" charset="0"/>
            </a:endParaRPr>
          </a:p>
        </p:txBody>
      </p:sp>
      <p:cxnSp>
        <p:nvCxnSpPr>
          <p:cNvPr id="4" name="Straight Connector 3">
            <a:extLst>
              <a:ext uri="{FF2B5EF4-FFF2-40B4-BE49-F238E27FC236}">
                <a16:creationId xmlns:a16="http://schemas.microsoft.com/office/drawing/2014/main" id="{29C1A0A7-CECB-4143-9B6D-0918BDFC2B65}"/>
              </a:ext>
            </a:extLst>
          </p:cNvPr>
          <p:cNvCxnSpPr/>
          <p:nvPr/>
        </p:nvCxnSpPr>
        <p:spPr>
          <a:xfrm>
            <a:off x="728663" y="1062038"/>
            <a:ext cx="7599362" cy="0"/>
          </a:xfrm>
          <a:prstGeom prst="line">
            <a:avLst/>
          </a:prstGeom>
          <a:ln>
            <a:solidFill>
              <a:srgbClr val="C00000"/>
            </a:solidFill>
          </a:ln>
        </p:spPr>
        <p:style>
          <a:lnRef idx="2">
            <a:schemeClr val="accent4"/>
          </a:lnRef>
          <a:fillRef idx="0">
            <a:schemeClr val="accent4"/>
          </a:fillRef>
          <a:effectRef idx="1">
            <a:schemeClr val="accent4"/>
          </a:effectRef>
          <a:fontRef idx="minor">
            <a:schemeClr val="tx1"/>
          </a:fontRef>
        </p:style>
      </p:cxnSp>
      <p:sp>
        <p:nvSpPr>
          <p:cNvPr id="6" name="TextBox 4">
            <a:extLst>
              <a:ext uri="{FF2B5EF4-FFF2-40B4-BE49-F238E27FC236}">
                <a16:creationId xmlns:a16="http://schemas.microsoft.com/office/drawing/2014/main" id="{E9FCB8E3-312C-46C6-9138-202CE87FC9B0}"/>
              </a:ext>
            </a:extLst>
          </p:cNvPr>
          <p:cNvSpPr txBox="1">
            <a:spLocks noChangeArrowheads="1"/>
          </p:cNvSpPr>
          <p:nvPr/>
        </p:nvSpPr>
        <p:spPr bwMode="auto">
          <a:xfrm>
            <a:off x="166688" y="1101725"/>
            <a:ext cx="8707437" cy="528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628650" indent="-533400">
              <a:defRPr sz="2400">
                <a:solidFill>
                  <a:schemeClr val="tx1"/>
                </a:solidFill>
                <a:latin typeface="Arial" charset="0"/>
                <a:cs typeface="Arial" charset="0"/>
              </a:defRPr>
            </a:lvl1pPr>
            <a:lvl2pPr marL="742950" indent="-285750">
              <a:defRPr sz="2100">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sz="1600">
                <a:solidFill>
                  <a:schemeClr val="tx1"/>
                </a:solidFill>
                <a:latin typeface="Arial" charset="0"/>
                <a:cs typeface="Arial" charset="0"/>
              </a:defRPr>
            </a:lvl5pPr>
            <a:lvl6pPr marL="2514600" indent="-228600" eaLnBrk="0" fontAlgn="base" hangingPunct="0">
              <a:spcAft>
                <a:spcPct val="0"/>
              </a:spcAft>
              <a:buClr>
                <a:srgbClr val="BDCAE9"/>
              </a:buClr>
              <a:buSzPct val="68000"/>
              <a:buFont typeface="Wingdings 2" pitchFamily="18" charset="2"/>
              <a:buChar char=""/>
              <a:defRPr sz="1600">
                <a:solidFill>
                  <a:schemeClr val="tx1"/>
                </a:solidFill>
                <a:latin typeface="Arial" charset="0"/>
                <a:cs typeface="Arial" charset="0"/>
              </a:defRPr>
            </a:lvl6pPr>
            <a:lvl7pPr marL="2971800" indent="-228600" eaLnBrk="0" fontAlgn="base" hangingPunct="0">
              <a:spcAft>
                <a:spcPct val="0"/>
              </a:spcAft>
              <a:buClr>
                <a:srgbClr val="BDCAE9"/>
              </a:buClr>
              <a:buSzPct val="68000"/>
              <a:buFont typeface="Wingdings 2" pitchFamily="18" charset="2"/>
              <a:buChar char=""/>
              <a:defRPr sz="1600">
                <a:solidFill>
                  <a:schemeClr val="tx1"/>
                </a:solidFill>
                <a:latin typeface="Arial" charset="0"/>
                <a:cs typeface="Arial" charset="0"/>
              </a:defRPr>
            </a:lvl7pPr>
            <a:lvl8pPr marL="3429000" indent="-228600" eaLnBrk="0" fontAlgn="base" hangingPunct="0">
              <a:spcAft>
                <a:spcPct val="0"/>
              </a:spcAft>
              <a:buClr>
                <a:srgbClr val="BDCAE9"/>
              </a:buClr>
              <a:buSzPct val="68000"/>
              <a:buFont typeface="Wingdings 2" pitchFamily="18" charset="2"/>
              <a:buChar char=""/>
              <a:defRPr sz="1600">
                <a:solidFill>
                  <a:schemeClr val="tx1"/>
                </a:solidFill>
                <a:latin typeface="Arial" charset="0"/>
                <a:cs typeface="Arial" charset="0"/>
              </a:defRPr>
            </a:lvl8pPr>
            <a:lvl9pPr marL="3886200" indent="-228600" eaLnBrk="0" fontAlgn="base" hangingPunct="0">
              <a:spcAft>
                <a:spcPct val="0"/>
              </a:spcAft>
              <a:buClr>
                <a:srgbClr val="BDCAE9"/>
              </a:buClr>
              <a:buSzPct val="68000"/>
              <a:buFont typeface="Wingdings 2" pitchFamily="18" charset="2"/>
              <a:buChar char=""/>
              <a:defRPr sz="1600">
                <a:solidFill>
                  <a:schemeClr val="tx1"/>
                </a:solidFill>
                <a:latin typeface="Arial" charset="0"/>
                <a:cs typeface="Arial" charset="0"/>
              </a:defRPr>
            </a:lvl9pPr>
          </a:lstStyle>
          <a:p>
            <a:pPr marL="0" indent="0" algn="just" eaLnBrk="1" fontAlgn="auto" hangingPunct="1">
              <a:spcBef>
                <a:spcPct val="20000"/>
              </a:spcBef>
              <a:spcAft>
                <a:spcPts val="0"/>
              </a:spcAft>
              <a:defRPr/>
            </a:pPr>
            <a:r>
              <a:rPr lang="en-US" altLang="en-US" sz="1600" dirty="0">
                <a:solidFill>
                  <a:prstClr val="black"/>
                </a:solidFill>
                <a:latin typeface="Arial" panose="020B0604020202020204" pitchFamily="34" charset="0"/>
                <a:cs typeface="Arial" panose="020B0604020202020204" pitchFamily="34" charset="0"/>
              </a:rPr>
              <a:t>The Department derives its statutory mandate from various statutes and subordinate legislation. Most of the Acts impact on the daily functioning of the Department, but in the context of the priorities of government, the following legislative instruments are particularly relevant: </a:t>
            </a:r>
          </a:p>
          <a:p>
            <a:pPr marL="0" indent="0" algn="just" eaLnBrk="1" fontAlgn="auto" hangingPunct="1">
              <a:spcBef>
                <a:spcPct val="20000"/>
              </a:spcBef>
              <a:spcAft>
                <a:spcPts val="0"/>
              </a:spcAft>
              <a:defRPr/>
            </a:pPr>
            <a:endParaRPr lang="en-US" altLang="en-US" sz="1600" dirty="0">
              <a:solidFill>
                <a:prstClr val="black"/>
              </a:solidFill>
              <a:latin typeface="Arial" panose="020B0604020202020204" pitchFamily="34" charset="0"/>
              <a:cs typeface="Arial" panose="020B0604020202020204" pitchFamily="34" charset="0"/>
            </a:endParaRPr>
          </a:p>
          <a:p>
            <a:pPr marL="400050" indent="-400050" algn="just" eaLnBrk="1" fontAlgn="auto" hangingPunct="1">
              <a:spcBef>
                <a:spcPct val="20000"/>
              </a:spcBef>
              <a:spcAft>
                <a:spcPts val="0"/>
              </a:spcAft>
              <a:buFont typeface="+mj-lt"/>
              <a:buAutoNum type="romanLcPeriod"/>
              <a:defRPr/>
            </a:pPr>
            <a:r>
              <a:rPr lang="en-US" altLang="en-US" sz="1600" b="1" dirty="0">
                <a:solidFill>
                  <a:prstClr val="black"/>
                </a:solidFill>
                <a:latin typeface="Arial" panose="020B0604020202020204" pitchFamily="34" charset="0"/>
                <a:cs typeface="Arial" panose="020B0604020202020204" pitchFamily="34" charset="0"/>
              </a:rPr>
              <a:t>Legislation providing for the establishment and functioning of the superior courts, magistrates’ courts and other courts, the most important of which are the following:</a:t>
            </a:r>
            <a:endParaRPr lang="en-US" altLang="en-US" sz="1600" dirty="0">
              <a:solidFill>
                <a:prstClr val="black"/>
              </a:solidFill>
              <a:latin typeface="Arial" panose="020B0604020202020204" pitchFamily="34" charset="0"/>
              <a:cs typeface="Arial" panose="020B0604020202020204" pitchFamily="34" charset="0"/>
            </a:endParaRPr>
          </a:p>
          <a:p>
            <a:pPr marL="457200" lvl="1" indent="0" algn="just" eaLnBrk="1" fontAlgn="auto" hangingPunct="1">
              <a:spcBef>
                <a:spcPct val="20000"/>
              </a:spcBef>
              <a:spcAft>
                <a:spcPts val="0"/>
              </a:spcAft>
              <a:defRPr/>
            </a:pPr>
            <a:r>
              <a:rPr lang="en-US" altLang="en-US" sz="1600" dirty="0">
                <a:solidFill>
                  <a:prstClr val="black"/>
                </a:solidFill>
                <a:latin typeface="Arial" panose="020B0604020202020204" pitchFamily="34" charset="0"/>
                <a:cs typeface="Arial" panose="020B0604020202020204" pitchFamily="34" charset="0"/>
              </a:rPr>
              <a:t>a.	Superior Courts Act, 2013, (Act No. 10 of 2013)</a:t>
            </a:r>
          </a:p>
          <a:p>
            <a:pPr marL="457200" lvl="1" indent="0" algn="just" eaLnBrk="1" fontAlgn="auto" hangingPunct="1">
              <a:spcBef>
                <a:spcPct val="20000"/>
              </a:spcBef>
              <a:spcAft>
                <a:spcPts val="0"/>
              </a:spcAft>
              <a:defRPr/>
            </a:pPr>
            <a:r>
              <a:rPr lang="en-US" altLang="en-US" sz="1600" dirty="0">
                <a:solidFill>
                  <a:prstClr val="black"/>
                </a:solidFill>
                <a:latin typeface="Arial" panose="020B0604020202020204" pitchFamily="34" charset="0"/>
                <a:cs typeface="Arial" panose="020B0604020202020204" pitchFamily="34" charset="0"/>
              </a:rPr>
              <a:t>b.	Magistrates’ Courts Act, 1944 (Act No. 32 of 1944</a:t>
            </a:r>
          </a:p>
          <a:p>
            <a:pPr marL="457200" lvl="1" indent="0" algn="just" eaLnBrk="1" fontAlgn="auto" hangingPunct="1">
              <a:spcBef>
                <a:spcPct val="20000"/>
              </a:spcBef>
              <a:spcAft>
                <a:spcPts val="0"/>
              </a:spcAft>
              <a:defRPr/>
            </a:pPr>
            <a:r>
              <a:rPr lang="en-US" altLang="en-US" sz="1600" dirty="0">
                <a:solidFill>
                  <a:prstClr val="black"/>
                </a:solidFill>
                <a:latin typeface="Arial" panose="020B0604020202020204" pitchFamily="34" charset="0"/>
                <a:cs typeface="Arial" panose="020B0604020202020204" pitchFamily="34" charset="0"/>
              </a:rPr>
              <a:t>c.	Small Claims Courts Act, 1984 (Act No. 61 of 1984)</a:t>
            </a:r>
          </a:p>
          <a:p>
            <a:pPr marL="0" indent="0" algn="just" eaLnBrk="1" fontAlgn="auto" hangingPunct="1">
              <a:spcBef>
                <a:spcPct val="20000"/>
              </a:spcBef>
              <a:spcAft>
                <a:spcPts val="0"/>
              </a:spcAft>
              <a:defRPr/>
            </a:pPr>
            <a:endParaRPr lang="en-US" altLang="en-US" sz="1600" dirty="0">
              <a:solidFill>
                <a:prstClr val="black"/>
              </a:solidFill>
              <a:latin typeface="Arial" panose="020B0604020202020204" pitchFamily="34" charset="0"/>
              <a:cs typeface="Arial" panose="020B0604020202020204" pitchFamily="34" charset="0"/>
            </a:endParaRPr>
          </a:p>
          <a:p>
            <a:pPr marL="566738" indent="-566738" algn="just" eaLnBrk="1" fontAlgn="auto" hangingPunct="1">
              <a:spcBef>
                <a:spcPct val="20000"/>
              </a:spcBef>
              <a:spcAft>
                <a:spcPts val="0"/>
              </a:spcAft>
              <a:defRPr/>
            </a:pPr>
            <a:r>
              <a:rPr lang="en-US" altLang="en-US" sz="1600" b="1" dirty="0">
                <a:solidFill>
                  <a:prstClr val="black"/>
                </a:solidFill>
                <a:latin typeface="Arial" panose="020B0604020202020204" pitchFamily="34" charset="0"/>
                <a:cs typeface="Arial" panose="020B0604020202020204" pitchFamily="34" charset="0"/>
              </a:rPr>
              <a:t>ii.    Legislation providing for the appointment of judges and other judicial officers, their conditions of service, discipline and training:</a:t>
            </a:r>
            <a:endParaRPr lang="en-US" altLang="en-US" sz="1600" dirty="0">
              <a:solidFill>
                <a:prstClr val="black"/>
              </a:solidFill>
              <a:latin typeface="Arial" panose="020B0604020202020204" pitchFamily="34" charset="0"/>
              <a:cs typeface="Arial" panose="020B0604020202020204" pitchFamily="34" charset="0"/>
            </a:endParaRPr>
          </a:p>
          <a:p>
            <a:pPr marL="457200" lvl="1" indent="0" algn="just" eaLnBrk="1" fontAlgn="auto" hangingPunct="1">
              <a:spcBef>
                <a:spcPct val="20000"/>
              </a:spcBef>
              <a:spcAft>
                <a:spcPts val="0"/>
              </a:spcAft>
              <a:defRPr/>
            </a:pPr>
            <a:r>
              <a:rPr lang="en-US" altLang="en-US" sz="1600" dirty="0">
                <a:solidFill>
                  <a:prstClr val="black"/>
                </a:solidFill>
                <a:latin typeface="Arial" panose="020B0604020202020204" pitchFamily="34" charset="0"/>
                <a:cs typeface="Arial" panose="020B0604020202020204" pitchFamily="34" charset="0"/>
              </a:rPr>
              <a:t>a. Judges’ Remuneration and Conditions of Employment Act, 2001 (Act No. 	47 of 2001) </a:t>
            </a:r>
          </a:p>
          <a:p>
            <a:pPr marL="457200" lvl="1" indent="0" algn="just" eaLnBrk="1" fontAlgn="auto" hangingPunct="1">
              <a:spcBef>
                <a:spcPct val="20000"/>
              </a:spcBef>
              <a:spcAft>
                <a:spcPts val="0"/>
              </a:spcAft>
              <a:defRPr/>
            </a:pPr>
            <a:r>
              <a:rPr lang="en-US" altLang="en-US" sz="1600" dirty="0">
                <a:solidFill>
                  <a:prstClr val="black"/>
                </a:solidFill>
                <a:latin typeface="Arial" panose="020B0604020202020204" pitchFamily="34" charset="0"/>
                <a:cs typeface="Arial" panose="020B0604020202020204" pitchFamily="34" charset="0"/>
              </a:rPr>
              <a:t>b. Judicial Service Commission Act of 1994 (Act No. 9 of 1994)  </a:t>
            </a:r>
          </a:p>
          <a:p>
            <a:pPr marL="457200" lvl="1" indent="0" algn="just" eaLnBrk="1" fontAlgn="auto" hangingPunct="1">
              <a:spcBef>
                <a:spcPct val="20000"/>
              </a:spcBef>
              <a:spcAft>
                <a:spcPts val="0"/>
              </a:spcAft>
              <a:defRPr/>
            </a:pPr>
            <a:r>
              <a:rPr lang="en-US" altLang="en-US" sz="1600" dirty="0">
                <a:solidFill>
                  <a:prstClr val="black"/>
                </a:solidFill>
                <a:latin typeface="Arial" panose="020B0604020202020204" pitchFamily="34" charset="0"/>
                <a:cs typeface="Arial" panose="020B0604020202020204" pitchFamily="34" charset="0"/>
              </a:rPr>
              <a:t>c. South African Judicial Education Institute (SAJEI) Act, 2008 (Act No. 14 of 	2008): </a:t>
            </a:r>
          </a:p>
          <a:p>
            <a:pPr marL="457200" lvl="1" indent="0" algn="just" eaLnBrk="1" fontAlgn="auto" hangingPunct="1">
              <a:spcBef>
                <a:spcPct val="20000"/>
              </a:spcBef>
              <a:spcAft>
                <a:spcPts val="0"/>
              </a:spcAft>
              <a:defRPr/>
            </a:pPr>
            <a:r>
              <a:rPr lang="en-US" altLang="en-US" sz="1600" dirty="0">
                <a:solidFill>
                  <a:prstClr val="black"/>
                </a:solidFill>
                <a:latin typeface="Arial" panose="020B0604020202020204" pitchFamily="34" charset="0"/>
                <a:cs typeface="Arial" panose="020B0604020202020204" pitchFamily="34" charset="0"/>
              </a:rPr>
              <a:t>d. Magistrates Act, 1993 (Act No. 90 of 1993)</a:t>
            </a:r>
            <a:r>
              <a:rPr lang="en-US" altLang="en-US" sz="1600" b="1" dirty="0">
                <a:solidFill>
                  <a:prstClr val="black"/>
                </a:solidFill>
                <a:latin typeface="Arial" panose="020B0604020202020204" pitchFamily="34" charset="0"/>
                <a:cs typeface="Arial" panose="020B0604020202020204" pitchFamily="34" charset="0"/>
              </a:rPr>
              <a:t>	</a:t>
            </a:r>
            <a:r>
              <a:rPr lang="en-US" altLang="en-US" sz="1600" b="1" dirty="0">
                <a:solidFill>
                  <a:prstClr val="black"/>
                </a:solidFill>
                <a:latin typeface="Calibri" panose="020F0502020204030204" pitchFamily="34" charset="0"/>
                <a:cs typeface="Arial" panose="020B0604020202020204" pitchFamily="34" charset="0"/>
              </a:rPr>
              <a:t> </a:t>
            </a:r>
            <a:endParaRPr lang="en-US" altLang="en-US" sz="1600" dirty="0">
              <a:solidFill>
                <a:prstClr val="black"/>
              </a:solidFill>
              <a:latin typeface="Calibri" panose="020F0502020204030204" pitchFamily="34" charset="0"/>
              <a:cs typeface="Arial" panose="020B0604020202020204" pitchFamily="34" charset="0"/>
            </a:endParaRPr>
          </a:p>
          <a:p>
            <a:pPr algn="just" eaLnBrk="1" fontAlgn="auto" hangingPunct="1">
              <a:spcBef>
                <a:spcPts val="0"/>
              </a:spcBef>
              <a:spcAft>
                <a:spcPts val="0"/>
              </a:spcAft>
              <a:buFont typeface="Calibri" pitchFamily="34" charset="0"/>
              <a:buAutoNum type="alphaLcPeriod" startAt="5"/>
              <a:defRPr/>
            </a:pPr>
            <a:endParaRPr lang="en-US" altLang="en-US" sz="1400" dirty="0">
              <a:solidFill>
                <a:srgbClr val="000000"/>
              </a:solidFill>
            </a:endParaRPr>
          </a:p>
        </p:txBody>
      </p:sp>
    </p:spTree>
  </p:cSld>
  <p:clrMapOvr>
    <a:masterClrMapping/>
  </p:clrMapOvr>
  <p:transition spd="med">
    <p:fade/>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TextBox 3">
            <a:extLst>
              <a:ext uri="{FF2B5EF4-FFF2-40B4-BE49-F238E27FC236}">
                <a16:creationId xmlns:a16="http://schemas.microsoft.com/office/drawing/2014/main" id="{197DD6BD-E072-D180-CBE3-75316D4FB1F0}"/>
              </a:ext>
            </a:extLst>
          </p:cNvPr>
          <p:cNvSpPr txBox="1">
            <a:spLocks noChangeArrowheads="1"/>
          </p:cNvSpPr>
          <p:nvPr/>
        </p:nvSpPr>
        <p:spPr bwMode="auto">
          <a:xfrm>
            <a:off x="0" y="3308350"/>
            <a:ext cx="91440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1800">
                <a:latin typeface="Times New Roman" panose="02020603050405020304" pitchFamily="18" charset="0"/>
                <a:cs typeface="Times New Roman" panose="02020603050405020304" pitchFamily="18" charset="0"/>
              </a:rPr>
              <a:t>The Department of Justice and Constitutional Development</a:t>
            </a:r>
          </a:p>
          <a:p>
            <a:pPr algn="ctr" eaLnBrk="1" hangingPunct="1">
              <a:lnSpc>
                <a:spcPct val="100000"/>
              </a:lnSpc>
              <a:spcBef>
                <a:spcPct val="0"/>
              </a:spcBef>
              <a:buFontTx/>
              <a:buNone/>
            </a:pPr>
            <a:r>
              <a:rPr lang="en-US" altLang="en-US" sz="1800">
                <a:latin typeface="Times New Roman" panose="02020603050405020304" pitchFamily="18" charset="0"/>
                <a:cs typeface="Times New Roman" panose="02020603050405020304" pitchFamily="18" charset="0"/>
              </a:rPr>
              <a:t>www.justice.gov.za  Follow us on</a:t>
            </a:r>
          </a:p>
        </p:txBody>
      </p:sp>
      <p:pic>
        <p:nvPicPr>
          <p:cNvPr id="117763" name="Picture 7">
            <a:extLst>
              <a:ext uri="{FF2B5EF4-FFF2-40B4-BE49-F238E27FC236}">
                <a16:creationId xmlns:a16="http://schemas.microsoft.com/office/drawing/2014/main" id="{36ACDE1A-9DA0-DBFD-C318-1D4C31C1450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67438" y="3703638"/>
            <a:ext cx="295275" cy="19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764" name="Picture 9">
            <a:extLst>
              <a:ext uri="{FF2B5EF4-FFF2-40B4-BE49-F238E27FC236}">
                <a16:creationId xmlns:a16="http://schemas.microsoft.com/office/drawing/2014/main" id="{FF434379-0334-F79F-5A0B-E50908C5B7F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48438" y="3668713"/>
            <a:ext cx="201612" cy="23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7765" name="Rectangle 1">
            <a:extLst>
              <a:ext uri="{FF2B5EF4-FFF2-40B4-BE49-F238E27FC236}">
                <a16:creationId xmlns:a16="http://schemas.microsoft.com/office/drawing/2014/main" id="{8B34BA65-83C9-C576-C65D-29B8865A5D16}"/>
              </a:ext>
            </a:extLst>
          </p:cNvPr>
          <p:cNvSpPr>
            <a:spLocks noChangeArrowheads="1"/>
          </p:cNvSpPr>
          <p:nvPr/>
        </p:nvSpPr>
        <p:spPr bwMode="auto">
          <a:xfrm>
            <a:off x="3282950" y="2090738"/>
            <a:ext cx="25781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ZA" altLang="en-US" sz="4000">
                <a:latin typeface="Arial" panose="020B0604020202020204" pitchFamily="34" charset="0"/>
                <a:cs typeface="Arial" panose="020B0604020202020204" pitchFamily="34" charset="0"/>
              </a:rPr>
              <a:t>Thank you</a:t>
            </a:r>
          </a:p>
        </p:txBody>
      </p:sp>
    </p:spTree>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Box 2">
            <a:extLst>
              <a:ext uri="{FF2B5EF4-FFF2-40B4-BE49-F238E27FC236}">
                <a16:creationId xmlns:a16="http://schemas.microsoft.com/office/drawing/2014/main" id="{5322F0B1-74AE-D2AF-CF08-E48E12D26ACE}"/>
              </a:ext>
            </a:extLst>
          </p:cNvPr>
          <p:cNvSpPr txBox="1">
            <a:spLocks noChangeArrowheads="1"/>
          </p:cNvSpPr>
          <p:nvPr/>
        </p:nvSpPr>
        <p:spPr bwMode="auto">
          <a:xfrm>
            <a:off x="0" y="623888"/>
            <a:ext cx="7400925"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800" b="1">
                <a:latin typeface="Arial" panose="020B0604020202020204" pitchFamily="34" charset="0"/>
                <a:cs typeface="Arial" panose="020B0604020202020204" pitchFamily="34" charset="0"/>
              </a:rPr>
              <a:t>              2b. </a:t>
            </a:r>
            <a:r>
              <a:rPr lang="en-ZA" altLang="en-US" sz="2000" b="1">
                <a:solidFill>
                  <a:srgbClr val="000000"/>
                </a:solidFill>
                <a:latin typeface="Arial" panose="020B0604020202020204" pitchFamily="34" charset="0"/>
                <a:cs typeface="Arial" panose="020B0604020202020204" pitchFamily="34" charset="0"/>
              </a:rPr>
              <a:t>LEGISLATIVE MANDATE (Cont.)</a:t>
            </a:r>
          </a:p>
          <a:p>
            <a:pPr eaLnBrk="1" hangingPunct="1">
              <a:lnSpc>
                <a:spcPct val="100000"/>
              </a:lnSpc>
              <a:spcBef>
                <a:spcPct val="0"/>
              </a:spcBef>
              <a:buFontTx/>
              <a:buNone/>
            </a:pPr>
            <a:r>
              <a:rPr lang="en-ZA" altLang="en-US" sz="2000" b="1">
                <a:solidFill>
                  <a:srgbClr val="000000"/>
                </a:solidFill>
                <a:latin typeface="Arial" panose="020B0604020202020204" pitchFamily="34" charset="0"/>
                <a:cs typeface="Arial" panose="020B0604020202020204" pitchFamily="34" charset="0"/>
              </a:rPr>
              <a:t> </a:t>
            </a:r>
          </a:p>
          <a:p>
            <a:pPr eaLnBrk="1" hangingPunct="1">
              <a:lnSpc>
                <a:spcPct val="100000"/>
              </a:lnSpc>
              <a:spcBef>
                <a:spcPct val="0"/>
              </a:spcBef>
              <a:buFontTx/>
              <a:buNone/>
            </a:pPr>
            <a:r>
              <a:rPr lang="en-US" altLang="en-US" sz="1800" b="1">
                <a:latin typeface="Arial" panose="020B0604020202020204" pitchFamily="34" charset="0"/>
                <a:cs typeface="Arial" panose="020B0604020202020204" pitchFamily="34" charset="0"/>
              </a:rPr>
              <a:t>  </a:t>
            </a:r>
            <a:endParaRPr lang="en-US" altLang="en-US" sz="1800">
              <a:latin typeface="Arial" panose="020B0604020202020204" pitchFamily="34" charset="0"/>
              <a:cs typeface="Arial" panose="020B0604020202020204" pitchFamily="34" charset="0"/>
            </a:endParaRPr>
          </a:p>
        </p:txBody>
      </p:sp>
      <p:cxnSp>
        <p:nvCxnSpPr>
          <p:cNvPr id="4" name="Straight Connector 3">
            <a:extLst>
              <a:ext uri="{FF2B5EF4-FFF2-40B4-BE49-F238E27FC236}">
                <a16:creationId xmlns:a16="http://schemas.microsoft.com/office/drawing/2014/main" id="{29C1A0A7-CECB-4143-9B6D-0918BDFC2B65}"/>
              </a:ext>
            </a:extLst>
          </p:cNvPr>
          <p:cNvCxnSpPr/>
          <p:nvPr/>
        </p:nvCxnSpPr>
        <p:spPr>
          <a:xfrm>
            <a:off x="728663" y="1062038"/>
            <a:ext cx="7599362" cy="0"/>
          </a:xfrm>
          <a:prstGeom prst="line">
            <a:avLst/>
          </a:prstGeom>
          <a:ln>
            <a:solidFill>
              <a:srgbClr val="C00000"/>
            </a:solidFill>
          </a:ln>
        </p:spPr>
        <p:style>
          <a:lnRef idx="2">
            <a:schemeClr val="accent4"/>
          </a:lnRef>
          <a:fillRef idx="0">
            <a:schemeClr val="accent4"/>
          </a:fillRef>
          <a:effectRef idx="1">
            <a:schemeClr val="accent4"/>
          </a:effectRef>
          <a:fontRef idx="minor">
            <a:schemeClr val="tx1"/>
          </a:fontRef>
        </p:style>
      </p:cxnSp>
      <p:sp>
        <p:nvSpPr>
          <p:cNvPr id="6" name="TextBox 4">
            <a:extLst>
              <a:ext uri="{FF2B5EF4-FFF2-40B4-BE49-F238E27FC236}">
                <a16:creationId xmlns:a16="http://schemas.microsoft.com/office/drawing/2014/main" id="{E9FCB8E3-312C-46C6-9138-202CE87FC9B0}"/>
              </a:ext>
            </a:extLst>
          </p:cNvPr>
          <p:cNvSpPr txBox="1">
            <a:spLocks noChangeArrowheads="1"/>
          </p:cNvSpPr>
          <p:nvPr/>
        </p:nvSpPr>
        <p:spPr bwMode="auto">
          <a:xfrm>
            <a:off x="176213" y="830263"/>
            <a:ext cx="8967787" cy="446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628650" indent="-533400">
              <a:defRPr sz="2400">
                <a:solidFill>
                  <a:schemeClr val="tx1"/>
                </a:solidFill>
                <a:latin typeface="Arial" charset="0"/>
                <a:cs typeface="Arial" charset="0"/>
              </a:defRPr>
            </a:lvl1pPr>
            <a:lvl2pPr marL="742950" indent="-285750">
              <a:defRPr sz="2100">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sz="1600">
                <a:solidFill>
                  <a:schemeClr val="tx1"/>
                </a:solidFill>
                <a:latin typeface="Arial" charset="0"/>
                <a:cs typeface="Arial" charset="0"/>
              </a:defRPr>
            </a:lvl5pPr>
            <a:lvl6pPr marL="2514600" indent="-228600" eaLnBrk="0" fontAlgn="base" hangingPunct="0">
              <a:spcAft>
                <a:spcPct val="0"/>
              </a:spcAft>
              <a:buClr>
                <a:srgbClr val="BDCAE9"/>
              </a:buClr>
              <a:buSzPct val="68000"/>
              <a:buFont typeface="Wingdings 2" pitchFamily="18" charset="2"/>
              <a:buChar char=""/>
              <a:defRPr sz="1600">
                <a:solidFill>
                  <a:schemeClr val="tx1"/>
                </a:solidFill>
                <a:latin typeface="Arial" charset="0"/>
                <a:cs typeface="Arial" charset="0"/>
              </a:defRPr>
            </a:lvl6pPr>
            <a:lvl7pPr marL="2971800" indent="-228600" eaLnBrk="0" fontAlgn="base" hangingPunct="0">
              <a:spcAft>
                <a:spcPct val="0"/>
              </a:spcAft>
              <a:buClr>
                <a:srgbClr val="BDCAE9"/>
              </a:buClr>
              <a:buSzPct val="68000"/>
              <a:buFont typeface="Wingdings 2" pitchFamily="18" charset="2"/>
              <a:buChar char=""/>
              <a:defRPr sz="1600">
                <a:solidFill>
                  <a:schemeClr val="tx1"/>
                </a:solidFill>
                <a:latin typeface="Arial" charset="0"/>
                <a:cs typeface="Arial" charset="0"/>
              </a:defRPr>
            </a:lvl7pPr>
            <a:lvl8pPr marL="3429000" indent="-228600" eaLnBrk="0" fontAlgn="base" hangingPunct="0">
              <a:spcAft>
                <a:spcPct val="0"/>
              </a:spcAft>
              <a:buClr>
                <a:srgbClr val="BDCAE9"/>
              </a:buClr>
              <a:buSzPct val="68000"/>
              <a:buFont typeface="Wingdings 2" pitchFamily="18" charset="2"/>
              <a:buChar char=""/>
              <a:defRPr sz="1600">
                <a:solidFill>
                  <a:schemeClr val="tx1"/>
                </a:solidFill>
                <a:latin typeface="Arial" charset="0"/>
                <a:cs typeface="Arial" charset="0"/>
              </a:defRPr>
            </a:lvl8pPr>
            <a:lvl9pPr marL="3886200" indent="-228600" eaLnBrk="0" fontAlgn="base" hangingPunct="0">
              <a:spcAft>
                <a:spcPct val="0"/>
              </a:spcAft>
              <a:buClr>
                <a:srgbClr val="BDCAE9"/>
              </a:buClr>
              <a:buSzPct val="68000"/>
              <a:buFont typeface="Wingdings 2" pitchFamily="18" charset="2"/>
              <a:buChar char=""/>
              <a:defRPr sz="1600">
                <a:solidFill>
                  <a:schemeClr val="tx1"/>
                </a:solidFill>
                <a:latin typeface="Arial" charset="0"/>
                <a:cs typeface="Arial" charset="0"/>
              </a:defRPr>
            </a:lvl9pPr>
          </a:lstStyle>
          <a:p>
            <a:pPr marL="95250" indent="0" algn="just" eaLnBrk="1" fontAlgn="auto" hangingPunct="1">
              <a:spcBef>
                <a:spcPct val="20000"/>
              </a:spcBef>
              <a:spcAft>
                <a:spcPts val="0"/>
              </a:spcAft>
              <a:defRPr/>
            </a:pPr>
            <a:endParaRPr lang="en-ZA" altLang="en-US" sz="1400" dirty="0">
              <a:latin typeface="Arial" panose="020B0604020202020204" pitchFamily="34" charset="0"/>
              <a:cs typeface="Arial" panose="020B0604020202020204" pitchFamily="34" charset="0"/>
            </a:endParaRPr>
          </a:p>
          <a:p>
            <a:pPr marL="0" indent="0" algn="just" eaLnBrk="1" fontAlgn="auto" hangingPunct="1">
              <a:spcBef>
                <a:spcPts val="0"/>
              </a:spcBef>
              <a:spcAft>
                <a:spcPts val="0"/>
              </a:spcAft>
              <a:defRPr/>
            </a:pPr>
            <a:r>
              <a:rPr lang="en-US" sz="1600" b="1" dirty="0">
                <a:solidFill>
                  <a:prstClr val="black"/>
                </a:solidFill>
                <a:latin typeface="Arial" panose="020B0604020202020204" pitchFamily="34" charset="0"/>
                <a:cs typeface="Arial" panose="020B0604020202020204" pitchFamily="34" charset="0"/>
              </a:rPr>
              <a:t>iii. Legislation relating to the prosecution of offenders and combatting of crime: </a:t>
            </a:r>
          </a:p>
          <a:p>
            <a:pPr marL="0" indent="0" algn="just" eaLnBrk="1" fontAlgn="auto" hangingPunct="1">
              <a:spcBef>
                <a:spcPts val="0"/>
              </a:spcBef>
              <a:spcAft>
                <a:spcPts val="0"/>
              </a:spcAft>
              <a:defRPr/>
            </a:pPr>
            <a:endParaRPr lang="en-US" sz="1600" dirty="0">
              <a:solidFill>
                <a:prstClr val="black"/>
              </a:solidFill>
              <a:latin typeface="Arial" panose="020B0604020202020204" pitchFamily="34" charset="0"/>
              <a:cs typeface="Arial" panose="020B0604020202020204" pitchFamily="34" charset="0"/>
            </a:endParaRPr>
          </a:p>
          <a:p>
            <a:pPr marL="347663" lvl="1" indent="160338" algn="just" eaLnBrk="1" fontAlgn="auto" hangingPunct="1">
              <a:spcBef>
                <a:spcPts val="0"/>
              </a:spcBef>
              <a:spcAft>
                <a:spcPts val="0"/>
              </a:spcAft>
              <a:defRPr/>
            </a:pPr>
            <a:r>
              <a:rPr lang="en-US" sz="1600" dirty="0">
                <a:solidFill>
                  <a:prstClr val="black"/>
                </a:solidFill>
                <a:latin typeface="Arial" panose="020B0604020202020204" pitchFamily="34" charset="0"/>
                <a:cs typeface="Arial" panose="020B0604020202020204" pitchFamily="34" charset="0"/>
              </a:rPr>
              <a:t>a.	National Prosecuting Authority Act, 1998 (Act No. 32 of 1998) </a:t>
            </a:r>
          </a:p>
          <a:p>
            <a:pPr marL="347663" lvl="1" indent="160338" algn="just" eaLnBrk="1" fontAlgn="auto" hangingPunct="1">
              <a:spcBef>
                <a:spcPts val="0"/>
              </a:spcBef>
              <a:spcAft>
                <a:spcPts val="0"/>
              </a:spcAft>
              <a:defRPr/>
            </a:pPr>
            <a:r>
              <a:rPr lang="en-US" sz="1600" dirty="0">
                <a:solidFill>
                  <a:prstClr val="black"/>
                </a:solidFill>
                <a:latin typeface="Arial" panose="020B0604020202020204" pitchFamily="34" charset="0"/>
                <a:cs typeface="Arial" panose="020B0604020202020204" pitchFamily="34" charset="0"/>
              </a:rPr>
              <a:t>b.	Criminal Procedure Act, 1977 (Act No. No. 51 of 1977)	</a:t>
            </a:r>
          </a:p>
          <a:p>
            <a:pPr marL="347663" lvl="1" indent="160338" algn="just" eaLnBrk="1" fontAlgn="auto" hangingPunct="1">
              <a:spcBef>
                <a:spcPts val="0"/>
              </a:spcBef>
              <a:spcAft>
                <a:spcPts val="0"/>
              </a:spcAft>
              <a:defRPr/>
            </a:pPr>
            <a:r>
              <a:rPr lang="en-US" sz="1600" dirty="0">
                <a:solidFill>
                  <a:prstClr val="black"/>
                </a:solidFill>
                <a:latin typeface="Arial" panose="020B0604020202020204" pitchFamily="34" charset="0"/>
                <a:cs typeface="Arial" panose="020B0604020202020204" pitchFamily="34" charset="0"/>
              </a:rPr>
              <a:t>c.	Prevention of Organised Crime Act, 1998 (Act No. 121 of 1998)</a:t>
            </a:r>
          </a:p>
          <a:p>
            <a:pPr marL="347663" lvl="1" indent="160338" algn="just" eaLnBrk="1" fontAlgn="auto" hangingPunct="1">
              <a:spcBef>
                <a:spcPts val="0"/>
              </a:spcBef>
              <a:spcAft>
                <a:spcPts val="0"/>
              </a:spcAft>
              <a:defRPr/>
            </a:pPr>
            <a:r>
              <a:rPr lang="en-US" sz="1600" dirty="0">
                <a:solidFill>
                  <a:prstClr val="black"/>
                </a:solidFill>
                <a:latin typeface="Arial" panose="020B0604020202020204" pitchFamily="34" charset="0"/>
                <a:cs typeface="Arial" panose="020B0604020202020204" pitchFamily="34" charset="0"/>
              </a:rPr>
              <a:t>d.	Special Investigation Units and Special Tribunals Act, 1996 (Act No. 74 of 1996)</a:t>
            </a:r>
          </a:p>
          <a:p>
            <a:pPr marL="347663" lvl="1" indent="160338" algn="just" eaLnBrk="1" fontAlgn="auto" hangingPunct="1">
              <a:spcBef>
                <a:spcPts val="0"/>
              </a:spcBef>
              <a:spcAft>
                <a:spcPts val="0"/>
              </a:spcAft>
              <a:defRPr/>
            </a:pPr>
            <a:r>
              <a:rPr lang="en-US" sz="1600" dirty="0">
                <a:solidFill>
                  <a:prstClr val="black"/>
                </a:solidFill>
                <a:latin typeface="Arial" panose="020B0604020202020204" pitchFamily="34" charset="0"/>
                <a:cs typeface="Arial" panose="020B0604020202020204" pitchFamily="34" charset="0"/>
              </a:rPr>
              <a:t>e.	Witness Protection Act, 1998 (Act No. 112 of 1998):	</a:t>
            </a:r>
          </a:p>
          <a:p>
            <a:pPr marL="347663" lvl="1" indent="160338" algn="just" eaLnBrk="1" fontAlgn="auto" hangingPunct="1">
              <a:spcBef>
                <a:spcPts val="0"/>
              </a:spcBef>
              <a:spcAft>
                <a:spcPts val="0"/>
              </a:spcAft>
              <a:defRPr/>
            </a:pPr>
            <a:r>
              <a:rPr lang="en-US" sz="1600" dirty="0">
                <a:solidFill>
                  <a:prstClr val="black"/>
                </a:solidFill>
                <a:latin typeface="Arial" panose="020B0604020202020204" pitchFamily="34" charset="0"/>
                <a:cs typeface="Arial" panose="020B0604020202020204" pitchFamily="34" charset="0"/>
              </a:rPr>
              <a:t> f.	Implementation of the Rome Statute of the International Criminal Court Act, 2002 </a:t>
            </a:r>
          </a:p>
          <a:p>
            <a:pPr marL="347663" lvl="1" indent="160338" algn="just" eaLnBrk="1" fontAlgn="auto" hangingPunct="1">
              <a:spcBef>
                <a:spcPts val="0"/>
              </a:spcBef>
              <a:spcAft>
                <a:spcPts val="0"/>
              </a:spcAft>
              <a:defRPr/>
            </a:pPr>
            <a:r>
              <a:rPr lang="en-US" sz="1600" dirty="0">
                <a:solidFill>
                  <a:prstClr val="black"/>
                </a:solidFill>
                <a:latin typeface="Arial" panose="020B0604020202020204" pitchFamily="34" charset="0"/>
                <a:cs typeface="Arial" panose="020B0604020202020204" pitchFamily="34" charset="0"/>
              </a:rPr>
              <a:t>       (Act No. 27 of 2002)</a:t>
            </a:r>
          </a:p>
          <a:p>
            <a:pPr marL="690563" lvl="1" indent="-182563" algn="just" eaLnBrk="1" fontAlgn="auto" hangingPunct="1">
              <a:spcBef>
                <a:spcPts val="0"/>
              </a:spcBef>
              <a:spcAft>
                <a:spcPts val="0"/>
              </a:spcAft>
              <a:buFontTx/>
              <a:buAutoNum type="alphaLcPeriod" startAt="7"/>
              <a:defRPr/>
            </a:pPr>
            <a:r>
              <a:rPr lang="en-US" sz="1600" dirty="0">
                <a:solidFill>
                  <a:prstClr val="black"/>
                </a:solidFill>
                <a:latin typeface="Arial" panose="020B0604020202020204" pitchFamily="34" charset="0"/>
                <a:cs typeface="Arial" panose="020B0604020202020204" pitchFamily="34" charset="0"/>
              </a:rPr>
              <a:t>    Protection of Constitutional Democracy against Terrorist and Related Activities  Act,</a:t>
            </a:r>
          </a:p>
          <a:p>
            <a:pPr marL="347663" lvl="1" indent="0" algn="just" eaLnBrk="1" fontAlgn="auto" hangingPunct="1">
              <a:spcBef>
                <a:spcPts val="0"/>
              </a:spcBef>
              <a:spcAft>
                <a:spcPts val="0"/>
              </a:spcAft>
              <a:defRPr/>
            </a:pPr>
            <a:r>
              <a:rPr lang="en-US" sz="1600" dirty="0">
                <a:solidFill>
                  <a:prstClr val="black"/>
                </a:solidFill>
                <a:latin typeface="Arial" panose="020B0604020202020204" pitchFamily="34" charset="0"/>
                <a:cs typeface="Arial" panose="020B0604020202020204" pitchFamily="34" charset="0"/>
              </a:rPr>
              <a:t>           2004 (Act No. 33 of 2004) </a:t>
            </a:r>
          </a:p>
          <a:p>
            <a:pPr marL="347663" lvl="1" indent="160338" algn="just" eaLnBrk="1" fontAlgn="auto" hangingPunct="1">
              <a:spcBef>
                <a:spcPts val="0"/>
              </a:spcBef>
              <a:spcAft>
                <a:spcPts val="0"/>
              </a:spcAft>
              <a:defRPr/>
            </a:pPr>
            <a:r>
              <a:rPr lang="en-US" sz="1600" dirty="0">
                <a:solidFill>
                  <a:prstClr val="black"/>
                </a:solidFill>
                <a:latin typeface="Arial" panose="020B0604020202020204" pitchFamily="34" charset="0"/>
                <a:cs typeface="Arial" panose="020B0604020202020204" pitchFamily="34" charset="0"/>
              </a:rPr>
              <a:t>h.	Prevention and Combating of Corrupt Activities Act, 2004 (Act No. 12 of 2004)</a:t>
            </a:r>
          </a:p>
          <a:p>
            <a:pPr marL="747713" lvl="1" indent="-180975" algn="just" eaLnBrk="1" fontAlgn="auto" hangingPunct="1">
              <a:spcBef>
                <a:spcPts val="0"/>
              </a:spcBef>
              <a:spcAft>
                <a:spcPts val="0"/>
              </a:spcAft>
              <a:buFontTx/>
              <a:buAutoNum type="romanLcPeriod"/>
              <a:defRPr/>
            </a:pPr>
            <a:r>
              <a:rPr lang="en-US" sz="1600" dirty="0">
                <a:solidFill>
                  <a:prstClr val="black"/>
                </a:solidFill>
                <a:latin typeface="Arial" panose="020B0604020202020204" pitchFamily="34" charset="0"/>
                <a:cs typeface="Arial" panose="020B0604020202020204" pitchFamily="34" charset="0"/>
              </a:rPr>
              <a:t>   Criminal Law (Sexual Offences and Related Matters) Amendment Act, 	2007 (Act No.</a:t>
            </a:r>
          </a:p>
          <a:p>
            <a:pPr marL="347663" lvl="1" indent="0" algn="just" eaLnBrk="1" fontAlgn="auto" hangingPunct="1">
              <a:spcBef>
                <a:spcPts val="0"/>
              </a:spcBef>
              <a:spcAft>
                <a:spcPts val="0"/>
              </a:spcAft>
              <a:defRPr/>
            </a:pPr>
            <a:r>
              <a:rPr lang="en-US" sz="1600" dirty="0">
                <a:solidFill>
                  <a:prstClr val="black"/>
                </a:solidFill>
                <a:latin typeface="Arial" panose="020B0604020202020204" pitchFamily="34" charset="0"/>
                <a:cs typeface="Arial" panose="020B0604020202020204" pitchFamily="34" charset="0"/>
              </a:rPr>
              <a:t>         32 of 2007) (Sexual Offences Act)</a:t>
            </a:r>
          </a:p>
          <a:p>
            <a:pPr marL="347663" lvl="1" indent="160338" algn="just" eaLnBrk="1" fontAlgn="auto" hangingPunct="1">
              <a:spcBef>
                <a:spcPts val="0"/>
              </a:spcBef>
              <a:spcAft>
                <a:spcPts val="0"/>
              </a:spcAft>
              <a:defRPr/>
            </a:pPr>
            <a:r>
              <a:rPr lang="en-US" sz="1600" dirty="0">
                <a:solidFill>
                  <a:prstClr val="black"/>
                </a:solidFill>
                <a:latin typeface="Arial" panose="020B0604020202020204" pitchFamily="34" charset="0"/>
                <a:cs typeface="Arial" panose="020B0604020202020204" pitchFamily="34" charset="0"/>
              </a:rPr>
              <a:t>j.	Child Justice Act, 2008 (Act No. 75 of 2008)</a:t>
            </a:r>
          </a:p>
          <a:p>
            <a:pPr marL="347663" lvl="1" indent="160338" algn="just" eaLnBrk="1" fontAlgn="auto" hangingPunct="1">
              <a:spcBef>
                <a:spcPts val="0"/>
              </a:spcBef>
              <a:spcAft>
                <a:spcPts val="0"/>
              </a:spcAft>
              <a:defRPr/>
            </a:pPr>
            <a:r>
              <a:rPr lang="en-US" sz="1600" dirty="0">
                <a:solidFill>
                  <a:prstClr val="black"/>
                </a:solidFill>
                <a:latin typeface="Arial" panose="020B0604020202020204" pitchFamily="34" charset="0"/>
                <a:cs typeface="Arial" panose="020B0604020202020204" pitchFamily="34" charset="0"/>
              </a:rPr>
              <a:t>k.	Prevention and Combating of Trafficking in Persons Act, 2013 (Act No. 7 of   2013):</a:t>
            </a:r>
          </a:p>
          <a:p>
            <a:pPr algn="just" eaLnBrk="1" fontAlgn="auto" hangingPunct="1">
              <a:spcBef>
                <a:spcPts val="0"/>
              </a:spcBef>
              <a:spcAft>
                <a:spcPts val="0"/>
              </a:spcAft>
              <a:buFont typeface="Calibri" pitchFamily="34" charset="0"/>
              <a:buAutoNum type="alphaLcPeriod" startAt="5"/>
              <a:defRPr/>
            </a:pPr>
            <a:endParaRPr lang="en-US" altLang="en-US" sz="1400" dirty="0">
              <a:solidFill>
                <a:srgbClr val="000000"/>
              </a:solidFill>
            </a:endParaRPr>
          </a:p>
        </p:txBody>
      </p:sp>
    </p:spTree>
  </p:cSld>
  <p:clrMapOvr>
    <a:masterClrMapping/>
  </p:clrMapOvr>
  <p:transition spd="med">
    <p:fade/>
  </p:transition>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6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7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8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7198</TotalTime>
  <Words>7627</Words>
  <Application>Microsoft Office PowerPoint</Application>
  <PresentationFormat>On-screen Show (4:3)</PresentationFormat>
  <Paragraphs>1210</Paragraphs>
  <Slides>80</Slides>
  <Notes>8</Notes>
  <HiddenSlides>0</HiddenSlides>
  <MMClips>0</MMClips>
  <ScaleCrop>false</ScaleCrop>
  <HeadingPairs>
    <vt:vector size="8" baseType="variant">
      <vt:variant>
        <vt:lpstr>Fonts Used</vt:lpstr>
      </vt:variant>
      <vt:variant>
        <vt:i4>8</vt:i4>
      </vt:variant>
      <vt:variant>
        <vt:lpstr>Theme</vt:lpstr>
      </vt:variant>
      <vt:variant>
        <vt:i4>9</vt:i4>
      </vt:variant>
      <vt:variant>
        <vt:lpstr>Embedded OLE Servers</vt:lpstr>
      </vt:variant>
      <vt:variant>
        <vt:i4>1</vt:i4>
      </vt:variant>
      <vt:variant>
        <vt:lpstr>Slide Titles</vt:lpstr>
      </vt:variant>
      <vt:variant>
        <vt:i4>80</vt:i4>
      </vt:variant>
    </vt:vector>
  </HeadingPairs>
  <TitlesOfParts>
    <vt:vector size="98" baseType="lpstr">
      <vt:lpstr>Arial</vt:lpstr>
      <vt:lpstr>Calibri</vt:lpstr>
      <vt:lpstr>Calibri Light</vt:lpstr>
      <vt:lpstr>Century Gothic</vt:lpstr>
      <vt:lpstr>Myriad Pro</vt:lpstr>
      <vt:lpstr>Symbol</vt:lpstr>
      <vt:lpstr>Times New Roman</vt:lpstr>
      <vt:lpstr>Wingdings</vt:lpstr>
      <vt:lpstr>Office Theme</vt:lpstr>
      <vt:lpstr>1_Office Theme</vt:lpstr>
      <vt:lpstr>2_Office Theme</vt:lpstr>
      <vt:lpstr>3_Office Theme</vt:lpstr>
      <vt:lpstr>4_Office Theme</vt:lpstr>
      <vt:lpstr>5_Office Theme</vt:lpstr>
      <vt:lpstr>6_Office Theme</vt:lpstr>
      <vt:lpstr>7_Office Theme</vt:lpstr>
      <vt:lpstr>8_Office Theme</vt:lpstr>
      <vt:lpstr>Worksheet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2022 Budget Allocation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lynne.hambury@gmail.com</dc:creator>
  <cp:lastModifiedBy>Vhonani Ramaano</cp:lastModifiedBy>
  <cp:revision>519</cp:revision>
  <dcterms:created xsi:type="dcterms:W3CDTF">2021-06-03T14:19:43Z</dcterms:created>
  <dcterms:modified xsi:type="dcterms:W3CDTF">2022-05-03T16:38:36Z</dcterms:modified>
</cp:coreProperties>
</file>