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17">
  <p:sldMasterIdLst>
    <p:sldMasterId id="2147483648" r:id="rId1"/>
    <p:sldMasterId id="2147483660" r:id="rId2"/>
    <p:sldMasterId id="2147483672" r:id="rId3"/>
    <p:sldMasterId id="2147483687" r:id="rId4"/>
    <p:sldMasterId id="2147483701" r:id="rId5"/>
  </p:sldMasterIdLst>
  <p:notesMasterIdLst>
    <p:notesMasterId r:id="rId47"/>
  </p:notesMasterIdLst>
  <p:handoutMasterIdLst>
    <p:handoutMasterId r:id="rId48"/>
  </p:handoutMasterIdLst>
  <p:sldIdLst>
    <p:sldId id="497" r:id="rId6"/>
    <p:sldId id="272" r:id="rId7"/>
    <p:sldId id="498" r:id="rId8"/>
    <p:sldId id="499" r:id="rId9"/>
    <p:sldId id="500" r:id="rId10"/>
    <p:sldId id="501" r:id="rId11"/>
    <p:sldId id="502" r:id="rId12"/>
    <p:sldId id="503" r:id="rId13"/>
    <p:sldId id="495" r:id="rId14"/>
    <p:sldId id="479" r:id="rId15"/>
    <p:sldId id="473" r:id="rId16"/>
    <p:sldId id="523" r:id="rId17"/>
    <p:sldId id="524" r:id="rId18"/>
    <p:sldId id="525" r:id="rId19"/>
    <p:sldId id="526" r:id="rId20"/>
    <p:sldId id="527" r:id="rId21"/>
    <p:sldId id="528" r:id="rId22"/>
    <p:sldId id="529" r:id="rId23"/>
    <p:sldId id="530" r:id="rId24"/>
    <p:sldId id="483" r:id="rId25"/>
    <p:sldId id="520" r:id="rId26"/>
    <p:sldId id="521" r:id="rId27"/>
    <p:sldId id="522" r:id="rId28"/>
    <p:sldId id="485" r:id="rId29"/>
    <p:sldId id="494" r:id="rId30"/>
    <p:sldId id="487" r:id="rId31"/>
    <p:sldId id="488" r:id="rId32"/>
    <p:sldId id="489" r:id="rId33"/>
    <p:sldId id="490" r:id="rId34"/>
    <p:sldId id="491" r:id="rId35"/>
    <p:sldId id="492" r:id="rId36"/>
    <p:sldId id="504" r:id="rId37"/>
    <p:sldId id="505" r:id="rId38"/>
    <p:sldId id="506" r:id="rId39"/>
    <p:sldId id="507" r:id="rId40"/>
    <p:sldId id="511" r:id="rId41"/>
    <p:sldId id="512" r:id="rId42"/>
    <p:sldId id="510" r:id="rId43"/>
    <p:sldId id="508" r:id="rId44"/>
    <p:sldId id="509" r:id="rId45"/>
    <p:sldId id="280" r:id="rId4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esela Aphane" initials="MA" lastIdx="0" clrIdx="0">
    <p:extLst>
      <p:ext uri="{19B8F6BF-5375-455C-9EA6-DF929625EA0E}">
        <p15:presenceInfo xmlns:p15="http://schemas.microsoft.com/office/powerpoint/2012/main" userId="S-1-5-21-2101555233-3544460294-805528902-21934" providerId="AD"/>
      </p:ext>
    </p:extLst>
  </p:cmAuthor>
  <p:cmAuthor id="2" name="Sphamandla Nkosi" initials="SN" lastIdx="1" clrIdx="1">
    <p:extLst>
      <p:ext uri="{19B8F6BF-5375-455C-9EA6-DF929625EA0E}">
        <p15:presenceInfo xmlns:p15="http://schemas.microsoft.com/office/powerpoint/2012/main" userId="Sphamandla Nko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D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8398" autoAdjust="0"/>
  </p:normalViewPr>
  <p:slideViewPr>
    <p:cSldViewPr snapToGrid="0" snapToObjects="1">
      <p:cViewPr varScale="1">
        <p:scale>
          <a:sx n="75" d="100"/>
          <a:sy n="75" d="100"/>
        </p:scale>
        <p:origin x="126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diagrams/_rels/data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png"/></Relationships>
</file>

<file path=ppt/diagrams/_rels/data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51FD3E-806C-4530-B26F-FFC7D32C4121}" type="doc">
      <dgm:prSet loTypeId="urn:microsoft.com/office/officeart/2008/layout/HorizontalMultiLevelHierarchy" loCatId="hierarchy" qsTypeId="urn:microsoft.com/office/officeart/2005/8/quickstyle/3d4" qsCatId="3D" csTypeId="urn:microsoft.com/office/officeart/2005/8/colors/accent1_2" csCatId="accent1" phldr="1"/>
      <dgm:spPr/>
      <dgm:t>
        <a:bodyPr/>
        <a:lstStyle/>
        <a:p>
          <a:endParaRPr lang="en-ZA"/>
        </a:p>
      </dgm:t>
    </dgm:pt>
    <dgm:pt modelId="{41396200-CDD9-487B-9F04-D194A0869EDB}">
      <dgm:prSet phldrT="[Text]" custT="1"/>
      <dgm:spPr>
        <a:solidFill>
          <a:srgbClr val="48525A"/>
        </a:solidFill>
      </dgm:spPr>
      <dgm:t>
        <a:bodyPr/>
        <a:lstStyle/>
        <a:p>
          <a:r>
            <a:rPr lang="en-ZA" sz="1800" dirty="0" smtClean="0">
              <a:solidFill>
                <a:schemeClr val="bg1"/>
              </a:solidFill>
              <a:latin typeface="Calibri" panose="020F0502020204030204" pitchFamily="34" charset="0"/>
            </a:rPr>
            <a:t> KEY FUNCTIONS</a:t>
          </a:r>
          <a:endParaRPr lang="en-ZA" sz="1800" dirty="0">
            <a:solidFill>
              <a:schemeClr val="bg1"/>
            </a:solidFill>
            <a:latin typeface="Calibri" panose="020F0502020204030204" pitchFamily="34" charset="0"/>
          </a:endParaRPr>
        </a:p>
      </dgm:t>
    </dgm:pt>
    <dgm:pt modelId="{28220542-4FA9-4037-8FFB-6499014E48CC}" type="parTrans" cxnId="{7B28F6A1-3BC4-463B-A68E-E8968D279425}">
      <dgm:prSet/>
      <dgm:spPr/>
      <dgm:t>
        <a:bodyPr/>
        <a:lstStyle/>
        <a:p>
          <a:endParaRPr lang="en-ZA" sz="1800"/>
        </a:p>
      </dgm:t>
    </dgm:pt>
    <dgm:pt modelId="{BD426391-5900-4A30-B5B7-D147DA2CF487}" type="sibTrans" cxnId="{7B28F6A1-3BC4-463B-A68E-E8968D279425}">
      <dgm:prSet/>
      <dgm:spPr/>
      <dgm:t>
        <a:bodyPr/>
        <a:lstStyle/>
        <a:p>
          <a:endParaRPr lang="en-ZA" sz="1800"/>
        </a:p>
      </dgm:t>
    </dgm:pt>
    <dgm:pt modelId="{C1F9B96E-3374-42A7-BAD0-785835F407AF}">
      <dgm:prSet phldrT="[Text]" custT="1"/>
      <dgm:spPr>
        <a:solidFill>
          <a:srgbClr val="C9C4C0"/>
        </a:solidFill>
      </dgm:spPr>
      <dgm:t>
        <a:bodyPr/>
        <a:lstStyle/>
        <a:p>
          <a:pPr algn="ctr"/>
          <a:r>
            <a:rPr lang="en-ZA" sz="1800" dirty="0" smtClean="0">
              <a:solidFill>
                <a:srgbClr val="48525A"/>
              </a:solidFill>
              <a:latin typeface="Calibri" panose="020F0502020204030204" pitchFamily="34" charset="0"/>
            </a:rPr>
            <a:t>  Implement the Sector Skills Plan through Learning Programmes (Specific Interventions)</a:t>
          </a:r>
          <a:endParaRPr lang="en-ZA" sz="1800" dirty="0">
            <a:solidFill>
              <a:srgbClr val="48525A"/>
            </a:solidFill>
            <a:latin typeface="Calibri" panose="020F0502020204030204" pitchFamily="34" charset="0"/>
          </a:endParaRPr>
        </a:p>
      </dgm:t>
    </dgm:pt>
    <dgm:pt modelId="{B80F6D69-252A-4F95-BD43-97E4975ECE49}" type="parTrans" cxnId="{34A83EEF-B672-4357-A101-C97D69CC3C51}">
      <dgm:prSet custT="1"/>
      <dgm:spPr/>
      <dgm:t>
        <a:bodyPr/>
        <a:lstStyle/>
        <a:p>
          <a:endParaRPr lang="en-ZA" sz="1800" dirty="0"/>
        </a:p>
      </dgm:t>
    </dgm:pt>
    <dgm:pt modelId="{BFB2704C-50C4-47CB-8D06-3488ED41AF65}" type="sibTrans" cxnId="{34A83EEF-B672-4357-A101-C97D69CC3C51}">
      <dgm:prSet/>
      <dgm:spPr/>
      <dgm:t>
        <a:bodyPr/>
        <a:lstStyle/>
        <a:p>
          <a:endParaRPr lang="en-ZA" sz="1800"/>
        </a:p>
      </dgm:t>
    </dgm:pt>
    <dgm:pt modelId="{B582E899-35DB-47E7-AC82-A2F0036F845A}">
      <dgm:prSet phldrT="[Text]" custT="1"/>
      <dgm:spPr>
        <a:solidFill>
          <a:srgbClr val="C9C4C0"/>
        </a:solidFill>
      </dgm:spPr>
      <dgm:t>
        <a:bodyPr/>
        <a:lstStyle/>
        <a:p>
          <a:pPr algn="ctr"/>
          <a:r>
            <a:rPr lang="en-ZA" sz="1800" dirty="0" smtClean="0">
              <a:solidFill>
                <a:schemeClr val="bg1"/>
              </a:solidFill>
              <a:latin typeface="Calibri" panose="020F0502020204030204" pitchFamily="34" charset="0"/>
            </a:rPr>
            <a:t>  </a:t>
          </a:r>
          <a:r>
            <a:rPr lang="en-ZA" sz="1800" dirty="0" smtClean="0">
              <a:solidFill>
                <a:srgbClr val="48525A"/>
              </a:solidFill>
              <a:latin typeface="Calibri" panose="020F0502020204030204" pitchFamily="34" charset="0"/>
            </a:rPr>
            <a:t>Allocate Grants in a prescribed manner</a:t>
          </a:r>
          <a:endParaRPr lang="en-ZA" sz="1800" dirty="0">
            <a:solidFill>
              <a:srgbClr val="48525A"/>
            </a:solidFill>
            <a:latin typeface="Calibri" panose="020F0502020204030204" pitchFamily="34" charset="0"/>
          </a:endParaRPr>
        </a:p>
      </dgm:t>
    </dgm:pt>
    <dgm:pt modelId="{235C6C2B-DAE8-48C6-B09B-F433D7BFCECB}" type="parTrans" cxnId="{BA915D07-72B9-41BE-A620-4F8321D141B8}">
      <dgm:prSet custT="1"/>
      <dgm:spPr/>
      <dgm:t>
        <a:bodyPr/>
        <a:lstStyle/>
        <a:p>
          <a:endParaRPr lang="en-ZA" sz="1800" dirty="0"/>
        </a:p>
      </dgm:t>
    </dgm:pt>
    <dgm:pt modelId="{A6EC0E35-A2E5-4C0F-BAFF-D266DE732BB1}" type="sibTrans" cxnId="{BA915D07-72B9-41BE-A620-4F8321D141B8}">
      <dgm:prSet/>
      <dgm:spPr/>
      <dgm:t>
        <a:bodyPr/>
        <a:lstStyle/>
        <a:p>
          <a:endParaRPr lang="en-ZA" sz="1800"/>
        </a:p>
      </dgm:t>
    </dgm:pt>
    <dgm:pt modelId="{5D56398C-CF9C-46D6-83CA-0918CD521D85}">
      <dgm:prSet phldrT="[Text]" custT="1"/>
      <dgm:spPr>
        <a:solidFill>
          <a:srgbClr val="C9C4C0"/>
        </a:solidFill>
      </dgm:spPr>
      <dgm:t>
        <a:bodyPr/>
        <a:lstStyle/>
        <a:p>
          <a:pPr algn="ctr"/>
          <a:r>
            <a:rPr lang="en-ZA" sz="1800" dirty="0" smtClean="0">
              <a:solidFill>
                <a:schemeClr val="bg1"/>
              </a:solidFill>
              <a:latin typeface="Calibri" panose="020F0502020204030204" pitchFamily="34" charset="0"/>
            </a:rPr>
            <a:t> </a:t>
          </a:r>
          <a:r>
            <a:rPr lang="en-ZA" sz="1800" dirty="0" smtClean="0">
              <a:solidFill>
                <a:srgbClr val="48525A"/>
              </a:solidFill>
              <a:latin typeface="Calibri" panose="020F0502020204030204" pitchFamily="34" charset="0"/>
            </a:rPr>
            <a:t>Monitor Education and Skills Programmes in the Sector and conduct research</a:t>
          </a:r>
          <a:endParaRPr lang="en-ZA" sz="1800" dirty="0">
            <a:solidFill>
              <a:srgbClr val="48525A"/>
            </a:solidFill>
            <a:latin typeface="Calibri" panose="020F0502020204030204" pitchFamily="34" charset="0"/>
          </a:endParaRPr>
        </a:p>
      </dgm:t>
    </dgm:pt>
    <dgm:pt modelId="{6D6031FB-B981-4408-AF59-8785661E2A3A}" type="parTrans" cxnId="{86FAFBE8-A12C-4223-B422-3EB1AE5ADFA9}">
      <dgm:prSet custT="1"/>
      <dgm:spPr/>
      <dgm:t>
        <a:bodyPr/>
        <a:lstStyle/>
        <a:p>
          <a:endParaRPr lang="en-ZA" sz="1800" dirty="0"/>
        </a:p>
      </dgm:t>
    </dgm:pt>
    <dgm:pt modelId="{71D8EAEB-6A4A-453C-A31B-CE012C0E6B5F}" type="sibTrans" cxnId="{86FAFBE8-A12C-4223-B422-3EB1AE5ADFA9}">
      <dgm:prSet/>
      <dgm:spPr/>
      <dgm:t>
        <a:bodyPr/>
        <a:lstStyle/>
        <a:p>
          <a:endParaRPr lang="en-ZA" sz="1800"/>
        </a:p>
      </dgm:t>
    </dgm:pt>
    <dgm:pt modelId="{0CF8DA0B-CB3D-4A92-9549-AA578AE5049D}">
      <dgm:prSet custT="1"/>
      <dgm:spPr>
        <a:solidFill>
          <a:srgbClr val="C9C4C0"/>
        </a:solidFill>
      </dgm:spPr>
      <dgm:t>
        <a:bodyPr/>
        <a:lstStyle/>
        <a:p>
          <a:pPr algn="ctr"/>
          <a:r>
            <a:rPr lang="en-ZA" sz="1800" dirty="0" smtClean="0">
              <a:solidFill>
                <a:schemeClr val="bg1"/>
              </a:solidFill>
              <a:latin typeface="Calibri" panose="020F0502020204030204" pitchFamily="34" charset="0"/>
              <a:cs typeface="Andalus" panose="02020603050405020304" pitchFamily="18" charset="-78"/>
            </a:rPr>
            <a:t> </a:t>
          </a:r>
          <a:r>
            <a:rPr lang="en-ZA" sz="1800" dirty="0" smtClean="0">
              <a:solidFill>
                <a:srgbClr val="48525A"/>
              </a:solidFill>
              <a:latin typeface="Calibri" panose="020F0502020204030204" pitchFamily="34" charset="0"/>
              <a:cs typeface="Andalus" panose="02020603050405020304" pitchFamily="18" charset="-78"/>
            </a:rPr>
            <a:t>Develop a Sector Skills Plan</a:t>
          </a:r>
          <a:endParaRPr lang="en-ZA" sz="1800" dirty="0">
            <a:solidFill>
              <a:srgbClr val="48525A"/>
            </a:solidFill>
            <a:latin typeface="Calibri" panose="020F0502020204030204" pitchFamily="34" charset="0"/>
            <a:cs typeface="Andalus" panose="02020603050405020304" pitchFamily="18" charset="-78"/>
          </a:endParaRPr>
        </a:p>
      </dgm:t>
    </dgm:pt>
    <dgm:pt modelId="{8F45E063-44AA-41AD-B430-B25E755E725F}" type="parTrans" cxnId="{59B9025B-419E-4A29-B9EB-03CD0AD8001E}">
      <dgm:prSet/>
      <dgm:spPr/>
      <dgm:t>
        <a:bodyPr/>
        <a:lstStyle/>
        <a:p>
          <a:endParaRPr lang="en-ZA" dirty="0"/>
        </a:p>
      </dgm:t>
    </dgm:pt>
    <dgm:pt modelId="{6E5E436A-77DD-44BC-8491-CBFEBAA0CDA5}" type="sibTrans" cxnId="{59B9025B-419E-4A29-B9EB-03CD0AD8001E}">
      <dgm:prSet/>
      <dgm:spPr/>
      <dgm:t>
        <a:bodyPr/>
        <a:lstStyle/>
        <a:p>
          <a:endParaRPr lang="en-ZA"/>
        </a:p>
      </dgm:t>
    </dgm:pt>
    <dgm:pt modelId="{5FEF686B-4521-4033-9703-C0FFB5788BB4}">
      <dgm:prSet custT="1"/>
      <dgm:spPr>
        <a:solidFill>
          <a:srgbClr val="C9C4C0"/>
        </a:solidFill>
      </dgm:spPr>
      <dgm:t>
        <a:bodyPr/>
        <a:lstStyle/>
        <a:p>
          <a:r>
            <a:rPr lang="en-ZA" sz="1800" dirty="0" smtClean="0">
              <a:solidFill>
                <a:schemeClr val="bg1"/>
              </a:solidFill>
              <a:latin typeface="+mj-lt"/>
              <a:cs typeface="Andalus" panose="02020603050405020304" pitchFamily="18" charset="-78"/>
            </a:rPr>
            <a:t> </a:t>
          </a:r>
          <a:r>
            <a:rPr lang="en-ZA" sz="1800" dirty="0" smtClean="0">
              <a:solidFill>
                <a:srgbClr val="48525A"/>
              </a:solidFill>
              <a:latin typeface="+mj-lt"/>
              <a:cs typeface="Andalus" panose="02020603050405020304" pitchFamily="18" charset="-78"/>
            </a:rPr>
            <a:t>Quality assurance of qualification &amp; ensure certification</a:t>
          </a:r>
          <a:endParaRPr lang="en-ZA" sz="1800" dirty="0">
            <a:solidFill>
              <a:srgbClr val="48525A"/>
            </a:solidFill>
            <a:latin typeface="+mj-lt"/>
            <a:cs typeface="Calibri Light" panose="020F0302020204030204" pitchFamily="34" charset="0"/>
          </a:endParaRPr>
        </a:p>
      </dgm:t>
    </dgm:pt>
    <dgm:pt modelId="{20522459-1B49-4FC3-B0B6-EBADB8594C0E}" type="parTrans" cxnId="{3BF75E1A-25A0-4CC1-B79A-A2675BAEEADA}">
      <dgm:prSet/>
      <dgm:spPr/>
      <dgm:t>
        <a:bodyPr/>
        <a:lstStyle/>
        <a:p>
          <a:endParaRPr lang="en-US" dirty="0"/>
        </a:p>
      </dgm:t>
    </dgm:pt>
    <dgm:pt modelId="{CE6B259C-A724-44AF-BCC4-B31CF79425BE}" type="sibTrans" cxnId="{3BF75E1A-25A0-4CC1-B79A-A2675BAEEADA}">
      <dgm:prSet/>
      <dgm:spPr/>
      <dgm:t>
        <a:bodyPr/>
        <a:lstStyle/>
        <a:p>
          <a:endParaRPr lang="en-US"/>
        </a:p>
      </dgm:t>
    </dgm:pt>
    <dgm:pt modelId="{6C99F3A2-A88C-4B03-8153-ADF3DD47EAD5}">
      <dgm:prSet custT="1"/>
      <dgm:spPr>
        <a:solidFill>
          <a:srgbClr val="C9C4C0"/>
        </a:solidFill>
      </dgm:spPr>
      <dgm:t>
        <a:bodyPr/>
        <a:lstStyle/>
        <a:p>
          <a:r>
            <a:rPr lang="en-ZA" sz="1800" dirty="0" smtClean="0">
              <a:solidFill>
                <a:schemeClr val="bg1"/>
              </a:solidFill>
              <a:latin typeface="+mj-lt"/>
              <a:cs typeface="Andalus" panose="02020603050405020304" pitchFamily="18" charset="-78"/>
            </a:rPr>
            <a:t> </a:t>
          </a:r>
          <a:r>
            <a:rPr lang="en-ZA" sz="1800" dirty="0" smtClean="0">
              <a:solidFill>
                <a:srgbClr val="48525A"/>
              </a:solidFill>
              <a:latin typeface="+mj-lt"/>
              <a:cs typeface="Andalus" panose="02020603050405020304" pitchFamily="18" charset="-78"/>
            </a:rPr>
            <a:t>LGSETA  Strategic Plan &amp; Annual Performance Plan</a:t>
          </a:r>
          <a:endParaRPr lang="en-ZA" sz="1800" dirty="0">
            <a:solidFill>
              <a:srgbClr val="48525A"/>
            </a:solidFill>
            <a:latin typeface="+mj-lt"/>
            <a:cs typeface="Calibri Light" panose="020F0302020204030204" pitchFamily="34" charset="0"/>
          </a:endParaRPr>
        </a:p>
      </dgm:t>
    </dgm:pt>
    <dgm:pt modelId="{A1C96B73-DA61-42A5-9852-404194B8B59B}" type="parTrans" cxnId="{972D7690-F5BC-4B6F-9C94-52BD38596163}">
      <dgm:prSet/>
      <dgm:spPr/>
      <dgm:t>
        <a:bodyPr/>
        <a:lstStyle/>
        <a:p>
          <a:endParaRPr lang="en-US" dirty="0"/>
        </a:p>
      </dgm:t>
    </dgm:pt>
    <dgm:pt modelId="{1F8FE039-655B-4D3C-AC60-555BECBEC65E}" type="sibTrans" cxnId="{972D7690-F5BC-4B6F-9C94-52BD38596163}">
      <dgm:prSet/>
      <dgm:spPr/>
      <dgm:t>
        <a:bodyPr/>
        <a:lstStyle/>
        <a:p>
          <a:endParaRPr lang="en-US"/>
        </a:p>
      </dgm:t>
    </dgm:pt>
    <dgm:pt modelId="{097D7405-7BDC-4811-ABB3-0A705397E666}" type="pres">
      <dgm:prSet presAssocID="{3051FD3E-806C-4530-B26F-FFC7D32C4121}" presName="Name0" presStyleCnt="0">
        <dgm:presLayoutVars>
          <dgm:chPref val="1"/>
          <dgm:dir/>
          <dgm:animOne val="branch"/>
          <dgm:animLvl val="lvl"/>
          <dgm:resizeHandles val="exact"/>
        </dgm:presLayoutVars>
      </dgm:prSet>
      <dgm:spPr/>
      <dgm:t>
        <a:bodyPr/>
        <a:lstStyle/>
        <a:p>
          <a:endParaRPr lang="en-ZA"/>
        </a:p>
      </dgm:t>
    </dgm:pt>
    <dgm:pt modelId="{4438FD0D-E41D-4916-9FB0-8CAB00579600}" type="pres">
      <dgm:prSet presAssocID="{41396200-CDD9-487B-9F04-D194A0869EDB}" presName="root1" presStyleCnt="0"/>
      <dgm:spPr/>
      <dgm:t>
        <a:bodyPr/>
        <a:lstStyle/>
        <a:p>
          <a:endParaRPr lang="en-ZA"/>
        </a:p>
      </dgm:t>
    </dgm:pt>
    <dgm:pt modelId="{874CF3FB-B1EA-45E9-9C72-3BE5D1525E79}" type="pres">
      <dgm:prSet presAssocID="{41396200-CDD9-487B-9F04-D194A0869EDB}" presName="LevelOneTextNode" presStyleLbl="node0" presStyleIdx="0" presStyleCnt="1" custScaleY="66012" custLinFactX="-116485" custLinFactNeighborX="-200000" custLinFactNeighborY="399">
        <dgm:presLayoutVars>
          <dgm:chPref val="3"/>
        </dgm:presLayoutVars>
      </dgm:prSet>
      <dgm:spPr/>
      <dgm:t>
        <a:bodyPr/>
        <a:lstStyle/>
        <a:p>
          <a:endParaRPr lang="en-ZA"/>
        </a:p>
      </dgm:t>
    </dgm:pt>
    <dgm:pt modelId="{FEA7B583-B2C9-45F1-8B76-1BD893B10F03}" type="pres">
      <dgm:prSet presAssocID="{41396200-CDD9-487B-9F04-D194A0869EDB}" presName="level2hierChild" presStyleCnt="0"/>
      <dgm:spPr/>
      <dgm:t>
        <a:bodyPr/>
        <a:lstStyle/>
        <a:p>
          <a:endParaRPr lang="en-ZA"/>
        </a:p>
      </dgm:t>
    </dgm:pt>
    <dgm:pt modelId="{EA89BFB2-106D-4D0C-A175-65F82D40D109}" type="pres">
      <dgm:prSet presAssocID="{8F45E063-44AA-41AD-B430-B25E755E725F}" presName="conn2-1" presStyleLbl="parChTrans1D2" presStyleIdx="0" presStyleCnt="6"/>
      <dgm:spPr/>
      <dgm:t>
        <a:bodyPr/>
        <a:lstStyle/>
        <a:p>
          <a:endParaRPr lang="en-ZA"/>
        </a:p>
      </dgm:t>
    </dgm:pt>
    <dgm:pt modelId="{5FC7C844-00AF-471C-8E57-371360035D62}" type="pres">
      <dgm:prSet presAssocID="{8F45E063-44AA-41AD-B430-B25E755E725F}" presName="connTx" presStyleLbl="parChTrans1D2" presStyleIdx="0" presStyleCnt="6"/>
      <dgm:spPr/>
      <dgm:t>
        <a:bodyPr/>
        <a:lstStyle/>
        <a:p>
          <a:endParaRPr lang="en-ZA"/>
        </a:p>
      </dgm:t>
    </dgm:pt>
    <dgm:pt modelId="{A66BCD8C-88DF-4865-81A6-B215992022D6}" type="pres">
      <dgm:prSet presAssocID="{0CF8DA0B-CB3D-4A92-9549-AA578AE5049D}" presName="root2" presStyleCnt="0"/>
      <dgm:spPr/>
      <dgm:t>
        <a:bodyPr/>
        <a:lstStyle/>
        <a:p>
          <a:endParaRPr lang="en-ZA"/>
        </a:p>
      </dgm:t>
    </dgm:pt>
    <dgm:pt modelId="{4849E5C0-4798-4B67-97AE-55AC4B4366FE}" type="pres">
      <dgm:prSet presAssocID="{0CF8DA0B-CB3D-4A92-9549-AA578AE5049D}" presName="LevelTwoTextNode" presStyleLbl="node2" presStyleIdx="0" presStyleCnt="6" custScaleX="170570" custScaleY="74976" custLinFactNeighborX="-78744" custLinFactNeighborY="40164">
        <dgm:presLayoutVars>
          <dgm:chPref val="3"/>
        </dgm:presLayoutVars>
      </dgm:prSet>
      <dgm:spPr/>
      <dgm:t>
        <a:bodyPr/>
        <a:lstStyle/>
        <a:p>
          <a:endParaRPr lang="en-ZA"/>
        </a:p>
      </dgm:t>
    </dgm:pt>
    <dgm:pt modelId="{CC5D77BB-5381-4F08-8842-6DDE037A3FA9}" type="pres">
      <dgm:prSet presAssocID="{0CF8DA0B-CB3D-4A92-9549-AA578AE5049D}" presName="level3hierChild" presStyleCnt="0"/>
      <dgm:spPr/>
      <dgm:t>
        <a:bodyPr/>
        <a:lstStyle/>
        <a:p>
          <a:endParaRPr lang="en-ZA"/>
        </a:p>
      </dgm:t>
    </dgm:pt>
    <dgm:pt modelId="{EA145DB4-964B-4301-8318-70280AB3F183}" type="pres">
      <dgm:prSet presAssocID="{B80F6D69-252A-4F95-BD43-97E4975ECE49}" presName="conn2-1" presStyleLbl="parChTrans1D2" presStyleIdx="1" presStyleCnt="6"/>
      <dgm:spPr/>
      <dgm:t>
        <a:bodyPr/>
        <a:lstStyle/>
        <a:p>
          <a:endParaRPr lang="en-ZA"/>
        </a:p>
      </dgm:t>
    </dgm:pt>
    <dgm:pt modelId="{09FA5364-4661-44BE-9D79-306B4330728A}" type="pres">
      <dgm:prSet presAssocID="{B80F6D69-252A-4F95-BD43-97E4975ECE49}" presName="connTx" presStyleLbl="parChTrans1D2" presStyleIdx="1" presStyleCnt="6"/>
      <dgm:spPr/>
      <dgm:t>
        <a:bodyPr/>
        <a:lstStyle/>
        <a:p>
          <a:endParaRPr lang="en-ZA"/>
        </a:p>
      </dgm:t>
    </dgm:pt>
    <dgm:pt modelId="{5C766D95-DF84-4831-8CBF-341DA6548F66}" type="pres">
      <dgm:prSet presAssocID="{C1F9B96E-3374-42A7-BAD0-785835F407AF}" presName="root2" presStyleCnt="0"/>
      <dgm:spPr/>
      <dgm:t>
        <a:bodyPr/>
        <a:lstStyle/>
        <a:p>
          <a:endParaRPr lang="en-ZA"/>
        </a:p>
      </dgm:t>
    </dgm:pt>
    <dgm:pt modelId="{F40DD620-9E93-4866-8FA7-BA2A15CD34CE}" type="pres">
      <dgm:prSet presAssocID="{C1F9B96E-3374-42A7-BAD0-785835F407AF}" presName="LevelTwoTextNode" presStyleLbl="node2" presStyleIdx="1" presStyleCnt="6" custScaleX="170570" custScaleY="74827" custLinFactNeighborX="-79231" custLinFactNeighborY="28770">
        <dgm:presLayoutVars>
          <dgm:chPref val="3"/>
        </dgm:presLayoutVars>
      </dgm:prSet>
      <dgm:spPr/>
      <dgm:t>
        <a:bodyPr/>
        <a:lstStyle/>
        <a:p>
          <a:endParaRPr lang="en-ZA"/>
        </a:p>
      </dgm:t>
    </dgm:pt>
    <dgm:pt modelId="{6D5ED49C-59E5-4F39-99B7-07D33F186BBE}" type="pres">
      <dgm:prSet presAssocID="{C1F9B96E-3374-42A7-BAD0-785835F407AF}" presName="level3hierChild" presStyleCnt="0"/>
      <dgm:spPr/>
      <dgm:t>
        <a:bodyPr/>
        <a:lstStyle/>
        <a:p>
          <a:endParaRPr lang="en-ZA"/>
        </a:p>
      </dgm:t>
    </dgm:pt>
    <dgm:pt modelId="{EE64EE3B-5E62-4E83-8C51-3C5BFBC9721C}" type="pres">
      <dgm:prSet presAssocID="{235C6C2B-DAE8-48C6-B09B-F433D7BFCECB}" presName="conn2-1" presStyleLbl="parChTrans1D2" presStyleIdx="2" presStyleCnt="6"/>
      <dgm:spPr/>
      <dgm:t>
        <a:bodyPr/>
        <a:lstStyle/>
        <a:p>
          <a:endParaRPr lang="en-ZA"/>
        </a:p>
      </dgm:t>
    </dgm:pt>
    <dgm:pt modelId="{02CEFB36-D035-481F-BA5B-8283481B0260}" type="pres">
      <dgm:prSet presAssocID="{235C6C2B-DAE8-48C6-B09B-F433D7BFCECB}" presName="connTx" presStyleLbl="parChTrans1D2" presStyleIdx="2" presStyleCnt="6"/>
      <dgm:spPr/>
      <dgm:t>
        <a:bodyPr/>
        <a:lstStyle/>
        <a:p>
          <a:endParaRPr lang="en-ZA"/>
        </a:p>
      </dgm:t>
    </dgm:pt>
    <dgm:pt modelId="{69D661A4-15FF-4975-8167-E01599EFD208}" type="pres">
      <dgm:prSet presAssocID="{B582E899-35DB-47E7-AC82-A2F0036F845A}" presName="root2" presStyleCnt="0"/>
      <dgm:spPr/>
      <dgm:t>
        <a:bodyPr/>
        <a:lstStyle/>
        <a:p>
          <a:endParaRPr lang="en-ZA"/>
        </a:p>
      </dgm:t>
    </dgm:pt>
    <dgm:pt modelId="{E0B48C8D-A4D0-421C-992E-B23027308960}" type="pres">
      <dgm:prSet presAssocID="{B582E899-35DB-47E7-AC82-A2F0036F845A}" presName="LevelTwoTextNode" presStyleLbl="node2" presStyleIdx="2" presStyleCnt="6" custScaleX="170570" custScaleY="74827" custLinFactNeighborX="-79507" custLinFactNeighborY="17514">
        <dgm:presLayoutVars>
          <dgm:chPref val="3"/>
        </dgm:presLayoutVars>
      </dgm:prSet>
      <dgm:spPr/>
      <dgm:t>
        <a:bodyPr/>
        <a:lstStyle/>
        <a:p>
          <a:endParaRPr lang="en-ZA"/>
        </a:p>
      </dgm:t>
    </dgm:pt>
    <dgm:pt modelId="{4D09CDFA-EADD-4946-B526-C0E68DE05E01}" type="pres">
      <dgm:prSet presAssocID="{B582E899-35DB-47E7-AC82-A2F0036F845A}" presName="level3hierChild" presStyleCnt="0"/>
      <dgm:spPr/>
      <dgm:t>
        <a:bodyPr/>
        <a:lstStyle/>
        <a:p>
          <a:endParaRPr lang="en-ZA"/>
        </a:p>
      </dgm:t>
    </dgm:pt>
    <dgm:pt modelId="{FEE1BF30-CDB7-47EF-B12C-3A3A1D999626}" type="pres">
      <dgm:prSet presAssocID="{6D6031FB-B981-4408-AF59-8785661E2A3A}" presName="conn2-1" presStyleLbl="parChTrans1D2" presStyleIdx="3" presStyleCnt="6"/>
      <dgm:spPr/>
      <dgm:t>
        <a:bodyPr/>
        <a:lstStyle/>
        <a:p>
          <a:endParaRPr lang="en-ZA"/>
        </a:p>
      </dgm:t>
    </dgm:pt>
    <dgm:pt modelId="{55EEEA06-4BFC-4449-8BAA-21443399DE7E}" type="pres">
      <dgm:prSet presAssocID="{6D6031FB-B981-4408-AF59-8785661E2A3A}" presName="connTx" presStyleLbl="parChTrans1D2" presStyleIdx="3" presStyleCnt="6"/>
      <dgm:spPr/>
      <dgm:t>
        <a:bodyPr/>
        <a:lstStyle/>
        <a:p>
          <a:endParaRPr lang="en-ZA"/>
        </a:p>
      </dgm:t>
    </dgm:pt>
    <dgm:pt modelId="{2BCC9894-10AA-47D5-8E93-6C2DB19136E7}" type="pres">
      <dgm:prSet presAssocID="{5D56398C-CF9C-46D6-83CA-0918CD521D85}" presName="root2" presStyleCnt="0"/>
      <dgm:spPr/>
      <dgm:t>
        <a:bodyPr/>
        <a:lstStyle/>
        <a:p>
          <a:endParaRPr lang="en-ZA"/>
        </a:p>
      </dgm:t>
    </dgm:pt>
    <dgm:pt modelId="{D8EC32E3-CCFE-4374-8983-44B347D8E6D4}" type="pres">
      <dgm:prSet presAssocID="{5D56398C-CF9C-46D6-83CA-0918CD521D85}" presName="LevelTwoTextNode" presStyleLbl="node2" presStyleIdx="3" presStyleCnt="6" custScaleX="170570" custScaleY="74827" custLinFactNeighborX="-79709" custLinFactNeighborY="6894">
        <dgm:presLayoutVars>
          <dgm:chPref val="3"/>
        </dgm:presLayoutVars>
      </dgm:prSet>
      <dgm:spPr/>
      <dgm:t>
        <a:bodyPr/>
        <a:lstStyle/>
        <a:p>
          <a:endParaRPr lang="en-ZA"/>
        </a:p>
      </dgm:t>
    </dgm:pt>
    <dgm:pt modelId="{071392E2-D1B5-4CAE-AC95-62BB83959019}" type="pres">
      <dgm:prSet presAssocID="{5D56398C-CF9C-46D6-83CA-0918CD521D85}" presName="level3hierChild" presStyleCnt="0"/>
      <dgm:spPr/>
      <dgm:t>
        <a:bodyPr/>
        <a:lstStyle/>
        <a:p>
          <a:endParaRPr lang="en-ZA"/>
        </a:p>
      </dgm:t>
    </dgm:pt>
    <dgm:pt modelId="{0D9470A9-8976-4820-AFA3-7F0029D4E0E8}" type="pres">
      <dgm:prSet presAssocID="{20522459-1B49-4FC3-B0B6-EBADB8594C0E}" presName="conn2-1" presStyleLbl="parChTrans1D2" presStyleIdx="4" presStyleCnt="6"/>
      <dgm:spPr/>
      <dgm:t>
        <a:bodyPr/>
        <a:lstStyle/>
        <a:p>
          <a:endParaRPr lang="en-US"/>
        </a:p>
      </dgm:t>
    </dgm:pt>
    <dgm:pt modelId="{809203EF-CED4-4B6F-8A80-1A3CD571A2C7}" type="pres">
      <dgm:prSet presAssocID="{20522459-1B49-4FC3-B0B6-EBADB8594C0E}" presName="connTx" presStyleLbl="parChTrans1D2" presStyleIdx="4" presStyleCnt="6"/>
      <dgm:spPr/>
      <dgm:t>
        <a:bodyPr/>
        <a:lstStyle/>
        <a:p>
          <a:endParaRPr lang="en-US"/>
        </a:p>
      </dgm:t>
    </dgm:pt>
    <dgm:pt modelId="{50576575-9489-4C5E-8037-81F8B4295DCF}" type="pres">
      <dgm:prSet presAssocID="{5FEF686B-4521-4033-9703-C0FFB5788BB4}" presName="root2" presStyleCnt="0"/>
      <dgm:spPr/>
      <dgm:t>
        <a:bodyPr/>
        <a:lstStyle/>
        <a:p>
          <a:endParaRPr lang="en-ZA"/>
        </a:p>
      </dgm:t>
    </dgm:pt>
    <dgm:pt modelId="{145F8B51-2F46-4947-8F2D-A28816AE7017}" type="pres">
      <dgm:prSet presAssocID="{5FEF686B-4521-4033-9703-C0FFB5788BB4}" presName="LevelTwoTextNode" presStyleLbl="node2" presStyleIdx="4" presStyleCnt="6" custScaleX="170570" custScaleY="74976" custLinFactNeighborX="-78937" custLinFactNeighborY="-991">
        <dgm:presLayoutVars>
          <dgm:chPref val="3"/>
        </dgm:presLayoutVars>
      </dgm:prSet>
      <dgm:spPr/>
      <dgm:t>
        <a:bodyPr/>
        <a:lstStyle/>
        <a:p>
          <a:endParaRPr lang="en-US"/>
        </a:p>
      </dgm:t>
    </dgm:pt>
    <dgm:pt modelId="{D1360D44-3CEB-4B74-932F-2D232DD2BECC}" type="pres">
      <dgm:prSet presAssocID="{5FEF686B-4521-4033-9703-C0FFB5788BB4}" presName="level3hierChild" presStyleCnt="0"/>
      <dgm:spPr/>
      <dgm:t>
        <a:bodyPr/>
        <a:lstStyle/>
        <a:p>
          <a:endParaRPr lang="en-ZA"/>
        </a:p>
      </dgm:t>
    </dgm:pt>
    <dgm:pt modelId="{60031611-C331-4114-9C6E-E97DD7794BB6}" type="pres">
      <dgm:prSet presAssocID="{A1C96B73-DA61-42A5-9852-404194B8B59B}" presName="conn2-1" presStyleLbl="parChTrans1D2" presStyleIdx="5" presStyleCnt="6"/>
      <dgm:spPr/>
      <dgm:t>
        <a:bodyPr/>
        <a:lstStyle/>
        <a:p>
          <a:endParaRPr lang="en-US"/>
        </a:p>
      </dgm:t>
    </dgm:pt>
    <dgm:pt modelId="{B3FCA417-1529-40F2-B67A-9FCEEF5784A7}" type="pres">
      <dgm:prSet presAssocID="{A1C96B73-DA61-42A5-9852-404194B8B59B}" presName="connTx" presStyleLbl="parChTrans1D2" presStyleIdx="5" presStyleCnt="6"/>
      <dgm:spPr/>
      <dgm:t>
        <a:bodyPr/>
        <a:lstStyle/>
        <a:p>
          <a:endParaRPr lang="en-US"/>
        </a:p>
      </dgm:t>
    </dgm:pt>
    <dgm:pt modelId="{F0572CD5-0E90-47B5-A7DA-5BBB1A8CE2C6}" type="pres">
      <dgm:prSet presAssocID="{6C99F3A2-A88C-4B03-8153-ADF3DD47EAD5}" presName="root2" presStyleCnt="0"/>
      <dgm:spPr/>
      <dgm:t>
        <a:bodyPr/>
        <a:lstStyle/>
        <a:p>
          <a:endParaRPr lang="en-ZA"/>
        </a:p>
      </dgm:t>
    </dgm:pt>
    <dgm:pt modelId="{2AEC7DDD-0AD5-4C03-9E92-9624055DE86D}" type="pres">
      <dgm:prSet presAssocID="{6C99F3A2-A88C-4B03-8153-ADF3DD47EAD5}" presName="LevelTwoTextNode" presStyleLbl="node2" presStyleIdx="5" presStyleCnt="6" custScaleX="170570" custScaleY="74976" custLinFactNeighborX="-78937" custLinFactNeighborY="-991">
        <dgm:presLayoutVars>
          <dgm:chPref val="3"/>
        </dgm:presLayoutVars>
      </dgm:prSet>
      <dgm:spPr/>
      <dgm:t>
        <a:bodyPr/>
        <a:lstStyle/>
        <a:p>
          <a:endParaRPr lang="en-US"/>
        </a:p>
      </dgm:t>
    </dgm:pt>
    <dgm:pt modelId="{C2B96596-26B7-492D-9E2C-D288E3D89FAF}" type="pres">
      <dgm:prSet presAssocID="{6C99F3A2-A88C-4B03-8153-ADF3DD47EAD5}" presName="level3hierChild" presStyleCnt="0"/>
      <dgm:spPr/>
      <dgm:t>
        <a:bodyPr/>
        <a:lstStyle/>
        <a:p>
          <a:endParaRPr lang="en-ZA"/>
        </a:p>
      </dgm:t>
    </dgm:pt>
  </dgm:ptLst>
  <dgm:cxnLst>
    <dgm:cxn modelId="{EA73E0A5-11F8-4E3A-A8A6-9BAF3D5202C6}" type="presOf" srcId="{6C99F3A2-A88C-4B03-8153-ADF3DD47EAD5}" destId="{2AEC7DDD-0AD5-4C03-9E92-9624055DE86D}" srcOrd="0" destOrd="0" presId="urn:microsoft.com/office/officeart/2008/layout/HorizontalMultiLevelHierarchy"/>
    <dgm:cxn modelId="{E64C174E-D8CE-4C16-B992-5BEBC476F1E6}" type="presOf" srcId="{C1F9B96E-3374-42A7-BAD0-785835F407AF}" destId="{F40DD620-9E93-4866-8FA7-BA2A15CD34CE}" srcOrd="0" destOrd="0" presId="urn:microsoft.com/office/officeart/2008/layout/HorizontalMultiLevelHierarchy"/>
    <dgm:cxn modelId="{972D7690-F5BC-4B6F-9C94-52BD38596163}" srcId="{41396200-CDD9-487B-9F04-D194A0869EDB}" destId="{6C99F3A2-A88C-4B03-8153-ADF3DD47EAD5}" srcOrd="5" destOrd="0" parTransId="{A1C96B73-DA61-42A5-9852-404194B8B59B}" sibTransId="{1F8FE039-655B-4D3C-AC60-555BECBEC65E}"/>
    <dgm:cxn modelId="{BA915D07-72B9-41BE-A620-4F8321D141B8}" srcId="{41396200-CDD9-487B-9F04-D194A0869EDB}" destId="{B582E899-35DB-47E7-AC82-A2F0036F845A}" srcOrd="2" destOrd="0" parTransId="{235C6C2B-DAE8-48C6-B09B-F433D7BFCECB}" sibTransId="{A6EC0E35-A2E5-4C0F-BAFF-D266DE732BB1}"/>
    <dgm:cxn modelId="{97873A01-F054-496B-AEAC-5F3A4FDA96AD}" type="presOf" srcId="{6D6031FB-B981-4408-AF59-8785661E2A3A}" destId="{FEE1BF30-CDB7-47EF-B12C-3A3A1D999626}" srcOrd="0" destOrd="0" presId="urn:microsoft.com/office/officeart/2008/layout/HorizontalMultiLevelHierarchy"/>
    <dgm:cxn modelId="{27D20CCB-EEE8-44D8-8D2D-80400204EFF7}" type="presOf" srcId="{5D56398C-CF9C-46D6-83CA-0918CD521D85}" destId="{D8EC32E3-CCFE-4374-8983-44B347D8E6D4}" srcOrd="0" destOrd="0" presId="urn:microsoft.com/office/officeart/2008/layout/HorizontalMultiLevelHierarchy"/>
    <dgm:cxn modelId="{B7C407B3-E372-4A32-94E2-1FD4D5115322}" type="presOf" srcId="{8F45E063-44AA-41AD-B430-B25E755E725F}" destId="{5FC7C844-00AF-471C-8E57-371360035D62}" srcOrd="1" destOrd="0" presId="urn:microsoft.com/office/officeart/2008/layout/HorizontalMultiLevelHierarchy"/>
    <dgm:cxn modelId="{3BF75E1A-25A0-4CC1-B79A-A2675BAEEADA}" srcId="{41396200-CDD9-487B-9F04-D194A0869EDB}" destId="{5FEF686B-4521-4033-9703-C0FFB5788BB4}" srcOrd="4" destOrd="0" parTransId="{20522459-1B49-4FC3-B0B6-EBADB8594C0E}" sibTransId="{CE6B259C-A724-44AF-BCC4-B31CF79425BE}"/>
    <dgm:cxn modelId="{7B28F6A1-3BC4-463B-A68E-E8968D279425}" srcId="{3051FD3E-806C-4530-B26F-FFC7D32C4121}" destId="{41396200-CDD9-487B-9F04-D194A0869EDB}" srcOrd="0" destOrd="0" parTransId="{28220542-4FA9-4037-8FFB-6499014E48CC}" sibTransId="{BD426391-5900-4A30-B5B7-D147DA2CF487}"/>
    <dgm:cxn modelId="{B00D37DA-E78F-4149-8E08-C549C626A010}" type="presOf" srcId="{8F45E063-44AA-41AD-B430-B25E755E725F}" destId="{EA89BFB2-106D-4D0C-A175-65F82D40D109}" srcOrd="0" destOrd="0" presId="urn:microsoft.com/office/officeart/2008/layout/HorizontalMultiLevelHierarchy"/>
    <dgm:cxn modelId="{E0321DC3-D1CC-4DF4-BCA0-F626BEA4B75A}" type="presOf" srcId="{A1C96B73-DA61-42A5-9852-404194B8B59B}" destId="{60031611-C331-4114-9C6E-E97DD7794BB6}" srcOrd="0" destOrd="0" presId="urn:microsoft.com/office/officeart/2008/layout/HorizontalMultiLevelHierarchy"/>
    <dgm:cxn modelId="{59B9025B-419E-4A29-B9EB-03CD0AD8001E}" srcId="{41396200-CDD9-487B-9F04-D194A0869EDB}" destId="{0CF8DA0B-CB3D-4A92-9549-AA578AE5049D}" srcOrd="0" destOrd="0" parTransId="{8F45E063-44AA-41AD-B430-B25E755E725F}" sibTransId="{6E5E436A-77DD-44BC-8491-CBFEBAA0CDA5}"/>
    <dgm:cxn modelId="{3267A6CD-BC14-4A4C-9E0A-9FB6F6F03735}" type="presOf" srcId="{20522459-1B49-4FC3-B0B6-EBADB8594C0E}" destId="{0D9470A9-8976-4820-AFA3-7F0029D4E0E8}" srcOrd="0" destOrd="0" presId="urn:microsoft.com/office/officeart/2008/layout/HorizontalMultiLevelHierarchy"/>
    <dgm:cxn modelId="{34A83EEF-B672-4357-A101-C97D69CC3C51}" srcId="{41396200-CDD9-487B-9F04-D194A0869EDB}" destId="{C1F9B96E-3374-42A7-BAD0-785835F407AF}" srcOrd="1" destOrd="0" parTransId="{B80F6D69-252A-4F95-BD43-97E4975ECE49}" sibTransId="{BFB2704C-50C4-47CB-8D06-3488ED41AF65}"/>
    <dgm:cxn modelId="{739C78A8-B8FF-4B99-A4E1-313B7C04F9FA}" type="presOf" srcId="{B80F6D69-252A-4F95-BD43-97E4975ECE49}" destId="{09FA5364-4661-44BE-9D79-306B4330728A}" srcOrd="1" destOrd="0" presId="urn:microsoft.com/office/officeart/2008/layout/HorizontalMultiLevelHierarchy"/>
    <dgm:cxn modelId="{E63D94E6-CD4B-43CA-9EE9-AD6D12A07AB2}" type="presOf" srcId="{A1C96B73-DA61-42A5-9852-404194B8B59B}" destId="{B3FCA417-1529-40F2-B67A-9FCEEF5784A7}" srcOrd="1" destOrd="0" presId="urn:microsoft.com/office/officeart/2008/layout/HorizontalMultiLevelHierarchy"/>
    <dgm:cxn modelId="{8528C40D-0A8C-4E83-9879-12E35D882A4A}" type="presOf" srcId="{6D6031FB-B981-4408-AF59-8785661E2A3A}" destId="{55EEEA06-4BFC-4449-8BAA-21443399DE7E}" srcOrd="1" destOrd="0" presId="urn:microsoft.com/office/officeart/2008/layout/HorizontalMultiLevelHierarchy"/>
    <dgm:cxn modelId="{98C774FE-9D2E-48A0-A60D-A7C6CC05207F}" type="presOf" srcId="{235C6C2B-DAE8-48C6-B09B-F433D7BFCECB}" destId="{EE64EE3B-5E62-4E83-8C51-3C5BFBC9721C}" srcOrd="0" destOrd="0" presId="urn:microsoft.com/office/officeart/2008/layout/HorizontalMultiLevelHierarchy"/>
    <dgm:cxn modelId="{2AF2C3B4-9410-4A0B-8193-6F61BBD41D78}" type="presOf" srcId="{41396200-CDD9-487B-9F04-D194A0869EDB}" destId="{874CF3FB-B1EA-45E9-9C72-3BE5D1525E79}" srcOrd="0" destOrd="0" presId="urn:microsoft.com/office/officeart/2008/layout/HorizontalMultiLevelHierarchy"/>
    <dgm:cxn modelId="{EA968B10-1A12-4BA5-A452-B55793B8A6DC}" type="presOf" srcId="{20522459-1B49-4FC3-B0B6-EBADB8594C0E}" destId="{809203EF-CED4-4B6F-8A80-1A3CD571A2C7}" srcOrd="1" destOrd="0" presId="urn:microsoft.com/office/officeart/2008/layout/HorizontalMultiLevelHierarchy"/>
    <dgm:cxn modelId="{61A72ED0-3D07-46B0-9548-4B1C3C5E14FF}" type="presOf" srcId="{0CF8DA0B-CB3D-4A92-9549-AA578AE5049D}" destId="{4849E5C0-4798-4B67-97AE-55AC4B4366FE}" srcOrd="0" destOrd="0" presId="urn:microsoft.com/office/officeart/2008/layout/HorizontalMultiLevelHierarchy"/>
    <dgm:cxn modelId="{14A2F2DC-F4D8-41F0-B021-0CE3D02E19C5}" type="presOf" srcId="{B582E899-35DB-47E7-AC82-A2F0036F845A}" destId="{E0B48C8D-A4D0-421C-992E-B23027308960}" srcOrd="0" destOrd="0" presId="urn:microsoft.com/office/officeart/2008/layout/HorizontalMultiLevelHierarchy"/>
    <dgm:cxn modelId="{89AE79DD-6B04-487E-B27F-9BA8A7F1FEF8}" type="presOf" srcId="{B80F6D69-252A-4F95-BD43-97E4975ECE49}" destId="{EA145DB4-964B-4301-8318-70280AB3F183}" srcOrd="0" destOrd="0" presId="urn:microsoft.com/office/officeart/2008/layout/HorizontalMultiLevelHierarchy"/>
    <dgm:cxn modelId="{5BBBED25-B752-4065-BEE8-3D4BE484C064}" type="presOf" srcId="{3051FD3E-806C-4530-B26F-FFC7D32C4121}" destId="{097D7405-7BDC-4811-ABB3-0A705397E666}" srcOrd="0" destOrd="0" presId="urn:microsoft.com/office/officeart/2008/layout/HorizontalMultiLevelHierarchy"/>
    <dgm:cxn modelId="{82EC16AF-8FF6-4C05-B160-5AACE6F2EFC0}" type="presOf" srcId="{5FEF686B-4521-4033-9703-C0FFB5788BB4}" destId="{145F8B51-2F46-4947-8F2D-A28816AE7017}" srcOrd="0" destOrd="0" presId="urn:microsoft.com/office/officeart/2008/layout/HorizontalMultiLevelHierarchy"/>
    <dgm:cxn modelId="{86FAFBE8-A12C-4223-B422-3EB1AE5ADFA9}" srcId="{41396200-CDD9-487B-9F04-D194A0869EDB}" destId="{5D56398C-CF9C-46D6-83CA-0918CD521D85}" srcOrd="3" destOrd="0" parTransId="{6D6031FB-B981-4408-AF59-8785661E2A3A}" sibTransId="{71D8EAEB-6A4A-453C-A31B-CE012C0E6B5F}"/>
    <dgm:cxn modelId="{A679AC58-3A1F-40BD-A0A6-7F3693C808D1}" type="presOf" srcId="{235C6C2B-DAE8-48C6-B09B-F433D7BFCECB}" destId="{02CEFB36-D035-481F-BA5B-8283481B0260}" srcOrd="1" destOrd="0" presId="urn:microsoft.com/office/officeart/2008/layout/HorizontalMultiLevelHierarchy"/>
    <dgm:cxn modelId="{6C89E2AF-07CE-44DC-A334-FE8232528C3C}" type="presParOf" srcId="{097D7405-7BDC-4811-ABB3-0A705397E666}" destId="{4438FD0D-E41D-4916-9FB0-8CAB00579600}" srcOrd="0" destOrd="0" presId="urn:microsoft.com/office/officeart/2008/layout/HorizontalMultiLevelHierarchy"/>
    <dgm:cxn modelId="{7028E0C0-846A-47E7-AA4A-A52D644CDEBA}" type="presParOf" srcId="{4438FD0D-E41D-4916-9FB0-8CAB00579600}" destId="{874CF3FB-B1EA-45E9-9C72-3BE5D1525E79}" srcOrd="0" destOrd="0" presId="urn:microsoft.com/office/officeart/2008/layout/HorizontalMultiLevelHierarchy"/>
    <dgm:cxn modelId="{0FB86738-17A9-4A8F-AAAF-B3F049D9EE1B}" type="presParOf" srcId="{4438FD0D-E41D-4916-9FB0-8CAB00579600}" destId="{FEA7B583-B2C9-45F1-8B76-1BD893B10F03}" srcOrd="1" destOrd="0" presId="urn:microsoft.com/office/officeart/2008/layout/HorizontalMultiLevelHierarchy"/>
    <dgm:cxn modelId="{CD63508C-4509-4038-B055-322AE07114CB}" type="presParOf" srcId="{FEA7B583-B2C9-45F1-8B76-1BD893B10F03}" destId="{EA89BFB2-106D-4D0C-A175-65F82D40D109}" srcOrd="0" destOrd="0" presId="urn:microsoft.com/office/officeart/2008/layout/HorizontalMultiLevelHierarchy"/>
    <dgm:cxn modelId="{B88DE38F-57A2-4140-A338-38D081C100E7}" type="presParOf" srcId="{EA89BFB2-106D-4D0C-A175-65F82D40D109}" destId="{5FC7C844-00AF-471C-8E57-371360035D62}" srcOrd="0" destOrd="0" presId="urn:microsoft.com/office/officeart/2008/layout/HorizontalMultiLevelHierarchy"/>
    <dgm:cxn modelId="{783D508B-AFED-4193-A2CC-0EA18C0C99C4}" type="presParOf" srcId="{FEA7B583-B2C9-45F1-8B76-1BD893B10F03}" destId="{A66BCD8C-88DF-4865-81A6-B215992022D6}" srcOrd="1" destOrd="0" presId="urn:microsoft.com/office/officeart/2008/layout/HorizontalMultiLevelHierarchy"/>
    <dgm:cxn modelId="{BF2E6759-EF1A-43E2-90A5-F4D250DB218E}" type="presParOf" srcId="{A66BCD8C-88DF-4865-81A6-B215992022D6}" destId="{4849E5C0-4798-4B67-97AE-55AC4B4366FE}" srcOrd="0" destOrd="0" presId="urn:microsoft.com/office/officeart/2008/layout/HorizontalMultiLevelHierarchy"/>
    <dgm:cxn modelId="{F27CDF37-704A-49C5-BFDA-52F242C6B21E}" type="presParOf" srcId="{A66BCD8C-88DF-4865-81A6-B215992022D6}" destId="{CC5D77BB-5381-4F08-8842-6DDE037A3FA9}" srcOrd="1" destOrd="0" presId="urn:microsoft.com/office/officeart/2008/layout/HorizontalMultiLevelHierarchy"/>
    <dgm:cxn modelId="{25A64399-08EF-4D4E-AF2A-95E6EA4E4F54}" type="presParOf" srcId="{FEA7B583-B2C9-45F1-8B76-1BD893B10F03}" destId="{EA145DB4-964B-4301-8318-70280AB3F183}" srcOrd="2" destOrd="0" presId="urn:microsoft.com/office/officeart/2008/layout/HorizontalMultiLevelHierarchy"/>
    <dgm:cxn modelId="{28E144BA-1701-4EE8-9E70-E4417AC365CC}" type="presParOf" srcId="{EA145DB4-964B-4301-8318-70280AB3F183}" destId="{09FA5364-4661-44BE-9D79-306B4330728A}" srcOrd="0" destOrd="0" presId="urn:microsoft.com/office/officeart/2008/layout/HorizontalMultiLevelHierarchy"/>
    <dgm:cxn modelId="{7B8E8461-3CBD-4295-BB1F-84AF2FBF9FE9}" type="presParOf" srcId="{FEA7B583-B2C9-45F1-8B76-1BD893B10F03}" destId="{5C766D95-DF84-4831-8CBF-341DA6548F66}" srcOrd="3" destOrd="0" presId="urn:microsoft.com/office/officeart/2008/layout/HorizontalMultiLevelHierarchy"/>
    <dgm:cxn modelId="{99B1D044-F7BC-44C0-A571-BDE18B7D0310}" type="presParOf" srcId="{5C766D95-DF84-4831-8CBF-341DA6548F66}" destId="{F40DD620-9E93-4866-8FA7-BA2A15CD34CE}" srcOrd="0" destOrd="0" presId="urn:microsoft.com/office/officeart/2008/layout/HorizontalMultiLevelHierarchy"/>
    <dgm:cxn modelId="{A91A58C5-1F20-461D-A20C-E3ED72A52D90}" type="presParOf" srcId="{5C766D95-DF84-4831-8CBF-341DA6548F66}" destId="{6D5ED49C-59E5-4F39-99B7-07D33F186BBE}" srcOrd="1" destOrd="0" presId="urn:microsoft.com/office/officeart/2008/layout/HorizontalMultiLevelHierarchy"/>
    <dgm:cxn modelId="{D14BE8AC-A049-4E3A-B833-4F03A50BC93F}" type="presParOf" srcId="{FEA7B583-B2C9-45F1-8B76-1BD893B10F03}" destId="{EE64EE3B-5E62-4E83-8C51-3C5BFBC9721C}" srcOrd="4" destOrd="0" presId="urn:microsoft.com/office/officeart/2008/layout/HorizontalMultiLevelHierarchy"/>
    <dgm:cxn modelId="{2EA1367D-40D1-48A6-AD1C-5E0343FF5FA1}" type="presParOf" srcId="{EE64EE3B-5E62-4E83-8C51-3C5BFBC9721C}" destId="{02CEFB36-D035-481F-BA5B-8283481B0260}" srcOrd="0" destOrd="0" presId="urn:microsoft.com/office/officeart/2008/layout/HorizontalMultiLevelHierarchy"/>
    <dgm:cxn modelId="{76AE42B2-79BD-479F-85EC-9618C09E72F1}" type="presParOf" srcId="{FEA7B583-B2C9-45F1-8B76-1BD893B10F03}" destId="{69D661A4-15FF-4975-8167-E01599EFD208}" srcOrd="5" destOrd="0" presId="urn:microsoft.com/office/officeart/2008/layout/HorizontalMultiLevelHierarchy"/>
    <dgm:cxn modelId="{1320DF59-FF75-4830-A4D9-10F1D779934A}" type="presParOf" srcId="{69D661A4-15FF-4975-8167-E01599EFD208}" destId="{E0B48C8D-A4D0-421C-992E-B23027308960}" srcOrd="0" destOrd="0" presId="urn:microsoft.com/office/officeart/2008/layout/HorizontalMultiLevelHierarchy"/>
    <dgm:cxn modelId="{0B141C67-C68B-4647-8836-40A656863F78}" type="presParOf" srcId="{69D661A4-15FF-4975-8167-E01599EFD208}" destId="{4D09CDFA-EADD-4946-B526-C0E68DE05E01}" srcOrd="1" destOrd="0" presId="urn:microsoft.com/office/officeart/2008/layout/HorizontalMultiLevelHierarchy"/>
    <dgm:cxn modelId="{6B3724CA-C8A2-4416-814B-7E5E4E451B97}" type="presParOf" srcId="{FEA7B583-B2C9-45F1-8B76-1BD893B10F03}" destId="{FEE1BF30-CDB7-47EF-B12C-3A3A1D999626}" srcOrd="6" destOrd="0" presId="urn:microsoft.com/office/officeart/2008/layout/HorizontalMultiLevelHierarchy"/>
    <dgm:cxn modelId="{55D6BC32-1077-4625-8BE1-4B79E28C22A6}" type="presParOf" srcId="{FEE1BF30-CDB7-47EF-B12C-3A3A1D999626}" destId="{55EEEA06-4BFC-4449-8BAA-21443399DE7E}" srcOrd="0" destOrd="0" presId="urn:microsoft.com/office/officeart/2008/layout/HorizontalMultiLevelHierarchy"/>
    <dgm:cxn modelId="{F244E0FE-5F81-4C41-97C4-D9DC0A1F4046}" type="presParOf" srcId="{FEA7B583-B2C9-45F1-8B76-1BD893B10F03}" destId="{2BCC9894-10AA-47D5-8E93-6C2DB19136E7}" srcOrd="7" destOrd="0" presId="urn:microsoft.com/office/officeart/2008/layout/HorizontalMultiLevelHierarchy"/>
    <dgm:cxn modelId="{2AA08315-2E89-41CC-A981-1F757F69419E}" type="presParOf" srcId="{2BCC9894-10AA-47D5-8E93-6C2DB19136E7}" destId="{D8EC32E3-CCFE-4374-8983-44B347D8E6D4}" srcOrd="0" destOrd="0" presId="urn:microsoft.com/office/officeart/2008/layout/HorizontalMultiLevelHierarchy"/>
    <dgm:cxn modelId="{80A22A30-D561-4633-A286-56A2989FAE2C}" type="presParOf" srcId="{2BCC9894-10AA-47D5-8E93-6C2DB19136E7}" destId="{071392E2-D1B5-4CAE-AC95-62BB83959019}" srcOrd="1" destOrd="0" presId="urn:microsoft.com/office/officeart/2008/layout/HorizontalMultiLevelHierarchy"/>
    <dgm:cxn modelId="{4E2D9A72-76D9-4C6F-836E-847176F3143C}" type="presParOf" srcId="{FEA7B583-B2C9-45F1-8B76-1BD893B10F03}" destId="{0D9470A9-8976-4820-AFA3-7F0029D4E0E8}" srcOrd="8" destOrd="0" presId="urn:microsoft.com/office/officeart/2008/layout/HorizontalMultiLevelHierarchy"/>
    <dgm:cxn modelId="{EA920094-BCBF-44A5-9974-4F164D7FDB5D}" type="presParOf" srcId="{0D9470A9-8976-4820-AFA3-7F0029D4E0E8}" destId="{809203EF-CED4-4B6F-8A80-1A3CD571A2C7}" srcOrd="0" destOrd="0" presId="urn:microsoft.com/office/officeart/2008/layout/HorizontalMultiLevelHierarchy"/>
    <dgm:cxn modelId="{412FF73C-D605-444F-8FB4-0F0B2EBCB9E6}" type="presParOf" srcId="{FEA7B583-B2C9-45F1-8B76-1BD893B10F03}" destId="{50576575-9489-4C5E-8037-81F8B4295DCF}" srcOrd="9" destOrd="0" presId="urn:microsoft.com/office/officeart/2008/layout/HorizontalMultiLevelHierarchy"/>
    <dgm:cxn modelId="{1989A72F-9B89-4666-A8A3-C82DE425B334}" type="presParOf" srcId="{50576575-9489-4C5E-8037-81F8B4295DCF}" destId="{145F8B51-2F46-4947-8F2D-A28816AE7017}" srcOrd="0" destOrd="0" presId="urn:microsoft.com/office/officeart/2008/layout/HorizontalMultiLevelHierarchy"/>
    <dgm:cxn modelId="{075D5B75-798E-4D0E-B63A-B6FF7183A258}" type="presParOf" srcId="{50576575-9489-4C5E-8037-81F8B4295DCF}" destId="{D1360D44-3CEB-4B74-932F-2D232DD2BECC}" srcOrd="1" destOrd="0" presId="urn:microsoft.com/office/officeart/2008/layout/HorizontalMultiLevelHierarchy"/>
    <dgm:cxn modelId="{2F269B99-53C7-4CCB-8AE1-8855A25E2FAD}" type="presParOf" srcId="{FEA7B583-B2C9-45F1-8B76-1BD893B10F03}" destId="{60031611-C331-4114-9C6E-E97DD7794BB6}" srcOrd="10" destOrd="0" presId="urn:microsoft.com/office/officeart/2008/layout/HorizontalMultiLevelHierarchy"/>
    <dgm:cxn modelId="{C48A89CE-8697-4836-8F4C-C4CE0726BDD6}" type="presParOf" srcId="{60031611-C331-4114-9C6E-E97DD7794BB6}" destId="{B3FCA417-1529-40F2-B67A-9FCEEF5784A7}" srcOrd="0" destOrd="0" presId="urn:microsoft.com/office/officeart/2008/layout/HorizontalMultiLevelHierarchy"/>
    <dgm:cxn modelId="{19A75C00-D5B8-4016-90E5-9F648444145B}" type="presParOf" srcId="{FEA7B583-B2C9-45F1-8B76-1BD893B10F03}" destId="{F0572CD5-0E90-47B5-A7DA-5BBB1A8CE2C6}" srcOrd="11" destOrd="0" presId="urn:microsoft.com/office/officeart/2008/layout/HorizontalMultiLevelHierarchy"/>
    <dgm:cxn modelId="{7360EC50-5AE5-4890-B572-5673CDA33080}" type="presParOf" srcId="{F0572CD5-0E90-47B5-A7DA-5BBB1A8CE2C6}" destId="{2AEC7DDD-0AD5-4C03-9E92-9624055DE86D}" srcOrd="0" destOrd="0" presId="urn:microsoft.com/office/officeart/2008/layout/HorizontalMultiLevelHierarchy"/>
    <dgm:cxn modelId="{AAD1539E-560D-484D-827F-D8CD1DB3F0DA}" type="presParOf" srcId="{F0572CD5-0E90-47B5-A7DA-5BBB1A8CE2C6}" destId="{C2B96596-26B7-492D-9E2C-D288E3D89FA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DA87618-950D-40C0-BEA9-B8D6BBC53F07}" type="doc">
      <dgm:prSet loTypeId="urn:microsoft.com/office/officeart/2011/layout/TabList" loCatId="list" qsTypeId="urn:microsoft.com/office/officeart/2005/8/quickstyle/3d7" qsCatId="3D" csTypeId="urn:microsoft.com/office/officeart/2005/8/colors/accent0_1" csCatId="mainScheme" phldr="1"/>
      <dgm:spPr/>
      <dgm:t>
        <a:bodyPr/>
        <a:lstStyle/>
        <a:p>
          <a:endParaRPr lang="en-US"/>
        </a:p>
      </dgm:t>
    </dgm:pt>
    <dgm:pt modelId="{27C6EA15-696D-41C5-9108-4F026ABB9B91}">
      <dgm:prSet phldrT="[Text]" custT="1"/>
      <dgm:spPr>
        <a:xfrm>
          <a:off x="0" y="1648"/>
          <a:ext cx="2465591" cy="1158691"/>
        </a:xfrm>
        <a:prstGeom prst="round2SameRect">
          <a:avLst>
            <a:gd name="adj1" fmla="val 16670"/>
            <a:gd name="adj2" fmla="val 0"/>
          </a:avLst>
        </a:prstGeom>
        <a:sp3d extrusionH="50600" prstMaterial="metal">
          <a:bevelT w="101600" h="80600" prst="relaxedInset"/>
          <a:bevelB w="80600" h="80600" prst="relaxedInset"/>
        </a:sp3d>
      </dgm:spPr>
      <dgm:t>
        <a:bodyPr/>
        <a:lstStyle/>
        <a:p>
          <a:r>
            <a:rPr lang="en-US" sz="2800" b="1" dirty="0" smtClean="0">
              <a:latin typeface="Calibri" panose="020F0502020204030204"/>
              <a:ea typeface="+mn-ea"/>
              <a:cs typeface="+mn-cs"/>
            </a:rPr>
            <a:t>Vision</a:t>
          </a:r>
          <a:endParaRPr lang="en-US" sz="2800" b="1" dirty="0">
            <a:latin typeface="Calibri" panose="020F0502020204030204"/>
            <a:ea typeface="+mn-ea"/>
            <a:cs typeface="+mn-cs"/>
          </a:endParaRPr>
        </a:p>
      </dgm:t>
    </dgm:pt>
    <dgm:pt modelId="{DA7D507E-F724-4F66-A60E-150EE416E4FC}" type="parTrans" cxnId="{E63B0EC4-A32D-41E4-A922-F03778DF1026}">
      <dgm:prSet/>
      <dgm:spPr/>
      <dgm:t>
        <a:bodyPr/>
        <a:lstStyle/>
        <a:p>
          <a:endParaRPr lang="en-US"/>
        </a:p>
      </dgm:t>
    </dgm:pt>
    <dgm:pt modelId="{32D2E767-C36D-46B4-9BE8-163260402946}" type="sibTrans" cxnId="{E63B0EC4-A32D-41E4-A922-F03778DF1026}">
      <dgm:prSet/>
      <dgm:spPr/>
      <dgm:t>
        <a:bodyPr/>
        <a:lstStyle/>
        <a:p>
          <a:endParaRPr lang="en-US"/>
        </a:p>
      </dgm:t>
    </dgm:pt>
    <dgm:pt modelId="{09556A6F-FA5F-41CB-9267-60FD6A3E852D}">
      <dgm:prSet phldrT="[Text]"/>
      <dgm:spPr>
        <a:xfrm>
          <a:off x="2599344" y="1648"/>
          <a:ext cx="6749948" cy="1158691"/>
        </a:xfrm>
        <a:prstGeom prst="rect">
          <a:avLst/>
        </a:prstGeom>
      </dgm:spPr>
      <dgm:t>
        <a:bodyPr/>
        <a:lstStyle/>
        <a:p>
          <a:r>
            <a:rPr lang="en-US" dirty="0" smtClean="0">
              <a:latin typeface="Calibri" panose="020F0502020204030204"/>
              <a:ea typeface="+mn-ea"/>
              <a:cs typeface="+mn-cs"/>
            </a:rPr>
            <a:t>Highly-Skilled and Capable Local Government</a:t>
          </a:r>
          <a:endParaRPr lang="en-US" dirty="0">
            <a:latin typeface="Calibri" panose="020F0502020204030204"/>
            <a:ea typeface="+mn-ea"/>
            <a:cs typeface="+mn-cs"/>
          </a:endParaRPr>
        </a:p>
      </dgm:t>
    </dgm:pt>
    <dgm:pt modelId="{22833437-F32A-4016-9C6F-9F85B7BCCAA5}" type="parTrans" cxnId="{41C032F6-9A73-43A8-BD0B-09476F55D29E}">
      <dgm:prSet/>
      <dgm:spPr/>
      <dgm:t>
        <a:bodyPr/>
        <a:lstStyle/>
        <a:p>
          <a:endParaRPr lang="en-US"/>
        </a:p>
      </dgm:t>
    </dgm:pt>
    <dgm:pt modelId="{FE8CDC1B-7CB0-4490-9DCA-5C1054E476A1}" type="sibTrans" cxnId="{41C032F6-9A73-43A8-BD0B-09476F55D29E}">
      <dgm:prSet/>
      <dgm:spPr/>
      <dgm:t>
        <a:bodyPr/>
        <a:lstStyle/>
        <a:p>
          <a:endParaRPr lang="en-US"/>
        </a:p>
      </dgm:t>
    </dgm:pt>
    <dgm:pt modelId="{8A9E8051-2D95-4E66-86E0-2179AD3A4061}">
      <dgm:prSet phldrT="[Text]" custT="1"/>
      <dgm:spPr>
        <a:xfrm>
          <a:off x="0" y="1218274"/>
          <a:ext cx="2465591" cy="1158691"/>
        </a:xfrm>
        <a:prstGeom prst="round2SameRect">
          <a:avLst>
            <a:gd name="adj1" fmla="val 16670"/>
            <a:gd name="adj2" fmla="val 0"/>
          </a:avLst>
        </a:prstGeom>
        <a:sp3d extrusionH="50600" prstMaterial="metal">
          <a:bevelT w="101600" h="80600" prst="relaxedInset"/>
          <a:bevelB w="80600" h="80600" prst="relaxedInset"/>
        </a:sp3d>
      </dgm:spPr>
      <dgm:t>
        <a:bodyPr/>
        <a:lstStyle/>
        <a:p>
          <a:r>
            <a:rPr lang="en-US" sz="2800" b="1" dirty="0" smtClean="0">
              <a:latin typeface="Calibri" panose="020F0502020204030204"/>
              <a:ea typeface="+mn-ea"/>
              <a:cs typeface="+mn-cs"/>
            </a:rPr>
            <a:t>Mission</a:t>
          </a:r>
          <a:r>
            <a:rPr lang="en-US" sz="5300" dirty="0" smtClean="0">
              <a:latin typeface="Calibri" panose="020F0502020204030204"/>
              <a:ea typeface="+mn-ea"/>
              <a:cs typeface="+mn-cs"/>
            </a:rPr>
            <a:t> </a:t>
          </a:r>
          <a:endParaRPr lang="en-US" sz="5300" dirty="0">
            <a:latin typeface="Calibri" panose="020F0502020204030204"/>
            <a:ea typeface="+mn-ea"/>
            <a:cs typeface="+mn-cs"/>
          </a:endParaRPr>
        </a:p>
      </dgm:t>
    </dgm:pt>
    <dgm:pt modelId="{A6FD77CE-35BF-43CF-A9D1-F707AFD832F4}" type="parTrans" cxnId="{7645E7A2-8BF2-45AD-8F9B-6F91441B465F}">
      <dgm:prSet/>
      <dgm:spPr/>
      <dgm:t>
        <a:bodyPr/>
        <a:lstStyle/>
        <a:p>
          <a:endParaRPr lang="en-US"/>
        </a:p>
      </dgm:t>
    </dgm:pt>
    <dgm:pt modelId="{077579B7-293F-49B5-BBBF-254A7A831136}" type="sibTrans" cxnId="{7645E7A2-8BF2-45AD-8F9B-6F91441B465F}">
      <dgm:prSet/>
      <dgm:spPr/>
      <dgm:t>
        <a:bodyPr/>
        <a:lstStyle/>
        <a:p>
          <a:endParaRPr lang="en-US"/>
        </a:p>
      </dgm:t>
    </dgm:pt>
    <dgm:pt modelId="{FF37B813-46C7-4210-B2E2-B6AC989007C0}">
      <dgm:prSet phldrT="[Text]" custT="1"/>
      <dgm:spPr>
        <a:xfrm>
          <a:off x="0" y="2434901"/>
          <a:ext cx="2465591" cy="1158691"/>
        </a:xfrm>
        <a:prstGeom prst="round2SameRect">
          <a:avLst>
            <a:gd name="adj1" fmla="val 16670"/>
            <a:gd name="adj2" fmla="val 0"/>
          </a:avLst>
        </a:prstGeom>
        <a:sp3d extrusionH="50600" prstMaterial="metal">
          <a:bevelT w="101600" h="80600" prst="relaxedInset"/>
          <a:bevelB w="80600" h="80600" prst="relaxedInset"/>
        </a:sp3d>
      </dgm:spPr>
      <dgm:t>
        <a:bodyPr/>
        <a:lstStyle/>
        <a:p>
          <a:r>
            <a:rPr lang="en-US" sz="2800" b="1" dirty="0" smtClean="0">
              <a:latin typeface="Calibri" panose="020F0502020204030204"/>
              <a:ea typeface="+mn-ea"/>
              <a:cs typeface="+mn-cs"/>
            </a:rPr>
            <a:t>Values</a:t>
          </a:r>
          <a:endParaRPr lang="en-US" sz="2800" b="1" dirty="0">
            <a:latin typeface="Calibri" panose="020F0502020204030204"/>
            <a:ea typeface="+mn-ea"/>
            <a:cs typeface="+mn-cs"/>
          </a:endParaRPr>
        </a:p>
      </dgm:t>
    </dgm:pt>
    <dgm:pt modelId="{70D6278A-A240-4E25-A109-C1ACF6B6CE1C}" type="parTrans" cxnId="{7A702694-A1CA-457F-8126-4D0FCB1898F9}">
      <dgm:prSet/>
      <dgm:spPr/>
      <dgm:t>
        <a:bodyPr/>
        <a:lstStyle/>
        <a:p>
          <a:endParaRPr lang="en-US"/>
        </a:p>
      </dgm:t>
    </dgm:pt>
    <dgm:pt modelId="{C426F224-2AC4-4786-99D3-F80E52B1C84C}" type="sibTrans" cxnId="{7A702694-A1CA-457F-8126-4D0FCB1898F9}">
      <dgm:prSet/>
      <dgm:spPr/>
      <dgm:t>
        <a:bodyPr/>
        <a:lstStyle/>
        <a:p>
          <a:endParaRPr lang="en-US"/>
        </a:p>
      </dgm:t>
    </dgm:pt>
    <dgm:pt modelId="{0BEA4AD2-3B6F-4995-BDFA-7F7C36678559}">
      <dgm:prSet phldrT="[Text]"/>
      <dgm:spPr>
        <a:xfrm>
          <a:off x="2547976" y="2434901"/>
          <a:ext cx="6852684" cy="1158691"/>
        </a:xfrm>
        <a:prstGeom prst="rect">
          <a:avLst/>
        </a:prstGeom>
      </dgm:spPr>
      <dgm:t>
        <a:bodyPr/>
        <a:lstStyle/>
        <a:p>
          <a:r>
            <a:rPr lang="en-US" dirty="0" smtClean="0">
              <a:latin typeface="Calibri" panose="020F0502020204030204"/>
              <a:ea typeface="+mn-ea"/>
              <a:cs typeface="+mn-cs"/>
            </a:rPr>
            <a:t>Customer Centric, Responsive, Passionate, Integrity, Collaborative and Innovative</a:t>
          </a:r>
          <a:endParaRPr lang="en-US" dirty="0">
            <a:latin typeface="Calibri" panose="020F0502020204030204"/>
            <a:ea typeface="+mn-ea"/>
            <a:cs typeface="+mn-cs"/>
          </a:endParaRPr>
        </a:p>
      </dgm:t>
    </dgm:pt>
    <dgm:pt modelId="{665DDAD0-EEFC-4856-A503-561497DC2FF2}" type="parTrans" cxnId="{C8407814-E271-4D42-A256-00725F84776F}">
      <dgm:prSet/>
      <dgm:spPr/>
      <dgm:t>
        <a:bodyPr/>
        <a:lstStyle/>
        <a:p>
          <a:endParaRPr lang="en-US"/>
        </a:p>
      </dgm:t>
    </dgm:pt>
    <dgm:pt modelId="{23567834-BF32-4045-B470-A74DF9FFC9D2}" type="sibTrans" cxnId="{C8407814-E271-4D42-A256-00725F84776F}">
      <dgm:prSet/>
      <dgm:spPr/>
      <dgm:t>
        <a:bodyPr/>
        <a:lstStyle/>
        <a:p>
          <a:endParaRPr lang="en-US"/>
        </a:p>
      </dgm:t>
    </dgm:pt>
    <dgm:pt modelId="{7615D7A6-EE83-429F-9B49-56392279815A}">
      <dgm:prSet phldrT="[Text]"/>
      <dgm:spPr>
        <a:xfrm>
          <a:off x="0" y="3593593"/>
          <a:ext cx="9483046" cy="693743"/>
        </a:xfrm>
        <a:prstGeom prst="rect">
          <a:avLst/>
        </a:prstGeom>
      </dgm:spPr>
      <dgm:t>
        <a:bodyPr/>
        <a:lstStyle/>
        <a:p>
          <a:endParaRPr lang="en-US" dirty="0">
            <a:solidFill>
              <a:srgbClr val="000000">
                <a:hueOff val="0"/>
                <a:satOff val="0"/>
                <a:lumOff val="0"/>
                <a:alphaOff val="0"/>
              </a:srgbClr>
            </a:solidFill>
            <a:latin typeface="Calibri" panose="020F0502020204030204"/>
            <a:ea typeface="+mn-ea"/>
            <a:cs typeface="+mn-cs"/>
          </a:endParaRPr>
        </a:p>
      </dgm:t>
    </dgm:pt>
    <dgm:pt modelId="{E2FAC053-031E-44E5-985A-9EE8A8AC7F4A}" type="parTrans" cxnId="{FD998128-D43B-4361-B5AA-B6327503C07F}">
      <dgm:prSet/>
      <dgm:spPr/>
      <dgm:t>
        <a:bodyPr/>
        <a:lstStyle/>
        <a:p>
          <a:endParaRPr lang="en-US"/>
        </a:p>
      </dgm:t>
    </dgm:pt>
    <dgm:pt modelId="{72F42121-20CB-486A-AF2B-8839828818C0}" type="sibTrans" cxnId="{FD998128-D43B-4361-B5AA-B6327503C07F}">
      <dgm:prSet/>
      <dgm:spPr/>
      <dgm:t>
        <a:bodyPr/>
        <a:lstStyle/>
        <a:p>
          <a:endParaRPr lang="en-US"/>
        </a:p>
      </dgm:t>
    </dgm:pt>
    <dgm:pt modelId="{57CC74F3-0722-440E-852E-090EC07C2896}">
      <dgm:prSet phldrT="[Text]"/>
      <dgm:spPr>
        <a:xfrm>
          <a:off x="2568538" y="1218274"/>
          <a:ext cx="6811561" cy="1158691"/>
        </a:xfrm>
        <a:prstGeom prst="rect">
          <a:avLst/>
        </a:prstGeom>
      </dgm:spPr>
      <dgm:t>
        <a:bodyPr/>
        <a:lstStyle/>
        <a:p>
          <a:r>
            <a:rPr lang="en-ZA" dirty="0" smtClean="0">
              <a:latin typeface="Calibri" panose="020F0502020204030204"/>
              <a:ea typeface="+mn-ea"/>
              <a:cs typeface="+mn-cs"/>
            </a:rPr>
            <a:t>To build local governments’ ability to meet its developmental needs through innovative approaches, effective capacity building and strategic partnerships</a:t>
          </a:r>
          <a:endParaRPr lang="en-US" dirty="0">
            <a:latin typeface="Calibri" panose="020F0502020204030204"/>
            <a:ea typeface="+mn-ea"/>
            <a:cs typeface="+mn-cs"/>
          </a:endParaRPr>
        </a:p>
      </dgm:t>
    </dgm:pt>
    <dgm:pt modelId="{8C7F2ADC-778E-4790-9932-340E469B8FFF}" type="parTrans" cxnId="{2A2D4B08-16F4-4396-A824-D1496BC40C00}">
      <dgm:prSet/>
      <dgm:spPr/>
      <dgm:t>
        <a:bodyPr/>
        <a:lstStyle/>
        <a:p>
          <a:endParaRPr lang="en-US"/>
        </a:p>
      </dgm:t>
    </dgm:pt>
    <dgm:pt modelId="{474CBB17-E2A1-4006-AA22-215F92DC4731}" type="sibTrans" cxnId="{2A2D4B08-16F4-4396-A824-D1496BC40C00}">
      <dgm:prSet/>
      <dgm:spPr/>
      <dgm:t>
        <a:bodyPr/>
        <a:lstStyle/>
        <a:p>
          <a:endParaRPr lang="en-US"/>
        </a:p>
      </dgm:t>
    </dgm:pt>
    <dgm:pt modelId="{6711D84D-A220-4225-92FC-D5BB1A81EF7C}" type="pres">
      <dgm:prSet presAssocID="{9DA87618-950D-40C0-BEA9-B8D6BBC53F07}" presName="Name0" presStyleCnt="0">
        <dgm:presLayoutVars>
          <dgm:chMax/>
          <dgm:chPref val="3"/>
          <dgm:dir/>
          <dgm:animOne val="branch"/>
          <dgm:animLvl val="lvl"/>
        </dgm:presLayoutVars>
      </dgm:prSet>
      <dgm:spPr/>
      <dgm:t>
        <a:bodyPr/>
        <a:lstStyle/>
        <a:p>
          <a:endParaRPr lang="en-US"/>
        </a:p>
      </dgm:t>
    </dgm:pt>
    <dgm:pt modelId="{0F9F592B-D8EE-48A2-85E4-ECBAD7CD8C6C}" type="pres">
      <dgm:prSet presAssocID="{27C6EA15-696D-41C5-9108-4F026ABB9B91}" presName="composite" presStyleCnt="0"/>
      <dgm:spPr/>
      <dgm:t>
        <a:bodyPr/>
        <a:lstStyle/>
        <a:p>
          <a:endParaRPr lang="en-US"/>
        </a:p>
      </dgm:t>
    </dgm:pt>
    <dgm:pt modelId="{3859F346-054B-4DE4-98E3-521D8E5FC8C3}" type="pres">
      <dgm:prSet presAssocID="{27C6EA15-696D-41C5-9108-4F026ABB9B91}" presName="FirstChild" presStyleLbl="revTx" presStyleIdx="0" presStyleCnt="4" custScaleX="96188">
        <dgm:presLayoutVars>
          <dgm:chMax val="0"/>
          <dgm:chPref val="0"/>
          <dgm:bulletEnabled val="1"/>
        </dgm:presLayoutVars>
      </dgm:prSet>
      <dgm:spPr/>
      <dgm:t>
        <a:bodyPr/>
        <a:lstStyle/>
        <a:p>
          <a:endParaRPr lang="en-US"/>
        </a:p>
      </dgm:t>
    </dgm:pt>
    <dgm:pt modelId="{1D807F99-EF24-466E-9A50-407E9A073997}" type="pres">
      <dgm:prSet presAssocID="{27C6EA15-696D-41C5-9108-4F026ABB9B91}" presName="Parent" presStyleLbl="alignNode1" presStyleIdx="0" presStyleCnt="3">
        <dgm:presLayoutVars>
          <dgm:chMax val="3"/>
          <dgm:chPref val="3"/>
          <dgm:bulletEnabled val="1"/>
        </dgm:presLayoutVars>
      </dgm:prSet>
      <dgm:spPr/>
      <dgm:t>
        <a:bodyPr/>
        <a:lstStyle/>
        <a:p>
          <a:endParaRPr lang="en-US"/>
        </a:p>
      </dgm:t>
    </dgm:pt>
    <dgm:pt modelId="{AA50E340-995D-4FBF-A7FE-8E4C6382E0AA}" type="pres">
      <dgm:prSet presAssocID="{27C6EA15-696D-41C5-9108-4F026ABB9B91}" presName="Accent" presStyleLbl="parChTrans1D1" presStyleIdx="0" presStyleCnt="3"/>
      <dgm:spPr>
        <a:xfrm>
          <a:off x="0" y="1160340"/>
          <a:ext cx="9483046" cy="0"/>
        </a:xfrm>
        <a:prstGeom prst="line">
          <a:avLst/>
        </a:prstGeom>
        <a:sp3d z="-110000"/>
      </dgm:spPr>
      <dgm:t>
        <a:bodyPr/>
        <a:lstStyle/>
        <a:p>
          <a:endParaRPr lang="en-US"/>
        </a:p>
      </dgm:t>
    </dgm:pt>
    <dgm:pt modelId="{42DC548E-C929-418F-BC47-50FEBE0146E6}" type="pres">
      <dgm:prSet presAssocID="{32D2E767-C36D-46B4-9BE8-163260402946}" presName="sibTrans" presStyleCnt="0"/>
      <dgm:spPr/>
      <dgm:t>
        <a:bodyPr/>
        <a:lstStyle/>
        <a:p>
          <a:endParaRPr lang="en-US"/>
        </a:p>
      </dgm:t>
    </dgm:pt>
    <dgm:pt modelId="{27A3ABD6-B506-4C3B-865C-F3FA5AC40A78}" type="pres">
      <dgm:prSet presAssocID="{8A9E8051-2D95-4E66-86E0-2179AD3A4061}" presName="composite" presStyleCnt="0"/>
      <dgm:spPr/>
      <dgm:t>
        <a:bodyPr/>
        <a:lstStyle/>
        <a:p>
          <a:endParaRPr lang="en-US"/>
        </a:p>
      </dgm:t>
    </dgm:pt>
    <dgm:pt modelId="{8AA46ECE-1905-4A01-8FD2-653BA780E0D8}" type="pres">
      <dgm:prSet presAssocID="{8A9E8051-2D95-4E66-86E0-2179AD3A4061}" presName="FirstChild" presStyleLbl="revTx" presStyleIdx="1" presStyleCnt="4" custScaleX="97066">
        <dgm:presLayoutVars>
          <dgm:chMax val="0"/>
          <dgm:chPref val="0"/>
          <dgm:bulletEnabled val="1"/>
        </dgm:presLayoutVars>
      </dgm:prSet>
      <dgm:spPr/>
      <dgm:t>
        <a:bodyPr/>
        <a:lstStyle/>
        <a:p>
          <a:endParaRPr lang="en-US"/>
        </a:p>
      </dgm:t>
    </dgm:pt>
    <dgm:pt modelId="{291D83D4-7B39-4C6C-BCCF-2A50A753E009}" type="pres">
      <dgm:prSet presAssocID="{8A9E8051-2D95-4E66-86E0-2179AD3A4061}" presName="Parent" presStyleLbl="alignNode1" presStyleIdx="1" presStyleCnt="3">
        <dgm:presLayoutVars>
          <dgm:chMax val="3"/>
          <dgm:chPref val="3"/>
          <dgm:bulletEnabled val="1"/>
        </dgm:presLayoutVars>
      </dgm:prSet>
      <dgm:spPr/>
      <dgm:t>
        <a:bodyPr/>
        <a:lstStyle/>
        <a:p>
          <a:endParaRPr lang="en-US"/>
        </a:p>
      </dgm:t>
    </dgm:pt>
    <dgm:pt modelId="{08267F9E-2F33-442A-8F9E-183115382C16}" type="pres">
      <dgm:prSet presAssocID="{8A9E8051-2D95-4E66-86E0-2179AD3A4061}" presName="Accent" presStyleLbl="parChTrans1D1" presStyleIdx="1" presStyleCnt="3"/>
      <dgm:spPr>
        <a:xfrm>
          <a:off x="0" y="2376966"/>
          <a:ext cx="9483046" cy="0"/>
        </a:xfrm>
        <a:prstGeom prst="line">
          <a:avLst/>
        </a:prstGeom>
        <a:sp3d z="-110000"/>
      </dgm:spPr>
      <dgm:t>
        <a:bodyPr/>
        <a:lstStyle/>
        <a:p>
          <a:endParaRPr lang="en-US"/>
        </a:p>
      </dgm:t>
    </dgm:pt>
    <dgm:pt modelId="{7E48CFBE-4E74-47A6-9251-3F4032FF2AE6}" type="pres">
      <dgm:prSet presAssocID="{077579B7-293F-49B5-BBBF-254A7A831136}" presName="sibTrans" presStyleCnt="0"/>
      <dgm:spPr/>
      <dgm:t>
        <a:bodyPr/>
        <a:lstStyle/>
        <a:p>
          <a:endParaRPr lang="en-US"/>
        </a:p>
      </dgm:t>
    </dgm:pt>
    <dgm:pt modelId="{97C9180C-665F-4F80-BB0D-A00EBD7EEE03}" type="pres">
      <dgm:prSet presAssocID="{FF37B813-46C7-4210-B2E2-B6AC989007C0}" presName="composite" presStyleCnt="0"/>
      <dgm:spPr/>
      <dgm:t>
        <a:bodyPr/>
        <a:lstStyle/>
        <a:p>
          <a:endParaRPr lang="en-US"/>
        </a:p>
      </dgm:t>
    </dgm:pt>
    <dgm:pt modelId="{4FB408F6-599B-4418-8E4D-34F0BC35D71D}" type="pres">
      <dgm:prSet presAssocID="{FF37B813-46C7-4210-B2E2-B6AC989007C0}" presName="FirstChild" presStyleLbl="revTx" presStyleIdx="2" presStyleCnt="4" custScaleX="97652">
        <dgm:presLayoutVars>
          <dgm:chMax val="0"/>
          <dgm:chPref val="0"/>
          <dgm:bulletEnabled val="1"/>
        </dgm:presLayoutVars>
      </dgm:prSet>
      <dgm:spPr/>
      <dgm:t>
        <a:bodyPr/>
        <a:lstStyle/>
        <a:p>
          <a:endParaRPr lang="en-US"/>
        </a:p>
      </dgm:t>
    </dgm:pt>
    <dgm:pt modelId="{ACE66F30-ED31-499B-8E9E-0A0ED9AEBACA}" type="pres">
      <dgm:prSet presAssocID="{FF37B813-46C7-4210-B2E2-B6AC989007C0}" presName="Parent" presStyleLbl="alignNode1" presStyleIdx="2" presStyleCnt="3">
        <dgm:presLayoutVars>
          <dgm:chMax val="3"/>
          <dgm:chPref val="3"/>
          <dgm:bulletEnabled val="1"/>
        </dgm:presLayoutVars>
      </dgm:prSet>
      <dgm:spPr/>
      <dgm:t>
        <a:bodyPr/>
        <a:lstStyle/>
        <a:p>
          <a:endParaRPr lang="en-US"/>
        </a:p>
      </dgm:t>
    </dgm:pt>
    <dgm:pt modelId="{35B46AE8-44C6-43D5-B59F-C7E749339D79}" type="pres">
      <dgm:prSet presAssocID="{FF37B813-46C7-4210-B2E2-B6AC989007C0}" presName="Accent" presStyleLbl="parChTrans1D1" presStyleIdx="2" presStyleCnt="3"/>
      <dgm:spPr>
        <a:xfrm>
          <a:off x="0" y="3593593"/>
          <a:ext cx="9483046" cy="0"/>
        </a:xfrm>
        <a:prstGeom prst="line">
          <a:avLst/>
        </a:prstGeom>
        <a:sp3d z="-110000"/>
      </dgm:spPr>
      <dgm:t>
        <a:bodyPr/>
        <a:lstStyle/>
        <a:p>
          <a:endParaRPr lang="en-US"/>
        </a:p>
      </dgm:t>
    </dgm:pt>
    <dgm:pt modelId="{171AC7D6-C93B-417E-A659-6DF2792B9721}" type="pres">
      <dgm:prSet presAssocID="{FF37B813-46C7-4210-B2E2-B6AC989007C0}" presName="Child" presStyleLbl="revTx" presStyleIdx="3" presStyleCnt="4" custScaleY="29932">
        <dgm:presLayoutVars>
          <dgm:chMax val="0"/>
          <dgm:chPref val="0"/>
          <dgm:bulletEnabled val="1"/>
        </dgm:presLayoutVars>
      </dgm:prSet>
      <dgm:spPr/>
      <dgm:t>
        <a:bodyPr/>
        <a:lstStyle/>
        <a:p>
          <a:endParaRPr lang="en-US"/>
        </a:p>
      </dgm:t>
    </dgm:pt>
  </dgm:ptLst>
  <dgm:cxnLst>
    <dgm:cxn modelId="{2A2D4B08-16F4-4396-A824-D1496BC40C00}" srcId="{8A9E8051-2D95-4E66-86E0-2179AD3A4061}" destId="{57CC74F3-0722-440E-852E-090EC07C2896}" srcOrd="0" destOrd="0" parTransId="{8C7F2ADC-778E-4790-9932-340E469B8FFF}" sibTransId="{474CBB17-E2A1-4006-AA22-215F92DC4731}"/>
    <dgm:cxn modelId="{FD998128-D43B-4361-B5AA-B6327503C07F}" srcId="{FF37B813-46C7-4210-B2E2-B6AC989007C0}" destId="{7615D7A6-EE83-429F-9B49-56392279815A}" srcOrd="1" destOrd="0" parTransId="{E2FAC053-031E-44E5-985A-9EE8A8AC7F4A}" sibTransId="{72F42121-20CB-486A-AF2B-8839828818C0}"/>
    <dgm:cxn modelId="{90D7D855-08AC-4F78-A6B3-D5F86F7BAD57}" type="presOf" srcId="{9DA87618-950D-40C0-BEA9-B8D6BBC53F07}" destId="{6711D84D-A220-4225-92FC-D5BB1A81EF7C}" srcOrd="0" destOrd="0" presId="urn:microsoft.com/office/officeart/2011/layout/TabList"/>
    <dgm:cxn modelId="{41C032F6-9A73-43A8-BD0B-09476F55D29E}" srcId="{27C6EA15-696D-41C5-9108-4F026ABB9B91}" destId="{09556A6F-FA5F-41CB-9267-60FD6A3E852D}" srcOrd="0" destOrd="0" parTransId="{22833437-F32A-4016-9C6F-9F85B7BCCAA5}" sibTransId="{FE8CDC1B-7CB0-4490-9DCA-5C1054E476A1}"/>
    <dgm:cxn modelId="{18E8542E-F50A-41CB-AED7-D0E7F68E186D}" type="presOf" srcId="{8A9E8051-2D95-4E66-86E0-2179AD3A4061}" destId="{291D83D4-7B39-4C6C-BCCF-2A50A753E009}" srcOrd="0" destOrd="0" presId="urn:microsoft.com/office/officeart/2011/layout/TabList"/>
    <dgm:cxn modelId="{DF5ADC75-CBDE-4445-B4CB-A91656C88D3C}" type="presOf" srcId="{0BEA4AD2-3B6F-4995-BDFA-7F7C36678559}" destId="{4FB408F6-599B-4418-8E4D-34F0BC35D71D}" srcOrd="0" destOrd="0" presId="urn:microsoft.com/office/officeart/2011/layout/TabList"/>
    <dgm:cxn modelId="{7A702694-A1CA-457F-8126-4D0FCB1898F9}" srcId="{9DA87618-950D-40C0-BEA9-B8D6BBC53F07}" destId="{FF37B813-46C7-4210-B2E2-B6AC989007C0}" srcOrd="2" destOrd="0" parTransId="{70D6278A-A240-4E25-A109-C1ACF6B6CE1C}" sibTransId="{C426F224-2AC4-4786-99D3-F80E52B1C84C}"/>
    <dgm:cxn modelId="{755CA05B-9B9D-4971-B44F-4CD2A2ABDFA5}" type="presOf" srcId="{57CC74F3-0722-440E-852E-090EC07C2896}" destId="{8AA46ECE-1905-4A01-8FD2-653BA780E0D8}" srcOrd="0" destOrd="0" presId="urn:microsoft.com/office/officeart/2011/layout/TabList"/>
    <dgm:cxn modelId="{7645E7A2-8BF2-45AD-8F9B-6F91441B465F}" srcId="{9DA87618-950D-40C0-BEA9-B8D6BBC53F07}" destId="{8A9E8051-2D95-4E66-86E0-2179AD3A4061}" srcOrd="1" destOrd="0" parTransId="{A6FD77CE-35BF-43CF-A9D1-F707AFD832F4}" sibTransId="{077579B7-293F-49B5-BBBF-254A7A831136}"/>
    <dgm:cxn modelId="{CDD9E301-6DCD-42A5-9AA6-38A9EBB35B5A}" type="presOf" srcId="{27C6EA15-696D-41C5-9108-4F026ABB9B91}" destId="{1D807F99-EF24-466E-9A50-407E9A073997}" srcOrd="0" destOrd="0" presId="urn:microsoft.com/office/officeart/2011/layout/TabList"/>
    <dgm:cxn modelId="{99640AE1-D89F-4B41-8FA6-1035385C5497}" type="presOf" srcId="{7615D7A6-EE83-429F-9B49-56392279815A}" destId="{171AC7D6-C93B-417E-A659-6DF2792B9721}" srcOrd="0" destOrd="0" presId="urn:microsoft.com/office/officeart/2011/layout/TabList"/>
    <dgm:cxn modelId="{E63B0EC4-A32D-41E4-A922-F03778DF1026}" srcId="{9DA87618-950D-40C0-BEA9-B8D6BBC53F07}" destId="{27C6EA15-696D-41C5-9108-4F026ABB9B91}" srcOrd="0" destOrd="0" parTransId="{DA7D507E-F724-4F66-A60E-150EE416E4FC}" sibTransId="{32D2E767-C36D-46B4-9BE8-163260402946}"/>
    <dgm:cxn modelId="{C8407814-E271-4D42-A256-00725F84776F}" srcId="{FF37B813-46C7-4210-B2E2-B6AC989007C0}" destId="{0BEA4AD2-3B6F-4995-BDFA-7F7C36678559}" srcOrd="0" destOrd="0" parTransId="{665DDAD0-EEFC-4856-A503-561497DC2FF2}" sibTransId="{23567834-BF32-4045-B470-A74DF9FFC9D2}"/>
    <dgm:cxn modelId="{11E4EA75-29E7-43F4-87FA-226A22F806EC}" type="presOf" srcId="{FF37B813-46C7-4210-B2E2-B6AC989007C0}" destId="{ACE66F30-ED31-499B-8E9E-0A0ED9AEBACA}" srcOrd="0" destOrd="0" presId="urn:microsoft.com/office/officeart/2011/layout/TabList"/>
    <dgm:cxn modelId="{22DF4B2C-6C8D-4952-A525-C0C7B58EDA3C}" type="presOf" srcId="{09556A6F-FA5F-41CB-9267-60FD6A3E852D}" destId="{3859F346-054B-4DE4-98E3-521D8E5FC8C3}" srcOrd="0" destOrd="0" presId="urn:microsoft.com/office/officeart/2011/layout/TabList"/>
    <dgm:cxn modelId="{DA94959C-D036-4F12-96F8-70561DD3DDF7}" type="presParOf" srcId="{6711D84D-A220-4225-92FC-D5BB1A81EF7C}" destId="{0F9F592B-D8EE-48A2-85E4-ECBAD7CD8C6C}" srcOrd="0" destOrd="0" presId="urn:microsoft.com/office/officeart/2011/layout/TabList"/>
    <dgm:cxn modelId="{047CBBA6-75BF-4B48-880B-BA35A09DCBD3}" type="presParOf" srcId="{0F9F592B-D8EE-48A2-85E4-ECBAD7CD8C6C}" destId="{3859F346-054B-4DE4-98E3-521D8E5FC8C3}" srcOrd="0" destOrd="0" presId="urn:microsoft.com/office/officeart/2011/layout/TabList"/>
    <dgm:cxn modelId="{13938A83-0149-4318-8D35-1447C66C8893}" type="presParOf" srcId="{0F9F592B-D8EE-48A2-85E4-ECBAD7CD8C6C}" destId="{1D807F99-EF24-466E-9A50-407E9A073997}" srcOrd="1" destOrd="0" presId="urn:microsoft.com/office/officeart/2011/layout/TabList"/>
    <dgm:cxn modelId="{56AD0B2A-ACA9-4368-8F89-D6EAFA93DE40}" type="presParOf" srcId="{0F9F592B-D8EE-48A2-85E4-ECBAD7CD8C6C}" destId="{AA50E340-995D-4FBF-A7FE-8E4C6382E0AA}" srcOrd="2" destOrd="0" presId="urn:microsoft.com/office/officeart/2011/layout/TabList"/>
    <dgm:cxn modelId="{DB0C946A-B992-4019-BB97-8FEB2828F4B6}" type="presParOf" srcId="{6711D84D-A220-4225-92FC-D5BB1A81EF7C}" destId="{42DC548E-C929-418F-BC47-50FEBE0146E6}" srcOrd="1" destOrd="0" presId="urn:microsoft.com/office/officeart/2011/layout/TabList"/>
    <dgm:cxn modelId="{A53ADB26-CACB-4B60-9D7A-798F6AA82EA4}" type="presParOf" srcId="{6711D84D-A220-4225-92FC-D5BB1A81EF7C}" destId="{27A3ABD6-B506-4C3B-865C-F3FA5AC40A78}" srcOrd="2" destOrd="0" presId="urn:microsoft.com/office/officeart/2011/layout/TabList"/>
    <dgm:cxn modelId="{4749B922-F9CD-478C-87D5-A7ECBD99156D}" type="presParOf" srcId="{27A3ABD6-B506-4C3B-865C-F3FA5AC40A78}" destId="{8AA46ECE-1905-4A01-8FD2-653BA780E0D8}" srcOrd="0" destOrd="0" presId="urn:microsoft.com/office/officeart/2011/layout/TabList"/>
    <dgm:cxn modelId="{EA00673F-3954-46F3-BAD2-32BA3B0D6D0F}" type="presParOf" srcId="{27A3ABD6-B506-4C3B-865C-F3FA5AC40A78}" destId="{291D83D4-7B39-4C6C-BCCF-2A50A753E009}" srcOrd="1" destOrd="0" presId="urn:microsoft.com/office/officeart/2011/layout/TabList"/>
    <dgm:cxn modelId="{3A9F842D-D48E-422E-B098-62A0C396ADD4}" type="presParOf" srcId="{27A3ABD6-B506-4C3B-865C-F3FA5AC40A78}" destId="{08267F9E-2F33-442A-8F9E-183115382C16}" srcOrd="2" destOrd="0" presId="urn:microsoft.com/office/officeart/2011/layout/TabList"/>
    <dgm:cxn modelId="{591D8E7D-329F-4381-9912-13C6629B23A5}" type="presParOf" srcId="{6711D84D-A220-4225-92FC-D5BB1A81EF7C}" destId="{7E48CFBE-4E74-47A6-9251-3F4032FF2AE6}" srcOrd="3" destOrd="0" presId="urn:microsoft.com/office/officeart/2011/layout/TabList"/>
    <dgm:cxn modelId="{FA5B774D-94FF-4B44-B666-95B04DBC91C2}" type="presParOf" srcId="{6711D84D-A220-4225-92FC-D5BB1A81EF7C}" destId="{97C9180C-665F-4F80-BB0D-A00EBD7EEE03}" srcOrd="4" destOrd="0" presId="urn:microsoft.com/office/officeart/2011/layout/TabList"/>
    <dgm:cxn modelId="{B80A0B51-87AB-4C5D-83C8-14033D5ED604}" type="presParOf" srcId="{97C9180C-665F-4F80-BB0D-A00EBD7EEE03}" destId="{4FB408F6-599B-4418-8E4D-34F0BC35D71D}" srcOrd="0" destOrd="0" presId="urn:microsoft.com/office/officeart/2011/layout/TabList"/>
    <dgm:cxn modelId="{DE47CE3C-423D-4DAD-8BF5-5EF0E4E0F87A}" type="presParOf" srcId="{97C9180C-665F-4F80-BB0D-A00EBD7EEE03}" destId="{ACE66F30-ED31-499B-8E9E-0A0ED9AEBACA}" srcOrd="1" destOrd="0" presId="urn:microsoft.com/office/officeart/2011/layout/TabList"/>
    <dgm:cxn modelId="{98BA0A03-7F05-42CD-AB2A-81278330444A}" type="presParOf" srcId="{97C9180C-665F-4F80-BB0D-A00EBD7EEE03}" destId="{35B46AE8-44C6-43D5-B59F-C7E749339D79}" srcOrd="2" destOrd="0" presId="urn:microsoft.com/office/officeart/2011/layout/TabList"/>
    <dgm:cxn modelId="{560BCD4E-C233-4FC4-B89A-B7C3E72D8686}" type="presParOf" srcId="{6711D84D-A220-4225-92FC-D5BB1A81EF7C}" destId="{171AC7D6-C93B-417E-A659-6DF2792B9721}" srcOrd="5"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D53DA3-60F7-4B7F-8EA0-474EB3042A8D}" type="doc">
      <dgm:prSet loTypeId="urn:microsoft.com/office/officeart/2005/8/layout/list1" loCatId="list" qsTypeId="urn:microsoft.com/office/officeart/2005/8/quickstyle/simple1" qsCatId="simple" csTypeId="urn:microsoft.com/office/officeart/2005/8/colors/accent5_1" csCatId="accent5" phldr="1"/>
      <dgm:spPr/>
      <dgm:t>
        <a:bodyPr/>
        <a:lstStyle/>
        <a:p>
          <a:endParaRPr lang="en-US"/>
        </a:p>
      </dgm:t>
    </dgm:pt>
    <dgm:pt modelId="{9687FD4C-6828-4A09-8FA3-5393329B8FD6}">
      <dgm:prSet phldrT="[Text]" custT="1"/>
      <dgm:spPr/>
      <dgm:t>
        <a:bodyPr/>
        <a:lstStyle/>
        <a:p>
          <a:r>
            <a:rPr lang="en-US" sz="1400" dirty="0" smtClean="0">
              <a:solidFill>
                <a:schemeClr val="tx1"/>
              </a:solidFill>
              <a:effectLst/>
              <a:latin typeface="Arial" panose="020B0604020202020204" pitchFamily="34" charset="0"/>
              <a:cs typeface="Arial" panose="020B0604020202020204" pitchFamily="34" charset="0"/>
            </a:rPr>
            <a:t>Enhancing Good Governance, Leadership and Management Capabilities</a:t>
          </a:r>
          <a:endParaRPr lang="en-US" sz="1400" dirty="0">
            <a:solidFill>
              <a:schemeClr val="tx1"/>
            </a:solidFill>
            <a:effectLst/>
            <a:latin typeface="Arial" panose="020B0604020202020204" pitchFamily="34" charset="0"/>
            <a:cs typeface="Arial" panose="020B0604020202020204" pitchFamily="34" charset="0"/>
          </a:endParaRPr>
        </a:p>
      </dgm:t>
    </dgm:pt>
    <dgm:pt modelId="{0DB3C84B-BCBA-48B9-839E-E80D92A7B084}" type="parTrans" cxnId="{49243263-9E51-4809-A3C5-8E47ACADA2C0}">
      <dgm:prSet/>
      <dgm:spPr/>
      <dgm:t>
        <a:bodyPr/>
        <a:lstStyle/>
        <a:p>
          <a:endParaRPr lang="en-US"/>
        </a:p>
      </dgm:t>
    </dgm:pt>
    <dgm:pt modelId="{B933476D-D158-43CD-B4BA-5DCE0F44B7A5}" type="sibTrans" cxnId="{49243263-9E51-4809-A3C5-8E47ACADA2C0}">
      <dgm:prSet/>
      <dgm:spPr/>
      <dgm:t>
        <a:bodyPr/>
        <a:lstStyle/>
        <a:p>
          <a:endParaRPr lang="en-US"/>
        </a:p>
      </dgm:t>
    </dgm:pt>
    <dgm:pt modelId="{068DFBBD-C56D-4035-A19B-0EAEB228EA11}">
      <dgm:prSet phldrT="[Text]" custT="1"/>
      <dgm:spPr/>
      <dgm:t>
        <a:bodyPr/>
        <a:lstStyle/>
        <a:p>
          <a:r>
            <a:rPr lang="en-US" sz="1400" dirty="0" smtClean="0">
              <a:solidFill>
                <a:schemeClr val="tx1"/>
              </a:solidFill>
              <a:effectLst/>
              <a:latin typeface="Arial" panose="020B0604020202020204" pitchFamily="34" charset="0"/>
              <a:cs typeface="Arial" panose="020B0604020202020204" pitchFamily="34" charset="0"/>
            </a:rPr>
            <a:t>Promoting Sound Financial Management and Financial Viability</a:t>
          </a:r>
          <a:endParaRPr lang="en-US" sz="1400" dirty="0">
            <a:solidFill>
              <a:schemeClr val="tx1"/>
            </a:solidFill>
            <a:effectLst/>
            <a:latin typeface="Arial" panose="020B0604020202020204" pitchFamily="34" charset="0"/>
            <a:cs typeface="Arial" panose="020B0604020202020204" pitchFamily="34" charset="0"/>
          </a:endParaRPr>
        </a:p>
      </dgm:t>
    </dgm:pt>
    <dgm:pt modelId="{BCBF35B2-2723-4D8B-B5FF-BDEE987AAA20}" type="parTrans" cxnId="{492A4FA5-9007-403D-82C4-4845796A07DC}">
      <dgm:prSet/>
      <dgm:spPr/>
      <dgm:t>
        <a:bodyPr/>
        <a:lstStyle/>
        <a:p>
          <a:endParaRPr lang="en-US"/>
        </a:p>
      </dgm:t>
    </dgm:pt>
    <dgm:pt modelId="{4026E5B0-56DA-4967-B292-86AE494FBFE0}" type="sibTrans" cxnId="{492A4FA5-9007-403D-82C4-4845796A07DC}">
      <dgm:prSet/>
      <dgm:spPr/>
      <dgm:t>
        <a:bodyPr/>
        <a:lstStyle/>
        <a:p>
          <a:endParaRPr lang="en-US"/>
        </a:p>
      </dgm:t>
    </dgm:pt>
    <dgm:pt modelId="{8AB2FF52-4883-4240-9E8F-0A3C867F1048}">
      <dgm:prSet phldrT="[Text]" custT="1"/>
      <dgm:spPr/>
      <dgm:t>
        <a:bodyPr/>
        <a:lstStyle/>
        <a:p>
          <a:r>
            <a:rPr lang="en-US" sz="1400" dirty="0" smtClean="0">
              <a:solidFill>
                <a:schemeClr val="tx1"/>
              </a:solidFill>
              <a:effectLst/>
              <a:latin typeface="Arial" panose="020B0604020202020204" pitchFamily="34" charset="0"/>
              <a:cs typeface="Arial" panose="020B0604020202020204" pitchFamily="34" charset="0"/>
            </a:rPr>
            <a:t>Enhancing Infrastructure and Service Delivery </a:t>
          </a:r>
          <a:endParaRPr lang="en-US" sz="1400" dirty="0">
            <a:solidFill>
              <a:schemeClr val="tx1"/>
            </a:solidFill>
            <a:effectLst/>
            <a:latin typeface="Arial" panose="020B0604020202020204" pitchFamily="34" charset="0"/>
            <a:cs typeface="Arial" panose="020B0604020202020204" pitchFamily="34" charset="0"/>
          </a:endParaRPr>
        </a:p>
      </dgm:t>
    </dgm:pt>
    <dgm:pt modelId="{708D4396-4AB2-4864-BFF6-E61796AB5BC4}" type="parTrans" cxnId="{A2B537FA-899D-4991-8A0C-12C2E491CCAD}">
      <dgm:prSet/>
      <dgm:spPr/>
      <dgm:t>
        <a:bodyPr/>
        <a:lstStyle/>
        <a:p>
          <a:endParaRPr lang="en-US"/>
        </a:p>
      </dgm:t>
    </dgm:pt>
    <dgm:pt modelId="{5F0A04B0-BBCE-4CAE-818F-684B08E70629}" type="sibTrans" cxnId="{A2B537FA-899D-4991-8A0C-12C2E491CCAD}">
      <dgm:prSet/>
      <dgm:spPr/>
      <dgm:t>
        <a:bodyPr/>
        <a:lstStyle/>
        <a:p>
          <a:endParaRPr lang="en-US"/>
        </a:p>
      </dgm:t>
    </dgm:pt>
    <dgm:pt modelId="{4E0ACC55-0C5C-4512-A554-E47401BD8B81}">
      <dgm:prSet phldrT="[Text]" custT="1"/>
      <dgm:spPr/>
      <dgm:t>
        <a:bodyPr/>
        <a:lstStyle/>
        <a:p>
          <a:r>
            <a:rPr lang="en-US" sz="1400" dirty="0" smtClean="0">
              <a:solidFill>
                <a:schemeClr val="tx1"/>
              </a:solidFill>
              <a:effectLst/>
              <a:latin typeface="Arial" panose="020B0604020202020204" pitchFamily="34" charset="0"/>
              <a:cs typeface="Arial" panose="020B0604020202020204" pitchFamily="34" charset="0"/>
            </a:rPr>
            <a:t>Enhancing Municipal Planning</a:t>
          </a:r>
          <a:endParaRPr lang="en-US" sz="1400" dirty="0">
            <a:solidFill>
              <a:schemeClr val="tx1"/>
            </a:solidFill>
            <a:effectLst/>
            <a:latin typeface="Arial" panose="020B0604020202020204" pitchFamily="34" charset="0"/>
            <a:cs typeface="Arial" panose="020B0604020202020204" pitchFamily="34" charset="0"/>
          </a:endParaRPr>
        </a:p>
      </dgm:t>
    </dgm:pt>
    <dgm:pt modelId="{6A06193A-4FDD-427E-80A5-202A1668A6E2}" type="parTrans" cxnId="{A1340B76-B184-4A72-ABF8-9DE6C4A20E74}">
      <dgm:prSet/>
      <dgm:spPr/>
      <dgm:t>
        <a:bodyPr/>
        <a:lstStyle/>
        <a:p>
          <a:endParaRPr lang="en-US"/>
        </a:p>
      </dgm:t>
    </dgm:pt>
    <dgm:pt modelId="{77A81C1B-5514-437F-B1CB-7EC030C65CA1}" type="sibTrans" cxnId="{A1340B76-B184-4A72-ABF8-9DE6C4A20E74}">
      <dgm:prSet/>
      <dgm:spPr/>
      <dgm:t>
        <a:bodyPr/>
        <a:lstStyle/>
        <a:p>
          <a:endParaRPr lang="en-US"/>
        </a:p>
      </dgm:t>
    </dgm:pt>
    <dgm:pt modelId="{99FF292B-C840-4A42-8C50-4D69D8D4F483}">
      <dgm:prSet phldrT="[Text]" custT="1"/>
      <dgm:spPr/>
      <dgm:t>
        <a:bodyPr/>
        <a:lstStyle/>
        <a:p>
          <a:r>
            <a:rPr lang="en-US" sz="1400" dirty="0" smtClean="0">
              <a:solidFill>
                <a:schemeClr val="tx1"/>
              </a:solidFill>
              <a:effectLst/>
              <a:latin typeface="Arial" panose="020B0604020202020204" pitchFamily="34" charset="0"/>
              <a:cs typeface="Arial" panose="020B0604020202020204" pitchFamily="34" charset="0"/>
            </a:rPr>
            <a:t>Promoting Spatial Transformation and Inclusion</a:t>
          </a:r>
          <a:endParaRPr lang="en-US" sz="1400" dirty="0">
            <a:solidFill>
              <a:schemeClr val="tx1"/>
            </a:solidFill>
            <a:effectLst/>
            <a:latin typeface="Arial" panose="020B0604020202020204" pitchFamily="34" charset="0"/>
            <a:cs typeface="Arial" panose="020B0604020202020204" pitchFamily="34" charset="0"/>
          </a:endParaRPr>
        </a:p>
      </dgm:t>
    </dgm:pt>
    <dgm:pt modelId="{47780BAE-0780-468E-9F14-9A931BD552BF}" type="parTrans" cxnId="{D7E66AF6-E7CB-471B-914A-FBEFFFDC1003}">
      <dgm:prSet/>
      <dgm:spPr/>
      <dgm:t>
        <a:bodyPr/>
        <a:lstStyle/>
        <a:p>
          <a:endParaRPr lang="en-US"/>
        </a:p>
      </dgm:t>
    </dgm:pt>
    <dgm:pt modelId="{1F27048D-EE4D-4B13-8AF4-E4D99AB9184C}" type="sibTrans" cxnId="{D7E66AF6-E7CB-471B-914A-FBEFFFDC1003}">
      <dgm:prSet/>
      <dgm:spPr/>
      <dgm:t>
        <a:bodyPr/>
        <a:lstStyle/>
        <a:p>
          <a:endParaRPr lang="en-US"/>
        </a:p>
      </dgm:t>
    </dgm:pt>
    <dgm:pt modelId="{9B611B77-A86D-4974-9C5E-51CFFBF7DDAA}" type="pres">
      <dgm:prSet presAssocID="{02D53DA3-60F7-4B7F-8EA0-474EB3042A8D}" presName="linear" presStyleCnt="0">
        <dgm:presLayoutVars>
          <dgm:dir/>
          <dgm:animLvl val="lvl"/>
          <dgm:resizeHandles val="exact"/>
        </dgm:presLayoutVars>
      </dgm:prSet>
      <dgm:spPr/>
      <dgm:t>
        <a:bodyPr/>
        <a:lstStyle/>
        <a:p>
          <a:endParaRPr lang="en-US"/>
        </a:p>
      </dgm:t>
    </dgm:pt>
    <dgm:pt modelId="{405D4818-1E77-4108-A539-E23795633EB6}" type="pres">
      <dgm:prSet presAssocID="{9687FD4C-6828-4A09-8FA3-5393329B8FD6}" presName="parentLin" presStyleCnt="0"/>
      <dgm:spPr/>
    </dgm:pt>
    <dgm:pt modelId="{86D948E6-66FA-486A-92DD-3F4FCD654C17}" type="pres">
      <dgm:prSet presAssocID="{9687FD4C-6828-4A09-8FA3-5393329B8FD6}" presName="parentLeftMargin" presStyleLbl="node1" presStyleIdx="0" presStyleCnt="5"/>
      <dgm:spPr/>
      <dgm:t>
        <a:bodyPr/>
        <a:lstStyle/>
        <a:p>
          <a:endParaRPr lang="en-US"/>
        </a:p>
      </dgm:t>
    </dgm:pt>
    <dgm:pt modelId="{7C9C81D7-5C46-4314-B9F1-882B89C3C031}" type="pres">
      <dgm:prSet presAssocID="{9687FD4C-6828-4A09-8FA3-5393329B8FD6}" presName="parentText" presStyleLbl="node1" presStyleIdx="0" presStyleCnt="5">
        <dgm:presLayoutVars>
          <dgm:chMax val="0"/>
          <dgm:bulletEnabled val="1"/>
        </dgm:presLayoutVars>
      </dgm:prSet>
      <dgm:spPr/>
      <dgm:t>
        <a:bodyPr/>
        <a:lstStyle/>
        <a:p>
          <a:endParaRPr lang="en-US"/>
        </a:p>
      </dgm:t>
    </dgm:pt>
    <dgm:pt modelId="{0FBB8334-8F7A-4B64-9F7D-F181C5EDA126}" type="pres">
      <dgm:prSet presAssocID="{9687FD4C-6828-4A09-8FA3-5393329B8FD6}" presName="negativeSpace" presStyleCnt="0"/>
      <dgm:spPr/>
    </dgm:pt>
    <dgm:pt modelId="{EA1A74B3-052D-4DBE-BA43-196493540527}" type="pres">
      <dgm:prSet presAssocID="{9687FD4C-6828-4A09-8FA3-5393329B8FD6}" presName="childText" presStyleLbl="conFgAcc1" presStyleIdx="0" presStyleCnt="5">
        <dgm:presLayoutVars>
          <dgm:bulletEnabled val="1"/>
        </dgm:presLayoutVars>
      </dgm:prSet>
      <dgm:spPr/>
    </dgm:pt>
    <dgm:pt modelId="{4CC81D45-2D4F-4516-9907-F041608D7C0F}" type="pres">
      <dgm:prSet presAssocID="{B933476D-D158-43CD-B4BA-5DCE0F44B7A5}" presName="spaceBetweenRectangles" presStyleCnt="0"/>
      <dgm:spPr/>
    </dgm:pt>
    <dgm:pt modelId="{826B18FD-688C-4312-97E0-FADC9B97EFA0}" type="pres">
      <dgm:prSet presAssocID="{068DFBBD-C56D-4035-A19B-0EAEB228EA11}" presName="parentLin" presStyleCnt="0"/>
      <dgm:spPr/>
    </dgm:pt>
    <dgm:pt modelId="{1E0E2EE0-39A5-424D-A37A-545C812C6F1E}" type="pres">
      <dgm:prSet presAssocID="{068DFBBD-C56D-4035-A19B-0EAEB228EA11}" presName="parentLeftMargin" presStyleLbl="node1" presStyleIdx="0" presStyleCnt="5"/>
      <dgm:spPr/>
      <dgm:t>
        <a:bodyPr/>
        <a:lstStyle/>
        <a:p>
          <a:endParaRPr lang="en-US"/>
        </a:p>
      </dgm:t>
    </dgm:pt>
    <dgm:pt modelId="{43A72F3E-200D-4657-B3D9-0458FEC0564D}" type="pres">
      <dgm:prSet presAssocID="{068DFBBD-C56D-4035-A19B-0EAEB228EA11}" presName="parentText" presStyleLbl="node1" presStyleIdx="1" presStyleCnt="5">
        <dgm:presLayoutVars>
          <dgm:chMax val="0"/>
          <dgm:bulletEnabled val="1"/>
        </dgm:presLayoutVars>
      </dgm:prSet>
      <dgm:spPr/>
      <dgm:t>
        <a:bodyPr/>
        <a:lstStyle/>
        <a:p>
          <a:endParaRPr lang="en-US"/>
        </a:p>
      </dgm:t>
    </dgm:pt>
    <dgm:pt modelId="{DE30F9A7-D40D-44BD-94BC-0B2037139E29}" type="pres">
      <dgm:prSet presAssocID="{068DFBBD-C56D-4035-A19B-0EAEB228EA11}" presName="negativeSpace" presStyleCnt="0"/>
      <dgm:spPr/>
    </dgm:pt>
    <dgm:pt modelId="{3D09304A-6AD9-4E6B-A954-F1E00AC5F2CD}" type="pres">
      <dgm:prSet presAssocID="{068DFBBD-C56D-4035-A19B-0EAEB228EA11}" presName="childText" presStyleLbl="conFgAcc1" presStyleIdx="1" presStyleCnt="5">
        <dgm:presLayoutVars>
          <dgm:bulletEnabled val="1"/>
        </dgm:presLayoutVars>
      </dgm:prSet>
      <dgm:spPr/>
    </dgm:pt>
    <dgm:pt modelId="{CB4A52D5-06CF-4762-A509-C0DBF0914795}" type="pres">
      <dgm:prSet presAssocID="{4026E5B0-56DA-4967-B292-86AE494FBFE0}" presName="spaceBetweenRectangles" presStyleCnt="0"/>
      <dgm:spPr/>
    </dgm:pt>
    <dgm:pt modelId="{8BAB29F4-379B-4D43-8727-E7B5E028CB4B}" type="pres">
      <dgm:prSet presAssocID="{8AB2FF52-4883-4240-9E8F-0A3C867F1048}" presName="parentLin" presStyleCnt="0"/>
      <dgm:spPr/>
    </dgm:pt>
    <dgm:pt modelId="{CBC3AB06-160E-4E78-BF97-F951D408BC74}" type="pres">
      <dgm:prSet presAssocID="{8AB2FF52-4883-4240-9E8F-0A3C867F1048}" presName="parentLeftMargin" presStyleLbl="node1" presStyleIdx="1" presStyleCnt="5"/>
      <dgm:spPr/>
      <dgm:t>
        <a:bodyPr/>
        <a:lstStyle/>
        <a:p>
          <a:endParaRPr lang="en-US"/>
        </a:p>
      </dgm:t>
    </dgm:pt>
    <dgm:pt modelId="{98C33613-50D7-4D7D-A48D-1EF09E7D7421}" type="pres">
      <dgm:prSet presAssocID="{8AB2FF52-4883-4240-9E8F-0A3C867F1048}" presName="parentText" presStyleLbl="node1" presStyleIdx="2" presStyleCnt="5">
        <dgm:presLayoutVars>
          <dgm:chMax val="0"/>
          <dgm:bulletEnabled val="1"/>
        </dgm:presLayoutVars>
      </dgm:prSet>
      <dgm:spPr/>
      <dgm:t>
        <a:bodyPr/>
        <a:lstStyle/>
        <a:p>
          <a:endParaRPr lang="en-US"/>
        </a:p>
      </dgm:t>
    </dgm:pt>
    <dgm:pt modelId="{7862980F-7243-44AF-BA04-CB2381882654}" type="pres">
      <dgm:prSet presAssocID="{8AB2FF52-4883-4240-9E8F-0A3C867F1048}" presName="negativeSpace" presStyleCnt="0"/>
      <dgm:spPr/>
    </dgm:pt>
    <dgm:pt modelId="{E7EB7CF6-3788-41FF-A981-E3FF03E9563E}" type="pres">
      <dgm:prSet presAssocID="{8AB2FF52-4883-4240-9E8F-0A3C867F1048}" presName="childText" presStyleLbl="conFgAcc1" presStyleIdx="2" presStyleCnt="5">
        <dgm:presLayoutVars>
          <dgm:bulletEnabled val="1"/>
        </dgm:presLayoutVars>
      </dgm:prSet>
      <dgm:spPr/>
    </dgm:pt>
    <dgm:pt modelId="{2FF827F3-DE0B-4C91-8801-D6679B19A670}" type="pres">
      <dgm:prSet presAssocID="{5F0A04B0-BBCE-4CAE-818F-684B08E70629}" presName="spaceBetweenRectangles" presStyleCnt="0"/>
      <dgm:spPr/>
    </dgm:pt>
    <dgm:pt modelId="{BAFF8D03-33E8-4481-905B-2BE4702F707C}" type="pres">
      <dgm:prSet presAssocID="{4E0ACC55-0C5C-4512-A554-E47401BD8B81}" presName="parentLin" presStyleCnt="0"/>
      <dgm:spPr/>
    </dgm:pt>
    <dgm:pt modelId="{25EC64E1-213F-43CC-B682-14F57CC23D6E}" type="pres">
      <dgm:prSet presAssocID="{4E0ACC55-0C5C-4512-A554-E47401BD8B81}" presName="parentLeftMargin" presStyleLbl="node1" presStyleIdx="2" presStyleCnt="5"/>
      <dgm:spPr/>
      <dgm:t>
        <a:bodyPr/>
        <a:lstStyle/>
        <a:p>
          <a:endParaRPr lang="en-US"/>
        </a:p>
      </dgm:t>
    </dgm:pt>
    <dgm:pt modelId="{DF4AE4C8-DC11-4528-98FD-B60642711BE4}" type="pres">
      <dgm:prSet presAssocID="{4E0ACC55-0C5C-4512-A554-E47401BD8B81}" presName="parentText" presStyleLbl="node1" presStyleIdx="3" presStyleCnt="5">
        <dgm:presLayoutVars>
          <dgm:chMax val="0"/>
          <dgm:bulletEnabled val="1"/>
        </dgm:presLayoutVars>
      </dgm:prSet>
      <dgm:spPr/>
      <dgm:t>
        <a:bodyPr/>
        <a:lstStyle/>
        <a:p>
          <a:endParaRPr lang="en-US"/>
        </a:p>
      </dgm:t>
    </dgm:pt>
    <dgm:pt modelId="{14E5F210-D0A2-42A1-95FD-77559F49985B}" type="pres">
      <dgm:prSet presAssocID="{4E0ACC55-0C5C-4512-A554-E47401BD8B81}" presName="negativeSpace" presStyleCnt="0"/>
      <dgm:spPr/>
    </dgm:pt>
    <dgm:pt modelId="{08661BC4-33CC-4C10-84F4-6722EE09DD80}" type="pres">
      <dgm:prSet presAssocID="{4E0ACC55-0C5C-4512-A554-E47401BD8B81}" presName="childText" presStyleLbl="conFgAcc1" presStyleIdx="3" presStyleCnt="5">
        <dgm:presLayoutVars>
          <dgm:bulletEnabled val="1"/>
        </dgm:presLayoutVars>
      </dgm:prSet>
      <dgm:spPr/>
    </dgm:pt>
    <dgm:pt modelId="{974AC116-CAC3-4177-8344-FD7A10856B3E}" type="pres">
      <dgm:prSet presAssocID="{77A81C1B-5514-437F-B1CB-7EC030C65CA1}" presName="spaceBetweenRectangles" presStyleCnt="0"/>
      <dgm:spPr/>
    </dgm:pt>
    <dgm:pt modelId="{542F3243-B6F8-4D31-BF1F-980D9DCF7659}" type="pres">
      <dgm:prSet presAssocID="{99FF292B-C840-4A42-8C50-4D69D8D4F483}" presName="parentLin" presStyleCnt="0"/>
      <dgm:spPr/>
    </dgm:pt>
    <dgm:pt modelId="{9D66F929-0AA6-4808-8AA1-59A836186598}" type="pres">
      <dgm:prSet presAssocID="{99FF292B-C840-4A42-8C50-4D69D8D4F483}" presName="parentLeftMargin" presStyleLbl="node1" presStyleIdx="3" presStyleCnt="5"/>
      <dgm:spPr/>
      <dgm:t>
        <a:bodyPr/>
        <a:lstStyle/>
        <a:p>
          <a:endParaRPr lang="en-US"/>
        </a:p>
      </dgm:t>
    </dgm:pt>
    <dgm:pt modelId="{D6CBE650-9EBA-4A74-852D-381EF61C9B5F}" type="pres">
      <dgm:prSet presAssocID="{99FF292B-C840-4A42-8C50-4D69D8D4F483}" presName="parentText" presStyleLbl="node1" presStyleIdx="4" presStyleCnt="5">
        <dgm:presLayoutVars>
          <dgm:chMax val="0"/>
          <dgm:bulletEnabled val="1"/>
        </dgm:presLayoutVars>
      </dgm:prSet>
      <dgm:spPr/>
      <dgm:t>
        <a:bodyPr/>
        <a:lstStyle/>
        <a:p>
          <a:endParaRPr lang="en-US"/>
        </a:p>
      </dgm:t>
    </dgm:pt>
    <dgm:pt modelId="{22555B8F-6187-4CEB-9177-526ACE062220}" type="pres">
      <dgm:prSet presAssocID="{99FF292B-C840-4A42-8C50-4D69D8D4F483}" presName="negativeSpace" presStyleCnt="0"/>
      <dgm:spPr/>
    </dgm:pt>
    <dgm:pt modelId="{D7BE3829-2E70-4073-AA8D-66C6914B6FCC}" type="pres">
      <dgm:prSet presAssocID="{99FF292B-C840-4A42-8C50-4D69D8D4F483}" presName="childText" presStyleLbl="conFgAcc1" presStyleIdx="4" presStyleCnt="5">
        <dgm:presLayoutVars>
          <dgm:bulletEnabled val="1"/>
        </dgm:presLayoutVars>
      </dgm:prSet>
      <dgm:spPr/>
    </dgm:pt>
  </dgm:ptLst>
  <dgm:cxnLst>
    <dgm:cxn modelId="{095A1389-841B-4521-9560-1D02E53588BC}" type="presOf" srcId="{02D53DA3-60F7-4B7F-8EA0-474EB3042A8D}" destId="{9B611B77-A86D-4974-9C5E-51CFFBF7DDAA}" srcOrd="0" destOrd="0" presId="urn:microsoft.com/office/officeart/2005/8/layout/list1"/>
    <dgm:cxn modelId="{B8D8C797-B962-4C3F-AA29-E169D5081351}" type="presOf" srcId="{8AB2FF52-4883-4240-9E8F-0A3C867F1048}" destId="{98C33613-50D7-4D7D-A48D-1EF09E7D7421}" srcOrd="1" destOrd="0" presId="urn:microsoft.com/office/officeart/2005/8/layout/list1"/>
    <dgm:cxn modelId="{A1340B76-B184-4A72-ABF8-9DE6C4A20E74}" srcId="{02D53DA3-60F7-4B7F-8EA0-474EB3042A8D}" destId="{4E0ACC55-0C5C-4512-A554-E47401BD8B81}" srcOrd="3" destOrd="0" parTransId="{6A06193A-4FDD-427E-80A5-202A1668A6E2}" sibTransId="{77A81C1B-5514-437F-B1CB-7EC030C65CA1}"/>
    <dgm:cxn modelId="{D7E66AF6-E7CB-471B-914A-FBEFFFDC1003}" srcId="{02D53DA3-60F7-4B7F-8EA0-474EB3042A8D}" destId="{99FF292B-C840-4A42-8C50-4D69D8D4F483}" srcOrd="4" destOrd="0" parTransId="{47780BAE-0780-468E-9F14-9A931BD552BF}" sibTransId="{1F27048D-EE4D-4B13-8AF4-E4D99AB9184C}"/>
    <dgm:cxn modelId="{5ADC77D9-29B8-4C72-82D0-FC27F06413BC}" type="presOf" srcId="{99FF292B-C840-4A42-8C50-4D69D8D4F483}" destId="{D6CBE650-9EBA-4A74-852D-381EF61C9B5F}" srcOrd="1" destOrd="0" presId="urn:microsoft.com/office/officeart/2005/8/layout/list1"/>
    <dgm:cxn modelId="{EA835B4F-C901-418B-B064-334967368F1C}" type="presOf" srcId="{4E0ACC55-0C5C-4512-A554-E47401BD8B81}" destId="{25EC64E1-213F-43CC-B682-14F57CC23D6E}" srcOrd="0" destOrd="0" presId="urn:microsoft.com/office/officeart/2005/8/layout/list1"/>
    <dgm:cxn modelId="{0A985121-EE06-480E-A2C0-20D67FD00E1B}" type="presOf" srcId="{4E0ACC55-0C5C-4512-A554-E47401BD8B81}" destId="{DF4AE4C8-DC11-4528-98FD-B60642711BE4}" srcOrd="1" destOrd="0" presId="urn:microsoft.com/office/officeart/2005/8/layout/list1"/>
    <dgm:cxn modelId="{41BE06D7-C8E1-4815-B1AD-A0B81EE44347}" type="presOf" srcId="{8AB2FF52-4883-4240-9E8F-0A3C867F1048}" destId="{CBC3AB06-160E-4E78-BF97-F951D408BC74}" srcOrd="0" destOrd="0" presId="urn:microsoft.com/office/officeart/2005/8/layout/list1"/>
    <dgm:cxn modelId="{AAFF1056-BF97-43A3-9F49-649986BCDA99}" type="presOf" srcId="{9687FD4C-6828-4A09-8FA3-5393329B8FD6}" destId="{86D948E6-66FA-486A-92DD-3F4FCD654C17}" srcOrd="0" destOrd="0" presId="urn:microsoft.com/office/officeart/2005/8/layout/list1"/>
    <dgm:cxn modelId="{CCFA359B-C551-4034-9325-720FBB77199E}" type="presOf" srcId="{068DFBBD-C56D-4035-A19B-0EAEB228EA11}" destId="{1E0E2EE0-39A5-424D-A37A-545C812C6F1E}" srcOrd="0" destOrd="0" presId="urn:microsoft.com/office/officeart/2005/8/layout/list1"/>
    <dgm:cxn modelId="{492A4FA5-9007-403D-82C4-4845796A07DC}" srcId="{02D53DA3-60F7-4B7F-8EA0-474EB3042A8D}" destId="{068DFBBD-C56D-4035-A19B-0EAEB228EA11}" srcOrd="1" destOrd="0" parTransId="{BCBF35B2-2723-4D8B-B5FF-BDEE987AAA20}" sibTransId="{4026E5B0-56DA-4967-B292-86AE494FBFE0}"/>
    <dgm:cxn modelId="{ADAD3EEE-F9A0-4D7F-A38D-B6862DA9060C}" type="presOf" srcId="{9687FD4C-6828-4A09-8FA3-5393329B8FD6}" destId="{7C9C81D7-5C46-4314-B9F1-882B89C3C031}" srcOrd="1" destOrd="0" presId="urn:microsoft.com/office/officeart/2005/8/layout/list1"/>
    <dgm:cxn modelId="{2EC766BD-FACD-41F3-93A1-A448109D9E53}" type="presOf" srcId="{068DFBBD-C56D-4035-A19B-0EAEB228EA11}" destId="{43A72F3E-200D-4657-B3D9-0458FEC0564D}" srcOrd="1" destOrd="0" presId="urn:microsoft.com/office/officeart/2005/8/layout/list1"/>
    <dgm:cxn modelId="{49243263-9E51-4809-A3C5-8E47ACADA2C0}" srcId="{02D53DA3-60F7-4B7F-8EA0-474EB3042A8D}" destId="{9687FD4C-6828-4A09-8FA3-5393329B8FD6}" srcOrd="0" destOrd="0" parTransId="{0DB3C84B-BCBA-48B9-839E-E80D92A7B084}" sibTransId="{B933476D-D158-43CD-B4BA-5DCE0F44B7A5}"/>
    <dgm:cxn modelId="{61A7B2F5-6387-4762-95F4-4A3EE0452929}" type="presOf" srcId="{99FF292B-C840-4A42-8C50-4D69D8D4F483}" destId="{9D66F929-0AA6-4808-8AA1-59A836186598}" srcOrd="0" destOrd="0" presId="urn:microsoft.com/office/officeart/2005/8/layout/list1"/>
    <dgm:cxn modelId="{A2B537FA-899D-4991-8A0C-12C2E491CCAD}" srcId="{02D53DA3-60F7-4B7F-8EA0-474EB3042A8D}" destId="{8AB2FF52-4883-4240-9E8F-0A3C867F1048}" srcOrd="2" destOrd="0" parTransId="{708D4396-4AB2-4864-BFF6-E61796AB5BC4}" sibTransId="{5F0A04B0-BBCE-4CAE-818F-684B08E70629}"/>
    <dgm:cxn modelId="{2FB64C29-D765-4F1A-9439-A2E41FF50C3E}" type="presParOf" srcId="{9B611B77-A86D-4974-9C5E-51CFFBF7DDAA}" destId="{405D4818-1E77-4108-A539-E23795633EB6}" srcOrd="0" destOrd="0" presId="urn:microsoft.com/office/officeart/2005/8/layout/list1"/>
    <dgm:cxn modelId="{73A2BEAF-DAD3-4BD2-A1FE-036E213E8E89}" type="presParOf" srcId="{405D4818-1E77-4108-A539-E23795633EB6}" destId="{86D948E6-66FA-486A-92DD-3F4FCD654C17}" srcOrd="0" destOrd="0" presId="urn:microsoft.com/office/officeart/2005/8/layout/list1"/>
    <dgm:cxn modelId="{B102765D-390E-4D38-B0F7-453D9475F76D}" type="presParOf" srcId="{405D4818-1E77-4108-A539-E23795633EB6}" destId="{7C9C81D7-5C46-4314-B9F1-882B89C3C031}" srcOrd="1" destOrd="0" presId="urn:microsoft.com/office/officeart/2005/8/layout/list1"/>
    <dgm:cxn modelId="{01FCEAC0-8069-46E2-B4C0-896F49C60B58}" type="presParOf" srcId="{9B611B77-A86D-4974-9C5E-51CFFBF7DDAA}" destId="{0FBB8334-8F7A-4B64-9F7D-F181C5EDA126}" srcOrd="1" destOrd="0" presId="urn:microsoft.com/office/officeart/2005/8/layout/list1"/>
    <dgm:cxn modelId="{92F31785-24F3-492F-B015-2D8B60C2DB2E}" type="presParOf" srcId="{9B611B77-A86D-4974-9C5E-51CFFBF7DDAA}" destId="{EA1A74B3-052D-4DBE-BA43-196493540527}" srcOrd="2" destOrd="0" presId="urn:microsoft.com/office/officeart/2005/8/layout/list1"/>
    <dgm:cxn modelId="{A0237754-1C5B-4BF2-89BA-0AC0D51F63B6}" type="presParOf" srcId="{9B611B77-A86D-4974-9C5E-51CFFBF7DDAA}" destId="{4CC81D45-2D4F-4516-9907-F041608D7C0F}" srcOrd="3" destOrd="0" presId="urn:microsoft.com/office/officeart/2005/8/layout/list1"/>
    <dgm:cxn modelId="{13CA58DE-4257-4E50-B825-709090A20544}" type="presParOf" srcId="{9B611B77-A86D-4974-9C5E-51CFFBF7DDAA}" destId="{826B18FD-688C-4312-97E0-FADC9B97EFA0}" srcOrd="4" destOrd="0" presId="urn:microsoft.com/office/officeart/2005/8/layout/list1"/>
    <dgm:cxn modelId="{9F496A3A-1E73-4BEB-B795-F3728B7A5675}" type="presParOf" srcId="{826B18FD-688C-4312-97E0-FADC9B97EFA0}" destId="{1E0E2EE0-39A5-424D-A37A-545C812C6F1E}" srcOrd="0" destOrd="0" presId="urn:microsoft.com/office/officeart/2005/8/layout/list1"/>
    <dgm:cxn modelId="{C8C9295B-0567-4542-94F7-C79E7400CDEB}" type="presParOf" srcId="{826B18FD-688C-4312-97E0-FADC9B97EFA0}" destId="{43A72F3E-200D-4657-B3D9-0458FEC0564D}" srcOrd="1" destOrd="0" presId="urn:microsoft.com/office/officeart/2005/8/layout/list1"/>
    <dgm:cxn modelId="{EF0B6716-2080-43B3-B204-081800D93465}" type="presParOf" srcId="{9B611B77-A86D-4974-9C5E-51CFFBF7DDAA}" destId="{DE30F9A7-D40D-44BD-94BC-0B2037139E29}" srcOrd="5" destOrd="0" presId="urn:microsoft.com/office/officeart/2005/8/layout/list1"/>
    <dgm:cxn modelId="{2CFD49DF-754C-4323-ACE2-2688BFF7FC97}" type="presParOf" srcId="{9B611B77-A86D-4974-9C5E-51CFFBF7DDAA}" destId="{3D09304A-6AD9-4E6B-A954-F1E00AC5F2CD}" srcOrd="6" destOrd="0" presId="urn:microsoft.com/office/officeart/2005/8/layout/list1"/>
    <dgm:cxn modelId="{6D387247-ECAA-4876-BA74-ED48610FE8D9}" type="presParOf" srcId="{9B611B77-A86D-4974-9C5E-51CFFBF7DDAA}" destId="{CB4A52D5-06CF-4762-A509-C0DBF0914795}" srcOrd="7" destOrd="0" presId="urn:microsoft.com/office/officeart/2005/8/layout/list1"/>
    <dgm:cxn modelId="{E462DA26-CED4-4D5A-B7F0-940FD181FE0E}" type="presParOf" srcId="{9B611B77-A86D-4974-9C5E-51CFFBF7DDAA}" destId="{8BAB29F4-379B-4D43-8727-E7B5E028CB4B}" srcOrd="8" destOrd="0" presId="urn:microsoft.com/office/officeart/2005/8/layout/list1"/>
    <dgm:cxn modelId="{BA6CF4FB-8BBE-4D80-AC05-FEEFB6960FBA}" type="presParOf" srcId="{8BAB29F4-379B-4D43-8727-E7B5E028CB4B}" destId="{CBC3AB06-160E-4E78-BF97-F951D408BC74}" srcOrd="0" destOrd="0" presId="urn:microsoft.com/office/officeart/2005/8/layout/list1"/>
    <dgm:cxn modelId="{AD38FC0E-9D1E-467C-A43F-E138A3836C71}" type="presParOf" srcId="{8BAB29F4-379B-4D43-8727-E7B5E028CB4B}" destId="{98C33613-50D7-4D7D-A48D-1EF09E7D7421}" srcOrd="1" destOrd="0" presId="urn:microsoft.com/office/officeart/2005/8/layout/list1"/>
    <dgm:cxn modelId="{115E38F0-D6F8-4112-8637-5DD0374CD32F}" type="presParOf" srcId="{9B611B77-A86D-4974-9C5E-51CFFBF7DDAA}" destId="{7862980F-7243-44AF-BA04-CB2381882654}" srcOrd="9" destOrd="0" presId="urn:microsoft.com/office/officeart/2005/8/layout/list1"/>
    <dgm:cxn modelId="{F52AC49E-1AFC-4F1E-A803-7C34597B869F}" type="presParOf" srcId="{9B611B77-A86D-4974-9C5E-51CFFBF7DDAA}" destId="{E7EB7CF6-3788-41FF-A981-E3FF03E9563E}" srcOrd="10" destOrd="0" presId="urn:microsoft.com/office/officeart/2005/8/layout/list1"/>
    <dgm:cxn modelId="{7B14FF54-C282-4B11-9CAB-39F6CAA5C5DC}" type="presParOf" srcId="{9B611B77-A86D-4974-9C5E-51CFFBF7DDAA}" destId="{2FF827F3-DE0B-4C91-8801-D6679B19A670}" srcOrd="11" destOrd="0" presId="urn:microsoft.com/office/officeart/2005/8/layout/list1"/>
    <dgm:cxn modelId="{F447925C-B862-4D22-B8AF-DAA60A42A0D3}" type="presParOf" srcId="{9B611B77-A86D-4974-9C5E-51CFFBF7DDAA}" destId="{BAFF8D03-33E8-4481-905B-2BE4702F707C}" srcOrd="12" destOrd="0" presId="urn:microsoft.com/office/officeart/2005/8/layout/list1"/>
    <dgm:cxn modelId="{3D248E00-F745-4FD8-8002-625F37CA0CB2}" type="presParOf" srcId="{BAFF8D03-33E8-4481-905B-2BE4702F707C}" destId="{25EC64E1-213F-43CC-B682-14F57CC23D6E}" srcOrd="0" destOrd="0" presId="urn:microsoft.com/office/officeart/2005/8/layout/list1"/>
    <dgm:cxn modelId="{036206EC-AE4F-49D4-A96B-E1F039300BA3}" type="presParOf" srcId="{BAFF8D03-33E8-4481-905B-2BE4702F707C}" destId="{DF4AE4C8-DC11-4528-98FD-B60642711BE4}" srcOrd="1" destOrd="0" presId="urn:microsoft.com/office/officeart/2005/8/layout/list1"/>
    <dgm:cxn modelId="{A4AEA595-1DCB-440C-9819-32BC860CE876}" type="presParOf" srcId="{9B611B77-A86D-4974-9C5E-51CFFBF7DDAA}" destId="{14E5F210-D0A2-42A1-95FD-77559F49985B}" srcOrd="13" destOrd="0" presId="urn:microsoft.com/office/officeart/2005/8/layout/list1"/>
    <dgm:cxn modelId="{62567774-2E79-4328-8DBC-3C6F0C13A25E}" type="presParOf" srcId="{9B611B77-A86D-4974-9C5E-51CFFBF7DDAA}" destId="{08661BC4-33CC-4C10-84F4-6722EE09DD80}" srcOrd="14" destOrd="0" presId="urn:microsoft.com/office/officeart/2005/8/layout/list1"/>
    <dgm:cxn modelId="{2650C49E-FD6F-45E9-A7D5-5789B7FCAF95}" type="presParOf" srcId="{9B611B77-A86D-4974-9C5E-51CFFBF7DDAA}" destId="{974AC116-CAC3-4177-8344-FD7A10856B3E}" srcOrd="15" destOrd="0" presId="urn:microsoft.com/office/officeart/2005/8/layout/list1"/>
    <dgm:cxn modelId="{BA416686-0D32-4607-8769-342C290C70CD}" type="presParOf" srcId="{9B611B77-A86D-4974-9C5E-51CFFBF7DDAA}" destId="{542F3243-B6F8-4D31-BF1F-980D9DCF7659}" srcOrd="16" destOrd="0" presId="urn:microsoft.com/office/officeart/2005/8/layout/list1"/>
    <dgm:cxn modelId="{A698DD7C-CBF0-4B87-AECB-D241B533143A}" type="presParOf" srcId="{542F3243-B6F8-4D31-BF1F-980D9DCF7659}" destId="{9D66F929-0AA6-4808-8AA1-59A836186598}" srcOrd="0" destOrd="0" presId="urn:microsoft.com/office/officeart/2005/8/layout/list1"/>
    <dgm:cxn modelId="{FDE007E0-9192-4DCF-A7BC-9404557E5FC7}" type="presParOf" srcId="{542F3243-B6F8-4D31-BF1F-980D9DCF7659}" destId="{D6CBE650-9EBA-4A74-852D-381EF61C9B5F}" srcOrd="1" destOrd="0" presId="urn:microsoft.com/office/officeart/2005/8/layout/list1"/>
    <dgm:cxn modelId="{39E4814A-135B-496B-B211-FC3EC86CAF21}" type="presParOf" srcId="{9B611B77-A86D-4974-9C5E-51CFFBF7DDAA}" destId="{22555B8F-6187-4CEB-9177-526ACE062220}" srcOrd="17" destOrd="0" presId="urn:microsoft.com/office/officeart/2005/8/layout/list1"/>
    <dgm:cxn modelId="{3564E072-FB67-435D-BDFC-DC5DBA8F0E93}" type="presParOf" srcId="{9B611B77-A86D-4974-9C5E-51CFFBF7DDAA}" destId="{D7BE3829-2E70-4073-AA8D-66C6914B6FCC}"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D955AC-1CB5-4016-98A4-E258468EB220}" type="doc">
      <dgm:prSet loTypeId="urn:microsoft.com/office/officeart/2005/8/layout/hList1" loCatId="list" qsTypeId="urn:microsoft.com/office/officeart/2005/8/quickstyle/3d3" qsCatId="3D" csTypeId="urn:microsoft.com/office/officeart/2005/8/colors/colorful5" csCatId="colorful" phldr="1"/>
      <dgm:spPr/>
      <dgm:t>
        <a:bodyPr/>
        <a:lstStyle/>
        <a:p>
          <a:endParaRPr lang="en-US"/>
        </a:p>
      </dgm:t>
    </dgm:pt>
    <dgm:pt modelId="{256FD399-3CF8-41ED-A668-C11DCBDD46BC}">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800" b="1" kern="1200" dirty="0" smtClean="0">
              <a:solidFill>
                <a:schemeClr val="bg2"/>
              </a:solidFill>
              <a:latin typeface="Calibri Light" panose="020F0302020204030204" pitchFamily="34" charset="0"/>
              <a:ea typeface="Times New Roman" panose="02020603050405020304" pitchFamily="18" charset="0"/>
              <a:cs typeface="Times New Roman" panose="02020603050405020304" pitchFamily="18" charset="0"/>
            </a:rPr>
            <a:t>Non-Monetary Partnership</a:t>
          </a:r>
          <a:endParaRPr lang="en-US" sz="1800" b="1" kern="1200" dirty="0">
            <a:solidFill>
              <a:schemeClr val="bg2"/>
            </a:solidFill>
            <a:latin typeface="Calibri Light" panose="020F0302020204030204" pitchFamily="34" charset="0"/>
            <a:ea typeface="Times New Roman" panose="02020603050405020304" pitchFamily="18" charset="0"/>
            <a:cs typeface="Times New Roman" panose="02020603050405020304" pitchFamily="18" charset="0"/>
          </a:endParaRPr>
        </a:p>
      </dgm:t>
    </dgm:pt>
    <dgm:pt modelId="{33E7C407-8D97-4707-90C6-A1F7615CEF13}" type="parTrans" cxnId="{B4872A04-086F-48C9-BE42-119A86406201}">
      <dgm:prSet/>
      <dgm:spPr/>
      <dgm:t>
        <a:bodyPr/>
        <a:lstStyle/>
        <a:p>
          <a:endParaRPr lang="en-US"/>
        </a:p>
      </dgm:t>
    </dgm:pt>
    <dgm:pt modelId="{C5C6CB82-C13F-44C2-97B2-F0F547219781}" type="sibTrans" cxnId="{B4872A04-086F-48C9-BE42-119A86406201}">
      <dgm:prSet/>
      <dgm:spPr/>
      <dgm:t>
        <a:bodyPr/>
        <a:lstStyle/>
        <a:p>
          <a:endParaRPr lang="en-US"/>
        </a:p>
      </dgm:t>
    </dgm:pt>
    <dgm:pt modelId="{C9F2B829-D6A1-41EE-AD97-83818B5AA4B0}">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1600" b="1" kern="1200" dirty="0" smtClean="0">
              <a:solidFill>
                <a:srgbClr val="595959"/>
              </a:solidFill>
              <a:latin typeface="Calibri Light" panose="020F0302020204030204" pitchFamily="34" charset="0"/>
              <a:ea typeface="Times New Roman" panose="02020603050405020304" pitchFamily="18" charset="0"/>
              <a:cs typeface="Times New Roman" panose="02020603050405020304" pitchFamily="18" charset="0"/>
            </a:rPr>
            <a:t>Impactful and yielding desired Strategic Outcomes </a:t>
          </a:r>
          <a:endParaRPr lang="en-US" sz="1600" b="1" kern="1200" dirty="0">
            <a:solidFill>
              <a:srgbClr val="595959"/>
            </a:solidFill>
            <a:latin typeface="Calibri Light" panose="020F0302020204030204" pitchFamily="34" charset="0"/>
            <a:ea typeface="Times New Roman" panose="02020603050405020304" pitchFamily="18" charset="0"/>
            <a:cs typeface="Times New Roman" panose="02020603050405020304" pitchFamily="18" charset="0"/>
          </a:endParaRPr>
        </a:p>
      </dgm:t>
    </dgm:pt>
    <dgm:pt modelId="{68E49443-F547-461B-A513-20B6D86FC338}" type="parTrans" cxnId="{FC5BF211-5AE9-4084-9504-4CE56D3B8A16}">
      <dgm:prSet/>
      <dgm:spPr/>
      <dgm:t>
        <a:bodyPr/>
        <a:lstStyle/>
        <a:p>
          <a:endParaRPr lang="en-US"/>
        </a:p>
      </dgm:t>
    </dgm:pt>
    <dgm:pt modelId="{AD9FD8FC-0859-4EBA-ACA2-50383989CFBC}" type="sibTrans" cxnId="{FC5BF211-5AE9-4084-9504-4CE56D3B8A16}">
      <dgm:prSet/>
      <dgm:spPr/>
      <dgm:t>
        <a:bodyPr/>
        <a:lstStyle/>
        <a:p>
          <a:endParaRPr lang="en-US"/>
        </a:p>
      </dgm:t>
    </dgm:pt>
    <dgm:pt modelId="{5148E05A-007A-483A-A961-23984E53EB79}">
      <dgm:prSet phldrT="[Text]" custT="1"/>
      <dgm:spPr>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800" b="1" kern="1200" dirty="0" smtClean="0">
              <a:solidFill>
                <a:schemeClr val="bg2"/>
              </a:solidFill>
              <a:latin typeface="Calibri Light" panose="020F0302020204030204" pitchFamily="34" charset="0"/>
              <a:ea typeface="Times New Roman" panose="02020603050405020304" pitchFamily="18" charset="0"/>
              <a:cs typeface="Times New Roman" panose="02020603050405020304" pitchFamily="18" charset="0"/>
            </a:rPr>
            <a:t>Monetary Partnership</a:t>
          </a:r>
          <a:endParaRPr lang="en-US" sz="1800" b="1" kern="1200" dirty="0">
            <a:solidFill>
              <a:schemeClr val="bg2"/>
            </a:solidFill>
            <a:latin typeface="Calibri Light" panose="020F0302020204030204" pitchFamily="34" charset="0"/>
            <a:ea typeface="Times New Roman" panose="02020603050405020304" pitchFamily="18" charset="0"/>
            <a:cs typeface="Times New Roman" panose="02020603050405020304" pitchFamily="18" charset="0"/>
          </a:endParaRPr>
        </a:p>
      </dgm:t>
    </dgm:pt>
    <dgm:pt modelId="{71857DAC-F647-4B0D-BD0F-D3DD28927873}" type="parTrans" cxnId="{1505F547-E061-41A3-BF26-038F20A89BDF}">
      <dgm:prSet/>
      <dgm:spPr/>
      <dgm:t>
        <a:bodyPr/>
        <a:lstStyle/>
        <a:p>
          <a:endParaRPr lang="en-US"/>
        </a:p>
      </dgm:t>
    </dgm:pt>
    <dgm:pt modelId="{2800C0F3-FC5F-4041-A5E0-2D8E6678B70E}" type="sibTrans" cxnId="{1505F547-E061-41A3-BF26-038F20A89BDF}">
      <dgm:prSet/>
      <dgm:spPr/>
      <dgm:t>
        <a:bodyPr/>
        <a:lstStyle/>
        <a:p>
          <a:endParaRPr lang="en-US"/>
        </a:p>
      </dgm:t>
    </dgm:pt>
    <dgm:pt modelId="{7C90CCF4-B42A-4307-9BAD-947376A495CC}">
      <dgm:prSet phldrT="[Text]" custT="1"/>
      <dgm:spPr>
        <a:solidFill>
          <a:schemeClr val="tx1">
            <a:lumMod val="50000"/>
            <a:lumOff val="50000"/>
            <a:alpha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1600" b="1" kern="1200" dirty="0" smtClean="0">
              <a:solidFill>
                <a:srgbClr val="595959"/>
              </a:solidFill>
              <a:latin typeface="Calibri Light" panose="020F0302020204030204" pitchFamily="34" charset="0"/>
              <a:ea typeface="Times New Roman" panose="02020603050405020304" pitchFamily="18" charset="0"/>
              <a:cs typeface="Times New Roman" panose="02020603050405020304" pitchFamily="18" charset="0"/>
            </a:rPr>
            <a:t>Impactful and yielding desired Strategic Outcomes</a:t>
          </a:r>
          <a:endParaRPr lang="en-US" sz="1600" b="1" kern="1200" dirty="0">
            <a:solidFill>
              <a:srgbClr val="595959"/>
            </a:solidFill>
            <a:latin typeface="Calibri Light" panose="020F0302020204030204" pitchFamily="34" charset="0"/>
            <a:ea typeface="Times New Roman" panose="02020603050405020304" pitchFamily="18" charset="0"/>
            <a:cs typeface="Times New Roman" panose="02020603050405020304" pitchFamily="18" charset="0"/>
          </a:endParaRPr>
        </a:p>
      </dgm:t>
    </dgm:pt>
    <dgm:pt modelId="{ED1CEF25-B50C-4928-A7CF-58F0C6CE3DD3}" type="parTrans" cxnId="{672D427D-8A09-4429-8B7E-1213F0EEE2EF}">
      <dgm:prSet/>
      <dgm:spPr/>
      <dgm:t>
        <a:bodyPr/>
        <a:lstStyle/>
        <a:p>
          <a:endParaRPr lang="en-US"/>
        </a:p>
      </dgm:t>
    </dgm:pt>
    <dgm:pt modelId="{1564CA0E-1575-4655-A27C-CD433A93B915}" type="sibTrans" cxnId="{672D427D-8A09-4429-8B7E-1213F0EEE2EF}">
      <dgm:prSet/>
      <dgm:spPr/>
      <dgm:t>
        <a:bodyPr/>
        <a:lstStyle/>
        <a:p>
          <a:endParaRPr lang="en-US"/>
        </a:p>
      </dgm:t>
    </dgm:pt>
    <dgm:pt modelId="{3BF31598-3B20-4512-B48E-55F629CAC62C}">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1" kern="1200" dirty="0" smtClean="0">
              <a:solidFill>
                <a:schemeClr val="bg2"/>
              </a:solidFill>
              <a:latin typeface="Calibri Light" panose="020F0302020204030204" pitchFamily="34" charset="0"/>
              <a:ea typeface="Times New Roman" panose="02020603050405020304" pitchFamily="18" charset="0"/>
              <a:cs typeface="Times New Roman" panose="02020603050405020304" pitchFamily="18" charset="0"/>
            </a:rPr>
            <a:t>Co-funding by Both Partners</a:t>
          </a:r>
          <a:endParaRPr lang="en-US" sz="2000" b="1" kern="1200" dirty="0">
            <a:solidFill>
              <a:schemeClr val="bg2"/>
            </a:solidFill>
            <a:latin typeface="Calibri Light" panose="020F0302020204030204" pitchFamily="34" charset="0"/>
            <a:ea typeface="Times New Roman" panose="02020603050405020304" pitchFamily="18" charset="0"/>
            <a:cs typeface="Times New Roman" panose="02020603050405020304" pitchFamily="18" charset="0"/>
          </a:endParaRPr>
        </a:p>
      </dgm:t>
    </dgm:pt>
    <dgm:pt modelId="{CEBD1A58-A00F-49DC-AA06-D4904F813FF1}" type="parTrans" cxnId="{4BC322F3-CA09-4E2F-9882-6A852CEA9F67}">
      <dgm:prSet/>
      <dgm:spPr/>
      <dgm:t>
        <a:bodyPr/>
        <a:lstStyle/>
        <a:p>
          <a:endParaRPr lang="en-US"/>
        </a:p>
      </dgm:t>
    </dgm:pt>
    <dgm:pt modelId="{F4F79AB8-7B5B-4B1D-A0FE-C061DAB22287}" type="sibTrans" cxnId="{4BC322F3-CA09-4E2F-9882-6A852CEA9F67}">
      <dgm:prSet/>
      <dgm:spPr/>
      <dgm:t>
        <a:bodyPr/>
        <a:lstStyle/>
        <a:p>
          <a:endParaRPr lang="en-US"/>
        </a:p>
      </dgm:t>
    </dgm:pt>
    <dgm:pt modelId="{608212A5-DD4B-46A1-A0B8-D5CAA4D4C5C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1600" b="1" kern="1200" dirty="0" smtClean="0">
              <a:solidFill>
                <a:srgbClr val="595959"/>
              </a:solidFill>
              <a:latin typeface="Calibri Light" panose="020F0302020204030204" pitchFamily="34" charset="0"/>
              <a:ea typeface="Times New Roman" panose="02020603050405020304" pitchFamily="18" charset="0"/>
              <a:cs typeface="Times New Roman" panose="02020603050405020304" pitchFamily="18" charset="0"/>
            </a:rPr>
            <a:t>Impactful and yielding desired Strategic Outcomes</a:t>
          </a:r>
          <a:endParaRPr lang="en-US" sz="1600" b="1" kern="1200" dirty="0">
            <a:solidFill>
              <a:srgbClr val="595959"/>
            </a:solidFill>
            <a:latin typeface="Calibri Light" panose="020F0302020204030204" pitchFamily="34" charset="0"/>
            <a:ea typeface="Times New Roman" panose="02020603050405020304" pitchFamily="18" charset="0"/>
            <a:cs typeface="Times New Roman" panose="02020603050405020304" pitchFamily="18" charset="0"/>
          </a:endParaRPr>
        </a:p>
      </dgm:t>
    </dgm:pt>
    <dgm:pt modelId="{DCBA07AA-43A1-4AFF-96BB-CC4251C949A8}" type="parTrans" cxnId="{9DE15801-59BD-4904-B15F-1DC47E1E4CB7}">
      <dgm:prSet/>
      <dgm:spPr/>
      <dgm:t>
        <a:bodyPr/>
        <a:lstStyle/>
        <a:p>
          <a:endParaRPr lang="en-US"/>
        </a:p>
      </dgm:t>
    </dgm:pt>
    <dgm:pt modelId="{9F6F1076-A420-40CC-9ACE-3F38FBF96719}" type="sibTrans" cxnId="{9DE15801-59BD-4904-B15F-1DC47E1E4CB7}">
      <dgm:prSet/>
      <dgm:spPr/>
      <dgm:t>
        <a:bodyPr/>
        <a:lstStyle/>
        <a:p>
          <a:endParaRPr lang="en-US"/>
        </a:p>
      </dgm:t>
    </dgm:pt>
    <dgm:pt modelId="{67D32D8E-AC1C-4FB5-AEAF-FB05A5359B50}" type="pres">
      <dgm:prSet presAssocID="{FAD955AC-1CB5-4016-98A4-E258468EB220}" presName="Name0" presStyleCnt="0">
        <dgm:presLayoutVars>
          <dgm:dir/>
          <dgm:animLvl val="lvl"/>
          <dgm:resizeHandles val="exact"/>
        </dgm:presLayoutVars>
      </dgm:prSet>
      <dgm:spPr/>
      <dgm:t>
        <a:bodyPr/>
        <a:lstStyle/>
        <a:p>
          <a:endParaRPr lang="en-US"/>
        </a:p>
      </dgm:t>
    </dgm:pt>
    <dgm:pt modelId="{9BA33794-6D24-4E43-863F-F25E2D0BA062}" type="pres">
      <dgm:prSet presAssocID="{256FD399-3CF8-41ED-A668-C11DCBDD46BC}" presName="composite" presStyleCnt="0"/>
      <dgm:spPr/>
      <dgm:t>
        <a:bodyPr/>
        <a:lstStyle/>
        <a:p>
          <a:endParaRPr lang="en-US"/>
        </a:p>
      </dgm:t>
    </dgm:pt>
    <dgm:pt modelId="{5A7E5034-EFC4-4008-B276-1A07B6193654}" type="pres">
      <dgm:prSet presAssocID="{256FD399-3CF8-41ED-A668-C11DCBDD46BC}" presName="parTx" presStyleLbl="alignNode1" presStyleIdx="0" presStyleCnt="3">
        <dgm:presLayoutVars>
          <dgm:chMax val="0"/>
          <dgm:chPref val="0"/>
          <dgm:bulletEnabled val="1"/>
        </dgm:presLayoutVars>
      </dgm:prSet>
      <dgm:spPr/>
      <dgm:t>
        <a:bodyPr/>
        <a:lstStyle/>
        <a:p>
          <a:endParaRPr lang="en-US"/>
        </a:p>
      </dgm:t>
    </dgm:pt>
    <dgm:pt modelId="{6C7467F7-F277-4225-A962-E59D50780D05}" type="pres">
      <dgm:prSet presAssocID="{256FD399-3CF8-41ED-A668-C11DCBDD46BC}" presName="desTx" presStyleLbl="alignAccFollowNode1" presStyleIdx="0" presStyleCnt="3">
        <dgm:presLayoutVars>
          <dgm:bulletEnabled val="1"/>
        </dgm:presLayoutVars>
      </dgm:prSet>
      <dgm:spPr/>
      <dgm:t>
        <a:bodyPr/>
        <a:lstStyle/>
        <a:p>
          <a:endParaRPr lang="en-US"/>
        </a:p>
      </dgm:t>
    </dgm:pt>
    <dgm:pt modelId="{B00FDDB7-6EBF-44F1-9771-E33DFDB30426}" type="pres">
      <dgm:prSet presAssocID="{C5C6CB82-C13F-44C2-97B2-F0F547219781}" presName="space" presStyleCnt="0"/>
      <dgm:spPr/>
      <dgm:t>
        <a:bodyPr/>
        <a:lstStyle/>
        <a:p>
          <a:endParaRPr lang="en-US"/>
        </a:p>
      </dgm:t>
    </dgm:pt>
    <dgm:pt modelId="{5314A876-3D6B-47EE-8D31-5CAC14626441}" type="pres">
      <dgm:prSet presAssocID="{5148E05A-007A-483A-A961-23984E53EB79}" presName="composite" presStyleCnt="0"/>
      <dgm:spPr/>
      <dgm:t>
        <a:bodyPr/>
        <a:lstStyle/>
        <a:p>
          <a:endParaRPr lang="en-US"/>
        </a:p>
      </dgm:t>
    </dgm:pt>
    <dgm:pt modelId="{11500750-F4C8-4670-90E9-71486C1B851D}" type="pres">
      <dgm:prSet presAssocID="{5148E05A-007A-483A-A961-23984E53EB79}" presName="parTx" presStyleLbl="alignNode1" presStyleIdx="1" presStyleCnt="3" custLinFactNeighborX="4292" custLinFactNeighborY="-601">
        <dgm:presLayoutVars>
          <dgm:chMax val="0"/>
          <dgm:chPref val="0"/>
          <dgm:bulletEnabled val="1"/>
        </dgm:presLayoutVars>
      </dgm:prSet>
      <dgm:spPr/>
      <dgm:t>
        <a:bodyPr/>
        <a:lstStyle/>
        <a:p>
          <a:endParaRPr lang="en-US"/>
        </a:p>
      </dgm:t>
    </dgm:pt>
    <dgm:pt modelId="{3FB094FC-2A97-48C6-9AF8-629650D83E4A}" type="pres">
      <dgm:prSet presAssocID="{5148E05A-007A-483A-A961-23984E53EB79}" presName="desTx" presStyleLbl="alignAccFollowNode1" presStyleIdx="1" presStyleCnt="3" custLinFactNeighborX="4281" custLinFactNeighborY="-1422">
        <dgm:presLayoutVars>
          <dgm:bulletEnabled val="1"/>
        </dgm:presLayoutVars>
      </dgm:prSet>
      <dgm:spPr/>
      <dgm:t>
        <a:bodyPr/>
        <a:lstStyle/>
        <a:p>
          <a:endParaRPr lang="en-US"/>
        </a:p>
      </dgm:t>
    </dgm:pt>
    <dgm:pt modelId="{D61B51CC-00E8-48FF-AA23-1DB6D34F534F}" type="pres">
      <dgm:prSet presAssocID="{2800C0F3-FC5F-4041-A5E0-2D8E6678B70E}" presName="space" presStyleCnt="0"/>
      <dgm:spPr/>
      <dgm:t>
        <a:bodyPr/>
        <a:lstStyle/>
        <a:p>
          <a:endParaRPr lang="en-US"/>
        </a:p>
      </dgm:t>
    </dgm:pt>
    <dgm:pt modelId="{C50FFBCA-9F9E-432B-B142-FE5472E079E5}" type="pres">
      <dgm:prSet presAssocID="{3BF31598-3B20-4512-B48E-55F629CAC62C}" presName="composite" presStyleCnt="0"/>
      <dgm:spPr/>
      <dgm:t>
        <a:bodyPr/>
        <a:lstStyle/>
        <a:p>
          <a:endParaRPr lang="en-US"/>
        </a:p>
      </dgm:t>
    </dgm:pt>
    <dgm:pt modelId="{1072C2E3-146F-4107-B802-5D8DD6344987}" type="pres">
      <dgm:prSet presAssocID="{3BF31598-3B20-4512-B48E-55F629CAC62C}" presName="parTx" presStyleLbl="alignNode1" presStyleIdx="2" presStyleCnt="3" custLinFactNeighborX="420" custLinFactNeighborY="-3256">
        <dgm:presLayoutVars>
          <dgm:chMax val="0"/>
          <dgm:chPref val="0"/>
          <dgm:bulletEnabled val="1"/>
        </dgm:presLayoutVars>
      </dgm:prSet>
      <dgm:spPr/>
      <dgm:t>
        <a:bodyPr/>
        <a:lstStyle/>
        <a:p>
          <a:endParaRPr lang="en-US"/>
        </a:p>
      </dgm:t>
    </dgm:pt>
    <dgm:pt modelId="{0B4610C0-FB7C-4E13-A3E4-8961FE939AD2}" type="pres">
      <dgm:prSet presAssocID="{3BF31598-3B20-4512-B48E-55F629CAC62C}" presName="desTx" presStyleLbl="alignAccFollowNode1" presStyleIdx="2" presStyleCnt="3">
        <dgm:presLayoutVars>
          <dgm:bulletEnabled val="1"/>
        </dgm:presLayoutVars>
      </dgm:prSet>
      <dgm:spPr/>
      <dgm:t>
        <a:bodyPr/>
        <a:lstStyle/>
        <a:p>
          <a:endParaRPr lang="en-US"/>
        </a:p>
      </dgm:t>
    </dgm:pt>
  </dgm:ptLst>
  <dgm:cxnLst>
    <dgm:cxn modelId="{B4872A04-086F-48C9-BE42-119A86406201}" srcId="{FAD955AC-1CB5-4016-98A4-E258468EB220}" destId="{256FD399-3CF8-41ED-A668-C11DCBDD46BC}" srcOrd="0" destOrd="0" parTransId="{33E7C407-8D97-4707-90C6-A1F7615CEF13}" sibTransId="{C5C6CB82-C13F-44C2-97B2-F0F547219781}"/>
    <dgm:cxn modelId="{E0CEF5B3-98E3-454F-AEB5-49E2DC3AFB0E}" type="presOf" srcId="{3BF31598-3B20-4512-B48E-55F629CAC62C}" destId="{1072C2E3-146F-4107-B802-5D8DD6344987}" srcOrd="0" destOrd="0" presId="urn:microsoft.com/office/officeart/2005/8/layout/hList1"/>
    <dgm:cxn modelId="{D3F8F54F-953B-483B-8829-E9707C13EFE6}" type="presOf" srcId="{7C90CCF4-B42A-4307-9BAD-947376A495CC}" destId="{3FB094FC-2A97-48C6-9AF8-629650D83E4A}" srcOrd="0" destOrd="0" presId="urn:microsoft.com/office/officeart/2005/8/layout/hList1"/>
    <dgm:cxn modelId="{4BC322F3-CA09-4E2F-9882-6A852CEA9F67}" srcId="{FAD955AC-1CB5-4016-98A4-E258468EB220}" destId="{3BF31598-3B20-4512-B48E-55F629CAC62C}" srcOrd="2" destOrd="0" parTransId="{CEBD1A58-A00F-49DC-AA06-D4904F813FF1}" sibTransId="{F4F79AB8-7B5B-4B1D-A0FE-C061DAB22287}"/>
    <dgm:cxn modelId="{A3199B6F-4ABE-41FD-8767-518F64B65A0C}" type="presOf" srcId="{FAD955AC-1CB5-4016-98A4-E258468EB220}" destId="{67D32D8E-AC1C-4FB5-AEAF-FB05A5359B50}" srcOrd="0" destOrd="0" presId="urn:microsoft.com/office/officeart/2005/8/layout/hList1"/>
    <dgm:cxn modelId="{0DB53C23-DEC5-450D-B8CE-F68FDDFC50C5}" type="presOf" srcId="{5148E05A-007A-483A-A961-23984E53EB79}" destId="{11500750-F4C8-4670-90E9-71486C1B851D}" srcOrd="0" destOrd="0" presId="urn:microsoft.com/office/officeart/2005/8/layout/hList1"/>
    <dgm:cxn modelId="{8263E359-017E-4E9C-BB03-C7543764C3C8}" type="presOf" srcId="{C9F2B829-D6A1-41EE-AD97-83818B5AA4B0}" destId="{6C7467F7-F277-4225-A962-E59D50780D05}" srcOrd="0" destOrd="0" presId="urn:microsoft.com/office/officeart/2005/8/layout/hList1"/>
    <dgm:cxn modelId="{9DE15801-59BD-4904-B15F-1DC47E1E4CB7}" srcId="{3BF31598-3B20-4512-B48E-55F629CAC62C}" destId="{608212A5-DD4B-46A1-A0B8-D5CAA4D4C5C5}" srcOrd="0" destOrd="0" parTransId="{DCBA07AA-43A1-4AFF-96BB-CC4251C949A8}" sibTransId="{9F6F1076-A420-40CC-9ACE-3F38FBF96719}"/>
    <dgm:cxn modelId="{BA58B0B8-AD08-473D-8B9F-6968FDFC6F5E}" type="presOf" srcId="{608212A5-DD4B-46A1-A0B8-D5CAA4D4C5C5}" destId="{0B4610C0-FB7C-4E13-A3E4-8961FE939AD2}" srcOrd="0" destOrd="0" presId="urn:microsoft.com/office/officeart/2005/8/layout/hList1"/>
    <dgm:cxn modelId="{FC5BF211-5AE9-4084-9504-4CE56D3B8A16}" srcId="{256FD399-3CF8-41ED-A668-C11DCBDD46BC}" destId="{C9F2B829-D6A1-41EE-AD97-83818B5AA4B0}" srcOrd="0" destOrd="0" parTransId="{68E49443-F547-461B-A513-20B6D86FC338}" sibTransId="{AD9FD8FC-0859-4EBA-ACA2-50383989CFBC}"/>
    <dgm:cxn modelId="{1505F547-E061-41A3-BF26-038F20A89BDF}" srcId="{FAD955AC-1CB5-4016-98A4-E258468EB220}" destId="{5148E05A-007A-483A-A961-23984E53EB79}" srcOrd="1" destOrd="0" parTransId="{71857DAC-F647-4B0D-BD0F-D3DD28927873}" sibTransId="{2800C0F3-FC5F-4041-A5E0-2D8E6678B70E}"/>
    <dgm:cxn modelId="{672D427D-8A09-4429-8B7E-1213F0EEE2EF}" srcId="{5148E05A-007A-483A-A961-23984E53EB79}" destId="{7C90CCF4-B42A-4307-9BAD-947376A495CC}" srcOrd="0" destOrd="0" parTransId="{ED1CEF25-B50C-4928-A7CF-58F0C6CE3DD3}" sibTransId="{1564CA0E-1575-4655-A27C-CD433A93B915}"/>
    <dgm:cxn modelId="{EA006259-F17E-4B8D-B803-4744A9C3B188}" type="presOf" srcId="{256FD399-3CF8-41ED-A668-C11DCBDD46BC}" destId="{5A7E5034-EFC4-4008-B276-1A07B6193654}" srcOrd="0" destOrd="0" presId="urn:microsoft.com/office/officeart/2005/8/layout/hList1"/>
    <dgm:cxn modelId="{08460D8F-A2B9-4122-88BB-824D6ECBCD76}" type="presParOf" srcId="{67D32D8E-AC1C-4FB5-AEAF-FB05A5359B50}" destId="{9BA33794-6D24-4E43-863F-F25E2D0BA062}" srcOrd="0" destOrd="0" presId="urn:microsoft.com/office/officeart/2005/8/layout/hList1"/>
    <dgm:cxn modelId="{16CFEF0E-ADFD-4644-87F2-C6010965B6CC}" type="presParOf" srcId="{9BA33794-6D24-4E43-863F-F25E2D0BA062}" destId="{5A7E5034-EFC4-4008-B276-1A07B6193654}" srcOrd="0" destOrd="0" presId="urn:microsoft.com/office/officeart/2005/8/layout/hList1"/>
    <dgm:cxn modelId="{592D2B99-AB24-4474-8602-F8C2F42FA175}" type="presParOf" srcId="{9BA33794-6D24-4E43-863F-F25E2D0BA062}" destId="{6C7467F7-F277-4225-A962-E59D50780D05}" srcOrd="1" destOrd="0" presId="urn:microsoft.com/office/officeart/2005/8/layout/hList1"/>
    <dgm:cxn modelId="{E6279852-D070-4CB1-8201-C1CAABFEEBA7}" type="presParOf" srcId="{67D32D8E-AC1C-4FB5-AEAF-FB05A5359B50}" destId="{B00FDDB7-6EBF-44F1-9771-E33DFDB30426}" srcOrd="1" destOrd="0" presId="urn:microsoft.com/office/officeart/2005/8/layout/hList1"/>
    <dgm:cxn modelId="{C3DAFA5C-DD76-48D4-A96B-BE5405E62969}" type="presParOf" srcId="{67D32D8E-AC1C-4FB5-AEAF-FB05A5359B50}" destId="{5314A876-3D6B-47EE-8D31-5CAC14626441}" srcOrd="2" destOrd="0" presId="urn:microsoft.com/office/officeart/2005/8/layout/hList1"/>
    <dgm:cxn modelId="{171B6644-9DCA-4C33-9A31-098888656B5B}" type="presParOf" srcId="{5314A876-3D6B-47EE-8D31-5CAC14626441}" destId="{11500750-F4C8-4670-90E9-71486C1B851D}" srcOrd="0" destOrd="0" presId="urn:microsoft.com/office/officeart/2005/8/layout/hList1"/>
    <dgm:cxn modelId="{77625FC3-2E64-44DC-9015-21BAE1ED6B9F}" type="presParOf" srcId="{5314A876-3D6B-47EE-8D31-5CAC14626441}" destId="{3FB094FC-2A97-48C6-9AF8-629650D83E4A}" srcOrd="1" destOrd="0" presId="urn:microsoft.com/office/officeart/2005/8/layout/hList1"/>
    <dgm:cxn modelId="{0EB19693-0959-4E01-9F4E-7BB2A458A6A0}" type="presParOf" srcId="{67D32D8E-AC1C-4FB5-AEAF-FB05A5359B50}" destId="{D61B51CC-00E8-48FF-AA23-1DB6D34F534F}" srcOrd="3" destOrd="0" presId="urn:microsoft.com/office/officeart/2005/8/layout/hList1"/>
    <dgm:cxn modelId="{FBD8164B-3871-4E05-9518-33DDD5FECA06}" type="presParOf" srcId="{67D32D8E-AC1C-4FB5-AEAF-FB05A5359B50}" destId="{C50FFBCA-9F9E-432B-B142-FE5472E079E5}" srcOrd="4" destOrd="0" presId="urn:microsoft.com/office/officeart/2005/8/layout/hList1"/>
    <dgm:cxn modelId="{C5FFF4CB-A5CD-4BD4-B570-B0619AFD556C}" type="presParOf" srcId="{C50FFBCA-9F9E-432B-B142-FE5472E079E5}" destId="{1072C2E3-146F-4107-B802-5D8DD6344987}" srcOrd="0" destOrd="0" presId="urn:microsoft.com/office/officeart/2005/8/layout/hList1"/>
    <dgm:cxn modelId="{05FC9783-8A0A-42B6-9946-DDA376CE906F}" type="presParOf" srcId="{C50FFBCA-9F9E-432B-B142-FE5472E079E5}" destId="{0B4610C0-FB7C-4E13-A3E4-8961FE939AD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8409F00-940F-45DC-BCDC-7FC8DA631D7C}" type="doc">
      <dgm:prSet loTypeId="urn:microsoft.com/office/officeart/2005/8/layout/hList7" loCatId="list" qsTypeId="urn:microsoft.com/office/officeart/2005/8/quickstyle/3d3" qsCatId="3D" csTypeId="urn:microsoft.com/office/officeart/2005/8/colors/accent2_1" csCatId="accent2" phldr="1"/>
      <dgm:spPr/>
      <dgm:t>
        <a:bodyPr/>
        <a:lstStyle/>
        <a:p>
          <a:endParaRPr lang="en-US"/>
        </a:p>
      </dgm:t>
    </dgm:pt>
    <dgm:pt modelId="{CB75570B-2936-4354-8455-76060DFF9258}">
      <dgm:prSet phldrT="[Text]" custT="1"/>
      <dgm:spPr>
        <a:xfrm>
          <a:off x="3693059" y="0"/>
          <a:ext cx="1792188" cy="3200400"/>
        </a:xfrm>
        <a:prstGeom prst="roundRect">
          <a:avLst>
            <a:gd name="adj" fmla="val 10000"/>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z="1400" b="1"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Pillar 3</a:t>
          </a:r>
          <a:r>
            <a:rPr lang="en-US" sz="14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 Soft Skills </a:t>
          </a:r>
          <a:r>
            <a:rPr lang="en-US" sz="1400"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Development</a:t>
          </a:r>
        </a:p>
        <a:p>
          <a:r>
            <a:rPr lang="en-US" sz="1400" dirty="0" smtClean="0">
              <a:solidFill>
                <a:sysClr val="windowText" lastClr="000000">
                  <a:hueOff val="0"/>
                  <a:satOff val="0"/>
                  <a:lumOff val="0"/>
                  <a:alphaOff val="0"/>
                </a:sysClr>
              </a:solidFill>
              <a:latin typeface="Calibri" panose="020F0502020204030204"/>
              <a:ea typeface="+mn-ea"/>
              <a:cs typeface="+mn-cs"/>
            </a:rPr>
            <a:t>(</a:t>
          </a:r>
          <a:r>
            <a:rPr lang="en-US" sz="1400" i="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Coaching and Mentoring</a:t>
          </a:r>
          <a:r>
            <a:rPr lang="en-US" sz="1400" dirty="0" smtClean="0">
              <a:solidFill>
                <a:sysClr val="windowText" lastClr="000000">
                  <a:hueOff val="0"/>
                  <a:satOff val="0"/>
                  <a:lumOff val="0"/>
                  <a:alphaOff val="0"/>
                </a:sysClr>
              </a:solidFill>
              <a:latin typeface="Calibri" panose="020F0502020204030204"/>
              <a:ea typeface="+mn-ea"/>
              <a:cs typeface="+mn-cs"/>
            </a:rPr>
            <a:t>)</a:t>
          </a:r>
          <a:endParaRPr lang="en-US" sz="1400" dirty="0">
            <a:solidFill>
              <a:sysClr val="windowText" lastClr="000000">
                <a:hueOff val="0"/>
                <a:satOff val="0"/>
                <a:lumOff val="0"/>
                <a:alphaOff val="0"/>
              </a:sysClr>
            </a:solidFill>
            <a:latin typeface="Calibri" panose="020F0502020204030204"/>
            <a:ea typeface="+mn-ea"/>
            <a:cs typeface="+mn-cs"/>
          </a:endParaRPr>
        </a:p>
      </dgm:t>
    </dgm:pt>
    <dgm:pt modelId="{E0C1CEA6-D0B0-4D47-8F82-CF8A0AE029B3}" type="parTrans" cxnId="{0536C065-BC28-43E8-A47F-1FFD37641E62}">
      <dgm:prSet/>
      <dgm:spPr/>
      <dgm:t>
        <a:bodyPr/>
        <a:lstStyle/>
        <a:p>
          <a:endParaRPr lang="en-US"/>
        </a:p>
      </dgm:t>
    </dgm:pt>
    <dgm:pt modelId="{4B8EA0F8-492F-4B61-85A1-0C9EC1FFB42F}" type="sibTrans" cxnId="{0536C065-BC28-43E8-A47F-1FFD37641E62}">
      <dgm:prSet/>
      <dgm:spPr/>
      <dgm:t>
        <a:bodyPr/>
        <a:lstStyle/>
        <a:p>
          <a:endParaRPr lang="en-US"/>
        </a:p>
      </dgm:t>
    </dgm:pt>
    <dgm:pt modelId="{521B6B56-ADB2-4F3B-8217-B5958DC75922}">
      <dgm:prSet phldrT="[Text]" custT="1"/>
      <dgm:spPr>
        <a:xfrm>
          <a:off x="1847105" y="0"/>
          <a:ext cx="1792188" cy="3200400"/>
        </a:xfrm>
        <a:prstGeom prst="roundRect">
          <a:avLst>
            <a:gd name="adj" fmla="val 10000"/>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z="1400" b="1"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Pillar 2</a:t>
          </a:r>
          <a:r>
            <a:rPr lang="en-US" sz="14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 Function Based </a:t>
          </a:r>
          <a:r>
            <a:rPr lang="en-US" sz="1400"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Training </a:t>
          </a:r>
          <a:r>
            <a:rPr lang="en-US" sz="14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and </a:t>
          </a:r>
          <a:r>
            <a:rPr lang="en-US" sz="1400"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Development</a:t>
          </a:r>
        </a:p>
        <a:p>
          <a:r>
            <a:rPr lang="en-US" sz="14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t>
          </a:r>
          <a:r>
            <a:rPr lang="en-US" sz="1400" i="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Core Programmes</a:t>
          </a:r>
          <a:r>
            <a:rPr lang="en-US" sz="1400" dirty="0" smtClean="0">
              <a:solidFill>
                <a:sysClr val="windowText" lastClr="000000">
                  <a:hueOff val="0"/>
                  <a:satOff val="0"/>
                  <a:lumOff val="0"/>
                  <a:alphaOff val="0"/>
                </a:sysClr>
              </a:solidFill>
              <a:latin typeface="Calibri" panose="020F0502020204030204"/>
              <a:ea typeface="+mn-ea"/>
              <a:cs typeface="+mn-cs"/>
            </a:rPr>
            <a:t>)</a:t>
          </a:r>
          <a:endParaRPr lang="en-US" sz="1400" dirty="0">
            <a:solidFill>
              <a:sysClr val="windowText" lastClr="000000">
                <a:hueOff val="0"/>
                <a:satOff val="0"/>
                <a:lumOff val="0"/>
                <a:alphaOff val="0"/>
              </a:sysClr>
            </a:solidFill>
            <a:latin typeface="Calibri" panose="020F0502020204030204"/>
            <a:ea typeface="+mn-ea"/>
            <a:cs typeface="+mn-cs"/>
          </a:endParaRPr>
        </a:p>
      </dgm:t>
    </dgm:pt>
    <dgm:pt modelId="{E09AE072-D44F-44E0-9872-0DB3520B8D5A}" type="sibTrans" cxnId="{EF0C3ECE-A83D-4987-8E5E-58CC5D13A6FD}">
      <dgm:prSet/>
      <dgm:spPr/>
      <dgm:t>
        <a:bodyPr/>
        <a:lstStyle/>
        <a:p>
          <a:endParaRPr lang="en-US"/>
        </a:p>
      </dgm:t>
    </dgm:pt>
    <dgm:pt modelId="{B89DAA05-94D6-4554-9E0F-5CC1D148AD92}" type="parTrans" cxnId="{EF0C3ECE-A83D-4987-8E5E-58CC5D13A6FD}">
      <dgm:prSet/>
      <dgm:spPr/>
      <dgm:t>
        <a:bodyPr/>
        <a:lstStyle/>
        <a:p>
          <a:endParaRPr lang="en-US"/>
        </a:p>
      </dgm:t>
    </dgm:pt>
    <dgm:pt modelId="{5BCD7DAF-20B9-49CE-B792-30C2DFC321D7}">
      <dgm:prSet phldrT="[Text]" custT="1"/>
      <dgm:spPr>
        <a:xfrm>
          <a:off x="1151" y="0"/>
          <a:ext cx="1792188" cy="3200400"/>
        </a:xfrm>
        <a:prstGeom prst="roundRect">
          <a:avLst>
            <a:gd name="adj" fmla="val 10000"/>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z="1400" b="1"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Pillar 1</a:t>
          </a:r>
          <a:r>
            <a:rPr lang="en-US" sz="14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 </a:t>
          </a:r>
          <a:r>
            <a:rPr lang="en-US" sz="1400"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Councillor </a:t>
          </a:r>
          <a:r>
            <a:rPr lang="en-US" sz="14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Induction and Skills </a:t>
          </a:r>
          <a:r>
            <a:rPr lang="en-US" sz="1400"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Audit</a:t>
          </a:r>
        </a:p>
        <a:p>
          <a:r>
            <a:rPr lang="en-US" sz="1400" dirty="0" smtClean="0">
              <a:solidFill>
                <a:sysClr val="windowText" lastClr="000000">
                  <a:hueOff val="0"/>
                  <a:satOff val="0"/>
                  <a:lumOff val="0"/>
                  <a:alphaOff val="0"/>
                </a:sysClr>
              </a:solidFill>
              <a:latin typeface="Calibri" panose="020F0502020204030204"/>
              <a:ea typeface="+mn-ea"/>
              <a:cs typeface="+mn-cs"/>
            </a:rPr>
            <a:t>(</a:t>
          </a:r>
          <a:r>
            <a:rPr lang="en-US" sz="1400" i="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Foundation Programmes</a:t>
          </a:r>
          <a:r>
            <a:rPr lang="en-US" sz="1400" dirty="0" smtClean="0">
              <a:solidFill>
                <a:sysClr val="windowText" lastClr="000000">
                  <a:hueOff val="0"/>
                  <a:satOff val="0"/>
                  <a:lumOff val="0"/>
                  <a:alphaOff val="0"/>
                </a:sysClr>
              </a:solidFill>
              <a:latin typeface="Calibri" panose="020F0502020204030204"/>
              <a:ea typeface="+mn-ea"/>
              <a:cs typeface="+mn-cs"/>
            </a:rPr>
            <a:t>)</a:t>
          </a:r>
          <a:endParaRPr lang="en-US" sz="1400" dirty="0">
            <a:solidFill>
              <a:sysClr val="windowText" lastClr="000000">
                <a:hueOff val="0"/>
                <a:satOff val="0"/>
                <a:lumOff val="0"/>
                <a:alphaOff val="0"/>
              </a:sysClr>
            </a:solidFill>
            <a:latin typeface="Calibri" panose="020F0502020204030204"/>
            <a:ea typeface="+mn-ea"/>
            <a:cs typeface="+mn-cs"/>
          </a:endParaRPr>
        </a:p>
      </dgm:t>
    </dgm:pt>
    <dgm:pt modelId="{1E88C895-7E34-488F-AA14-6A903C79BFE7}" type="sibTrans" cxnId="{7B1F8F7E-3B46-4F83-A43E-BCE46F4E810F}">
      <dgm:prSet/>
      <dgm:spPr/>
      <dgm:t>
        <a:bodyPr/>
        <a:lstStyle/>
        <a:p>
          <a:endParaRPr lang="en-US"/>
        </a:p>
      </dgm:t>
    </dgm:pt>
    <dgm:pt modelId="{4390EC37-9711-4737-92C7-D67461215EA2}" type="parTrans" cxnId="{7B1F8F7E-3B46-4F83-A43E-BCE46F4E810F}">
      <dgm:prSet/>
      <dgm:spPr/>
      <dgm:t>
        <a:bodyPr/>
        <a:lstStyle/>
        <a:p>
          <a:endParaRPr lang="en-US"/>
        </a:p>
      </dgm:t>
    </dgm:pt>
    <dgm:pt modelId="{1F3E41D9-29FA-43B8-A02F-EBEC00ACD307}" type="pres">
      <dgm:prSet presAssocID="{38409F00-940F-45DC-BCDC-7FC8DA631D7C}" presName="Name0" presStyleCnt="0">
        <dgm:presLayoutVars>
          <dgm:dir/>
          <dgm:resizeHandles val="exact"/>
        </dgm:presLayoutVars>
      </dgm:prSet>
      <dgm:spPr/>
      <dgm:t>
        <a:bodyPr/>
        <a:lstStyle/>
        <a:p>
          <a:endParaRPr lang="en-US"/>
        </a:p>
      </dgm:t>
    </dgm:pt>
    <dgm:pt modelId="{7980091E-7C2F-415F-AE92-0570D7860248}" type="pres">
      <dgm:prSet presAssocID="{38409F00-940F-45DC-BCDC-7FC8DA631D7C}" presName="fgShape" presStyleLbl="fgShp" presStyleIdx="0" presStyleCnt="1"/>
      <dgm:spPr>
        <a:xfrm>
          <a:off x="219456" y="2560320"/>
          <a:ext cx="5047488" cy="480060"/>
        </a:xfrm>
        <a:prstGeom prst="leftRightArrow">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en-US"/>
        </a:p>
      </dgm:t>
    </dgm:pt>
    <dgm:pt modelId="{63FA97C5-CC3F-4835-AE3C-EAD26A244F65}" type="pres">
      <dgm:prSet presAssocID="{38409F00-940F-45DC-BCDC-7FC8DA631D7C}" presName="linComp" presStyleCnt="0"/>
      <dgm:spPr/>
    </dgm:pt>
    <dgm:pt modelId="{A4113E2C-87C8-4323-B16C-9FF10C851112}" type="pres">
      <dgm:prSet presAssocID="{5BCD7DAF-20B9-49CE-B792-30C2DFC321D7}" presName="compNode" presStyleCnt="0"/>
      <dgm:spPr/>
    </dgm:pt>
    <dgm:pt modelId="{5A8D498B-69C5-4F2F-915C-60699FEFD351}" type="pres">
      <dgm:prSet presAssocID="{5BCD7DAF-20B9-49CE-B792-30C2DFC321D7}" presName="bkgdShape" presStyleLbl="node1" presStyleIdx="0" presStyleCnt="3" custLinFactNeighborX="-64" custLinFactNeighborY="69"/>
      <dgm:spPr/>
      <dgm:t>
        <a:bodyPr/>
        <a:lstStyle/>
        <a:p>
          <a:endParaRPr lang="en-US"/>
        </a:p>
      </dgm:t>
    </dgm:pt>
    <dgm:pt modelId="{7A41FE83-C3B9-44AC-A736-4EB8FAAB88C4}" type="pres">
      <dgm:prSet presAssocID="{5BCD7DAF-20B9-49CE-B792-30C2DFC321D7}" presName="nodeTx" presStyleLbl="node1" presStyleIdx="0" presStyleCnt="3">
        <dgm:presLayoutVars>
          <dgm:bulletEnabled val="1"/>
        </dgm:presLayoutVars>
      </dgm:prSet>
      <dgm:spPr/>
      <dgm:t>
        <a:bodyPr/>
        <a:lstStyle/>
        <a:p>
          <a:endParaRPr lang="en-US"/>
        </a:p>
      </dgm:t>
    </dgm:pt>
    <dgm:pt modelId="{B6758262-E86C-4761-BD02-D81DB7C4250F}" type="pres">
      <dgm:prSet presAssocID="{5BCD7DAF-20B9-49CE-B792-30C2DFC321D7}" presName="invisiNode" presStyleLbl="node1" presStyleIdx="0" presStyleCnt="3"/>
      <dgm:spPr/>
    </dgm:pt>
    <dgm:pt modelId="{9CCB5AB6-B076-4F9D-A4EE-C89ACC923775}" type="pres">
      <dgm:prSet presAssocID="{5BCD7DAF-20B9-49CE-B792-30C2DFC321D7}" presName="imagNode" presStyleLbl="fgImgPlace1" presStyleIdx="0" presStyleCnt="3"/>
      <dgm:spPr>
        <a:xfrm>
          <a:off x="364379" y="192024"/>
          <a:ext cx="1065733" cy="10657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A8CC2826-5E4C-4002-B2B2-5D4EC4EF9009}" type="pres">
      <dgm:prSet presAssocID="{1E88C895-7E34-488F-AA14-6A903C79BFE7}" presName="sibTrans" presStyleLbl="sibTrans2D1" presStyleIdx="0" presStyleCnt="0"/>
      <dgm:spPr/>
      <dgm:t>
        <a:bodyPr/>
        <a:lstStyle/>
        <a:p>
          <a:endParaRPr lang="en-US"/>
        </a:p>
      </dgm:t>
    </dgm:pt>
    <dgm:pt modelId="{C9BD0926-336E-4781-9003-F1A86A200D80}" type="pres">
      <dgm:prSet presAssocID="{521B6B56-ADB2-4F3B-8217-B5958DC75922}" presName="compNode" presStyleCnt="0"/>
      <dgm:spPr/>
    </dgm:pt>
    <dgm:pt modelId="{E5375A7A-F6EB-4DBB-9298-61369BB49CD0}" type="pres">
      <dgm:prSet presAssocID="{521B6B56-ADB2-4F3B-8217-B5958DC75922}" presName="bkgdShape" presStyleLbl="node1" presStyleIdx="1" presStyleCnt="3"/>
      <dgm:spPr/>
      <dgm:t>
        <a:bodyPr/>
        <a:lstStyle/>
        <a:p>
          <a:endParaRPr lang="en-US"/>
        </a:p>
      </dgm:t>
    </dgm:pt>
    <dgm:pt modelId="{5606FA45-8816-4FEC-9064-81C493FC625B}" type="pres">
      <dgm:prSet presAssocID="{521B6B56-ADB2-4F3B-8217-B5958DC75922}" presName="nodeTx" presStyleLbl="node1" presStyleIdx="1" presStyleCnt="3">
        <dgm:presLayoutVars>
          <dgm:bulletEnabled val="1"/>
        </dgm:presLayoutVars>
      </dgm:prSet>
      <dgm:spPr/>
      <dgm:t>
        <a:bodyPr/>
        <a:lstStyle/>
        <a:p>
          <a:endParaRPr lang="en-US"/>
        </a:p>
      </dgm:t>
    </dgm:pt>
    <dgm:pt modelId="{EF92EC3A-3FC3-4955-88D9-1D1479160A7E}" type="pres">
      <dgm:prSet presAssocID="{521B6B56-ADB2-4F3B-8217-B5958DC75922}" presName="invisiNode" presStyleLbl="node1" presStyleIdx="1" presStyleCnt="3"/>
      <dgm:spPr/>
    </dgm:pt>
    <dgm:pt modelId="{451EA1F9-94C4-404F-9746-4B8A26BF096D}" type="pres">
      <dgm:prSet presAssocID="{521B6B56-ADB2-4F3B-8217-B5958DC75922}" presName="imagNode" presStyleLbl="fgImgPlace1" presStyleIdx="1" presStyleCnt="3"/>
      <dgm:spPr>
        <a:xfrm>
          <a:off x="2210333" y="192024"/>
          <a:ext cx="1065733" cy="106573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en-US"/>
        </a:p>
      </dgm:t>
    </dgm:pt>
    <dgm:pt modelId="{7DCFAB12-FF81-409D-8FB3-0E6950FCE747}" type="pres">
      <dgm:prSet presAssocID="{E09AE072-D44F-44E0-9872-0DB3520B8D5A}" presName="sibTrans" presStyleLbl="sibTrans2D1" presStyleIdx="0" presStyleCnt="0"/>
      <dgm:spPr/>
      <dgm:t>
        <a:bodyPr/>
        <a:lstStyle/>
        <a:p>
          <a:endParaRPr lang="en-US"/>
        </a:p>
      </dgm:t>
    </dgm:pt>
    <dgm:pt modelId="{3119ED74-00EE-464F-A434-EAA44D413463}" type="pres">
      <dgm:prSet presAssocID="{CB75570B-2936-4354-8455-76060DFF9258}" presName="compNode" presStyleCnt="0"/>
      <dgm:spPr/>
    </dgm:pt>
    <dgm:pt modelId="{7BB071B3-B161-42B7-93C3-CFAA89CCB527}" type="pres">
      <dgm:prSet presAssocID="{CB75570B-2936-4354-8455-76060DFF9258}" presName="bkgdShape" presStyleLbl="node1" presStyleIdx="2" presStyleCnt="3"/>
      <dgm:spPr/>
      <dgm:t>
        <a:bodyPr/>
        <a:lstStyle/>
        <a:p>
          <a:endParaRPr lang="en-US"/>
        </a:p>
      </dgm:t>
    </dgm:pt>
    <dgm:pt modelId="{5801A083-65E5-49DD-BB30-8583B3E486AD}" type="pres">
      <dgm:prSet presAssocID="{CB75570B-2936-4354-8455-76060DFF9258}" presName="nodeTx" presStyleLbl="node1" presStyleIdx="2" presStyleCnt="3">
        <dgm:presLayoutVars>
          <dgm:bulletEnabled val="1"/>
        </dgm:presLayoutVars>
      </dgm:prSet>
      <dgm:spPr/>
      <dgm:t>
        <a:bodyPr/>
        <a:lstStyle/>
        <a:p>
          <a:endParaRPr lang="en-US"/>
        </a:p>
      </dgm:t>
    </dgm:pt>
    <dgm:pt modelId="{2CC2ADB4-119B-4E39-A876-6C3C8B504C0E}" type="pres">
      <dgm:prSet presAssocID="{CB75570B-2936-4354-8455-76060DFF9258}" presName="invisiNode" presStyleLbl="node1" presStyleIdx="2" presStyleCnt="3"/>
      <dgm:spPr/>
    </dgm:pt>
    <dgm:pt modelId="{DE04A720-632D-4BE5-A40C-D9779D67CE4B}" type="pres">
      <dgm:prSet presAssocID="{CB75570B-2936-4354-8455-76060DFF9258}" presName="imagNode" presStyleLbl="fgImgPlace1" presStyleIdx="2" presStyleCnt="3" custLinFactNeighborX="-1660" custLinFactNeighborY="4206"/>
      <dgm:spPr>
        <a:xfrm>
          <a:off x="4056287" y="192024"/>
          <a:ext cx="1065733" cy="106573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endParaRPr lang="en-US"/>
        </a:p>
      </dgm:t>
    </dgm:pt>
  </dgm:ptLst>
  <dgm:cxnLst>
    <dgm:cxn modelId="{9E5175B9-5DC7-40D3-83D3-50D9950711D0}" type="presOf" srcId="{521B6B56-ADB2-4F3B-8217-B5958DC75922}" destId="{E5375A7A-F6EB-4DBB-9298-61369BB49CD0}" srcOrd="0" destOrd="0" presId="urn:microsoft.com/office/officeart/2005/8/layout/hList7"/>
    <dgm:cxn modelId="{F919C864-97D5-46F2-BE1E-24E61B0531AB}" type="presOf" srcId="{5BCD7DAF-20B9-49CE-B792-30C2DFC321D7}" destId="{5A8D498B-69C5-4F2F-915C-60699FEFD351}" srcOrd="0" destOrd="0" presId="urn:microsoft.com/office/officeart/2005/8/layout/hList7"/>
    <dgm:cxn modelId="{CC0B47E8-2B81-4393-A39A-0CB320AF9AD0}" type="presOf" srcId="{CB75570B-2936-4354-8455-76060DFF9258}" destId="{7BB071B3-B161-42B7-93C3-CFAA89CCB527}" srcOrd="0" destOrd="0" presId="urn:microsoft.com/office/officeart/2005/8/layout/hList7"/>
    <dgm:cxn modelId="{7B1F8F7E-3B46-4F83-A43E-BCE46F4E810F}" srcId="{38409F00-940F-45DC-BCDC-7FC8DA631D7C}" destId="{5BCD7DAF-20B9-49CE-B792-30C2DFC321D7}" srcOrd="0" destOrd="0" parTransId="{4390EC37-9711-4737-92C7-D67461215EA2}" sibTransId="{1E88C895-7E34-488F-AA14-6A903C79BFE7}"/>
    <dgm:cxn modelId="{B6B19D86-61B9-4DF5-B35B-8367BAE403C3}" type="presOf" srcId="{1E88C895-7E34-488F-AA14-6A903C79BFE7}" destId="{A8CC2826-5E4C-4002-B2B2-5D4EC4EF9009}" srcOrd="0" destOrd="0" presId="urn:microsoft.com/office/officeart/2005/8/layout/hList7"/>
    <dgm:cxn modelId="{92A0161F-4799-411B-B8AA-40881B56AA14}" type="presOf" srcId="{521B6B56-ADB2-4F3B-8217-B5958DC75922}" destId="{5606FA45-8816-4FEC-9064-81C493FC625B}" srcOrd="1" destOrd="0" presId="urn:microsoft.com/office/officeart/2005/8/layout/hList7"/>
    <dgm:cxn modelId="{0536C065-BC28-43E8-A47F-1FFD37641E62}" srcId="{38409F00-940F-45DC-BCDC-7FC8DA631D7C}" destId="{CB75570B-2936-4354-8455-76060DFF9258}" srcOrd="2" destOrd="0" parTransId="{E0C1CEA6-D0B0-4D47-8F82-CF8A0AE029B3}" sibTransId="{4B8EA0F8-492F-4B61-85A1-0C9EC1FFB42F}"/>
    <dgm:cxn modelId="{DCACBBDE-954A-478A-9EFA-17E10F32CF29}" type="presOf" srcId="{5BCD7DAF-20B9-49CE-B792-30C2DFC321D7}" destId="{7A41FE83-C3B9-44AC-A736-4EB8FAAB88C4}" srcOrd="1" destOrd="0" presId="urn:microsoft.com/office/officeart/2005/8/layout/hList7"/>
    <dgm:cxn modelId="{EF0C3ECE-A83D-4987-8E5E-58CC5D13A6FD}" srcId="{38409F00-940F-45DC-BCDC-7FC8DA631D7C}" destId="{521B6B56-ADB2-4F3B-8217-B5958DC75922}" srcOrd="1" destOrd="0" parTransId="{B89DAA05-94D6-4554-9E0F-5CC1D148AD92}" sibTransId="{E09AE072-D44F-44E0-9872-0DB3520B8D5A}"/>
    <dgm:cxn modelId="{0D516F47-9487-499E-91D9-D908274AD91D}" type="presOf" srcId="{CB75570B-2936-4354-8455-76060DFF9258}" destId="{5801A083-65E5-49DD-BB30-8583B3E486AD}" srcOrd="1" destOrd="0" presId="urn:microsoft.com/office/officeart/2005/8/layout/hList7"/>
    <dgm:cxn modelId="{310F5EA5-0FC0-46E0-853A-2AD907A30633}" type="presOf" srcId="{E09AE072-D44F-44E0-9872-0DB3520B8D5A}" destId="{7DCFAB12-FF81-409D-8FB3-0E6950FCE747}" srcOrd="0" destOrd="0" presId="urn:microsoft.com/office/officeart/2005/8/layout/hList7"/>
    <dgm:cxn modelId="{02ED624E-2D9D-45C3-AA29-D52B4F8F46CC}" type="presOf" srcId="{38409F00-940F-45DC-BCDC-7FC8DA631D7C}" destId="{1F3E41D9-29FA-43B8-A02F-EBEC00ACD307}" srcOrd="0" destOrd="0" presId="urn:microsoft.com/office/officeart/2005/8/layout/hList7"/>
    <dgm:cxn modelId="{B8A71547-9290-4465-A82D-208735383950}" type="presParOf" srcId="{1F3E41D9-29FA-43B8-A02F-EBEC00ACD307}" destId="{7980091E-7C2F-415F-AE92-0570D7860248}" srcOrd="0" destOrd="0" presId="urn:microsoft.com/office/officeart/2005/8/layout/hList7"/>
    <dgm:cxn modelId="{F757752C-2D83-42EA-9199-E6633A455CA6}" type="presParOf" srcId="{1F3E41D9-29FA-43B8-A02F-EBEC00ACD307}" destId="{63FA97C5-CC3F-4835-AE3C-EAD26A244F65}" srcOrd="1" destOrd="0" presId="urn:microsoft.com/office/officeart/2005/8/layout/hList7"/>
    <dgm:cxn modelId="{A14E3847-777B-4C86-8826-B940BFF8097F}" type="presParOf" srcId="{63FA97C5-CC3F-4835-AE3C-EAD26A244F65}" destId="{A4113E2C-87C8-4323-B16C-9FF10C851112}" srcOrd="0" destOrd="0" presId="urn:microsoft.com/office/officeart/2005/8/layout/hList7"/>
    <dgm:cxn modelId="{4DF4D172-EAF6-4BA5-B257-C3D440590021}" type="presParOf" srcId="{A4113E2C-87C8-4323-B16C-9FF10C851112}" destId="{5A8D498B-69C5-4F2F-915C-60699FEFD351}" srcOrd="0" destOrd="0" presId="urn:microsoft.com/office/officeart/2005/8/layout/hList7"/>
    <dgm:cxn modelId="{97D25793-5E17-4164-8C97-3378C68111AA}" type="presParOf" srcId="{A4113E2C-87C8-4323-B16C-9FF10C851112}" destId="{7A41FE83-C3B9-44AC-A736-4EB8FAAB88C4}" srcOrd="1" destOrd="0" presId="urn:microsoft.com/office/officeart/2005/8/layout/hList7"/>
    <dgm:cxn modelId="{8C65D3FF-DA8C-45EC-8C63-56FC88ADB946}" type="presParOf" srcId="{A4113E2C-87C8-4323-B16C-9FF10C851112}" destId="{B6758262-E86C-4761-BD02-D81DB7C4250F}" srcOrd="2" destOrd="0" presId="urn:microsoft.com/office/officeart/2005/8/layout/hList7"/>
    <dgm:cxn modelId="{9848D3BE-B222-46CD-937B-CE1D2781921B}" type="presParOf" srcId="{A4113E2C-87C8-4323-B16C-9FF10C851112}" destId="{9CCB5AB6-B076-4F9D-A4EE-C89ACC923775}" srcOrd="3" destOrd="0" presId="urn:microsoft.com/office/officeart/2005/8/layout/hList7"/>
    <dgm:cxn modelId="{0BC356B9-214A-485B-B29C-CF819BC11D73}" type="presParOf" srcId="{63FA97C5-CC3F-4835-AE3C-EAD26A244F65}" destId="{A8CC2826-5E4C-4002-B2B2-5D4EC4EF9009}" srcOrd="1" destOrd="0" presId="urn:microsoft.com/office/officeart/2005/8/layout/hList7"/>
    <dgm:cxn modelId="{FC016918-2579-462F-9C0A-6759807B9817}" type="presParOf" srcId="{63FA97C5-CC3F-4835-AE3C-EAD26A244F65}" destId="{C9BD0926-336E-4781-9003-F1A86A200D80}" srcOrd="2" destOrd="0" presId="urn:microsoft.com/office/officeart/2005/8/layout/hList7"/>
    <dgm:cxn modelId="{1F21752D-EB39-4D9A-A77E-3DC7C1FE4909}" type="presParOf" srcId="{C9BD0926-336E-4781-9003-F1A86A200D80}" destId="{E5375A7A-F6EB-4DBB-9298-61369BB49CD0}" srcOrd="0" destOrd="0" presId="urn:microsoft.com/office/officeart/2005/8/layout/hList7"/>
    <dgm:cxn modelId="{82D5F39E-59FA-4509-846D-81B669A31274}" type="presParOf" srcId="{C9BD0926-336E-4781-9003-F1A86A200D80}" destId="{5606FA45-8816-4FEC-9064-81C493FC625B}" srcOrd="1" destOrd="0" presId="urn:microsoft.com/office/officeart/2005/8/layout/hList7"/>
    <dgm:cxn modelId="{CE45BFC0-94A8-4690-8E92-8BF05CF94079}" type="presParOf" srcId="{C9BD0926-336E-4781-9003-F1A86A200D80}" destId="{EF92EC3A-3FC3-4955-88D9-1D1479160A7E}" srcOrd="2" destOrd="0" presId="urn:microsoft.com/office/officeart/2005/8/layout/hList7"/>
    <dgm:cxn modelId="{21123B31-2BD1-4566-8F2C-6DA3C30DA976}" type="presParOf" srcId="{C9BD0926-336E-4781-9003-F1A86A200D80}" destId="{451EA1F9-94C4-404F-9746-4B8A26BF096D}" srcOrd="3" destOrd="0" presId="urn:microsoft.com/office/officeart/2005/8/layout/hList7"/>
    <dgm:cxn modelId="{17AAF47E-EAE8-4B82-BEB9-37899A70A0E6}" type="presParOf" srcId="{63FA97C5-CC3F-4835-AE3C-EAD26A244F65}" destId="{7DCFAB12-FF81-409D-8FB3-0E6950FCE747}" srcOrd="3" destOrd="0" presId="urn:microsoft.com/office/officeart/2005/8/layout/hList7"/>
    <dgm:cxn modelId="{80ED922A-0C91-4410-81BB-8C7F7B4D4E10}" type="presParOf" srcId="{63FA97C5-CC3F-4835-AE3C-EAD26A244F65}" destId="{3119ED74-00EE-464F-A434-EAA44D413463}" srcOrd="4" destOrd="0" presId="urn:microsoft.com/office/officeart/2005/8/layout/hList7"/>
    <dgm:cxn modelId="{75E3BA43-4243-4149-A817-A86AD79F2053}" type="presParOf" srcId="{3119ED74-00EE-464F-A434-EAA44D413463}" destId="{7BB071B3-B161-42B7-93C3-CFAA89CCB527}" srcOrd="0" destOrd="0" presId="urn:microsoft.com/office/officeart/2005/8/layout/hList7"/>
    <dgm:cxn modelId="{3AAC91C9-0DAF-4D8C-BAD5-64A16C14981B}" type="presParOf" srcId="{3119ED74-00EE-464F-A434-EAA44D413463}" destId="{5801A083-65E5-49DD-BB30-8583B3E486AD}" srcOrd="1" destOrd="0" presId="urn:microsoft.com/office/officeart/2005/8/layout/hList7"/>
    <dgm:cxn modelId="{03E993FB-E1E3-4793-97EC-42D8D91958C7}" type="presParOf" srcId="{3119ED74-00EE-464F-A434-EAA44D413463}" destId="{2CC2ADB4-119B-4E39-A876-6C3C8B504C0E}" srcOrd="2" destOrd="0" presId="urn:microsoft.com/office/officeart/2005/8/layout/hList7"/>
    <dgm:cxn modelId="{E620A5BA-B036-4930-8019-74208A8F9E08}" type="presParOf" srcId="{3119ED74-00EE-464F-A434-EAA44D413463}" destId="{DE04A720-632D-4BE5-A40C-D9779D67CE4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FF0D9F-B556-48E4-8644-933AE55F4C62}" type="doc">
      <dgm:prSet loTypeId="urn:microsoft.com/office/officeart/2005/8/layout/hList2" loCatId="list" qsTypeId="urn:microsoft.com/office/officeart/2005/8/quickstyle/3d3" qsCatId="3D" csTypeId="urn:microsoft.com/office/officeart/2005/8/colors/colorful5" csCatId="colorful" phldr="1"/>
      <dgm:spPr/>
      <dgm:t>
        <a:bodyPr/>
        <a:lstStyle/>
        <a:p>
          <a:endParaRPr lang="en-US"/>
        </a:p>
      </dgm:t>
    </dgm:pt>
    <dgm:pt modelId="{BDC91677-F382-4DD0-9CA8-1DA5E94B924A}">
      <dgm:prSet phldrT="[Text]" custT="1"/>
      <dgm:spPr/>
      <dgm:t>
        <a:bodyPr/>
        <a:lstStyle/>
        <a:p>
          <a:r>
            <a:rPr lang="en-US" sz="1400" b="1" dirty="0" smtClean="0">
              <a:latin typeface="+mn-lt"/>
            </a:rPr>
            <a:t>Step 1: </a:t>
          </a:r>
          <a:endParaRPr lang="en-US" sz="1400" b="1" dirty="0">
            <a:latin typeface="+mn-lt"/>
          </a:endParaRPr>
        </a:p>
      </dgm:t>
    </dgm:pt>
    <dgm:pt modelId="{D48DC68D-1524-4A07-8122-8F54893469CF}" type="parTrans" cxnId="{1EAD7E68-6F50-4B7F-8198-3C76F68F4EB7}">
      <dgm:prSet/>
      <dgm:spPr/>
      <dgm:t>
        <a:bodyPr/>
        <a:lstStyle/>
        <a:p>
          <a:endParaRPr lang="en-US"/>
        </a:p>
      </dgm:t>
    </dgm:pt>
    <dgm:pt modelId="{7E05ABBB-74C6-43F0-AE17-3A8C8E2BA9BE}" type="sibTrans" cxnId="{1EAD7E68-6F50-4B7F-8198-3C76F68F4EB7}">
      <dgm:prSet/>
      <dgm:spPr/>
      <dgm:t>
        <a:bodyPr/>
        <a:lstStyle/>
        <a:p>
          <a:endParaRPr lang="en-US"/>
        </a:p>
      </dgm:t>
    </dgm:pt>
    <dgm:pt modelId="{707E8337-AEB5-4A0F-9147-CFD800225680}">
      <dgm:prSet phldrT="[Text]" custT="1"/>
      <dgm:spPr/>
      <dgm:t>
        <a:bodyPr/>
        <a:lstStyle/>
        <a:p>
          <a:r>
            <a:rPr lang="en-US" sz="1400" dirty="0" smtClean="0">
              <a:effectLst>
                <a:outerShdw blurRad="38100" dist="38100" dir="2700000" algn="tl">
                  <a:srgbClr val="000000">
                    <a:alpha val="43137"/>
                  </a:srgbClr>
                </a:outerShdw>
              </a:effectLst>
              <a:latin typeface="+mn-lt"/>
            </a:rPr>
            <a:t>Identify Skills Gaps and Shortages at District level</a:t>
          </a:r>
          <a:endParaRPr lang="en-US" sz="1400" dirty="0">
            <a:effectLst>
              <a:outerShdw blurRad="38100" dist="38100" dir="2700000" algn="tl">
                <a:srgbClr val="000000">
                  <a:alpha val="43137"/>
                </a:srgbClr>
              </a:outerShdw>
            </a:effectLst>
            <a:latin typeface="+mn-lt"/>
          </a:endParaRPr>
        </a:p>
      </dgm:t>
    </dgm:pt>
    <dgm:pt modelId="{BB42DBAC-B13F-4260-BC9D-FDE5154D0231}" type="parTrans" cxnId="{B079B0E1-F0C9-44B0-8F34-77E3B1D5DB20}">
      <dgm:prSet/>
      <dgm:spPr/>
      <dgm:t>
        <a:bodyPr/>
        <a:lstStyle/>
        <a:p>
          <a:endParaRPr lang="en-US"/>
        </a:p>
      </dgm:t>
    </dgm:pt>
    <dgm:pt modelId="{5ADA49E5-BA60-422E-83C3-D6536C00CC62}" type="sibTrans" cxnId="{B079B0E1-F0C9-44B0-8F34-77E3B1D5DB20}">
      <dgm:prSet/>
      <dgm:spPr/>
      <dgm:t>
        <a:bodyPr/>
        <a:lstStyle/>
        <a:p>
          <a:endParaRPr lang="en-US"/>
        </a:p>
      </dgm:t>
    </dgm:pt>
    <dgm:pt modelId="{6F5FB4E3-764F-4B01-B89E-41CE9F77A4B5}">
      <dgm:prSet phldrT="[Text]" custT="1"/>
      <dgm:spPr/>
      <dgm:t>
        <a:bodyPr/>
        <a:lstStyle/>
        <a:p>
          <a:r>
            <a:rPr lang="en-ZA" sz="1100" dirty="0" smtClean="0">
              <a:latin typeface="+mn-lt"/>
            </a:rPr>
            <a:t>Analysis of OFO Codes  according to municipal service delivery areas</a:t>
          </a:r>
          <a:endParaRPr lang="en-US" sz="1100" dirty="0">
            <a:latin typeface="+mn-lt"/>
          </a:endParaRPr>
        </a:p>
      </dgm:t>
    </dgm:pt>
    <dgm:pt modelId="{A1CAF05E-3BF2-4DDD-929E-EED69E555ABD}" type="parTrans" cxnId="{FF81E8F9-3867-4922-AB5B-CE5259BC89EE}">
      <dgm:prSet/>
      <dgm:spPr/>
      <dgm:t>
        <a:bodyPr/>
        <a:lstStyle/>
        <a:p>
          <a:endParaRPr lang="en-US"/>
        </a:p>
      </dgm:t>
    </dgm:pt>
    <dgm:pt modelId="{196DB87E-CEF5-415D-999E-DD79EFA37174}" type="sibTrans" cxnId="{FF81E8F9-3867-4922-AB5B-CE5259BC89EE}">
      <dgm:prSet/>
      <dgm:spPr/>
      <dgm:t>
        <a:bodyPr/>
        <a:lstStyle/>
        <a:p>
          <a:endParaRPr lang="en-US"/>
        </a:p>
      </dgm:t>
    </dgm:pt>
    <dgm:pt modelId="{CA2E3F0E-58BA-4A91-B491-BC380AD21039}">
      <dgm:prSet phldrT="[Text]" custT="1"/>
      <dgm:spPr/>
      <dgm:t>
        <a:bodyPr/>
        <a:lstStyle/>
        <a:p>
          <a:r>
            <a:rPr lang="en-US" sz="1400" b="1" dirty="0" smtClean="0">
              <a:latin typeface="+mn-lt"/>
            </a:rPr>
            <a:t>Step 2:</a:t>
          </a:r>
          <a:endParaRPr lang="en-US" sz="1400" b="1" dirty="0">
            <a:latin typeface="+mn-lt"/>
          </a:endParaRPr>
        </a:p>
      </dgm:t>
    </dgm:pt>
    <dgm:pt modelId="{FFAD31FF-4CBF-4A17-BE79-7EE8D1FC0625}" type="parTrans" cxnId="{5A286B8E-C101-40FD-A48C-D42C065388AD}">
      <dgm:prSet/>
      <dgm:spPr/>
      <dgm:t>
        <a:bodyPr/>
        <a:lstStyle/>
        <a:p>
          <a:endParaRPr lang="en-US"/>
        </a:p>
      </dgm:t>
    </dgm:pt>
    <dgm:pt modelId="{C722DBC8-21D9-4F56-9BE8-F075E4C29CA5}" type="sibTrans" cxnId="{5A286B8E-C101-40FD-A48C-D42C065388AD}">
      <dgm:prSet/>
      <dgm:spPr/>
      <dgm:t>
        <a:bodyPr/>
        <a:lstStyle/>
        <a:p>
          <a:endParaRPr lang="en-US"/>
        </a:p>
      </dgm:t>
    </dgm:pt>
    <dgm:pt modelId="{1E3CB675-45D8-4AC8-84DB-FD87DB6D202E}">
      <dgm:prSet phldrT="[Text]" custT="1"/>
      <dgm:spPr>
        <a:solidFill>
          <a:srgbClr val="00B0F0"/>
        </a:solidFill>
      </dgm:spPr>
      <dgm:t>
        <a:bodyPr/>
        <a:lstStyle/>
        <a:p>
          <a:r>
            <a:rPr lang="en-US" sz="1400" dirty="0" smtClean="0">
              <a:effectLst>
                <a:outerShdw blurRad="38100" dist="38100" dir="2700000" algn="tl">
                  <a:srgbClr val="000000">
                    <a:alpha val="43137"/>
                  </a:srgbClr>
                </a:outerShdw>
              </a:effectLst>
              <a:latin typeface="+mn-lt"/>
            </a:rPr>
            <a:t>Confirm appropriate interventions /Shortages</a:t>
          </a:r>
          <a:endParaRPr lang="en-US" sz="1400" dirty="0">
            <a:effectLst>
              <a:outerShdw blurRad="38100" dist="38100" dir="2700000" algn="tl">
                <a:srgbClr val="000000">
                  <a:alpha val="43137"/>
                </a:srgbClr>
              </a:outerShdw>
            </a:effectLst>
            <a:latin typeface="+mn-lt"/>
          </a:endParaRPr>
        </a:p>
      </dgm:t>
    </dgm:pt>
    <dgm:pt modelId="{C9FE4E77-A7C0-4E2F-A0FD-8E5185BCAED1}" type="parTrans" cxnId="{69735572-5DEF-4A0E-A48D-7F302A01BA90}">
      <dgm:prSet/>
      <dgm:spPr/>
      <dgm:t>
        <a:bodyPr/>
        <a:lstStyle/>
        <a:p>
          <a:endParaRPr lang="en-US"/>
        </a:p>
      </dgm:t>
    </dgm:pt>
    <dgm:pt modelId="{33121D4D-73C4-48CB-BB65-F313D2CFFBD7}" type="sibTrans" cxnId="{69735572-5DEF-4A0E-A48D-7F302A01BA90}">
      <dgm:prSet/>
      <dgm:spPr/>
      <dgm:t>
        <a:bodyPr/>
        <a:lstStyle/>
        <a:p>
          <a:endParaRPr lang="en-US"/>
        </a:p>
      </dgm:t>
    </dgm:pt>
    <dgm:pt modelId="{69940756-277D-407C-9CE2-687EB807CE5F}">
      <dgm:prSet phldrT="[Text]" custT="1"/>
      <dgm:spPr/>
      <dgm:t>
        <a:bodyPr/>
        <a:lstStyle/>
        <a:p>
          <a:r>
            <a:rPr lang="en-US" sz="1200" b="1" dirty="0" smtClean="0">
              <a:latin typeface="+mn-lt"/>
            </a:rPr>
            <a:t>Step 3:</a:t>
          </a:r>
          <a:endParaRPr lang="en-US" sz="1200" b="1" dirty="0">
            <a:latin typeface="+mn-lt"/>
          </a:endParaRPr>
        </a:p>
      </dgm:t>
    </dgm:pt>
    <dgm:pt modelId="{E269D33B-0E34-4CC6-9758-2761E36D996D}" type="parTrans" cxnId="{D4480DA4-6E9C-4C99-B1C5-497748B2511E}">
      <dgm:prSet/>
      <dgm:spPr/>
      <dgm:t>
        <a:bodyPr/>
        <a:lstStyle/>
        <a:p>
          <a:endParaRPr lang="en-US"/>
        </a:p>
      </dgm:t>
    </dgm:pt>
    <dgm:pt modelId="{F72ED8F8-EE25-4209-93CA-9DB2FAFDE3D4}" type="sibTrans" cxnId="{D4480DA4-6E9C-4C99-B1C5-497748B2511E}">
      <dgm:prSet/>
      <dgm:spPr/>
      <dgm:t>
        <a:bodyPr/>
        <a:lstStyle/>
        <a:p>
          <a:endParaRPr lang="en-US"/>
        </a:p>
      </dgm:t>
    </dgm:pt>
    <dgm:pt modelId="{9FD9253F-886A-4EB9-B3BB-831AC2EA64C9}">
      <dgm:prSet phldrT="[Text]" custT="1"/>
      <dgm:spPr/>
      <dgm:t>
        <a:bodyPr/>
        <a:lstStyle/>
        <a:p>
          <a:r>
            <a:rPr lang="en-US" sz="1400" dirty="0" smtClean="0">
              <a:effectLst>
                <a:outerShdw blurRad="38100" dist="38100" dir="2700000" algn="tl">
                  <a:srgbClr val="000000">
                    <a:alpha val="43137"/>
                  </a:srgbClr>
                </a:outerShdw>
              </a:effectLst>
              <a:latin typeface="+mn-lt"/>
            </a:rPr>
            <a:t>Implementation/Monitoring and Evaluation</a:t>
          </a:r>
          <a:endParaRPr lang="en-US" sz="1400" dirty="0">
            <a:effectLst>
              <a:outerShdw blurRad="38100" dist="38100" dir="2700000" algn="tl">
                <a:srgbClr val="000000">
                  <a:alpha val="43137"/>
                </a:srgbClr>
              </a:outerShdw>
            </a:effectLst>
            <a:latin typeface="+mn-lt"/>
          </a:endParaRPr>
        </a:p>
      </dgm:t>
    </dgm:pt>
    <dgm:pt modelId="{356DE3E0-1C06-436C-892B-760627CBCF28}" type="parTrans" cxnId="{762F62F2-FF63-4426-A05C-62F8835B24B8}">
      <dgm:prSet/>
      <dgm:spPr/>
      <dgm:t>
        <a:bodyPr/>
        <a:lstStyle/>
        <a:p>
          <a:endParaRPr lang="en-US"/>
        </a:p>
      </dgm:t>
    </dgm:pt>
    <dgm:pt modelId="{CCC6E51C-7FCE-44E3-BDC5-379DAABE4042}" type="sibTrans" cxnId="{762F62F2-FF63-4426-A05C-62F8835B24B8}">
      <dgm:prSet/>
      <dgm:spPr/>
      <dgm:t>
        <a:bodyPr/>
        <a:lstStyle/>
        <a:p>
          <a:endParaRPr lang="en-US"/>
        </a:p>
      </dgm:t>
    </dgm:pt>
    <dgm:pt modelId="{A1FEEBCD-8781-4491-8CF2-85E301B1B855}">
      <dgm:prSet phldrT="[Text]" custT="1"/>
      <dgm:spPr/>
      <dgm:t>
        <a:bodyPr/>
        <a:lstStyle/>
        <a:p>
          <a:r>
            <a:rPr lang="en-ZA" sz="1100" dirty="0" smtClean="0">
              <a:latin typeface="+mn-lt"/>
            </a:rPr>
            <a:t>Develop Project Plans for each District and Metros in each province </a:t>
          </a:r>
        </a:p>
        <a:p>
          <a:r>
            <a:rPr lang="en-ZA" sz="1100" dirty="0" smtClean="0">
              <a:latin typeface="+mn-lt"/>
            </a:rPr>
            <a:t>-Quarterly reports on implementation of projects per district and metros</a:t>
          </a:r>
        </a:p>
        <a:p>
          <a:r>
            <a:rPr lang="en-ZA" sz="1100" dirty="0" smtClean="0">
              <a:latin typeface="+mn-lt"/>
            </a:rPr>
            <a:t>-Monitoring and reporting of  District/Metro  Partnership project deliverables and milestones</a:t>
          </a:r>
          <a:endParaRPr lang="en-US" sz="1100" dirty="0">
            <a:latin typeface="+mn-lt"/>
          </a:endParaRPr>
        </a:p>
      </dgm:t>
    </dgm:pt>
    <dgm:pt modelId="{9B9D411B-42B6-4EBF-9D8B-C678CAEA4811}" type="parTrans" cxnId="{86296D65-BC12-447A-AB9B-79C7514130B1}">
      <dgm:prSet/>
      <dgm:spPr/>
      <dgm:t>
        <a:bodyPr/>
        <a:lstStyle/>
        <a:p>
          <a:endParaRPr lang="en-US"/>
        </a:p>
      </dgm:t>
    </dgm:pt>
    <dgm:pt modelId="{0357D5F4-C633-4A50-BC60-F31DDC6438B4}" type="sibTrans" cxnId="{86296D65-BC12-447A-AB9B-79C7514130B1}">
      <dgm:prSet/>
      <dgm:spPr/>
      <dgm:t>
        <a:bodyPr/>
        <a:lstStyle/>
        <a:p>
          <a:endParaRPr lang="en-US"/>
        </a:p>
      </dgm:t>
    </dgm:pt>
    <dgm:pt modelId="{2C8B823E-95F5-4C03-B25E-81EFC37E963F}">
      <dgm:prSet custT="1"/>
      <dgm:spPr/>
      <dgm:t>
        <a:bodyPr/>
        <a:lstStyle/>
        <a:p>
          <a:r>
            <a:rPr lang="en-ZA" sz="1100" dirty="0" smtClean="0">
              <a:latin typeface="+mn-lt"/>
            </a:rPr>
            <a:t>WSP Data analysed according to municipal service delivery areas and triangulated against provincial and district analysis</a:t>
          </a:r>
          <a:endParaRPr lang="en-US" sz="1100" dirty="0">
            <a:latin typeface="+mn-lt"/>
          </a:endParaRPr>
        </a:p>
      </dgm:t>
    </dgm:pt>
    <dgm:pt modelId="{9A682A02-DD6D-482B-A4AA-80AAF4D11454}" type="parTrans" cxnId="{014A59E5-719B-4870-92D8-9AD30272C23B}">
      <dgm:prSet/>
      <dgm:spPr/>
      <dgm:t>
        <a:bodyPr/>
        <a:lstStyle/>
        <a:p>
          <a:endParaRPr lang="en-US"/>
        </a:p>
      </dgm:t>
    </dgm:pt>
    <dgm:pt modelId="{AA00BA90-B07B-445B-810D-891C85832C1E}" type="sibTrans" cxnId="{014A59E5-719B-4870-92D8-9AD30272C23B}">
      <dgm:prSet/>
      <dgm:spPr/>
      <dgm:t>
        <a:bodyPr/>
        <a:lstStyle/>
        <a:p>
          <a:endParaRPr lang="en-US"/>
        </a:p>
      </dgm:t>
    </dgm:pt>
    <dgm:pt modelId="{B2821CE1-3708-4EA2-BC6F-C00C913A88E2}">
      <dgm:prSet custT="1"/>
      <dgm:spPr/>
      <dgm:t>
        <a:bodyPr/>
        <a:lstStyle/>
        <a:p>
          <a:r>
            <a:rPr lang="en-ZA" sz="1100" dirty="0" smtClean="0">
              <a:latin typeface="+mn-lt"/>
            </a:rPr>
            <a:t>identify any challenges or gaps linked to planning </a:t>
          </a:r>
        </a:p>
        <a:p>
          <a:r>
            <a:rPr lang="en-ZA" sz="1100" dirty="0" smtClean="0">
              <a:latin typeface="+mn-lt"/>
            </a:rPr>
            <a:t>identify any gaps linked to outcomes of relevant research</a:t>
          </a:r>
          <a:endParaRPr lang="en-US" sz="1100" dirty="0">
            <a:latin typeface="+mn-lt"/>
          </a:endParaRPr>
        </a:p>
      </dgm:t>
    </dgm:pt>
    <dgm:pt modelId="{E4425C2F-4B56-4F5E-AA4B-4D69FD90E722}" type="parTrans" cxnId="{6C0A2C0C-80DE-4E5B-96B5-44D1B02BB16D}">
      <dgm:prSet/>
      <dgm:spPr/>
      <dgm:t>
        <a:bodyPr/>
        <a:lstStyle/>
        <a:p>
          <a:endParaRPr lang="en-US"/>
        </a:p>
      </dgm:t>
    </dgm:pt>
    <dgm:pt modelId="{AF6BF48D-F7B7-421A-A9AC-2DB0352A1D01}" type="sibTrans" cxnId="{6C0A2C0C-80DE-4E5B-96B5-44D1B02BB16D}">
      <dgm:prSet/>
      <dgm:spPr/>
      <dgm:t>
        <a:bodyPr/>
        <a:lstStyle/>
        <a:p>
          <a:endParaRPr lang="en-US"/>
        </a:p>
      </dgm:t>
    </dgm:pt>
    <dgm:pt modelId="{89CFA890-F709-473C-9F2A-7DDBB58B0A37}">
      <dgm:prSet custT="1"/>
      <dgm:spPr/>
      <dgm:t>
        <a:bodyPr/>
        <a:lstStyle/>
        <a:p>
          <a:r>
            <a:rPr lang="en-ZA" sz="1100" dirty="0" smtClean="0">
              <a:latin typeface="+mn-lt"/>
            </a:rPr>
            <a:t>Identify any district/metro projects for strategic partnerships</a:t>
          </a:r>
          <a:endParaRPr lang="en-US" sz="1100" dirty="0">
            <a:latin typeface="+mn-lt"/>
          </a:endParaRPr>
        </a:p>
      </dgm:t>
    </dgm:pt>
    <dgm:pt modelId="{5C5536A8-2847-41A2-ABCC-145BC3B4D058}" type="parTrans" cxnId="{1C4DDBCD-4EF4-4F4B-AB10-75DBBFB619A4}">
      <dgm:prSet/>
      <dgm:spPr/>
      <dgm:t>
        <a:bodyPr/>
        <a:lstStyle/>
        <a:p>
          <a:endParaRPr lang="en-US"/>
        </a:p>
      </dgm:t>
    </dgm:pt>
    <dgm:pt modelId="{495C0E3A-E4A8-418C-ACB7-C0EABF4BBA66}" type="sibTrans" cxnId="{1C4DDBCD-4EF4-4F4B-AB10-75DBBFB619A4}">
      <dgm:prSet/>
      <dgm:spPr/>
      <dgm:t>
        <a:bodyPr/>
        <a:lstStyle/>
        <a:p>
          <a:endParaRPr lang="en-US"/>
        </a:p>
      </dgm:t>
    </dgm:pt>
    <dgm:pt modelId="{A3ACE163-E1AD-48A5-999B-66AC3A7C0864}">
      <dgm:prSet custT="1"/>
      <dgm:spPr>
        <a:solidFill>
          <a:srgbClr val="00B0F0"/>
        </a:solidFill>
      </dgm:spPr>
      <dgm:t>
        <a:bodyPr/>
        <a:lstStyle/>
        <a:p>
          <a:r>
            <a:rPr lang="en-ZA" sz="1100" dirty="0" smtClean="0">
              <a:latin typeface="+mn-lt"/>
            </a:rPr>
            <a:t>Analysis of interventions identified for skills gaps per each of 44 districts and 8 metros</a:t>
          </a:r>
          <a:endParaRPr lang="en-US" sz="1100" dirty="0">
            <a:latin typeface="+mn-lt"/>
          </a:endParaRPr>
        </a:p>
      </dgm:t>
    </dgm:pt>
    <dgm:pt modelId="{BE60C991-A91A-42AA-A4BD-47C8C5E81C05}" type="parTrans" cxnId="{40AF2A03-FB3F-463E-B6BA-D4A079025F60}">
      <dgm:prSet/>
      <dgm:spPr/>
      <dgm:t>
        <a:bodyPr/>
        <a:lstStyle/>
        <a:p>
          <a:endParaRPr lang="en-US"/>
        </a:p>
      </dgm:t>
    </dgm:pt>
    <dgm:pt modelId="{C36EA362-833E-4A44-93FA-6B070EEE9145}" type="sibTrans" cxnId="{40AF2A03-FB3F-463E-B6BA-D4A079025F60}">
      <dgm:prSet/>
      <dgm:spPr/>
      <dgm:t>
        <a:bodyPr/>
        <a:lstStyle/>
        <a:p>
          <a:endParaRPr lang="en-US"/>
        </a:p>
      </dgm:t>
    </dgm:pt>
    <dgm:pt modelId="{9B59C848-8C1D-42B0-9214-D5EBDAB51071}">
      <dgm:prSet custT="1"/>
      <dgm:spPr>
        <a:solidFill>
          <a:srgbClr val="00B0F0"/>
        </a:solidFill>
      </dgm:spPr>
      <dgm:t>
        <a:bodyPr/>
        <a:lstStyle/>
        <a:p>
          <a:r>
            <a:rPr lang="en-ZA" sz="1100" dirty="0" smtClean="0">
              <a:latin typeface="+mn-lt"/>
            </a:rPr>
            <a:t>Confirm appropriate intervention to address  skills gap/shortages</a:t>
          </a:r>
        </a:p>
        <a:p>
          <a:r>
            <a:rPr lang="en-ZA" sz="1100" dirty="0" smtClean="0">
              <a:latin typeface="+mn-lt"/>
            </a:rPr>
            <a:t>- Identify extent of skills supply in the province in relation to the identified interventions </a:t>
          </a:r>
        </a:p>
        <a:p>
          <a:r>
            <a:rPr lang="en-ZA" sz="1100" dirty="0" smtClean="0">
              <a:latin typeface="+mn-lt"/>
            </a:rPr>
            <a:t>-Identify any gaps or challenges linked to the implementation of interventions</a:t>
          </a:r>
          <a:endParaRPr lang="en-US" sz="1100" dirty="0">
            <a:latin typeface="+mn-lt"/>
          </a:endParaRPr>
        </a:p>
      </dgm:t>
    </dgm:pt>
    <dgm:pt modelId="{2E151050-98C0-4079-8B38-F20F23FACC9D}" type="parTrans" cxnId="{EEB4F31C-3E01-4E3C-BBDD-6893A4DB8E41}">
      <dgm:prSet/>
      <dgm:spPr/>
      <dgm:t>
        <a:bodyPr/>
        <a:lstStyle/>
        <a:p>
          <a:endParaRPr lang="en-US"/>
        </a:p>
      </dgm:t>
    </dgm:pt>
    <dgm:pt modelId="{A426BB12-894F-4431-9D2D-7F631FD3172A}" type="sibTrans" cxnId="{EEB4F31C-3E01-4E3C-BBDD-6893A4DB8E41}">
      <dgm:prSet/>
      <dgm:spPr/>
      <dgm:t>
        <a:bodyPr/>
        <a:lstStyle/>
        <a:p>
          <a:endParaRPr lang="en-US"/>
        </a:p>
      </dgm:t>
    </dgm:pt>
    <dgm:pt modelId="{250BB8E9-C5AF-42EF-8C53-D0270FD43722}">
      <dgm:prSet custT="1"/>
      <dgm:spPr/>
      <dgm:t>
        <a:bodyPr/>
        <a:lstStyle/>
        <a:p>
          <a:r>
            <a:rPr lang="en-ZA" sz="1100" dirty="0" smtClean="0">
              <a:latin typeface="+mn-lt"/>
            </a:rPr>
            <a:t>-Assess and evaluate impact made on district projects linked to strategic partnerships</a:t>
          </a:r>
          <a:endParaRPr lang="en-US" sz="1100" dirty="0">
            <a:latin typeface="+mn-lt"/>
          </a:endParaRPr>
        </a:p>
      </dgm:t>
    </dgm:pt>
    <dgm:pt modelId="{7AAFDDE7-EFF5-4578-90CA-12E4D354261D}" type="parTrans" cxnId="{393CD23D-0AB5-4AF0-AE30-4928BEF6E169}">
      <dgm:prSet/>
      <dgm:spPr/>
      <dgm:t>
        <a:bodyPr/>
        <a:lstStyle/>
        <a:p>
          <a:endParaRPr lang="en-US"/>
        </a:p>
      </dgm:t>
    </dgm:pt>
    <dgm:pt modelId="{423C095E-E186-4C01-B6B8-5C1DB74272BE}" type="sibTrans" cxnId="{393CD23D-0AB5-4AF0-AE30-4928BEF6E169}">
      <dgm:prSet/>
      <dgm:spPr/>
      <dgm:t>
        <a:bodyPr/>
        <a:lstStyle/>
        <a:p>
          <a:endParaRPr lang="en-US"/>
        </a:p>
      </dgm:t>
    </dgm:pt>
    <dgm:pt modelId="{FB862A4E-F912-4738-8280-877336EE7AF3}">
      <dgm:prSet/>
      <dgm:spPr/>
      <dgm:t>
        <a:bodyPr/>
        <a:lstStyle/>
        <a:p>
          <a:endParaRPr lang="en-US" sz="800" dirty="0">
            <a:latin typeface="+mn-lt"/>
          </a:endParaRPr>
        </a:p>
      </dgm:t>
    </dgm:pt>
    <dgm:pt modelId="{B219B992-AE92-4F31-ADC7-BA1CD40B6CCA}" type="parTrans" cxnId="{23B52578-0DFC-49B2-AA90-9E2E5423E75D}">
      <dgm:prSet/>
      <dgm:spPr/>
      <dgm:t>
        <a:bodyPr/>
        <a:lstStyle/>
        <a:p>
          <a:endParaRPr lang="en-US"/>
        </a:p>
      </dgm:t>
    </dgm:pt>
    <dgm:pt modelId="{06B2A24F-B1A1-4F22-AB4F-86F0F80F9E4B}" type="sibTrans" cxnId="{23B52578-0DFC-49B2-AA90-9E2E5423E75D}">
      <dgm:prSet/>
      <dgm:spPr/>
      <dgm:t>
        <a:bodyPr/>
        <a:lstStyle/>
        <a:p>
          <a:endParaRPr lang="en-US"/>
        </a:p>
      </dgm:t>
    </dgm:pt>
    <dgm:pt modelId="{738000C7-2566-43D0-AE5D-5BC65494B261}" type="pres">
      <dgm:prSet presAssocID="{74FF0D9F-B556-48E4-8644-933AE55F4C62}" presName="linearFlow" presStyleCnt="0">
        <dgm:presLayoutVars>
          <dgm:dir/>
          <dgm:animLvl val="lvl"/>
          <dgm:resizeHandles/>
        </dgm:presLayoutVars>
      </dgm:prSet>
      <dgm:spPr/>
      <dgm:t>
        <a:bodyPr/>
        <a:lstStyle/>
        <a:p>
          <a:endParaRPr lang="en-US"/>
        </a:p>
      </dgm:t>
    </dgm:pt>
    <dgm:pt modelId="{B34B358B-7A2A-4E08-B8FE-BB04650B3C74}" type="pres">
      <dgm:prSet presAssocID="{BDC91677-F382-4DD0-9CA8-1DA5E94B924A}" presName="compositeNode" presStyleCnt="0">
        <dgm:presLayoutVars>
          <dgm:bulletEnabled val="1"/>
        </dgm:presLayoutVars>
      </dgm:prSet>
      <dgm:spPr/>
    </dgm:pt>
    <dgm:pt modelId="{83DF6722-D204-44F9-818A-58428492A513}" type="pres">
      <dgm:prSet presAssocID="{BDC91677-F382-4DD0-9CA8-1DA5E94B924A}"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3B812A15-5D16-42D6-86BD-3EAE29A69C49}" type="pres">
      <dgm:prSet presAssocID="{BDC91677-F382-4DD0-9CA8-1DA5E94B924A}" presName="childNode" presStyleLbl="node1" presStyleIdx="0" presStyleCnt="3" custScaleX="116593">
        <dgm:presLayoutVars>
          <dgm:bulletEnabled val="1"/>
        </dgm:presLayoutVars>
      </dgm:prSet>
      <dgm:spPr/>
      <dgm:t>
        <a:bodyPr/>
        <a:lstStyle/>
        <a:p>
          <a:endParaRPr lang="en-US"/>
        </a:p>
      </dgm:t>
    </dgm:pt>
    <dgm:pt modelId="{458EFE29-F8EE-4040-97FE-6CEBC44DBAFD}" type="pres">
      <dgm:prSet presAssocID="{BDC91677-F382-4DD0-9CA8-1DA5E94B924A}" presName="parentNode" presStyleLbl="revTx" presStyleIdx="0" presStyleCnt="3">
        <dgm:presLayoutVars>
          <dgm:chMax val="0"/>
          <dgm:bulletEnabled val="1"/>
        </dgm:presLayoutVars>
      </dgm:prSet>
      <dgm:spPr/>
      <dgm:t>
        <a:bodyPr/>
        <a:lstStyle/>
        <a:p>
          <a:endParaRPr lang="en-US"/>
        </a:p>
      </dgm:t>
    </dgm:pt>
    <dgm:pt modelId="{1A5BD32F-6288-4972-B480-61BF1DFFDBF3}" type="pres">
      <dgm:prSet presAssocID="{7E05ABBB-74C6-43F0-AE17-3A8C8E2BA9BE}" presName="sibTrans" presStyleCnt="0"/>
      <dgm:spPr/>
    </dgm:pt>
    <dgm:pt modelId="{41F56AAD-D8B2-495E-93FC-64314B0C57A0}" type="pres">
      <dgm:prSet presAssocID="{CA2E3F0E-58BA-4A91-B491-BC380AD21039}" presName="compositeNode" presStyleCnt="0">
        <dgm:presLayoutVars>
          <dgm:bulletEnabled val="1"/>
        </dgm:presLayoutVars>
      </dgm:prSet>
      <dgm:spPr/>
    </dgm:pt>
    <dgm:pt modelId="{0A153368-C8F1-4D25-B0BF-EC47B877D8FE}" type="pres">
      <dgm:prSet presAssocID="{CA2E3F0E-58BA-4A91-B491-BC380AD21039}"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dgm:spPr>
    </dgm:pt>
    <dgm:pt modelId="{EBD977E1-8860-4456-9858-A92108EE5EB9}" type="pres">
      <dgm:prSet presAssocID="{CA2E3F0E-58BA-4A91-B491-BC380AD21039}" presName="childNode" presStyleLbl="node1" presStyleIdx="1" presStyleCnt="3" custScaleX="122614" custScaleY="102170" custLinFactNeighborX="4544">
        <dgm:presLayoutVars>
          <dgm:bulletEnabled val="1"/>
        </dgm:presLayoutVars>
      </dgm:prSet>
      <dgm:spPr/>
      <dgm:t>
        <a:bodyPr/>
        <a:lstStyle/>
        <a:p>
          <a:endParaRPr lang="en-US"/>
        </a:p>
      </dgm:t>
    </dgm:pt>
    <dgm:pt modelId="{1F9F0AE7-3617-4A29-A905-29D3E5D9D17E}" type="pres">
      <dgm:prSet presAssocID="{CA2E3F0E-58BA-4A91-B491-BC380AD21039}" presName="parentNode" presStyleLbl="revTx" presStyleIdx="1" presStyleCnt="3">
        <dgm:presLayoutVars>
          <dgm:chMax val="0"/>
          <dgm:bulletEnabled val="1"/>
        </dgm:presLayoutVars>
      </dgm:prSet>
      <dgm:spPr/>
      <dgm:t>
        <a:bodyPr/>
        <a:lstStyle/>
        <a:p>
          <a:endParaRPr lang="en-US"/>
        </a:p>
      </dgm:t>
    </dgm:pt>
    <dgm:pt modelId="{CA1E92FA-E461-4F29-BD11-412A315DDF8E}" type="pres">
      <dgm:prSet presAssocID="{C722DBC8-21D9-4F56-9BE8-F075E4C29CA5}" presName="sibTrans" presStyleCnt="0"/>
      <dgm:spPr/>
    </dgm:pt>
    <dgm:pt modelId="{2D7414E5-6487-4969-9210-0D2A47266FE3}" type="pres">
      <dgm:prSet presAssocID="{69940756-277D-407C-9CE2-687EB807CE5F}" presName="compositeNode" presStyleCnt="0">
        <dgm:presLayoutVars>
          <dgm:bulletEnabled val="1"/>
        </dgm:presLayoutVars>
      </dgm:prSet>
      <dgm:spPr/>
    </dgm:pt>
    <dgm:pt modelId="{82FCCF2F-D71A-4433-8640-6F0636615525}" type="pres">
      <dgm:prSet presAssocID="{69940756-277D-407C-9CE2-687EB807CE5F}"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ACD6D4B8-2B57-4BA9-B2FF-A771E4CA9873}" type="pres">
      <dgm:prSet presAssocID="{69940756-277D-407C-9CE2-687EB807CE5F}" presName="childNode" presStyleLbl="node1" presStyleIdx="2" presStyleCnt="3" custScaleX="131993" custLinFactNeighborX="8084">
        <dgm:presLayoutVars>
          <dgm:bulletEnabled val="1"/>
        </dgm:presLayoutVars>
      </dgm:prSet>
      <dgm:spPr/>
      <dgm:t>
        <a:bodyPr/>
        <a:lstStyle/>
        <a:p>
          <a:endParaRPr lang="en-US"/>
        </a:p>
      </dgm:t>
    </dgm:pt>
    <dgm:pt modelId="{43EAB5D7-67B2-47B9-955C-28C346A53314}" type="pres">
      <dgm:prSet presAssocID="{69940756-277D-407C-9CE2-687EB807CE5F}" presName="parentNode" presStyleLbl="revTx" presStyleIdx="2" presStyleCnt="3">
        <dgm:presLayoutVars>
          <dgm:chMax val="0"/>
          <dgm:bulletEnabled val="1"/>
        </dgm:presLayoutVars>
      </dgm:prSet>
      <dgm:spPr/>
      <dgm:t>
        <a:bodyPr/>
        <a:lstStyle/>
        <a:p>
          <a:endParaRPr lang="en-US"/>
        </a:p>
      </dgm:t>
    </dgm:pt>
  </dgm:ptLst>
  <dgm:cxnLst>
    <dgm:cxn modelId="{11F897E2-DE5E-44E7-A66B-0D8FCBA2EFEF}" type="presOf" srcId="{CA2E3F0E-58BA-4A91-B491-BC380AD21039}" destId="{1F9F0AE7-3617-4A29-A905-29D3E5D9D17E}" srcOrd="0" destOrd="0" presId="urn:microsoft.com/office/officeart/2005/8/layout/hList2"/>
    <dgm:cxn modelId="{5A286B8E-C101-40FD-A48C-D42C065388AD}" srcId="{74FF0D9F-B556-48E4-8644-933AE55F4C62}" destId="{CA2E3F0E-58BA-4A91-B491-BC380AD21039}" srcOrd="1" destOrd="0" parTransId="{FFAD31FF-4CBF-4A17-BE79-7EE8D1FC0625}" sibTransId="{C722DBC8-21D9-4F56-9BE8-F075E4C29CA5}"/>
    <dgm:cxn modelId="{8C70C573-EAC3-457E-824F-00E578D3E51D}" type="presOf" srcId="{A3ACE163-E1AD-48A5-999B-66AC3A7C0864}" destId="{EBD977E1-8860-4456-9858-A92108EE5EB9}" srcOrd="0" destOrd="1" presId="urn:microsoft.com/office/officeart/2005/8/layout/hList2"/>
    <dgm:cxn modelId="{BD20BA2E-6E8F-4D4C-8CEA-9B78F4398E2A}" type="presOf" srcId="{FB862A4E-F912-4738-8280-877336EE7AF3}" destId="{ACD6D4B8-2B57-4BA9-B2FF-A771E4CA9873}" srcOrd="0" destOrd="3" presId="urn:microsoft.com/office/officeart/2005/8/layout/hList2"/>
    <dgm:cxn modelId="{014A59E5-719B-4870-92D8-9AD30272C23B}" srcId="{BDC91677-F382-4DD0-9CA8-1DA5E94B924A}" destId="{2C8B823E-95F5-4C03-B25E-81EFC37E963F}" srcOrd="2" destOrd="0" parTransId="{9A682A02-DD6D-482B-A4AA-80AAF4D11454}" sibTransId="{AA00BA90-B07B-445B-810D-891C85832C1E}"/>
    <dgm:cxn modelId="{479972FE-E686-48EE-8D6F-8858F2475FAC}" type="presOf" srcId="{250BB8E9-C5AF-42EF-8C53-D0270FD43722}" destId="{ACD6D4B8-2B57-4BA9-B2FF-A771E4CA9873}" srcOrd="0" destOrd="2" presId="urn:microsoft.com/office/officeart/2005/8/layout/hList2"/>
    <dgm:cxn modelId="{648D9E39-71BB-4A69-8756-3DF84A22AF10}" type="presOf" srcId="{9FD9253F-886A-4EB9-B3BB-831AC2EA64C9}" destId="{ACD6D4B8-2B57-4BA9-B2FF-A771E4CA9873}" srcOrd="0" destOrd="0" presId="urn:microsoft.com/office/officeart/2005/8/layout/hList2"/>
    <dgm:cxn modelId="{393CD23D-0AB5-4AF0-AE30-4928BEF6E169}" srcId="{69940756-277D-407C-9CE2-687EB807CE5F}" destId="{250BB8E9-C5AF-42EF-8C53-D0270FD43722}" srcOrd="2" destOrd="0" parTransId="{7AAFDDE7-EFF5-4578-90CA-12E4D354261D}" sibTransId="{423C095E-E186-4C01-B6B8-5C1DB74272BE}"/>
    <dgm:cxn modelId="{762F62F2-FF63-4426-A05C-62F8835B24B8}" srcId="{69940756-277D-407C-9CE2-687EB807CE5F}" destId="{9FD9253F-886A-4EB9-B3BB-831AC2EA64C9}" srcOrd="0" destOrd="0" parTransId="{356DE3E0-1C06-436C-892B-760627CBCF28}" sibTransId="{CCC6E51C-7FCE-44E3-BDC5-379DAABE4042}"/>
    <dgm:cxn modelId="{40AF2A03-FB3F-463E-B6BA-D4A079025F60}" srcId="{CA2E3F0E-58BA-4A91-B491-BC380AD21039}" destId="{A3ACE163-E1AD-48A5-999B-66AC3A7C0864}" srcOrd="1" destOrd="0" parTransId="{BE60C991-A91A-42AA-A4BD-47C8C5E81C05}" sibTransId="{C36EA362-833E-4A44-93FA-6B070EEE9145}"/>
    <dgm:cxn modelId="{CAF8E42D-61EE-4A4B-97BB-2AAC5C47F6E4}" type="presOf" srcId="{89CFA890-F709-473C-9F2A-7DDBB58B0A37}" destId="{3B812A15-5D16-42D6-86BD-3EAE29A69C49}" srcOrd="0" destOrd="4" presId="urn:microsoft.com/office/officeart/2005/8/layout/hList2"/>
    <dgm:cxn modelId="{23B52578-0DFC-49B2-AA90-9E2E5423E75D}" srcId="{69940756-277D-407C-9CE2-687EB807CE5F}" destId="{FB862A4E-F912-4738-8280-877336EE7AF3}" srcOrd="3" destOrd="0" parTransId="{B219B992-AE92-4F31-ADC7-BA1CD40B6CCA}" sibTransId="{06B2A24F-B1A1-4F22-AB4F-86F0F80F9E4B}"/>
    <dgm:cxn modelId="{694938B9-95F4-424D-BB63-DF432249A024}" type="presOf" srcId="{707E8337-AEB5-4A0F-9147-CFD800225680}" destId="{3B812A15-5D16-42D6-86BD-3EAE29A69C49}" srcOrd="0" destOrd="0" presId="urn:microsoft.com/office/officeart/2005/8/layout/hList2"/>
    <dgm:cxn modelId="{0EACB286-5A02-4846-8123-2738442959DD}" type="presOf" srcId="{B2821CE1-3708-4EA2-BC6F-C00C913A88E2}" destId="{3B812A15-5D16-42D6-86BD-3EAE29A69C49}" srcOrd="0" destOrd="3" presId="urn:microsoft.com/office/officeart/2005/8/layout/hList2"/>
    <dgm:cxn modelId="{D4480DA4-6E9C-4C99-B1C5-497748B2511E}" srcId="{74FF0D9F-B556-48E4-8644-933AE55F4C62}" destId="{69940756-277D-407C-9CE2-687EB807CE5F}" srcOrd="2" destOrd="0" parTransId="{E269D33B-0E34-4CC6-9758-2761E36D996D}" sibTransId="{F72ED8F8-EE25-4209-93CA-9DB2FAFDE3D4}"/>
    <dgm:cxn modelId="{6C0A2C0C-80DE-4E5B-96B5-44D1B02BB16D}" srcId="{BDC91677-F382-4DD0-9CA8-1DA5E94B924A}" destId="{B2821CE1-3708-4EA2-BC6F-C00C913A88E2}" srcOrd="3" destOrd="0" parTransId="{E4425C2F-4B56-4F5E-AA4B-4D69FD90E722}" sibTransId="{AF6BF48D-F7B7-421A-A9AC-2DB0352A1D01}"/>
    <dgm:cxn modelId="{1EAD7E68-6F50-4B7F-8198-3C76F68F4EB7}" srcId="{74FF0D9F-B556-48E4-8644-933AE55F4C62}" destId="{BDC91677-F382-4DD0-9CA8-1DA5E94B924A}" srcOrd="0" destOrd="0" parTransId="{D48DC68D-1524-4A07-8122-8F54893469CF}" sibTransId="{7E05ABBB-74C6-43F0-AE17-3A8C8E2BA9BE}"/>
    <dgm:cxn modelId="{61EA0FA9-ED2C-45B4-B905-D89B52F9409F}" type="presOf" srcId="{A1FEEBCD-8781-4491-8CF2-85E301B1B855}" destId="{ACD6D4B8-2B57-4BA9-B2FF-A771E4CA9873}" srcOrd="0" destOrd="1" presId="urn:microsoft.com/office/officeart/2005/8/layout/hList2"/>
    <dgm:cxn modelId="{EEB4F31C-3E01-4E3C-BBDD-6893A4DB8E41}" srcId="{CA2E3F0E-58BA-4A91-B491-BC380AD21039}" destId="{9B59C848-8C1D-42B0-9214-D5EBDAB51071}" srcOrd="2" destOrd="0" parTransId="{2E151050-98C0-4079-8B38-F20F23FACC9D}" sibTransId="{A426BB12-894F-4431-9D2D-7F631FD3172A}"/>
    <dgm:cxn modelId="{49352061-5F26-41D0-8972-37ED24C341CA}" type="presOf" srcId="{74FF0D9F-B556-48E4-8644-933AE55F4C62}" destId="{738000C7-2566-43D0-AE5D-5BC65494B261}" srcOrd="0" destOrd="0" presId="urn:microsoft.com/office/officeart/2005/8/layout/hList2"/>
    <dgm:cxn modelId="{86296D65-BC12-447A-AB9B-79C7514130B1}" srcId="{69940756-277D-407C-9CE2-687EB807CE5F}" destId="{A1FEEBCD-8781-4491-8CF2-85E301B1B855}" srcOrd="1" destOrd="0" parTransId="{9B9D411B-42B6-4EBF-9D8B-C678CAEA4811}" sibTransId="{0357D5F4-C633-4A50-BC60-F31DDC6438B4}"/>
    <dgm:cxn modelId="{1C4DDBCD-4EF4-4F4B-AB10-75DBBFB619A4}" srcId="{BDC91677-F382-4DD0-9CA8-1DA5E94B924A}" destId="{89CFA890-F709-473C-9F2A-7DDBB58B0A37}" srcOrd="4" destOrd="0" parTransId="{5C5536A8-2847-41A2-ABCC-145BC3B4D058}" sibTransId="{495C0E3A-E4A8-418C-ACB7-C0EABF4BBA66}"/>
    <dgm:cxn modelId="{B079B0E1-F0C9-44B0-8F34-77E3B1D5DB20}" srcId="{BDC91677-F382-4DD0-9CA8-1DA5E94B924A}" destId="{707E8337-AEB5-4A0F-9147-CFD800225680}" srcOrd="0" destOrd="0" parTransId="{BB42DBAC-B13F-4260-BC9D-FDE5154D0231}" sibTransId="{5ADA49E5-BA60-422E-83C3-D6536C00CC62}"/>
    <dgm:cxn modelId="{60BA020F-2086-4EE0-B39F-996648ABA899}" type="presOf" srcId="{BDC91677-F382-4DD0-9CA8-1DA5E94B924A}" destId="{458EFE29-F8EE-4040-97FE-6CEBC44DBAFD}" srcOrd="0" destOrd="0" presId="urn:microsoft.com/office/officeart/2005/8/layout/hList2"/>
    <dgm:cxn modelId="{69735572-5DEF-4A0E-A48D-7F302A01BA90}" srcId="{CA2E3F0E-58BA-4A91-B491-BC380AD21039}" destId="{1E3CB675-45D8-4AC8-84DB-FD87DB6D202E}" srcOrd="0" destOrd="0" parTransId="{C9FE4E77-A7C0-4E2F-A0FD-8E5185BCAED1}" sibTransId="{33121D4D-73C4-48CB-BB65-F313D2CFFBD7}"/>
    <dgm:cxn modelId="{23B37608-1F7D-478E-880E-D48E615B4B8F}" type="presOf" srcId="{2C8B823E-95F5-4C03-B25E-81EFC37E963F}" destId="{3B812A15-5D16-42D6-86BD-3EAE29A69C49}" srcOrd="0" destOrd="2" presId="urn:microsoft.com/office/officeart/2005/8/layout/hList2"/>
    <dgm:cxn modelId="{FF81E8F9-3867-4922-AB5B-CE5259BC89EE}" srcId="{BDC91677-F382-4DD0-9CA8-1DA5E94B924A}" destId="{6F5FB4E3-764F-4B01-B89E-41CE9F77A4B5}" srcOrd="1" destOrd="0" parTransId="{A1CAF05E-3BF2-4DDD-929E-EED69E555ABD}" sibTransId="{196DB87E-CEF5-415D-999E-DD79EFA37174}"/>
    <dgm:cxn modelId="{5B6C9030-08B5-449B-896A-B9443368550E}" type="presOf" srcId="{6F5FB4E3-764F-4B01-B89E-41CE9F77A4B5}" destId="{3B812A15-5D16-42D6-86BD-3EAE29A69C49}" srcOrd="0" destOrd="1" presId="urn:microsoft.com/office/officeart/2005/8/layout/hList2"/>
    <dgm:cxn modelId="{7ADEFFEE-0872-4C2F-A321-0C499E653D7D}" type="presOf" srcId="{1E3CB675-45D8-4AC8-84DB-FD87DB6D202E}" destId="{EBD977E1-8860-4456-9858-A92108EE5EB9}" srcOrd="0" destOrd="0" presId="urn:microsoft.com/office/officeart/2005/8/layout/hList2"/>
    <dgm:cxn modelId="{4C867A0E-21F8-47C1-A8EA-AF849F626009}" type="presOf" srcId="{69940756-277D-407C-9CE2-687EB807CE5F}" destId="{43EAB5D7-67B2-47B9-955C-28C346A53314}" srcOrd="0" destOrd="0" presId="urn:microsoft.com/office/officeart/2005/8/layout/hList2"/>
    <dgm:cxn modelId="{98753B4F-A130-4392-90E0-F77F7B13E54E}" type="presOf" srcId="{9B59C848-8C1D-42B0-9214-D5EBDAB51071}" destId="{EBD977E1-8860-4456-9858-A92108EE5EB9}" srcOrd="0" destOrd="2" presId="urn:microsoft.com/office/officeart/2005/8/layout/hList2"/>
    <dgm:cxn modelId="{CB751490-BC6A-4DB8-8F0F-C4D3E56FC682}" type="presParOf" srcId="{738000C7-2566-43D0-AE5D-5BC65494B261}" destId="{B34B358B-7A2A-4E08-B8FE-BB04650B3C74}" srcOrd="0" destOrd="0" presId="urn:microsoft.com/office/officeart/2005/8/layout/hList2"/>
    <dgm:cxn modelId="{899F2722-52EB-45DC-B960-41C2EECE1044}" type="presParOf" srcId="{B34B358B-7A2A-4E08-B8FE-BB04650B3C74}" destId="{83DF6722-D204-44F9-818A-58428492A513}" srcOrd="0" destOrd="0" presId="urn:microsoft.com/office/officeart/2005/8/layout/hList2"/>
    <dgm:cxn modelId="{06F74516-956F-40D3-8C8D-8FA6DBBF42FA}" type="presParOf" srcId="{B34B358B-7A2A-4E08-B8FE-BB04650B3C74}" destId="{3B812A15-5D16-42D6-86BD-3EAE29A69C49}" srcOrd="1" destOrd="0" presId="urn:microsoft.com/office/officeart/2005/8/layout/hList2"/>
    <dgm:cxn modelId="{AC8C3BC5-4FD3-45AF-B40E-CD4C5E154480}" type="presParOf" srcId="{B34B358B-7A2A-4E08-B8FE-BB04650B3C74}" destId="{458EFE29-F8EE-4040-97FE-6CEBC44DBAFD}" srcOrd="2" destOrd="0" presId="urn:microsoft.com/office/officeart/2005/8/layout/hList2"/>
    <dgm:cxn modelId="{F9C2774B-A7DF-4E4A-AE08-34DC8165D0C9}" type="presParOf" srcId="{738000C7-2566-43D0-AE5D-5BC65494B261}" destId="{1A5BD32F-6288-4972-B480-61BF1DFFDBF3}" srcOrd="1" destOrd="0" presId="urn:microsoft.com/office/officeart/2005/8/layout/hList2"/>
    <dgm:cxn modelId="{306EA52D-433A-475A-91D4-B19E1D5BEE8B}" type="presParOf" srcId="{738000C7-2566-43D0-AE5D-5BC65494B261}" destId="{41F56AAD-D8B2-495E-93FC-64314B0C57A0}" srcOrd="2" destOrd="0" presId="urn:microsoft.com/office/officeart/2005/8/layout/hList2"/>
    <dgm:cxn modelId="{7F4096C4-0B6C-4885-B397-0B67535CE83F}" type="presParOf" srcId="{41F56AAD-D8B2-495E-93FC-64314B0C57A0}" destId="{0A153368-C8F1-4D25-B0BF-EC47B877D8FE}" srcOrd="0" destOrd="0" presId="urn:microsoft.com/office/officeart/2005/8/layout/hList2"/>
    <dgm:cxn modelId="{7553124F-2B90-4FCF-BED6-E848CAB665D3}" type="presParOf" srcId="{41F56AAD-D8B2-495E-93FC-64314B0C57A0}" destId="{EBD977E1-8860-4456-9858-A92108EE5EB9}" srcOrd="1" destOrd="0" presId="urn:microsoft.com/office/officeart/2005/8/layout/hList2"/>
    <dgm:cxn modelId="{D27C8C0D-FA46-4C38-93B1-55990EBE2DC0}" type="presParOf" srcId="{41F56AAD-D8B2-495E-93FC-64314B0C57A0}" destId="{1F9F0AE7-3617-4A29-A905-29D3E5D9D17E}" srcOrd="2" destOrd="0" presId="urn:microsoft.com/office/officeart/2005/8/layout/hList2"/>
    <dgm:cxn modelId="{1BC7959B-34BB-4F15-BDA8-3AA0354FFADD}" type="presParOf" srcId="{738000C7-2566-43D0-AE5D-5BC65494B261}" destId="{CA1E92FA-E461-4F29-BD11-412A315DDF8E}" srcOrd="3" destOrd="0" presId="urn:microsoft.com/office/officeart/2005/8/layout/hList2"/>
    <dgm:cxn modelId="{D7B74E71-06E2-42CE-A0C8-E91287245226}" type="presParOf" srcId="{738000C7-2566-43D0-AE5D-5BC65494B261}" destId="{2D7414E5-6487-4969-9210-0D2A47266FE3}" srcOrd="4" destOrd="0" presId="urn:microsoft.com/office/officeart/2005/8/layout/hList2"/>
    <dgm:cxn modelId="{1DB86F37-1F4E-4F93-8095-8EAD8B13259E}" type="presParOf" srcId="{2D7414E5-6487-4969-9210-0D2A47266FE3}" destId="{82FCCF2F-D71A-4433-8640-6F0636615525}" srcOrd="0" destOrd="0" presId="urn:microsoft.com/office/officeart/2005/8/layout/hList2"/>
    <dgm:cxn modelId="{A942CED9-9C25-480C-BB8F-C9ABF98AB58F}" type="presParOf" srcId="{2D7414E5-6487-4969-9210-0D2A47266FE3}" destId="{ACD6D4B8-2B57-4BA9-B2FF-A771E4CA9873}" srcOrd="1" destOrd="0" presId="urn:microsoft.com/office/officeart/2005/8/layout/hList2"/>
    <dgm:cxn modelId="{8BFD12B9-53A3-4DEC-9E44-B77ACD1C93B6}" type="presParOf" srcId="{2D7414E5-6487-4969-9210-0D2A47266FE3}" destId="{43EAB5D7-67B2-47B9-955C-28C346A53314}"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19021A-6104-4C3A-A3C7-9C5EF4A123A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ZA"/>
        </a:p>
      </dgm:t>
    </dgm:pt>
    <dgm:pt modelId="{AEA08CBD-FF68-4ACF-B4A1-5B84B882E4FD}">
      <dgm:prSet phldrT="[Text]"/>
      <dgm:spPr>
        <a:xfrm>
          <a:off x="461803" y="847"/>
          <a:ext cx="1220427" cy="732256"/>
        </a:xfrm>
        <a:prstGeom prst="rect">
          <a:avLst/>
        </a:prstGeom>
        <a:solidFill>
          <a:srgbClr val="6B717D">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r>
            <a:rPr lang="en-US" dirty="0" smtClean="0">
              <a:solidFill>
                <a:srgbClr val="FFFFFF"/>
              </a:solidFill>
              <a:latin typeface="Calibri" panose="020F0502020204030204"/>
              <a:ea typeface="+mn-ea"/>
              <a:cs typeface="+mn-cs"/>
            </a:rPr>
            <a:t>infrastructure development</a:t>
          </a:r>
          <a:endParaRPr lang="en-ZA" dirty="0">
            <a:solidFill>
              <a:srgbClr val="FFFFFF"/>
            </a:solidFill>
            <a:latin typeface="Calibri" panose="020F0502020204030204"/>
            <a:ea typeface="+mn-ea"/>
            <a:cs typeface="+mn-cs"/>
          </a:endParaRPr>
        </a:p>
      </dgm:t>
    </dgm:pt>
    <dgm:pt modelId="{1F9074F2-5A49-4DA9-9B9F-20E64B1AF4F8}" type="parTrans" cxnId="{A4DDD817-D758-4630-955E-962EFB58F6C5}">
      <dgm:prSet/>
      <dgm:spPr/>
      <dgm:t>
        <a:bodyPr/>
        <a:lstStyle/>
        <a:p>
          <a:endParaRPr lang="en-ZA"/>
        </a:p>
      </dgm:t>
    </dgm:pt>
    <dgm:pt modelId="{5A888522-6C5C-4C72-9158-9D94377DA82F}" type="sibTrans" cxnId="{A4DDD817-D758-4630-955E-962EFB58F6C5}">
      <dgm:prSet/>
      <dgm:spPr/>
      <dgm:t>
        <a:bodyPr/>
        <a:lstStyle/>
        <a:p>
          <a:endParaRPr lang="en-ZA"/>
        </a:p>
      </dgm:t>
    </dgm:pt>
    <dgm:pt modelId="{E581F5D0-AAF4-4A62-8F4A-88B7147E921C}">
      <dgm:prSet phldrT="[Text]"/>
      <dgm:spPr>
        <a:xfrm>
          <a:off x="1804273" y="847"/>
          <a:ext cx="1220427" cy="732256"/>
        </a:xfrm>
        <a:prstGeom prst="rect">
          <a:avLst/>
        </a:prstGeom>
        <a:solidFill>
          <a:srgbClr val="6B717D">
            <a:hueOff val="-130028"/>
            <a:satOff val="2359"/>
            <a:lumOff val="-1544"/>
            <a:alphaOff val="0"/>
          </a:srgbClr>
        </a:solidFill>
        <a:ln w="12700" cap="flat" cmpd="sng" algn="ctr">
          <a:solidFill>
            <a:srgbClr val="FFFFFF">
              <a:hueOff val="0"/>
              <a:satOff val="0"/>
              <a:lumOff val="0"/>
              <a:alphaOff val="0"/>
            </a:srgbClr>
          </a:solidFill>
          <a:prstDash val="solid"/>
          <a:miter lim="800000"/>
        </a:ln>
        <a:effectLst/>
      </dgm:spPr>
      <dgm:t>
        <a:bodyPr/>
        <a:lstStyle/>
        <a:p>
          <a:r>
            <a:rPr lang="en-US" dirty="0" smtClean="0">
              <a:solidFill>
                <a:srgbClr val="FFFFFF"/>
              </a:solidFill>
              <a:latin typeface="Calibri" panose="020F0502020204030204"/>
              <a:ea typeface="+mn-ea"/>
              <a:cs typeface="+mn-cs"/>
            </a:rPr>
            <a:t>delivery for network industries</a:t>
          </a:r>
          <a:endParaRPr lang="en-ZA" dirty="0">
            <a:solidFill>
              <a:srgbClr val="FFFFFF"/>
            </a:solidFill>
            <a:latin typeface="Calibri" panose="020F0502020204030204"/>
            <a:ea typeface="+mn-ea"/>
            <a:cs typeface="+mn-cs"/>
          </a:endParaRPr>
        </a:p>
      </dgm:t>
    </dgm:pt>
    <dgm:pt modelId="{F4DC5DCE-6C61-4E76-B882-25361BBF3485}" type="parTrans" cxnId="{E8D9D66D-3DF3-4CB0-8E0A-E302E89E3174}">
      <dgm:prSet/>
      <dgm:spPr/>
      <dgm:t>
        <a:bodyPr/>
        <a:lstStyle/>
        <a:p>
          <a:endParaRPr lang="en-ZA"/>
        </a:p>
      </dgm:t>
    </dgm:pt>
    <dgm:pt modelId="{D5125830-AC56-4097-87BC-4BA18FCB18E4}" type="sibTrans" cxnId="{E8D9D66D-3DF3-4CB0-8E0A-E302E89E3174}">
      <dgm:prSet/>
      <dgm:spPr/>
      <dgm:t>
        <a:bodyPr/>
        <a:lstStyle/>
        <a:p>
          <a:endParaRPr lang="en-ZA"/>
        </a:p>
      </dgm:t>
    </dgm:pt>
    <dgm:pt modelId="{3B684363-D82B-48BD-AEA6-556F5CF4E08A}">
      <dgm:prSet phldrT="[Text]"/>
      <dgm:spPr>
        <a:xfrm>
          <a:off x="3146743" y="847"/>
          <a:ext cx="1220427" cy="732256"/>
        </a:xfrm>
        <a:prstGeom prst="rect">
          <a:avLst/>
        </a:prstGeom>
        <a:solidFill>
          <a:srgbClr val="6B717D">
            <a:hueOff val="-260056"/>
            <a:satOff val="4718"/>
            <a:lumOff val="-3088"/>
            <a:alphaOff val="0"/>
          </a:srgbClr>
        </a:solidFill>
        <a:ln w="12700" cap="flat" cmpd="sng" algn="ctr">
          <a:solidFill>
            <a:srgbClr val="FFFFFF">
              <a:hueOff val="0"/>
              <a:satOff val="0"/>
              <a:lumOff val="0"/>
              <a:alphaOff val="0"/>
            </a:srgbClr>
          </a:solidFill>
          <a:prstDash val="solid"/>
          <a:miter lim="800000"/>
        </a:ln>
        <a:effectLst/>
      </dgm:spPr>
      <dgm:t>
        <a:bodyPr/>
        <a:lstStyle/>
        <a:p>
          <a:r>
            <a:rPr lang="en-ZA" dirty="0" smtClean="0">
              <a:solidFill>
                <a:srgbClr val="FFFFFF"/>
              </a:solidFill>
              <a:latin typeface="Calibri" panose="020F0502020204030204"/>
              <a:ea typeface="+mn-ea"/>
              <a:cs typeface="+mn-cs"/>
            </a:rPr>
            <a:t>industrialisation through localisation</a:t>
          </a:r>
          <a:endParaRPr lang="en-ZA" dirty="0">
            <a:solidFill>
              <a:srgbClr val="FFFFFF"/>
            </a:solidFill>
            <a:latin typeface="Calibri" panose="020F0502020204030204"/>
            <a:ea typeface="+mn-ea"/>
            <a:cs typeface="+mn-cs"/>
          </a:endParaRPr>
        </a:p>
      </dgm:t>
    </dgm:pt>
    <dgm:pt modelId="{B7CFD80B-6CE6-4FEA-A6F8-ED1CDD8DDF48}" type="parTrans" cxnId="{9D087BF6-1932-45EB-8F64-5BEB58CCEED5}">
      <dgm:prSet/>
      <dgm:spPr/>
      <dgm:t>
        <a:bodyPr/>
        <a:lstStyle/>
        <a:p>
          <a:endParaRPr lang="en-ZA"/>
        </a:p>
      </dgm:t>
    </dgm:pt>
    <dgm:pt modelId="{C782DF22-17EE-4A3D-A95B-D4E2635578CA}" type="sibTrans" cxnId="{9D087BF6-1932-45EB-8F64-5BEB58CCEED5}">
      <dgm:prSet/>
      <dgm:spPr/>
      <dgm:t>
        <a:bodyPr/>
        <a:lstStyle/>
        <a:p>
          <a:endParaRPr lang="en-ZA"/>
        </a:p>
      </dgm:t>
    </dgm:pt>
    <dgm:pt modelId="{D0486D67-066B-4682-8A43-B61986E6930B}">
      <dgm:prSet phldrT="[Text]"/>
      <dgm:spPr>
        <a:xfrm>
          <a:off x="4489213" y="847"/>
          <a:ext cx="1220427" cy="732256"/>
        </a:xfrm>
        <a:prstGeom prst="rect">
          <a:avLst/>
        </a:prstGeom>
        <a:solidFill>
          <a:srgbClr val="6B717D">
            <a:hueOff val="-390083"/>
            <a:satOff val="7077"/>
            <a:lumOff val="-4632"/>
            <a:alphaOff val="0"/>
          </a:srgbClr>
        </a:solidFill>
        <a:ln w="12700" cap="flat" cmpd="sng" algn="ctr">
          <a:solidFill>
            <a:srgbClr val="FFFFFF">
              <a:hueOff val="0"/>
              <a:satOff val="0"/>
              <a:lumOff val="0"/>
              <a:alphaOff val="0"/>
            </a:srgbClr>
          </a:solidFill>
          <a:prstDash val="solid"/>
          <a:miter lim="800000"/>
        </a:ln>
        <a:effectLst/>
      </dgm:spPr>
      <dgm:t>
        <a:bodyPr/>
        <a:lstStyle/>
        <a:p>
          <a:r>
            <a:rPr lang="en-ZA" dirty="0" smtClean="0">
              <a:solidFill>
                <a:srgbClr val="FFFFFF"/>
              </a:solidFill>
              <a:latin typeface="Calibri" panose="020F0502020204030204"/>
              <a:ea typeface="+mn-ea"/>
              <a:cs typeface="+mn-cs"/>
            </a:rPr>
            <a:t>energy security</a:t>
          </a:r>
          <a:endParaRPr lang="en-ZA" dirty="0">
            <a:solidFill>
              <a:srgbClr val="FFFFFF"/>
            </a:solidFill>
            <a:latin typeface="Calibri" panose="020F0502020204030204"/>
            <a:ea typeface="+mn-ea"/>
            <a:cs typeface="+mn-cs"/>
          </a:endParaRPr>
        </a:p>
      </dgm:t>
    </dgm:pt>
    <dgm:pt modelId="{4281C99E-5011-4FDE-AC86-B47D41016F43}" type="parTrans" cxnId="{4F3B826F-7C19-4D70-BCC7-E92835656B03}">
      <dgm:prSet/>
      <dgm:spPr/>
      <dgm:t>
        <a:bodyPr/>
        <a:lstStyle/>
        <a:p>
          <a:endParaRPr lang="en-ZA"/>
        </a:p>
      </dgm:t>
    </dgm:pt>
    <dgm:pt modelId="{01D386FC-7E95-498D-89A4-B3BD497AE127}" type="sibTrans" cxnId="{4F3B826F-7C19-4D70-BCC7-E92835656B03}">
      <dgm:prSet/>
      <dgm:spPr/>
      <dgm:t>
        <a:bodyPr/>
        <a:lstStyle/>
        <a:p>
          <a:endParaRPr lang="en-ZA"/>
        </a:p>
      </dgm:t>
    </dgm:pt>
    <dgm:pt modelId="{A25525BE-7301-4AE9-8419-41560C5373E3}">
      <dgm:prSet phldrT="[Text]"/>
      <dgm:spPr>
        <a:xfrm>
          <a:off x="461803" y="855146"/>
          <a:ext cx="1220427" cy="732256"/>
        </a:xfrm>
        <a:prstGeom prst="rect">
          <a:avLst/>
        </a:prstGeom>
        <a:solidFill>
          <a:srgbClr val="6B717D">
            <a:hueOff val="-520111"/>
            <a:satOff val="9436"/>
            <a:lumOff val="-6177"/>
            <a:alphaOff val="0"/>
          </a:srgbClr>
        </a:solidFill>
        <a:ln w="12700" cap="flat" cmpd="sng" algn="ctr">
          <a:solidFill>
            <a:srgbClr val="FFFFFF">
              <a:hueOff val="0"/>
              <a:satOff val="0"/>
              <a:lumOff val="0"/>
              <a:alphaOff val="0"/>
            </a:srgbClr>
          </a:solidFill>
          <a:prstDash val="solid"/>
          <a:miter lim="800000"/>
        </a:ln>
        <a:effectLst/>
      </dgm:spPr>
      <dgm:t>
        <a:bodyPr/>
        <a:lstStyle/>
        <a:p>
          <a:r>
            <a:rPr lang="en-US" dirty="0" smtClean="0">
              <a:solidFill>
                <a:srgbClr val="FFFFFF"/>
              </a:solidFill>
              <a:latin typeface="Calibri" panose="020F0502020204030204"/>
              <a:ea typeface="+mn-ea"/>
              <a:cs typeface="+mn-cs"/>
            </a:rPr>
            <a:t>green economy</a:t>
          </a:r>
          <a:endParaRPr lang="en-ZA" dirty="0">
            <a:solidFill>
              <a:srgbClr val="FFFFFF"/>
            </a:solidFill>
            <a:latin typeface="Calibri" panose="020F0502020204030204"/>
            <a:ea typeface="+mn-ea"/>
            <a:cs typeface="+mn-cs"/>
          </a:endParaRPr>
        </a:p>
      </dgm:t>
    </dgm:pt>
    <dgm:pt modelId="{46EFD09C-58DF-4B51-9010-7451B4576F00}" type="parTrans" cxnId="{DFACC589-FA90-4A8B-9C20-0B16EEE81B12}">
      <dgm:prSet/>
      <dgm:spPr/>
      <dgm:t>
        <a:bodyPr/>
        <a:lstStyle/>
        <a:p>
          <a:endParaRPr lang="en-ZA"/>
        </a:p>
      </dgm:t>
    </dgm:pt>
    <dgm:pt modelId="{38CB48A7-74B4-44FC-A604-2ACA9A12D681}" type="sibTrans" cxnId="{DFACC589-FA90-4A8B-9C20-0B16EEE81B12}">
      <dgm:prSet/>
      <dgm:spPr/>
      <dgm:t>
        <a:bodyPr/>
        <a:lstStyle/>
        <a:p>
          <a:endParaRPr lang="en-ZA"/>
        </a:p>
      </dgm:t>
    </dgm:pt>
    <dgm:pt modelId="{0A15433C-9630-4A23-930C-C2DF7CA58624}">
      <dgm:prSet phldrT="[Text]"/>
      <dgm:spPr>
        <a:xfrm>
          <a:off x="1804273" y="855146"/>
          <a:ext cx="1220427" cy="732256"/>
        </a:xfrm>
        <a:prstGeom prst="rect">
          <a:avLst/>
        </a:prstGeom>
        <a:solidFill>
          <a:srgbClr val="6B717D">
            <a:hueOff val="-650139"/>
            <a:satOff val="11794"/>
            <a:lumOff val="-7721"/>
            <a:alphaOff val="0"/>
          </a:srgbClr>
        </a:solidFill>
        <a:ln w="12700" cap="flat" cmpd="sng" algn="ctr">
          <a:solidFill>
            <a:srgbClr val="FFFFFF">
              <a:hueOff val="0"/>
              <a:satOff val="0"/>
              <a:lumOff val="0"/>
              <a:alphaOff val="0"/>
            </a:srgbClr>
          </a:solidFill>
          <a:prstDash val="solid"/>
          <a:miter lim="800000"/>
        </a:ln>
        <a:effectLst/>
      </dgm:spPr>
      <dgm:t>
        <a:bodyPr/>
        <a:lstStyle/>
        <a:p>
          <a:r>
            <a:rPr lang="en-US" dirty="0" smtClean="0">
              <a:solidFill>
                <a:srgbClr val="FFFFFF"/>
              </a:solidFill>
              <a:latin typeface="Calibri" panose="020F0502020204030204"/>
              <a:ea typeface="+mn-ea"/>
              <a:cs typeface="+mn-cs"/>
            </a:rPr>
            <a:t>agriculture and food security</a:t>
          </a:r>
          <a:endParaRPr lang="en-ZA" dirty="0">
            <a:solidFill>
              <a:srgbClr val="FFFFFF"/>
            </a:solidFill>
            <a:latin typeface="Calibri" panose="020F0502020204030204"/>
            <a:ea typeface="+mn-ea"/>
            <a:cs typeface="+mn-cs"/>
          </a:endParaRPr>
        </a:p>
      </dgm:t>
    </dgm:pt>
    <dgm:pt modelId="{449FBC3B-8EF3-4B00-99A7-A99BF1C8503C}" type="parTrans" cxnId="{1551F608-D329-43EF-A897-DE6007C06596}">
      <dgm:prSet/>
      <dgm:spPr/>
      <dgm:t>
        <a:bodyPr/>
        <a:lstStyle/>
        <a:p>
          <a:endParaRPr lang="en-ZA"/>
        </a:p>
      </dgm:t>
    </dgm:pt>
    <dgm:pt modelId="{2ECF26E7-E132-47A6-A894-7E781A1B92CE}" type="sibTrans" cxnId="{1551F608-D329-43EF-A897-DE6007C06596}">
      <dgm:prSet/>
      <dgm:spPr/>
      <dgm:t>
        <a:bodyPr/>
        <a:lstStyle/>
        <a:p>
          <a:endParaRPr lang="en-ZA"/>
        </a:p>
      </dgm:t>
    </dgm:pt>
    <dgm:pt modelId="{84206013-00B7-4B5A-89A5-D94A2ADC509E}">
      <dgm:prSet phldrT="[Text]"/>
      <dgm:spPr>
        <a:xfrm>
          <a:off x="3146743" y="855146"/>
          <a:ext cx="1220427" cy="732256"/>
        </a:xfrm>
        <a:prstGeom prst="rect">
          <a:avLst/>
        </a:prstGeom>
        <a:solidFill>
          <a:srgbClr val="6B717D">
            <a:hueOff val="-780167"/>
            <a:satOff val="14153"/>
            <a:lumOff val="-9265"/>
            <a:alphaOff val="0"/>
          </a:srgbClr>
        </a:solidFill>
        <a:ln w="12700" cap="flat" cmpd="sng" algn="ctr">
          <a:solidFill>
            <a:srgbClr val="FFFFFF">
              <a:hueOff val="0"/>
              <a:satOff val="0"/>
              <a:lumOff val="0"/>
              <a:alphaOff val="0"/>
            </a:srgbClr>
          </a:solidFill>
          <a:prstDash val="solid"/>
          <a:miter lim="800000"/>
        </a:ln>
        <a:effectLst/>
      </dgm:spPr>
      <dgm:t>
        <a:bodyPr/>
        <a:lstStyle/>
        <a:p>
          <a:r>
            <a:rPr lang="en-US" dirty="0" smtClean="0">
              <a:solidFill>
                <a:srgbClr val="FFFFFF"/>
              </a:solidFill>
              <a:latin typeface="Calibri" panose="020F0502020204030204"/>
              <a:ea typeface="+mn-ea"/>
              <a:cs typeface="+mn-cs"/>
            </a:rPr>
            <a:t>digital economy and global business services</a:t>
          </a:r>
          <a:endParaRPr lang="en-ZA" dirty="0">
            <a:solidFill>
              <a:srgbClr val="FFFFFF"/>
            </a:solidFill>
            <a:latin typeface="Calibri" panose="020F0502020204030204"/>
            <a:ea typeface="+mn-ea"/>
            <a:cs typeface="+mn-cs"/>
          </a:endParaRPr>
        </a:p>
      </dgm:t>
    </dgm:pt>
    <dgm:pt modelId="{D3521464-89A4-4E23-A5B9-E9D9B730C3D0}" type="parTrans" cxnId="{052A586F-5410-4E84-B726-D3049FC5E14F}">
      <dgm:prSet/>
      <dgm:spPr/>
      <dgm:t>
        <a:bodyPr/>
        <a:lstStyle/>
        <a:p>
          <a:endParaRPr lang="en-ZA"/>
        </a:p>
      </dgm:t>
    </dgm:pt>
    <dgm:pt modelId="{DB4C1720-A856-4EF1-9CC4-959A6099B9BC}" type="sibTrans" cxnId="{052A586F-5410-4E84-B726-D3049FC5E14F}">
      <dgm:prSet/>
      <dgm:spPr/>
      <dgm:t>
        <a:bodyPr/>
        <a:lstStyle/>
        <a:p>
          <a:endParaRPr lang="en-ZA"/>
        </a:p>
      </dgm:t>
    </dgm:pt>
    <dgm:pt modelId="{7C1C8E6A-67BA-4D6D-AB8B-49C627B1DA27}">
      <dgm:prSet phldrT="[Text]"/>
      <dgm:spPr>
        <a:xfrm>
          <a:off x="4489213" y="855146"/>
          <a:ext cx="1220427" cy="732256"/>
        </a:xfrm>
        <a:prstGeom prst="rect">
          <a:avLst/>
        </a:prstGeom>
        <a:solidFill>
          <a:srgbClr val="6B717D">
            <a:hueOff val="-910194"/>
            <a:satOff val="16512"/>
            <a:lumOff val="-10809"/>
            <a:alphaOff val="0"/>
          </a:srgbClr>
        </a:solidFill>
        <a:ln w="12700" cap="flat" cmpd="sng" algn="ctr">
          <a:solidFill>
            <a:srgbClr val="FFFFFF">
              <a:hueOff val="0"/>
              <a:satOff val="0"/>
              <a:lumOff val="0"/>
              <a:alphaOff val="0"/>
            </a:srgbClr>
          </a:solidFill>
          <a:prstDash val="solid"/>
          <a:miter lim="800000"/>
        </a:ln>
        <a:effectLst/>
      </dgm:spPr>
      <dgm:t>
        <a:bodyPr/>
        <a:lstStyle/>
        <a:p>
          <a:r>
            <a:rPr lang="en-US" dirty="0" smtClean="0">
              <a:solidFill>
                <a:srgbClr val="FFFFFF"/>
              </a:solidFill>
              <a:latin typeface="Calibri" panose="020F0502020204030204"/>
              <a:ea typeface="+mn-ea"/>
              <a:cs typeface="+mn-cs"/>
            </a:rPr>
            <a:t>public employment </a:t>
          </a:r>
          <a:endParaRPr lang="en-ZA" dirty="0">
            <a:solidFill>
              <a:srgbClr val="FFFFFF"/>
            </a:solidFill>
            <a:latin typeface="Calibri" panose="020F0502020204030204"/>
            <a:ea typeface="+mn-ea"/>
            <a:cs typeface="+mn-cs"/>
          </a:endParaRPr>
        </a:p>
      </dgm:t>
    </dgm:pt>
    <dgm:pt modelId="{DF9A6128-8418-4C41-BEBF-C69F91AFEF86}" type="parTrans" cxnId="{AE0F49C5-BD8B-4BEE-A0E7-A00C794E7792}">
      <dgm:prSet/>
      <dgm:spPr/>
      <dgm:t>
        <a:bodyPr/>
        <a:lstStyle/>
        <a:p>
          <a:endParaRPr lang="en-ZA"/>
        </a:p>
      </dgm:t>
    </dgm:pt>
    <dgm:pt modelId="{7DC67329-C3CA-421F-A571-8BB61FFE2143}" type="sibTrans" cxnId="{AE0F49C5-BD8B-4BEE-A0E7-A00C794E7792}">
      <dgm:prSet/>
      <dgm:spPr/>
      <dgm:t>
        <a:bodyPr/>
        <a:lstStyle/>
        <a:p>
          <a:endParaRPr lang="en-ZA"/>
        </a:p>
      </dgm:t>
    </dgm:pt>
    <dgm:pt modelId="{E9541ECF-D18C-409B-9CDC-2AE12A50745B}">
      <dgm:prSet phldrT="[Text]"/>
      <dgm:spPr>
        <a:xfrm>
          <a:off x="2475508" y="1709445"/>
          <a:ext cx="1220427" cy="732256"/>
        </a:xfrm>
        <a:prstGeom prst="rect">
          <a:avLst/>
        </a:prstGeom>
        <a:solidFill>
          <a:srgbClr val="6B717D">
            <a:hueOff val="-1040222"/>
            <a:satOff val="18871"/>
            <a:lumOff val="-12353"/>
            <a:alphaOff val="0"/>
          </a:srgbClr>
        </a:solidFill>
        <a:ln w="12700" cap="flat" cmpd="sng" algn="ctr">
          <a:solidFill>
            <a:srgbClr val="FFFFFF">
              <a:hueOff val="0"/>
              <a:satOff val="0"/>
              <a:lumOff val="0"/>
              <a:alphaOff val="0"/>
            </a:srgbClr>
          </a:solidFill>
          <a:prstDash val="solid"/>
          <a:miter lim="800000"/>
        </a:ln>
        <a:effectLst/>
      </dgm:spPr>
      <dgm:t>
        <a:bodyPr/>
        <a:lstStyle/>
        <a:p>
          <a:r>
            <a:rPr lang="en-US" dirty="0" smtClean="0">
              <a:solidFill>
                <a:srgbClr val="FFFFFF"/>
              </a:solidFill>
              <a:latin typeface="Calibri" panose="020F0502020204030204"/>
              <a:ea typeface="+mn-ea"/>
              <a:cs typeface="+mn-cs"/>
            </a:rPr>
            <a:t>Presidential Youth Employment Intervention</a:t>
          </a:r>
          <a:endParaRPr lang="en-ZA" dirty="0">
            <a:solidFill>
              <a:srgbClr val="FFFFFF"/>
            </a:solidFill>
            <a:latin typeface="Calibri" panose="020F0502020204030204"/>
            <a:ea typeface="+mn-ea"/>
            <a:cs typeface="+mn-cs"/>
          </a:endParaRPr>
        </a:p>
      </dgm:t>
    </dgm:pt>
    <dgm:pt modelId="{4FD0884E-DA5E-4426-9FB3-30185425F6DF}" type="parTrans" cxnId="{D6F7DDBC-7D28-4071-B4ED-A6BA8DE05309}">
      <dgm:prSet/>
      <dgm:spPr/>
      <dgm:t>
        <a:bodyPr/>
        <a:lstStyle/>
        <a:p>
          <a:endParaRPr lang="en-ZA"/>
        </a:p>
      </dgm:t>
    </dgm:pt>
    <dgm:pt modelId="{F208AE87-44E4-4114-B228-0B7044D02FF6}" type="sibTrans" cxnId="{D6F7DDBC-7D28-4071-B4ED-A6BA8DE05309}">
      <dgm:prSet/>
      <dgm:spPr/>
      <dgm:t>
        <a:bodyPr/>
        <a:lstStyle/>
        <a:p>
          <a:endParaRPr lang="en-ZA"/>
        </a:p>
      </dgm:t>
    </dgm:pt>
    <dgm:pt modelId="{E362E374-EC0A-46E8-8616-4088A2E43010}" type="pres">
      <dgm:prSet presAssocID="{D819021A-6104-4C3A-A3C7-9C5EF4A123AE}" presName="diagram" presStyleCnt="0">
        <dgm:presLayoutVars>
          <dgm:dir/>
          <dgm:resizeHandles val="exact"/>
        </dgm:presLayoutVars>
      </dgm:prSet>
      <dgm:spPr/>
      <dgm:t>
        <a:bodyPr/>
        <a:lstStyle/>
        <a:p>
          <a:endParaRPr lang="en-US"/>
        </a:p>
      </dgm:t>
    </dgm:pt>
    <dgm:pt modelId="{2DD933CD-1063-460A-84BB-A48AF3CBDE72}" type="pres">
      <dgm:prSet presAssocID="{AEA08CBD-FF68-4ACF-B4A1-5B84B882E4FD}" presName="node" presStyleLbl="node1" presStyleIdx="0" presStyleCnt="9">
        <dgm:presLayoutVars>
          <dgm:bulletEnabled val="1"/>
        </dgm:presLayoutVars>
      </dgm:prSet>
      <dgm:spPr/>
      <dgm:t>
        <a:bodyPr/>
        <a:lstStyle/>
        <a:p>
          <a:endParaRPr lang="en-US"/>
        </a:p>
      </dgm:t>
    </dgm:pt>
    <dgm:pt modelId="{68598C04-E047-4DE9-BEF1-F1F91B56BD2F}" type="pres">
      <dgm:prSet presAssocID="{5A888522-6C5C-4C72-9158-9D94377DA82F}" presName="sibTrans" presStyleCnt="0"/>
      <dgm:spPr/>
      <dgm:t>
        <a:bodyPr/>
        <a:lstStyle/>
        <a:p>
          <a:endParaRPr lang="en-US"/>
        </a:p>
      </dgm:t>
    </dgm:pt>
    <dgm:pt modelId="{749C47F2-2977-428C-B951-61085408C2BA}" type="pres">
      <dgm:prSet presAssocID="{E581F5D0-AAF4-4A62-8F4A-88B7147E921C}" presName="node" presStyleLbl="node1" presStyleIdx="1" presStyleCnt="9">
        <dgm:presLayoutVars>
          <dgm:bulletEnabled val="1"/>
        </dgm:presLayoutVars>
      </dgm:prSet>
      <dgm:spPr/>
      <dgm:t>
        <a:bodyPr/>
        <a:lstStyle/>
        <a:p>
          <a:endParaRPr lang="en-US"/>
        </a:p>
      </dgm:t>
    </dgm:pt>
    <dgm:pt modelId="{610E2E94-7E1F-48BF-98E8-08BE60EE9C60}" type="pres">
      <dgm:prSet presAssocID="{D5125830-AC56-4097-87BC-4BA18FCB18E4}" presName="sibTrans" presStyleCnt="0"/>
      <dgm:spPr/>
      <dgm:t>
        <a:bodyPr/>
        <a:lstStyle/>
        <a:p>
          <a:endParaRPr lang="en-US"/>
        </a:p>
      </dgm:t>
    </dgm:pt>
    <dgm:pt modelId="{4F6CC3D1-ED7C-4D81-9C4C-E7F9CF523D3D}" type="pres">
      <dgm:prSet presAssocID="{3B684363-D82B-48BD-AEA6-556F5CF4E08A}" presName="node" presStyleLbl="node1" presStyleIdx="2" presStyleCnt="9">
        <dgm:presLayoutVars>
          <dgm:bulletEnabled val="1"/>
        </dgm:presLayoutVars>
      </dgm:prSet>
      <dgm:spPr/>
      <dgm:t>
        <a:bodyPr/>
        <a:lstStyle/>
        <a:p>
          <a:endParaRPr lang="en-US"/>
        </a:p>
      </dgm:t>
    </dgm:pt>
    <dgm:pt modelId="{4088F455-9DE2-4599-A24D-71016D73F563}" type="pres">
      <dgm:prSet presAssocID="{C782DF22-17EE-4A3D-A95B-D4E2635578CA}" presName="sibTrans" presStyleCnt="0"/>
      <dgm:spPr/>
      <dgm:t>
        <a:bodyPr/>
        <a:lstStyle/>
        <a:p>
          <a:endParaRPr lang="en-US"/>
        </a:p>
      </dgm:t>
    </dgm:pt>
    <dgm:pt modelId="{DE608E60-226E-4EE5-9F72-CE89893B6877}" type="pres">
      <dgm:prSet presAssocID="{D0486D67-066B-4682-8A43-B61986E6930B}" presName="node" presStyleLbl="node1" presStyleIdx="3" presStyleCnt="9">
        <dgm:presLayoutVars>
          <dgm:bulletEnabled val="1"/>
        </dgm:presLayoutVars>
      </dgm:prSet>
      <dgm:spPr/>
      <dgm:t>
        <a:bodyPr/>
        <a:lstStyle/>
        <a:p>
          <a:endParaRPr lang="en-US"/>
        </a:p>
      </dgm:t>
    </dgm:pt>
    <dgm:pt modelId="{B8F7E0AA-CDB9-4B35-8413-118B2376B124}" type="pres">
      <dgm:prSet presAssocID="{01D386FC-7E95-498D-89A4-B3BD497AE127}" presName="sibTrans" presStyleCnt="0"/>
      <dgm:spPr/>
      <dgm:t>
        <a:bodyPr/>
        <a:lstStyle/>
        <a:p>
          <a:endParaRPr lang="en-US"/>
        </a:p>
      </dgm:t>
    </dgm:pt>
    <dgm:pt modelId="{A5400FEF-D59D-492D-B18F-23BE00C17952}" type="pres">
      <dgm:prSet presAssocID="{A25525BE-7301-4AE9-8419-41560C5373E3}" presName="node" presStyleLbl="node1" presStyleIdx="4" presStyleCnt="9">
        <dgm:presLayoutVars>
          <dgm:bulletEnabled val="1"/>
        </dgm:presLayoutVars>
      </dgm:prSet>
      <dgm:spPr/>
      <dgm:t>
        <a:bodyPr/>
        <a:lstStyle/>
        <a:p>
          <a:endParaRPr lang="en-US"/>
        </a:p>
      </dgm:t>
    </dgm:pt>
    <dgm:pt modelId="{BFB2DEE0-1CE1-4B22-87EC-0609504EF349}" type="pres">
      <dgm:prSet presAssocID="{38CB48A7-74B4-44FC-A604-2ACA9A12D681}" presName="sibTrans" presStyleCnt="0"/>
      <dgm:spPr/>
      <dgm:t>
        <a:bodyPr/>
        <a:lstStyle/>
        <a:p>
          <a:endParaRPr lang="en-US"/>
        </a:p>
      </dgm:t>
    </dgm:pt>
    <dgm:pt modelId="{67F804B8-7D9E-447E-A9B7-15851EB45031}" type="pres">
      <dgm:prSet presAssocID="{0A15433C-9630-4A23-930C-C2DF7CA58624}" presName="node" presStyleLbl="node1" presStyleIdx="5" presStyleCnt="9">
        <dgm:presLayoutVars>
          <dgm:bulletEnabled val="1"/>
        </dgm:presLayoutVars>
      </dgm:prSet>
      <dgm:spPr/>
      <dgm:t>
        <a:bodyPr/>
        <a:lstStyle/>
        <a:p>
          <a:endParaRPr lang="en-US"/>
        </a:p>
      </dgm:t>
    </dgm:pt>
    <dgm:pt modelId="{CB6DECDB-90CF-403B-B2BB-AF377FB4B7DF}" type="pres">
      <dgm:prSet presAssocID="{2ECF26E7-E132-47A6-A894-7E781A1B92CE}" presName="sibTrans" presStyleCnt="0"/>
      <dgm:spPr/>
      <dgm:t>
        <a:bodyPr/>
        <a:lstStyle/>
        <a:p>
          <a:endParaRPr lang="en-US"/>
        </a:p>
      </dgm:t>
    </dgm:pt>
    <dgm:pt modelId="{07F77B20-65C7-4CC7-A47F-76BF7497D033}" type="pres">
      <dgm:prSet presAssocID="{84206013-00B7-4B5A-89A5-D94A2ADC509E}" presName="node" presStyleLbl="node1" presStyleIdx="6" presStyleCnt="9">
        <dgm:presLayoutVars>
          <dgm:bulletEnabled val="1"/>
        </dgm:presLayoutVars>
      </dgm:prSet>
      <dgm:spPr/>
      <dgm:t>
        <a:bodyPr/>
        <a:lstStyle/>
        <a:p>
          <a:endParaRPr lang="en-US"/>
        </a:p>
      </dgm:t>
    </dgm:pt>
    <dgm:pt modelId="{CD52E595-255C-4257-8339-B52D0BC7079A}" type="pres">
      <dgm:prSet presAssocID="{DB4C1720-A856-4EF1-9CC4-959A6099B9BC}" presName="sibTrans" presStyleCnt="0"/>
      <dgm:spPr/>
      <dgm:t>
        <a:bodyPr/>
        <a:lstStyle/>
        <a:p>
          <a:endParaRPr lang="en-US"/>
        </a:p>
      </dgm:t>
    </dgm:pt>
    <dgm:pt modelId="{ACBA5A6A-5E26-438D-AF1C-E00529E08B16}" type="pres">
      <dgm:prSet presAssocID="{7C1C8E6A-67BA-4D6D-AB8B-49C627B1DA27}" presName="node" presStyleLbl="node1" presStyleIdx="7" presStyleCnt="9">
        <dgm:presLayoutVars>
          <dgm:bulletEnabled val="1"/>
        </dgm:presLayoutVars>
      </dgm:prSet>
      <dgm:spPr/>
      <dgm:t>
        <a:bodyPr/>
        <a:lstStyle/>
        <a:p>
          <a:endParaRPr lang="en-US"/>
        </a:p>
      </dgm:t>
    </dgm:pt>
    <dgm:pt modelId="{20CDD1E8-8522-44E5-A744-6F2B7A8D57D1}" type="pres">
      <dgm:prSet presAssocID="{7DC67329-C3CA-421F-A571-8BB61FFE2143}" presName="sibTrans" presStyleCnt="0"/>
      <dgm:spPr/>
      <dgm:t>
        <a:bodyPr/>
        <a:lstStyle/>
        <a:p>
          <a:endParaRPr lang="en-US"/>
        </a:p>
      </dgm:t>
    </dgm:pt>
    <dgm:pt modelId="{C0846403-9BD0-4A55-A98D-F046B7865F56}" type="pres">
      <dgm:prSet presAssocID="{E9541ECF-D18C-409B-9CDC-2AE12A50745B}" presName="node" presStyleLbl="node1" presStyleIdx="8" presStyleCnt="9">
        <dgm:presLayoutVars>
          <dgm:bulletEnabled val="1"/>
        </dgm:presLayoutVars>
      </dgm:prSet>
      <dgm:spPr/>
      <dgm:t>
        <a:bodyPr/>
        <a:lstStyle/>
        <a:p>
          <a:endParaRPr lang="en-US"/>
        </a:p>
      </dgm:t>
    </dgm:pt>
  </dgm:ptLst>
  <dgm:cxnLst>
    <dgm:cxn modelId="{5D79BE51-0D19-4DD9-9A30-AB650590687E}" type="presOf" srcId="{0A15433C-9630-4A23-930C-C2DF7CA58624}" destId="{67F804B8-7D9E-447E-A9B7-15851EB45031}" srcOrd="0" destOrd="0" presId="urn:microsoft.com/office/officeart/2005/8/layout/default"/>
    <dgm:cxn modelId="{DD6C9809-E20D-4248-A7AB-8879540B64D8}" type="presOf" srcId="{7C1C8E6A-67BA-4D6D-AB8B-49C627B1DA27}" destId="{ACBA5A6A-5E26-438D-AF1C-E00529E08B16}" srcOrd="0" destOrd="0" presId="urn:microsoft.com/office/officeart/2005/8/layout/default"/>
    <dgm:cxn modelId="{AE0F49C5-BD8B-4BEE-A0E7-A00C794E7792}" srcId="{D819021A-6104-4C3A-A3C7-9C5EF4A123AE}" destId="{7C1C8E6A-67BA-4D6D-AB8B-49C627B1DA27}" srcOrd="7" destOrd="0" parTransId="{DF9A6128-8418-4C41-BEBF-C69F91AFEF86}" sibTransId="{7DC67329-C3CA-421F-A571-8BB61FFE2143}"/>
    <dgm:cxn modelId="{D6F7DDBC-7D28-4071-B4ED-A6BA8DE05309}" srcId="{D819021A-6104-4C3A-A3C7-9C5EF4A123AE}" destId="{E9541ECF-D18C-409B-9CDC-2AE12A50745B}" srcOrd="8" destOrd="0" parTransId="{4FD0884E-DA5E-4426-9FB3-30185425F6DF}" sibTransId="{F208AE87-44E4-4114-B228-0B7044D02FF6}"/>
    <dgm:cxn modelId="{4F3B826F-7C19-4D70-BCC7-E92835656B03}" srcId="{D819021A-6104-4C3A-A3C7-9C5EF4A123AE}" destId="{D0486D67-066B-4682-8A43-B61986E6930B}" srcOrd="3" destOrd="0" parTransId="{4281C99E-5011-4FDE-AC86-B47D41016F43}" sibTransId="{01D386FC-7E95-498D-89A4-B3BD497AE127}"/>
    <dgm:cxn modelId="{1551F608-D329-43EF-A897-DE6007C06596}" srcId="{D819021A-6104-4C3A-A3C7-9C5EF4A123AE}" destId="{0A15433C-9630-4A23-930C-C2DF7CA58624}" srcOrd="5" destOrd="0" parTransId="{449FBC3B-8EF3-4B00-99A7-A99BF1C8503C}" sibTransId="{2ECF26E7-E132-47A6-A894-7E781A1B92CE}"/>
    <dgm:cxn modelId="{0F69110B-F933-4A40-93BB-800A2004FAD9}" type="presOf" srcId="{E581F5D0-AAF4-4A62-8F4A-88B7147E921C}" destId="{749C47F2-2977-428C-B951-61085408C2BA}" srcOrd="0" destOrd="0" presId="urn:microsoft.com/office/officeart/2005/8/layout/default"/>
    <dgm:cxn modelId="{052A586F-5410-4E84-B726-D3049FC5E14F}" srcId="{D819021A-6104-4C3A-A3C7-9C5EF4A123AE}" destId="{84206013-00B7-4B5A-89A5-D94A2ADC509E}" srcOrd="6" destOrd="0" parTransId="{D3521464-89A4-4E23-A5B9-E9D9B730C3D0}" sibTransId="{DB4C1720-A856-4EF1-9CC4-959A6099B9BC}"/>
    <dgm:cxn modelId="{63EA49ED-FE3B-44CC-8BA3-F5ECAA3CF712}" type="presOf" srcId="{D819021A-6104-4C3A-A3C7-9C5EF4A123AE}" destId="{E362E374-EC0A-46E8-8616-4088A2E43010}" srcOrd="0" destOrd="0" presId="urn:microsoft.com/office/officeart/2005/8/layout/default"/>
    <dgm:cxn modelId="{A4DDD817-D758-4630-955E-962EFB58F6C5}" srcId="{D819021A-6104-4C3A-A3C7-9C5EF4A123AE}" destId="{AEA08CBD-FF68-4ACF-B4A1-5B84B882E4FD}" srcOrd="0" destOrd="0" parTransId="{1F9074F2-5A49-4DA9-9B9F-20E64B1AF4F8}" sibTransId="{5A888522-6C5C-4C72-9158-9D94377DA82F}"/>
    <dgm:cxn modelId="{DFACC589-FA90-4A8B-9C20-0B16EEE81B12}" srcId="{D819021A-6104-4C3A-A3C7-9C5EF4A123AE}" destId="{A25525BE-7301-4AE9-8419-41560C5373E3}" srcOrd="4" destOrd="0" parTransId="{46EFD09C-58DF-4B51-9010-7451B4576F00}" sibTransId="{38CB48A7-74B4-44FC-A604-2ACA9A12D681}"/>
    <dgm:cxn modelId="{9D087BF6-1932-45EB-8F64-5BEB58CCEED5}" srcId="{D819021A-6104-4C3A-A3C7-9C5EF4A123AE}" destId="{3B684363-D82B-48BD-AEA6-556F5CF4E08A}" srcOrd="2" destOrd="0" parTransId="{B7CFD80B-6CE6-4FEA-A6F8-ED1CDD8DDF48}" sibTransId="{C782DF22-17EE-4A3D-A95B-D4E2635578CA}"/>
    <dgm:cxn modelId="{C777FB89-F54C-42A9-B189-7E8075AC11A2}" type="presOf" srcId="{3B684363-D82B-48BD-AEA6-556F5CF4E08A}" destId="{4F6CC3D1-ED7C-4D81-9C4C-E7F9CF523D3D}" srcOrd="0" destOrd="0" presId="urn:microsoft.com/office/officeart/2005/8/layout/default"/>
    <dgm:cxn modelId="{E8D9D66D-3DF3-4CB0-8E0A-E302E89E3174}" srcId="{D819021A-6104-4C3A-A3C7-9C5EF4A123AE}" destId="{E581F5D0-AAF4-4A62-8F4A-88B7147E921C}" srcOrd="1" destOrd="0" parTransId="{F4DC5DCE-6C61-4E76-B882-25361BBF3485}" sibTransId="{D5125830-AC56-4097-87BC-4BA18FCB18E4}"/>
    <dgm:cxn modelId="{167FAFB1-EA2C-45DD-BA7E-B2F6B2240BEB}" type="presOf" srcId="{A25525BE-7301-4AE9-8419-41560C5373E3}" destId="{A5400FEF-D59D-492D-B18F-23BE00C17952}" srcOrd="0" destOrd="0" presId="urn:microsoft.com/office/officeart/2005/8/layout/default"/>
    <dgm:cxn modelId="{410B70AC-5A54-4D39-870E-866F8ED66D41}" type="presOf" srcId="{D0486D67-066B-4682-8A43-B61986E6930B}" destId="{DE608E60-226E-4EE5-9F72-CE89893B6877}" srcOrd="0" destOrd="0" presId="urn:microsoft.com/office/officeart/2005/8/layout/default"/>
    <dgm:cxn modelId="{50900BCF-621E-45E5-A27F-909F8D8F627A}" type="presOf" srcId="{AEA08CBD-FF68-4ACF-B4A1-5B84B882E4FD}" destId="{2DD933CD-1063-460A-84BB-A48AF3CBDE72}" srcOrd="0" destOrd="0" presId="urn:microsoft.com/office/officeart/2005/8/layout/default"/>
    <dgm:cxn modelId="{E3539A16-B4E5-41B2-8CF9-1D3FC1C6FF99}" type="presOf" srcId="{E9541ECF-D18C-409B-9CDC-2AE12A50745B}" destId="{C0846403-9BD0-4A55-A98D-F046B7865F56}" srcOrd="0" destOrd="0" presId="urn:microsoft.com/office/officeart/2005/8/layout/default"/>
    <dgm:cxn modelId="{D202BE49-58DE-493F-AC27-C4D4342A071A}" type="presOf" srcId="{84206013-00B7-4B5A-89A5-D94A2ADC509E}" destId="{07F77B20-65C7-4CC7-A47F-76BF7497D033}" srcOrd="0" destOrd="0" presId="urn:microsoft.com/office/officeart/2005/8/layout/default"/>
    <dgm:cxn modelId="{BDDAF612-4B65-45AA-9CF2-666D255F026F}" type="presParOf" srcId="{E362E374-EC0A-46E8-8616-4088A2E43010}" destId="{2DD933CD-1063-460A-84BB-A48AF3CBDE72}" srcOrd="0" destOrd="0" presId="urn:microsoft.com/office/officeart/2005/8/layout/default"/>
    <dgm:cxn modelId="{A5DA4AF3-E74B-4178-88BE-E8713E4BE008}" type="presParOf" srcId="{E362E374-EC0A-46E8-8616-4088A2E43010}" destId="{68598C04-E047-4DE9-BEF1-F1F91B56BD2F}" srcOrd="1" destOrd="0" presId="urn:microsoft.com/office/officeart/2005/8/layout/default"/>
    <dgm:cxn modelId="{B31E28A8-DEF2-4535-A57C-AF965F1EAB84}" type="presParOf" srcId="{E362E374-EC0A-46E8-8616-4088A2E43010}" destId="{749C47F2-2977-428C-B951-61085408C2BA}" srcOrd="2" destOrd="0" presId="urn:microsoft.com/office/officeart/2005/8/layout/default"/>
    <dgm:cxn modelId="{764B9F6D-0615-4049-953B-294A83A609A2}" type="presParOf" srcId="{E362E374-EC0A-46E8-8616-4088A2E43010}" destId="{610E2E94-7E1F-48BF-98E8-08BE60EE9C60}" srcOrd="3" destOrd="0" presId="urn:microsoft.com/office/officeart/2005/8/layout/default"/>
    <dgm:cxn modelId="{FD475F52-B336-41FF-A76A-67BB876C9805}" type="presParOf" srcId="{E362E374-EC0A-46E8-8616-4088A2E43010}" destId="{4F6CC3D1-ED7C-4D81-9C4C-E7F9CF523D3D}" srcOrd="4" destOrd="0" presId="urn:microsoft.com/office/officeart/2005/8/layout/default"/>
    <dgm:cxn modelId="{896539D8-1AEB-4C99-8747-205AA18ABC54}" type="presParOf" srcId="{E362E374-EC0A-46E8-8616-4088A2E43010}" destId="{4088F455-9DE2-4599-A24D-71016D73F563}" srcOrd="5" destOrd="0" presId="urn:microsoft.com/office/officeart/2005/8/layout/default"/>
    <dgm:cxn modelId="{7B46A361-F687-420E-94D8-DE51E88EB1C1}" type="presParOf" srcId="{E362E374-EC0A-46E8-8616-4088A2E43010}" destId="{DE608E60-226E-4EE5-9F72-CE89893B6877}" srcOrd="6" destOrd="0" presId="urn:microsoft.com/office/officeart/2005/8/layout/default"/>
    <dgm:cxn modelId="{780AC690-BF00-471B-B7CE-3F6F0F0AD667}" type="presParOf" srcId="{E362E374-EC0A-46E8-8616-4088A2E43010}" destId="{B8F7E0AA-CDB9-4B35-8413-118B2376B124}" srcOrd="7" destOrd="0" presId="urn:microsoft.com/office/officeart/2005/8/layout/default"/>
    <dgm:cxn modelId="{ADEDCE6B-FD03-4675-8C8F-B76104D3639D}" type="presParOf" srcId="{E362E374-EC0A-46E8-8616-4088A2E43010}" destId="{A5400FEF-D59D-492D-B18F-23BE00C17952}" srcOrd="8" destOrd="0" presId="urn:microsoft.com/office/officeart/2005/8/layout/default"/>
    <dgm:cxn modelId="{EB782D4C-AF03-49D0-B69F-C80E0437BED3}" type="presParOf" srcId="{E362E374-EC0A-46E8-8616-4088A2E43010}" destId="{BFB2DEE0-1CE1-4B22-87EC-0609504EF349}" srcOrd="9" destOrd="0" presId="urn:microsoft.com/office/officeart/2005/8/layout/default"/>
    <dgm:cxn modelId="{4DEBB1CF-B4FE-4B08-A549-AF749F2D8E8A}" type="presParOf" srcId="{E362E374-EC0A-46E8-8616-4088A2E43010}" destId="{67F804B8-7D9E-447E-A9B7-15851EB45031}" srcOrd="10" destOrd="0" presId="urn:microsoft.com/office/officeart/2005/8/layout/default"/>
    <dgm:cxn modelId="{76E76DC4-289D-4E3C-82C8-E50F15224D39}" type="presParOf" srcId="{E362E374-EC0A-46E8-8616-4088A2E43010}" destId="{CB6DECDB-90CF-403B-B2BB-AF377FB4B7DF}" srcOrd="11" destOrd="0" presId="urn:microsoft.com/office/officeart/2005/8/layout/default"/>
    <dgm:cxn modelId="{DC153F6C-B229-4F2E-897B-6BF8EA0FD74D}" type="presParOf" srcId="{E362E374-EC0A-46E8-8616-4088A2E43010}" destId="{07F77B20-65C7-4CC7-A47F-76BF7497D033}" srcOrd="12" destOrd="0" presId="urn:microsoft.com/office/officeart/2005/8/layout/default"/>
    <dgm:cxn modelId="{6CE9E0CF-28F4-4D28-B0F1-4365FBCF3E72}" type="presParOf" srcId="{E362E374-EC0A-46E8-8616-4088A2E43010}" destId="{CD52E595-255C-4257-8339-B52D0BC7079A}" srcOrd="13" destOrd="0" presId="urn:microsoft.com/office/officeart/2005/8/layout/default"/>
    <dgm:cxn modelId="{AEDF75D8-DE83-4479-954A-B068FD084390}" type="presParOf" srcId="{E362E374-EC0A-46E8-8616-4088A2E43010}" destId="{ACBA5A6A-5E26-438D-AF1C-E00529E08B16}" srcOrd="14" destOrd="0" presId="urn:microsoft.com/office/officeart/2005/8/layout/default"/>
    <dgm:cxn modelId="{D81EB545-2D5C-4891-8E49-252B3554EED8}" type="presParOf" srcId="{E362E374-EC0A-46E8-8616-4088A2E43010}" destId="{20CDD1E8-8522-44E5-A744-6F2B7A8D57D1}" srcOrd="15" destOrd="0" presId="urn:microsoft.com/office/officeart/2005/8/layout/default"/>
    <dgm:cxn modelId="{51F7E6DF-56C1-4DB4-9846-3D46CBF63B47}" type="presParOf" srcId="{E362E374-EC0A-46E8-8616-4088A2E43010}" destId="{C0846403-9BD0-4A55-A98D-F046B7865F56}"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31611-C331-4114-9C6E-E97DD7794BB6}">
      <dsp:nvSpPr>
        <dsp:cNvPr id="0" name=""/>
        <dsp:cNvSpPr/>
      </dsp:nvSpPr>
      <dsp:spPr>
        <a:xfrm>
          <a:off x="1061648" y="2345336"/>
          <a:ext cx="997282" cy="1996849"/>
        </a:xfrm>
        <a:custGeom>
          <a:avLst/>
          <a:gdLst/>
          <a:ahLst/>
          <a:cxnLst/>
          <a:rect l="0" t="0" r="0" b="0"/>
          <a:pathLst>
            <a:path>
              <a:moveTo>
                <a:pt x="0" y="0"/>
              </a:moveTo>
              <a:lnTo>
                <a:pt x="498641" y="0"/>
              </a:lnTo>
              <a:lnTo>
                <a:pt x="498641" y="1996849"/>
              </a:lnTo>
              <a:lnTo>
                <a:pt x="997282" y="1996849"/>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1504488" y="3287960"/>
        <a:ext cx="111601" cy="111601"/>
      </dsp:txXfrm>
    </dsp:sp>
    <dsp:sp modelId="{0D9470A9-8976-4820-AFA3-7F0029D4E0E8}">
      <dsp:nvSpPr>
        <dsp:cNvPr id="0" name=""/>
        <dsp:cNvSpPr/>
      </dsp:nvSpPr>
      <dsp:spPr>
        <a:xfrm>
          <a:off x="1061648" y="2345336"/>
          <a:ext cx="997282" cy="1187375"/>
        </a:xfrm>
        <a:custGeom>
          <a:avLst/>
          <a:gdLst/>
          <a:ahLst/>
          <a:cxnLst/>
          <a:rect l="0" t="0" r="0" b="0"/>
          <a:pathLst>
            <a:path>
              <a:moveTo>
                <a:pt x="0" y="0"/>
              </a:moveTo>
              <a:lnTo>
                <a:pt x="498641" y="0"/>
              </a:lnTo>
              <a:lnTo>
                <a:pt x="498641" y="1187375"/>
              </a:lnTo>
              <a:lnTo>
                <a:pt x="997282" y="118737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521523" y="2900258"/>
        <a:ext cx="77531" cy="77531"/>
      </dsp:txXfrm>
    </dsp:sp>
    <dsp:sp modelId="{FEE1BF30-CDB7-47EF-B12C-3A3A1D999626}">
      <dsp:nvSpPr>
        <dsp:cNvPr id="0" name=""/>
        <dsp:cNvSpPr/>
      </dsp:nvSpPr>
      <dsp:spPr>
        <a:xfrm>
          <a:off x="1061648" y="2345336"/>
          <a:ext cx="976780" cy="442346"/>
        </a:xfrm>
        <a:custGeom>
          <a:avLst/>
          <a:gdLst/>
          <a:ahLst/>
          <a:cxnLst/>
          <a:rect l="0" t="0" r="0" b="0"/>
          <a:pathLst>
            <a:path>
              <a:moveTo>
                <a:pt x="0" y="0"/>
              </a:moveTo>
              <a:lnTo>
                <a:pt x="488390" y="0"/>
              </a:lnTo>
              <a:lnTo>
                <a:pt x="488390" y="442346"/>
              </a:lnTo>
              <a:lnTo>
                <a:pt x="976780" y="442346"/>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ZA" sz="1800" kern="1200" dirty="0"/>
        </a:p>
      </dsp:txBody>
      <dsp:txXfrm>
        <a:off x="1523231" y="2539702"/>
        <a:ext cx="53613" cy="53613"/>
      </dsp:txXfrm>
    </dsp:sp>
    <dsp:sp modelId="{EE64EE3B-5E62-4E83-8C51-3C5BFBC9721C}">
      <dsp:nvSpPr>
        <dsp:cNvPr id="0" name=""/>
        <dsp:cNvSpPr/>
      </dsp:nvSpPr>
      <dsp:spPr>
        <a:xfrm>
          <a:off x="1061648" y="2065401"/>
          <a:ext cx="982144" cy="279934"/>
        </a:xfrm>
        <a:custGeom>
          <a:avLst/>
          <a:gdLst/>
          <a:ahLst/>
          <a:cxnLst/>
          <a:rect l="0" t="0" r="0" b="0"/>
          <a:pathLst>
            <a:path>
              <a:moveTo>
                <a:pt x="0" y="279934"/>
              </a:moveTo>
              <a:lnTo>
                <a:pt x="491072" y="279934"/>
              </a:lnTo>
              <a:lnTo>
                <a:pt x="491072" y="0"/>
              </a:lnTo>
              <a:lnTo>
                <a:pt x="982144"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ZA" sz="1800" kern="1200" dirty="0"/>
        </a:p>
      </dsp:txBody>
      <dsp:txXfrm>
        <a:off x="1527188" y="2179837"/>
        <a:ext cx="51062" cy="51062"/>
      </dsp:txXfrm>
    </dsp:sp>
    <dsp:sp modelId="{EA145DB4-964B-4301-8318-70280AB3F183}">
      <dsp:nvSpPr>
        <dsp:cNvPr id="0" name=""/>
        <dsp:cNvSpPr/>
      </dsp:nvSpPr>
      <dsp:spPr>
        <a:xfrm>
          <a:off x="1061648" y="1348270"/>
          <a:ext cx="989474" cy="997066"/>
        </a:xfrm>
        <a:custGeom>
          <a:avLst/>
          <a:gdLst/>
          <a:ahLst/>
          <a:cxnLst/>
          <a:rect l="0" t="0" r="0" b="0"/>
          <a:pathLst>
            <a:path>
              <a:moveTo>
                <a:pt x="0" y="997066"/>
              </a:moveTo>
              <a:lnTo>
                <a:pt x="494737" y="997066"/>
              </a:lnTo>
              <a:lnTo>
                <a:pt x="494737" y="0"/>
              </a:lnTo>
              <a:lnTo>
                <a:pt x="989474"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ZA" sz="1800" kern="1200" dirty="0"/>
        </a:p>
      </dsp:txBody>
      <dsp:txXfrm>
        <a:off x="1521267" y="1811685"/>
        <a:ext cx="70235" cy="70235"/>
      </dsp:txXfrm>
    </dsp:sp>
    <dsp:sp modelId="{EA89BFB2-106D-4D0C-A175-65F82D40D109}">
      <dsp:nvSpPr>
        <dsp:cNvPr id="0" name=""/>
        <dsp:cNvSpPr/>
      </dsp:nvSpPr>
      <dsp:spPr>
        <a:xfrm>
          <a:off x="1061648" y="631652"/>
          <a:ext cx="1002407" cy="1713684"/>
        </a:xfrm>
        <a:custGeom>
          <a:avLst/>
          <a:gdLst/>
          <a:ahLst/>
          <a:cxnLst/>
          <a:rect l="0" t="0" r="0" b="0"/>
          <a:pathLst>
            <a:path>
              <a:moveTo>
                <a:pt x="0" y="1713684"/>
              </a:moveTo>
              <a:lnTo>
                <a:pt x="501203" y="1713684"/>
              </a:lnTo>
              <a:lnTo>
                <a:pt x="501203" y="0"/>
              </a:lnTo>
              <a:lnTo>
                <a:pt x="1002407"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ZA" sz="700" kern="1200" dirty="0"/>
        </a:p>
      </dsp:txBody>
      <dsp:txXfrm>
        <a:off x="1513218" y="1438861"/>
        <a:ext cx="99266" cy="99266"/>
      </dsp:txXfrm>
    </dsp:sp>
    <dsp:sp modelId="{874CF3FB-B1EA-45E9-9C72-3BE5D1525E79}">
      <dsp:nvSpPr>
        <dsp:cNvPr id="0" name=""/>
        <dsp:cNvSpPr/>
      </dsp:nvSpPr>
      <dsp:spPr>
        <a:xfrm rot="16200000">
          <a:off x="-749708" y="1940502"/>
          <a:ext cx="2813044" cy="809668"/>
        </a:xfrm>
        <a:prstGeom prst="rect">
          <a:avLst/>
        </a:prstGeom>
        <a:solidFill>
          <a:srgbClr val="48525A"/>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solidFill>
                <a:schemeClr val="bg1"/>
              </a:solidFill>
              <a:latin typeface="Calibri" panose="020F0502020204030204" pitchFamily="34" charset="0"/>
            </a:rPr>
            <a:t> KEY FUNCTIONS</a:t>
          </a:r>
          <a:endParaRPr lang="en-ZA" sz="1800" kern="1200" dirty="0">
            <a:solidFill>
              <a:schemeClr val="bg1"/>
            </a:solidFill>
            <a:latin typeface="Calibri" panose="020F0502020204030204" pitchFamily="34" charset="0"/>
          </a:endParaRPr>
        </a:p>
      </dsp:txBody>
      <dsp:txXfrm>
        <a:off x="-749708" y="1940502"/>
        <a:ext cx="2813044" cy="809668"/>
      </dsp:txXfrm>
    </dsp:sp>
    <dsp:sp modelId="{4849E5C0-4798-4B67-97AE-55AC4B4366FE}">
      <dsp:nvSpPr>
        <dsp:cNvPr id="0" name=""/>
        <dsp:cNvSpPr/>
      </dsp:nvSpPr>
      <dsp:spPr>
        <a:xfrm>
          <a:off x="2064055" y="328123"/>
          <a:ext cx="4529850" cy="607057"/>
        </a:xfrm>
        <a:prstGeom prst="rect">
          <a:avLst/>
        </a:prstGeom>
        <a:solidFill>
          <a:srgbClr val="C9C4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solidFill>
                <a:schemeClr val="bg1"/>
              </a:solidFill>
              <a:latin typeface="Calibri" panose="020F0502020204030204" pitchFamily="34" charset="0"/>
              <a:cs typeface="Andalus" panose="02020603050405020304" pitchFamily="18" charset="-78"/>
            </a:rPr>
            <a:t> </a:t>
          </a:r>
          <a:r>
            <a:rPr lang="en-ZA" sz="1800" kern="1200" dirty="0" smtClean="0">
              <a:solidFill>
                <a:srgbClr val="48525A"/>
              </a:solidFill>
              <a:latin typeface="Calibri" panose="020F0502020204030204" pitchFamily="34" charset="0"/>
              <a:cs typeface="Andalus" panose="02020603050405020304" pitchFamily="18" charset="-78"/>
            </a:rPr>
            <a:t>Develop a Sector Skills Plan</a:t>
          </a:r>
          <a:endParaRPr lang="en-ZA" sz="1800" kern="1200" dirty="0">
            <a:solidFill>
              <a:srgbClr val="48525A"/>
            </a:solidFill>
            <a:latin typeface="Calibri" panose="020F0502020204030204" pitchFamily="34" charset="0"/>
            <a:cs typeface="Andalus" panose="02020603050405020304" pitchFamily="18" charset="-78"/>
          </a:endParaRPr>
        </a:p>
      </dsp:txBody>
      <dsp:txXfrm>
        <a:off x="2064055" y="328123"/>
        <a:ext cx="4529850" cy="607057"/>
      </dsp:txXfrm>
    </dsp:sp>
    <dsp:sp modelId="{F40DD620-9E93-4866-8FA7-BA2A15CD34CE}">
      <dsp:nvSpPr>
        <dsp:cNvPr id="0" name=""/>
        <dsp:cNvSpPr/>
      </dsp:nvSpPr>
      <dsp:spPr>
        <a:xfrm>
          <a:off x="2051122" y="1045344"/>
          <a:ext cx="4529850" cy="605850"/>
        </a:xfrm>
        <a:prstGeom prst="rect">
          <a:avLst/>
        </a:prstGeom>
        <a:solidFill>
          <a:srgbClr val="C9C4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solidFill>
                <a:srgbClr val="48525A"/>
              </a:solidFill>
              <a:latin typeface="Calibri" panose="020F0502020204030204" pitchFamily="34" charset="0"/>
            </a:rPr>
            <a:t>  Implement the Sector Skills Plan through Learning Programmes (Specific Interventions)</a:t>
          </a:r>
          <a:endParaRPr lang="en-ZA" sz="1800" kern="1200" dirty="0">
            <a:solidFill>
              <a:srgbClr val="48525A"/>
            </a:solidFill>
            <a:latin typeface="Calibri" panose="020F0502020204030204" pitchFamily="34" charset="0"/>
          </a:endParaRPr>
        </a:p>
      </dsp:txBody>
      <dsp:txXfrm>
        <a:off x="2051122" y="1045344"/>
        <a:ext cx="4529850" cy="605850"/>
      </dsp:txXfrm>
    </dsp:sp>
    <dsp:sp modelId="{E0B48C8D-A4D0-421C-992E-B23027308960}">
      <dsp:nvSpPr>
        <dsp:cNvPr id="0" name=""/>
        <dsp:cNvSpPr/>
      </dsp:nvSpPr>
      <dsp:spPr>
        <a:xfrm>
          <a:off x="2043792" y="1762476"/>
          <a:ext cx="4529850" cy="605850"/>
        </a:xfrm>
        <a:prstGeom prst="rect">
          <a:avLst/>
        </a:prstGeom>
        <a:solidFill>
          <a:srgbClr val="C9C4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solidFill>
                <a:schemeClr val="bg1"/>
              </a:solidFill>
              <a:latin typeface="Calibri" panose="020F0502020204030204" pitchFamily="34" charset="0"/>
            </a:rPr>
            <a:t>  </a:t>
          </a:r>
          <a:r>
            <a:rPr lang="en-ZA" sz="1800" kern="1200" dirty="0" smtClean="0">
              <a:solidFill>
                <a:srgbClr val="48525A"/>
              </a:solidFill>
              <a:latin typeface="Calibri" panose="020F0502020204030204" pitchFamily="34" charset="0"/>
            </a:rPr>
            <a:t>Allocate Grants in a prescribed manner</a:t>
          </a:r>
          <a:endParaRPr lang="en-ZA" sz="1800" kern="1200" dirty="0">
            <a:solidFill>
              <a:srgbClr val="48525A"/>
            </a:solidFill>
            <a:latin typeface="Calibri" panose="020F0502020204030204" pitchFamily="34" charset="0"/>
          </a:endParaRPr>
        </a:p>
      </dsp:txBody>
      <dsp:txXfrm>
        <a:off x="2043792" y="1762476"/>
        <a:ext cx="4529850" cy="605850"/>
      </dsp:txXfrm>
    </dsp:sp>
    <dsp:sp modelId="{D8EC32E3-CCFE-4374-8983-44B347D8E6D4}">
      <dsp:nvSpPr>
        <dsp:cNvPr id="0" name=""/>
        <dsp:cNvSpPr/>
      </dsp:nvSpPr>
      <dsp:spPr>
        <a:xfrm>
          <a:off x="2038428" y="2484757"/>
          <a:ext cx="4529850" cy="605850"/>
        </a:xfrm>
        <a:prstGeom prst="rect">
          <a:avLst/>
        </a:prstGeom>
        <a:solidFill>
          <a:srgbClr val="C9C4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solidFill>
                <a:schemeClr val="bg1"/>
              </a:solidFill>
              <a:latin typeface="Calibri" panose="020F0502020204030204" pitchFamily="34" charset="0"/>
            </a:rPr>
            <a:t> </a:t>
          </a:r>
          <a:r>
            <a:rPr lang="en-ZA" sz="1800" kern="1200" dirty="0" smtClean="0">
              <a:solidFill>
                <a:srgbClr val="48525A"/>
              </a:solidFill>
              <a:latin typeface="Calibri" panose="020F0502020204030204" pitchFamily="34" charset="0"/>
            </a:rPr>
            <a:t>Monitor Education and Skills Programmes in the Sector and conduct research</a:t>
          </a:r>
          <a:endParaRPr lang="en-ZA" sz="1800" kern="1200" dirty="0">
            <a:solidFill>
              <a:srgbClr val="48525A"/>
            </a:solidFill>
            <a:latin typeface="Calibri" panose="020F0502020204030204" pitchFamily="34" charset="0"/>
          </a:endParaRPr>
        </a:p>
      </dsp:txBody>
      <dsp:txXfrm>
        <a:off x="2038428" y="2484757"/>
        <a:ext cx="4529850" cy="605850"/>
      </dsp:txXfrm>
    </dsp:sp>
    <dsp:sp modelId="{145F8B51-2F46-4947-8F2D-A28816AE7017}">
      <dsp:nvSpPr>
        <dsp:cNvPr id="0" name=""/>
        <dsp:cNvSpPr/>
      </dsp:nvSpPr>
      <dsp:spPr>
        <a:xfrm>
          <a:off x="2058930" y="3229183"/>
          <a:ext cx="4529850" cy="607057"/>
        </a:xfrm>
        <a:prstGeom prst="rect">
          <a:avLst/>
        </a:prstGeom>
        <a:solidFill>
          <a:srgbClr val="C9C4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solidFill>
                <a:schemeClr val="bg1"/>
              </a:solidFill>
              <a:latin typeface="+mj-lt"/>
              <a:cs typeface="Andalus" panose="02020603050405020304" pitchFamily="18" charset="-78"/>
            </a:rPr>
            <a:t> </a:t>
          </a:r>
          <a:r>
            <a:rPr lang="en-ZA" sz="1800" kern="1200" dirty="0" smtClean="0">
              <a:solidFill>
                <a:srgbClr val="48525A"/>
              </a:solidFill>
              <a:latin typeface="+mj-lt"/>
              <a:cs typeface="Andalus" panose="02020603050405020304" pitchFamily="18" charset="-78"/>
            </a:rPr>
            <a:t>Quality assurance of qualification &amp; ensure certification</a:t>
          </a:r>
          <a:endParaRPr lang="en-ZA" sz="1800" kern="1200" dirty="0">
            <a:solidFill>
              <a:srgbClr val="48525A"/>
            </a:solidFill>
            <a:latin typeface="+mj-lt"/>
            <a:cs typeface="Calibri Light" panose="020F0302020204030204" pitchFamily="34" charset="0"/>
          </a:endParaRPr>
        </a:p>
      </dsp:txBody>
      <dsp:txXfrm>
        <a:off x="2058930" y="3229183"/>
        <a:ext cx="4529850" cy="607057"/>
      </dsp:txXfrm>
    </dsp:sp>
    <dsp:sp modelId="{2AEC7DDD-0AD5-4C03-9E92-9624055DE86D}">
      <dsp:nvSpPr>
        <dsp:cNvPr id="0" name=""/>
        <dsp:cNvSpPr/>
      </dsp:nvSpPr>
      <dsp:spPr>
        <a:xfrm>
          <a:off x="2058930" y="4038657"/>
          <a:ext cx="4529850" cy="607057"/>
        </a:xfrm>
        <a:prstGeom prst="rect">
          <a:avLst/>
        </a:prstGeom>
        <a:solidFill>
          <a:srgbClr val="C9C4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ZA" sz="1800" kern="1200" dirty="0" smtClean="0">
              <a:solidFill>
                <a:schemeClr val="bg1"/>
              </a:solidFill>
              <a:latin typeface="+mj-lt"/>
              <a:cs typeface="Andalus" panose="02020603050405020304" pitchFamily="18" charset="-78"/>
            </a:rPr>
            <a:t> </a:t>
          </a:r>
          <a:r>
            <a:rPr lang="en-ZA" sz="1800" kern="1200" dirty="0" smtClean="0">
              <a:solidFill>
                <a:srgbClr val="48525A"/>
              </a:solidFill>
              <a:latin typeface="+mj-lt"/>
              <a:cs typeface="Andalus" panose="02020603050405020304" pitchFamily="18" charset="-78"/>
            </a:rPr>
            <a:t>LGSETA  Strategic Plan &amp; Annual Performance Plan</a:t>
          </a:r>
          <a:endParaRPr lang="en-ZA" sz="1800" kern="1200" dirty="0">
            <a:solidFill>
              <a:srgbClr val="48525A"/>
            </a:solidFill>
            <a:latin typeface="+mj-lt"/>
            <a:cs typeface="Calibri Light" panose="020F0302020204030204" pitchFamily="34" charset="0"/>
          </a:endParaRPr>
        </a:p>
      </dsp:txBody>
      <dsp:txXfrm>
        <a:off x="2058930" y="4038657"/>
        <a:ext cx="4529850" cy="607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46AE8-44C6-43D5-B59F-C7E749339D79}">
      <dsp:nvSpPr>
        <dsp:cNvPr id="0" name=""/>
        <dsp:cNvSpPr/>
      </dsp:nvSpPr>
      <dsp:spPr>
        <a:xfrm>
          <a:off x="0" y="3593593"/>
          <a:ext cx="9483046" cy="0"/>
        </a:xfrm>
        <a:prstGeom prst="line">
          <a:avLst/>
        </a:prstGeom>
        <a:noFill/>
        <a:ln w="25400" cap="flat" cmpd="sng" algn="ctr">
          <a:solidFill>
            <a:schemeClr val="dk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08267F9E-2F33-442A-8F9E-183115382C16}">
      <dsp:nvSpPr>
        <dsp:cNvPr id="0" name=""/>
        <dsp:cNvSpPr/>
      </dsp:nvSpPr>
      <dsp:spPr>
        <a:xfrm>
          <a:off x="0" y="2376966"/>
          <a:ext cx="9483046" cy="0"/>
        </a:xfrm>
        <a:prstGeom prst="line">
          <a:avLst/>
        </a:prstGeom>
        <a:noFill/>
        <a:ln w="25400" cap="flat" cmpd="sng" algn="ctr">
          <a:solidFill>
            <a:schemeClr val="dk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AA50E340-995D-4FBF-A7FE-8E4C6382E0AA}">
      <dsp:nvSpPr>
        <dsp:cNvPr id="0" name=""/>
        <dsp:cNvSpPr/>
      </dsp:nvSpPr>
      <dsp:spPr>
        <a:xfrm>
          <a:off x="0" y="1160340"/>
          <a:ext cx="9483046" cy="0"/>
        </a:xfrm>
        <a:prstGeom prst="line">
          <a:avLst/>
        </a:prstGeom>
        <a:noFill/>
        <a:ln w="25400" cap="flat" cmpd="sng" algn="ctr">
          <a:solidFill>
            <a:schemeClr val="dk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3859F346-054B-4DE4-98E3-521D8E5FC8C3}">
      <dsp:nvSpPr>
        <dsp:cNvPr id="0" name=""/>
        <dsp:cNvSpPr/>
      </dsp:nvSpPr>
      <dsp:spPr>
        <a:xfrm>
          <a:off x="2599344" y="1648"/>
          <a:ext cx="6749948" cy="1158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kern="1200" dirty="0" smtClean="0">
              <a:latin typeface="Calibri" panose="020F0502020204030204"/>
              <a:ea typeface="+mn-ea"/>
              <a:cs typeface="+mn-cs"/>
            </a:rPr>
            <a:t>Highly-Skilled and Capable Local Government</a:t>
          </a:r>
          <a:endParaRPr lang="en-US" sz="2400" kern="1200" dirty="0">
            <a:latin typeface="Calibri" panose="020F0502020204030204"/>
            <a:ea typeface="+mn-ea"/>
            <a:cs typeface="+mn-cs"/>
          </a:endParaRPr>
        </a:p>
      </dsp:txBody>
      <dsp:txXfrm>
        <a:off x="2599344" y="1648"/>
        <a:ext cx="6749948" cy="1158691"/>
      </dsp:txXfrm>
    </dsp:sp>
    <dsp:sp modelId="{1D807F99-EF24-466E-9A50-407E9A073997}">
      <dsp:nvSpPr>
        <dsp:cNvPr id="0" name=""/>
        <dsp:cNvSpPr/>
      </dsp:nvSpPr>
      <dsp:spPr>
        <a:xfrm>
          <a:off x="0" y="1648"/>
          <a:ext cx="2465591" cy="1158691"/>
        </a:xfrm>
        <a:prstGeom prst="round2SameRect">
          <a:avLst>
            <a:gd name="adj1" fmla="val 16670"/>
            <a:gd name="adj2" fmla="val 0"/>
          </a:avLst>
        </a:prstGeom>
        <a:solidFill>
          <a:schemeClr val="lt1">
            <a:hueOff val="0"/>
            <a:satOff val="0"/>
            <a:lumOff val="0"/>
            <a:alphaOff val="0"/>
          </a:schemeClr>
        </a:soli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latin typeface="Calibri" panose="020F0502020204030204"/>
              <a:ea typeface="+mn-ea"/>
              <a:cs typeface="+mn-cs"/>
            </a:rPr>
            <a:t>Vision</a:t>
          </a:r>
          <a:endParaRPr lang="en-US" sz="2800" b="1" kern="1200" dirty="0">
            <a:latin typeface="Calibri" panose="020F0502020204030204"/>
            <a:ea typeface="+mn-ea"/>
            <a:cs typeface="+mn-cs"/>
          </a:endParaRPr>
        </a:p>
      </dsp:txBody>
      <dsp:txXfrm>
        <a:off x="56573" y="58221"/>
        <a:ext cx="2352445" cy="1102118"/>
      </dsp:txXfrm>
    </dsp:sp>
    <dsp:sp modelId="{8AA46ECE-1905-4A01-8FD2-653BA780E0D8}">
      <dsp:nvSpPr>
        <dsp:cNvPr id="0" name=""/>
        <dsp:cNvSpPr/>
      </dsp:nvSpPr>
      <dsp:spPr>
        <a:xfrm>
          <a:off x="2568538" y="1218274"/>
          <a:ext cx="6811561" cy="1158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ZA" sz="2400" kern="1200" dirty="0" smtClean="0">
              <a:latin typeface="Calibri" panose="020F0502020204030204"/>
              <a:ea typeface="+mn-ea"/>
              <a:cs typeface="+mn-cs"/>
            </a:rPr>
            <a:t>To build local governments’ ability to meet its developmental needs through innovative approaches, effective capacity building and strategic partnerships</a:t>
          </a:r>
          <a:endParaRPr lang="en-US" sz="2400" kern="1200" dirty="0">
            <a:latin typeface="Calibri" panose="020F0502020204030204"/>
            <a:ea typeface="+mn-ea"/>
            <a:cs typeface="+mn-cs"/>
          </a:endParaRPr>
        </a:p>
      </dsp:txBody>
      <dsp:txXfrm>
        <a:off x="2568538" y="1218274"/>
        <a:ext cx="6811561" cy="1158691"/>
      </dsp:txXfrm>
    </dsp:sp>
    <dsp:sp modelId="{291D83D4-7B39-4C6C-BCCF-2A50A753E009}">
      <dsp:nvSpPr>
        <dsp:cNvPr id="0" name=""/>
        <dsp:cNvSpPr/>
      </dsp:nvSpPr>
      <dsp:spPr>
        <a:xfrm>
          <a:off x="0" y="1218274"/>
          <a:ext cx="2465591" cy="1158691"/>
        </a:xfrm>
        <a:prstGeom prst="round2SameRect">
          <a:avLst>
            <a:gd name="adj1" fmla="val 16670"/>
            <a:gd name="adj2" fmla="val 0"/>
          </a:avLst>
        </a:prstGeom>
        <a:solidFill>
          <a:schemeClr val="lt1">
            <a:hueOff val="0"/>
            <a:satOff val="0"/>
            <a:lumOff val="0"/>
            <a:alphaOff val="0"/>
          </a:schemeClr>
        </a:soli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latin typeface="Calibri" panose="020F0502020204030204"/>
              <a:ea typeface="+mn-ea"/>
              <a:cs typeface="+mn-cs"/>
            </a:rPr>
            <a:t>Mission</a:t>
          </a:r>
          <a:r>
            <a:rPr lang="en-US" sz="5300" kern="1200" dirty="0" smtClean="0">
              <a:latin typeface="Calibri" panose="020F0502020204030204"/>
              <a:ea typeface="+mn-ea"/>
              <a:cs typeface="+mn-cs"/>
            </a:rPr>
            <a:t> </a:t>
          </a:r>
          <a:endParaRPr lang="en-US" sz="5300" kern="1200" dirty="0">
            <a:latin typeface="Calibri" panose="020F0502020204030204"/>
            <a:ea typeface="+mn-ea"/>
            <a:cs typeface="+mn-cs"/>
          </a:endParaRPr>
        </a:p>
      </dsp:txBody>
      <dsp:txXfrm>
        <a:off x="56573" y="1274847"/>
        <a:ext cx="2352445" cy="1102118"/>
      </dsp:txXfrm>
    </dsp:sp>
    <dsp:sp modelId="{4FB408F6-599B-4418-8E4D-34F0BC35D71D}">
      <dsp:nvSpPr>
        <dsp:cNvPr id="0" name=""/>
        <dsp:cNvSpPr/>
      </dsp:nvSpPr>
      <dsp:spPr>
        <a:xfrm>
          <a:off x="2547976" y="2434901"/>
          <a:ext cx="6852684" cy="1158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kern="1200" dirty="0" smtClean="0">
              <a:latin typeface="Calibri" panose="020F0502020204030204"/>
              <a:ea typeface="+mn-ea"/>
              <a:cs typeface="+mn-cs"/>
            </a:rPr>
            <a:t>Customer Centric, Responsive, Passionate, Integrity, Collaborative and Innovative</a:t>
          </a:r>
          <a:endParaRPr lang="en-US" sz="2400" kern="1200" dirty="0">
            <a:latin typeface="Calibri" panose="020F0502020204030204"/>
            <a:ea typeface="+mn-ea"/>
            <a:cs typeface="+mn-cs"/>
          </a:endParaRPr>
        </a:p>
      </dsp:txBody>
      <dsp:txXfrm>
        <a:off x="2547976" y="2434901"/>
        <a:ext cx="6852684" cy="1158691"/>
      </dsp:txXfrm>
    </dsp:sp>
    <dsp:sp modelId="{ACE66F30-ED31-499B-8E9E-0A0ED9AEBACA}">
      <dsp:nvSpPr>
        <dsp:cNvPr id="0" name=""/>
        <dsp:cNvSpPr/>
      </dsp:nvSpPr>
      <dsp:spPr>
        <a:xfrm>
          <a:off x="0" y="2434901"/>
          <a:ext cx="2465591" cy="1158691"/>
        </a:xfrm>
        <a:prstGeom prst="round2SameRect">
          <a:avLst>
            <a:gd name="adj1" fmla="val 16670"/>
            <a:gd name="adj2" fmla="val 0"/>
          </a:avLst>
        </a:prstGeom>
        <a:solidFill>
          <a:schemeClr val="lt1">
            <a:hueOff val="0"/>
            <a:satOff val="0"/>
            <a:lumOff val="0"/>
            <a:alphaOff val="0"/>
          </a:schemeClr>
        </a:soli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latin typeface="Calibri" panose="020F0502020204030204"/>
              <a:ea typeface="+mn-ea"/>
              <a:cs typeface="+mn-cs"/>
            </a:rPr>
            <a:t>Values</a:t>
          </a:r>
          <a:endParaRPr lang="en-US" sz="2800" b="1" kern="1200" dirty="0">
            <a:latin typeface="Calibri" panose="020F0502020204030204"/>
            <a:ea typeface="+mn-ea"/>
            <a:cs typeface="+mn-cs"/>
          </a:endParaRPr>
        </a:p>
      </dsp:txBody>
      <dsp:txXfrm>
        <a:off x="56573" y="2491474"/>
        <a:ext cx="2352445" cy="1102118"/>
      </dsp:txXfrm>
    </dsp:sp>
    <dsp:sp modelId="{171AC7D6-C93B-417E-A659-6DF2792B9721}">
      <dsp:nvSpPr>
        <dsp:cNvPr id="0" name=""/>
        <dsp:cNvSpPr/>
      </dsp:nvSpPr>
      <dsp:spPr>
        <a:xfrm>
          <a:off x="0" y="3593593"/>
          <a:ext cx="9483046" cy="693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solidFill>
              <a:srgbClr val="000000">
                <a:hueOff val="0"/>
                <a:satOff val="0"/>
                <a:lumOff val="0"/>
                <a:alphaOff val="0"/>
              </a:srgbClr>
            </a:solidFill>
            <a:latin typeface="Calibri" panose="020F0502020204030204"/>
            <a:ea typeface="+mn-ea"/>
            <a:cs typeface="+mn-cs"/>
          </a:endParaRPr>
        </a:p>
      </dsp:txBody>
      <dsp:txXfrm>
        <a:off x="0" y="3593593"/>
        <a:ext cx="9483046" cy="6937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A74B3-052D-4DBE-BA43-196493540527}">
      <dsp:nvSpPr>
        <dsp:cNvPr id="0" name=""/>
        <dsp:cNvSpPr/>
      </dsp:nvSpPr>
      <dsp:spPr>
        <a:xfrm>
          <a:off x="0" y="360922"/>
          <a:ext cx="7378263" cy="5040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9C81D7-5C46-4314-B9F1-882B89C3C031}">
      <dsp:nvSpPr>
        <dsp:cNvPr id="0" name=""/>
        <dsp:cNvSpPr/>
      </dsp:nvSpPr>
      <dsp:spPr>
        <a:xfrm>
          <a:off x="368913" y="65722"/>
          <a:ext cx="5164784" cy="59040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217" tIns="0" rIns="195217" bIns="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effectLst/>
              <a:latin typeface="Arial" panose="020B0604020202020204" pitchFamily="34" charset="0"/>
              <a:cs typeface="Arial" panose="020B0604020202020204" pitchFamily="34" charset="0"/>
            </a:rPr>
            <a:t>Enhancing Good Governance, Leadership and Management Capabilities</a:t>
          </a:r>
          <a:endParaRPr lang="en-US" sz="1400" kern="1200" dirty="0">
            <a:solidFill>
              <a:schemeClr val="tx1"/>
            </a:solidFill>
            <a:effectLst/>
            <a:latin typeface="Arial" panose="020B0604020202020204" pitchFamily="34" charset="0"/>
            <a:cs typeface="Arial" panose="020B0604020202020204" pitchFamily="34" charset="0"/>
          </a:endParaRPr>
        </a:p>
      </dsp:txBody>
      <dsp:txXfrm>
        <a:off x="397734" y="94543"/>
        <a:ext cx="5107142" cy="532758"/>
      </dsp:txXfrm>
    </dsp:sp>
    <dsp:sp modelId="{3D09304A-6AD9-4E6B-A954-F1E00AC5F2CD}">
      <dsp:nvSpPr>
        <dsp:cNvPr id="0" name=""/>
        <dsp:cNvSpPr/>
      </dsp:nvSpPr>
      <dsp:spPr>
        <a:xfrm>
          <a:off x="0" y="1268123"/>
          <a:ext cx="7378263" cy="5040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A72F3E-200D-4657-B3D9-0458FEC0564D}">
      <dsp:nvSpPr>
        <dsp:cNvPr id="0" name=""/>
        <dsp:cNvSpPr/>
      </dsp:nvSpPr>
      <dsp:spPr>
        <a:xfrm>
          <a:off x="368913" y="972922"/>
          <a:ext cx="5164784" cy="59040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217" tIns="0" rIns="195217" bIns="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effectLst/>
              <a:latin typeface="Arial" panose="020B0604020202020204" pitchFamily="34" charset="0"/>
              <a:cs typeface="Arial" panose="020B0604020202020204" pitchFamily="34" charset="0"/>
            </a:rPr>
            <a:t>Promoting Sound Financial Management and Financial Viability</a:t>
          </a:r>
          <a:endParaRPr lang="en-US" sz="1400" kern="1200" dirty="0">
            <a:solidFill>
              <a:schemeClr val="tx1"/>
            </a:solidFill>
            <a:effectLst/>
            <a:latin typeface="Arial" panose="020B0604020202020204" pitchFamily="34" charset="0"/>
            <a:cs typeface="Arial" panose="020B0604020202020204" pitchFamily="34" charset="0"/>
          </a:endParaRPr>
        </a:p>
      </dsp:txBody>
      <dsp:txXfrm>
        <a:off x="397734" y="1001743"/>
        <a:ext cx="5107142" cy="532758"/>
      </dsp:txXfrm>
    </dsp:sp>
    <dsp:sp modelId="{E7EB7CF6-3788-41FF-A981-E3FF03E9563E}">
      <dsp:nvSpPr>
        <dsp:cNvPr id="0" name=""/>
        <dsp:cNvSpPr/>
      </dsp:nvSpPr>
      <dsp:spPr>
        <a:xfrm>
          <a:off x="0" y="2175323"/>
          <a:ext cx="7378263" cy="5040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C33613-50D7-4D7D-A48D-1EF09E7D7421}">
      <dsp:nvSpPr>
        <dsp:cNvPr id="0" name=""/>
        <dsp:cNvSpPr/>
      </dsp:nvSpPr>
      <dsp:spPr>
        <a:xfrm>
          <a:off x="368913" y="1880123"/>
          <a:ext cx="5164784" cy="59040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217" tIns="0" rIns="195217" bIns="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effectLst/>
              <a:latin typeface="Arial" panose="020B0604020202020204" pitchFamily="34" charset="0"/>
              <a:cs typeface="Arial" panose="020B0604020202020204" pitchFamily="34" charset="0"/>
            </a:rPr>
            <a:t>Enhancing Infrastructure and Service Delivery </a:t>
          </a:r>
          <a:endParaRPr lang="en-US" sz="1400" kern="1200" dirty="0">
            <a:solidFill>
              <a:schemeClr val="tx1"/>
            </a:solidFill>
            <a:effectLst/>
            <a:latin typeface="Arial" panose="020B0604020202020204" pitchFamily="34" charset="0"/>
            <a:cs typeface="Arial" panose="020B0604020202020204" pitchFamily="34" charset="0"/>
          </a:endParaRPr>
        </a:p>
      </dsp:txBody>
      <dsp:txXfrm>
        <a:off x="397734" y="1908944"/>
        <a:ext cx="5107142" cy="532758"/>
      </dsp:txXfrm>
    </dsp:sp>
    <dsp:sp modelId="{08661BC4-33CC-4C10-84F4-6722EE09DD80}">
      <dsp:nvSpPr>
        <dsp:cNvPr id="0" name=""/>
        <dsp:cNvSpPr/>
      </dsp:nvSpPr>
      <dsp:spPr>
        <a:xfrm>
          <a:off x="0" y="3082523"/>
          <a:ext cx="7378263" cy="5040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4AE4C8-DC11-4528-98FD-B60642711BE4}">
      <dsp:nvSpPr>
        <dsp:cNvPr id="0" name=""/>
        <dsp:cNvSpPr/>
      </dsp:nvSpPr>
      <dsp:spPr>
        <a:xfrm>
          <a:off x="368913" y="2787323"/>
          <a:ext cx="5164784" cy="59040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217" tIns="0" rIns="195217" bIns="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effectLst/>
              <a:latin typeface="Arial" panose="020B0604020202020204" pitchFamily="34" charset="0"/>
              <a:cs typeface="Arial" panose="020B0604020202020204" pitchFamily="34" charset="0"/>
            </a:rPr>
            <a:t>Enhancing Municipal Planning</a:t>
          </a:r>
          <a:endParaRPr lang="en-US" sz="1400" kern="1200" dirty="0">
            <a:solidFill>
              <a:schemeClr val="tx1"/>
            </a:solidFill>
            <a:effectLst/>
            <a:latin typeface="Arial" panose="020B0604020202020204" pitchFamily="34" charset="0"/>
            <a:cs typeface="Arial" panose="020B0604020202020204" pitchFamily="34" charset="0"/>
          </a:endParaRPr>
        </a:p>
      </dsp:txBody>
      <dsp:txXfrm>
        <a:off x="397734" y="2816144"/>
        <a:ext cx="5107142" cy="532758"/>
      </dsp:txXfrm>
    </dsp:sp>
    <dsp:sp modelId="{D7BE3829-2E70-4073-AA8D-66C6914B6FCC}">
      <dsp:nvSpPr>
        <dsp:cNvPr id="0" name=""/>
        <dsp:cNvSpPr/>
      </dsp:nvSpPr>
      <dsp:spPr>
        <a:xfrm>
          <a:off x="0" y="3989723"/>
          <a:ext cx="7378263" cy="5040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CBE650-9EBA-4A74-852D-381EF61C9B5F}">
      <dsp:nvSpPr>
        <dsp:cNvPr id="0" name=""/>
        <dsp:cNvSpPr/>
      </dsp:nvSpPr>
      <dsp:spPr>
        <a:xfrm>
          <a:off x="368913" y="3694523"/>
          <a:ext cx="5164784" cy="590400"/>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217" tIns="0" rIns="195217" bIns="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effectLst/>
              <a:latin typeface="Arial" panose="020B0604020202020204" pitchFamily="34" charset="0"/>
              <a:cs typeface="Arial" panose="020B0604020202020204" pitchFamily="34" charset="0"/>
            </a:rPr>
            <a:t>Promoting Spatial Transformation and Inclusion</a:t>
          </a:r>
          <a:endParaRPr lang="en-US" sz="1400" kern="1200" dirty="0">
            <a:solidFill>
              <a:schemeClr val="tx1"/>
            </a:solidFill>
            <a:effectLst/>
            <a:latin typeface="Arial" panose="020B0604020202020204" pitchFamily="34" charset="0"/>
            <a:cs typeface="Arial" panose="020B0604020202020204" pitchFamily="34" charset="0"/>
          </a:endParaRPr>
        </a:p>
      </dsp:txBody>
      <dsp:txXfrm>
        <a:off x="397734" y="3723344"/>
        <a:ext cx="5107142"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E5034-EFC4-4008-B276-1A07B6193654}">
      <dsp:nvSpPr>
        <dsp:cNvPr id="0" name=""/>
        <dsp:cNvSpPr/>
      </dsp:nvSpPr>
      <dsp:spPr>
        <a:xfrm>
          <a:off x="2517" y="2451"/>
          <a:ext cx="2454354" cy="981741"/>
        </a:xfrm>
        <a:prstGeom prst="rect">
          <a:avLst/>
        </a:prstGeom>
        <a:solidFill>
          <a:schemeClr val="accent5">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2"/>
              </a:solidFill>
              <a:latin typeface="Calibri Light" panose="020F0302020204030204" pitchFamily="34" charset="0"/>
              <a:ea typeface="Times New Roman" panose="02020603050405020304" pitchFamily="18" charset="0"/>
              <a:cs typeface="Times New Roman" panose="02020603050405020304" pitchFamily="18" charset="0"/>
            </a:rPr>
            <a:t>Non-Monetary Partnership</a:t>
          </a:r>
          <a:endParaRPr lang="en-US" sz="1800" b="1" kern="1200" dirty="0">
            <a:solidFill>
              <a:schemeClr val="bg2"/>
            </a:solidFill>
            <a:latin typeface="Calibri Light" panose="020F0302020204030204" pitchFamily="34" charset="0"/>
            <a:ea typeface="Times New Roman" panose="02020603050405020304" pitchFamily="18" charset="0"/>
            <a:cs typeface="Times New Roman" panose="02020603050405020304" pitchFamily="18" charset="0"/>
          </a:endParaRPr>
        </a:p>
      </dsp:txBody>
      <dsp:txXfrm>
        <a:off x="2517" y="2451"/>
        <a:ext cx="2454354" cy="981741"/>
      </dsp:txXfrm>
    </dsp:sp>
    <dsp:sp modelId="{6C7467F7-F277-4225-A962-E59D50780D05}">
      <dsp:nvSpPr>
        <dsp:cNvPr id="0" name=""/>
        <dsp:cNvSpPr/>
      </dsp:nvSpPr>
      <dsp:spPr>
        <a:xfrm>
          <a:off x="2517" y="984193"/>
          <a:ext cx="2454354" cy="1844640"/>
        </a:xfrm>
        <a:prstGeom prst="rect">
          <a:avLst/>
        </a:prstGeom>
        <a:solidFill>
          <a:schemeClr val="accent5">
            <a:tint val="40000"/>
            <a:alpha val="9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Char char="••"/>
          </a:pPr>
          <a:r>
            <a:rPr lang="en-US" sz="1600" b="1" kern="1200" dirty="0" smtClean="0">
              <a:solidFill>
                <a:srgbClr val="595959"/>
              </a:solidFill>
              <a:latin typeface="Calibri Light" panose="020F0302020204030204" pitchFamily="34" charset="0"/>
              <a:ea typeface="Times New Roman" panose="02020603050405020304" pitchFamily="18" charset="0"/>
              <a:cs typeface="Times New Roman" panose="02020603050405020304" pitchFamily="18" charset="0"/>
            </a:rPr>
            <a:t>Impactful and yielding desired Strategic Outcomes </a:t>
          </a:r>
          <a:endParaRPr lang="en-US" sz="1600" b="1" kern="1200" dirty="0">
            <a:solidFill>
              <a:srgbClr val="595959"/>
            </a:solidFill>
            <a:latin typeface="Calibri Light" panose="020F0302020204030204" pitchFamily="34" charset="0"/>
            <a:ea typeface="Times New Roman" panose="02020603050405020304" pitchFamily="18" charset="0"/>
            <a:cs typeface="Times New Roman" panose="02020603050405020304" pitchFamily="18" charset="0"/>
          </a:endParaRPr>
        </a:p>
      </dsp:txBody>
      <dsp:txXfrm>
        <a:off x="2517" y="984193"/>
        <a:ext cx="2454354" cy="1844640"/>
      </dsp:txXfrm>
    </dsp:sp>
    <dsp:sp modelId="{11500750-F4C8-4670-90E9-71486C1B851D}">
      <dsp:nvSpPr>
        <dsp:cNvPr id="0" name=""/>
        <dsp:cNvSpPr/>
      </dsp:nvSpPr>
      <dsp:spPr>
        <a:xfrm>
          <a:off x="2905822" y="0"/>
          <a:ext cx="2454354" cy="981741"/>
        </a:xfrm>
        <a:prstGeom prst="rect">
          <a:avLst/>
        </a:prstGeom>
        <a:solidFill>
          <a:schemeClr val="bg1">
            <a:lumMod val="6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2"/>
              </a:solidFill>
              <a:latin typeface="Calibri Light" panose="020F0302020204030204" pitchFamily="34" charset="0"/>
              <a:ea typeface="Times New Roman" panose="02020603050405020304" pitchFamily="18" charset="0"/>
              <a:cs typeface="Times New Roman" panose="02020603050405020304" pitchFamily="18" charset="0"/>
            </a:rPr>
            <a:t>Monetary Partnership</a:t>
          </a:r>
          <a:endParaRPr lang="en-US" sz="1800" b="1" kern="1200" dirty="0">
            <a:solidFill>
              <a:schemeClr val="bg2"/>
            </a:solidFill>
            <a:latin typeface="Calibri Light" panose="020F0302020204030204" pitchFamily="34" charset="0"/>
            <a:ea typeface="Times New Roman" panose="02020603050405020304" pitchFamily="18" charset="0"/>
            <a:cs typeface="Times New Roman" panose="02020603050405020304" pitchFamily="18" charset="0"/>
          </a:endParaRPr>
        </a:p>
      </dsp:txBody>
      <dsp:txXfrm>
        <a:off x="2905822" y="0"/>
        <a:ext cx="2454354" cy="981741"/>
      </dsp:txXfrm>
    </dsp:sp>
    <dsp:sp modelId="{3FB094FC-2A97-48C6-9AF8-629650D83E4A}">
      <dsp:nvSpPr>
        <dsp:cNvPr id="0" name=""/>
        <dsp:cNvSpPr/>
      </dsp:nvSpPr>
      <dsp:spPr>
        <a:xfrm>
          <a:off x="2905552" y="957962"/>
          <a:ext cx="2454354" cy="1844640"/>
        </a:xfrm>
        <a:prstGeom prst="rect">
          <a:avLst/>
        </a:prstGeom>
        <a:solidFill>
          <a:schemeClr val="tx1">
            <a:lumMod val="50000"/>
            <a:lumOff val="50000"/>
            <a:alpha val="9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Char char="••"/>
          </a:pPr>
          <a:r>
            <a:rPr lang="en-US" sz="1600" b="1" kern="1200" dirty="0" smtClean="0">
              <a:solidFill>
                <a:srgbClr val="595959"/>
              </a:solidFill>
              <a:latin typeface="Calibri Light" panose="020F0302020204030204" pitchFamily="34" charset="0"/>
              <a:ea typeface="Times New Roman" panose="02020603050405020304" pitchFamily="18" charset="0"/>
              <a:cs typeface="Times New Roman" panose="02020603050405020304" pitchFamily="18" charset="0"/>
            </a:rPr>
            <a:t>Impactful and yielding desired Strategic Outcomes</a:t>
          </a:r>
          <a:endParaRPr lang="en-US" sz="1600" b="1" kern="1200" dirty="0">
            <a:solidFill>
              <a:srgbClr val="595959"/>
            </a:solidFill>
            <a:latin typeface="Calibri Light" panose="020F0302020204030204" pitchFamily="34" charset="0"/>
            <a:ea typeface="Times New Roman" panose="02020603050405020304" pitchFamily="18" charset="0"/>
            <a:cs typeface="Times New Roman" panose="02020603050405020304" pitchFamily="18" charset="0"/>
          </a:endParaRPr>
        </a:p>
      </dsp:txBody>
      <dsp:txXfrm>
        <a:off x="2905552" y="957962"/>
        <a:ext cx="2454354" cy="1844640"/>
      </dsp:txXfrm>
    </dsp:sp>
    <dsp:sp modelId="{1072C2E3-146F-4107-B802-5D8DD6344987}">
      <dsp:nvSpPr>
        <dsp:cNvPr id="0" name=""/>
        <dsp:cNvSpPr/>
      </dsp:nvSpPr>
      <dsp:spPr>
        <a:xfrm>
          <a:off x="5600963" y="0"/>
          <a:ext cx="2454354" cy="981741"/>
        </a:xfrm>
        <a:prstGeom prst="rect">
          <a:avLst/>
        </a:prstGeom>
        <a:solidFill>
          <a:schemeClr val="accent5">
            <a:hueOff val="-9933876"/>
            <a:satOff val="39811"/>
            <a:lumOff val="8628"/>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solidFill>
              <a:latin typeface="Calibri Light" panose="020F0302020204030204" pitchFamily="34" charset="0"/>
              <a:ea typeface="Times New Roman" panose="02020603050405020304" pitchFamily="18" charset="0"/>
              <a:cs typeface="Times New Roman" panose="02020603050405020304" pitchFamily="18" charset="0"/>
            </a:rPr>
            <a:t>Co-funding by Both Partners</a:t>
          </a:r>
          <a:endParaRPr lang="en-US" sz="2000" b="1" kern="1200" dirty="0">
            <a:solidFill>
              <a:schemeClr val="bg2"/>
            </a:solidFill>
            <a:latin typeface="Calibri Light" panose="020F0302020204030204" pitchFamily="34" charset="0"/>
            <a:ea typeface="Times New Roman" panose="02020603050405020304" pitchFamily="18" charset="0"/>
            <a:cs typeface="Times New Roman" panose="02020603050405020304" pitchFamily="18" charset="0"/>
          </a:endParaRPr>
        </a:p>
      </dsp:txBody>
      <dsp:txXfrm>
        <a:off x="5600963" y="0"/>
        <a:ext cx="2454354" cy="981741"/>
      </dsp:txXfrm>
    </dsp:sp>
    <dsp:sp modelId="{0B4610C0-FB7C-4E13-A3E4-8961FE939AD2}">
      <dsp:nvSpPr>
        <dsp:cNvPr id="0" name=""/>
        <dsp:cNvSpPr/>
      </dsp:nvSpPr>
      <dsp:spPr>
        <a:xfrm>
          <a:off x="5598446" y="984193"/>
          <a:ext cx="2454354" cy="1844640"/>
        </a:xfrm>
        <a:prstGeom prst="rect">
          <a:avLst/>
        </a:prstGeom>
        <a:solidFill>
          <a:schemeClr val="accent5">
            <a:tint val="40000"/>
            <a:alpha val="90000"/>
            <a:hueOff val="-10740482"/>
            <a:satOff val="48253"/>
            <a:lumOff val="3317"/>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Char char="••"/>
          </a:pPr>
          <a:r>
            <a:rPr lang="en-US" sz="1600" b="1" kern="1200" dirty="0" smtClean="0">
              <a:solidFill>
                <a:srgbClr val="595959"/>
              </a:solidFill>
              <a:latin typeface="Calibri Light" panose="020F0302020204030204" pitchFamily="34" charset="0"/>
              <a:ea typeface="Times New Roman" panose="02020603050405020304" pitchFamily="18" charset="0"/>
              <a:cs typeface="Times New Roman" panose="02020603050405020304" pitchFamily="18" charset="0"/>
            </a:rPr>
            <a:t>Impactful and yielding desired Strategic Outcomes</a:t>
          </a:r>
          <a:endParaRPr lang="en-US" sz="1600" b="1" kern="1200" dirty="0">
            <a:solidFill>
              <a:srgbClr val="595959"/>
            </a:solidFill>
            <a:latin typeface="Calibri Light" panose="020F0302020204030204" pitchFamily="34" charset="0"/>
            <a:ea typeface="Times New Roman" panose="02020603050405020304" pitchFamily="18" charset="0"/>
            <a:cs typeface="Times New Roman" panose="02020603050405020304" pitchFamily="18" charset="0"/>
          </a:endParaRPr>
        </a:p>
      </dsp:txBody>
      <dsp:txXfrm>
        <a:off x="5598446" y="984193"/>
        <a:ext cx="2454354" cy="1844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D498B-69C5-4F2F-915C-60699FEFD351}">
      <dsp:nvSpPr>
        <dsp:cNvPr id="0" name=""/>
        <dsp:cNvSpPr/>
      </dsp:nvSpPr>
      <dsp:spPr>
        <a:xfrm>
          <a:off x="7" y="0"/>
          <a:ext cx="2561250" cy="4441973"/>
        </a:xfrm>
        <a:prstGeom prst="roundRect">
          <a:avLst>
            <a:gd name="adj" fmla="val 10000"/>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Pillar 1</a:t>
          </a:r>
          <a:r>
            <a:rPr lang="en-US" sz="140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 </a:t>
          </a:r>
          <a:r>
            <a:rPr lang="en-US" sz="1400" kern="1200"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Councillor </a:t>
          </a:r>
          <a:r>
            <a:rPr lang="en-US" sz="140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Induction and Skills </a:t>
          </a:r>
          <a:r>
            <a:rPr lang="en-US" sz="1400" kern="1200"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Audit</a:t>
          </a:r>
        </a:p>
        <a:p>
          <a:pPr lvl="0" algn="ctr" defTabSz="622300">
            <a:lnSpc>
              <a:spcPct val="90000"/>
            </a:lnSpc>
            <a:spcBef>
              <a:spcPct val="0"/>
            </a:spcBef>
            <a:spcAft>
              <a:spcPct val="35000"/>
            </a:spcAft>
          </a:pPr>
          <a:r>
            <a:rPr lang="en-US" sz="1400" kern="1200" dirty="0" smtClean="0">
              <a:solidFill>
                <a:sysClr val="windowText" lastClr="000000">
                  <a:hueOff val="0"/>
                  <a:satOff val="0"/>
                  <a:lumOff val="0"/>
                  <a:alphaOff val="0"/>
                </a:sysClr>
              </a:solidFill>
              <a:latin typeface="Calibri" panose="020F0502020204030204"/>
              <a:ea typeface="+mn-ea"/>
              <a:cs typeface="+mn-cs"/>
            </a:rPr>
            <a:t>(</a:t>
          </a:r>
          <a:r>
            <a:rPr lang="en-US" sz="1400" i="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Foundation Programmes</a:t>
          </a:r>
          <a:r>
            <a:rPr lang="en-US" sz="1400" kern="1200" dirty="0" smtClean="0">
              <a:solidFill>
                <a:sysClr val="windowText" lastClr="000000">
                  <a:hueOff val="0"/>
                  <a:satOff val="0"/>
                  <a:lumOff val="0"/>
                  <a:alphaOff val="0"/>
                </a:sysClr>
              </a:solidFill>
              <a:latin typeface="Calibri" panose="020F0502020204030204"/>
              <a:ea typeface="+mn-ea"/>
              <a:cs typeface="+mn-cs"/>
            </a:rPr>
            <a:t>)</a:t>
          </a:r>
          <a:endParaRPr lang="en-US" sz="1400" kern="1200" dirty="0">
            <a:solidFill>
              <a:sysClr val="windowText" lastClr="000000">
                <a:hueOff val="0"/>
                <a:satOff val="0"/>
                <a:lumOff val="0"/>
                <a:alphaOff val="0"/>
              </a:sysClr>
            </a:solidFill>
            <a:latin typeface="Calibri" panose="020F0502020204030204"/>
            <a:ea typeface="+mn-ea"/>
            <a:cs typeface="+mn-cs"/>
          </a:endParaRPr>
        </a:p>
      </dsp:txBody>
      <dsp:txXfrm>
        <a:off x="52047" y="1828829"/>
        <a:ext cx="2457170" cy="1672709"/>
      </dsp:txXfrm>
    </dsp:sp>
    <dsp:sp modelId="{9CCB5AB6-B076-4F9D-A4EE-C89ACC923775}">
      <dsp:nvSpPr>
        <dsp:cNvPr id="0" name=""/>
        <dsp:cNvSpPr/>
      </dsp:nvSpPr>
      <dsp:spPr>
        <a:xfrm>
          <a:off x="542682" y="266518"/>
          <a:ext cx="1479177" cy="147917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5375A7A-F6EB-4DBB-9298-61369BB49CD0}">
      <dsp:nvSpPr>
        <dsp:cNvPr id="0" name=""/>
        <dsp:cNvSpPr/>
      </dsp:nvSpPr>
      <dsp:spPr>
        <a:xfrm>
          <a:off x="2639733" y="0"/>
          <a:ext cx="2561250" cy="4441973"/>
        </a:xfrm>
        <a:prstGeom prst="roundRect">
          <a:avLst>
            <a:gd name="adj" fmla="val 10000"/>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Pillar 2</a:t>
          </a:r>
          <a:r>
            <a:rPr lang="en-US" sz="140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 Function Based </a:t>
          </a:r>
          <a:r>
            <a:rPr lang="en-US" sz="1400" kern="1200"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Training </a:t>
          </a:r>
          <a:r>
            <a:rPr lang="en-US" sz="140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and </a:t>
          </a:r>
          <a:r>
            <a:rPr lang="en-US" sz="1400" kern="1200"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Development</a:t>
          </a:r>
        </a:p>
        <a:p>
          <a:pPr lvl="0" algn="ctr" defTabSz="622300">
            <a:lnSpc>
              <a:spcPct val="90000"/>
            </a:lnSpc>
            <a:spcBef>
              <a:spcPct val="0"/>
            </a:spcBef>
            <a:spcAft>
              <a:spcPct val="35000"/>
            </a:spcAft>
          </a:pPr>
          <a:r>
            <a:rPr lang="en-US" sz="14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t>
          </a:r>
          <a:r>
            <a:rPr lang="en-US" sz="1400" i="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Core Programmes</a:t>
          </a:r>
          <a:r>
            <a:rPr lang="en-US" sz="1400" kern="1200" dirty="0" smtClean="0">
              <a:solidFill>
                <a:sysClr val="windowText" lastClr="000000">
                  <a:hueOff val="0"/>
                  <a:satOff val="0"/>
                  <a:lumOff val="0"/>
                  <a:alphaOff val="0"/>
                </a:sysClr>
              </a:solidFill>
              <a:latin typeface="Calibri" panose="020F0502020204030204"/>
              <a:ea typeface="+mn-ea"/>
              <a:cs typeface="+mn-cs"/>
            </a:rPr>
            <a:t>)</a:t>
          </a:r>
          <a:endParaRPr lang="en-US" sz="1400" kern="1200" dirty="0">
            <a:solidFill>
              <a:sysClr val="windowText" lastClr="000000">
                <a:hueOff val="0"/>
                <a:satOff val="0"/>
                <a:lumOff val="0"/>
                <a:alphaOff val="0"/>
              </a:sysClr>
            </a:solidFill>
            <a:latin typeface="Calibri" panose="020F0502020204030204"/>
            <a:ea typeface="+mn-ea"/>
            <a:cs typeface="+mn-cs"/>
          </a:endParaRPr>
        </a:p>
      </dsp:txBody>
      <dsp:txXfrm>
        <a:off x="2691773" y="1828829"/>
        <a:ext cx="2457170" cy="1672709"/>
      </dsp:txXfrm>
    </dsp:sp>
    <dsp:sp modelId="{451EA1F9-94C4-404F-9746-4B8A26BF096D}">
      <dsp:nvSpPr>
        <dsp:cNvPr id="0" name=""/>
        <dsp:cNvSpPr/>
      </dsp:nvSpPr>
      <dsp:spPr>
        <a:xfrm>
          <a:off x="3180770" y="266518"/>
          <a:ext cx="1479177" cy="147917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BB071B3-B161-42B7-93C3-CFAA89CCB527}">
      <dsp:nvSpPr>
        <dsp:cNvPr id="0" name=""/>
        <dsp:cNvSpPr/>
      </dsp:nvSpPr>
      <dsp:spPr>
        <a:xfrm>
          <a:off x="5277821" y="0"/>
          <a:ext cx="2561250" cy="4441973"/>
        </a:xfrm>
        <a:prstGeom prst="roundRect">
          <a:avLst>
            <a:gd name="adj" fmla="val 10000"/>
          </a:avLst>
        </a:prstGeom>
        <a:solidFill>
          <a:sysClr val="window" lastClr="FFFFFF">
            <a:hueOff val="0"/>
            <a:satOff val="0"/>
            <a:lumOff val="0"/>
            <a:alphaOff val="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Pillar 3</a:t>
          </a:r>
          <a:r>
            <a:rPr lang="en-US" sz="1400"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 Soft Skills </a:t>
          </a:r>
          <a:r>
            <a:rPr lang="en-US" sz="1400" kern="1200" dirty="0" smtClean="0">
              <a:solidFill>
                <a:sysClr val="windowText" lastClr="000000">
                  <a:hueOff val="0"/>
                  <a:satOff val="0"/>
                  <a:lumOff val="0"/>
                  <a:alphaOff val="0"/>
                </a:sysClr>
              </a:solidFill>
              <a:effectLst>
                <a:outerShdw blurRad="38100" dist="38100" dir="2700000" algn="tl">
                  <a:srgbClr val="000000">
                    <a:alpha val="43137"/>
                  </a:srgbClr>
                </a:outerShdw>
              </a:effectLst>
              <a:latin typeface="Calibri" panose="020F0502020204030204"/>
              <a:ea typeface="+mn-ea"/>
              <a:cs typeface="+mn-cs"/>
            </a:rPr>
            <a:t>Development</a:t>
          </a:r>
        </a:p>
        <a:p>
          <a:pPr lvl="0" algn="ctr" defTabSz="622300">
            <a:lnSpc>
              <a:spcPct val="90000"/>
            </a:lnSpc>
            <a:spcBef>
              <a:spcPct val="0"/>
            </a:spcBef>
            <a:spcAft>
              <a:spcPct val="35000"/>
            </a:spcAft>
          </a:pPr>
          <a:r>
            <a:rPr lang="en-US" sz="1400" kern="1200" dirty="0" smtClean="0">
              <a:solidFill>
                <a:sysClr val="windowText" lastClr="000000">
                  <a:hueOff val="0"/>
                  <a:satOff val="0"/>
                  <a:lumOff val="0"/>
                  <a:alphaOff val="0"/>
                </a:sysClr>
              </a:solidFill>
              <a:latin typeface="Calibri" panose="020F0502020204030204"/>
              <a:ea typeface="+mn-ea"/>
              <a:cs typeface="+mn-cs"/>
            </a:rPr>
            <a:t>(</a:t>
          </a:r>
          <a:r>
            <a:rPr lang="en-US" sz="1400" i="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Coaching and Mentoring</a:t>
          </a:r>
          <a:r>
            <a:rPr lang="en-US" sz="1400" kern="1200" dirty="0" smtClean="0">
              <a:solidFill>
                <a:sysClr val="windowText" lastClr="000000">
                  <a:hueOff val="0"/>
                  <a:satOff val="0"/>
                  <a:lumOff val="0"/>
                  <a:alphaOff val="0"/>
                </a:sysClr>
              </a:solidFill>
              <a:latin typeface="Calibri" panose="020F0502020204030204"/>
              <a:ea typeface="+mn-ea"/>
              <a:cs typeface="+mn-cs"/>
            </a:rPr>
            <a:t>)</a:t>
          </a:r>
          <a:endParaRPr lang="en-US" sz="1400" kern="1200" dirty="0">
            <a:solidFill>
              <a:sysClr val="windowText" lastClr="000000">
                <a:hueOff val="0"/>
                <a:satOff val="0"/>
                <a:lumOff val="0"/>
                <a:alphaOff val="0"/>
              </a:sysClr>
            </a:solidFill>
            <a:latin typeface="Calibri" panose="020F0502020204030204"/>
            <a:ea typeface="+mn-ea"/>
            <a:cs typeface="+mn-cs"/>
          </a:endParaRPr>
        </a:p>
      </dsp:txBody>
      <dsp:txXfrm>
        <a:off x="5329861" y="1828829"/>
        <a:ext cx="2457170" cy="1672709"/>
      </dsp:txXfrm>
    </dsp:sp>
    <dsp:sp modelId="{DE04A720-632D-4BE5-A40C-D9779D67CE4B}">
      <dsp:nvSpPr>
        <dsp:cNvPr id="0" name=""/>
        <dsp:cNvSpPr/>
      </dsp:nvSpPr>
      <dsp:spPr>
        <a:xfrm>
          <a:off x="5794303" y="328732"/>
          <a:ext cx="1479177" cy="147917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980091E-7C2F-415F-AE92-0570D7860248}">
      <dsp:nvSpPr>
        <dsp:cNvPr id="0" name=""/>
        <dsp:cNvSpPr/>
      </dsp:nvSpPr>
      <dsp:spPr>
        <a:xfrm>
          <a:off x="313628" y="3553578"/>
          <a:ext cx="7213460" cy="666295"/>
        </a:xfrm>
        <a:prstGeom prst="leftRightArrow">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EFE29-F8EE-4040-97FE-6CEBC44DBAFD}">
      <dsp:nvSpPr>
        <dsp:cNvPr id="0" name=""/>
        <dsp:cNvSpPr/>
      </dsp:nvSpPr>
      <dsp:spPr>
        <a:xfrm rot="16200000">
          <a:off x="-1309895" y="2154762"/>
          <a:ext cx="3298588" cy="36361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20684" bIns="0" numCol="1" spcCol="1270" anchor="t" anchorCtr="0">
          <a:noAutofit/>
        </a:bodyPr>
        <a:lstStyle/>
        <a:p>
          <a:pPr lvl="0" algn="r" defTabSz="622300">
            <a:lnSpc>
              <a:spcPct val="90000"/>
            </a:lnSpc>
            <a:spcBef>
              <a:spcPct val="0"/>
            </a:spcBef>
            <a:spcAft>
              <a:spcPct val="35000"/>
            </a:spcAft>
          </a:pPr>
          <a:r>
            <a:rPr lang="en-US" sz="1400" b="1" kern="1200" dirty="0" smtClean="0">
              <a:latin typeface="+mn-lt"/>
            </a:rPr>
            <a:t>Step 1: </a:t>
          </a:r>
          <a:endParaRPr lang="en-US" sz="1400" b="1" kern="1200" dirty="0">
            <a:latin typeface="+mn-lt"/>
          </a:endParaRPr>
        </a:p>
      </dsp:txBody>
      <dsp:txXfrm>
        <a:off x="-1309895" y="2154762"/>
        <a:ext cx="3298588" cy="363610"/>
      </dsp:txXfrm>
    </dsp:sp>
    <dsp:sp modelId="{3B812A15-5D16-42D6-86BD-3EAE29A69C49}">
      <dsp:nvSpPr>
        <dsp:cNvPr id="0" name=""/>
        <dsp:cNvSpPr/>
      </dsp:nvSpPr>
      <dsp:spPr>
        <a:xfrm>
          <a:off x="370940" y="687273"/>
          <a:ext cx="2111693" cy="3298588"/>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320684"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latin typeface="+mn-lt"/>
            </a:rPr>
            <a:t>Identify Skills Gaps and Shortages at District level</a:t>
          </a:r>
          <a:endParaRPr lang="en-US" sz="1400" kern="1200" dirty="0">
            <a:effectLst>
              <a:outerShdw blurRad="38100" dist="38100" dir="2700000" algn="tl">
                <a:srgbClr val="000000">
                  <a:alpha val="43137"/>
                </a:srgbClr>
              </a:outerShdw>
            </a:effectLst>
            <a:latin typeface="+mn-lt"/>
          </a:endParaRPr>
        </a:p>
        <a:p>
          <a:pPr marL="57150" lvl="1" indent="-57150" algn="l" defTabSz="488950">
            <a:lnSpc>
              <a:spcPct val="90000"/>
            </a:lnSpc>
            <a:spcBef>
              <a:spcPct val="0"/>
            </a:spcBef>
            <a:spcAft>
              <a:spcPct val="15000"/>
            </a:spcAft>
            <a:buChar char="••"/>
          </a:pPr>
          <a:r>
            <a:rPr lang="en-ZA" sz="1100" kern="1200" dirty="0" smtClean="0">
              <a:latin typeface="+mn-lt"/>
            </a:rPr>
            <a:t>Analysis of OFO Codes  according to municipal service delivery areas</a:t>
          </a:r>
          <a:endParaRPr lang="en-US" sz="1100" kern="1200" dirty="0">
            <a:latin typeface="+mn-lt"/>
          </a:endParaRPr>
        </a:p>
        <a:p>
          <a:pPr marL="57150" lvl="1" indent="-57150" algn="l" defTabSz="488950">
            <a:lnSpc>
              <a:spcPct val="90000"/>
            </a:lnSpc>
            <a:spcBef>
              <a:spcPct val="0"/>
            </a:spcBef>
            <a:spcAft>
              <a:spcPct val="15000"/>
            </a:spcAft>
            <a:buChar char="••"/>
          </a:pPr>
          <a:r>
            <a:rPr lang="en-ZA" sz="1100" kern="1200" dirty="0" smtClean="0">
              <a:latin typeface="+mn-lt"/>
            </a:rPr>
            <a:t>WSP Data analysed according to municipal service delivery areas and triangulated against provincial and district analysis</a:t>
          </a:r>
          <a:endParaRPr lang="en-US" sz="1100" kern="1200" dirty="0">
            <a:latin typeface="+mn-lt"/>
          </a:endParaRPr>
        </a:p>
        <a:p>
          <a:pPr marL="57150" lvl="1" indent="-57150" algn="l" defTabSz="488950">
            <a:lnSpc>
              <a:spcPct val="90000"/>
            </a:lnSpc>
            <a:spcBef>
              <a:spcPct val="0"/>
            </a:spcBef>
            <a:spcAft>
              <a:spcPct val="15000"/>
            </a:spcAft>
            <a:buChar char="••"/>
          </a:pPr>
          <a:r>
            <a:rPr lang="en-ZA" sz="1100" kern="1200" dirty="0" smtClean="0">
              <a:latin typeface="+mn-lt"/>
            </a:rPr>
            <a:t>identify any challenges or gaps linked to planning </a:t>
          </a:r>
        </a:p>
        <a:p>
          <a:pPr marL="57150" lvl="1" indent="-57150" algn="l" defTabSz="488950">
            <a:lnSpc>
              <a:spcPct val="90000"/>
            </a:lnSpc>
            <a:spcBef>
              <a:spcPct val="0"/>
            </a:spcBef>
            <a:spcAft>
              <a:spcPct val="15000"/>
            </a:spcAft>
            <a:buChar char="••"/>
          </a:pPr>
          <a:r>
            <a:rPr lang="en-ZA" sz="1100" kern="1200" dirty="0" smtClean="0">
              <a:latin typeface="+mn-lt"/>
            </a:rPr>
            <a:t>identify any gaps linked to outcomes of relevant research</a:t>
          </a:r>
          <a:endParaRPr lang="en-US" sz="1100" kern="1200" dirty="0">
            <a:latin typeface="+mn-lt"/>
          </a:endParaRPr>
        </a:p>
        <a:p>
          <a:pPr marL="57150" lvl="1" indent="-57150" algn="l" defTabSz="488950">
            <a:lnSpc>
              <a:spcPct val="90000"/>
            </a:lnSpc>
            <a:spcBef>
              <a:spcPct val="0"/>
            </a:spcBef>
            <a:spcAft>
              <a:spcPct val="15000"/>
            </a:spcAft>
            <a:buChar char="••"/>
          </a:pPr>
          <a:r>
            <a:rPr lang="en-ZA" sz="1100" kern="1200" dirty="0" smtClean="0">
              <a:latin typeface="+mn-lt"/>
            </a:rPr>
            <a:t>Identify any district/metro projects for strategic partnerships</a:t>
          </a:r>
          <a:endParaRPr lang="en-US" sz="1100" kern="1200" dirty="0">
            <a:latin typeface="+mn-lt"/>
          </a:endParaRPr>
        </a:p>
      </dsp:txBody>
      <dsp:txXfrm>
        <a:off x="370940" y="687273"/>
        <a:ext cx="2111693" cy="3298588"/>
      </dsp:txXfrm>
    </dsp:sp>
    <dsp:sp modelId="{83DF6722-D204-44F9-818A-58428492A513}">
      <dsp:nvSpPr>
        <dsp:cNvPr id="0" name=""/>
        <dsp:cNvSpPr/>
      </dsp:nvSpPr>
      <dsp:spPr>
        <a:xfrm>
          <a:off x="157593" y="207307"/>
          <a:ext cx="727221" cy="72722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F9F0AE7-3617-4A29-A905-29D3E5D9D17E}">
      <dsp:nvSpPr>
        <dsp:cNvPr id="0" name=""/>
        <dsp:cNvSpPr/>
      </dsp:nvSpPr>
      <dsp:spPr>
        <a:xfrm rot="16200000">
          <a:off x="1487646" y="2154762"/>
          <a:ext cx="3298588" cy="36361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20684" bIns="0" numCol="1" spcCol="1270" anchor="t" anchorCtr="0">
          <a:noAutofit/>
        </a:bodyPr>
        <a:lstStyle/>
        <a:p>
          <a:pPr lvl="0" algn="r" defTabSz="622300">
            <a:lnSpc>
              <a:spcPct val="90000"/>
            </a:lnSpc>
            <a:spcBef>
              <a:spcPct val="0"/>
            </a:spcBef>
            <a:spcAft>
              <a:spcPct val="35000"/>
            </a:spcAft>
          </a:pPr>
          <a:r>
            <a:rPr lang="en-US" sz="1400" b="1" kern="1200" dirty="0" smtClean="0">
              <a:latin typeface="+mn-lt"/>
            </a:rPr>
            <a:t>Step 2:</a:t>
          </a:r>
          <a:endParaRPr lang="en-US" sz="1400" b="1" kern="1200" dirty="0">
            <a:latin typeface="+mn-lt"/>
          </a:endParaRPr>
        </a:p>
      </dsp:txBody>
      <dsp:txXfrm>
        <a:off x="1487646" y="2154762"/>
        <a:ext cx="3298588" cy="363610"/>
      </dsp:txXfrm>
    </dsp:sp>
    <dsp:sp modelId="{EBD977E1-8860-4456-9858-A92108EE5EB9}">
      <dsp:nvSpPr>
        <dsp:cNvPr id="0" name=""/>
        <dsp:cNvSpPr/>
      </dsp:nvSpPr>
      <dsp:spPr>
        <a:xfrm>
          <a:off x="3196257" y="651484"/>
          <a:ext cx="2220743" cy="3370168"/>
        </a:xfrm>
        <a:prstGeom prst="rect">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320684"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latin typeface="+mn-lt"/>
            </a:rPr>
            <a:t>Confirm appropriate interventions /Shortages</a:t>
          </a:r>
          <a:endParaRPr lang="en-US" sz="1400" kern="1200" dirty="0">
            <a:effectLst>
              <a:outerShdw blurRad="38100" dist="38100" dir="2700000" algn="tl">
                <a:srgbClr val="000000">
                  <a:alpha val="43137"/>
                </a:srgbClr>
              </a:outerShdw>
            </a:effectLst>
            <a:latin typeface="+mn-lt"/>
          </a:endParaRPr>
        </a:p>
        <a:p>
          <a:pPr marL="57150" lvl="1" indent="-57150" algn="l" defTabSz="488950">
            <a:lnSpc>
              <a:spcPct val="90000"/>
            </a:lnSpc>
            <a:spcBef>
              <a:spcPct val="0"/>
            </a:spcBef>
            <a:spcAft>
              <a:spcPct val="15000"/>
            </a:spcAft>
            <a:buChar char="••"/>
          </a:pPr>
          <a:r>
            <a:rPr lang="en-ZA" sz="1100" kern="1200" dirty="0" smtClean="0">
              <a:latin typeface="+mn-lt"/>
            </a:rPr>
            <a:t>Analysis of interventions identified for skills gaps per each of 44 districts and 8 metros</a:t>
          </a:r>
          <a:endParaRPr lang="en-US" sz="1100" kern="1200" dirty="0">
            <a:latin typeface="+mn-lt"/>
          </a:endParaRPr>
        </a:p>
        <a:p>
          <a:pPr marL="57150" lvl="1" indent="-57150" algn="l" defTabSz="488950">
            <a:lnSpc>
              <a:spcPct val="90000"/>
            </a:lnSpc>
            <a:spcBef>
              <a:spcPct val="0"/>
            </a:spcBef>
            <a:spcAft>
              <a:spcPct val="15000"/>
            </a:spcAft>
            <a:buChar char="••"/>
          </a:pPr>
          <a:r>
            <a:rPr lang="en-ZA" sz="1100" kern="1200" dirty="0" smtClean="0">
              <a:latin typeface="+mn-lt"/>
            </a:rPr>
            <a:t>Confirm appropriate intervention to address  skills gap/shortages</a:t>
          </a:r>
        </a:p>
        <a:p>
          <a:pPr marL="57150" lvl="1" indent="-57150" algn="l" defTabSz="488950">
            <a:lnSpc>
              <a:spcPct val="90000"/>
            </a:lnSpc>
            <a:spcBef>
              <a:spcPct val="0"/>
            </a:spcBef>
            <a:spcAft>
              <a:spcPct val="15000"/>
            </a:spcAft>
            <a:buChar char="••"/>
          </a:pPr>
          <a:r>
            <a:rPr lang="en-ZA" sz="1100" kern="1200" dirty="0" smtClean="0">
              <a:latin typeface="+mn-lt"/>
            </a:rPr>
            <a:t>- Identify extent of skills supply in the province in relation to the identified interventions </a:t>
          </a:r>
        </a:p>
        <a:p>
          <a:pPr marL="57150" lvl="1" indent="-57150" algn="l" defTabSz="488950">
            <a:lnSpc>
              <a:spcPct val="90000"/>
            </a:lnSpc>
            <a:spcBef>
              <a:spcPct val="0"/>
            </a:spcBef>
            <a:spcAft>
              <a:spcPct val="15000"/>
            </a:spcAft>
            <a:buChar char="••"/>
          </a:pPr>
          <a:r>
            <a:rPr lang="en-ZA" sz="1100" kern="1200" dirty="0" smtClean="0">
              <a:latin typeface="+mn-lt"/>
            </a:rPr>
            <a:t>-Identify any gaps or challenges linked to the implementation of interventions</a:t>
          </a:r>
          <a:endParaRPr lang="en-US" sz="1100" kern="1200" dirty="0">
            <a:latin typeface="+mn-lt"/>
          </a:endParaRPr>
        </a:p>
      </dsp:txBody>
      <dsp:txXfrm>
        <a:off x="3196257" y="651484"/>
        <a:ext cx="2220743" cy="3370168"/>
      </dsp:txXfrm>
    </dsp:sp>
    <dsp:sp modelId="{0A153368-C8F1-4D25-B0BF-EC47B877D8FE}">
      <dsp:nvSpPr>
        <dsp:cNvPr id="0" name=""/>
        <dsp:cNvSpPr/>
      </dsp:nvSpPr>
      <dsp:spPr>
        <a:xfrm>
          <a:off x="2955135" y="207307"/>
          <a:ext cx="727221" cy="72722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3EAB5D7-67B2-47B9-955C-28C346A53314}">
      <dsp:nvSpPr>
        <dsp:cNvPr id="0" name=""/>
        <dsp:cNvSpPr/>
      </dsp:nvSpPr>
      <dsp:spPr>
        <a:xfrm rot="16200000">
          <a:off x="4339713" y="2154762"/>
          <a:ext cx="3298588" cy="36361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20684" bIns="0" numCol="1" spcCol="1270" anchor="t" anchorCtr="0">
          <a:noAutofit/>
        </a:bodyPr>
        <a:lstStyle/>
        <a:p>
          <a:pPr lvl="0" algn="r" defTabSz="533400">
            <a:lnSpc>
              <a:spcPct val="90000"/>
            </a:lnSpc>
            <a:spcBef>
              <a:spcPct val="0"/>
            </a:spcBef>
            <a:spcAft>
              <a:spcPct val="35000"/>
            </a:spcAft>
          </a:pPr>
          <a:r>
            <a:rPr lang="en-US" sz="1200" b="1" kern="1200" dirty="0" smtClean="0">
              <a:latin typeface="+mn-lt"/>
            </a:rPr>
            <a:t>Step 3:</a:t>
          </a:r>
          <a:endParaRPr lang="en-US" sz="1200" b="1" kern="1200" dirty="0">
            <a:latin typeface="+mn-lt"/>
          </a:endParaRPr>
        </a:p>
      </dsp:txBody>
      <dsp:txXfrm>
        <a:off x="4339713" y="2154762"/>
        <a:ext cx="3298588" cy="363610"/>
      </dsp:txXfrm>
    </dsp:sp>
    <dsp:sp modelId="{ACD6D4B8-2B57-4BA9-B2FF-A771E4CA9873}">
      <dsp:nvSpPr>
        <dsp:cNvPr id="0" name=""/>
        <dsp:cNvSpPr/>
      </dsp:nvSpPr>
      <dsp:spPr>
        <a:xfrm>
          <a:off x="6027505" y="687273"/>
          <a:ext cx="2390612" cy="3298588"/>
        </a:xfrm>
        <a:prstGeom prst="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320684"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latin typeface="+mn-lt"/>
            </a:rPr>
            <a:t>Implementation/Monitoring and Evaluation</a:t>
          </a:r>
          <a:endParaRPr lang="en-US" sz="1400" kern="1200" dirty="0">
            <a:effectLst>
              <a:outerShdw blurRad="38100" dist="38100" dir="2700000" algn="tl">
                <a:srgbClr val="000000">
                  <a:alpha val="43137"/>
                </a:srgbClr>
              </a:outerShdw>
            </a:effectLst>
            <a:latin typeface="+mn-lt"/>
          </a:endParaRPr>
        </a:p>
        <a:p>
          <a:pPr marL="57150" lvl="1" indent="-57150" algn="l" defTabSz="488950">
            <a:lnSpc>
              <a:spcPct val="90000"/>
            </a:lnSpc>
            <a:spcBef>
              <a:spcPct val="0"/>
            </a:spcBef>
            <a:spcAft>
              <a:spcPct val="15000"/>
            </a:spcAft>
            <a:buChar char="••"/>
          </a:pPr>
          <a:r>
            <a:rPr lang="en-ZA" sz="1100" kern="1200" dirty="0" smtClean="0">
              <a:latin typeface="+mn-lt"/>
            </a:rPr>
            <a:t>Develop Project Plans for each District and Metros in each province </a:t>
          </a:r>
        </a:p>
        <a:p>
          <a:pPr marL="57150" lvl="1" indent="-57150" algn="l" defTabSz="488950">
            <a:lnSpc>
              <a:spcPct val="90000"/>
            </a:lnSpc>
            <a:spcBef>
              <a:spcPct val="0"/>
            </a:spcBef>
            <a:spcAft>
              <a:spcPct val="15000"/>
            </a:spcAft>
            <a:buChar char="••"/>
          </a:pPr>
          <a:r>
            <a:rPr lang="en-ZA" sz="1100" kern="1200" dirty="0" smtClean="0">
              <a:latin typeface="+mn-lt"/>
            </a:rPr>
            <a:t>-Quarterly reports on implementation of projects per district and metros</a:t>
          </a:r>
        </a:p>
        <a:p>
          <a:pPr marL="57150" lvl="1" indent="-57150" algn="l" defTabSz="488950">
            <a:lnSpc>
              <a:spcPct val="90000"/>
            </a:lnSpc>
            <a:spcBef>
              <a:spcPct val="0"/>
            </a:spcBef>
            <a:spcAft>
              <a:spcPct val="15000"/>
            </a:spcAft>
            <a:buChar char="••"/>
          </a:pPr>
          <a:r>
            <a:rPr lang="en-ZA" sz="1100" kern="1200" dirty="0" smtClean="0">
              <a:latin typeface="+mn-lt"/>
            </a:rPr>
            <a:t>-Monitoring and reporting of  District/Metro  Partnership project deliverables and milestones</a:t>
          </a:r>
          <a:endParaRPr lang="en-US" sz="1100" kern="1200" dirty="0">
            <a:latin typeface="+mn-lt"/>
          </a:endParaRPr>
        </a:p>
        <a:p>
          <a:pPr marL="57150" lvl="1" indent="-57150" algn="l" defTabSz="488950">
            <a:lnSpc>
              <a:spcPct val="90000"/>
            </a:lnSpc>
            <a:spcBef>
              <a:spcPct val="0"/>
            </a:spcBef>
            <a:spcAft>
              <a:spcPct val="15000"/>
            </a:spcAft>
            <a:buChar char="••"/>
          </a:pPr>
          <a:r>
            <a:rPr lang="en-ZA" sz="1100" kern="1200" dirty="0" smtClean="0">
              <a:latin typeface="+mn-lt"/>
            </a:rPr>
            <a:t>-Assess and evaluate impact made on district projects linked to strategic partnerships</a:t>
          </a:r>
          <a:endParaRPr lang="en-US" sz="1100" kern="1200" dirty="0">
            <a:latin typeface="+mn-lt"/>
          </a:endParaRPr>
        </a:p>
        <a:p>
          <a:pPr marL="57150" lvl="1" indent="-57150" algn="l" defTabSz="355600">
            <a:lnSpc>
              <a:spcPct val="90000"/>
            </a:lnSpc>
            <a:spcBef>
              <a:spcPct val="0"/>
            </a:spcBef>
            <a:spcAft>
              <a:spcPct val="15000"/>
            </a:spcAft>
            <a:buChar char="••"/>
          </a:pPr>
          <a:endParaRPr lang="en-US" sz="800" kern="1200" dirty="0">
            <a:latin typeface="+mn-lt"/>
          </a:endParaRPr>
        </a:p>
      </dsp:txBody>
      <dsp:txXfrm>
        <a:off x="6027505" y="687273"/>
        <a:ext cx="2390612" cy="3298588"/>
      </dsp:txXfrm>
    </dsp:sp>
    <dsp:sp modelId="{82FCCF2F-D71A-4433-8640-6F0636615525}">
      <dsp:nvSpPr>
        <dsp:cNvPr id="0" name=""/>
        <dsp:cNvSpPr/>
      </dsp:nvSpPr>
      <dsp:spPr>
        <a:xfrm>
          <a:off x="5807203" y="207307"/>
          <a:ext cx="727221" cy="72722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933CD-1063-460A-84BB-A48AF3CBDE72}">
      <dsp:nvSpPr>
        <dsp:cNvPr id="0" name=""/>
        <dsp:cNvSpPr/>
      </dsp:nvSpPr>
      <dsp:spPr>
        <a:xfrm>
          <a:off x="2618" y="422467"/>
          <a:ext cx="1417926" cy="850756"/>
        </a:xfrm>
        <a:prstGeom prst="rect">
          <a:avLst/>
        </a:prstGeom>
        <a:solidFill>
          <a:srgbClr val="6B717D">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Calibri" panose="020F0502020204030204"/>
              <a:ea typeface="+mn-ea"/>
              <a:cs typeface="+mn-cs"/>
            </a:rPr>
            <a:t>infrastructure development</a:t>
          </a:r>
          <a:endParaRPr lang="en-ZA" sz="1400" kern="1200" dirty="0">
            <a:solidFill>
              <a:srgbClr val="FFFFFF"/>
            </a:solidFill>
            <a:latin typeface="Calibri" panose="020F0502020204030204"/>
            <a:ea typeface="+mn-ea"/>
            <a:cs typeface="+mn-cs"/>
          </a:endParaRPr>
        </a:p>
      </dsp:txBody>
      <dsp:txXfrm>
        <a:off x="2618" y="422467"/>
        <a:ext cx="1417926" cy="850756"/>
      </dsp:txXfrm>
    </dsp:sp>
    <dsp:sp modelId="{749C47F2-2977-428C-B951-61085408C2BA}">
      <dsp:nvSpPr>
        <dsp:cNvPr id="0" name=""/>
        <dsp:cNvSpPr/>
      </dsp:nvSpPr>
      <dsp:spPr>
        <a:xfrm>
          <a:off x="1562338" y="422467"/>
          <a:ext cx="1417926" cy="850756"/>
        </a:xfrm>
        <a:prstGeom prst="rect">
          <a:avLst/>
        </a:prstGeom>
        <a:solidFill>
          <a:srgbClr val="6B717D">
            <a:hueOff val="-130028"/>
            <a:satOff val="2359"/>
            <a:lumOff val="-1544"/>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Calibri" panose="020F0502020204030204"/>
              <a:ea typeface="+mn-ea"/>
              <a:cs typeface="+mn-cs"/>
            </a:rPr>
            <a:t>delivery for network industries</a:t>
          </a:r>
          <a:endParaRPr lang="en-ZA" sz="1400" kern="1200" dirty="0">
            <a:solidFill>
              <a:srgbClr val="FFFFFF"/>
            </a:solidFill>
            <a:latin typeface="Calibri" panose="020F0502020204030204"/>
            <a:ea typeface="+mn-ea"/>
            <a:cs typeface="+mn-cs"/>
          </a:endParaRPr>
        </a:p>
      </dsp:txBody>
      <dsp:txXfrm>
        <a:off x="1562338" y="422467"/>
        <a:ext cx="1417926" cy="850756"/>
      </dsp:txXfrm>
    </dsp:sp>
    <dsp:sp modelId="{4F6CC3D1-ED7C-4D81-9C4C-E7F9CF523D3D}">
      <dsp:nvSpPr>
        <dsp:cNvPr id="0" name=""/>
        <dsp:cNvSpPr/>
      </dsp:nvSpPr>
      <dsp:spPr>
        <a:xfrm>
          <a:off x="3122057" y="422467"/>
          <a:ext cx="1417926" cy="850756"/>
        </a:xfrm>
        <a:prstGeom prst="rect">
          <a:avLst/>
        </a:prstGeom>
        <a:solidFill>
          <a:srgbClr val="6B717D">
            <a:hueOff val="-260056"/>
            <a:satOff val="4718"/>
            <a:lumOff val="-3088"/>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rgbClr val="FFFFFF"/>
              </a:solidFill>
              <a:latin typeface="Calibri" panose="020F0502020204030204"/>
              <a:ea typeface="+mn-ea"/>
              <a:cs typeface="+mn-cs"/>
            </a:rPr>
            <a:t>industrialisation through localisation</a:t>
          </a:r>
          <a:endParaRPr lang="en-ZA" sz="1400" kern="1200" dirty="0">
            <a:solidFill>
              <a:srgbClr val="FFFFFF"/>
            </a:solidFill>
            <a:latin typeface="Calibri" panose="020F0502020204030204"/>
            <a:ea typeface="+mn-ea"/>
            <a:cs typeface="+mn-cs"/>
          </a:endParaRPr>
        </a:p>
      </dsp:txBody>
      <dsp:txXfrm>
        <a:off x="3122057" y="422467"/>
        <a:ext cx="1417926" cy="850756"/>
      </dsp:txXfrm>
    </dsp:sp>
    <dsp:sp modelId="{DE608E60-226E-4EE5-9F72-CE89893B6877}">
      <dsp:nvSpPr>
        <dsp:cNvPr id="0" name=""/>
        <dsp:cNvSpPr/>
      </dsp:nvSpPr>
      <dsp:spPr>
        <a:xfrm>
          <a:off x="4681777" y="422467"/>
          <a:ext cx="1417926" cy="850756"/>
        </a:xfrm>
        <a:prstGeom prst="rect">
          <a:avLst/>
        </a:prstGeom>
        <a:solidFill>
          <a:srgbClr val="6B717D">
            <a:hueOff val="-390083"/>
            <a:satOff val="7077"/>
            <a:lumOff val="-4632"/>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kern="1200" dirty="0" smtClean="0">
              <a:solidFill>
                <a:srgbClr val="FFFFFF"/>
              </a:solidFill>
              <a:latin typeface="Calibri" panose="020F0502020204030204"/>
              <a:ea typeface="+mn-ea"/>
              <a:cs typeface="+mn-cs"/>
            </a:rPr>
            <a:t>energy security</a:t>
          </a:r>
          <a:endParaRPr lang="en-ZA" sz="1400" kern="1200" dirty="0">
            <a:solidFill>
              <a:srgbClr val="FFFFFF"/>
            </a:solidFill>
            <a:latin typeface="Calibri" panose="020F0502020204030204"/>
            <a:ea typeface="+mn-ea"/>
            <a:cs typeface="+mn-cs"/>
          </a:endParaRPr>
        </a:p>
      </dsp:txBody>
      <dsp:txXfrm>
        <a:off x="4681777" y="422467"/>
        <a:ext cx="1417926" cy="850756"/>
      </dsp:txXfrm>
    </dsp:sp>
    <dsp:sp modelId="{A5400FEF-D59D-492D-B18F-23BE00C17952}">
      <dsp:nvSpPr>
        <dsp:cNvPr id="0" name=""/>
        <dsp:cNvSpPr/>
      </dsp:nvSpPr>
      <dsp:spPr>
        <a:xfrm>
          <a:off x="6241496" y="422467"/>
          <a:ext cx="1417926" cy="850756"/>
        </a:xfrm>
        <a:prstGeom prst="rect">
          <a:avLst/>
        </a:prstGeom>
        <a:solidFill>
          <a:srgbClr val="6B717D">
            <a:hueOff val="-520111"/>
            <a:satOff val="9436"/>
            <a:lumOff val="-6177"/>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Calibri" panose="020F0502020204030204"/>
              <a:ea typeface="+mn-ea"/>
              <a:cs typeface="+mn-cs"/>
            </a:rPr>
            <a:t>green economy</a:t>
          </a:r>
          <a:endParaRPr lang="en-ZA" sz="1400" kern="1200" dirty="0">
            <a:solidFill>
              <a:srgbClr val="FFFFFF"/>
            </a:solidFill>
            <a:latin typeface="Calibri" panose="020F0502020204030204"/>
            <a:ea typeface="+mn-ea"/>
            <a:cs typeface="+mn-cs"/>
          </a:endParaRPr>
        </a:p>
      </dsp:txBody>
      <dsp:txXfrm>
        <a:off x="6241496" y="422467"/>
        <a:ext cx="1417926" cy="850756"/>
      </dsp:txXfrm>
    </dsp:sp>
    <dsp:sp modelId="{67F804B8-7D9E-447E-A9B7-15851EB45031}">
      <dsp:nvSpPr>
        <dsp:cNvPr id="0" name=""/>
        <dsp:cNvSpPr/>
      </dsp:nvSpPr>
      <dsp:spPr>
        <a:xfrm>
          <a:off x="782478" y="1415015"/>
          <a:ext cx="1417926" cy="850756"/>
        </a:xfrm>
        <a:prstGeom prst="rect">
          <a:avLst/>
        </a:prstGeom>
        <a:solidFill>
          <a:srgbClr val="6B717D">
            <a:hueOff val="-650139"/>
            <a:satOff val="11794"/>
            <a:lumOff val="-7721"/>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Calibri" panose="020F0502020204030204"/>
              <a:ea typeface="+mn-ea"/>
              <a:cs typeface="+mn-cs"/>
            </a:rPr>
            <a:t>agriculture and food security</a:t>
          </a:r>
          <a:endParaRPr lang="en-ZA" sz="1400" kern="1200" dirty="0">
            <a:solidFill>
              <a:srgbClr val="FFFFFF"/>
            </a:solidFill>
            <a:latin typeface="Calibri" panose="020F0502020204030204"/>
            <a:ea typeface="+mn-ea"/>
            <a:cs typeface="+mn-cs"/>
          </a:endParaRPr>
        </a:p>
      </dsp:txBody>
      <dsp:txXfrm>
        <a:off x="782478" y="1415015"/>
        <a:ext cx="1417926" cy="850756"/>
      </dsp:txXfrm>
    </dsp:sp>
    <dsp:sp modelId="{07F77B20-65C7-4CC7-A47F-76BF7497D033}">
      <dsp:nvSpPr>
        <dsp:cNvPr id="0" name=""/>
        <dsp:cNvSpPr/>
      </dsp:nvSpPr>
      <dsp:spPr>
        <a:xfrm>
          <a:off x="2342197" y="1415015"/>
          <a:ext cx="1417926" cy="850756"/>
        </a:xfrm>
        <a:prstGeom prst="rect">
          <a:avLst/>
        </a:prstGeom>
        <a:solidFill>
          <a:srgbClr val="6B717D">
            <a:hueOff val="-780167"/>
            <a:satOff val="14153"/>
            <a:lumOff val="-9265"/>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Calibri" panose="020F0502020204030204"/>
              <a:ea typeface="+mn-ea"/>
              <a:cs typeface="+mn-cs"/>
            </a:rPr>
            <a:t>digital economy and global business services</a:t>
          </a:r>
          <a:endParaRPr lang="en-ZA" sz="1400" kern="1200" dirty="0">
            <a:solidFill>
              <a:srgbClr val="FFFFFF"/>
            </a:solidFill>
            <a:latin typeface="Calibri" panose="020F0502020204030204"/>
            <a:ea typeface="+mn-ea"/>
            <a:cs typeface="+mn-cs"/>
          </a:endParaRPr>
        </a:p>
      </dsp:txBody>
      <dsp:txXfrm>
        <a:off x="2342197" y="1415015"/>
        <a:ext cx="1417926" cy="850756"/>
      </dsp:txXfrm>
    </dsp:sp>
    <dsp:sp modelId="{ACBA5A6A-5E26-438D-AF1C-E00529E08B16}">
      <dsp:nvSpPr>
        <dsp:cNvPr id="0" name=""/>
        <dsp:cNvSpPr/>
      </dsp:nvSpPr>
      <dsp:spPr>
        <a:xfrm>
          <a:off x="3901917" y="1415015"/>
          <a:ext cx="1417926" cy="850756"/>
        </a:xfrm>
        <a:prstGeom prst="rect">
          <a:avLst/>
        </a:prstGeom>
        <a:solidFill>
          <a:srgbClr val="6B717D">
            <a:hueOff val="-910194"/>
            <a:satOff val="16512"/>
            <a:lumOff val="-10809"/>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Calibri" panose="020F0502020204030204"/>
              <a:ea typeface="+mn-ea"/>
              <a:cs typeface="+mn-cs"/>
            </a:rPr>
            <a:t>public employment </a:t>
          </a:r>
          <a:endParaRPr lang="en-ZA" sz="1400" kern="1200" dirty="0">
            <a:solidFill>
              <a:srgbClr val="FFFFFF"/>
            </a:solidFill>
            <a:latin typeface="Calibri" panose="020F0502020204030204"/>
            <a:ea typeface="+mn-ea"/>
            <a:cs typeface="+mn-cs"/>
          </a:endParaRPr>
        </a:p>
      </dsp:txBody>
      <dsp:txXfrm>
        <a:off x="3901917" y="1415015"/>
        <a:ext cx="1417926" cy="850756"/>
      </dsp:txXfrm>
    </dsp:sp>
    <dsp:sp modelId="{C0846403-9BD0-4A55-A98D-F046B7865F56}">
      <dsp:nvSpPr>
        <dsp:cNvPr id="0" name=""/>
        <dsp:cNvSpPr/>
      </dsp:nvSpPr>
      <dsp:spPr>
        <a:xfrm>
          <a:off x="5461636" y="1415015"/>
          <a:ext cx="1417926" cy="850756"/>
        </a:xfrm>
        <a:prstGeom prst="rect">
          <a:avLst/>
        </a:prstGeom>
        <a:solidFill>
          <a:srgbClr val="6B717D">
            <a:hueOff val="-1040222"/>
            <a:satOff val="18871"/>
            <a:lumOff val="-12353"/>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Calibri" panose="020F0502020204030204"/>
              <a:ea typeface="+mn-ea"/>
              <a:cs typeface="+mn-cs"/>
            </a:rPr>
            <a:t>Presidential Youth Employment Intervention</a:t>
          </a:r>
          <a:endParaRPr lang="en-ZA" sz="1400" kern="1200" dirty="0">
            <a:solidFill>
              <a:srgbClr val="FFFFFF"/>
            </a:solidFill>
            <a:latin typeface="Calibri" panose="020F0502020204030204"/>
            <a:ea typeface="+mn-ea"/>
            <a:cs typeface="+mn-cs"/>
          </a:endParaRPr>
        </a:p>
      </dsp:txBody>
      <dsp:txXfrm>
        <a:off x="5461636" y="1415015"/>
        <a:ext cx="1417926" cy="85075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B8FD147-6B02-BA47-8B6A-1AEFA231D901}" type="datetimeFigureOut">
              <a:rPr lang="en-US" smtClean="0"/>
              <a:t>4/29/2022</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B63EAA9-11FD-AA42-8ECA-DB0A0A762CE1}" type="slidenum">
              <a:rPr lang="en-US" smtClean="0"/>
              <a:t>‹#›</a:t>
            </a:fld>
            <a:endParaRPr lang="en-US" dirty="0"/>
          </a:p>
        </p:txBody>
      </p:sp>
    </p:spTree>
    <p:extLst>
      <p:ext uri="{BB962C8B-B14F-4D97-AF65-F5344CB8AC3E}">
        <p14:creationId xmlns:p14="http://schemas.microsoft.com/office/powerpoint/2010/main" val="2804400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6CE06FB-C29C-694E-9A95-ECD92749316C}" type="datetimeFigureOut">
              <a:rPr lang="en-US" smtClean="0"/>
              <a:t>4/29/2022</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4E100ED-2DAB-E94D-BB56-81A5CB23D84D}" type="slidenum">
              <a:rPr lang="en-US" smtClean="0"/>
              <a:t>‹#›</a:t>
            </a:fld>
            <a:endParaRPr lang="en-US" dirty="0"/>
          </a:p>
        </p:txBody>
      </p:sp>
    </p:spTree>
    <p:extLst>
      <p:ext uri="{BB962C8B-B14F-4D97-AF65-F5344CB8AC3E}">
        <p14:creationId xmlns:p14="http://schemas.microsoft.com/office/powerpoint/2010/main" val="38194416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E100ED-2DAB-E94D-BB56-81A5CB23D84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5951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100ED-2DAB-E94D-BB56-81A5CB23D84D}"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906092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100ED-2DAB-E94D-BB56-81A5CB23D8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477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100ED-2DAB-E94D-BB56-81A5CB23D8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9185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100ED-2DAB-E94D-BB56-81A5CB23D8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949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100ED-2DAB-E94D-BB56-81A5CB23D8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2339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100ED-2DAB-E94D-BB56-81A5CB23D8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5314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100ED-2DAB-E94D-BB56-81A5CB23D8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422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100ED-2DAB-E94D-BB56-81A5CB23D8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909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100ED-2DAB-E94D-BB56-81A5CB23D84D}"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79713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100ED-2DAB-E94D-BB56-81A5CB23D84D}"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0258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100ED-2DAB-E94D-BB56-81A5CB23D84D}"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86574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100ED-2DAB-E94D-BB56-81A5CB23D84D}"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57098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100ED-2DAB-E94D-BB56-81A5CB23D8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5263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100ED-2DAB-E94D-BB56-81A5CB23D84D}"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054494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100ED-2DAB-E94D-BB56-81A5CB23D84D}"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45653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E100ED-2DAB-E94D-BB56-81A5CB23D84D}"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372441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5675954-26C0-4C74-B1E0-86E312E671B6}" type="datetime1">
              <a:rPr lang="en-ZA" smtClean="0"/>
              <a:t>2022/04/29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E341D-7FB3-8842-B738-5F9C2E379E29}" type="slidenum">
              <a:rPr lang="en-US" smtClean="0"/>
              <a:t>‹#›</a:t>
            </a:fld>
            <a:endParaRPr lang="en-US" dirty="0"/>
          </a:p>
        </p:txBody>
      </p:sp>
    </p:spTree>
    <p:extLst>
      <p:ext uri="{BB962C8B-B14F-4D97-AF65-F5344CB8AC3E}">
        <p14:creationId xmlns:p14="http://schemas.microsoft.com/office/powerpoint/2010/main" val="280197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7092C88-C9F5-4FA2-B52A-DA9C8CB769C0}" type="datetime1">
              <a:rPr lang="en-ZA" smtClean="0"/>
              <a:t>2022/04/29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E341D-7FB3-8842-B738-5F9C2E379E29}" type="slidenum">
              <a:rPr lang="en-US" smtClean="0"/>
              <a:t>‹#›</a:t>
            </a:fld>
            <a:endParaRPr lang="en-US" dirty="0"/>
          </a:p>
        </p:txBody>
      </p:sp>
    </p:spTree>
    <p:extLst>
      <p:ext uri="{BB962C8B-B14F-4D97-AF65-F5344CB8AC3E}">
        <p14:creationId xmlns:p14="http://schemas.microsoft.com/office/powerpoint/2010/main" val="1736476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F3277AE-C197-456F-B9EA-3DB4B7A2DA66}" type="datetime1">
              <a:rPr lang="en-ZA" smtClean="0"/>
              <a:t>2022/04/29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E341D-7FB3-8842-B738-5F9C2E379E29}" type="slidenum">
              <a:rPr lang="en-US" smtClean="0"/>
              <a:t>‹#›</a:t>
            </a:fld>
            <a:endParaRPr lang="en-US" dirty="0"/>
          </a:p>
        </p:txBody>
      </p:sp>
    </p:spTree>
    <p:extLst>
      <p:ext uri="{BB962C8B-B14F-4D97-AF65-F5344CB8AC3E}">
        <p14:creationId xmlns:p14="http://schemas.microsoft.com/office/powerpoint/2010/main" val="2067580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BEEE2FE-B37D-4585-8746-1BE0276EADE3}" type="datetime1">
              <a:rPr lang="en-ZA" smtClean="0">
                <a:solidFill>
                  <a:prstClr val="black">
                    <a:tint val="75000"/>
                  </a:prstClr>
                </a:solidFill>
              </a:rPr>
              <a:t>2022/04/29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EE341D-7FB3-8842-B738-5F9C2E379E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6981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245679E-6C27-4A06-93A7-B8EF01AD5089}" type="datetime1">
              <a:rPr lang="en-ZA" smtClean="0">
                <a:solidFill>
                  <a:prstClr val="black">
                    <a:tint val="75000"/>
                  </a:prstClr>
                </a:solidFill>
              </a:rPr>
              <a:t>2022/04/29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EE341D-7FB3-8842-B738-5F9C2E379E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7988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A4046D1-7322-44DF-B4B1-A81D9B7E3779}" type="datetime1">
              <a:rPr lang="en-ZA" smtClean="0">
                <a:solidFill>
                  <a:prstClr val="black">
                    <a:tint val="75000"/>
                  </a:prstClr>
                </a:solidFill>
              </a:rPr>
              <a:t>2022/04/29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EE341D-7FB3-8842-B738-5F9C2E379E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741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191CB48-30C2-4445-ABD9-701FAF6A4D96}" type="datetime1">
              <a:rPr lang="en-ZA" smtClean="0">
                <a:solidFill>
                  <a:prstClr val="black">
                    <a:tint val="75000"/>
                  </a:prstClr>
                </a:solidFill>
              </a:rPr>
              <a:t>2022/04/29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EE341D-7FB3-8842-B738-5F9C2E379E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8499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329DD30-30EF-4A2E-A74D-B8BBB3A4A959}" type="datetime1">
              <a:rPr lang="en-ZA" smtClean="0">
                <a:solidFill>
                  <a:prstClr val="black">
                    <a:tint val="75000"/>
                  </a:prstClr>
                </a:solidFill>
              </a:rPr>
              <a:t>2022/04/29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EE341D-7FB3-8842-B738-5F9C2E379E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9215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411423E-502F-417E-A800-51BB9DC02827}" type="datetime1">
              <a:rPr lang="en-ZA" smtClean="0">
                <a:solidFill>
                  <a:prstClr val="black">
                    <a:tint val="75000"/>
                  </a:prstClr>
                </a:solidFill>
              </a:rPr>
              <a:t>2022/04/29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EE341D-7FB3-8842-B738-5F9C2E379E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67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3C17C-03F6-4E56-95DD-1E4080674BDF}" type="datetime1">
              <a:rPr lang="en-ZA" smtClean="0">
                <a:solidFill>
                  <a:prstClr val="black">
                    <a:tint val="75000"/>
                  </a:prstClr>
                </a:solidFill>
              </a:rPr>
              <a:t>2022/04/29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EE341D-7FB3-8842-B738-5F9C2E379E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7028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B85BBB3-B177-4374-A74E-A67416AEC822}" type="datetime1">
              <a:rPr lang="en-ZA" smtClean="0">
                <a:solidFill>
                  <a:prstClr val="black">
                    <a:tint val="75000"/>
                  </a:prstClr>
                </a:solidFill>
              </a:rPr>
              <a:t>2022/04/29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EE341D-7FB3-8842-B738-5F9C2E379E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842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90E6600-9AE4-4B68-8AA1-AF2F9DA5BD78}" type="datetime1">
              <a:rPr lang="en-ZA" smtClean="0"/>
              <a:t>2022/04/29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E341D-7FB3-8842-B738-5F9C2E379E29}" type="slidenum">
              <a:rPr lang="en-US" smtClean="0"/>
              <a:t>‹#›</a:t>
            </a:fld>
            <a:endParaRPr lang="en-US" dirty="0"/>
          </a:p>
        </p:txBody>
      </p:sp>
    </p:spTree>
    <p:extLst>
      <p:ext uri="{BB962C8B-B14F-4D97-AF65-F5344CB8AC3E}">
        <p14:creationId xmlns:p14="http://schemas.microsoft.com/office/powerpoint/2010/main" val="641792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90BF2DC-375C-488F-A043-57389BD8AE51}" type="datetime1">
              <a:rPr lang="en-ZA" smtClean="0">
                <a:solidFill>
                  <a:prstClr val="black">
                    <a:tint val="75000"/>
                  </a:prstClr>
                </a:solidFill>
              </a:rPr>
              <a:t>2022/04/29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EE341D-7FB3-8842-B738-5F9C2E379E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7302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C858A18-F18F-416E-A826-810BF635A9E0}" type="datetime1">
              <a:rPr lang="en-ZA" smtClean="0">
                <a:solidFill>
                  <a:prstClr val="black">
                    <a:tint val="75000"/>
                  </a:prstClr>
                </a:solidFill>
              </a:rPr>
              <a:t>2022/04/29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EE341D-7FB3-8842-B738-5F9C2E379E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6227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810E13E-2227-42E8-8159-38BA7B294FA6}" type="datetime1">
              <a:rPr lang="en-ZA" smtClean="0">
                <a:solidFill>
                  <a:prstClr val="black">
                    <a:tint val="75000"/>
                  </a:prstClr>
                </a:solidFill>
              </a:rPr>
              <a:t>2022/04/29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EE341D-7FB3-8842-B738-5F9C2E379E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5110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A1A33B60-A0B3-4678-88D0-FC00313DA74B}" type="datetime1">
              <a:rPr lang="en-ZA" smtClean="0">
                <a:solidFill>
                  <a:prstClr val="black">
                    <a:tint val="75000"/>
                  </a:prstClr>
                </a:solidFill>
              </a:rPr>
              <a:t>2022/04/29</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5F5407-E116-4588-89BF-DC7E7DE792D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339551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6DB0203-D691-4554-8B98-858DB87DB474}" type="datetime1">
              <a:rPr lang="en-ZA" smtClean="0">
                <a:solidFill>
                  <a:prstClr val="black">
                    <a:tint val="75000"/>
                  </a:prstClr>
                </a:solidFill>
              </a:rPr>
              <a:t>2022/04/29</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5F5407-E116-4588-89BF-DC7E7DE792D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5151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332963-176E-4C89-A9AE-B25C8468CDDB}" type="datetime1">
              <a:rPr lang="en-ZA" smtClean="0">
                <a:solidFill>
                  <a:prstClr val="black">
                    <a:tint val="75000"/>
                  </a:prstClr>
                </a:solidFill>
              </a:rPr>
              <a:t>2022/04/29</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5F5407-E116-4588-89BF-DC7E7DE792D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531867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10A68484-941F-42AF-96B9-3EAFC44F0C93}" type="datetime1">
              <a:rPr lang="en-ZA" smtClean="0">
                <a:solidFill>
                  <a:prstClr val="black">
                    <a:tint val="75000"/>
                  </a:prstClr>
                </a:solidFill>
              </a:rPr>
              <a:t>2022/04/29</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5F5407-E116-4588-89BF-DC7E7DE792D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73540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9AF82FDA-095B-4389-BFE9-212823D5B422}" type="datetime1">
              <a:rPr lang="en-ZA" smtClean="0">
                <a:solidFill>
                  <a:prstClr val="black">
                    <a:tint val="75000"/>
                  </a:prstClr>
                </a:solidFill>
              </a:rPr>
              <a:t>2022/04/29</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5F5407-E116-4588-89BF-DC7E7DE792D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900509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1534579-9826-4B1D-A862-106971B911BA}" type="datetime1">
              <a:rPr lang="en-ZA" smtClean="0">
                <a:solidFill>
                  <a:prstClr val="black">
                    <a:tint val="75000"/>
                  </a:prstClr>
                </a:solidFill>
              </a:rPr>
              <a:t>2022/04/29</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5F5407-E116-4588-89BF-DC7E7DE792D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547475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5C0361-AA4C-4063-AD68-4ADA490A099A}" type="datetime1">
              <a:rPr lang="en-ZA" smtClean="0">
                <a:solidFill>
                  <a:prstClr val="black">
                    <a:tint val="75000"/>
                  </a:prstClr>
                </a:solidFill>
              </a:rPr>
              <a:t>2022/04/29</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5F5407-E116-4588-89BF-DC7E7DE792D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246196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AF55A12-C888-4FBC-B894-8826E13A995A}" type="datetime1">
              <a:rPr lang="en-ZA" smtClean="0"/>
              <a:t>2022/04/29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EE341D-7FB3-8842-B738-5F9C2E379E29}" type="slidenum">
              <a:rPr lang="en-US" smtClean="0"/>
              <a:t>‹#›</a:t>
            </a:fld>
            <a:endParaRPr lang="en-US" dirty="0"/>
          </a:p>
        </p:txBody>
      </p:sp>
    </p:spTree>
    <p:extLst>
      <p:ext uri="{BB962C8B-B14F-4D97-AF65-F5344CB8AC3E}">
        <p14:creationId xmlns:p14="http://schemas.microsoft.com/office/powerpoint/2010/main" val="1994971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3943C05-3A87-4554-AC9B-4DC5D12CE74E}" type="datetime1">
              <a:rPr lang="en-ZA" smtClean="0">
                <a:solidFill>
                  <a:prstClr val="black">
                    <a:tint val="75000"/>
                  </a:prstClr>
                </a:solidFill>
              </a:rPr>
              <a:t>2022/04/29</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5F5407-E116-4588-89BF-DC7E7DE792D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464382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166C7DB-89AA-49D8-AC30-7E8A35463B62}" type="datetime1">
              <a:rPr lang="en-ZA" smtClean="0">
                <a:solidFill>
                  <a:prstClr val="black">
                    <a:tint val="75000"/>
                  </a:prstClr>
                </a:solidFill>
              </a:rPr>
              <a:t>2022/04/29</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5F5407-E116-4588-89BF-DC7E7DE792D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129492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5328596-9568-4356-8338-82D42EEA8EAD}" type="datetime1">
              <a:rPr lang="en-ZA" smtClean="0">
                <a:solidFill>
                  <a:prstClr val="black">
                    <a:tint val="75000"/>
                  </a:prstClr>
                </a:solidFill>
              </a:rPr>
              <a:t>2022/04/29</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5F5407-E116-4588-89BF-DC7E7DE792D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298065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D5B040F-8C7E-462C-8645-26F127227227}" type="datetime1">
              <a:rPr lang="en-ZA" smtClean="0">
                <a:solidFill>
                  <a:prstClr val="black">
                    <a:tint val="75000"/>
                  </a:prstClr>
                </a:solidFill>
              </a:rPr>
              <a:t>2022/04/29</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5F5407-E116-4588-89BF-DC7E7DE792D6}"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504973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5C94C2B3-D884-4D6D-848D-678E437A2C72}" type="datetime1">
              <a:rPr lang="en-ZA" smtClean="0"/>
              <a:t>2022/04/29</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B6FA5B2D-1E63-414A-9B67-F4BAA16934DF}" type="slidenum">
              <a:rPr lang="en-ZA"/>
              <a:pPr>
                <a:defRPr/>
              </a:pPr>
              <a:t>‹#›</a:t>
            </a:fld>
            <a:endParaRPr lang="en-ZA" dirty="0"/>
          </a:p>
        </p:txBody>
      </p:sp>
    </p:spTree>
    <p:extLst>
      <p:ext uri="{BB962C8B-B14F-4D97-AF65-F5344CB8AC3E}">
        <p14:creationId xmlns:p14="http://schemas.microsoft.com/office/powerpoint/2010/main" val="31714792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0CC42373-90F9-4544-BACA-03BEF78BDD84}" type="datetime1">
              <a:rPr lang="en-ZA" smtClean="0"/>
              <a:t>2022/04/29</a:t>
            </a:fld>
            <a:endParaRPr lang="en-ZA" dirty="0"/>
          </a:p>
        </p:txBody>
      </p:sp>
      <p:sp>
        <p:nvSpPr>
          <p:cNvPr id="4" name="Footer Placeholder 4"/>
          <p:cNvSpPr>
            <a:spLocks noGrp="1"/>
          </p:cNvSpPr>
          <p:nvPr>
            <p:ph type="ftr" sz="quarter" idx="11"/>
          </p:nvPr>
        </p:nvSpPr>
        <p:spPr/>
        <p:txBody>
          <a:bodyPr/>
          <a:lstStyle>
            <a:lvl1pPr>
              <a:defRPr/>
            </a:lvl1pPr>
          </a:lstStyle>
          <a:p>
            <a:pPr>
              <a:defRPr/>
            </a:pPr>
            <a:endParaRPr lang="en-ZA" dirty="0"/>
          </a:p>
        </p:txBody>
      </p:sp>
      <p:sp>
        <p:nvSpPr>
          <p:cNvPr id="5" name="Slide Number Placeholder 5"/>
          <p:cNvSpPr>
            <a:spLocks noGrp="1"/>
          </p:cNvSpPr>
          <p:nvPr>
            <p:ph type="sldNum" sz="quarter" idx="12"/>
          </p:nvPr>
        </p:nvSpPr>
        <p:spPr/>
        <p:txBody>
          <a:bodyPr/>
          <a:lstStyle>
            <a:lvl1pPr>
              <a:defRPr/>
            </a:lvl1pPr>
          </a:lstStyle>
          <a:p>
            <a:pPr>
              <a:defRPr/>
            </a:pPr>
            <a:fld id="{B8B0BF56-1E4D-4ACA-B63C-21E66BCD8471}" type="slidenum">
              <a:rPr lang="en-ZA"/>
              <a:pPr>
                <a:defRPr/>
              </a:pPr>
              <a:t>‹#›</a:t>
            </a:fld>
            <a:endParaRPr lang="en-ZA" dirty="0"/>
          </a:p>
        </p:txBody>
      </p:sp>
    </p:spTree>
    <p:extLst>
      <p:ext uri="{BB962C8B-B14F-4D97-AF65-F5344CB8AC3E}">
        <p14:creationId xmlns:p14="http://schemas.microsoft.com/office/powerpoint/2010/main" val="32547908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AC00BECD-FBE2-4DA6-8DA3-E9AA4B2AAB86}" type="datetime1">
              <a:rPr lang="en-ZA" smtClean="0"/>
              <a:t>2022/04/29</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DA755E7A-87B4-419C-9BDE-48176CFD39A5}" type="slidenum">
              <a:rPr lang="en-ZA"/>
              <a:pPr>
                <a:defRPr/>
              </a:pPr>
              <a:t>‹#›</a:t>
            </a:fld>
            <a:endParaRPr lang="en-ZA" dirty="0"/>
          </a:p>
        </p:txBody>
      </p:sp>
    </p:spTree>
    <p:extLst>
      <p:ext uri="{BB962C8B-B14F-4D97-AF65-F5344CB8AC3E}">
        <p14:creationId xmlns:p14="http://schemas.microsoft.com/office/powerpoint/2010/main" val="1345909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82EE8F2-0D78-41AC-A7FF-7D1A002D6D6A}" type="datetime1">
              <a:rPr lang="en-ZA" smtClean="0"/>
              <a:t>2022/04/29</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769E3BFB-F079-44C2-9652-2D855FCB5867}" type="slidenum">
              <a:rPr lang="en-ZA"/>
              <a:pPr>
                <a:defRPr/>
              </a:pPr>
              <a:t>‹#›</a:t>
            </a:fld>
            <a:endParaRPr lang="en-ZA" dirty="0"/>
          </a:p>
        </p:txBody>
      </p:sp>
    </p:spTree>
    <p:extLst>
      <p:ext uri="{BB962C8B-B14F-4D97-AF65-F5344CB8AC3E}">
        <p14:creationId xmlns:p14="http://schemas.microsoft.com/office/powerpoint/2010/main" val="3012928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8F8B3388-C02C-4BF6-A18F-D06A85C0114D}" type="datetime1">
              <a:rPr lang="en-ZA" smtClean="0"/>
              <a:t>2022/04/29</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E5AB6FC2-AEC2-48B7-99D4-E4079F6D4B00}" type="slidenum">
              <a:rPr lang="en-ZA"/>
              <a:pPr>
                <a:defRPr/>
              </a:pPr>
              <a:t>‹#›</a:t>
            </a:fld>
            <a:endParaRPr lang="en-ZA" dirty="0"/>
          </a:p>
        </p:txBody>
      </p:sp>
    </p:spTree>
    <p:extLst>
      <p:ext uri="{BB962C8B-B14F-4D97-AF65-F5344CB8AC3E}">
        <p14:creationId xmlns:p14="http://schemas.microsoft.com/office/powerpoint/2010/main" val="1670666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EB56E816-7A9C-4833-A0BE-ED7ED657F6DD}" type="datetime1">
              <a:rPr lang="en-ZA" smtClean="0"/>
              <a:t>2022/04/29</a:t>
            </a:fld>
            <a:endParaRPr lang="en-ZA" dirty="0"/>
          </a:p>
        </p:txBody>
      </p:sp>
      <p:sp>
        <p:nvSpPr>
          <p:cNvPr id="8" name="Footer Placeholder 4"/>
          <p:cNvSpPr>
            <a:spLocks noGrp="1"/>
          </p:cNvSpPr>
          <p:nvPr>
            <p:ph type="ftr" sz="quarter" idx="11"/>
          </p:nvPr>
        </p:nvSpPr>
        <p:spPr/>
        <p:txBody>
          <a:bodyPr/>
          <a:lstStyle>
            <a:lvl1pPr>
              <a:defRPr/>
            </a:lvl1pPr>
          </a:lstStyle>
          <a:p>
            <a:pPr>
              <a:defRPr/>
            </a:pPr>
            <a:endParaRPr lang="en-ZA" dirty="0"/>
          </a:p>
        </p:txBody>
      </p:sp>
      <p:sp>
        <p:nvSpPr>
          <p:cNvPr id="9" name="Slide Number Placeholder 5"/>
          <p:cNvSpPr>
            <a:spLocks noGrp="1"/>
          </p:cNvSpPr>
          <p:nvPr>
            <p:ph type="sldNum" sz="quarter" idx="12"/>
          </p:nvPr>
        </p:nvSpPr>
        <p:spPr/>
        <p:txBody>
          <a:bodyPr/>
          <a:lstStyle>
            <a:lvl1pPr>
              <a:defRPr/>
            </a:lvl1pPr>
          </a:lstStyle>
          <a:p>
            <a:pPr>
              <a:defRPr/>
            </a:pPr>
            <a:fld id="{66B0C652-EA86-47AA-9CF1-1D7DC6F75F68}" type="slidenum">
              <a:rPr lang="en-ZA"/>
              <a:pPr>
                <a:defRPr/>
              </a:pPr>
              <a:t>‹#›</a:t>
            </a:fld>
            <a:endParaRPr lang="en-ZA" dirty="0"/>
          </a:p>
        </p:txBody>
      </p:sp>
    </p:spTree>
    <p:extLst>
      <p:ext uri="{BB962C8B-B14F-4D97-AF65-F5344CB8AC3E}">
        <p14:creationId xmlns:p14="http://schemas.microsoft.com/office/powerpoint/2010/main" val="80696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33040C9-B260-48F4-97AA-A4F75579C9BE}" type="datetime1">
              <a:rPr lang="en-ZA" smtClean="0"/>
              <a:t>2022/04/29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E341D-7FB3-8842-B738-5F9C2E379E29}" type="slidenum">
              <a:rPr lang="en-US" smtClean="0"/>
              <a:t>‹#›</a:t>
            </a:fld>
            <a:endParaRPr lang="en-US" dirty="0"/>
          </a:p>
        </p:txBody>
      </p:sp>
    </p:spTree>
    <p:extLst>
      <p:ext uri="{BB962C8B-B14F-4D97-AF65-F5344CB8AC3E}">
        <p14:creationId xmlns:p14="http://schemas.microsoft.com/office/powerpoint/2010/main" val="10194411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333F043B-9619-49FE-878C-B100CDB6124F}" type="datetime1">
              <a:rPr lang="en-ZA" smtClean="0"/>
              <a:t>2022/04/29</a:t>
            </a:fld>
            <a:endParaRPr lang="en-ZA" dirty="0"/>
          </a:p>
        </p:txBody>
      </p:sp>
      <p:sp>
        <p:nvSpPr>
          <p:cNvPr id="4" name="Footer Placeholder 4"/>
          <p:cNvSpPr>
            <a:spLocks noGrp="1"/>
          </p:cNvSpPr>
          <p:nvPr>
            <p:ph type="ftr" sz="quarter" idx="11"/>
          </p:nvPr>
        </p:nvSpPr>
        <p:spPr/>
        <p:txBody>
          <a:bodyPr/>
          <a:lstStyle>
            <a:lvl1pPr>
              <a:defRPr/>
            </a:lvl1pPr>
          </a:lstStyle>
          <a:p>
            <a:pPr>
              <a:defRPr/>
            </a:pPr>
            <a:endParaRPr lang="en-ZA" dirty="0"/>
          </a:p>
        </p:txBody>
      </p:sp>
      <p:sp>
        <p:nvSpPr>
          <p:cNvPr id="5" name="Slide Number Placeholder 5"/>
          <p:cNvSpPr>
            <a:spLocks noGrp="1"/>
          </p:cNvSpPr>
          <p:nvPr>
            <p:ph type="sldNum" sz="quarter" idx="12"/>
          </p:nvPr>
        </p:nvSpPr>
        <p:spPr/>
        <p:txBody>
          <a:bodyPr/>
          <a:lstStyle>
            <a:lvl1pPr>
              <a:defRPr/>
            </a:lvl1pPr>
          </a:lstStyle>
          <a:p>
            <a:pPr>
              <a:defRPr/>
            </a:pPr>
            <a:fld id="{4026E8B0-672F-481A-88B7-91382A851224}" type="slidenum">
              <a:rPr lang="en-ZA"/>
              <a:pPr>
                <a:defRPr/>
              </a:pPr>
              <a:t>‹#›</a:t>
            </a:fld>
            <a:endParaRPr lang="en-ZA" dirty="0"/>
          </a:p>
        </p:txBody>
      </p:sp>
    </p:spTree>
    <p:extLst>
      <p:ext uri="{BB962C8B-B14F-4D97-AF65-F5344CB8AC3E}">
        <p14:creationId xmlns:p14="http://schemas.microsoft.com/office/powerpoint/2010/main" val="13594509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62C3AA-5669-4DE6-A83E-8EDABAF067DE}" type="datetime1">
              <a:rPr lang="en-ZA" smtClean="0"/>
              <a:t>2022/04/29</a:t>
            </a:fld>
            <a:endParaRPr lang="en-ZA" dirty="0"/>
          </a:p>
        </p:txBody>
      </p:sp>
      <p:sp>
        <p:nvSpPr>
          <p:cNvPr id="3" name="Footer Placeholder 4"/>
          <p:cNvSpPr>
            <a:spLocks noGrp="1"/>
          </p:cNvSpPr>
          <p:nvPr>
            <p:ph type="ftr" sz="quarter" idx="11"/>
          </p:nvPr>
        </p:nvSpPr>
        <p:spPr/>
        <p:txBody>
          <a:bodyPr/>
          <a:lstStyle>
            <a:lvl1pPr>
              <a:defRPr/>
            </a:lvl1pPr>
          </a:lstStyle>
          <a:p>
            <a:pPr>
              <a:defRPr/>
            </a:pPr>
            <a:endParaRPr lang="en-ZA" dirty="0"/>
          </a:p>
        </p:txBody>
      </p:sp>
      <p:sp>
        <p:nvSpPr>
          <p:cNvPr id="4" name="Slide Number Placeholder 5"/>
          <p:cNvSpPr>
            <a:spLocks noGrp="1"/>
          </p:cNvSpPr>
          <p:nvPr>
            <p:ph type="sldNum" sz="quarter" idx="12"/>
          </p:nvPr>
        </p:nvSpPr>
        <p:spPr/>
        <p:txBody>
          <a:bodyPr/>
          <a:lstStyle>
            <a:lvl1pPr>
              <a:defRPr/>
            </a:lvl1pPr>
          </a:lstStyle>
          <a:p>
            <a:pPr>
              <a:defRPr/>
            </a:pPr>
            <a:fld id="{D15770FE-5B89-433B-BAEB-F61210A32E8B}" type="slidenum">
              <a:rPr lang="en-ZA"/>
              <a:pPr>
                <a:defRPr/>
              </a:pPr>
              <a:t>‹#›</a:t>
            </a:fld>
            <a:endParaRPr lang="en-ZA" dirty="0"/>
          </a:p>
        </p:txBody>
      </p:sp>
    </p:spTree>
    <p:extLst>
      <p:ext uri="{BB962C8B-B14F-4D97-AF65-F5344CB8AC3E}">
        <p14:creationId xmlns:p14="http://schemas.microsoft.com/office/powerpoint/2010/main" val="1426357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0891BC-FD86-4D74-BB31-9EE9557828CE}" type="datetime1">
              <a:rPr lang="en-ZA" smtClean="0"/>
              <a:t>2022/04/29</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26F6E628-DA49-4C46-A16E-42570B900135}" type="slidenum">
              <a:rPr lang="en-ZA"/>
              <a:pPr>
                <a:defRPr/>
              </a:pPr>
              <a:t>‹#›</a:t>
            </a:fld>
            <a:endParaRPr lang="en-ZA" dirty="0"/>
          </a:p>
        </p:txBody>
      </p:sp>
    </p:spTree>
    <p:extLst>
      <p:ext uri="{BB962C8B-B14F-4D97-AF65-F5344CB8AC3E}">
        <p14:creationId xmlns:p14="http://schemas.microsoft.com/office/powerpoint/2010/main" val="2492684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9729DD-4352-4AF5-AD52-19B7770047BA}" type="datetime1">
              <a:rPr lang="en-ZA" smtClean="0"/>
              <a:t>2022/04/29</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7CB54E2E-DAAD-4C31-BB49-A26914C35000}" type="slidenum">
              <a:rPr lang="en-ZA"/>
              <a:pPr>
                <a:defRPr/>
              </a:pPr>
              <a:t>‹#›</a:t>
            </a:fld>
            <a:endParaRPr lang="en-ZA" dirty="0"/>
          </a:p>
        </p:txBody>
      </p:sp>
    </p:spTree>
    <p:extLst>
      <p:ext uri="{BB962C8B-B14F-4D97-AF65-F5344CB8AC3E}">
        <p14:creationId xmlns:p14="http://schemas.microsoft.com/office/powerpoint/2010/main" val="1158836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FF72BF57-DB90-45F2-AD4D-0EEAD9F73CC5}" type="datetime1">
              <a:rPr lang="en-ZA" smtClean="0"/>
              <a:t>2022/04/29</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A1554A9B-4B0C-4AFA-BB9B-904006A40AAC}" type="slidenum">
              <a:rPr lang="en-ZA"/>
              <a:pPr>
                <a:defRPr/>
              </a:pPr>
              <a:t>‹#›</a:t>
            </a:fld>
            <a:endParaRPr lang="en-ZA" dirty="0"/>
          </a:p>
        </p:txBody>
      </p:sp>
    </p:spTree>
    <p:extLst>
      <p:ext uri="{BB962C8B-B14F-4D97-AF65-F5344CB8AC3E}">
        <p14:creationId xmlns:p14="http://schemas.microsoft.com/office/powerpoint/2010/main" val="1522668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E734F50D-0B18-4248-B912-DFA5EB7570F4}" type="datetime1">
              <a:rPr lang="en-ZA" smtClean="0"/>
              <a:t>2022/04/29</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0F14EC81-D2D9-4845-A540-328F88DB5CCE}" type="slidenum">
              <a:rPr lang="en-ZA"/>
              <a:pPr>
                <a:defRPr/>
              </a:pPr>
              <a:t>‹#›</a:t>
            </a:fld>
            <a:endParaRPr lang="en-ZA" dirty="0"/>
          </a:p>
        </p:txBody>
      </p:sp>
    </p:spTree>
    <p:extLst>
      <p:ext uri="{BB962C8B-B14F-4D97-AF65-F5344CB8AC3E}">
        <p14:creationId xmlns:p14="http://schemas.microsoft.com/office/powerpoint/2010/main" val="38694866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91F05064-4B14-4CE9-8540-55507184C8D6}" type="datetime1">
              <a:rPr lang="en-ZA" smtClean="0"/>
              <a:t>2022/04/29</a:t>
            </a:fld>
            <a:endParaRPr lang="en-ZA" dirty="0"/>
          </a:p>
        </p:txBody>
      </p:sp>
      <p:sp>
        <p:nvSpPr>
          <p:cNvPr id="4" name="Footer Placeholder 4"/>
          <p:cNvSpPr>
            <a:spLocks noGrp="1"/>
          </p:cNvSpPr>
          <p:nvPr>
            <p:ph type="ftr" sz="quarter" idx="11"/>
          </p:nvPr>
        </p:nvSpPr>
        <p:spPr/>
        <p:txBody>
          <a:bodyPr/>
          <a:lstStyle>
            <a:lvl1pPr>
              <a:defRPr/>
            </a:lvl1pPr>
          </a:lstStyle>
          <a:p>
            <a:pPr>
              <a:defRPr/>
            </a:pPr>
            <a:endParaRPr lang="en-ZA" dirty="0"/>
          </a:p>
        </p:txBody>
      </p:sp>
      <p:sp>
        <p:nvSpPr>
          <p:cNvPr id="5" name="Slide Number Placeholder 5"/>
          <p:cNvSpPr>
            <a:spLocks noGrp="1"/>
          </p:cNvSpPr>
          <p:nvPr>
            <p:ph type="sldNum" sz="quarter" idx="12"/>
          </p:nvPr>
        </p:nvSpPr>
        <p:spPr/>
        <p:txBody>
          <a:bodyPr/>
          <a:lstStyle>
            <a:lvl1pPr>
              <a:defRPr/>
            </a:lvl1pPr>
          </a:lstStyle>
          <a:p>
            <a:pPr>
              <a:defRPr/>
            </a:pPr>
            <a:fld id="{B90E8BE1-4517-423B-BA88-BC37EAE1C4AF}" type="slidenum">
              <a:rPr lang="en-ZA"/>
              <a:pPr>
                <a:defRPr/>
              </a:pPr>
              <a:t>‹#›</a:t>
            </a:fld>
            <a:endParaRPr lang="en-ZA" dirty="0"/>
          </a:p>
        </p:txBody>
      </p:sp>
    </p:spTree>
    <p:extLst>
      <p:ext uri="{BB962C8B-B14F-4D97-AF65-F5344CB8AC3E}">
        <p14:creationId xmlns:p14="http://schemas.microsoft.com/office/powerpoint/2010/main" val="34697874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376CA10-1CE4-410F-970C-163C8E3BF549}"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t>2022/04/29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E341D-7FB3-8842-B738-5F9C2E379E2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9830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547262-E5F0-45C9-9385-63F7CE93E234}"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t>2022/04/29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E341D-7FB3-8842-B738-5F9C2E379E2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85430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11A40AC-65F7-4A6A-95AD-77ACE0D50C97}"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t>2022/04/29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E341D-7FB3-8842-B738-5F9C2E379E2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94378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F625279-C776-4BDA-B46C-D06419B4131D}" type="datetime1">
              <a:rPr lang="en-ZA" smtClean="0"/>
              <a:t>2022/04/29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EE341D-7FB3-8842-B738-5F9C2E379E29}" type="slidenum">
              <a:rPr lang="en-US" smtClean="0"/>
              <a:t>‹#›</a:t>
            </a:fld>
            <a:endParaRPr lang="en-US" dirty="0"/>
          </a:p>
        </p:txBody>
      </p:sp>
    </p:spTree>
    <p:extLst>
      <p:ext uri="{BB962C8B-B14F-4D97-AF65-F5344CB8AC3E}">
        <p14:creationId xmlns:p14="http://schemas.microsoft.com/office/powerpoint/2010/main" val="9584566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4979CFC-78E2-42C7-8C1C-088E6873D40C}"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t>2022/04/29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E341D-7FB3-8842-B738-5F9C2E379E2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27788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BBBCC1-BD36-49EF-927D-1F2FA987E4DF}"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t>2022/04/29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E341D-7FB3-8842-B738-5F9C2E379E2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77823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C6E1ACC-7DE6-41CC-8561-949BC350A614}"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t>2022/04/29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E341D-7FB3-8842-B738-5F9C2E379E2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2738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24DE5BB-6FA1-45AC-BA5E-9264CB1EEB01}"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t>2022/04/29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E341D-7FB3-8842-B738-5F9C2E379E2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0215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F7F7EC6-946C-49C6-82FF-5212573D139A}"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t>2022/04/29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E341D-7FB3-8842-B738-5F9C2E379E2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3777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99EB65D-DDB1-4C54-AE58-61403924D197}"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t>2022/04/29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E341D-7FB3-8842-B738-5F9C2E379E2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73359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CA0402-025A-4ABA-A5E7-8BAEE67C3C58}"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t>2022/04/29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E341D-7FB3-8842-B738-5F9C2E379E2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12519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82866C2-8978-4AF6-B8A0-D25863595073}"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t>2022/04/29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E341D-7FB3-8842-B738-5F9C2E379E2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62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9756A09-2429-48E5-82F2-F857BFF33744}" type="datetime1">
              <a:rPr lang="en-ZA" smtClean="0"/>
              <a:t>2022/04/29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E341D-7FB3-8842-B738-5F9C2E379E29}" type="slidenum">
              <a:rPr lang="en-US" smtClean="0"/>
              <a:t>‹#›</a:t>
            </a:fld>
            <a:endParaRPr lang="en-US" dirty="0"/>
          </a:p>
        </p:txBody>
      </p:sp>
    </p:spTree>
    <p:extLst>
      <p:ext uri="{BB962C8B-B14F-4D97-AF65-F5344CB8AC3E}">
        <p14:creationId xmlns:p14="http://schemas.microsoft.com/office/powerpoint/2010/main" val="399850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EEF63-E020-4371-9DB3-EC1BAFAA6296}" type="datetime1">
              <a:rPr lang="en-ZA" smtClean="0"/>
              <a:t>2022/04/29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EE341D-7FB3-8842-B738-5F9C2E379E29}" type="slidenum">
              <a:rPr lang="en-US" smtClean="0"/>
              <a:t>‹#›</a:t>
            </a:fld>
            <a:endParaRPr lang="en-US" dirty="0"/>
          </a:p>
        </p:txBody>
      </p:sp>
    </p:spTree>
    <p:extLst>
      <p:ext uri="{BB962C8B-B14F-4D97-AF65-F5344CB8AC3E}">
        <p14:creationId xmlns:p14="http://schemas.microsoft.com/office/powerpoint/2010/main" val="114696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9DA9F07-46DE-46BC-91C3-CD553B43DA46}" type="datetime1">
              <a:rPr lang="en-ZA" smtClean="0"/>
              <a:t>2022/04/29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E341D-7FB3-8842-B738-5F9C2E379E29}" type="slidenum">
              <a:rPr lang="en-US" smtClean="0"/>
              <a:t>‹#›</a:t>
            </a:fld>
            <a:endParaRPr lang="en-US" dirty="0"/>
          </a:p>
        </p:txBody>
      </p:sp>
    </p:spTree>
    <p:extLst>
      <p:ext uri="{BB962C8B-B14F-4D97-AF65-F5344CB8AC3E}">
        <p14:creationId xmlns:p14="http://schemas.microsoft.com/office/powerpoint/2010/main" val="366089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7683E71-3BC9-4166-AA40-9C3DB1182BDC}" type="datetime1">
              <a:rPr lang="en-ZA" smtClean="0"/>
              <a:t>2022/04/29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EE341D-7FB3-8842-B738-5F9C2E379E29}" type="slidenum">
              <a:rPr lang="en-US" smtClean="0"/>
              <a:t>‹#›</a:t>
            </a:fld>
            <a:endParaRPr lang="en-US" dirty="0"/>
          </a:p>
        </p:txBody>
      </p:sp>
    </p:spTree>
    <p:extLst>
      <p:ext uri="{BB962C8B-B14F-4D97-AF65-F5344CB8AC3E}">
        <p14:creationId xmlns:p14="http://schemas.microsoft.com/office/powerpoint/2010/main" val="245207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jp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5A65E-F014-4FDA-A424-6DB85C30D82F}" type="datetime1">
              <a:rPr lang="en-ZA" smtClean="0"/>
              <a:t>2022/04/29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E341D-7FB3-8842-B738-5F9C2E379E29}" type="slidenum">
              <a:rPr lang="en-US" smtClean="0"/>
              <a:t>‹#›</a:t>
            </a:fld>
            <a:endParaRPr lang="en-US" dirty="0"/>
          </a:p>
        </p:txBody>
      </p:sp>
    </p:spTree>
    <p:extLst>
      <p:ext uri="{BB962C8B-B14F-4D97-AF65-F5344CB8AC3E}">
        <p14:creationId xmlns:p14="http://schemas.microsoft.com/office/powerpoint/2010/main" val="3191624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7A038-45FD-4B13-86F4-4910CFF73AB0}" type="datetime1">
              <a:rPr lang="en-ZA" smtClean="0">
                <a:solidFill>
                  <a:prstClr val="black">
                    <a:tint val="75000"/>
                  </a:prstClr>
                </a:solidFill>
              </a:rPr>
              <a:t>2022/04/29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E341D-7FB3-8842-B738-5F9C2E379E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6468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40F8D0E5-E6A0-4C2E-8121-03BD889B84D1}" type="datetime1">
              <a:rPr lang="en-ZA" smtClean="0">
                <a:solidFill>
                  <a:prstClr val="black">
                    <a:tint val="75000"/>
                  </a:prstClr>
                </a:solidFill>
              </a:rPr>
              <a:t>2022/04/29</a:t>
            </a:fld>
            <a:endParaRPr lang="en-ZA"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35F5407-E116-4588-89BF-DC7E7DE792D6}"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val="25841335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lum/>
          </a:blip>
          <a:srcRect/>
          <a:stretch>
            <a:fillRect t="-1000" b="-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84FCC9AB-FC46-4B9B-9B6A-E5FADBA5C3E0}" type="datetime1">
              <a:rPr lang="en-ZA" smtClean="0"/>
              <a:t>2022/04/29</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C4648E8F-D56B-40AA-ABA1-2537F716D1A3}" type="slidenum">
              <a:rPr lang="en-ZA"/>
              <a:pPr>
                <a:defRPr/>
              </a:pPr>
              <a:t>‹#›</a:t>
            </a:fld>
            <a:endParaRPr lang="en-ZA" dirty="0"/>
          </a:p>
        </p:txBody>
      </p:sp>
    </p:spTree>
    <p:extLst>
      <p:ext uri="{BB962C8B-B14F-4D97-AF65-F5344CB8AC3E}">
        <p14:creationId xmlns:p14="http://schemas.microsoft.com/office/powerpoint/2010/main" val="10739114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4C8B049-09C8-45F7-A645-833842DB6A6C}"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t>2022/04/29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6EE341D-7FB3-8842-B738-5F9C2E379E2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390774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jpe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5176775"/>
            <a:ext cx="6400800" cy="43088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LGSETA TARGETS – THE WAY FORWARD</a:t>
            </a:r>
            <a:endParaRPr kumimoji="0" lang="en-ZA" sz="22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6" name="Title 1"/>
          <p:cNvSpPr txBox="1">
            <a:spLocks/>
          </p:cNvSpPr>
          <p:nvPr/>
        </p:nvSpPr>
        <p:spPr bwMode="auto">
          <a:xfrm>
            <a:off x="1981200" y="1943100"/>
            <a:ext cx="7315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ZA" sz="4000" b="0" i="0" u="none" strike="noStrike" kern="1200" cap="none" spc="0" normalizeH="0" baseline="0" noProof="0" dirty="0" smtClean="0">
                <a:ln>
                  <a:noFill/>
                </a:ln>
                <a:solidFill>
                  <a:prstClr val="white"/>
                </a:solidFill>
                <a:effectLst/>
                <a:uLnTx/>
                <a:uFillTx/>
                <a:latin typeface="Calibri"/>
                <a:ea typeface="+mj-ea"/>
                <a:cs typeface="+mj-cs"/>
              </a:rPr>
              <a:t>Local Government Sector</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ZA" sz="4000" b="0" i="0" u="none" strike="noStrike" kern="1200" cap="none" spc="0" normalizeH="0" baseline="0" noProof="0" dirty="0" smtClean="0">
                <a:ln>
                  <a:noFill/>
                </a:ln>
                <a:solidFill>
                  <a:prstClr val="white"/>
                </a:solidFill>
                <a:effectLst/>
                <a:uLnTx/>
                <a:uFillTx/>
                <a:latin typeface="Calibri"/>
                <a:ea typeface="+mj-ea"/>
                <a:cs typeface="+mj-cs"/>
              </a:rPr>
              <a:t>Education &amp; Training Authority (LGSETA)</a:t>
            </a:r>
            <a:endParaRPr kumimoji="0" lang="en-ZA" sz="4000" b="0" i="0" u="none" strike="noStrike" kern="1200" cap="none" spc="0" normalizeH="0" baseline="0" noProof="0" dirty="0">
              <a:ln>
                <a:noFill/>
              </a:ln>
              <a:solidFill>
                <a:prstClr val="white"/>
              </a:solidFill>
              <a:effectLst/>
              <a:uLnTx/>
              <a:uFillTx/>
              <a:latin typeface="Calibri"/>
              <a:ea typeface="+mj-ea"/>
              <a:cs typeface="+mj-cs"/>
            </a:endParaRPr>
          </a:p>
        </p:txBody>
      </p:sp>
      <p:sp>
        <p:nvSpPr>
          <p:cNvPr id="4" name="TextBox 3"/>
          <p:cNvSpPr txBox="1"/>
          <p:nvPr/>
        </p:nvSpPr>
        <p:spPr>
          <a:xfrm>
            <a:off x="2438400" y="3403937"/>
            <a:ext cx="6400800"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Times New Roman" panose="02020603050405020304" pitchFamily="18" charset="0"/>
              </a:rPr>
              <a:t>Presentation to </a:t>
            </a:r>
            <a:r>
              <a:rPr kumimoji="0" lang="en-ZA" sz="3000" b="1" i="0" u="none" strike="noStrike" kern="1200" cap="none" spc="0" normalizeH="0" baseline="0" noProof="0" dirty="0" smtClean="0">
                <a:ln>
                  <a:noFill/>
                </a:ln>
                <a:solidFill>
                  <a:prstClr val="white"/>
                </a:solidFill>
                <a:effectLst/>
                <a:uLnTx/>
                <a:uFillTx/>
                <a:latin typeface="Calibri Light" panose="020F0302020204030204" pitchFamily="34" charset="0"/>
                <a:ea typeface="+mn-ea"/>
                <a:cs typeface="Arial" panose="020B0604020202020204" pitchFamily="34" charset="0"/>
              </a:rPr>
              <a:t>Board Strategy Session–  25 to 27 June 2017</a:t>
            </a:r>
            <a:endParaRPr kumimoji="0" lang="en-ZA" sz="30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Arial" panose="020B0604020202020204" pitchFamily="34" charset="0"/>
            </a:endParaRPr>
          </a:p>
        </p:txBody>
      </p:sp>
      <p:pic>
        <p:nvPicPr>
          <p:cNvPr id="5" name="Picture 4" descr="LGSETA_Powerpoint template_draft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82"/>
            <a:ext cx="9168449" cy="6858000"/>
          </a:xfrm>
          <a:prstGeom prst="rect">
            <a:avLst/>
          </a:prstGeom>
          <a:noFill/>
        </p:spPr>
      </p:pic>
      <p:sp>
        <p:nvSpPr>
          <p:cNvPr id="7" name="Rectangle 6"/>
          <p:cNvSpPr/>
          <p:nvPr/>
        </p:nvSpPr>
        <p:spPr>
          <a:xfrm>
            <a:off x="2057400" y="1619934"/>
            <a:ext cx="7086600" cy="2308324"/>
          </a:xfrm>
          <a:prstGeom prst="rect">
            <a:avLst/>
          </a:prstGeom>
        </p:spPr>
        <p:txBody>
          <a:bodyPr wrap="square">
            <a:spAutoFit/>
          </a:body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ZA"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Local Government Sector</a:t>
            </a:r>
          </a:p>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ZA"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Education &amp; Training Authority (LGSETA</a:t>
            </a:r>
            <a:r>
              <a:rPr kumimoji="0" lang="en-ZA" sz="36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anose="020B0604020202020204" pitchFamily="34" charset="0"/>
              </a:rPr>
              <a:t>)</a:t>
            </a:r>
          </a:p>
          <a:p>
            <a:pPr marL="342900" marR="0" lvl="0" indent="-342900" algn="ctr" defTabSz="914400" rtl="0" eaLnBrk="0" fontAlgn="base" latinLnBrk="0" hangingPunct="0">
              <a:lnSpc>
                <a:spcPct val="100000"/>
              </a:lnSpc>
              <a:spcBef>
                <a:spcPct val="0"/>
              </a:spcBef>
              <a:spcAft>
                <a:spcPct val="0"/>
              </a:spcAft>
              <a:buClrTx/>
              <a:buSzTx/>
              <a:buFontTx/>
              <a:buNone/>
              <a:tabLst/>
              <a:defRPr/>
            </a:pPr>
            <a:endParaRPr kumimoji="0" lang="en-ZA"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8" name="TextBox 7"/>
          <p:cNvSpPr txBox="1"/>
          <p:nvPr/>
        </p:nvSpPr>
        <p:spPr>
          <a:xfrm>
            <a:off x="2057400" y="3696325"/>
            <a:ext cx="7111049"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Light" panose="020F0302020204030204" pitchFamily="34" charset="0"/>
                <a:ea typeface="Calibri" panose="020F0502020204030204" pitchFamily="34" charset="0"/>
                <a:cs typeface="Times New Roman" panose="02020603050405020304" pitchFamily="18" charset="0"/>
              </a:rPr>
              <a:t>Presentation to </a:t>
            </a:r>
            <a:r>
              <a:rPr kumimoji="0" lang="en-ZA" sz="30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Arial" panose="020B0604020202020204" pitchFamily="34" charset="0"/>
              </a:rPr>
              <a:t>Portfolio Committee on </a:t>
            </a:r>
            <a:r>
              <a:rPr lang="en-ZA" sz="3000" b="1" dirty="0" smtClean="0">
                <a:solidFill>
                  <a:prstClr val="white"/>
                </a:solidFill>
                <a:latin typeface="Calibri Light" panose="020F0302020204030204" pitchFamily="34" charset="0"/>
                <a:cs typeface="Arial" panose="020B0604020202020204" pitchFamily="34" charset="0"/>
              </a:rPr>
              <a:t>Higher Education, Science and Innovation</a:t>
            </a:r>
            <a:endParaRPr kumimoji="0" lang="en-ZA" sz="30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Arial" panose="020B0604020202020204" pitchFamily="34" charset="0"/>
            </a:endParaRPr>
          </a:p>
        </p:txBody>
      </p:sp>
      <p:sp>
        <p:nvSpPr>
          <p:cNvPr id="10" name="Rectangle 9"/>
          <p:cNvSpPr/>
          <p:nvPr/>
        </p:nvSpPr>
        <p:spPr>
          <a:xfrm>
            <a:off x="2743200" y="5019545"/>
            <a:ext cx="6827104" cy="923330"/>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anose="020B0604020202020204" pitchFamily="34" charset="0"/>
              </a:rPr>
              <a:t>Mr. Ineeleng</a:t>
            </a:r>
            <a:r>
              <a:rPr kumimoji="0" lang="en-ZA" sz="1800" b="0" i="0" u="none" strike="noStrike" kern="1200" cap="none" spc="0" normalizeH="0" noProof="0" dirty="0" smtClean="0">
                <a:ln>
                  <a:noFill/>
                </a:ln>
                <a:solidFill>
                  <a:prstClr val="white"/>
                </a:solidFill>
                <a:effectLst/>
                <a:uLnTx/>
                <a:uFillTx/>
                <a:latin typeface="Calibri" panose="020F0502020204030204" pitchFamily="34" charset="0"/>
                <a:ea typeface="+mn-ea"/>
                <a:cs typeface="Arial" panose="020B0604020202020204" pitchFamily="34" charset="0"/>
              </a:rPr>
              <a:t> Molete</a:t>
            </a:r>
            <a:endParaRPr kumimoji="0" lang="en-ZA" sz="18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anose="020B0604020202020204" pitchFamily="34" charset="0"/>
              </a:rPr>
              <a:t>CEO: LGSETA</a:t>
            </a: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ZA" sz="18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anose="020B0604020202020204" pitchFamily="34" charset="0"/>
              </a:rPr>
              <a:t>04 May 2022</a:t>
            </a:r>
            <a:endParaRPr kumimoji="0" lang="en-ZA"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a:defRPr/>
            </a:pPr>
            <a:fld id="{B6FA5B2D-1E63-414A-9B67-F4BAA16934DF}" type="slidenum">
              <a:rPr lang="en-ZA" smtClean="0"/>
              <a:pPr>
                <a:defRPr/>
              </a:pPr>
              <a:t>1</a:t>
            </a:fld>
            <a:endParaRPr lang="en-ZA" dirty="0"/>
          </a:p>
        </p:txBody>
      </p:sp>
    </p:spTree>
    <p:extLst>
      <p:ext uri="{BB962C8B-B14F-4D97-AF65-F5344CB8AC3E}">
        <p14:creationId xmlns:p14="http://schemas.microsoft.com/office/powerpoint/2010/main" val="3178513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GSETA_Powerpoint template_draft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68449" cy="6858000"/>
          </a:xfrm>
          <a:prstGeom prst="rect">
            <a:avLst/>
          </a:prstGeom>
        </p:spPr>
      </p:pic>
      <p:sp>
        <p:nvSpPr>
          <p:cNvPr id="4" name="TextBox 3"/>
          <p:cNvSpPr txBox="1"/>
          <p:nvPr/>
        </p:nvSpPr>
        <p:spPr>
          <a:xfrm>
            <a:off x="457200" y="1047842"/>
            <a:ext cx="849052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5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Arial" panose="020B0604020202020204" pitchFamily="34" charset="0"/>
              </a:rPr>
              <a:t>STRATEGIC INTENT</a:t>
            </a:r>
            <a:endParaRPr kumimoji="0" lang="en-US" sz="3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3753064005"/>
              </p:ext>
            </p:extLst>
          </p:nvPr>
        </p:nvGraphicFramePr>
        <p:xfrm>
          <a:off x="-778083" y="1849348"/>
          <a:ext cx="9483046" cy="4288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0018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GSETA_Powerpoint template_draft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49" y="10254"/>
            <a:ext cx="9168449" cy="6858000"/>
          </a:xfrm>
          <a:prstGeom prst="rect">
            <a:avLst/>
          </a:prstGeom>
        </p:spPr>
      </p:pic>
      <p:sp>
        <p:nvSpPr>
          <p:cNvPr id="4" name="TextBox 3"/>
          <p:cNvSpPr txBox="1"/>
          <p:nvPr/>
        </p:nvSpPr>
        <p:spPr>
          <a:xfrm>
            <a:off x="783501" y="946635"/>
            <a:ext cx="8486624" cy="584775"/>
          </a:xfrm>
          <a:prstGeom prst="rect">
            <a:avLst/>
          </a:prstGeom>
          <a:noFill/>
        </p:spPr>
        <p:txBody>
          <a:bodyPr wrap="square" rtlCol="0">
            <a:spAutoFit/>
          </a:bodyPr>
          <a:lstStyle/>
          <a:p>
            <a:pPr lvl="0" algn="ctr">
              <a:defRPr/>
            </a:pPr>
            <a:r>
              <a:rPr lang="en-GB" sz="3200" b="1" dirty="0" smtClean="0">
                <a:solidFill>
                  <a:prstClr val="white"/>
                </a:solidFill>
                <a:cs typeface="Arial" pitchFamily="34" charset="0"/>
              </a:rPr>
              <a:t>LGSETA STRATEGIC FOCUS AREAS</a:t>
            </a:r>
            <a:endParaRPr lang="en-GB" sz="3200" b="1" dirty="0">
              <a:solidFill>
                <a:prstClr val="white"/>
              </a:solidFill>
              <a:cs typeface="Arial"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p:cNvSpPr/>
          <p:nvPr/>
        </p:nvSpPr>
        <p:spPr>
          <a:xfrm>
            <a:off x="169403" y="2187571"/>
            <a:ext cx="8999046" cy="1015663"/>
          </a:xfrm>
          <a:prstGeom prst="rect">
            <a:avLst/>
          </a:prstGeom>
        </p:spPr>
        <p:txBody>
          <a:bodyPr wrap="square">
            <a:spAutoFit/>
          </a:bodyPr>
          <a:lstStyle/>
          <a:p>
            <a:pPr marL="457200" marR="0" lvl="1" indent="0" algn="l" defTabSz="457200" rtl="0" eaLnBrk="0" fontAlgn="base" latinLnBrk="0" hangingPunct="0">
              <a:lnSpc>
                <a:spcPct val="100000"/>
              </a:lnSpc>
              <a:spcBef>
                <a:spcPct val="0"/>
              </a:spcBef>
              <a:spcAft>
                <a:spcPct val="0"/>
              </a:spcAft>
              <a:buClrTx/>
              <a:buSzTx/>
              <a:buFontTx/>
              <a:buNone/>
              <a:tabLst/>
              <a:defRPr/>
            </a:pPr>
            <a:endParaRPr kumimoji="0" lang="en-ZA" altLang="en-US" sz="2000" b="0" i="0" u="none" strike="noStrike" kern="1200" cap="none" spc="0" normalizeH="0" baseline="0" noProof="0" dirty="0" smtClean="0">
              <a:ln>
                <a:noFill/>
              </a:ln>
              <a:solidFill>
                <a:srgbClr val="002060"/>
              </a:solidFill>
              <a:effectLst/>
              <a:uLnTx/>
              <a:uFillTx/>
              <a:latin typeface="Calibri"/>
              <a:ea typeface="Times New Roman" panose="02020603050405020304" pitchFamily="18" charset="0"/>
              <a:cs typeface="Times New Roman" panose="02020603050405020304" pitchFamily="18" charset="0"/>
            </a:endParaRPr>
          </a:p>
          <a:p>
            <a:pPr marR="0" lvl="0" algn="l" defTabSz="457200" rtl="0" eaLnBrk="0" fontAlgn="base" latinLnBrk="0" hangingPunct="0">
              <a:lnSpc>
                <a:spcPct val="100000"/>
              </a:lnSpc>
              <a:spcBef>
                <a:spcPct val="0"/>
              </a:spcBef>
              <a:spcAft>
                <a:spcPct val="0"/>
              </a:spcAft>
              <a:buClrTx/>
              <a:buSzTx/>
              <a:tabLst/>
              <a:defRPr/>
            </a:pPr>
            <a:endParaRPr kumimoji="0" lang="en-ZA" altLang="en-US" sz="2000" b="0" i="0" u="none" strike="noStrike" kern="1200" cap="none" spc="0" normalizeH="0" baseline="0" noProof="0" dirty="0" smtClean="0">
              <a:ln>
                <a:noFill/>
              </a:ln>
              <a:solidFill>
                <a:srgbClr val="002060"/>
              </a:solidFill>
              <a:effectLst/>
              <a:uLnTx/>
              <a:uFillTx/>
              <a:latin typeface="Calibri"/>
              <a:ea typeface="Times New Roman" panose="02020603050405020304" pitchFamily="18" charset="0"/>
              <a:cs typeface="Times New Roman" panose="02020603050405020304" pitchFamily="18" charset="0"/>
            </a:endParaRPr>
          </a:p>
          <a:p>
            <a:pPr marL="457200" marR="0" lvl="1" indent="0" algn="l" defTabSz="457200" rtl="0" eaLnBrk="0" fontAlgn="base" latinLnBrk="0" hangingPunct="0">
              <a:lnSpc>
                <a:spcPct val="100000"/>
              </a:lnSpc>
              <a:spcBef>
                <a:spcPct val="0"/>
              </a:spcBef>
              <a:spcAft>
                <a:spcPct val="0"/>
              </a:spcAft>
              <a:buClrTx/>
              <a:buSzTx/>
              <a:buFontTx/>
              <a:buNone/>
              <a:tabLst/>
              <a:defRPr/>
            </a:pPr>
            <a:endParaRPr kumimoji="0" lang="en-ZA" altLang="en-US" sz="2000" b="0" i="0" u="none" strike="noStrike" kern="1200" cap="none" spc="0" normalizeH="0" baseline="0" noProof="0" dirty="0" smtClean="0">
              <a:ln>
                <a:noFill/>
              </a:ln>
              <a:solidFill>
                <a:srgbClr val="002060"/>
              </a:solidFill>
              <a:effectLst/>
              <a:uLnTx/>
              <a:uFillTx/>
              <a:latin typeface="Calibri"/>
              <a:ea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2595600563"/>
              </p:ext>
            </p:extLst>
          </p:nvPr>
        </p:nvGraphicFramePr>
        <p:xfrm>
          <a:off x="714703" y="1744718"/>
          <a:ext cx="7378263" cy="45594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86466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fld id="{96EE341D-7FB3-8842-B738-5F9C2E379E29}" type="slidenum">
              <a:rPr lang="en-US" smtClean="0">
                <a:solidFill>
                  <a:prstClr val="black">
                    <a:tint val="75000"/>
                  </a:prstClr>
                </a:solidFill>
              </a:rPr>
              <a:pPr/>
              <a:t>12</a:t>
            </a:fld>
            <a:endParaRPr lang="en-US" dirty="0">
              <a:solidFill>
                <a:prstClr val="black">
                  <a:tint val="75000"/>
                </a:prstClr>
              </a:solidFill>
            </a:endParaRPr>
          </a:p>
        </p:txBody>
      </p:sp>
      <p:pic>
        <p:nvPicPr>
          <p:cNvPr id="5" name="Picture 4" descr="LGSETA_Powerpoint template_draft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9" y="10254"/>
            <a:ext cx="9168449" cy="6858000"/>
          </a:xfrm>
          <a:prstGeom prst="rect">
            <a:avLst/>
          </a:prstGeom>
        </p:spPr>
      </p:pic>
      <p:graphicFrame>
        <p:nvGraphicFramePr>
          <p:cNvPr id="6" name="Diagram 5"/>
          <p:cNvGraphicFramePr/>
          <p:nvPr>
            <p:extLst>
              <p:ext uri="{D42A27DB-BD31-4B8C-83A1-F6EECF244321}">
                <p14:modId xmlns:p14="http://schemas.microsoft.com/office/powerpoint/2010/main" val="555486704"/>
              </p:ext>
            </p:extLst>
          </p:nvPr>
        </p:nvGraphicFramePr>
        <p:xfrm>
          <a:off x="631482" y="2469564"/>
          <a:ext cx="8055318" cy="2831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214594" y="1034487"/>
            <a:ext cx="6540532" cy="584775"/>
          </a:xfrm>
          <a:prstGeom prst="rect">
            <a:avLst/>
          </a:prstGeom>
        </p:spPr>
        <p:txBody>
          <a:bodyPr wrap="square">
            <a:spAutoFit/>
          </a:bodyPr>
          <a:lstStyle/>
          <a:p>
            <a:pPr marL="342900" lvl="0" indent="-342900" algn="ctr" defTabSz="914400" fontAlgn="base">
              <a:spcBef>
                <a:spcPct val="0"/>
              </a:spcBef>
              <a:spcAft>
                <a:spcPct val="0"/>
              </a:spcAft>
              <a:defRPr/>
            </a:pPr>
            <a:r>
              <a:rPr lang="en-ZA" sz="3200" b="1" dirty="0">
                <a:solidFill>
                  <a:prstClr val="white"/>
                </a:solidFill>
                <a:cs typeface="Arial" panose="020B0604020202020204" pitchFamily="34" charset="0"/>
              </a:rPr>
              <a:t>STRATEGIC PARTNERSHIP MODEL</a:t>
            </a:r>
          </a:p>
        </p:txBody>
      </p:sp>
    </p:spTree>
    <p:extLst>
      <p:ext uri="{BB962C8B-B14F-4D97-AF65-F5344CB8AC3E}">
        <p14:creationId xmlns:p14="http://schemas.microsoft.com/office/powerpoint/2010/main" val="765511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fld id="{96EE341D-7FB3-8842-B738-5F9C2E379E29}" type="slidenum">
              <a:rPr lang="en-US" smtClean="0">
                <a:solidFill>
                  <a:prstClr val="black">
                    <a:tint val="75000"/>
                  </a:prstClr>
                </a:solidFill>
              </a:rPr>
              <a:pPr/>
              <a:t>13</a:t>
            </a:fld>
            <a:endParaRPr lang="en-US" dirty="0">
              <a:solidFill>
                <a:prstClr val="black">
                  <a:tint val="75000"/>
                </a:prstClr>
              </a:solidFill>
            </a:endParaRPr>
          </a:p>
        </p:txBody>
      </p:sp>
      <p:pic>
        <p:nvPicPr>
          <p:cNvPr id="5" name="Picture 4" descr="LGSETA_Powerpoint template_draft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9" y="10254"/>
            <a:ext cx="9168449" cy="6858000"/>
          </a:xfrm>
          <a:prstGeom prst="rect">
            <a:avLst/>
          </a:prstGeom>
        </p:spPr>
      </p:pic>
      <p:sp>
        <p:nvSpPr>
          <p:cNvPr id="6" name="Title 1"/>
          <p:cNvSpPr txBox="1">
            <a:spLocks/>
          </p:cNvSpPr>
          <p:nvPr/>
        </p:nvSpPr>
        <p:spPr bwMode="auto">
          <a:xfrm>
            <a:off x="978068" y="1016277"/>
            <a:ext cx="847941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ZA" sz="2400" b="1" i="0" u="none" strike="noStrike" kern="1200" cap="none" spc="0" normalizeH="0" baseline="0" noProof="0" dirty="0" smtClean="0">
                <a:ln>
                  <a:noFill/>
                </a:ln>
                <a:solidFill>
                  <a:prstClr val="white"/>
                </a:solidFill>
                <a:effectLst/>
                <a:uLnTx/>
                <a:uFillTx/>
                <a:latin typeface="Calibri"/>
                <a:ea typeface="+mj-ea"/>
                <a:cs typeface="Arial" panose="020B0604020202020204" pitchFamily="34" charset="0"/>
              </a:rPr>
              <a:t>LOCAL GOVERNMENT COUNCILLOR DEVELOPMENT </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ZA" sz="2400" b="1" i="0" u="none" strike="noStrike" kern="1200" cap="none" spc="0" normalizeH="0" baseline="0" noProof="0" dirty="0" smtClean="0">
                <a:ln>
                  <a:noFill/>
                </a:ln>
                <a:solidFill>
                  <a:prstClr val="white"/>
                </a:solidFill>
                <a:effectLst/>
                <a:uLnTx/>
                <a:uFillTx/>
                <a:latin typeface="Calibri"/>
                <a:ea typeface="+mj-ea"/>
                <a:cs typeface="Arial" panose="020B0604020202020204" pitchFamily="34" charset="0"/>
              </a:rPr>
              <a:t>STRATEGY</a:t>
            </a:r>
            <a:endParaRPr kumimoji="0" lang="en-ZA" sz="24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1264200115"/>
              </p:ext>
            </p:extLst>
          </p:nvPr>
        </p:nvGraphicFramePr>
        <p:xfrm>
          <a:off x="557048" y="1762919"/>
          <a:ext cx="7840718" cy="4441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822323" y="5514298"/>
            <a:ext cx="5196754" cy="3185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Councillor Marco Learning Pathway </a:t>
            </a:r>
          </a:p>
        </p:txBody>
      </p:sp>
    </p:spTree>
    <p:extLst>
      <p:ext uri="{BB962C8B-B14F-4D97-AF65-F5344CB8AC3E}">
        <p14:creationId xmlns:p14="http://schemas.microsoft.com/office/powerpoint/2010/main" val="3467274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fld id="{96EE341D-7FB3-8842-B738-5F9C2E379E29}" type="slidenum">
              <a:rPr lang="en-US" smtClean="0">
                <a:solidFill>
                  <a:prstClr val="black">
                    <a:tint val="75000"/>
                  </a:prstClr>
                </a:solidFill>
              </a:rPr>
              <a:pPr/>
              <a:t>14</a:t>
            </a:fld>
            <a:endParaRPr lang="en-US" dirty="0">
              <a:solidFill>
                <a:prstClr val="black">
                  <a:tint val="75000"/>
                </a:prstClr>
              </a:solidFill>
            </a:endParaRPr>
          </a:p>
        </p:txBody>
      </p:sp>
      <p:pic>
        <p:nvPicPr>
          <p:cNvPr id="5" name="Picture 4" descr="LGSETA_Powerpoint template_draft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9" y="10254"/>
            <a:ext cx="9168449" cy="6858000"/>
          </a:xfrm>
          <a:prstGeom prst="rect">
            <a:avLst/>
          </a:prstGeom>
        </p:spPr>
      </p:pic>
      <p:sp>
        <p:nvSpPr>
          <p:cNvPr id="6" name="Rectangle 5"/>
          <p:cNvSpPr/>
          <p:nvPr/>
        </p:nvSpPr>
        <p:spPr>
          <a:xfrm>
            <a:off x="1979487" y="843543"/>
            <a:ext cx="6870225" cy="954107"/>
          </a:xfrm>
          <a:prstGeom prst="rect">
            <a:avLst/>
          </a:prstGeom>
        </p:spPr>
        <p:txBody>
          <a:bodyPr wrap="square">
            <a:spAutoFit/>
          </a:bodyPr>
          <a:lstStyle/>
          <a:p>
            <a:pPr marL="342900" lvl="0" indent="-342900" algn="ctr" defTabSz="914400" fontAlgn="base">
              <a:spcBef>
                <a:spcPct val="0"/>
              </a:spcBef>
              <a:spcAft>
                <a:spcPct val="0"/>
              </a:spcAft>
              <a:defRPr/>
            </a:pPr>
            <a:r>
              <a:rPr lang="en-ZA" sz="2800" b="1" dirty="0">
                <a:solidFill>
                  <a:prstClr val="white"/>
                </a:solidFill>
                <a:cs typeface="Arial" panose="020B0604020202020204" pitchFamily="34" charset="0"/>
              </a:rPr>
              <a:t>PILLARS OF THE COUNCILLOR DEVELOPMENT STRATEGY</a:t>
            </a:r>
          </a:p>
        </p:txBody>
      </p:sp>
      <p:sp>
        <p:nvSpPr>
          <p:cNvPr id="7" name="TextBox 6"/>
          <p:cNvSpPr txBox="1"/>
          <p:nvPr/>
        </p:nvSpPr>
        <p:spPr>
          <a:xfrm>
            <a:off x="336331" y="1580679"/>
            <a:ext cx="8655270" cy="5009064"/>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ZA" sz="1800" b="1" i="0" u="none" strike="noStrike" kern="1200" cap="none" spc="0" normalizeH="0" baseline="0" noProof="0" dirty="0" smtClean="0">
                <a:ln>
                  <a:noFill/>
                </a:ln>
                <a:solidFill>
                  <a:schemeClr val="accent6"/>
                </a:solidFill>
                <a:effectLst>
                  <a:outerShdw blurRad="38100" dist="38100" dir="2700000" algn="tl">
                    <a:srgbClr val="000000">
                      <a:alpha val="43137"/>
                    </a:srgbClr>
                  </a:outerShdw>
                </a:effectLst>
                <a:uLnTx/>
                <a:uFillTx/>
                <a:ea typeface="+mn-ea"/>
                <a:cs typeface="Arial" panose="020B0604020202020204" pitchFamily="34" charset="0"/>
              </a:rPr>
              <a:t>PILLAR 1:  Councillor Induction and Skills Audit</a:t>
            </a:r>
            <a:endParaRPr kumimoji="0" lang="en-ZA" sz="1800" b="1"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ea typeface="+mn-ea"/>
              <a:cs typeface="Arial" panose="020B060402020202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5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ea typeface="+mn-ea"/>
                <a:cs typeface="Arial" panose="020B0604020202020204" pitchFamily="34" charset="0"/>
              </a:rPr>
              <a:t>O</a:t>
            </a:r>
            <a:r>
              <a:rPr kumimoji="0" lang="en-ZA" sz="15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ea typeface="+mn-ea"/>
                <a:cs typeface="Arial" panose="020B0604020202020204" pitchFamily="34" charset="0"/>
              </a:rPr>
              <a:t>bjectives </a:t>
            </a:r>
            <a:r>
              <a:rPr kumimoji="0" lang="en-ZA" sz="15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ea typeface="+mn-ea"/>
                <a:cs typeface="Arial" panose="020B0604020202020204" pitchFamily="34" charset="0"/>
              </a:rPr>
              <a:t>of this pillar: </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500" b="0" i="0" u="none" strike="noStrike" kern="1200" cap="none" spc="0" normalizeH="0" baseline="0" noProof="0" dirty="0" smtClean="0">
                <a:ln>
                  <a:noFill/>
                </a:ln>
                <a:solidFill>
                  <a:schemeClr val="tx1">
                    <a:lumMod val="75000"/>
                    <a:lumOff val="25000"/>
                  </a:schemeClr>
                </a:solidFill>
                <a:effectLst/>
                <a:uLnTx/>
                <a:uFillTx/>
                <a:ea typeface="+mn-ea"/>
                <a:cs typeface="Arial" panose="020B0604020202020204" pitchFamily="34" charset="0"/>
              </a:rPr>
              <a:t>Providing </a:t>
            </a:r>
            <a:r>
              <a:rPr kumimoji="0" lang="en-ZA" sz="1500" b="0" i="0" u="none" strike="noStrike" kern="1200" cap="none" spc="0" normalizeH="0" baseline="0" noProof="0" dirty="0">
                <a:ln>
                  <a:noFill/>
                </a:ln>
                <a:solidFill>
                  <a:schemeClr val="tx1">
                    <a:lumMod val="75000"/>
                    <a:lumOff val="25000"/>
                  </a:schemeClr>
                </a:solidFill>
                <a:effectLst/>
                <a:uLnTx/>
                <a:uFillTx/>
                <a:ea typeface="+mn-ea"/>
                <a:cs typeface="Arial" panose="020B0604020202020204" pitchFamily="34" charset="0"/>
              </a:rPr>
              <a:t>an induction programme for newly elected </a:t>
            </a:r>
            <a:r>
              <a:rPr kumimoji="0" lang="en-ZA" sz="1500" b="0" i="0" u="none" strike="noStrike" kern="1200" cap="none" spc="0" normalizeH="0" baseline="0" noProof="0" dirty="0" smtClean="0">
                <a:ln>
                  <a:noFill/>
                </a:ln>
                <a:solidFill>
                  <a:schemeClr val="tx1">
                    <a:lumMod val="75000"/>
                    <a:lumOff val="25000"/>
                  </a:schemeClr>
                </a:solidFill>
                <a:effectLst/>
                <a:uLnTx/>
                <a:uFillTx/>
                <a:ea typeface="+mn-ea"/>
                <a:cs typeface="Arial" panose="020B0604020202020204" pitchFamily="34" charset="0"/>
              </a:rPr>
              <a:t>Municipal Councillors </a:t>
            </a:r>
            <a:r>
              <a:rPr kumimoji="0" lang="en-ZA" sz="1500" b="0" i="0" u="none" strike="noStrike" kern="1200" cap="none" spc="0" normalizeH="0" baseline="0" noProof="0" dirty="0">
                <a:ln>
                  <a:noFill/>
                </a:ln>
                <a:solidFill>
                  <a:schemeClr val="tx1">
                    <a:lumMod val="75000"/>
                    <a:lumOff val="25000"/>
                  </a:schemeClr>
                </a:solidFill>
                <a:effectLst/>
                <a:uLnTx/>
                <a:uFillTx/>
                <a:ea typeface="+mn-ea"/>
                <a:cs typeface="Arial" panose="020B0604020202020204" pitchFamily="34" charset="0"/>
              </a:rPr>
              <a:t>through addressing key areas of expertise and values that they will be expected to display while conducting their mandate and responsibilities; </a:t>
            </a:r>
            <a:endParaRPr kumimoji="0" lang="en-ZA" sz="1500" b="0" i="0" u="none" strike="noStrike" kern="1200" cap="none" spc="0" normalizeH="0" baseline="0" noProof="0" dirty="0" smtClean="0">
              <a:ln>
                <a:noFill/>
              </a:ln>
              <a:solidFill>
                <a:schemeClr val="tx1">
                  <a:lumMod val="75000"/>
                  <a:lumOff val="25000"/>
                </a:schemeClr>
              </a:solidFill>
              <a:effectLst/>
              <a:uLnTx/>
              <a:uFillTx/>
              <a:ea typeface="+mn-ea"/>
              <a:cs typeface="Arial" panose="020B0604020202020204" pitchFamily="34" charset="0"/>
            </a:endParaRP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500" b="0" i="0" u="none" strike="noStrike" kern="1200" cap="none" spc="0" normalizeH="0" baseline="0" noProof="0" dirty="0" smtClean="0">
                <a:ln>
                  <a:noFill/>
                </a:ln>
                <a:solidFill>
                  <a:schemeClr val="tx1">
                    <a:lumMod val="75000"/>
                    <a:lumOff val="25000"/>
                  </a:schemeClr>
                </a:solidFill>
                <a:effectLst/>
                <a:uLnTx/>
                <a:uFillTx/>
                <a:ea typeface="+mn-ea"/>
                <a:cs typeface="Arial" panose="020B0604020202020204" pitchFamily="34" charset="0"/>
              </a:rPr>
              <a:t>Capacitated </a:t>
            </a:r>
            <a:r>
              <a:rPr kumimoji="0" lang="en-ZA" sz="1500" b="0" i="0" u="none" strike="noStrike" kern="1200" cap="none" spc="0" normalizeH="0" baseline="0" noProof="0" dirty="0">
                <a:ln>
                  <a:noFill/>
                </a:ln>
                <a:solidFill>
                  <a:schemeClr val="tx1">
                    <a:lumMod val="75000"/>
                    <a:lumOff val="25000"/>
                  </a:schemeClr>
                </a:solidFill>
                <a:effectLst/>
                <a:uLnTx/>
                <a:uFillTx/>
                <a:ea typeface="+mn-ea"/>
                <a:cs typeface="Arial" panose="020B0604020202020204" pitchFamily="34" charset="0"/>
              </a:rPr>
              <a:t>on local government policies, legislation, systems and processes relevant to their day to day work as </a:t>
            </a:r>
            <a:r>
              <a:rPr kumimoji="0" lang="en-ZA" sz="1500" b="0" i="0" u="none" strike="noStrike" kern="1200" cap="none" spc="0" normalizeH="0" baseline="0" noProof="0" dirty="0" smtClean="0">
                <a:ln>
                  <a:noFill/>
                </a:ln>
                <a:solidFill>
                  <a:schemeClr val="tx1">
                    <a:lumMod val="75000"/>
                    <a:lumOff val="25000"/>
                  </a:schemeClr>
                </a:solidFill>
                <a:effectLst/>
                <a:uLnTx/>
                <a:uFillTx/>
                <a:ea typeface="+mn-ea"/>
                <a:cs typeface="Arial" panose="020B0604020202020204" pitchFamily="34" charset="0"/>
              </a:rPr>
              <a:t>councillors.</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500" b="0" i="0" u="none" strike="noStrike" kern="1200" cap="none" spc="0" normalizeH="0" baseline="0" noProof="0" dirty="0" smtClean="0">
                <a:ln>
                  <a:noFill/>
                </a:ln>
                <a:solidFill>
                  <a:schemeClr val="tx1">
                    <a:lumMod val="75000"/>
                    <a:lumOff val="25000"/>
                  </a:schemeClr>
                </a:solidFill>
                <a:effectLst/>
                <a:uLnTx/>
                <a:uFillTx/>
                <a:ea typeface="+mn-ea"/>
                <a:cs typeface="Arial" panose="020B0604020202020204" pitchFamily="34" charset="0"/>
              </a:rPr>
              <a:t>Assessing </a:t>
            </a:r>
            <a:r>
              <a:rPr kumimoji="0" lang="en-ZA" sz="1500" b="0" i="0" u="none" strike="noStrike" kern="1200" cap="none" spc="0" normalizeH="0" baseline="0" noProof="0" dirty="0">
                <a:ln>
                  <a:noFill/>
                </a:ln>
                <a:solidFill>
                  <a:schemeClr val="tx1">
                    <a:lumMod val="75000"/>
                    <a:lumOff val="25000"/>
                  </a:schemeClr>
                </a:solidFill>
                <a:effectLst/>
                <a:uLnTx/>
                <a:uFillTx/>
                <a:ea typeface="+mn-ea"/>
                <a:cs typeface="Arial" panose="020B0604020202020204" pitchFamily="34" charset="0"/>
              </a:rPr>
              <a:t>and identifying skills gaps and requirements from Councillors through skills audit battery that will enable to outline short, medium and long term skills development interventions for the </a:t>
            </a:r>
            <a:r>
              <a:rPr kumimoji="0" lang="en-ZA" sz="1500" b="0" i="0" u="none" strike="noStrike" kern="1200" cap="none" spc="0" normalizeH="0" baseline="0" noProof="0" dirty="0" smtClean="0">
                <a:ln>
                  <a:noFill/>
                </a:ln>
                <a:solidFill>
                  <a:schemeClr val="tx1">
                    <a:lumMod val="75000"/>
                    <a:lumOff val="25000"/>
                  </a:schemeClr>
                </a:solidFill>
                <a:effectLst/>
                <a:uLnTx/>
                <a:uFillTx/>
                <a:ea typeface="+mn-ea"/>
                <a:cs typeface="Arial" panose="020B0604020202020204" pitchFamily="34" charset="0"/>
              </a:rPr>
              <a:t>Councillor</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5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ea typeface="+mn-ea"/>
                <a:cs typeface="Arial" panose="020B0604020202020204" pitchFamily="34" charset="0"/>
              </a:rPr>
              <a:t>Major Focus Areas for this pillar:</a:t>
            </a:r>
            <a:endParaRPr kumimoji="0" lang="en-ZA" sz="15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ea typeface="+mn-ea"/>
              <a:cs typeface="Arial" panose="020B0604020202020204" pitchFamily="34" charset="0"/>
            </a:endParaRP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500" b="0" i="0" u="none" strike="noStrike" kern="1200" cap="none" spc="0" normalizeH="0" baseline="0" noProof="0" dirty="0" smtClean="0">
                <a:ln>
                  <a:noFill/>
                </a:ln>
                <a:solidFill>
                  <a:schemeClr val="tx1">
                    <a:lumMod val="75000"/>
                    <a:lumOff val="25000"/>
                  </a:schemeClr>
                </a:solidFill>
                <a:effectLst/>
                <a:uLnTx/>
                <a:uFillTx/>
                <a:ea typeface="+mn-ea"/>
                <a:cs typeface="Arial" panose="020B0604020202020204" pitchFamily="34" charset="0"/>
              </a:rPr>
              <a:t>Councillor Orientation Programme</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500" b="0" i="0" u="none" strike="noStrike" kern="1200" cap="none" spc="0" normalizeH="0" baseline="0" noProof="0" dirty="0" smtClean="0">
                <a:ln>
                  <a:noFill/>
                </a:ln>
                <a:solidFill>
                  <a:schemeClr val="tx1">
                    <a:lumMod val="75000"/>
                    <a:lumOff val="25000"/>
                  </a:schemeClr>
                </a:solidFill>
                <a:effectLst/>
                <a:uLnTx/>
                <a:uFillTx/>
                <a:ea typeface="+mn-ea"/>
                <a:cs typeface="Arial" panose="020B0604020202020204" pitchFamily="34" charset="0"/>
              </a:rPr>
              <a:t>Councillor Induction Programme</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500" b="0" i="0" u="none" strike="noStrike" kern="1200" cap="none" spc="0" normalizeH="0" baseline="0" noProof="0" dirty="0" smtClean="0">
                <a:ln>
                  <a:noFill/>
                </a:ln>
                <a:solidFill>
                  <a:schemeClr val="tx1">
                    <a:lumMod val="75000"/>
                    <a:lumOff val="25000"/>
                  </a:schemeClr>
                </a:solidFill>
                <a:effectLst/>
                <a:uLnTx/>
                <a:uFillTx/>
                <a:ea typeface="+mn-ea"/>
                <a:cs typeface="Arial" panose="020B0604020202020204" pitchFamily="34" charset="0"/>
              </a:rPr>
              <a:t>Skills Audit and Skills Assessment for Councillors</a:t>
            </a:r>
            <a:endParaRPr kumimoji="0" lang="en-ZA" sz="1500" b="0" i="0" u="none" strike="noStrike" kern="1200" cap="none" spc="0" normalizeH="0" baseline="0" noProof="0" dirty="0">
              <a:ln>
                <a:noFill/>
              </a:ln>
              <a:solidFill>
                <a:schemeClr val="tx1">
                  <a:lumMod val="75000"/>
                  <a:lumOff val="25000"/>
                </a:schemeClr>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212818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fld id="{96EE341D-7FB3-8842-B738-5F9C2E379E29}" type="slidenum">
              <a:rPr lang="en-US" smtClean="0">
                <a:solidFill>
                  <a:prstClr val="black">
                    <a:tint val="75000"/>
                  </a:prstClr>
                </a:solidFill>
              </a:rPr>
              <a:pPr/>
              <a:t>15</a:t>
            </a:fld>
            <a:endParaRPr lang="en-US" dirty="0">
              <a:solidFill>
                <a:prstClr val="black">
                  <a:tint val="75000"/>
                </a:prstClr>
              </a:solidFill>
            </a:endParaRPr>
          </a:p>
        </p:txBody>
      </p:sp>
      <p:pic>
        <p:nvPicPr>
          <p:cNvPr id="5" name="Picture 4" descr="LGSETA_Powerpoint template_draft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9" y="10254"/>
            <a:ext cx="9168449" cy="6858000"/>
          </a:xfrm>
          <a:prstGeom prst="rect">
            <a:avLst/>
          </a:prstGeom>
        </p:spPr>
      </p:pic>
      <p:sp>
        <p:nvSpPr>
          <p:cNvPr id="6" name="Title 1"/>
          <p:cNvSpPr txBox="1">
            <a:spLocks/>
          </p:cNvSpPr>
          <p:nvPr/>
        </p:nvSpPr>
        <p:spPr bwMode="auto">
          <a:xfrm>
            <a:off x="1213747" y="1024021"/>
            <a:ext cx="8230937"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prstClr val="white"/>
                </a:solidFill>
                <a:effectLst/>
                <a:uLnTx/>
                <a:uFillTx/>
                <a:latin typeface="Calibri"/>
                <a:ea typeface="+mj-ea"/>
                <a:cs typeface="Arial" panose="020B0604020202020204" pitchFamily="34" charset="0"/>
              </a:rPr>
              <a:t>PILLARS OF THE COUNCILLOR DEVELOPMENT STRATEGY</a:t>
            </a:r>
            <a:endParaRPr kumimoji="0" lang="en-ZA" sz="28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p:txBody>
      </p:sp>
      <p:sp>
        <p:nvSpPr>
          <p:cNvPr id="7" name="TextBox 6"/>
          <p:cNvSpPr txBox="1"/>
          <p:nvPr/>
        </p:nvSpPr>
        <p:spPr>
          <a:xfrm>
            <a:off x="457200" y="1856310"/>
            <a:ext cx="8360979" cy="4570482"/>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ZA" sz="1800" b="1" i="0" u="none" strike="noStrike" kern="1200" cap="none" spc="0" normalizeH="0" baseline="0" noProof="0" dirty="0" smtClean="0">
                <a:ln>
                  <a:noFill/>
                </a:ln>
                <a:solidFill>
                  <a:schemeClr val="accent6"/>
                </a:solidFill>
                <a:effectLst>
                  <a:outerShdw blurRad="38100" dist="38100" dir="2700000" algn="tl">
                    <a:srgbClr val="000000">
                      <a:alpha val="43137"/>
                    </a:srgbClr>
                  </a:outerShdw>
                </a:effectLst>
                <a:uLnTx/>
                <a:uFillTx/>
                <a:ea typeface="+mn-ea"/>
                <a:cs typeface="Arial" panose="020B0604020202020204" pitchFamily="34" charset="0"/>
              </a:rPr>
              <a:t>PILLAR 2:  Function Based Training and Development</a:t>
            </a:r>
            <a:endParaRPr kumimoji="0" lang="en-ZA" sz="1800" b="1"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ea typeface="+mn-ea"/>
              <a:cs typeface="Arial" panose="020B060402020202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prstClr val="black">
                    <a:lumMod val="65000"/>
                    <a:lumOff val="35000"/>
                  </a:prstClr>
                </a:solidFill>
                <a:effectLst/>
                <a:uLnTx/>
                <a:uFillTx/>
                <a:ea typeface="+mn-ea"/>
                <a:cs typeface="Arial" panose="020B0604020202020204" pitchFamily="34" charset="0"/>
              </a:rPr>
              <a:t>The function based training and development pillar aimed at building capacity and skills to Councillors based on their assigned functions and portfolios in the </a:t>
            </a:r>
            <a:r>
              <a:rPr kumimoji="0" lang="en-ZA" sz="1600" b="0" i="0" u="none" strike="noStrike" kern="1200" cap="none" spc="0" normalizeH="0" baseline="0" noProof="0" dirty="0" smtClean="0">
                <a:ln>
                  <a:noFill/>
                </a:ln>
                <a:solidFill>
                  <a:prstClr val="black">
                    <a:lumMod val="65000"/>
                    <a:lumOff val="35000"/>
                  </a:prstClr>
                </a:solidFill>
                <a:effectLst/>
                <a:uLnTx/>
                <a:uFillTx/>
                <a:ea typeface="+mn-ea"/>
                <a:cs typeface="Arial" panose="020B0604020202020204" pitchFamily="34" charset="0"/>
              </a:rPr>
              <a:t>Municipality</a:t>
            </a:r>
          </a:p>
          <a:p>
            <a:pPr marR="0" lvl="0" algn="l" defTabSz="914400" rtl="0" eaLnBrk="0" fontAlgn="base" latinLnBrk="0" hangingPunct="0">
              <a:lnSpc>
                <a:spcPct val="150000"/>
              </a:lnSpc>
              <a:spcBef>
                <a:spcPct val="0"/>
              </a:spcBef>
              <a:spcAft>
                <a:spcPct val="0"/>
              </a:spcAft>
              <a:buClrTx/>
              <a:buSzTx/>
              <a:tabLst/>
              <a:defRPr/>
            </a:pPr>
            <a:endParaRPr kumimoji="0" lang="en-ZA" sz="1600" b="0" i="0" u="none" strike="noStrike" kern="1200" cap="none" spc="0" normalizeH="0" baseline="0" noProof="0" dirty="0" smtClean="0">
              <a:ln>
                <a:noFill/>
              </a:ln>
              <a:solidFill>
                <a:prstClr val="black">
                  <a:lumMod val="65000"/>
                  <a:lumOff val="35000"/>
                </a:prstClr>
              </a:solidFill>
              <a:effectLst/>
              <a:uLnTx/>
              <a:uFillTx/>
              <a:ea typeface="+mn-ea"/>
              <a:cs typeface="Arial" panose="020B060402020202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ea typeface="+mn-ea"/>
                <a:cs typeface="Arial" panose="020B0604020202020204" pitchFamily="34" charset="0"/>
              </a:rPr>
              <a:t>Objective of the </a:t>
            </a:r>
            <a:r>
              <a:rPr kumimoji="0" lang="en-ZA" sz="1600" b="0"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ea typeface="+mn-ea"/>
                <a:cs typeface="Arial" panose="020B0604020202020204" pitchFamily="34" charset="0"/>
              </a:rPr>
              <a:t>Pillar</a:t>
            </a:r>
          </a:p>
          <a:p>
            <a:pPr marR="0" lvl="0" algn="l" defTabSz="914400" rtl="0" eaLnBrk="0" fontAlgn="base" latinLnBrk="0" hangingPunct="0">
              <a:lnSpc>
                <a:spcPct val="150000"/>
              </a:lnSpc>
              <a:spcBef>
                <a:spcPct val="0"/>
              </a:spcBef>
              <a:spcAft>
                <a:spcPct val="0"/>
              </a:spcAft>
              <a:buClrTx/>
              <a:buSzTx/>
              <a:tabLst/>
              <a:defRPr/>
            </a:pPr>
            <a:endParaRPr kumimoji="0" lang="en-ZA" sz="1600" b="0"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ea typeface="+mn-ea"/>
              <a:cs typeface="Arial" panose="020B060402020202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prstClr val="black">
                    <a:lumMod val="65000"/>
                    <a:lumOff val="35000"/>
                  </a:prstClr>
                </a:solidFill>
                <a:effectLst/>
                <a:uLnTx/>
                <a:uFillTx/>
                <a:ea typeface="+mn-ea"/>
                <a:cs typeface="Arial" panose="020B0604020202020204" pitchFamily="34" charset="0"/>
              </a:rPr>
              <a:t>The objective of the function based training and development pillar is to ensure that Councillors are adequately capacitated to perform oversight functions based on their respective portfolios assigned by the Municipal Councils</a:t>
            </a:r>
            <a:endParaRPr kumimoji="0" lang="en-ZA" sz="1600" b="0" i="0" u="none" strike="noStrike" kern="1200" cap="none" spc="0" normalizeH="0" baseline="0" noProof="0" dirty="0" smtClean="0">
              <a:ln>
                <a:noFill/>
              </a:ln>
              <a:solidFill>
                <a:prstClr val="black">
                  <a:lumMod val="65000"/>
                  <a:lumOff val="35000"/>
                </a:prstClr>
              </a:solidFill>
              <a:effectLst/>
              <a:uLnTx/>
              <a:uFillTx/>
              <a:ea typeface="+mn-ea"/>
              <a:cs typeface="Arial" panose="020B060402020202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endParaRPr kumimoji="0" lang="en-ZA" sz="1600" b="0" i="0" u="none" strike="noStrike" kern="1200" cap="none" spc="0" normalizeH="0" baseline="0" noProof="0" dirty="0">
              <a:ln>
                <a:noFill/>
              </a:ln>
              <a:solidFill>
                <a:prstClr val="black">
                  <a:lumMod val="65000"/>
                  <a:lumOff val="35000"/>
                </a:prstClr>
              </a:solidFill>
              <a:effectLst/>
              <a:uLnTx/>
              <a:uFillTx/>
              <a:ea typeface="+mn-ea"/>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ZA" sz="1600" b="0" i="0" u="none" strike="noStrike" kern="1200" cap="none" spc="0" normalizeH="0" baseline="0" noProof="0" dirty="0">
              <a:ln>
                <a:noFill/>
              </a:ln>
              <a:solidFill>
                <a:prstClr val="black">
                  <a:lumMod val="65000"/>
                  <a:lumOff val="35000"/>
                </a:prstClr>
              </a:solidFill>
              <a:effectLst/>
              <a:uLnTx/>
              <a:uFillTx/>
              <a:ea typeface="+mn-ea"/>
              <a:cs typeface="Arial" panose="020B060402020202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defRPr/>
            </a:pPr>
            <a:endParaRPr kumimoji="0" lang="en-ZA" sz="1600" b="0" i="0" u="none" strike="noStrike" kern="1200" cap="none" spc="0" normalizeH="0" baseline="0" noProof="0" dirty="0" smtClean="0">
              <a:ln>
                <a:noFill/>
              </a:ln>
              <a:solidFill>
                <a:prstClr val="black">
                  <a:lumMod val="65000"/>
                  <a:lumOff val="35000"/>
                </a:prstClr>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3184045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fld id="{96EE341D-7FB3-8842-B738-5F9C2E379E29}" type="slidenum">
              <a:rPr lang="en-US" smtClean="0">
                <a:solidFill>
                  <a:prstClr val="black">
                    <a:tint val="75000"/>
                  </a:prstClr>
                </a:solidFill>
              </a:rPr>
              <a:pPr/>
              <a:t>16</a:t>
            </a:fld>
            <a:endParaRPr lang="en-US" dirty="0">
              <a:solidFill>
                <a:prstClr val="black">
                  <a:tint val="75000"/>
                </a:prstClr>
              </a:solidFill>
            </a:endParaRPr>
          </a:p>
        </p:txBody>
      </p:sp>
      <p:pic>
        <p:nvPicPr>
          <p:cNvPr id="5" name="Picture 4" descr="LGSETA_Powerpoint template_draft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9" y="10254"/>
            <a:ext cx="9168449" cy="6858000"/>
          </a:xfrm>
          <a:prstGeom prst="rect">
            <a:avLst/>
          </a:prstGeom>
        </p:spPr>
      </p:pic>
      <p:sp>
        <p:nvSpPr>
          <p:cNvPr id="6" name="Title 1"/>
          <p:cNvSpPr txBox="1">
            <a:spLocks/>
          </p:cNvSpPr>
          <p:nvPr/>
        </p:nvSpPr>
        <p:spPr bwMode="auto">
          <a:xfrm>
            <a:off x="1276806" y="1036769"/>
            <a:ext cx="8230937"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prstClr val="white"/>
                </a:solidFill>
                <a:effectLst/>
                <a:uLnTx/>
                <a:uFillTx/>
                <a:latin typeface="Calibri"/>
                <a:ea typeface="+mj-ea"/>
                <a:cs typeface="Arial" panose="020B0604020202020204" pitchFamily="34" charset="0"/>
              </a:rPr>
              <a:t>PILLARS OF THE COUNCILLOR DEVELOPMENT STRATEGY</a:t>
            </a:r>
            <a:endParaRPr kumimoji="0" lang="en-ZA" sz="28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p:txBody>
      </p:sp>
      <p:sp>
        <p:nvSpPr>
          <p:cNvPr id="7"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D15770FE-5B89-433B-BAEB-F61210A32E8B}" type="slidenum">
              <a:rPr lang="en-ZA" smtClean="0">
                <a:solidFill>
                  <a:prstClr val="black">
                    <a:tint val="75000"/>
                  </a:prstClr>
                </a:solidFill>
                <a:latin typeface="Calibri"/>
              </a:rPr>
              <a:pPr defTabSz="914400">
                <a:defRPr/>
              </a:pPr>
              <a:t>16</a:t>
            </a:fld>
            <a:endParaRPr lang="en-ZA" dirty="0">
              <a:solidFill>
                <a:prstClr val="black">
                  <a:tint val="75000"/>
                </a:prstClr>
              </a:solidFill>
              <a:latin typeface="Calibri"/>
            </a:endParaRPr>
          </a:p>
        </p:txBody>
      </p:sp>
      <p:sp>
        <p:nvSpPr>
          <p:cNvPr id="8" name="TextBox 7"/>
          <p:cNvSpPr txBox="1"/>
          <p:nvPr/>
        </p:nvSpPr>
        <p:spPr>
          <a:xfrm>
            <a:off x="0" y="1675269"/>
            <a:ext cx="9220199" cy="423449"/>
          </a:xfrm>
          <a:prstGeom prst="rect">
            <a:avLst/>
          </a:prstGeom>
          <a:noFill/>
        </p:spPr>
        <p:txBody>
          <a:bodyPr wrap="square" rtlCol="0">
            <a:spAutoFit/>
          </a:body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600" b="0" i="0" u="none" strike="noStrike" kern="1200" cap="none" spc="0" normalizeH="0" baseline="0" noProof="0" dirty="0" smtClean="0">
                <a:ln>
                  <a:noFill/>
                </a:ln>
                <a:solidFill>
                  <a:schemeClr val="tx1">
                    <a:lumMod val="75000"/>
                    <a:lumOff val="25000"/>
                  </a:schemeClr>
                </a:solidFill>
                <a:effectLst/>
                <a:uLnTx/>
                <a:uFillTx/>
                <a:latin typeface="Calibri Light" panose="020F0302020204030204" pitchFamily="34" charset="0"/>
                <a:ea typeface="+mn-ea"/>
                <a:cs typeface="Arial" panose="020B0604020202020204" pitchFamily="34" charset="0"/>
              </a:rPr>
              <a:t>Key Areas for Functional Training and Development pillar</a:t>
            </a:r>
            <a:endParaRPr kumimoji="0" lang="en-ZA" sz="1600" b="0" i="0" u="none" strike="noStrike" kern="1200" cap="none" spc="0" normalizeH="0" baseline="0" noProof="0" dirty="0">
              <a:ln>
                <a:noFill/>
              </a:ln>
              <a:solidFill>
                <a:schemeClr val="tx1">
                  <a:lumMod val="75000"/>
                  <a:lumOff val="25000"/>
                </a:schemeClr>
              </a:solidFill>
              <a:effectLst/>
              <a:uLnTx/>
              <a:uFillTx/>
              <a:latin typeface="Calibri Light" panose="020F0302020204030204" pitchFamily="34" charset="0"/>
              <a:ea typeface="+mn-ea"/>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213406170"/>
              </p:ext>
            </p:extLst>
          </p:nvPr>
        </p:nvGraphicFramePr>
        <p:xfrm>
          <a:off x="304800" y="2135099"/>
          <a:ext cx="8607972" cy="4297045"/>
        </p:xfrm>
        <a:graphic>
          <a:graphicData uri="http://schemas.openxmlformats.org/drawingml/2006/table">
            <a:tbl>
              <a:tblPr firstRow="1" firstCol="1" bandRow="1">
                <a:tableStyleId>{9D7B26C5-4107-4FEC-AEDC-1716B250A1EF}</a:tableStyleId>
              </a:tblPr>
              <a:tblGrid>
                <a:gridCol w="3553295">
                  <a:extLst>
                    <a:ext uri="{9D8B030D-6E8A-4147-A177-3AD203B41FA5}">
                      <a16:colId xmlns:a16="http://schemas.microsoft.com/office/drawing/2014/main" val="3024460060"/>
                    </a:ext>
                  </a:extLst>
                </a:gridCol>
                <a:gridCol w="5054677">
                  <a:extLst>
                    <a:ext uri="{9D8B030D-6E8A-4147-A177-3AD203B41FA5}">
                      <a16:colId xmlns:a16="http://schemas.microsoft.com/office/drawing/2014/main" val="67447216"/>
                    </a:ext>
                  </a:extLst>
                </a:gridCol>
              </a:tblGrid>
              <a:tr h="311309">
                <a:tc>
                  <a:txBody>
                    <a:bodyPr/>
                    <a:lstStyle/>
                    <a:p>
                      <a:pPr algn="ctr">
                        <a:lnSpc>
                          <a:spcPct val="150000"/>
                        </a:lnSpc>
                        <a:spcAft>
                          <a:spcPts val="0"/>
                        </a:spcAft>
                      </a:pPr>
                      <a:r>
                        <a:rPr lang="en-ZA" sz="1400" dirty="0">
                          <a:effectLst>
                            <a:outerShdw blurRad="38100" dist="38100" dir="2700000" algn="tl">
                              <a:srgbClr val="000000">
                                <a:alpha val="43137"/>
                              </a:srgbClr>
                            </a:outerShdw>
                          </a:effectLst>
                          <a:latin typeface="+mn-lt"/>
                        </a:rPr>
                        <a:t>Municipal Key Performance Area</a:t>
                      </a:r>
                      <a:endParaRPr lang="en-ZA" sz="1400"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dirty="0">
                          <a:effectLst>
                            <a:outerShdw blurRad="38100" dist="38100" dir="2700000" algn="tl">
                              <a:srgbClr val="000000">
                                <a:alpha val="43137"/>
                              </a:srgbClr>
                            </a:outerShdw>
                          </a:effectLst>
                          <a:latin typeface="+mn-lt"/>
                        </a:rPr>
                        <a:t>Functional Committees</a:t>
                      </a:r>
                      <a:endParaRPr lang="en-ZA" sz="1400"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9815640"/>
                  </a:ext>
                </a:extLst>
              </a:tr>
              <a:tr h="1245238">
                <a:tc>
                  <a:txBody>
                    <a:bodyPr/>
                    <a:lstStyle/>
                    <a:p>
                      <a:pPr algn="just">
                        <a:lnSpc>
                          <a:spcPct val="150000"/>
                        </a:lnSpc>
                        <a:spcAft>
                          <a:spcPts val="0"/>
                        </a:spcAft>
                      </a:pPr>
                      <a:r>
                        <a:rPr lang="en-ZA" sz="1400" dirty="0">
                          <a:effectLst/>
                          <a:latin typeface="+mn-lt"/>
                        </a:rPr>
                        <a:t>Finance/ SCM and Audit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Wingdings" panose="05000000000000000000" pitchFamily="2" charset="2"/>
                        <a:buChar char="q"/>
                      </a:pPr>
                      <a:r>
                        <a:rPr lang="en-ZA" sz="1400" dirty="0">
                          <a:effectLst/>
                          <a:latin typeface="+mn-lt"/>
                        </a:rPr>
                        <a:t>MPAC’s</a:t>
                      </a:r>
                    </a:p>
                    <a:p>
                      <a:pPr marL="342900" lvl="0" indent="-342900" algn="just">
                        <a:lnSpc>
                          <a:spcPct val="150000"/>
                        </a:lnSpc>
                        <a:spcAft>
                          <a:spcPts val="0"/>
                        </a:spcAft>
                        <a:buFont typeface="Wingdings" panose="05000000000000000000" pitchFamily="2" charset="2"/>
                        <a:buChar char="q"/>
                      </a:pPr>
                      <a:r>
                        <a:rPr lang="en-ZA" sz="1400" dirty="0">
                          <a:effectLst/>
                          <a:latin typeface="+mn-lt"/>
                        </a:rPr>
                        <a:t>Committee on Municipal Finance and Procurement </a:t>
                      </a:r>
                      <a:r>
                        <a:rPr lang="en-ZA" sz="1400" dirty="0" smtClean="0">
                          <a:effectLst/>
                          <a:latin typeface="+mn-lt"/>
                        </a:rPr>
                        <a:t>(Budget </a:t>
                      </a:r>
                      <a:r>
                        <a:rPr lang="en-ZA" sz="1400" dirty="0">
                          <a:effectLst/>
                          <a:latin typeface="+mn-lt"/>
                        </a:rPr>
                        <a:t>&amp;SCM/IDP)</a:t>
                      </a:r>
                    </a:p>
                    <a:p>
                      <a:pPr marL="342900" lvl="0" indent="-342900" algn="just">
                        <a:lnSpc>
                          <a:spcPct val="150000"/>
                        </a:lnSpc>
                        <a:spcAft>
                          <a:spcPts val="0"/>
                        </a:spcAft>
                        <a:buFont typeface="Wingdings" panose="05000000000000000000" pitchFamily="2" charset="2"/>
                        <a:buChar char="q"/>
                      </a:pPr>
                      <a:r>
                        <a:rPr lang="en-ZA" sz="1400" dirty="0">
                          <a:effectLst/>
                          <a:latin typeface="+mn-lt"/>
                        </a:rPr>
                        <a:t>Audit and Risk Committee</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1301708"/>
                  </a:ext>
                </a:extLst>
              </a:tr>
              <a:tr h="444135">
                <a:tc>
                  <a:txBody>
                    <a:bodyPr/>
                    <a:lstStyle/>
                    <a:p>
                      <a:pPr algn="just">
                        <a:lnSpc>
                          <a:spcPct val="150000"/>
                        </a:lnSpc>
                        <a:spcAft>
                          <a:spcPts val="0"/>
                        </a:spcAft>
                      </a:pPr>
                      <a:r>
                        <a:rPr lang="en-ZA" sz="1400" dirty="0">
                          <a:effectLst/>
                          <a:latin typeface="+mn-lt"/>
                        </a:rPr>
                        <a:t>Infrastructure and Service Delivery</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Wingdings" panose="05000000000000000000" pitchFamily="2" charset="2"/>
                        <a:buChar char="q"/>
                      </a:pPr>
                      <a:r>
                        <a:rPr lang="en-ZA" sz="1400" dirty="0">
                          <a:effectLst/>
                          <a:latin typeface="+mn-lt"/>
                        </a:rPr>
                        <a:t>Committee on Infrastructure and Service Delivery/Project Management Unit</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2527851"/>
                  </a:ext>
                </a:extLst>
              </a:tr>
              <a:tr h="311309">
                <a:tc>
                  <a:txBody>
                    <a:bodyPr/>
                    <a:lstStyle/>
                    <a:p>
                      <a:pPr algn="just">
                        <a:lnSpc>
                          <a:spcPct val="150000"/>
                        </a:lnSpc>
                        <a:spcAft>
                          <a:spcPts val="0"/>
                        </a:spcAft>
                      </a:pPr>
                      <a:r>
                        <a:rPr lang="en-ZA" sz="1400" dirty="0">
                          <a:effectLst/>
                          <a:latin typeface="+mn-lt"/>
                        </a:rPr>
                        <a:t>Municipal Planning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Wingdings" panose="05000000000000000000" pitchFamily="2" charset="2"/>
                        <a:buChar char="q"/>
                      </a:pPr>
                      <a:r>
                        <a:rPr lang="en-ZA" sz="1400" dirty="0">
                          <a:effectLst/>
                          <a:latin typeface="+mn-lt"/>
                        </a:rPr>
                        <a:t>Committee on Municipal Planning &amp; LED</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5997534"/>
                  </a:ext>
                </a:extLst>
              </a:tr>
              <a:tr h="311309">
                <a:tc>
                  <a:txBody>
                    <a:bodyPr/>
                    <a:lstStyle/>
                    <a:p>
                      <a:pPr algn="just">
                        <a:lnSpc>
                          <a:spcPct val="150000"/>
                        </a:lnSpc>
                        <a:spcAft>
                          <a:spcPts val="0"/>
                        </a:spcAft>
                      </a:pPr>
                      <a:r>
                        <a:rPr lang="en-ZA" sz="1400" dirty="0">
                          <a:effectLst/>
                          <a:latin typeface="+mn-lt"/>
                        </a:rPr>
                        <a:t>Institutional Development and Municipal Administration</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Wingdings" panose="05000000000000000000" pitchFamily="2" charset="2"/>
                        <a:buChar char="q"/>
                      </a:pPr>
                      <a:r>
                        <a:rPr lang="en-ZA" sz="1400" dirty="0">
                          <a:effectLst/>
                          <a:latin typeface="+mn-lt"/>
                        </a:rPr>
                        <a:t>Committee on Human Resource/LLF</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7190835"/>
                  </a:ext>
                </a:extLst>
              </a:tr>
              <a:tr h="933928">
                <a:tc>
                  <a:txBody>
                    <a:bodyPr/>
                    <a:lstStyle/>
                    <a:p>
                      <a:pPr algn="just">
                        <a:lnSpc>
                          <a:spcPct val="150000"/>
                        </a:lnSpc>
                        <a:spcAft>
                          <a:spcPts val="0"/>
                        </a:spcAft>
                      </a:pPr>
                      <a:r>
                        <a:rPr lang="en-ZA" sz="1400" dirty="0">
                          <a:effectLst/>
                          <a:latin typeface="+mn-lt"/>
                        </a:rPr>
                        <a:t>Executive Committee (EXCO)</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Wingdings" panose="05000000000000000000" pitchFamily="2" charset="2"/>
                        <a:buChar char="q"/>
                      </a:pPr>
                      <a:r>
                        <a:rPr lang="en-ZA" sz="1400" dirty="0">
                          <a:effectLst/>
                          <a:latin typeface="+mn-lt"/>
                        </a:rPr>
                        <a:t>Mayoral Committees </a:t>
                      </a:r>
                    </a:p>
                    <a:p>
                      <a:pPr marL="342900" lvl="0" indent="-342900" algn="just">
                        <a:lnSpc>
                          <a:spcPct val="150000"/>
                        </a:lnSpc>
                        <a:spcAft>
                          <a:spcPts val="0"/>
                        </a:spcAft>
                        <a:buFont typeface="Wingdings" panose="05000000000000000000" pitchFamily="2" charset="2"/>
                        <a:buChar char="q"/>
                      </a:pPr>
                      <a:r>
                        <a:rPr lang="en-ZA" sz="1400" dirty="0">
                          <a:effectLst/>
                          <a:latin typeface="+mn-lt"/>
                        </a:rPr>
                        <a:t>Section 79 Committees</a:t>
                      </a:r>
                    </a:p>
                    <a:p>
                      <a:pPr marL="342900" lvl="0" indent="-342900" algn="just">
                        <a:lnSpc>
                          <a:spcPct val="150000"/>
                        </a:lnSpc>
                        <a:spcAft>
                          <a:spcPts val="0"/>
                        </a:spcAft>
                        <a:buFont typeface="Wingdings" panose="05000000000000000000" pitchFamily="2" charset="2"/>
                        <a:buChar char="q"/>
                      </a:pPr>
                      <a:r>
                        <a:rPr lang="en-ZA" sz="1400" dirty="0">
                          <a:effectLst/>
                          <a:latin typeface="+mn-lt"/>
                        </a:rPr>
                        <a:t>Section 80 Committees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021690"/>
                  </a:ext>
                </a:extLst>
              </a:tr>
              <a:tr h="311309">
                <a:tc>
                  <a:txBody>
                    <a:bodyPr/>
                    <a:lstStyle/>
                    <a:p>
                      <a:pPr algn="just">
                        <a:lnSpc>
                          <a:spcPct val="150000"/>
                        </a:lnSpc>
                        <a:spcAft>
                          <a:spcPts val="0"/>
                        </a:spcAft>
                      </a:pPr>
                      <a:r>
                        <a:rPr lang="en-ZA" sz="1400" dirty="0">
                          <a:effectLst/>
                          <a:latin typeface="+mn-lt"/>
                        </a:rPr>
                        <a:t>Ward Committee</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Wingdings" panose="05000000000000000000" pitchFamily="2" charset="2"/>
                        <a:buChar char="q"/>
                      </a:pPr>
                      <a:r>
                        <a:rPr lang="en-ZA" sz="1400" dirty="0">
                          <a:effectLst/>
                          <a:latin typeface="+mn-lt"/>
                        </a:rPr>
                        <a:t>Ward Committee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8153625"/>
                  </a:ext>
                </a:extLst>
              </a:tr>
            </a:tbl>
          </a:graphicData>
        </a:graphic>
      </p:graphicFrame>
    </p:spTree>
    <p:extLst>
      <p:ext uri="{BB962C8B-B14F-4D97-AF65-F5344CB8AC3E}">
        <p14:creationId xmlns:p14="http://schemas.microsoft.com/office/powerpoint/2010/main" val="1508143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fld id="{96EE341D-7FB3-8842-B738-5F9C2E379E29}" type="slidenum">
              <a:rPr lang="en-US" smtClean="0">
                <a:solidFill>
                  <a:prstClr val="black">
                    <a:tint val="75000"/>
                  </a:prstClr>
                </a:solidFill>
              </a:rPr>
              <a:pPr/>
              <a:t>17</a:t>
            </a:fld>
            <a:endParaRPr lang="en-US" dirty="0">
              <a:solidFill>
                <a:prstClr val="black">
                  <a:tint val="75000"/>
                </a:prstClr>
              </a:solidFill>
            </a:endParaRPr>
          </a:p>
        </p:txBody>
      </p:sp>
      <p:pic>
        <p:nvPicPr>
          <p:cNvPr id="5" name="Picture 4" descr="LGSETA_Powerpoint template_draft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9" y="10254"/>
            <a:ext cx="9168449" cy="6858000"/>
          </a:xfrm>
          <a:prstGeom prst="rect">
            <a:avLst/>
          </a:prstGeom>
        </p:spPr>
      </p:pic>
      <p:sp>
        <p:nvSpPr>
          <p:cNvPr id="6" name="Title 1"/>
          <p:cNvSpPr txBox="1">
            <a:spLocks/>
          </p:cNvSpPr>
          <p:nvPr/>
        </p:nvSpPr>
        <p:spPr bwMode="auto">
          <a:xfrm>
            <a:off x="1394712" y="1066800"/>
            <a:ext cx="8230937"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prstClr val="white"/>
                </a:solidFill>
                <a:effectLst/>
                <a:uLnTx/>
                <a:uFillTx/>
                <a:latin typeface="Calibri"/>
                <a:ea typeface="+mj-ea"/>
                <a:cs typeface="Arial" panose="020B0604020202020204" pitchFamily="34" charset="0"/>
              </a:rPr>
              <a:t>PILLARS OF THE COUNCILLOR DEVELOPMENT STRATEGY</a:t>
            </a:r>
            <a:endParaRPr kumimoji="0" lang="en-ZA" sz="28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p:txBody>
      </p:sp>
      <p:sp>
        <p:nvSpPr>
          <p:cNvPr id="7" name="TextBox 6"/>
          <p:cNvSpPr txBox="1"/>
          <p:nvPr/>
        </p:nvSpPr>
        <p:spPr>
          <a:xfrm>
            <a:off x="297673" y="1547267"/>
            <a:ext cx="8784215" cy="5665782"/>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ZA" b="1" i="0" u="none" strike="noStrike" kern="1200" cap="none" spc="0" normalizeH="0" baseline="0" noProof="0" dirty="0" smtClean="0">
                <a:ln>
                  <a:noFill/>
                </a:ln>
                <a:solidFill>
                  <a:schemeClr val="accent6"/>
                </a:solidFill>
                <a:effectLst>
                  <a:outerShdw blurRad="38100" dist="38100" dir="2700000" algn="tl">
                    <a:srgbClr val="000000">
                      <a:alpha val="43137"/>
                    </a:srgbClr>
                  </a:outerShdw>
                </a:effectLst>
                <a:uLnTx/>
                <a:uFillTx/>
                <a:ea typeface="+mn-ea"/>
                <a:cs typeface="Arial" panose="020B0604020202020204" pitchFamily="34" charset="0"/>
              </a:rPr>
              <a:t>PILLAR 3:  Soft Skills Development</a:t>
            </a:r>
            <a:endParaRPr kumimoji="0" lang="en-ZA" b="1"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ea typeface="+mn-ea"/>
              <a:cs typeface="Arial" panose="020B060402020202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500" b="0"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ea typeface="+mn-ea"/>
                <a:cs typeface="Arial" panose="020B0604020202020204" pitchFamily="34" charset="0"/>
              </a:rPr>
              <a:t>O</a:t>
            </a:r>
            <a:r>
              <a:rPr kumimoji="0" lang="en-ZA" sz="1500" b="0"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ea typeface="+mn-ea"/>
                <a:cs typeface="Arial" panose="020B0604020202020204" pitchFamily="34" charset="0"/>
              </a:rPr>
              <a:t>bjectives </a:t>
            </a:r>
            <a:r>
              <a:rPr kumimoji="0" lang="en-ZA" sz="1500" b="0"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ea typeface="+mn-ea"/>
                <a:cs typeface="Arial" panose="020B0604020202020204" pitchFamily="34" charset="0"/>
              </a:rPr>
              <a:t>of this pillar: </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500" b="0" i="0" u="none" strike="noStrike" kern="1200" cap="none" spc="0" normalizeH="0" baseline="0" noProof="0" dirty="0">
                <a:ln>
                  <a:noFill/>
                </a:ln>
                <a:solidFill>
                  <a:prstClr val="black">
                    <a:lumMod val="65000"/>
                    <a:lumOff val="35000"/>
                  </a:prstClr>
                </a:solidFill>
                <a:effectLst/>
                <a:uLnTx/>
                <a:uFillTx/>
                <a:ea typeface="+mn-ea"/>
                <a:cs typeface="Arial" panose="020B0604020202020204" pitchFamily="34" charset="0"/>
              </a:rPr>
              <a:t>This </a:t>
            </a:r>
            <a:r>
              <a:rPr kumimoji="0" lang="en-ZA" sz="1500" b="0" i="0" u="none" strike="noStrike" kern="1200" cap="none" spc="0" normalizeH="0" baseline="0" noProof="0" dirty="0" smtClean="0">
                <a:ln>
                  <a:noFill/>
                </a:ln>
                <a:solidFill>
                  <a:prstClr val="black">
                    <a:lumMod val="65000"/>
                    <a:lumOff val="35000"/>
                  </a:prstClr>
                </a:solidFill>
                <a:effectLst/>
                <a:uLnTx/>
                <a:uFillTx/>
                <a:ea typeface="+mn-ea"/>
                <a:cs typeface="Arial" panose="020B0604020202020204" pitchFamily="34" charset="0"/>
              </a:rPr>
              <a:t>pillar </a:t>
            </a:r>
            <a:r>
              <a:rPr kumimoji="0" lang="en-ZA" sz="1500" b="0" i="0" u="none" strike="noStrike" kern="1200" cap="none" spc="0" normalizeH="0" baseline="0" noProof="0" dirty="0">
                <a:ln>
                  <a:noFill/>
                </a:ln>
                <a:solidFill>
                  <a:prstClr val="black">
                    <a:lumMod val="65000"/>
                    <a:lumOff val="35000"/>
                  </a:prstClr>
                </a:solidFill>
                <a:effectLst/>
                <a:uLnTx/>
                <a:uFillTx/>
                <a:ea typeface="+mn-ea"/>
                <a:cs typeface="Arial" panose="020B0604020202020204" pitchFamily="34" charset="0"/>
              </a:rPr>
              <a:t>deals with values, norms and standard that councillors must possess to ensure ethical leadership in the Municipality and communities; </a:t>
            </a:r>
            <a:endParaRPr kumimoji="0" lang="en-ZA" sz="1500" b="0" i="0" u="none" strike="noStrike" kern="1200" cap="none" spc="0" normalizeH="0" baseline="0" noProof="0" dirty="0" smtClean="0">
              <a:ln>
                <a:noFill/>
              </a:ln>
              <a:solidFill>
                <a:prstClr val="black">
                  <a:lumMod val="65000"/>
                  <a:lumOff val="35000"/>
                </a:prstClr>
              </a:solidFill>
              <a:effectLst/>
              <a:uLnTx/>
              <a:uFillTx/>
              <a:ea typeface="+mn-ea"/>
              <a:cs typeface="Arial" panose="020B0604020202020204" pitchFamily="34" charset="0"/>
            </a:endParaRP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500" b="0" i="0" u="none" strike="noStrike" kern="1200" cap="none" spc="0" normalizeH="0" baseline="0" noProof="0" dirty="0">
                <a:ln>
                  <a:noFill/>
                </a:ln>
                <a:solidFill>
                  <a:prstClr val="black">
                    <a:lumMod val="65000"/>
                    <a:lumOff val="35000"/>
                  </a:prstClr>
                </a:solidFill>
                <a:effectLst/>
                <a:uLnTx/>
                <a:uFillTx/>
                <a:ea typeface="+mn-ea"/>
                <a:cs typeface="Arial" panose="020B0604020202020204" pitchFamily="34" charset="0"/>
              </a:rPr>
              <a:t>Although soft skills development do not necessary influence demand of skills in the </a:t>
            </a:r>
            <a:r>
              <a:rPr kumimoji="0" lang="en-ZA" sz="1500" b="0" i="0" u="none" strike="noStrike" kern="1200" cap="none" spc="0" normalizeH="0" baseline="0" noProof="0" dirty="0" smtClean="0">
                <a:ln>
                  <a:noFill/>
                </a:ln>
                <a:solidFill>
                  <a:prstClr val="black">
                    <a:lumMod val="65000"/>
                    <a:lumOff val="35000"/>
                  </a:prstClr>
                </a:solidFill>
                <a:effectLst/>
                <a:uLnTx/>
                <a:uFillTx/>
                <a:ea typeface="+mn-ea"/>
                <a:cs typeface="Arial" panose="020B0604020202020204" pitchFamily="34" charset="0"/>
              </a:rPr>
              <a:t>local government</a:t>
            </a:r>
            <a:r>
              <a:rPr kumimoji="0" lang="en-ZA" sz="1500" b="0" i="0" u="none" strike="noStrike" kern="1200" cap="none" spc="0" normalizeH="0" baseline="0" noProof="0" dirty="0">
                <a:ln>
                  <a:noFill/>
                </a:ln>
                <a:solidFill>
                  <a:prstClr val="black">
                    <a:lumMod val="65000"/>
                    <a:lumOff val="35000"/>
                  </a:prstClr>
                </a:solidFill>
                <a:effectLst/>
                <a:uLnTx/>
                <a:uFillTx/>
                <a:ea typeface="+mn-ea"/>
                <a:cs typeface="Arial" panose="020B0604020202020204" pitchFamily="34" charset="0"/>
              </a:rPr>
              <a:t>, the top up skills remain critical for Councillors in executing their roles and responsibilities</a:t>
            </a:r>
            <a:endParaRPr kumimoji="0" lang="en-ZA" sz="1500" b="0" i="0" u="none" strike="noStrike" kern="1200" cap="none" spc="0" normalizeH="0" baseline="0" noProof="0" dirty="0" smtClean="0">
              <a:ln>
                <a:noFill/>
              </a:ln>
              <a:solidFill>
                <a:prstClr val="black">
                  <a:lumMod val="65000"/>
                  <a:lumOff val="35000"/>
                </a:prstClr>
              </a:solidFill>
              <a:effectLst/>
              <a:uLnTx/>
              <a:uFillTx/>
              <a:ea typeface="+mn-ea"/>
              <a:cs typeface="Arial" panose="020B060402020202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500" b="0" i="0" u="none" strike="noStrike" kern="1200" cap="none" spc="0" normalizeH="0" baseline="0" noProof="0" dirty="0" smtClean="0">
                <a:ln>
                  <a:noFill/>
                </a:ln>
                <a:solidFill>
                  <a:prstClr val="black">
                    <a:lumMod val="65000"/>
                    <a:lumOff val="35000"/>
                  </a:prstClr>
                </a:solidFill>
                <a:effectLst>
                  <a:outerShdw blurRad="38100" dist="38100" dir="2700000" algn="tl">
                    <a:srgbClr val="000000">
                      <a:alpha val="43137"/>
                    </a:srgbClr>
                  </a:outerShdw>
                </a:effectLst>
                <a:uLnTx/>
                <a:uFillTx/>
                <a:ea typeface="+mn-ea"/>
                <a:cs typeface="Arial" panose="020B0604020202020204" pitchFamily="34" charset="0"/>
              </a:rPr>
              <a:t>Six Core Skills for Councillors</a:t>
            </a:r>
            <a:endParaRPr kumimoji="0" lang="en-ZA" sz="1500" b="0" i="0" u="none"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ea typeface="+mn-ea"/>
              <a:cs typeface="Arial" panose="020B0604020202020204" pitchFamily="34" charset="0"/>
            </a:endParaRP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500" b="0" i="0" u="none" strike="noStrike" kern="1200" cap="none" spc="0" normalizeH="0" baseline="0" noProof="0" dirty="0" smtClean="0">
                <a:ln>
                  <a:noFill/>
                </a:ln>
                <a:solidFill>
                  <a:prstClr val="black">
                    <a:lumMod val="65000"/>
                    <a:lumOff val="35000"/>
                  </a:prstClr>
                </a:solidFill>
                <a:effectLst/>
                <a:uLnTx/>
                <a:uFillTx/>
                <a:ea typeface="+mn-ea"/>
                <a:cs typeface="Arial" panose="020B0604020202020204" pitchFamily="34" charset="0"/>
              </a:rPr>
              <a:t>Leadership and Ethics</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500" b="0" i="0" u="none" strike="noStrike" kern="1200" cap="none" spc="0" normalizeH="0" baseline="0" noProof="0" dirty="0" smtClean="0">
                <a:ln>
                  <a:noFill/>
                </a:ln>
                <a:solidFill>
                  <a:prstClr val="black">
                    <a:lumMod val="65000"/>
                    <a:lumOff val="35000"/>
                  </a:prstClr>
                </a:solidFill>
                <a:effectLst/>
                <a:uLnTx/>
                <a:uFillTx/>
                <a:ea typeface="+mn-ea"/>
                <a:cs typeface="Arial" panose="020B0604020202020204" pitchFamily="34" charset="0"/>
              </a:rPr>
              <a:t>Partnership Working</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500" b="0" i="0" u="none" strike="noStrike" kern="1200" cap="none" spc="0" normalizeH="0" baseline="0" noProof="0" dirty="0" smtClean="0">
                <a:ln>
                  <a:noFill/>
                </a:ln>
                <a:solidFill>
                  <a:prstClr val="black">
                    <a:lumMod val="65000"/>
                    <a:lumOff val="35000"/>
                  </a:prstClr>
                </a:solidFill>
                <a:effectLst/>
                <a:uLnTx/>
                <a:uFillTx/>
                <a:ea typeface="+mn-ea"/>
                <a:cs typeface="Arial" panose="020B0604020202020204" pitchFamily="34" charset="0"/>
              </a:rPr>
              <a:t>Communication Skills</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500" b="0" i="0" u="none" strike="noStrike" kern="1200" cap="none" spc="0" normalizeH="0" baseline="0" noProof="0" dirty="0" smtClean="0">
                <a:ln>
                  <a:noFill/>
                </a:ln>
                <a:solidFill>
                  <a:prstClr val="black">
                    <a:lumMod val="65000"/>
                    <a:lumOff val="35000"/>
                  </a:prstClr>
                </a:solidFill>
                <a:effectLst/>
                <a:uLnTx/>
                <a:uFillTx/>
                <a:ea typeface="+mn-ea"/>
                <a:cs typeface="Arial" panose="020B0604020202020204" pitchFamily="34" charset="0"/>
              </a:rPr>
              <a:t>Political and Administrative Interference</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500" b="0" i="0" u="none" strike="noStrike" kern="1200" cap="none" spc="0" normalizeH="0" baseline="0" noProof="0" dirty="0" smtClean="0">
                <a:ln>
                  <a:noFill/>
                </a:ln>
                <a:solidFill>
                  <a:prstClr val="black">
                    <a:lumMod val="65000"/>
                    <a:lumOff val="35000"/>
                  </a:prstClr>
                </a:solidFill>
                <a:effectLst/>
                <a:uLnTx/>
                <a:uFillTx/>
                <a:ea typeface="+mn-ea"/>
                <a:cs typeface="Arial" panose="020B0604020202020204" pitchFamily="34" charset="0"/>
              </a:rPr>
              <a:t>Scrutiny and Challenge</a:t>
            </a:r>
          </a:p>
          <a:p>
            <a:pPr marL="742950" marR="0" lvl="1"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500" b="0" i="0" u="none" strike="noStrike" kern="1200" cap="none" spc="0" normalizeH="0" baseline="0" noProof="0" dirty="0" smtClean="0">
                <a:ln>
                  <a:noFill/>
                </a:ln>
                <a:solidFill>
                  <a:prstClr val="black">
                    <a:lumMod val="65000"/>
                    <a:lumOff val="35000"/>
                  </a:prstClr>
                </a:solidFill>
                <a:effectLst/>
                <a:uLnTx/>
                <a:uFillTx/>
                <a:ea typeface="+mn-ea"/>
                <a:cs typeface="Arial" panose="020B0604020202020204" pitchFamily="34" charset="0"/>
              </a:rPr>
              <a:t>Regulating, Monitoring and Evaluation</a:t>
            </a:r>
            <a:endParaRPr kumimoji="0" lang="en-ZA" sz="1500" b="0" i="0" u="none" strike="noStrike" kern="1200" cap="none" spc="0" normalizeH="0" baseline="0" noProof="0" dirty="0">
              <a:ln>
                <a:noFill/>
              </a:ln>
              <a:solidFill>
                <a:prstClr val="black">
                  <a:lumMod val="65000"/>
                  <a:lumOff val="35000"/>
                </a:prstClr>
              </a:solidFill>
              <a:effectLst/>
              <a:uLnTx/>
              <a:uFillTx/>
              <a:ea typeface="+mn-ea"/>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ZA" sz="1500" b="0" i="0" u="none" strike="noStrike" kern="1200" cap="none" spc="0" normalizeH="0" baseline="0" noProof="0" dirty="0">
              <a:ln>
                <a:noFill/>
              </a:ln>
              <a:solidFill>
                <a:prstClr val="black">
                  <a:lumMod val="65000"/>
                  <a:lumOff val="35000"/>
                </a:prstClr>
              </a:solidFill>
              <a:effectLst/>
              <a:uLnTx/>
              <a:uFillTx/>
              <a:ea typeface="+mn-ea"/>
              <a:cs typeface="Arial" panose="020B060402020202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defRPr/>
            </a:pPr>
            <a:endParaRPr kumimoji="0" lang="en-ZA" sz="1500" b="0" i="0" u="none" strike="noStrike" kern="1200" cap="none" spc="0" normalizeH="0" baseline="0" noProof="0" dirty="0" smtClean="0">
              <a:ln>
                <a:noFill/>
              </a:ln>
              <a:solidFill>
                <a:prstClr val="black">
                  <a:lumMod val="65000"/>
                  <a:lumOff val="35000"/>
                </a:prstClr>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86816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fld id="{96EE341D-7FB3-8842-B738-5F9C2E379E29}" type="slidenum">
              <a:rPr lang="en-US" smtClean="0">
                <a:solidFill>
                  <a:prstClr val="black">
                    <a:tint val="75000"/>
                  </a:prstClr>
                </a:solidFill>
              </a:rPr>
              <a:pPr/>
              <a:t>18</a:t>
            </a:fld>
            <a:endParaRPr lang="en-US" dirty="0">
              <a:solidFill>
                <a:prstClr val="black">
                  <a:tint val="75000"/>
                </a:prstClr>
              </a:solidFill>
            </a:endParaRPr>
          </a:p>
        </p:txBody>
      </p:sp>
      <p:pic>
        <p:nvPicPr>
          <p:cNvPr id="5" name="Picture 4" descr="LGSETA_Powerpoint template_draft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27846"/>
            <a:ext cx="9168449" cy="6858000"/>
          </a:xfrm>
          <a:prstGeom prst="rect">
            <a:avLst/>
          </a:prstGeom>
        </p:spPr>
      </p:pic>
      <p:sp>
        <p:nvSpPr>
          <p:cNvPr id="6" name="Title 1"/>
          <p:cNvSpPr txBox="1">
            <a:spLocks/>
          </p:cNvSpPr>
          <p:nvPr/>
        </p:nvSpPr>
        <p:spPr bwMode="auto">
          <a:xfrm>
            <a:off x="1288803" y="1052898"/>
            <a:ext cx="8230937"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prstClr val="white"/>
                </a:solidFill>
                <a:effectLst/>
                <a:uLnTx/>
                <a:uFillTx/>
                <a:latin typeface="Calibri"/>
                <a:ea typeface="+mj-ea"/>
                <a:cs typeface="Arial" panose="020B0604020202020204" pitchFamily="34" charset="0"/>
              </a:rPr>
              <a:t>IMPLEMENTATION PLAN OF THE COUNCILLOR </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prstClr val="white"/>
                </a:solidFill>
                <a:effectLst/>
                <a:uLnTx/>
                <a:uFillTx/>
                <a:latin typeface="Calibri"/>
                <a:ea typeface="+mj-ea"/>
                <a:cs typeface="Arial" panose="020B0604020202020204" pitchFamily="34" charset="0"/>
              </a:rPr>
              <a:t>STRATEGY</a:t>
            </a:r>
            <a:endParaRPr kumimoji="0" lang="en-ZA" sz="28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p:txBody>
      </p:sp>
      <p:sp>
        <p:nvSpPr>
          <p:cNvPr id="7"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ZA" dirty="0">
              <a:solidFill>
                <a:prstClr val="black">
                  <a:tint val="75000"/>
                </a:prstClr>
              </a:solidFill>
              <a:latin typeface="Calibri"/>
            </a:endParaRPr>
          </a:p>
        </p:txBody>
      </p:sp>
      <p:sp>
        <p:nvSpPr>
          <p:cNvPr id="8" name="TextBox 7"/>
          <p:cNvSpPr txBox="1"/>
          <p:nvPr/>
        </p:nvSpPr>
        <p:spPr>
          <a:xfrm>
            <a:off x="0" y="1601699"/>
            <a:ext cx="9220200" cy="1569660"/>
          </a:xfrm>
          <a:prstGeom prst="rect">
            <a:avLst/>
          </a:prstGeom>
          <a:noFill/>
        </p:spPr>
        <p:txBody>
          <a:bodyPr wrap="square" rtlCol="0">
            <a:spAutoFit/>
          </a:body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chemeClr val="tx1">
                    <a:lumMod val="75000"/>
                    <a:lumOff val="25000"/>
                  </a:schemeClr>
                </a:solidFill>
                <a:effectLst/>
                <a:uLnTx/>
                <a:uFillTx/>
                <a:ea typeface="+mn-ea"/>
                <a:cs typeface="Arial" panose="020B0604020202020204" pitchFamily="34" charset="0"/>
              </a:rPr>
              <a:t>The implementation plan of the Local Government Councillor Development Strategy calls for forging strategic partnership with different role players in the local government sector playing various roles and responsibilities within their </a:t>
            </a:r>
            <a:r>
              <a:rPr kumimoji="0" lang="en-ZA" sz="1600" b="0" i="0" u="none" strike="noStrike" kern="1200" cap="none" spc="0" normalizeH="0" baseline="0" noProof="0" dirty="0" smtClean="0">
                <a:ln>
                  <a:noFill/>
                </a:ln>
                <a:solidFill>
                  <a:schemeClr val="tx1">
                    <a:lumMod val="75000"/>
                    <a:lumOff val="25000"/>
                  </a:schemeClr>
                </a:solidFill>
                <a:effectLst/>
                <a:uLnTx/>
                <a:uFillTx/>
                <a:ea typeface="+mn-ea"/>
                <a:cs typeface="Arial" panose="020B0604020202020204" pitchFamily="34" charset="0"/>
              </a:rPr>
              <a:t>mandates.</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ZA" sz="1600" b="0" i="0" u="none" strike="noStrike" kern="1200" cap="none" spc="0" normalizeH="0" baseline="0" noProof="0" dirty="0" smtClean="0">
              <a:ln>
                <a:noFill/>
              </a:ln>
              <a:solidFill>
                <a:schemeClr val="tx1">
                  <a:lumMod val="75000"/>
                  <a:lumOff val="25000"/>
                </a:schemeClr>
              </a:solidFill>
              <a:effectLst/>
              <a:uLnTx/>
              <a:uFillTx/>
              <a:ea typeface="+mn-ea"/>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645146138"/>
              </p:ext>
            </p:extLst>
          </p:nvPr>
        </p:nvGraphicFramePr>
        <p:xfrm>
          <a:off x="373117" y="2838698"/>
          <a:ext cx="8550166" cy="3287465"/>
        </p:xfrm>
        <a:graphic>
          <a:graphicData uri="http://schemas.openxmlformats.org/drawingml/2006/table">
            <a:tbl>
              <a:tblPr firstRow="1" firstCol="1" bandRow="1"/>
              <a:tblGrid>
                <a:gridCol w="2849740">
                  <a:extLst>
                    <a:ext uri="{9D8B030D-6E8A-4147-A177-3AD203B41FA5}">
                      <a16:colId xmlns:a16="http://schemas.microsoft.com/office/drawing/2014/main" val="1005069500"/>
                    </a:ext>
                  </a:extLst>
                </a:gridCol>
                <a:gridCol w="5700426">
                  <a:extLst>
                    <a:ext uri="{9D8B030D-6E8A-4147-A177-3AD203B41FA5}">
                      <a16:colId xmlns:a16="http://schemas.microsoft.com/office/drawing/2014/main" val="477460287"/>
                    </a:ext>
                  </a:extLst>
                </a:gridCol>
              </a:tblGrid>
              <a:tr h="401461">
                <a:tc>
                  <a:txBody>
                    <a:bodyPr/>
                    <a:lstStyle/>
                    <a:p>
                      <a:pPr algn="ctr">
                        <a:lnSpc>
                          <a:spcPct val="150000"/>
                        </a:lnSpc>
                        <a:spcAft>
                          <a:spcPts val="0"/>
                        </a:spcAft>
                      </a:pPr>
                      <a:r>
                        <a:rPr lang="en-ZA" sz="1400" dirty="0">
                          <a:solidFill>
                            <a:schemeClr val="tx1">
                              <a:lumMod val="75000"/>
                              <a:lumOff val="25000"/>
                            </a:schemeClr>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Institution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CDCE"/>
                    </a:solidFill>
                  </a:tcPr>
                </a:tc>
                <a:tc>
                  <a:txBody>
                    <a:bodyPr/>
                    <a:lstStyle/>
                    <a:p>
                      <a:pPr algn="ctr">
                        <a:lnSpc>
                          <a:spcPct val="150000"/>
                        </a:lnSpc>
                        <a:spcAft>
                          <a:spcPts val="0"/>
                        </a:spcAft>
                      </a:pPr>
                      <a:r>
                        <a:rPr lang="en-ZA" sz="1400" dirty="0">
                          <a:solidFill>
                            <a:schemeClr val="tx1">
                              <a:lumMod val="75000"/>
                              <a:lumOff val="25000"/>
                            </a:schemeClr>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Role and Responsibility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CDCE"/>
                    </a:solidFill>
                  </a:tcPr>
                </a:tc>
                <a:extLst>
                  <a:ext uri="{0D108BD9-81ED-4DB2-BD59-A6C34878D82A}">
                    <a16:rowId xmlns:a16="http://schemas.microsoft.com/office/drawing/2014/main" val="3947539059"/>
                  </a:ext>
                </a:extLst>
              </a:tr>
              <a:tr h="1046339">
                <a:tc>
                  <a:txBody>
                    <a:bodyPr/>
                    <a:lstStyle/>
                    <a:p>
                      <a:pPr algn="just">
                        <a:lnSpc>
                          <a:spcPct val="150000"/>
                        </a:lnSpc>
                        <a:spcAft>
                          <a:spcPts val="0"/>
                        </a:spcAft>
                      </a:pPr>
                      <a:r>
                        <a:rPr lang="en-ZA" sz="1400" dirty="0">
                          <a:solidFill>
                            <a:schemeClr val="tx1">
                              <a:lumMod val="75000"/>
                              <a:lumOff val="25000"/>
                            </a:schemeClr>
                          </a:solidFill>
                          <a:effectLst/>
                          <a:latin typeface="+mn-lt"/>
                          <a:ea typeface="Calibri" panose="020F0502020204030204" pitchFamily="34" charset="0"/>
                          <a:cs typeface="Arial" panose="020B0604020202020204" pitchFamily="34" charset="0"/>
                        </a:rPr>
                        <a:t>Local Government SETA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Wingdings" panose="05000000000000000000" pitchFamily="2" charset="2"/>
                        <a:buChar char="q"/>
                      </a:pPr>
                      <a:r>
                        <a:rPr lang="en-ZA" sz="1400" dirty="0">
                          <a:solidFill>
                            <a:schemeClr val="tx1">
                              <a:lumMod val="75000"/>
                              <a:lumOff val="25000"/>
                            </a:schemeClr>
                          </a:solidFill>
                          <a:effectLst/>
                          <a:latin typeface="+mn-lt"/>
                          <a:ea typeface="Calibri" panose="020F0502020204030204" pitchFamily="34" charset="0"/>
                          <a:cs typeface="Arial" panose="020B0604020202020204" pitchFamily="34" charset="0"/>
                        </a:rPr>
                        <a:t>Funding</a:t>
                      </a:r>
                    </a:p>
                    <a:p>
                      <a:pPr marL="342900" lvl="0" indent="-342900" algn="just">
                        <a:lnSpc>
                          <a:spcPct val="150000"/>
                        </a:lnSpc>
                        <a:spcAft>
                          <a:spcPts val="0"/>
                        </a:spcAft>
                        <a:buFont typeface="Wingdings" panose="05000000000000000000" pitchFamily="2" charset="2"/>
                        <a:buChar char="q"/>
                      </a:pPr>
                      <a:r>
                        <a:rPr lang="en-ZA" sz="1400" dirty="0">
                          <a:solidFill>
                            <a:schemeClr val="tx1">
                              <a:lumMod val="75000"/>
                              <a:lumOff val="25000"/>
                            </a:schemeClr>
                          </a:solidFill>
                          <a:effectLst/>
                          <a:latin typeface="+mn-lt"/>
                          <a:ea typeface="Calibri" panose="020F0502020204030204" pitchFamily="34" charset="0"/>
                          <a:cs typeface="Arial" panose="020B0604020202020204" pitchFamily="34" charset="0"/>
                        </a:rPr>
                        <a:t>Identify skills gaps and skills demand </a:t>
                      </a:r>
                    </a:p>
                    <a:p>
                      <a:pPr marL="342900" lvl="0" indent="-342900" algn="just">
                        <a:lnSpc>
                          <a:spcPct val="150000"/>
                        </a:lnSpc>
                        <a:spcAft>
                          <a:spcPts val="0"/>
                        </a:spcAft>
                        <a:buFont typeface="Wingdings" panose="05000000000000000000" pitchFamily="2" charset="2"/>
                        <a:buChar char="q"/>
                      </a:pPr>
                      <a:r>
                        <a:rPr lang="en-ZA" sz="1400" dirty="0">
                          <a:solidFill>
                            <a:schemeClr val="tx1">
                              <a:lumMod val="75000"/>
                              <a:lumOff val="25000"/>
                            </a:schemeClr>
                          </a:solidFill>
                          <a:effectLst/>
                          <a:latin typeface="+mn-lt"/>
                          <a:ea typeface="Calibri" panose="020F0502020204030204" pitchFamily="34" charset="0"/>
                          <a:cs typeface="Arial" panose="020B0604020202020204" pitchFamily="34" charset="0"/>
                        </a:rPr>
                        <a:t>Develop and Design Programmes/Qualifications for Councillor Development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960835"/>
                  </a:ext>
                </a:extLst>
              </a:tr>
              <a:tr h="802922">
                <a:tc>
                  <a:txBody>
                    <a:bodyPr/>
                    <a:lstStyle/>
                    <a:p>
                      <a:pPr algn="just">
                        <a:lnSpc>
                          <a:spcPct val="150000"/>
                        </a:lnSpc>
                        <a:spcAft>
                          <a:spcPts val="0"/>
                        </a:spcAft>
                      </a:pPr>
                      <a:r>
                        <a:rPr lang="en-ZA" sz="1400" dirty="0">
                          <a:solidFill>
                            <a:schemeClr val="tx1">
                              <a:lumMod val="75000"/>
                              <a:lumOff val="25000"/>
                            </a:schemeClr>
                          </a:solidFill>
                          <a:effectLst/>
                          <a:latin typeface="+mn-lt"/>
                          <a:ea typeface="Calibri" panose="020F0502020204030204" pitchFamily="34" charset="0"/>
                          <a:cs typeface="Arial" panose="020B0604020202020204" pitchFamily="34" charset="0"/>
                        </a:rPr>
                        <a:t>National Treasury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Wingdings" panose="05000000000000000000" pitchFamily="2" charset="2"/>
                        <a:buChar char="q"/>
                      </a:pPr>
                      <a:r>
                        <a:rPr lang="en-ZA" sz="1400" dirty="0">
                          <a:solidFill>
                            <a:schemeClr val="tx1">
                              <a:lumMod val="75000"/>
                              <a:lumOff val="25000"/>
                            </a:schemeClr>
                          </a:solidFill>
                          <a:effectLst/>
                          <a:latin typeface="+mn-lt"/>
                          <a:ea typeface="Calibri" panose="020F0502020204030204" pitchFamily="34" charset="0"/>
                          <a:cs typeface="Arial" panose="020B0604020202020204" pitchFamily="34" charset="0"/>
                        </a:rPr>
                        <a:t>Funding</a:t>
                      </a:r>
                    </a:p>
                    <a:p>
                      <a:pPr marL="342900" lvl="0" indent="-342900" algn="just">
                        <a:lnSpc>
                          <a:spcPct val="150000"/>
                        </a:lnSpc>
                        <a:spcAft>
                          <a:spcPts val="0"/>
                        </a:spcAft>
                        <a:buFont typeface="Wingdings" panose="05000000000000000000" pitchFamily="2" charset="2"/>
                        <a:buChar char="q"/>
                      </a:pPr>
                      <a:r>
                        <a:rPr lang="en-ZA" sz="1400" dirty="0">
                          <a:solidFill>
                            <a:schemeClr val="tx1">
                              <a:lumMod val="75000"/>
                              <a:lumOff val="25000"/>
                            </a:schemeClr>
                          </a:solidFill>
                          <a:effectLst/>
                          <a:latin typeface="+mn-lt"/>
                          <a:ea typeface="Calibri" panose="020F0502020204030204" pitchFamily="34" charset="0"/>
                          <a:cs typeface="Arial" panose="020B0604020202020204" pitchFamily="34" charset="0"/>
                        </a:rPr>
                        <a:t>Implementing MFMA/MPAC training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179154"/>
                  </a:ext>
                </a:extLst>
              </a:tr>
              <a:tr h="401461">
                <a:tc>
                  <a:txBody>
                    <a:bodyPr/>
                    <a:lstStyle/>
                    <a:p>
                      <a:pPr algn="just">
                        <a:lnSpc>
                          <a:spcPct val="150000"/>
                        </a:lnSpc>
                        <a:spcAft>
                          <a:spcPts val="0"/>
                        </a:spcAft>
                      </a:pPr>
                      <a:r>
                        <a:rPr lang="en-ZA" sz="1400" dirty="0">
                          <a:solidFill>
                            <a:schemeClr val="tx1">
                              <a:lumMod val="75000"/>
                              <a:lumOff val="25000"/>
                            </a:schemeClr>
                          </a:solidFill>
                          <a:effectLst/>
                          <a:latin typeface="+mn-lt"/>
                          <a:ea typeface="Calibri" panose="020F0502020204030204" pitchFamily="34" charset="0"/>
                          <a:cs typeface="Arial" panose="020B0604020202020204" pitchFamily="34" charset="0"/>
                        </a:rPr>
                        <a:t>SALGA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Wingdings" panose="05000000000000000000" pitchFamily="2" charset="2"/>
                        <a:buChar char="q"/>
                      </a:pPr>
                      <a:r>
                        <a:rPr lang="en-ZA" sz="1400" dirty="0">
                          <a:solidFill>
                            <a:schemeClr val="tx1">
                              <a:lumMod val="75000"/>
                              <a:lumOff val="25000"/>
                            </a:schemeClr>
                          </a:solidFill>
                          <a:effectLst/>
                          <a:latin typeface="+mn-lt"/>
                          <a:ea typeface="Calibri" panose="020F0502020204030204" pitchFamily="34" charset="0"/>
                          <a:cs typeface="Arial" panose="020B0604020202020204" pitchFamily="34" charset="0"/>
                        </a:rPr>
                        <a:t>Implementing Partner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062338"/>
                  </a:ext>
                </a:extLst>
              </a:tr>
              <a:tr h="401461">
                <a:tc>
                  <a:txBody>
                    <a:bodyPr/>
                    <a:lstStyle/>
                    <a:p>
                      <a:pPr algn="just">
                        <a:lnSpc>
                          <a:spcPct val="150000"/>
                        </a:lnSpc>
                        <a:spcAft>
                          <a:spcPts val="0"/>
                        </a:spcAft>
                      </a:pPr>
                      <a:r>
                        <a:rPr lang="en-ZA" sz="1400" dirty="0">
                          <a:solidFill>
                            <a:schemeClr val="tx1">
                              <a:lumMod val="75000"/>
                              <a:lumOff val="25000"/>
                            </a:schemeClr>
                          </a:solidFill>
                          <a:effectLst/>
                          <a:latin typeface="+mn-lt"/>
                          <a:ea typeface="Calibri" panose="020F0502020204030204" pitchFamily="34" charset="0"/>
                          <a:cs typeface="Arial" panose="020B0604020202020204" pitchFamily="34" charset="0"/>
                        </a:rPr>
                        <a:t>National COGTA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50000"/>
                        </a:lnSpc>
                        <a:spcAft>
                          <a:spcPts val="0"/>
                        </a:spcAft>
                        <a:buFont typeface="Wingdings" panose="05000000000000000000" pitchFamily="2" charset="2"/>
                        <a:buChar char="q"/>
                      </a:pPr>
                      <a:r>
                        <a:rPr lang="en-ZA" sz="1400" dirty="0">
                          <a:solidFill>
                            <a:schemeClr val="tx1">
                              <a:lumMod val="75000"/>
                              <a:lumOff val="25000"/>
                            </a:schemeClr>
                          </a:solidFill>
                          <a:effectLst/>
                          <a:latin typeface="+mn-lt"/>
                          <a:ea typeface="Calibri" panose="020F0502020204030204" pitchFamily="34" charset="0"/>
                          <a:cs typeface="Arial" panose="020B0604020202020204" pitchFamily="34" charset="0"/>
                        </a:rPr>
                        <a:t>Implementing Partner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990912"/>
                  </a:ext>
                </a:extLst>
              </a:tr>
            </a:tbl>
          </a:graphicData>
        </a:graphic>
      </p:graphicFrame>
    </p:spTree>
    <p:extLst>
      <p:ext uri="{BB962C8B-B14F-4D97-AF65-F5344CB8AC3E}">
        <p14:creationId xmlns:p14="http://schemas.microsoft.com/office/powerpoint/2010/main" val="3145213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fld id="{96EE341D-7FB3-8842-B738-5F9C2E379E29}" type="slidenum">
              <a:rPr lang="en-US" smtClean="0">
                <a:solidFill>
                  <a:prstClr val="black">
                    <a:tint val="75000"/>
                  </a:prstClr>
                </a:solidFill>
              </a:rPr>
              <a:pPr/>
              <a:t>19</a:t>
            </a:fld>
            <a:endParaRPr lang="en-US" dirty="0">
              <a:solidFill>
                <a:prstClr val="black">
                  <a:tint val="75000"/>
                </a:prstClr>
              </a:solidFill>
            </a:endParaRPr>
          </a:p>
        </p:txBody>
      </p:sp>
      <p:pic>
        <p:nvPicPr>
          <p:cNvPr id="5" name="Picture 4" descr="LGSETA_Powerpoint template_draft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9" y="10254"/>
            <a:ext cx="9168449" cy="6858000"/>
          </a:xfrm>
          <a:prstGeom prst="rect">
            <a:avLst/>
          </a:prstGeom>
        </p:spPr>
      </p:pic>
      <p:sp>
        <p:nvSpPr>
          <p:cNvPr id="6" name="Title 1"/>
          <p:cNvSpPr txBox="1">
            <a:spLocks/>
          </p:cNvSpPr>
          <p:nvPr/>
        </p:nvSpPr>
        <p:spPr bwMode="auto">
          <a:xfrm>
            <a:off x="1371402" y="1068299"/>
            <a:ext cx="8230937"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prstClr val="white"/>
                </a:solidFill>
                <a:effectLst/>
                <a:uLnTx/>
                <a:uFillTx/>
                <a:latin typeface="Calibri"/>
                <a:ea typeface="+mj-ea"/>
                <a:cs typeface="Arial" panose="020B0604020202020204" pitchFamily="34" charset="0"/>
              </a:rPr>
              <a:t>IMPLEMENTATION PLAN OF THE COUNCILLOR </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smtClean="0">
                <a:ln>
                  <a:noFill/>
                </a:ln>
                <a:solidFill>
                  <a:prstClr val="white"/>
                </a:solidFill>
                <a:effectLst/>
                <a:uLnTx/>
                <a:uFillTx/>
                <a:latin typeface="Calibri"/>
                <a:ea typeface="+mj-ea"/>
                <a:cs typeface="Arial" panose="020B0604020202020204" pitchFamily="34" charset="0"/>
              </a:rPr>
              <a:t>STRATEGY</a:t>
            </a:r>
            <a:endParaRPr kumimoji="0" lang="en-ZA" sz="28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p:txBody>
      </p:sp>
      <p:sp>
        <p:nvSpPr>
          <p:cNvPr id="7"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ZA" dirty="0">
              <a:solidFill>
                <a:prstClr val="black">
                  <a:tint val="75000"/>
                </a:prstClr>
              </a:solidFill>
              <a:latin typeface="Calibri"/>
            </a:endParaRPr>
          </a:p>
        </p:txBody>
      </p:sp>
      <p:sp>
        <p:nvSpPr>
          <p:cNvPr id="8" name="TextBox 7"/>
          <p:cNvSpPr txBox="1"/>
          <p:nvPr/>
        </p:nvSpPr>
        <p:spPr>
          <a:xfrm>
            <a:off x="77513" y="1870718"/>
            <a:ext cx="9220200" cy="830997"/>
          </a:xfrm>
          <a:prstGeom prst="rect">
            <a:avLst/>
          </a:prstGeom>
          <a:noFill/>
        </p:spPr>
        <p:txBody>
          <a:bodyPr wrap="square" rtlCol="0">
            <a:spAutoFit/>
          </a:bodyPr>
          <a:lstStyle/>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600" b="0" i="0" u="none" strike="noStrike" kern="1200" cap="none" spc="0" normalizeH="0" baseline="0" noProof="0" dirty="0" smtClean="0">
                <a:ln>
                  <a:noFill/>
                </a:ln>
                <a:solidFill>
                  <a:schemeClr val="tx1">
                    <a:lumMod val="75000"/>
                    <a:lumOff val="25000"/>
                  </a:schemeClr>
                </a:solidFill>
                <a:effectLst/>
                <a:uLnTx/>
                <a:uFillTx/>
                <a:ea typeface="+mn-ea"/>
                <a:cs typeface="Arial" panose="020B0604020202020204" pitchFamily="34" charset="0"/>
              </a:rPr>
              <a:t>The Councillor Development Strategy will be implemented in phases as detailed below:</a:t>
            </a:r>
            <a:endParaRPr kumimoji="0" lang="en-ZA" sz="1600" b="0" i="0" u="none" strike="noStrike" kern="1200" cap="none" spc="0" normalizeH="0" baseline="0" noProof="0" dirty="0">
              <a:ln>
                <a:noFill/>
              </a:ln>
              <a:solidFill>
                <a:schemeClr val="tx1">
                  <a:lumMod val="75000"/>
                  <a:lumOff val="25000"/>
                </a:schemeClr>
              </a:solidFill>
              <a:effectLst/>
              <a:uLnTx/>
              <a:uFillTx/>
              <a:ea typeface="+mn-ea"/>
              <a:cs typeface="Arial" panose="020B060402020202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defRPr/>
            </a:pPr>
            <a:endParaRPr kumimoji="0" lang="en-ZA" sz="1600" b="0" i="0" u="none" strike="noStrike" kern="1200" cap="none" spc="0" normalizeH="0" baseline="0" noProof="0" dirty="0" smtClean="0">
              <a:ln>
                <a:noFill/>
              </a:ln>
              <a:solidFill>
                <a:schemeClr val="tx1">
                  <a:lumMod val="75000"/>
                  <a:lumOff val="25000"/>
                </a:schemeClr>
              </a:solidFill>
              <a:effectLst/>
              <a:uLnTx/>
              <a:uFillTx/>
              <a:ea typeface="+mn-ea"/>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467724436"/>
              </p:ext>
            </p:extLst>
          </p:nvPr>
        </p:nvGraphicFramePr>
        <p:xfrm>
          <a:off x="152400" y="2395362"/>
          <a:ext cx="8839200" cy="3808083"/>
        </p:xfrm>
        <a:graphic>
          <a:graphicData uri="http://schemas.openxmlformats.org/drawingml/2006/table">
            <a:tbl>
              <a:tblPr firstRow="1" bandRow="1" bandCol="1">
                <a:tableStyleId>{5940675A-B579-460E-94D1-54222C63F5DA}</a:tableStyleId>
              </a:tblPr>
              <a:tblGrid>
                <a:gridCol w="1767840">
                  <a:extLst>
                    <a:ext uri="{9D8B030D-6E8A-4147-A177-3AD203B41FA5}">
                      <a16:colId xmlns:a16="http://schemas.microsoft.com/office/drawing/2014/main" val="3457882754"/>
                    </a:ext>
                  </a:extLst>
                </a:gridCol>
                <a:gridCol w="1767840">
                  <a:extLst>
                    <a:ext uri="{9D8B030D-6E8A-4147-A177-3AD203B41FA5}">
                      <a16:colId xmlns:a16="http://schemas.microsoft.com/office/drawing/2014/main" val="125702478"/>
                    </a:ext>
                  </a:extLst>
                </a:gridCol>
                <a:gridCol w="1767840">
                  <a:extLst>
                    <a:ext uri="{9D8B030D-6E8A-4147-A177-3AD203B41FA5}">
                      <a16:colId xmlns:a16="http://schemas.microsoft.com/office/drawing/2014/main" val="3135697215"/>
                    </a:ext>
                  </a:extLst>
                </a:gridCol>
                <a:gridCol w="1971222">
                  <a:extLst>
                    <a:ext uri="{9D8B030D-6E8A-4147-A177-3AD203B41FA5}">
                      <a16:colId xmlns:a16="http://schemas.microsoft.com/office/drawing/2014/main" val="3386168773"/>
                    </a:ext>
                  </a:extLst>
                </a:gridCol>
                <a:gridCol w="1564458">
                  <a:extLst>
                    <a:ext uri="{9D8B030D-6E8A-4147-A177-3AD203B41FA5}">
                      <a16:colId xmlns:a16="http://schemas.microsoft.com/office/drawing/2014/main" val="2747839187"/>
                    </a:ext>
                  </a:extLst>
                </a:gridCol>
              </a:tblGrid>
              <a:tr h="488639">
                <a:tc>
                  <a:txBody>
                    <a:bodyPr/>
                    <a:lstStyle/>
                    <a:p>
                      <a:pPr algn="ctr"/>
                      <a:r>
                        <a:rPr lang="en-ZA" sz="1400" dirty="0" smtClean="0">
                          <a:effectLst>
                            <a:outerShdw blurRad="38100" dist="38100" dir="2700000" algn="tl">
                              <a:srgbClr val="000000">
                                <a:alpha val="43137"/>
                              </a:srgbClr>
                            </a:outerShdw>
                          </a:effectLst>
                          <a:latin typeface="+mn-lt"/>
                        </a:rPr>
                        <a:t>Phase</a:t>
                      </a:r>
                      <a:endParaRPr lang="en-ZA" sz="1400" dirty="0">
                        <a:effectLst>
                          <a:outerShdw blurRad="38100" dist="38100" dir="2700000" algn="tl">
                            <a:srgbClr val="000000">
                              <a:alpha val="43137"/>
                            </a:srgbClr>
                          </a:outerShdw>
                        </a:effectLst>
                        <a:latin typeface="+mn-lt"/>
                      </a:endParaRPr>
                    </a:p>
                  </a:txBody>
                  <a:tcPr>
                    <a:solidFill>
                      <a:schemeClr val="bg1">
                        <a:lumMod val="85000"/>
                      </a:schemeClr>
                    </a:solidFill>
                  </a:tcPr>
                </a:tc>
                <a:tc>
                  <a:txBody>
                    <a:bodyPr/>
                    <a:lstStyle/>
                    <a:p>
                      <a:pPr algn="ctr"/>
                      <a:r>
                        <a:rPr lang="en-ZA" sz="1400" dirty="0" smtClean="0">
                          <a:effectLst>
                            <a:outerShdw blurRad="38100" dist="38100" dir="2700000" algn="tl">
                              <a:srgbClr val="000000">
                                <a:alpha val="43137"/>
                              </a:srgbClr>
                            </a:outerShdw>
                          </a:effectLst>
                          <a:latin typeface="+mn-lt"/>
                        </a:rPr>
                        <a:t>Strategy Pillar</a:t>
                      </a:r>
                      <a:endParaRPr lang="en-ZA" sz="1400" dirty="0">
                        <a:effectLst>
                          <a:outerShdw blurRad="38100" dist="38100" dir="2700000" algn="tl">
                            <a:srgbClr val="000000">
                              <a:alpha val="43137"/>
                            </a:srgbClr>
                          </a:outerShdw>
                        </a:effectLst>
                        <a:latin typeface="+mn-lt"/>
                      </a:endParaRPr>
                    </a:p>
                  </a:txBody>
                  <a:tcPr>
                    <a:solidFill>
                      <a:schemeClr val="bg1">
                        <a:lumMod val="85000"/>
                      </a:schemeClr>
                    </a:solidFill>
                  </a:tcPr>
                </a:tc>
                <a:tc>
                  <a:txBody>
                    <a:bodyPr/>
                    <a:lstStyle/>
                    <a:p>
                      <a:pPr algn="ctr"/>
                      <a:r>
                        <a:rPr lang="en-ZA" sz="1400" dirty="0" smtClean="0">
                          <a:effectLst>
                            <a:outerShdw blurRad="38100" dist="38100" dir="2700000" algn="tl">
                              <a:srgbClr val="000000">
                                <a:alpha val="43137"/>
                              </a:srgbClr>
                            </a:outerShdw>
                          </a:effectLst>
                          <a:latin typeface="+mn-lt"/>
                        </a:rPr>
                        <a:t>Training Initiative</a:t>
                      </a:r>
                      <a:endParaRPr lang="en-ZA" sz="1400" dirty="0">
                        <a:effectLst>
                          <a:outerShdw blurRad="38100" dist="38100" dir="2700000" algn="tl">
                            <a:srgbClr val="000000">
                              <a:alpha val="43137"/>
                            </a:srgbClr>
                          </a:outerShdw>
                        </a:effectLst>
                        <a:latin typeface="+mn-lt"/>
                      </a:endParaRPr>
                    </a:p>
                  </a:txBody>
                  <a:tcPr>
                    <a:solidFill>
                      <a:schemeClr val="bg1">
                        <a:lumMod val="85000"/>
                      </a:schemeClr>
                    </a:solidFill>
                  </a:tcPr>
                </a:tc>
                <a:tc>
                  <a:txBody>
                    <a:bodyPr/>
                    <a:lstStyle/>
                    <a:p>
                      <a:pPr algn="ctr"/>
                      <a:r>
                        <a:rPr lang="en-ZA" sz="1400" dirty="0" smtClean="0">
                          <a:effectLst>
                            <a:outerShdw blurRad="38100" dist="38100" dir="2700000" algn="tl">
                              <a:srgbClr val="000000">
                                <a:alpha val="43137"/>
                              </a:srgbClr>
                            </a:outerShdw>
                          </a:effectLst>
                          <a:latin typeface="+mn-lt"/>
                        </a:rPr>
                        <a:t>Implementing Partners</a:t>
                      </a:r>
                      <a:endParaRPr lang="en-ZA" sz="1400" dirty="0">
                        <a:effectLst>
                          <a:outerShdw blurRad="38100" dist="38100" dir="2700000" algn="tl">
                            <a:srgbClr val="000000">
                              <a:alpha val="43137"/>
                            </a:srgbClr>
                          </a:outerShdw>
                        </a:effectLst>
                        <a:latin typeface="+mn-lt"/>
                      </a:endParaRPr>
                    </a:p>
                  </a:txBody>
                  <a:tcPr>
                    <a:solidFill>
                      <a:schemeClr val="bg1">
                        <a:lumMod val="85000"/>
                      </a:schemeClr>
                    </a:solidFill>
                  </a:tcPr>
                </a:tc>
                <a:tc>
                  <a:txBody>
                    <a:bodyPr/>
                    <a:lstStyle/>
                    <a:p>
                      <a:pPr algn="ctr"/>
                      <a:r>
                        <a:rPr lang="en-ZA" sz="1400" dirty="0" smtClean="0">
                          <a:effectLst>
                            <a:outerShdw blurRad="38100" dist="38100" dir="2700000" algn="tl">
                              <a:srgbClr val="000000">
                                <a:alpha val="43137"/>
                              </a:srgbClr>
                            </a:outerShdw>
                          </a:effectLst>
                          <a:latin typeface="+mn-lt"/>
                        </a:rPr>
                        <a:t>Time line</a:t>
                      </a:r>
                      <a:endParaRPr lang="en-ZA" sz="1400" dirty="0">
                        <a:effectLst>
                          <a:outerShdw blurRad="38100" dist="38100" dir="2700000" algn="tl">
                            <a:srgbClr val="000000">
                              <a:alpha val="43137"/>
                            </a:srgbClr>
                          </a:outerShdw>
                        </a:effectLst>
                        <a:latin typeface="+mn-lt"/>
                      </a:endParaRPr>
                    </a:p>
                  </a:txBody>
                  <a:tcPr>
                    <a:solidFill>
                      <a:schemeClr val="bg1">
                        <a:lumMod val="85000"/>
                      </a:schemeClr>
                    </a:solidFill>
                  </a:tcPr>
                </a:tc>
                <a:extLst>
                  <a:ext uri="{0D108BD9-81ED-4DB2-BD59-A6C34878D82A}">
                    <a16:rowId xmlns:a16="http://schemas.microsoft.com/office/drawing/2014/main" val="295780661"/>
                  </a:ext>
                </a:extLst>
              </a:tr>
              <a:tr h="570077">
                <a:tc rowSpan="3">
                  <a:txBody>
                    <a:bodyPr/>
                    <a:lstStyle/>
                    <a:p>
                      <a:r>
                        <a:rPr lang="en-ZA" sz="1200" b="1" dirty="0" smtClean="0">
                          <a:latin typeface="+mn-lt"/>
                        </a:rPr>
                        <a:t>Phase 1:</a:t>
                      </a:r>
                      <a:r>
                        <a:rPr lang="en-ZA" sz="1200" b="1" baseline="0" dirty="0" smtClean="0">
                          <a:latin typeface="+mn-lt"/>
                        </a:rPr>
                        <a:t> Implementation</a:t>
                      </a:r>
                      <a:endParaRPr lang="en-ZA" sz="1200" b="1" dirty="0">
                        <a:latin typeface="+mn-lt"/>
                      </a:endParaRPr>
                    </a:p>
                  </a:txBody>
                  <a:tcPr>
                    <a:solidFill>
                      <a:schemeClr val="bg1">
                        <a:lumMod val="75000"/>
                      </a:schemeClr>
                    </a:solidFill>
                  </a:tcPr>
                </a:tc>
                <a:tc rowSpan="2">
                  <a:txBody>
                    <a:bodyPr/>
                    <a:lstStyle/>
                    <a:p>
                      <a:r>
                        <a:rPr lang="en-ZA" sz="1200" dirty="0" smtClean="0">
                          <a:latin typeface="+mn-lt"/>
                        </a:rPr>
                        <a:t>Pillar 1 : Councillor Induction and Skills Audit</a:t>
                      </a:r>
                      <a:endParaRPr lang="en-ZA" sz="1200" dirty="0">
                        <a:latin typeface="+mn-lt"/>
                      </a:endParaRPr>
                    </a:p>
                  </a:txBody>
                  <a:tcPr>
                    <a:solidFill>
                      <a:schemeClr val="bg1">
                        <a:lumMod val="75000"/>
                      </a:schemeClr>
                    </a:solidFill>
                  </a:tcPr>
                </a:tc>
                <a:tc>
                  <a:txBody>
                    <a:bodyPr/>
                    <a:lstStyle/>
                    <a:p>
                      <a:r>
                        <a:rPr lang="en-ZA" sz="1200" dirty="0" smtClean="0">
                          <a:latin typeface="+mn-lt"/>
                        </a:rPr>
                        <a:t>Councillor</a:t>
                      </a:r>
                      <a:r>
                        <a:rPr lang="en-ZA" sz="1200" baseline="0" dirty="0" smtClean="0">
                          <a:latin typeface="+mn-lt"/>
                        </a:rPr>
                        <a:t> </a:t>
                      </a:r>
                      <a:r>
                        <a:rPr lang="en-ZA" sz="1200" dirty="0" smtClean="0">
                          <a:latin typeface="+mn-lt"/>
                        </a:rPr>
                        <a:t>Orientation Programme</a:t>
                      </a:r>
                      <a:endParaRPr lang="en-ZA" sz="1200" dirty="0">
                        <a:latin typeface="+mn-lt"/>
                      </a:endParaRPr>
                    </a:p>
                  </a:txBody>
                  <a:tcPr>
                    <a:solidFill>
                      <a:schemeClr val="bg1">
                        <a:lumMod val="75000"/>
                      </a:schemeClr>
                    </a:solidFill>
                  </a:tcPr>
                </a:tc>
                <a:tc>
                  <a:txBody>
                    <a:bodyPr/>
                    <a:lstStyle/>
                    <a:p>
                      <a:r>
                        <a:rPr lang="en-ZA" sz="1200" dirty="0" smtClean="0">
                          <a:latin typeface="+mn-lt"/>
                        </a:rPr>
                        <a:t>SALGA/LGSETA</a:t>
                      </a:r>
                      <a:endParaRPr lang="en-ZA" sz="1200" dirty="0">
                        <a:latin typeface="+mn-lt"/>
                      </a:endParaRPr>
                    </a:p>
                  </a:txBody>
                  <a:tcPr>
                    <a:solidFill>
                      <a:schemeClr val="bg1">
                        <a:lumMod val="75000"/>
                      </a:schemeClr>
                    </a:solidFill>
                  </a:tcPr>
                </a:tc>
                <a:tc>
                  <a:txBody>
                    <a:bodyPr/>
                    <a:lstStyle/>
                    <a:p>
                      <a:r>
                        <a:rPr lang="en-ZA" sz="1200" dirty="0" smtClean="0">
                          <a:latin typeface="+mn-lt"/>
                        </a:rPr>
                        <a:t>First Year of Implementation</a:t>
                      </a:r>
                      <a:endParaRPr lang="en-ZA" sz="1200" dirty="0">
                        <a:latin typeface="+mn-lt"/>
                      </a:endParaRPr>
                    </a:p>
                  </a:txBody>
                  <a:tcPr>
                    <a:solidFill>
                      <a:schemeClr val="bg1">
                        <a:lumMod val="75000"/>
                      </a:schemeClr>
                    </a:solidFill>
                  </a:tcPr>
                </a:tc>
                <a:extLst>
                  <a:ext uri="{0D108BD9-81ED-4DB2-BD59-A6C34878D82A}">
                    <a16:rowId xmlns:a16="http://schemas.microsoft.com/office/drawing/2014/main" val="659454971"/>
                  </a:ext>
                </a:extLst>
              </a:tr>
              <a:tr h="488639">
                <a:tc vMerge="1">
                  <a:txBody>
                    <a:bodyPr/>
                    <a:lstStyle/>
                    <a:p>
                      <a:endParaRPr lang="en-ZA" sz="1200" dirty="0"/>
                    </a:p>
                  </a:txBody>
                  <a:tcPr/>
                </a:tc>
                <a:tc vMerge="1">
                  <a:txBody>
                    <a:bodyPr/>
                    <a:lstStyle/>
                    <a:p>
                      <a:endParaRPr lang="en-ZA" sz="1200" dirty="0"/>
                    </a:p>
                  </a:txBody>
                  <a:tcPr/>
                </a:tc>
                <a:tc>
                  <a:txBody>
                    <a:bodyPr/>
                    <a:lstStyle/>
                    <a:p>
                      <a:r>
                        <a:rPr lang="en-ZA" sz="1200" dirty="0" smtClean="0">
                          <a:latin typeface="+mn-lt"/>
                        </a:rPr>
                        <a:t>Councillor Induction Programme</a:t>
                      </a:r>
                      <a:endParaRPr lang="en-ZA" sz="1200" dirty="0">
                        <a:latin typeface="+mn-lt"/>
                      </a:endParaRPr>
                    </a:p>
                  </a:txBody>
                  <a:tcPr>
                    <a:solidFill>
                      <a:schemeClr val="bg1">
                        <a:lumMod val="75000"/>
                      </a:schemeClr>
                    </a:solidFill>
                  </a:tcPr>
                </a:tc>
                <a:tc>
                  <a:txBody>
                    <a:bodyPr/>
                    <a:lstStyle/>
                    <a:p>
                      <a:r>
                        <a:rPr lang="en-ZA" sz="1200" dirty="0" smtClean="0">
                          <a:latin typeface="+mn-lt"/>
                        </a:rPr>
                        <a:t>SALGA/LGSETA</a:t>
                      </a:r>
                      <a:endParaRPr lang="en-ZA" sz="1200" dirty="0">
                        <a:latin typeface="+mn-lt"/>
                      </a:endParaRPr>
                    </a:p>
                  </a:txBody>
                  <a:tcPr>
                    <a:solidFill>
                      <a:schemeClr val="bg1">
                        <a:lumMod val="75000"/>
                      </a:schemeClr>
                    </a:solidFill>
                  </a:tcPr>
                </a:tc>
                <a:tc>
                  <a:txBody>
                    <a:bodyPr/>
                    <a:lstStyle/>
                    <a:p>
                      <a:r>
                        <a:rPr lang="en-ZA" sz="1200" dirty="0" smtClean="0">
                          <a:latin typeface="+mn-lt"/>
                        </a:rPr>
                        <a:t>First</a:t>
                      </a:r>
                      <a:r>
                        <a:rPr lang="en-ZA" sz="1200" baseline="0" dirty="0" smtClean="0">
                          <a:latin typeface="+mn-lt"/>
                        </a:rPr>
                        <a:t> Year of Implementation</a:t>
                      </a:r>
                      <a:endParaRPr lang="en-ZA" sz="1200" dirty="0">
                        <a:latin typeface="+mn-lt"/>
                      </a:endParaRPr>
                    </a:p>
                  </a:txBody>
                  <a:tcPr>
                    <a:solidFill>
                      <a:schemeClr val="bg1">
                        <a:lumMod val="75000"/>
                      </a:schemeClr>
                    </a:solidFill>
                  </a:tcPr>
                </a:tc>
                <a:extLst>
                  <a:ext uri="{0D108BD9-81ED-4DB2-BD59-A6C34878D82A}">
                    <a16:rowId xmlns:a16="http://schemas.microsoft.com/office/drawing/2014/main" val="1683924237"/>
                  </a:ext>
                </a:extLst>
              </a:tr>
              <a:tr h="753576">
                <a:tc vMerge="1">
                  <a:txBody>
                    <a:bodyPr/>
                    <a:lstStyle/>
                    <a:p>
                      <a:endParaRPr lang="en-ZA" sz="1200" dirty="0"/>
                    </a:p>
                  </a:txBody>
                  <a:tcPr/>
                </a:tc>
                <a:tc>
                  <a:txBody>
                    <a:bodyPr/>
                    <a:lstStyle/>
                    <a:p>
                      <a:r>
                        <a:rPr lang="en-ZA" sz="1200" dirty="0" smtClean="0">
                          <a:latin typeface="+mn-lt"/>
                        </a:rPr>
                        <a:t>Pillar 1: Councillor Induction and</a:t>
                      </a:r>
                      <a:r>
                        <a:rPr lang="en-ZA" sz="1200" baseline="0" dirty="0" smtClean="0">
                          <a:latin typeface="+mn-lt"/>
                        </a:rPr>
                        <a:t> Skills Audit</a:t>
                      </a:r>
                      <a:endParaRPr lang="en-ZA" sz="1200" dirty="0">
                        <a:latin typeface="+mn-lt"/>
                      </a:endParaRPr>
                    </a:p>
                  </a:txBody>
                  <a:tcPr>
                    <a:solidFill>
                      <a:schemeClr val="bg1">
                        <a:lumMod val="75000"/>
                      </a:schemeClr>
                    </a:solidFill>
                  </a:tcPr>
                </a:tc>
                <a:tc>
                  <a:txBody>
                    <a:bodyPr/>
                    <a:lstStyle/>
                    <a:p>
                      <a:r>
                        <a:rPr lang="en-ZA" sz="1200" dirty="0" smtClean="0">
                          <a:latin typeface="+mn-lt"/>
                        </a:rPr>
                        <a:t>Skills Audit and skills assessment for Municipal</a:t>
                      </a:r>
                      <a:r>
                        <a:rPr lang="en-ZA" sz="1200" baseline="0" dirty="0" smtClean="0">
                          <a:latin typeface="+mn-lt"/>
                        </a:rPr>
                        <a:t> C</a:t>
                      </a:r>
                      <a:r>
                        <a:rPr lang="en-ZA" sz="1200" dirty="0" smtClean="0">
                          <a:latin typeface="+mn-lt"/>
                        </a:rPr>
                        <a:t>ouncillors</a:t>
                      </a:r>
                      <a:endParaRPr lang="en-ZA" sz="1200" dirty="0">
                        <a:latin typeface="+mn-lt"/>
                      </a:endParaRPr>
                    </a:p>
                  </a:txBody>
                  <a:tcPr>
                    <a:solidFill>
                      <a:schemeClr val="bg1">
                        <a:lumMod val="75000"/>
                      </a:schemeClr>
                    </a:solidFill>
                  </a:tcPr>
                </a:tc>
                <a:tc>
                  <a:txBody>
                    <a:bodyPr/>
                    <a:lstStyle/>
                    <a:p>
                      <a:r>
                        <a:rPr lang="en-ZA" sz="1200" dirty="0" smtClean="0">
                          <a:latin typeface="+mn-lt"/>
                        </a:rPr>
                        <a:t>COGTA/LGSETA</a:t>
                      </a:r>
                    </a:p>
                    <a:p>
                      <a:endParaRPr lang="en-ZA" sz="1200" dirty="0">
                        <a:latin typeface="+mn-lt"/>
                      </a:endParaRPr>
                    </a:p>
                  </a:txBody>
                  <a:tcPr>
                    <a:solidFill>
                      <a:schemeClr val="bg1">
                        <a:lumMod val="75000"/>
                      </a:schemeClr>
                    </a:solidFill>
                  </a:tcPr>
                </a:tc>
                <a:tc>
                  <a:txBody>
                    <a:bodyPr/>
                    <a:lstStyle/>
                    <a:p>
                      <a:r>
                        <a:rPr lang="en-ZA" sz="1200" dirty="0" smtClean="0">
                          <a:latin typeface="+mn-lt"/>
                        </a:rPr>
                        <a:t>First</a:t>
                      </a:r>
                      <a:r>
                        <a:rPr lang="en-ZA" sz="1200" baseline="0" dirty="0" smtClean="0">
                          <a:latin typeface="+mn-lt"/>
                        </a:rPr>
                        <a:t> Year of Implementation</a:t>
                      </a:r>
                      <a:endParaRPr lang="en-ZA" sz="1200" dirty="0">
                        <a:latin typeface="+mn-lt"/>
                      </a:endParaRPr>
                    </a:p>
                  </a:txBody>
                  <a:tcPr>
                    <a:solidFill>
                      <a:schemeClr val="bg1">
                        <a:lumMod val="75000"/>
                      </a:schemeClr>
                    </a:solidFill>
                  </a:tcPr>
                </a:tc>
                <a:extLst>
                  <a:ext uri="{0D108BD9-81ED-4DB2-BD59-A6C34878D82A}">
                    <a16:rowId xmlns:a16="http://schemas.microsoft.com/office/drawing/2014/main" val="193896062"/>
                  </a:ext>
                </a:extLst>
              </a:tr>
              <a:tr h="753576">
                <a:tc>
                  <a:txBody>
                    <a:bodyPr/>
                    <a:lstStyle/>
                    <a:p>
                      <a:r>
                        <a:rPr lang="en-ZA" sz="1200" b="1" dirty="0" smtClean="0">
                          <a:latin typeface="+mn-lt"/>
                        </a:rPr>
                        <a:t>Phase</a:t>
                      </a:r>
                      <a:r>
                        <a:rPr lang="en-ZA" sz="1200" b="1" baseline="0" dirty="0" smtClean="0">
                          <a:latin typeface="+mn-lt"/>
                        </a:rPr>
                        <a:t> 2: Implementation</a:t>
                      </a:r>
                      <a:endParaRPr lang="en-ZA" sz="1200" b="1" dirty="0">
                        <a:latin typeface="+mn-lt"/>
                      </a:endParaRPr>
                    </a:p>
                  </a:txBody>
                  <a:tcPr>
                    <a:solidFill>
                      <a:schemeClr val="accent5"/>
                    </a:solidFill>
                  </a:tcPr>
                </a:tc>
                <a:tc>
                  <a:txBody>
                    <a:bodyPr/>
                    <a:lstStyle/>
                    <a:p>
                      <a:r>
                        <a:rPr lang="en-ZA" sz="1200" dirty="0" smtClean="0">
                          <a:latin typeface="+mn-lt"/>
                        </a:rPr>
                        <a:t>Pillar 2: Functional Based Training and Development</a:t>
                      </a:r>
                      <a:endParaRPr lang="en-ZA" sz="1200" dirty="0">
                        <a:latin typeface="+mn-lt"/>
                      </a:endParaRPr>
                    </a:p>
                  </a:txBody>
                  <a:tcPr>
                    <a:solidFill>
                      <a:schemeClr val="accent5"/>
                    </a:solidFill>
                  </a:tcPr>
                </a:tc>
                <a:tc>
                  <a:txBody>
                    <a:bodyPr/>
                    <a:lstStyle/>
                    <a:p>
                      <a:r>
                        <a:rPr lang="en-ZA" sz="1200" dirty="0" smtClean="0">
                          <a:latin typeface="+mn-lt"/>
                        </a:rPr>
                        <a:t>Skills</a:t>
                      </a:r>
                      <a:r>
                        <a:rPr lang="en-ZA" sz="1200" baseline="0" dirty="0" smtClean="0">
                          <a:latin typeface="+mn-lt"/>
                        </a:rPr>
                        <a:t> Programmes identified in pillar 2</a:t>
                      </a:r>
                      <a:endParaRPr lang="en-ZA" sz="1200" dirty="0">
                        <a:latin typeface="+mn-lt"/>
                      </a:endParaRPr>
                    </a:p>
                  </a:txBody>
                  <a:tcPr>
                    <a:solidFill>
                      <a:schemeClr val="accent5"/>
                    </a:solidFill>
                  </a:tcPr>
                </a:tc>
                <a:tc>
                  <a:txBody>
                    <a:bodyPr/>
                    <a:lstStyle/>
                    <a:p>
                      <a:r>
                        <a:rPr lang="en-ZA" sz="1200" dirty="0" smtClean="0">
                          <a:latin typeface="+mn-lt"/>
                        </a:rPr>
                        <a:t>COGTA/SALGA/LGSETA</a:t>
                      </a:r>
                      <a:endParaRPr lang="en-ZA" sz="1200" dirty="0">
                        <a:latin typeface="+mn-lt"/>
                      </a:endParaRPr>
                    </a:p>
                  </a:txBody>
                  <a:tcPr>
                    <a:solidFill>
                      <a:schemeClr val="accent5"/>
                    </a:solidFill>
                  </a:tcPr>
                </a:tc>
                <a:tc>
                  <a:txBody>
                    <a:bodyPr/>
                    <a:lstStyle/>
                    <a:p>
                      <a:r>
                        <a:rPr lang="en-ZA" sz="1200" dirty="0" smtClean="0">
                          <a:latin typeface="+mn-lt"/>
                        </a:rPr>
                        <a:t>Second</a:t>
                      </a:r>
                      <a:r>
                        <a:rPr lang="en-ZA" sz="1200" baseline="0" dirty="0" smtClean="0">
                          <a:latin typeface="+mn-lt"/>
                        </a:rPr>
                        <a:t> Year of Implementation </a:t>
                      </a:r>
                      <a:endParaRPr lang="en-ZA" sz="1200" dirty="0">
                        <a:latin typeface="+mn-lt"/>
                      </a:endParaRPr>
                    </a:p>
                  </a:txBody>
                  <a:tcPr>
                    <a:solidFill>
                      <a:schemeClr val="accent5"/>
                    </a:solidFill>
                  </a:tcPr>
                </a:tc>
                <a:extLst>
                  <a:ext uri="{0D108BD9-81ED-4DB2-BD59-A6C34878D82A}">
                    <a16:rowId xmlns:a16="http://schemas.microsoft.com/office/drawing/2014/main" val="2070753848"/>
                  </a:ext>
                </a:extLst>
              </a:tr>
              <a:tr h="753576">
                <a:tc>
                  <a:txBody>
                    <a:bodyPr/>
                    <a:lstStyle/>
                    <a:p>
                      <a:r>
                        <a:rPr lang="en-ZA" sz="1200" b="1" dirty="0" smtClean="0">
                          <a:latin typeface="+mn-lt"/>
                        </a:rPr>
                        <a:t>Phase 3: Implementation</a:t>
                      </a:r>
                      <a:endParaRPr lang="en-ZA" sz="1200" b="1" dirty="0">
                        <a:latin typeface="+mn-lt"/>
                      </a:endParaRPr>
                    </a:p>
                  </a:txBody>
                  <a:tcPr>
                    <a:solidFill>
                      <a:schemeClr val="accent6">
                        <a:lumMod val="60000"/>
                        <a:lumOff val="40000"/>
                      </a:schemeClr>
                    </a:solidFill>
                  </a:tcPr>
                </a:tc>
                <a:tc>
                  <a:txBody>
                    <a:bodyPr/>
                    <a:lstStyle/>
                    <a:p>
                      <a:r>
                        <a:rPr lang="en-ZA" sz="1200" dirty="0" smtClean="0">
                          <a:latin typeface="+mn-lt"/>
                        </a:rPr>
                        <a:t>Pillar 3: Soft Skills</a:t>
                      </a:r>
                      <a:r>
                        <a:rPr lang="en-ZA" sz="1200" baseline="0" dirty="0" smtClean="0">
                          <a:latin typeface="+mn-lt"/>
                        </a:rPr>
                        <a:t> Development</a:t>
                      </a:r>
                      <a:endParaRPr lang="en-ZA" sz="1200" dirty="0">
                        <a:latin typeface="+mn-lt"/>
                      </a:endParaRPr>
                    </a:p>
                  </a:txBody>
                  <a:tcPr>
                    <a:solidFill>
                      <a:schemeClr val="accent6">
                        <a:lumMod val="60000"/>
                        <a:lumOff val="40000"/>
                      </a:schemeClr>
                    </a:solidFill>
                  </a:tcPr>
                </a:tc>
                <a:tc>
                  <a:txBody>
                    <a:bodyPr/>
                    <a:lstStyle/>
                    <a:p>
                      <a:r>
                        <a:rPr lang="en-ZA" sz="1200" dirty="0" smtClean="0">
                          <a:latin typeface="+mn-lt"/>
                        </a:rPr>
                        <a:t>Skills Programmes  identified in pillar</a:t>
                      </a:r>
                      <a:r>
                        <a:rPr lang="en-ZA" sz="1200" baseline="0" dirty="0" smtClean="0">
                          <a:latin typeface="+mn-lt"/>
                        </a:rPr>
                        <a:t> 3</a:t>
                      </a:r>
                      <a:endParaRPr lang="en-ZA" sz="1200" dirty="0">
                        <a:latin typeface="+mn-lt"/>
                      </a:endParaRPr>
                    </a:p>
                  </a:txBody>
                  <a:tcPr>
                    <a:solidFill>
                      <a:schemeClr val="accent6">
                        <a:lumMod val="60000"/>
                        <a:lumOff val="40000"/>
                      </a:schemeClr>
                    </a:solidFill>
                  </a:tcPr>
                </a:tc>
                <a:tc>
                  <a:txBody>
                    <a:bodyPr/>
                    <a:lstStyle/>
                    <a:p>
                      <a:r>
                        <a:rPr lang="en-ZA" sz="1200" dirty="0" smtClean="0">
                          <a:latin typeface="+mn-lt"/>
                        </a:rPr>
                        <a:t>COGTA/SALGA/LGSETA</a:t>
                      </a:r>
                      <a:endParaRPr lang="en-ZA" sz="1200" dirty="0">
                        <a:latin typeface="+mn-lt"/>
                      </a:endParaRPr>
                    </a:p>
                  </a:txBody>
                  <a:tcPr>
                    <a:solidFill>
                      <a:schemeClr val="accent6">
                        <a:lumMod val="60000"/>
                        <a:lumOff val="40000"/>
                      </a:schemeClr>
                    </a:solidFill>
                  </a:tcPr>
                </a:tc>
                <a:tc>
                  <a:txBody>
                    <a:bodyPr/>
                    <a:lstStyle/>
                    <a:p>
                      <a:r>
                        <a:rPr lang="en-ZA" sz="1200" dirty="0" smtClean="0">
                          <a:latin typeface="+mn-lt"/>
                        </a:rPr>
                        <a:t>Second</a:t>
                      </a:r>
                      <a:r>
                        <a:rPr lang="en-ZA" sz="1200" baseline="0" dirty="0" smtClean="0">
                          <a:latin typeface="+mn-lt"/>
                        </a:rPr>
                        <a:t> Year to Last Year of implementation</a:t>
                      </a:r>
                      <a:endParaRPr lang="en-ZA" sz="1200" dirty="0">
                        <a:latin typeface="+mn-lt"/>
                      </a:endParaRPr>
                    </a:p>
                  </a:txBody>
                  <a:tcPr>
                    <a:solidFill>
                      <a:schemeClr val="accent6">
                        <a:lumMod val="60000"/>
                        <a:lumOff val="40000"/>
                      </a:schemeClr>
                    </a:solidFill>
                  </a:tcPr>
                </a:tc>
                <a:extLst>
                  <a:ext uri="{0D108BD9-81ED-4DB2-BD59-A6C34878D82A}">
                    <a16:rowId xmlns:a16="http://schemas.microsoft.com/office/drawing/2014/main" val="2005687475"/>
                  </a:ext>
                </a:extLst>
              </a:tr>
            </a:tbl>
          </a:graphicData>
        </a:graphic>
      </p:graphicFrame>
    </p:spTree>
    <p:extLst>
      <p:ext uri="{BB962C8B-B14F-4D97-AF65-F5344CB8AC3E}">
        <p14:creationId xmlns:p14="http://schemas.microsoft.com/office/powerpoint/2010/main" val="198768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GSETA_Powerpoint template_draft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
            <a:ext cx="9168449" cy="6858000"/>
          </a:xfrm>
          <a:prstGeom prst="rect">
            <a:avLst/>
          </a:prstGeom>
        </p:spPr>
      </p:pic>
      <p:sp>
        <p:nvSpPr>
          <p:cNvPr id="4" name="TextBox 3"/>
          <p:cNvSpPr txBox="1"/>
          <p:nvPr/>
        </p:nvSpPr>
        <p:spPr>
          <a:xfrm>
            <a:off x="1167188" y="848584"/>
            <a:ext cx="6342739" cy="584775"/>
          </a:xfrm>
          <a:prstGeom prst="rect">
            <a:avLst/>
          </a:prstGeom>
          <a:noFill/>
        </p:spPr>
        <p:txBody>
          <a:bodyPr wrap="square" rtlCol="0">
            <a:spAutoFit/>
          </a:bodyPr>
          <a:lstStyle/>
          <a:p>
            <a:pPr algn="ctr"/>
            <a:r>
              <a:rPr lang="en-US" sz="3200" b="1" dirty="0" smtClean="0">
                <a:solidFill>
                  <a:prstClr val="white"/>
                </a:solidFill>
              </a:rPr>
              <a:t>CONTENTS</a:t>
            </a:r>
            <a:endParaRPr lang="en-US" sz="3200" b="1" dirty="0">
              <a:solidFill>
                <a:prstClr val="white"/>
              </a:solidFill>
            </a:endParaRPr>
          </a:p>
        </p:txBody>
      </p:sp>
      <p:sp>
        <p:nvSpPr>
          <p:cNvPr id="5" name="TextBox 4"/>
          <p:cNvSpPr txBox="1"/>
          <p:nvPr/>
        </p:nvSpPr>
        <p:spPr>
          <a:xfrm>
            <a:off x="320840" y="1602323"/>
            <a:ext cx="8976852" cy="2554545"/>
          </a:xfrm>
          <a:prstGeom prst="rect">
            <a:avLst/>
          </a:prstGeom>
          <a:noFill/>
        </p:spPr>
        <p:txBody>
          <a:bodyPr wrap="square" rtlCol="0">
            <a:spAutoFit/>
          </a:bodyPr>
          <a:lstStyle/>
          <a:p>
            <a:endParaRPr lang="en-ZA" sz="2000" dirty="0">
              <a:solidFill>
                <a:prstClr val="black"/>
              </a:solidFill>
              <a:latin typeface="Calibri Light" panose="020F0302020204030204" pitchFamily="34" charset="0"/>
            </a:endParaRPr>
          </a:p>
          <a:p>
            <a:endParaRPr lang="en-ZA" sz="2000" dirty="0">
              <a:latin typeface="Calibri Light" panose="020F0302020204030204" pitchFamily="34" charset="0"/>
            </a:endParaRPr>
          </a:p>
          <a:p>
            <a:pPr marL="800100" lvl="1" indent="-342900">
              <a:buFont typeface="Arial" panose="020B0604020202020204" pitchFamily="34" charset="0"/>
              <a:buChar char="•"/>
            </a:pPr>
            <a:endParaRPr lang="en-ZA" sz="2000" dirty="0">
              <a:latin typeface="Calibri Light" panose="020F0302020204030204" pitchFamily="34" charset="0"/>
            </a:endParaRPr>
          </a:p>
          <a:p>
            <a:pPr marL="342900" indent="-342900">
              <a:buFont typeface="Arial" panose="020B0604020202020204" pitchFamily="34" charset="0"/>
              <a:buChar char="•"/>
            </a:pPr>
            <a:endParaRPr lang="en-ZA" sz="2000" dirty="0"/>
          </a:p>
          <a:p>
            <a:endParaRPr lang="en-US" sz="2000" dirty="0">
              <a:solidFill>
                <a:prstClr val="black"/>
              </a:solidFill>
            </a:endParaRPr>
          </a:p>
          <a:p>
            <a:endParaRPr lang="en-US" sz="2000" dirty="0">
              <a:solidFill>
                <a:prstClr val="black"/>
              </a:solidFill>
            </a:endParaRPr>
          </a:p>
          <a:p>
            <a:pPr marL="342900" indent="-342900">
              <a:buFont typeface="Wingdings" panose="05000000000000000000" pitchFamily="2" charset="2"/>
              <a:buChar char="v"/>
            </a:pPr>
            <a:endParaRPr lang="en-US" sz="2000" dirty="0">
              <a:solidFill>
                <a:prstClr val="black"/>
              </a:solidFill>
            </a:endParaRPr>
          </a:p>
          <a:p>
            <a:endParaRPr lang="en-US" sz="2000" dirty="0">
              <a:solidFill>
                <a:prstClr val="black"/>
              </a:solidFill>
            </a:endParaRPr>
          </a:p>
        </p:txBody>
      </p:sp>
      <p:sp>
        <p:nvSpPr>
          <p:cNvPr id="6" name="Content Placeholder 2"/>
          <p:cNvSpPr txBox="1">
            <a:spLocks/>
          </p:cNvSpPr>
          <p:nvPr/>
        </p:nvSpPr>
        <p:spPr>
          <a:xfrm>
            <a:off x="126123" y="1681650"/>
            <a:ext cx="9171569" cy="475067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66928" lvl="3" indent="0" eaLnBrk="0" fontAlgn="base" hangingPunct="0">
              <a:lnSpc>
                <a:spcPct val="150000"/>
              </a:lnSpc>
              <a:spcBef>
                <a:spcPct val="0"/>
              </a:spcBef>
              <a:spcAft>
                <a:spcPct val="0"/>
              </a:spcAft>
              <a:buClrTx/>
              <a:buNone/>
            </a:pPr>
            <a:r>
              <a:rPr lang="en-GB" altLang="en-US" dirty="0" smtClean="0">
                <a:solidFill>
                  <a:srgbClr val="002060"/>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1. </a:t>
            </a:r>
            <a:r>
              <a:rPr lang="en-GB" altLang="en-US" dirty="0" smtClean="0">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Corporate Profile</a:t>
            </a:r>
          </a:p>
          <a:p>
            <a:pPr lvl="5" eaLnBrk="0" fontAlgn="base" hangingPunct="0">
              <a:lnSpc>
                <a:spcPct val="150000"/>
              </a:lnSpc>
              <a:spcBef>
                <a:spcPct val="0"/>
              </a:spcBef>
              <a:spcAft>
                <a:spcPct val="0"/>
              </a:spcAft>
              <a:buClrTx/>
              <a:buFont typeface="Arial" panose="020B0604020202020204" pitchFamily="34" charset="0"/>
              <a:buChar char="•"/>
            </a:pPr>
            <a:r>
              <a:rPr lang="en-GB" altLang="en-US" dirty="0" smtClean="0">
                <a:latin typeface="+mj-lt"/>
                <a:ea typeface="Times New Roman" panose="02020603050405020304" pitchFamily="18" charset="0"/>
                <a:cs typeface="Arial" panose="020B0604020202020204" pitchFamily="34" charset="0"/>
              </a:rPr>
              <a:t>Legislative Mandate</a:t>
            </a:r>
          </a:p>
          <a:p>
            <a:pPr lvl="5" eaLnBrk="0" fontAlgn="base" hangingPunct="0">
              <a:lnSpc>
                <a:spcPct val="150000"/>
              </a:lnSpc>
              <a:spcBef>
                <a:spcPct val="0"/>
              </a:spcBef>
              <a:spcAft>
                <a:spcPct val="0"/>
              </a:spcAft>
              <a:buClrTx/>
              <a:buFont typeface="Arial" panose="020B0604020202020204" pitchFamily="34" charset="0"/>
              <a:buChar char="•"/>
            </a:pPr>
            <a:r>
              <a:rPr lang="en-GB" altLang="en-US" dirty="0" smtClean="0">
                <a:latin typeface="+mj-lt"/>
                <a:ea typeface="Times New Roman" panose="02020603050405020304" pitchFamily="18" charset="0"/>
                <a:cs typeface="Arial" panose="020B0604020202020204" pitchFamily="34" charset="0"/>
              </a:rPr>
              <a:t>Scope of Coverage</a:t>
            </a:r>
          </a:p>
          <a:p>
            <a:pPr lvl="5" eaLnBrk="0" fontAlgn="base" hangingPunct="0">
              <a:lnSpc>
                <a:spcPct val="150000"/>
              </a:lnSpc>
              <a:spcBef>
                <a:spcPct val="0"/>
              </a:spcBef>
              <a:spcAft>
                <a:spcPct val="0"/>
              </a:spcAft>
              <a:buClrTx/>
              <a:buFont typeface="Arial" panose="020B0604020202020204" pitchFamily="34" charset="0"/>
              <a:buChar char="•"/>
            </a:pPr>
            <a:r>
              <a:rPr lang="en-GB" altLang="en-US" dirty="0" smtClean="0">
                <a:latin typeface="+mj-lt"/>
                <a:ea typeface="Times New Roman" panose="02020603050405020304" pitchFamily="18" charset="0"/>
                <a:cs typeface="Arial" panose="020B0604020202020204" pitchFamily="34" charset="0"/>
              </a:rPr>
              <a:t>LGSETA Governance Body</a:t>
            </a:r>
          </a:p>
          <a:p>
            <a:pPr lvl="5" eaLnBrk="0" fontAlgn="base" hangingPunct="0">
              <a:lnSpc>
                <a:spcPct val="150000"/>
              </a:lnSpc>
              <a:spcBef>
                <a:spcPct val="0"/>
              </a:spcBef>
              <a:spcAft>
                <a:spcPct val="0"/>
              </a:spcAft>
              <a:buClrTx/>
              <a:buFont typeface="Arial" panose="020B0604020202020204" pitchFamily="34" charset="0"/>
              <a:buChar char="•"/>
            </a:pPr>
            <a:r>
              <a:rPr lang="en-GB" altLang="en-US" dirty="0" smtClean="0">
                <a:latin typeface="+mj-lt"/>
                <a:ea typeface="Times New Roman" panose="02020603050405020304" pitchFamily="18" charset="0"/>
                <a:cs typeface="Arial" panose="020B0604020202020204" pitchFamily="34" charset="0"/>
              </a:rPr>
              <a:t>LGSETA National Foot Print</a:t>
            </a:r>
            <a:endParaRPr lang="en-ZA" altLang="en-US" dirty="0" smtClean="0">
              <a:latin typeface="+mj-lt"/>
              <a:ea typeface="Times New Roman" panose="02020603050405020304" pitchFamily="18" charset="0"/>
              <a:cs typeface="Arial" panose="020B0604020202020204" pitchFamily="34" charset="0"/>
            </a:endParaRPr>
          </a:p>
          <a:p>
            <a:pPr marL="566928" lvl="3" indent="0" eaLnBrk="0" fontAlgn="base" hangingPunct="0">
              <a:lnSpc>
                <a:spcPct val="150000"/>
              </a:lnSpc>
              <a:spcBef>
                <a:spcPct val="0"/>
              </a:spcBef>
              <a:spcAft>
                <a:spcPct val="0"/>
              </a:spcAft>
              <a:buClrTx/>
              <a:buNone/>
            </a:pPr>
            <a:r>
              <a:rPr lang="en-GB" altLang="en-US" dirty="0" smtClean="0">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2. LGSETA Strategic Plan 2020 - 2025</a:t>
            </a:r>
            <a:endParaRPr lang="en-ZA" altLang="en-US" dirty="0" smtClean="0">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endParaRPr>
          </a:p>
          <a:p>
            <a:pPr lvl="5" eaLnBrk="0" fontAlgn="base" hangingPunct="0">
              <a:lnSpc>
                <a:spcPct val="150000"/>
              </a:lnSpc>
              <a:spcBef>
                <a:spcPct val="0"/>
              </a:spcBef>
              <a:spcAft>
                <a:spcPct val="0"/>
              </a:spcAft>
              <a:buClrTx/>
              <a:buFont typeface="Arial" panose="020B0604020202020204" pitchFamily="34" charset="0"/>
              <a:buChar char="•"/>
            </a:pPr>
            <a:r>
              <a:rPr lang="en-ZA" altLang="en-US" dirty="0" smtClean="0">
                <a:latin typeface="+mj-lt"/>
                <a:ea typeface="Times New Roman" panose="02020603050405020304" pitchFamily="18" charset="0"/>
                <a:cs typeface="Arial" panose="020B0604020202020204" pitchFamily="34" charset="0"/>
              </a:rPr>
              <a:t>LGSETA Strategic Intent: Vision/Mission/Values</a:t>
            </a:r>
          </a:p>
          <a:p>
            <a:pPr lvl="5" eaLnBrk="0" fontAlgn="base" hangingPunct="0">
              <a:lnSpc>
                <a:spcPct val="150000"/>
              </a:lnSpc>
              <a:spcBef>
                <a:spcPct val="0"/>
              </a:spcBef>
              <a:spcAft>
                <a:spcPct val="0"/>
              </a:spcAft>
              <a:buClrTx/>
              <a:buFont typeface="Arial" panose="020B0604020202020204" pitchFamily="34" charset="0"/>
              <a:buChar char="•"/>
            </a:pPr>
            <a:r>
              <a:rPr lang="en-GB" altLang="en-US" dirty="0" smtClean="0">
                <a:latin typeface="+mj-lt"/>
                <a:ea typeface="Times New Roman" panose="02020603050405020304" pitchFamily="18" charset="0"/>
                <a:cs typeface="Arial" panose="020B0604020202020204" pitchFamily="34" charset="0"/>
              </a:rPr>
              <a:t>LGSETA Strategic Focus for the Next Five Years</a:t>
            </a:r>
            <a:endParaRPr lang="en-ZA" altLang="en-US" dirty="0">
              <a:latin typeface="+mj-lt"/>
              <a:ea typeface="Times New Roman" panose="02020603050405020304" pitchFamily="18" charset="0"/>
              <a:cs typeface="Arial" panose="020B0604020202020204" pitchFamily="34" charset="0"/>
            </a:endParaRPr>
          </a:p>
          <a:p>
            <a:pPr marL="566928" lvl="3" indent="0" eaLnBrk="0" fontAlgn="base" hangingPunct="0">
              <a:lnSpc>
                <a:spcPct val="150000"/>
              </a:lnSpc>
              <a:spcBef>
                <a:spcPct val="0"/>
              </a:spcBef>
              <a:spcAft>
                <a:spcPct val="0"/>
              </a:spcAft>
              <a:buClrTx/>
              <a:buNone/>
            </a:pPr>
            <a:r>
              <a:rPr lang="en-GB" altLang="en-US" dirty="0" smtClean="0">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3. Annual Performance Plan 2022/23</a:t>
            </a:r>
            <a:endParaRPr lang="en-ZA" altLang="en-US" dirty="0" smtClean="0">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endParaRPr>
          </a:p>
          <a:p>
            <a:pPr lvl="5" eaLnBrk="0" fontAlgn="base" hangingPunct="0">
              <a:lnSpc>
                <a:spcPct val="150000"/>
              </a:lnSpc>
              <a:spcBef>
                <a:spcPct val="0"/>
              </a:spcBef>
              <a:spcAft>
                <a:spcPct val="0"/>
              </a:spcAft>
              <a:buClrTx/>
              <a:buFont typeface="Arial" panose="020B0604020202020204" pitchFamily="34" charset="0"/>
              <a:buChar char="•"/>
            </a:pPr>
            <a:r>
              <a:rPr lang="en-ZA" altLang="en-US" dirty="0" smtClean="0">
                <a:latin typeface="+mj-lt"/>
                <a:ea typeface="Times New Roman" panose="02020603050405020304" pitchFamily="18" charset="0"/>
                <a:cs typeface="Arial" panose="020B0604020202020204" pitchFamily="34" charset="0"/>
              </a:rPr>
              <a:t>Programme 1: Administration</a:t>
            </a:r>
          </a:p>
          <a:p>
            <a:pPr lvl="5" eaLnBrk="0" fontAlgn="base" hangingPunct="0">
              <a:lnSpc>
                <a:spcPct val="150000"/>
              </a:lnSpc>
              <a:spcBef>
                <a:spcPct val="0"/>
              </a:spcBef>
              <a:spcAft>
                <a:spcPct val="0"/>
              </a:spcAft>
              <a:buClrTx/>
              <a:buFont typeface="Arial" panose="020B0604020202020204" pitchFamily="34" charset="0"/>
              <a:buChar char="•"/>
            </a:pPr>
            <a:r>
              <a:rPr lang="en-ZA" altLang="en-US" dirty="0" smtClean="0">
                <a:latin typeface="+mj-lt"/>
                <a:ea typeface="Times New Roman" panose="02020603050405020304" pitchFamily="18" charset="0"/>
                <a:cs typeface="Arial" panose="020B0604020202020204" pitchFamily="34" charset="0"/>
              </a:rPr>
              <a:t>Programme 2: Skills Planning</a:t>
            </a:r>
          </a:p>
          <a:p>
            <a:pPr lvl="5" eaLnBrk="0" fontAlgn="base" hangingPunct="0">
              <a:lnSpc>
                <a:spcPct val="150000"/>
              </a:lnSpc>
              <a:spcBef>
                <a:spcPct val="0"/>
              </a:spcBef>
              <a:spcAft>
                <a:spcPct val="0"/>
              </a:spcAft>
              <a:buClrTx/>
              <a:buFont typeface="Arial" panose="020B0604020202020204" pitchFamily="34" charset="0"/>
              <a:buChar char="•"/>
            </a:pPr>
            <a:r>
              <a:rPr lang="en-ZA" altLang="en-US" dirty="0" smtClean="0">
                <a:latin typeface="+mj-lt"/>
                <a:ea typeface="Times New Roman" panose="02020603050405020304" pitchFamily="18" charset="0"/>
                <a:cs typeface="Arial" panose="020B0604020202020204" pitchFamily="34" charset="0"/>
              </a:rPr>
              <a:t>Programme 3: Learning Programmes</a:t>
            </a:r>
          </a:p>
          <a:p>
            <a:pPr lvl="5" eaLnBrk="0" fontAlgn="base" hangingPunct="0">
              <a:lnSpc>
                <a:spcPct val="150000"/>
              </a:lnSpc>
              <a:spcBef>
                <a:spcPct val="0"/>
              </a:spcBef>
              <a:spcAft>
                <a:spcPct val="0"/>
              </a:spcAft>
              <a:buClrTx/>
              <a:buFont typeface="Arial" panose="020B0604020202020204" pitchFamily="34" charset="0"/>
              <a:buChar char="•"/>
            </a:pPr>
            <a:r>
              <a:rPr lang="en-ZA" altLang="en-US" dirty="0" smtClean="0">
                <a:latin typeface="+mj-lt"/>
                <a:ea typeface="Times New Roman" panose="02020603050405020304" pitchFamily="18" charset="0"/>
                <a:cs typeface="Arial" panose="020B0604020202020204" pitchFamily="34" charset="0"/>
              </a:rPr>
              <a:t>Programme 4: Quality Assurance</a:t>
            </a:r>
          </a:p>
          <a:p>
            <a:pPr marL="566928" lvl="3" indent="0" eaLnBrk="0" fontAlgn="base" hangingPunct="0">
              <a:lnSpc>
                <a:spcPct val="150000"/>
              </a:lnSpc>
              <a:spcBef>
                <a:spcPct val="0"/>
              </a:spcBef>
              <a:spcAft>
                <a:spcPct val="0"/>
              </a:spcAft>
              <a:buClrTx/>
              <a:buNone/>
            </a:pPr>
            <a:r>
              <a:rPr lang="en-GB" altLang="en-US" dirty="0" smtClean="0">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4. Budget 2022/23 and MTEF Estimates</a:t>
            </a:r>
            <a:endParaRPr lang="en-ZA" altLang="en-US" sz="1400" dirty="0" smtClean="0">
              <a:solidFill>
                <a:srgbClr val="002060"/>
              </a:solidFill>
              <a:latin typeface="+mj-lt"/>
              <a:ea typeface="Times New Roman" panose="02020603050405020304" pitchFamily="18" charset="0"/>
              <a:cs typeface="Times New Roman" panose="02020603050405020304" pitchFamily="18" charset="0"/>
            </a:endParaRPr>
          </a:p>
          <a:p>
            <a:pPr lvl="1" eaLnBrk="0" fontAlgn="base" hangingPunct="0">
              <a:lnSpc>
                <a:spcPct val="100000"/>
              </a:lnSpc>
              <a:spcBef>
                <a:spcPct val="0"/>
              </a:spcBef>
              <a:spcAft>
                <a:spcPct val="0"/>
              </a:spcAft>
              <a:buClrTx/>
              <a:buFont typeface="Arial" panose="020B0604020202020204" pitchFamily="34" charset="0"/>
              <a:buChar char="•"/>
            </a:pPr>
            <a:endParaRPr lang="en-ZA" altLang="en-US" sz="1400" dirty="0">
              <a:solidFill>
                <a:srgbClr val="00206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96EE341D-7FB3-8842-B738-5F9C2E379E29}"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69308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GSETA_Powerpoint template_draft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68449" cy="6858000"/>
          </a:xfrm>
          <a:prstGeom prst="rect">
            <a:avLst/>
          </a:prstGeom>
        </p:spPr>
      </p:pic>
      <p:sp>
        <p:nvSpPr>
          <p:cNvPr id="7" name="TextBox 6"/>
          <p:cNvSpPr txBox="1"/>
          <p:nvPr/>
        </p:nvSpPr>
        <p:spPr>
          <a:xfrm>
            <a:off x="252248" y="1326930"/>
            <a:ext cx="8777452" cy="12554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just" defTabSz="407972" rtl="0" eaLnBrk="1" fontAlgn="auto" latinLnBrk="0" hangingPunct="1">
              <a:lnSpc>
                <a:spcPct val="107000"/>
              </a:lnSpc>
              <a:spcBef>
                <a:spcPct val="20000"/>
              </a:spcBef>
              <a:spcAft>
                <a:spcPts val="300"/>
              </a:spcAft>
              <a:buClrTx/>
              <a:buSzTx/>
              <a:buFontTx/>
              <a:buNone/>
              <a:tabLst/>
              <a:defRPr/>
            </a:pPr>
            <a:r>
              <a:rPr lang="en-ZA" sz="1600" dirty="0" smtClean="0">
                <a:solidFill>
                  <a:srgbClr val="323232"/>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LGSETA </a:t>
            </a:r>
            <a:r>
              <a:rPr kumimoji="0" lang="en-ZA" sz="1600" b="0" i="0" u="none" strike="noStrike" kern="1200" cap="none" spc="0" normalizeH="0" baseline="0" noProof="0" dirty="0" smtClean="0">
                <a:ln>
                  <a:noFill/>
                </a:ln>
                <a:solidFill>
                  <a:srgbClr val="323232"/>
                </a:solidFill>
                <a:effectLst>
                  <a:outerShdw blurRad="38100" dist="38100" dir="2700000" algn="tl">
                    <a:srgbClr val="000000">
                      <a:alpha val="43137"/>
                    </a:srgbClr>
                  </a:outerShdw>
                </a:effectLst>
                <a:uLnTx/>
                <a:uFillTx/>
                <a:ea typeface="Calibri" panose="020F0502020204030204" pitchFamily="34" charset="0"/>
                <a:cs typeface="Arial" panose="020B0604020202020204" pitchFamily="34" charset="0"/>
              </a:rPr>
              <a:t>Approach to DDM</a:t>
            </a:r>
            <a:endParaRPr kumimoji="0" lang="en-ZA" sz="1600" b="0"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just" defTabSz="407972" rtl="0" eaLnBrk="1" fontAlgn="auto" latinLnBrk="0" hangingPunct="1">
              <a:lnSpc>
                <a:spcPct val="107000"/>
              </a:lnSpc>
              <a:spcBef>
                <a:spcPct val="20000"/>
              </a:spcBef>
              <a:spcAft>
                <a:spcPts val="300"/>
              </a:spcAft>
              <a:buClrTx/>
              <a:buSzTx/>
              <a:buFont typeface="Wingdings" panose="05000000000000000000" pitchFamily="2" charset="2"/>
              <a:buChar char="q"/>
              <a:tabLst/>
              <a:defRPr/>
            </a:pPr>
            <a:r>
              <a:rPr kumimoji="0" lang="en-ZA" sz="1400" b="0"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The implementation of the </a:t>
            </a:r>
            <a:r>
              <a:rPr lang="en-ZA" sz="1400" dirty="0" smtClean="0">
                <a:solidFill>
                  <a:prstClr val="black"/>
                </a:solidFill>
                <a:ea typeface="Calibri" panose="020F0502020204030204" pitchFamily="34" charset="0"/>
                <a:cs typeface="Times New Roman" panose="02020603050405020304" pitchFamily="18" charset="0"/>
              </a:rPr>
              <a:t>DDM will focus on forging strategic partnership with District </a:t>
            </a:r>
            <a:r>
              <a:rPr lang="en-ZA" sz="1400" dirty="0">
                <a:solidFill>
                  <a:prstClr val="black"/>
                </a:solidFill>
                <a:ea typeface="Calibri" panose="020F0502020204030204" pitchFamily="34" charset="0"/>
                <a:cs typeface="Times New Roman" panose="02020603050405020304" pitchFamily="18" charset="0"/>
              </a:rPr>
              <a:t>M</a:t>
            </a:r>
            <a:r>
              <a:rPr lang="en-ZA" sz="1400" dirty="0" smtClean="0">
                <a:solidFill>
                  <a:prstClr val="black"/>
                </a:solidFill>
                <a:ea typeface="Calibri" panose="020F0502020204030204" pitchFamily="34" charset="0"/>
                <a:cs typeface="Times New Roman" panose="02020603050405020304" pitchFamily="18" charset="0"/>
              </a:rPr>
              <a:t>unicipalities to implement training initiatives to respond to the Nine Municipal Service Areas.</a:t>
            </a:r>
            <a:endParaRPr kumimoji="0" lang="en-ZA" sz="1600" b="0" i="0" u="none" strike="noStrike" kern="1200" cap="none" spc="0" normalizeH="0" baseline="0" noProof="0" dirty="0">
              <a:ln>
                <a:noFill/>
              </a:ln>
              <a:solidFill>
                <a:srgbClr val="1F497D"/>
              </a:solidFill>
              <a:effectLst/>
              <a:uLnTx/>
              <a:uFillTx/>
              <a:ea typeface="Calibri" panose="020F0502020204030204" pitchFamily="34" charset="0"/>
              <a:cs typeface="Times New Roman" panose="02020603050405020304" pitchFamily="18" charset="0"/>
            </a:endParaRPr>
          </a:p>
        </p:txBody>
      </p:sp>
      <p:sp>
        <p:nvSpPr>
          <p:cNvPr id="3" name="Rectangle 2"/>
          <p:cNvSpPr/>
          <p:nvPr/>
        </p:nvSpPr>
        <p:spPr>
          <a:xfrm>
            <a:off x="1295399" y="990600"/>
            <a:ext cx="7848601" cy="584775"/>
          </a:xfrm>
          <a:prstGeom prst="rect">
            <a:avLst/>
          </a:prstGeom>
        </p:spPr>
        <p:txBody>
          <a:bodyPr wrap="square">
            <a:spAutoFit/>
          </a:bodyPr>
          <a:lstStyle/>
          <a:p>
            <a:pPr marL="257244" marR="0" lvl="0" indent="-257244" algn="ctr" defTabSz="685983" rtl="0" eaLnBrk="1" fontAlgn="base" latinLnBrk="0" hangingPunct="1">
              <a:lnSpc>
                <a:spcPct val="100000"/>
              </a:lnSpc>
              <a:spcBef>
                <a:spcPct val="0"/>
              </a:spcBef>
              <a:spcAft>
                <a:spcPct val="0"/>
              </a:spcAft>
              <a:buClrTx/>
              <a:buSzTx/>
              <a:buFontTx/>
              <a:buNone/>
              <a:tabLst/>
              <a:defRPr/>
            </a:pPr>
            <a:r>
              <a:rPr kumimoji="0" lang="en-ZA" sz="3200" b="1"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rPr>
              <a:t>LGSETA APPROACH TO DDM</a:t>
            </a:r>
            <a:endParaRPr kumimoji="0" lang="en-ZA" sz="3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3506829578"/>
              </p:ext>
            </p:extLst>
          </p:nvPr>
        </p:nvGraphicFramePr>
        <p:xfrm>
          <a:off x="252248" y="2385848"/>
          <a:ext cx="8429297" cy="4228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030950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GSETA_Powerpoint template_draft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68449" cy="6858000"/>
          </a:xfrm>
          <a:prstGeom prst="rect">
            <a:avLst/>
          </a:prstGeom>
        </p:spPr>
      </p:pic>
      <p:sp>
        <p:nvSpPr>
          <p:cNvPr id="7" name="TextBox 6"/>
          <p:cNvSpPr txBox="1"/>
          <p:nvPr/>
        </p:nvSpPr>
        <p:spPr>
          <a:xfrm>
            <a:off x="378691" y="1626770"/>
            <a:ext cx="8700653" cy="89255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ZA" sz="2600" b="0"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ZA" sz="2600" b="0"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rPr>
              <a:t> </a:t>
            </a:r>
            <a:endParaRPr kumimoji="0" lang="en-ZA" sz="2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3" name="Rectangle 2"/>
          <p:cNvSpPr/>
          <p:nvPr/>
        </p:nvSpPr>
        <p:spPr>
          <a:xfrm>
            <a:off x="1749969" y="874990"/>
            <a:ext cx="7467601"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600" b="1" i="0" u="none" strike="noStrike" kern="1200" cap="none" spc="0" normalizeH="0" baseline="0" noProof="0" dirty="0" smtClean="0">
                <a:ln>
                  <a:noFill/>
                </a:ln>
                <a:solidFill>
                  <a:srgbClr val="FFFFFF"/>
                </a:solidFill>
                <a:effectLst/>
                <a:uLnTx/>
                <a:uFillTx/>
                <a:latin typeface="Calibri"/>
                <a:ea typeface="+mn-ea"/>
                <a:cs typeface="Arial" panose="020B0604020202020204" pitchFamily="34" charset="0"/>
              </a:rPr>
              <a:t>LGSETA STRATEGIC PRIORITY AREAS RESPONSE</a:t>
            </a:r>
            <a:r>
              <a:rPr kumimoji="0" lang="en-ZA" sz="2600" b="1" i="0" u="none" strike="noStrike" kern="1200" cap="none" spc="0" normalizeH="0" noProof="0" dirty="0" smtClean="0">
                <a:ln>
                  <a:noFill/>
                </a:ln>
                <a:solidFill>
                  <a:srgbClr val="FFFFFF"/>
                </a:solidFill>
                <a:effectLst/>
                <a:uLnTx/>
                <a:uFillTx/>
                <a:latin typeface="Calibri"/>
                <a:ea typeface="+mn-ea"/>
                <a:cs typeface="Arial" panose="020B0604020202020204" pitchFamily="34" charset="0"/>
              </a:rPr>
              <a:t> 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600" b="1" i="0" u="none" strike="noStrike" kern="1200" cap="none" spc="0" normalizeH="0" baseline="0" noProof="0" dirty="0" smtClean="0">
                <a:ln>
                  <a:noFill/>
                </a:ln>
                <a:solidFill>
                  <a:srgbClr val="FFFFFF"/>
                </a:solidFill>
                <a:effectLst/>
                <a:uLnTx/>
                <a:uFillTx/>
                <a:latin typeface="Calibri"/>
                <a:ea typeface="+mn-ea"/>
                <a:cs typeface="Arial" panose="020B0604020202020204" pitchFamily="34" charset="0"/>
              </a:rPr>
              <a:t> DDM</a:t>
            </a:r>
            <a:endParaRPr kumimoji="0" lang="en-ZA" sz="26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3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09162267"/>
              </p:ext>
            </p:extLst>
          </p:nvPr>
        </p:nvGraphicFramePr>
        <p:xfrm>
          <a:off x="50324" y="1912380"/>
          <a:ext cx="9067799" cy="4128224"/>
        </p:xfrm>
        <a:graphic>
          <a:graphicData uri="http://schemas.openxmlformats.org/drawingml/2006/table">
            <a:tbl>
              <a:tblPr firstRow="1" bandRow="1">
                <a:tableStyleId>{5940675A-B579-460E-94D1-54222C63F5DA}</a:tableStyleId>
              </a:tblPr>
              <a:tblGrid>
                <a:gridCol w="3826734">
                  <a:extLst>
                    <a:ext uri="{9D8B030D-6E8A-4147-A177-3AD203B41FA5}">
                      <a16:colId xmlns:a16="http://schemas.microsoft.com/office/drawing/2014/main" val="3483481006"/>
                    </a:ext>
                  </a:extLst>
                </a:gridCol>
                <a:gridCol w="5241065">
                  <a:extLst>
                    <a:ext uri="{9D8B030D-6E8A-4147-A177-3AD203B41FA5}">
                      <a16:colId xmlns:a16="http://schemas.microsoft.com/office/drawing/2014/main" val="3681297422"/>
                    </a:ext>
                  </a:extLst>
                </a:gridCol>
              </a:tblGrid>
              <a:tr h="609600">
                <a:tc>
                  <a:txBody>
                    <a:bodyPr/>
                    <a:lstStyle/>
                    <a:p>
                      <a:pPr algn="ctr"/>
                      <a:r>
                        <a:rPr lang="en-ZA" sz="1400" dirty="0" smtClean="0">
                          <a:effectLst>
                            <a:outerShdw blurRad="38100" dist="38100" dir="2700000" algn="tl">
                              <a:srgbClr val="000000">
                                <a:alpha val="43137"/>
                              </a:srgbClr>
                            </a:outerShdw>
                          </a:effectLst>
                          <a:latin typeface="+mn-lt"/>
                        </a:rPr>
                        <a:t>LOCAL GOVERNMENT STRATEGIC FOCUS AREA</a:t>
                      </a:r>
                      <a:endParaRPr lang="en-ZA" sz="1400" b="1"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a:txBody>
                  <a:tcPr>
                    <a:solidFill>
                      <a:schemeClr val="bg1">
                        <a:lumMod val="65000"/>
                      </a:schemeClr>
                    </a:solidFill>
                  </a:tcPr>
                </a:tc>
                <a:tc>
                  <a:txBody>
                    <a:bodyPr/>
                    <a:lstStyle/>
                    <a:p>
                      <a:pPr algn="ctr"/>
                      <a:r>
                        <a:rPr lang="en-ZA" sz="1400" dirty="0" smtClean="0">
                          <a:effectLst>
                            <a:outerShdw blurRad="38100" dist="38100" dir="2700000" algn="tl">
                              <a:srgbClr val="000000">
                                <a:alpha val="43137"/>
                              </a:srgbClr>
                            </a:outerShdw>
                          </a:effectLst>
                          <a:latin typeface="+mn-lt"/>
                        </a:rPr>
                        <a:t>RESPONSE</a:t>
                      </a:r>
                      <a:r>
                        <a:rPr lang="en-ZA" sz="1400" baseline="0" dirty="0" smtClean="0">
                          <a:effectLst>
                            <a:outerShdw blurRad="38100" dist="38100" dir="2700000" algn="tl">
                              <a:srgbClr val="000000">
                                <a:alpha val="43137"/>
                              </a:srgbClr>
                            </a:outerShdw>
                          </a:effectLst>
                          <a:latin typeface="+mn-lt"/>
                        </a:rPr>
                        <a:t> THROUGH DDM</a:t>
                      </a:r>
                      <a:endParaRPr lang="en-ZA" sz="1400" b="1"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a:txBody>
                  <a:tcPr>
                    <a:solidFill>
                      <a:schemeClr val="bg1">
                        <a:lumMod val="65000"/>
                      </a:schemeClr>
                    </a:solidFill>
                  </a:tcPr>
                </a:tc>
                <a:extLst>
                  <a:ext uri="{0D108BD9-81ED-4DB2-BD59-A6C34878D82A}">
                    <a16:rowId xmlns:a16="http://schemas.microsoft.com/office/drawing/2014/main" val="3243242600"/>
                  </a:ext>
                </a:extLst>
              </a:tr>
              <a:tr h="1676400">
                <a:tc>
                  <a:txBody>
                    <a:bodyPr/>
                    <a:lstStyle/>
                    <a:p>
                      <a:r>
                        <a:rPr lang="en-ZA" sz="1400" kern="1200" dirty="0" smtClean="0">
                          <a:effectLst/>
                          <a:latin typeface="+mn-lt"/>
                        </a:rPr>
                        <a:t>Enhancing Good Governance, Leadership and Management </a:t>
                      </a:r>
                      <a:r>
                        <a:rPr lang="en-ZA" sz="1400" kern="1200" dirty="0" smtClean="0">
                          <a:solidFill>
                            <a:schemeClr val="tx1">
                              <a:lumMod val="75000"/>
                              <a:lumOff val="25000"/>
                            </a:schemeClr>
                          </a:solidFill>
                          <a:effectLst/>
                          <a:latin typeface="+mn-lt"/>
                        </a:rPr>
                        <a:t>Capabilities</a:t>
                      </a:r>
                      <a:endParaRPr lang="en-ZA" sz="1400" b="1" dirty="0">
                        <a:solidFill>
                          <a:schemeClr val="tx1">
                            <a:lumMod val="75000"/>
                            <a:lumOff val="25000"/>
                          </a:schemeClr>
                        </a:solidFill>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effectLst/>
                          <a:latin typeface="+mn-lt"/>
                        </a:rPr>
                        <a:t>Strengthen  governance, engaged management and ethical leadership through appropriate and targeted interventions using District Development Model (DDM) including link to: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ZA" sz="1400" kern="1200" dirty="0" smtClean="0">
                          <a:effectLst/>
                          <a:latin typeface="+mn-lt"/>
                        </a:rPr>
                        <a:t>Service-Oriented Delivery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ZA" sz="1400" kern="1200" dirty="0" smtClean="0">
                          <a:effectLst/>
                          <a:latin typeface="+mn-lt"/>
                        </a:rPr>
                        <a:t>Technology and 4IR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ZA" sz="1400" kern="1200" dirty="0" smtClean="0">
                          <a:effectLst/>
                          <a:latin typeface="+mn-lt"/>
                        </a:rPr>
                        <a:t>Building capacity of new Councillors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ZA" sz="1400" kern="1200" dirty="0" smtClean="0">
                          <a:effectLst/>
                          <a:latin typeface="+mn-lt"/>
                        </a:rPr>
                        <a:t>Integrated HRD Framework </a:t>
                      </a:r>
                      <a:endParaRPr lang="en-ZA" sz="1400" dirty="0">
                        <a:latin typeface="+mn-lt"/>
                        <a:cs typeface="Arial" panose="020B0604020202020204" pitchFamily="34" charset="0"/>
                      </a:endParaRPr>
                    </a:p>
                  </a:txBody>
                  <a:tcPr/>
                </a:tc>
                <a:extLst>
                  <a:ext uri="{0D108BD9-81ED-4DB2-BD59-A6C34878D82A}">
                    <a16:rowId xmlns:a16="http://schemas.microsoft.com/office/drawing/2014/main" val="3062468264"/>
                  </a:ext>
                </a:extLst>
              </a:tr>
              <a:tr h="1842224">
                <a:tc>
                  <a:txBody>
                    <a:bodyPr/>
                    <a:lstStyle/>
                    <a:p>
                      <a:r>
                        <a:rPr lang="en-ZA" sz="1400" kern="1200" dirty="0" smtClean="0">
                          <a:effectLst/>
                          <a:latin typeface="+mn-lt"/>
                        </a:rPr>
                        <a:t>Promoting Sound Financial Management &amp; Financial Viability</a:t>
                      </a:r>
                      <a:endParaRPr lang="en-ZA" sz="1400" b="1" dirty="0">
                        <a:latin typeface="+mn-lt"/>
                        <a:cs typeface="Arial" panose="020B0604020202020204" pitchFamily="34" charset="0"/>
                      </a:endParaRPr>
                    </a:p>
                  </a:txBody>
                  <a:tcPr/>
                </a:tc>
                <a:tc>
                  <a:txBody>
                    <a:bodyPr/>
                    <a:lstStyle/>
                    <a:p>
                      <a:r>
                        <a:rPr lang="en-ZA" sz="1400" kern="1200" dirty="0" smtClean="0">
                          <a:effectLst/>
                          <a:latin typeface="+mn-lt"/>
                        </a:rPr>
                        <a:t>Sound financial management to ensure efficient and effective use of public resources through appropriate and targeted interventions using DDM including::</a:t>
                      </a:r>
                    </a:p>
                    <a:p>
                      <a:r>
                        <a:rPr lang="en-ZA" sz="1400" kern="1200" dirty="0" smtClean="0">
                          <a:effectLst/>
                          <a:latin typeface="+mn-lt"/>
                        </a:rPr>
                        <a:t>- Service-Oriented Delivery </a:t>
                      </a:r>
                    </a:p>
                    <a:p>
                      <a:r>
                        <a:rPr lang="en-ZA" sz="1400" kern="1200" dirty="0" smtClean="0">
                          <a:effectLst/>
                          <a:latin typeface="+mn-lt"/>
                        </a:rPr>
                        <a:t>- Utilising outcomes of AG report       </a:t>
                      </a:r>
                      <a:endParaRPr lang="en-ZA" sz="1400" dirty="0">
                        <a:latin typeface="+mn-lt"/>
                        <a:cs typeface="Arial" panose="020B0604020202020204" pitchFamily="34" charset="0"/>
                      </a:endParaRPr>
                    </a:p>
                  </a:txBody>
                  <a:tcPr/>
                </a:tc>
                <a:extLst>
                  <a:ext uri="{0D108BD9-81ED-4DB2-BD59-A6C34878D82A}">
                    <a16:rowId xmlns:a16="http://schemas.microsoft.com/office/drawing/2014/main" val="4085351759"/>
                  </a:ext>
                </a:extLst>
              </a:tr>
            </a:tbl>
          </a:graphicData>
        </a:graphic>
      </p:graphicFrame>
      <p:sp>
        <p:nvSpPr>
          <p:cNvPr id="6" name="Slide Number Placeholder 5"/>
          <p:cNvSpPr>
            <a:spLocks noGrp="1"/>
          </p:cNvSpPr>
          <p:nvPr>
            <p:ph type="sldNum" sz="quarter" idx="12"/>
          </p:nvPr>
        </p:nvSpPr>
        <p:spPr/>
        <p:txBody>
          <a:bodyPr/>
          <a:lstStyle/>
          <a:p>
            <a:fld id="{96EE341D-7FB3-8842-B738-5F9C2E379E29}" type="slidenum">
              <a:rPr lang="en-US" smtClean="0"/>
              <a:t>21</a:t>
            </a:fld>
            <a:endParaRPr lang="en-US" dirty="0"/>
          </a:p>
        </p:txBody>
      </p:sp>
    </p:spTree>
    <p:extLst>
      <p:ext uri="{BB962C8B-B14F-4D97-AF65-F5344CB8AC3E}">
        <p14:creationId xmlns:p14="http://schemas.microsoft.com/office/powerpoint/2010/main" val="3514721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GSETA_Powerpoint template_draft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 y="-2630"/>
            <a:ext cx="9168449" cy="6858000"/>
          </a:xfrm>
          <a:prstGeom prst="rect">
            <a:avLst/>
          </a:prstGeom>
        </p:spPr>
      </p:pic>
      <p:sp>
        <p:nvSpPr>
          <p:cNvPr id="7" name="TextBox 6"/>
          <p:cNvSpPr txBox="1"/>
          <p:nvPr/>
        </p:nvSpPr>
        <p:spPr>
          <a:xfrm>
            <a:off x="378691" y="1626770"/>
            <a:ext cx="8700653" cy="89255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ZA" sz="2600" b="0"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ZA" sz="2600" b="0"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rPr>
              <a:t> </a:t>
            </a:r>
            <a:endParaRPr kumimoji="0" lang="en-ZA" sz="2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3" name="Rectangle 2"/>
          <p:cNvSpPr/>
          <p:nvPr/>
        </p:nvSpPr>
        <p:spPr>
          <a:xfrm>
            <a:off x="1035582" y="454280"/>
            <a:ext cx="8917710" cy="181588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smtClean="0">
                <a:ln>
                  <a:noFill/>
                </a:ln>
                <a:solidFill>
                  <a:srgbClr val="FFFFFF"/>
                </a:solidFill>
                <a:effectLst/>
                <a:uLnTx/>
                <a:uFillTx/>
                <a:latin typeface="Calibri"/>
                <a:ea typeface="+mn-ea"/>
                <a:cs typeface="Arial" panose="020B0604020202020204" pitchFamily="34" charset="0"/>
              </a:rPr>
              <a:t>LGSETA STRATEGIC PRIORITY AREAS RESPONSE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smtClean="0">
                <a:ln>
                  <a:noFill/>
                </a:ln>
                <a:solidFill>
                  <a:srgbClr val="FFFFFF"/>
                </a:solidFill>
                <a:effectLst/>
                <a:uLnTx/>
                <a:uFillTx/>
                <a:latin typeface="Calibri"/>
                <a:ea typeface="+mn-ea"/>
                <a:cs typeface="Arial" panose="020B0604020202020204" pitchFamily="34" charset="0"/>
              </a:rPr>
              <a:t>TO DDM</a:t>
            </a:r>
            <a:endParaRPr kumimoji="0" lang="en-ZA" sz="28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3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3917087"/>
              </p:ext>
            </p:extLst>
          </p:nvPr>
        </p:nvGraphicFramePr>
        <p:xfrm>
          <a:off x="115456" y="1775351"/>
          <a:ext cx="9003144" cy="4572000"/>
        </p:xfrm>
        <a:graphic>
          <a:graphicData uri="http://schemas.openxmlformats.org/drawingml/2006/table">
            <a:tbl>
              <a:tblPr firstRow="1" bandRow="1">
                <a:tableStyleId>{5940675A-B579-460E-94D1-54222C63F5DA}</a:tableStyleId>
              </a:tblPr>
              <a:tblGrid>
                <a:gridCol w="3111220">
                  <a:extLst>
                    <a:ext uri="{9D8B030D-6E8A-4147-A177-3AD203B41FA5}">
                      <a16:colId xmlns:a16="http://schemas.microsoft.com/office/drawing/2014/main" val="4274343191"/>
                    </a:ext>
                  </a:extLst>
                </a:gridCol>
                <a:gridCol w="5891924">
                  <a:extLst>
                    <a:ext uri="{9D8B030D-6E8A-4147-A177-3AD203B41FA5}">
                      <a16:colId xmlns:a16="http://schemas.microsoft.com/office/drawing/2014/main" val="1009806499"/>
                    </a:ext>
                  </a:extLst>
                </a:gridCol>
              </a:tblGrid>
              <a:tr h="752946">
                <a:tc>
                  <a:txBody>
                    <a:bodyPr/>
                    <a:lstStyle/>
                    <a:p>
                      <a:pPr algn="ctr"/>
                      <a:r>
                        <a:rPr lang="en-ZA" sz="1400" dirty="0" smtClean="0">
                          <a:effectLst>
                            <a:outerShdw blurRad="38100" dist="38100" dir="2700000" algn="tl">
                              <a:srgbClr val="000000">
                                <a:alpha val="43137"/>
                              </a:srgbClr>
                            </a:outerShdw>
                          </a:effectLst>
                        </a:rPr>
                        <a:t>LOCAL GOVERNMENT STRATEGIC FOCUS AREA</a:t>
                      </a:r>
                      <a:endParaRPr lang="en-ZA"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n-GB" sz="1400" b="0" dirty="0" smtClean="0">
                          <a:solidFill>
                            <a:schemeClr val="tx1"/>
                          </a:solidFill>
                          <a:effectLst>
                            <a:outerShdw blurRad="38100" dist="38100" dir="2700000" algn="tl">
                              <a:srgbClr val="000000">
                                <a:alpha val="43137"/>
                              </a:srgbClr>
                            </a:outerShdw>
                          </a:effectLst>
                          <a:latin typeface="+mn-lt"/>
                          <a:cs typeface="+mn-cs"/>
                        </a:rPr>
                        <a:t>RESPONSE</a:t>
                      </a:r>
                      <a:r>
                        <a:rPr lang="en-GB" sz="1400" b="0" baseline="0" dirty="0" smtClean="0">
                          <a:solidFill>
                            <a:schemeClr val="tx1"/>
                          </a:solidFill>
                          <a:effectLst>
                            <a:outerShdw blurRad="38100" dist="38100" dir="2700000" algn="tl">
                              <a:srgbClr val="000000">
                                <a:alpha val="43137"/>
                              </a:srgbClr>
                            </a:outerShdw>
                          </a:effectLst>
                          <a:latin typeface="+mn-lt"/>
                          <a:cs typeface="+mn-cs"/>
                        </a:rPr>
                        <a:t> THROUGH DDM</a:t>
                      </a:r>
                      <a:endParaRPr lang="en-ZA"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val="3418162578"/>
                  </a:ext>
                </a:extLst>
              </a:tr>
              <a:tr h="3819054">
                <a:tc>
                  <a:txBody>
                    <a:bodyPr/>
                    <a:lstStyle/>
                    <a:p>
                      <a:r>
                        <a:rPr lang="en-ZA" sz="1400" kern="1200" dirty="0" smtClean="0">
                          <a:effectLst/>
                        </a:rPr>
                        <a:t>Enhancing Infrastructure and Service Delivery</a:t>
                      </a:r>
                      <a:endParaRPr lang="en-ZA" sz="14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Improved Service Delivery and Infrastructure Asset Management through appropriate and targeted interventions using DDM and strategic partnerships model including linking to:</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ZA" sz="1400" kern="1200" dirty="0" smtClean="0">
                          <a:effectLst/>
                        </a:rPr>
                        <a:t>Service-Oriented Delivery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ZA" sz="1400" kern="1200" dirty="0" smtClean="0">
                          <a:effectLst/>
                        </a:rPr>
                        <a:t>Technology and 4IR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ZA" sz="1400" kern="1200" dirty="0" smtClean="0">
                          <a:effectLst/>
                        </a:rPr>
                        <a:t>Youth Unemployment initiatives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ZA" sz="1400" kern="1200" dirty="0" smtClean="0">
                          <a:effectLst/>
                        </a:rPr>
                        <a:t>Nine Municipal-Service Areas:</a:t>
                      </a:r>
                    </a:p>
                    <a:p>
                      <a:pPr marL="720725" lvl="0" indent="-365125">
                        <a:buFont typeface="Wingdings" panose="05000000000000000000" pitchFamily="2" charset="2"/>
                        <a:buChar char="ü"/>
                      </a:pPr>
                      <a:r>
                        <a:rPr lang="en-ZA" sz="1400" kern="1200" dirty="0" smtClean="0">
                          <a:effectLst/>
                        </a:rPr>
                        <a:t>Energy </a:t>
                      </a:r>
                    </a:p>
                    <a:p>
                      <a:pPr marL="720725" lvl="0" indent="-365125">
                        <a:buFont typeface="Wingdings" panose="05000000000000000000" pitchFamily="2" charset="2"/>
                        <a:buChar char="ü"/>
                      </a:pPr>
                      <a:r>
                        <a:rPr lang="en-ZA" sz="1400" kern="1200" dirty="0" smtClean="0">
                          <a:effectLst/>
                        </a:rPr>
                        <a:t>Water and Sanitation </a:t>
                      </a:r>
                    </a:p>
                    <a:p>
                      <a:pPr marL="720725" lvl="0" indent="-365125">
                        <a:buFont typeface="Wingdings" panose="05000000000000000000" pitchFamily="2" charset="2"/>
                        <a:buChar char="ü"/>
                      </a:pPr>
                      <a:r>
                        <a:rPr lang="en-ZA" sz="1400" kern="1200" dirty="0" smtClean="0">
                          <a:effectLst/>
                        </a:rPr>
                        <a:t>Waste and Refuse Management </a:t>
                      </a:r>
                    </a:p>
                    <a:p>
                      <a:pPr marL="720725" lvl="0" indent="-365125">
                        <a:buFont typeface="Wingdings" panose="05000000000000000000" pitchFamily="2" charset="2"/>
                        <a:buChar char="ü"/>
                      </a:pPr>
                      <a:r>
                        <a:rPr lang="en-ZA" sz="1400" kern="1200" dirty="0" smtClean="0">
                          <a:effectLst/>
                        </a:rPr>
                        <a:t>Town and Regional Planning </a:t>
                      </a:r>
                    </a:p>
                    <a:p>
                      <a:pPr marL="720725" lvl="0" indent="-365125">
                        <a:buFont typeface="Wingdings" panose="05000000000000000000" pitchFamily="2" charset="2"/>
                        <a:buChar char="ü"/>
                      </a:pPr>
                      <a:r>
                        <a:rPr lang="en-ZA" sz="1400" kern="1200" dirty="0" smtClean="0">
                          <a:effectLst/>
                        </a:rPr>
                        <a:t>Public Safety and Security </a:t>
                      </a:r>
                    </a:p>
                    <a:p>
                      <a:pPr marL="720725" lvl="0" indent="-365125">
                        <a:buFont typeface="Wingdings" panose="05000000000000000000" pitchFamily="2" charset="2"/>
                        <a:buChar char="ü"/>
                      </a:pPr>
                      <a:r>
                        <a:rPr lang="en-ZA" sz="1400" kern="1200" dirty="0" smtClean="0">
                          <a:effectLst/>
                        </a:rPr>
                        <a:t>Settlements and Housing </a:t>
                      </a:r>
                    </a:p>
                    <a:p>
                      <a:pPr marL="720725" lvl="0" indent="-365125">
                        <a:buFont typeface="Wingdings" panose="05000000000000000000" pitchFamily="2" charset="2"/>
                        <a:buChar char="ü"/>
                      </a:pPr>
                      <a:r>
                        <a:rPr lang="en-ZA" sz="1400" kern="1200" dirty="0" smtClean="0">
                          <a:effectLst/>
                        </a:rPr>
                        <a:t>Community Services</a:t>
                      </a:r>
                    </a:p>
                    <a:p>
                      <a:pPr marL="720725" lvl="0" indent="-365125">
                        <a:buFont typeface="Wingdings" panose="05000000000000000000" pitchFamily="2" charset="2"/>
                        <a:buChar char="ü"/>
                      </a:pPr>
                      <a:r>
                        <a:rPr lang="en-ZA" sz="1400" kern="1200" dirty="0" smtClean="0">
                          <a:effectLst/>
                        </a:rPr>
                        <a:t>Economic Development </a:t>
                      </a:r>
                    </a:p>
                    <a:p>
                      <a:pPr marL="720725" lvl="0" indent="-365125">
                        <a:buFont typeface="Wingdings" panose="05000000000000000000" pitchFamily="2" charset="2"/>
                        <a:buChar char="ü"/>
                      </a:pPr>
                      <a:r>
                        <a:rPr lang="en-ZA" sz="1400" kern="1200" dirty="0" smtClean="0">
                          <a:effectLst/>
                        </a:rPr>
                        <a:t>Transport, Roads and Storm Water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63592232"/>
                  </a:ext>
                </a:extLst>
              </a:tr>
            </a:tbl>
          </a:graphicData>
        </a:graphic>
      </p:graphicFrame>
      <p:sp>
        <p:nvSpPr>
          <p:cNvPr id="6" name="Slide Number Placeholder 5"/>
          <p:cNvSpPr>
            <a:spLocks noGrp="1"/>
          </p:cNvSpPr>
          <p:nvPr>
            <p:ph type="sldNum" sz="quarter" idx="12"/>
          </p:nvPr>
        </p:nvSpPr>
        <p:spPr/>
        <p:txBody>
          <a:bodyPr/>
          <a:lstStyle/>
          <a:p>
            <a:fld id="{96EE341D-7FB3-8842-B738-5F9C2E379E29}" type="slidenum">
              <a:rPr lang="en-US" smtClean="0"/>
              <a:t>22</a:t>
            </a:fld>
            <a:endParaRPr lang="en-US" dirty="0"/>
          </a:p>
        </p:txBody>
      </p:sp>
    </p:spTree>
    <p:extLst>
      <p:ext uri="{BB962C8B-B14F-4D97-AF65-F5344CB8AC3E}">
        <p14:creationId xmlns:p14="http://schemas.microsoft.com/office/powerpoint/2010/main" val="1156222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GSETA_Powerpoint template_draft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9" y="-788"/>
            <a:ext cx="9168449" cy="6858000"/>
          </a:xfrm>
          <a:prstGeom prst="rect">
            <a:avLst/>
          </a:prstGeom>
        </p:spPr>
      </p:pic>
      <p:sp>
        <p:nvSpPr>
          <p:cNvPr id="7" name="TextBox 6"/>
          <p:cNvSpPr txBox="1"/>
          <p:nvPr/>
        </p:nvSpPr>
        <p:spPr>
          <a:xfrm>
            <a:off x="378691" y="1626770"/>
            <a:ext cx="8700653" cy="89255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ZA" sz="2600" b="0"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ZA" sz="2600" b="0"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rPr>
              <a:t> </a:t>
            </a:r>
            <a:endParaRPr kumimoji="0" lang="en-ZA" sz="2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3" name="Rectangle 2"/>
          <p:cNvSpPr/>
          <p:nvPr/>
        </p:nvSpPr>
        <p:spPr>
          <a:xfrm>
            <a:off x="1140688" y="368709"/>
            <a:ext cx="8917710" cy="181588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2800" b="0" i="0" u="none" strike="noStrike" kern="1200" cap="none" spc="0" normalizeH="0" baseline="0" noProof="0" dirty="0" smtClean="0">
              <a:ln>
                <a:noFill/>
              </a:ln>
              <a:solidFill>
                <a:srgbClr val="FFFFFF"/>
              </a:solidFill>
              <a:effectLst/>
              <a:uLnTx/>
              <a:uFillTx/>
              <a:latin typeface="Calibri"/>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smtClean="0">
                <a:ln>
                  <a:noFill/>
                </a:ln>
                <a:solidFill>
                  <a:srgbClr val="FFFFFF"/>
                </a:solidFill>
                <a:effectLst/>
                <a:uLnTx/>
                <a:uFillTx/>
                <a:latin typeface="Calibri"/>
                <a:ea typeface="+mn-ea"/>
                <a:cs typeface="Arial" panose="020B0604020202020204" pitchFamily="34" charset="0"/>
              </a:rPr>
              <a:t>LGSETA STRATEGIC PRIORITY</a:t>
            </a:r>
            <a:r>
              <a:rPr kumimoji="0" lang="en-ZA" sz="2800" b="1" i="0" u="none" strike="noStrike" kern="1200" cap="none" spc="0" normalizeH="0" noProof="0" dirty="0" smtClean="0">
                <a:ln>
                  <a:noFill/>
                </a:ln>
                <a:solidFill>
                  <a:srgbClr val="FFFFFF"/>
                </a:solidFill>
                <a:effectLst/>
                <a:uLnTx/>
                <a:uFillTx/>
                <a:latin typeface="Calibri"/>
                <a:ea typeface="+mn-ea"/>
                <a:cs typeface="Arial" panose="020B0604020202020204" pitchFamily="34" charset="0"/>
              </a:rPr>
              <a:t> </a:t>
            </a:r>
            <a:r>
              <a:rPr kumimoji="0" lang="en-ZA" sz="2800" b="1" i="0" u="none" strike="noStrike" kern="1200" cap="none" spc="0" normalizeH="0" baseline="0" noProof="0" dirty="0" smtClean="0">
                <a:ln>
                  <a:noFill/>
                </a:ln>
                <a:solidFill>
                  <a:srgbClr val="FFFFFF"/>
                </a:solidFill>
                <a:effectLst/>
                <a:uLnTx/>
                <a:uFillTx/>
                <a:latin typeface="Calibri"/>
                <a:ea typeface="+mn-ea"/>
                <a:cs typeface="Arial" panose="020B0604020202020204" pitchFamily="34" charset="0"/>
              </a:rPr>
              <a:t>AREAS RESPONSE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smtClean="0">
                <a:ln>
                  <a:noFill/>
                </a:ln>
                <a:solidFill>
                  <a:srgbClr val="FFFFFF"/>
                </a:solidFill>
                <a:effectLst/>
                <a:uLnTx/>
                <a:uFillTx/>
                <a:latin typeface="Calibri"/>
                <a:ea typeface="+mn-ea"/>
                <a:cs typeface="Arial" panose="020B0604020202020204" pitchFamily="34" charset="0"/>
              </a:rPr>
              <a:t>TO DDM</a:t>
            </a:r>
            <a:endParaRPr kumimoji="0" lang="en-ZA" sz="28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28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92726989"/>
              </p:ext>
            </p:extLst>
          </p:nvPr>
        </p:nvGraphicFramePr>
        <p:xfrm>
          <a:off x="58203" y="1913249"/>
          <a:ext cx="9003144" cy="4307364"/>
        </p:xfrm>
        <a:graphic>
          <a:graphicData uri="http://schemas.openxmlformats.org/drawingml/2006/table">
            <a:tbl>
              <a:tblPr firstRow="1" bandRow="1">
                <a:tableStyleId>{5940675A-B579-460E-94D1-54222C63F5DA}</a:tableStyleId>
              </a:tblPr>
              <a:tblGrid>
                <a:gridCol w="2660458">
                  <a:extLst>
                    <a:ext uri="{9D8B030D-6E8A-4147-A177-3AD203B41FA5}">
                      <a16:colId xmlns:a16="http://schemas.microsoft.com/office/drawing/2014/main" val="2818681085"/>
                    </a:ext>
                  </a:extLst>
                </a:gridCol>
                <a:gridCol w="6342686">
                  <a:extLst>
                    <a:ext uri="{9D8B030D-6E8A-4147-A177-3AD203B41FA5}">
                      <a16:colId xmlns:a16="http://schemas.microsoft.com/office/drawing/2014/main" val="400092623"/>
                    </a:ext>
                  </a:extLst>
                </a:gridCol>
              </a:tblGrid>
              <a:tr h="776288">
                <a:tc>
                  <a:txBody>
                    <a:bodyPr/>
                    <a:lstStyle/>
                    <a:p>
                      <a:pPr algn="ctr"/>
                      <a:r>
                        <a:rPr lang="en-ZA" sz="1400" dirty="0" smtClean="0">
                          <a:effectLst>
                            <a:outerShdw blurRad="38100" dist="38100" dir="2700000" algn="tl">
                              <a:srgbClr val="000000">
                                <a:alpha val="43137"/>
                              </a:srgbClr>
                            </a:outerShdw>
                          </a:effectLst>
                        </a:rPr>
                        <a:t>LOCAL</a:t>
                      </a:r>
                      <a:r>
                        <a:rPr lang="en-ZA" sz="1400" baseline="0" dirty="0" smtClean="0">
                          <a:effectLst>
                            <a:outerShdw blurRad="38100" dist="38100" dir="2700000" algn="tl">
                              <a:srgbClr val="000000">
                                <a:alpha val="43137"/>
                              </a:srgbClr>
                            </a:outerShdw>
                          </a:effectLst>
                        </a:rPr>
                        <a:t> GOVERNMENT</a:t>
                      </a:r>
                      <a:r>
                        <a:rPr lang="en-ZA" sz="1400" dirty="0" smtClean="0">
                          <a:effectLst>
                            <a:outerShdw blurRad="38100" dist="38100" dir="2700000" algn="tl">
                              <a:srgbClr val="000000">
                                <a:alpha val="43137"/>
                              </a:srgbClr>
                            </a:outerShdw>
                          </a:effectLst>
                        </a:rPr>
                        <a:t> STRATEGIC FOCUS AREA</a:t>
                      </a:r>
                      <a:endParaRPr lang="en-ZA"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pPr algn="ctr"/>
                      <a:r>
                        <a:rPr lang="en-GB" sz="1400" b="0" dirty="0" smtClean="0">
                          <a:solidFill>
                            <a:schemeClr val="tx1"/>
                          </a:solidFill>
                          <a:effectLst>
                            <a:outerShdw blurRad="38100" dist="38100" dir="2700000" algn="tl">
                              <a:srgbClr val="000000">
                                <a:alpha val="43137"/>
                              </a:srgbClr>
                            </a:outerShdw>
                          </a:effectLst>
                          <a:latin typeface="+mn-lt"/>
                          <a:cs typeface="+mn-cs"/>
                        </a:rPr>
                        <a:t>RESPONSE</a:t>
                      </a:r>
                      <a:r>
                        <a:rPr lang="en-GB" sz="1400" b="0" baseline="0" dirty="0" smtClean="0">
                          <a:solidFill>
                            <a:schemeClr val="tx1"/>
                          </a:solidFill>
                          <a:effectLst>
                            <a:outerShdw blurRad="38100" dist="38100" dir="2700000" algn="tl">
                              <a:srgbClr val="000000">
                                <a:alpha val="43137"/>
                              </a:srgbClr>
                            </a:outerShdw>
                          </a:effectLst>
                          <a:latin typeface="+mn-lt"/>
                          <a:cs typeface="+mn-cs"/>
                        </a:rPr>
                        <a:t> THROUGH DDM</a:t>
                      </a:r>
                      <a:endParaRPr lang="en-ZA"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val="538877006"/>
                  </a:ext>
                </a:extLst>
              </a:tr>
              <a:tr h="1944947">
                <a:tc>
                  <a:txBody>
                    <a:bodyPr/>
                    <a:lstStyle/>
                    <a:p>
                      <a:r>
                        <a:rPr lang="en-ZA" sz="1400" kern="1200" dirty="0" smtClean="0">
                          <a:effectLst/>
                        </a:rPr>
                        <a:t>Promoting Spatial Transformation and Inclusion</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Strengthen coordination towards local economic development and transformation through appropriate and targeted interventions using the DDM and strategic partnerships and link to:</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ZA" sz="1400" kern="1200" dirty="0" smtClean="0">
                          <a:effectLst/>
                        </a:rPr>
                        <a:t>National Government Strategies and Priorities (promoting Intergovernmental Relation)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ZA" sz="1400" dirty="0" smtClean="0"/>
                        <a:t>Technology and 4IR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ZA" sz="1400" dirty="0" smtClean="0"/>
                        <a:t>LED – DDM – partnerships to close gaps</a:t>
                      </a:r>
                      <a:r>
                        <a:rPr lang="en-ZA" sz="1400" baseline="0" dirty="0" smtClean="0"/>
                        <a:t> and promote local economy</a:t>
                      </a:r>
                      <a:r>
                        <a:rPr lang="en-ZA" sz="1400" dirty="0" smtClean="0"/>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ZA" sz="1400" dirty="0" smtClean="0"/>
                        <a:t>Green and Ocean Economy; Township and Informal Economy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ZA" sz="1400" dirty="0" smtClean="0"/>
                        <a:t>Youth unemployment initiatives</a:t>
                      </a: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73579952"/>
                  </a:ext>
                </a:extLst>
              </a:tr>
              <a:tr h="1519396">
                <a:tc>
                  <a:txBody>
                    <a:bodyPr/>
                    <a:lstStyle/>
                    <a:p>
                      <a:r>
                        <a:rPr lang="en-ZA" sz="1400" kern="1200" dirty="0" smtClean="0">
                          <a:effectLst/>
                        </a:rPr>
                        <a:t>Enhancing Municipal Planning</a:t>
                      </a:r>
                      <a:endParaRPr lang="en-ZA" sz="14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Improved collaboration with stakeholders for efficient and effective skills Planning and Delivery through appropriate targeted interventions using the DDM and strategic partnerships and link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smtClean="0">
                          <a:effectLst/>
                        </a:rPr>
                        <a:t>- Integrated HRD framework, mentoring, coaching, professionalization programmes  </a:t>
                      </a: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45120910"/>
                  </a:ext>
                </a:extLst>
              </a:tr>
            </a:tbl>
          </a:graphicData>
        </a:graphic>
      </p:graphicFrame>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89016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GSETA_Powerpoint template_draft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3" y="0"/>
            <a:ext cx="9168449" cy="6858000"/>
          </a:xfrm>
          <a:prstGeom prst="rect">
            <a:avLst/>
          </a:prstGeom>
        </p:spPr>
      </p:pic>
      <p:sp>
        <p:nvSpPr>
          <p:cNvPr id="4" name="TextBox 3"/>
          <p:cNvSpPr txBox="1"/>
          <p:nvPr/>
        </p:nvSpPr>
        <p:spPr>
          <a:xfrm>
            <a:off x="653477" y="807944"/>
            <a:ext cx="8490523"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800" i="0" u="none" strike="noStrike" kern="1200" cap="none" spc="-5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ZA" sz="2800" b="1" i="0" u="none" strike="noStrike" kern="1200" cap="none" spc="-50" normalizeH="0" baseline="0" noProof="0" dirty="0" smtClean="0">
                <a:ln>
                  <a:noFill/>
                </a:ln>
                <a:solidFill>
                  <a:prstClr val="white"/>
                </a:solidFill>
                <a:uLnTx/>
                <a:uFillTx/>
                <a:latin typeface="Calibri"/>
                <a:ea typeface="+mn-ea"/>
                <a:cs typeface="+mn-cs"/>
              </a:rPr>
              <a:t>ECONOMIC RECOVERY PLAN</a:t>
            </a:r>
            <a:r>
              <a:rPr kumimoji="0" lang="en-ZA" sz="2800" b="1" i="0" u="none" strike="noStrike" kern="1200" cap="none" spc="-50" normalizeH="0" noProof="0" dirty="0" smtClean="0">
                <a:ln>
                  <a:noFill/>
                </a:ln>
                <a:solidFill>
                  <a:prstClr val="white"/>
                </a:solidFill>
                <a:uLnTx/>
                <a:uFillTx/>
                <a:latin typeface="Calibri"/>
                <a:ea typeface="+mn-ea"/>
                <a:cs typeface="+mn-cs"/>
              </a:rPr>
              <a:t> AND SKILLS STRATEGY</a:t>
            </a:r>
            <a:endParaRPr kumimoji="0" lang="en-US" sz="2800" b="1" i="0" u="none" strike="noStrike" kern="1200" cap="none" spc="0" normalizeH="0" baseline="0" noProof="0" dirty="0">
              <a:ln>
                <a:noFill/>
              </a:ln>
              <a:solidFill>
                <a:prstClr val="white"/>
              </a:solidFill>
              <a:uLnTx/>
              <a:uFillTx/>
              <a:latin typeface="Calibri"/>
              <a:ea typeface="+mn-ea"/>
              <a:cs typeface="+mn-cs"/>
            </a:endParaRPr>
          </a:p>
        </p:txBody>
      </p:sp>
      <p:sp>
        <p:nvSpPr>
          <p:cNvPr id="3" name="Rectangle 2"/>
          <p:cNvSpPr/>
          <p:nvPr/>
        </p:nvSpPr>
        <p:spPr>
          <a:xfrm>
            <a:off x="315310" y="1786753"/>
            <a:ext cx="8639504" cy="1743554"/>
          </a:xfrm>
          <a:prstGeom prst="rect">
            <a:avLst/>
          </a:prstGeom>
        </p:spPr>
        <p:txBody>
          <a:bodyPr wrap="square">
            <a:spAutoFit/>
          </a:bodyPr>
          <a:lstStyle/>
          <a:p>
            <a:pPr marL="285750" indent="-285750" algn="just" defTabSz="407972">
              <a:lnSpc>
                <a:spcPct val="107000"/>
              </a:lnSpc>
              <a:spcBef>
                <a:spcPct val="20000"/>
              </a:spcBef>
              <a:spcAft>
                <a:spcPts val="300"/>
              </a:spcAft>
              <a:buFont typeface="Wingdings" panose="05000000000000000000" pitchFamily="2" charset="2"/>
              <a:buChar char="q"/>
            </a:pPr>
            <a:r>
              <a:rPr lang="en-US" sz="1500" dirty="0">
                <a:solidFill>
                  <a:schemeClr val="tx1">
                    <a:lumMod val="75000"/>
                    <a:lumOff val="25000"/>
                  </a:schemeClr>
                </a:solidFill>
                <a:ea typeface="Calibri" panose="020F0502020204030204" pitchFamily="34" charset="0"/>
                <a:cs typeface="Times New Roman" panose="02020603050405020304" pitchFamily="18" charset="0"/>
              </a:rPr>
              <a:t>S</a:t>
            </a:r>
            <a:r>
              <a:rPr lang="en-ZA" sz="1500" dirty="0">
                <a:solidFill>
                  <a:schemeClr val="tx1">
                    <a:lumMod val="75000"/>
                    <a:lumOff val="25000"/>
                  </a:schemeClr>
                </a:solidFill>
                <a:ea typeface="Calibri" panose="020F0502020204030204" pitchFamily="34" charset="0"/>
                <a:cs typeface="Times New Roman" panose="02020603050405020304" pitchFamily="18" charset="0"/>
              </a:rPr>
              <a:t>kills development, science and innovation are key enablers for successful implementation of the </a:t>
            </a:r>
            <a:r>
              <a:rPr lang="en-US" sz="1500" dirty="0">
                <a:solidFill>
                  <a:schemeClr val="tx1">
                    <a:lumMod val="75000"/>
                    <a:lumOff val="25000"/>
                  </a:schemeClr>
                </a:solidFill>
                <a:ea typeface="Calibri" panose="020F0502020204030204" pitchFamily="34" charset="0"/>
                <a:cs typeface="Times New Roman" panose="02020603050405020304" pitchFamily="18" charset="0"/>
              </a:rPr>
              <a:t>Economic Recovery Plan</a:t>
            </a:r>
            <a:r>
              <a:rPr lang="en-ZA" sz="1500" dirty="0" smtClean="0">
                <a:solidFill>
                  <a:schemeClr val="tx1">
                    <a:lumMod val="75000"/>
                    <a:lumOff val="25000"/>
                  </a:schemeClr>
                </a:solidFill>
                <a:ea typeface="Calibri" panose="020F0502020204030204" pitchFamily="34" charset="0"/>
                <a:cs typeface="Times New Roman" panose="02020603050405020304" pitchFamily="18" charset="0"/>
              </a:rPr>
              <a:t>.</a:t>
            </a:r>
            <a:endParaRPr lang="en-US" sz="1500" dirty="0">
              <a:solidFill>
                <a:schemeClr val="tx1">
                  <a:lumMod val="75000"/>
                  <a:lumOff val="25000"/>
                </a:schemeClr>
              </a:solidFill>
              <a:ea typeface="Calibri" panose="020F0502020204030204" pitchFamily="34" charset="0"/>
              <a:cs typeface="Times New Roman" panose="02020603050405020304" pitchFamily="18" charset="0"/>
            </a:endParaRPr>
          </a:p>
          <a:p>
            <a:pPr marL="285750" indent="-285750" algn="just" defTabSz="407972">
              <a:lnSpc>
                <a:spcPct val="107000"/>
              </a:lnSpc>
              <a:spcBef>
                <a:spcPct val="20000"/>
              </a:spcBef>
              <a:spcAft>
                <a:spcPts val="300"/>
              </a:spcAft>
              <a:buFont typeface="Wingdings" panose="05000000000000000000" pitchFamily="2" charset="2"/>
              <a:buChar char="q"/>
            </a:pPr>
            <a:r>
              <a:rPr lang="en-US" sz="1500" dirty="0">
                <a:solidFill>
                  <a:schemeClr val="tx1">
                    <a:lumMod val="75000"/>
                    <a:lumOff val="25000"/>
                  </a:schemeClr>
                </a:solidFill>
                <a:ea typeface="Calibri" panose="020F0502020204030204" pitchFamily="34" charset="0"/>
                <a:cs typeface="Times New Roman" panose="02020603050405020304" pitchFamily="18" charset="0"/>
              </a:rPr>
              <a:t>The skills strategy identifies the skills implications of </a:t>
            </a:r>
            <a:r>
              <a:rPr lang="en-US" sz="1500" dirty="0" smtClean="0">
                <a:solidFill>
                  <a:schemeClr val="tx1">
                    <a:lumMod val="75000"/>
                    <a:lumOff val="25000"/>
                  </a:schemeClr>
                </a:solidFill>
                <a:ea typeface="Calibri" panose="020F0502020204030204" pitchFamily="34" charset="0"/>
                <a:cs typeface="Times New Roman" panose="02020603050405020304" pitchFamily="18" charset="0"/>
              </a:rPr>
              <a:t>ERRP </a:t>
            </a:r>
            <a:r>
              <a:rPr lang="en-US" sz="1500" dirty="0">
                <a:solidFill>
                  <a:schemeClr val="tx1">
                    <a:lumMod val="75000"/>
                    <a:lumOff val="25000"/>
                  </a:schemeClr>
                </a:solidFill>
                <a:ea typeface="Calibri" panose="020F0502020204030204" pitchFamily="34" charset="0"/>
                <a:cs typeface="Times New Roman" panose="02020603050405020304" pitchFamily="18" charset="0"/>
              </a:rPr>
              <a:t>and outlines the ways in which the PSET system will ensure skills required to implement this plan are </a:t>
            </a:r>
            <a:r>
              <a:rPr lang="en-US" sz="1500" dirty="0" smtClean="0">
                <a:solidFill>
                  <a:schemeClr val="tx1">
                    <a:lumMod val="75000"/>
                    <a:lumOff val="25000"/>
                  </a:schemeClr>
                </a:solidFill>
                <a:ea typeface="Calibri" panose="020F0502020204030204" pitchFamily="34" charset="0"/>
                <a:cs typeface="Times New Roman" panose="02020603050405020304" pitchFamily="18" charset="0"/>
              </a:rPr>
              <a:t>available through the ERRSS </a:t>
            </a:r>
            <a:endParaRPr lang="en-US" sz="1500" dirty="0">
              <a:solidFill>
                <a:schemeClr val="tx1">
                  <a:lumMod val="75000"/>
                  <a:lumOff val="25000"/>
                </a:schemeClr>
              </a:solidFill>
              <a:ea typeface="Calibri" panose="020F0502020204030204" pitchFamily="34" charset="0"/>
              <a:cs typeface="Times New Roman" panose="02020603050405020304" pitchFamily="18" charset="0"/>
            </a:endParaRPr>
          </a:p>
          <a:p>
            <a:pPr marL="285750" indent="-285750" algn="just" defTabSz="407972">
              <a:lnSpc>
                <a:spcPct val="107000"/>
              </a:lnSpc>
              <a:spcBef>
                <a:spcPct val="20000"/>
              </a:spcBef>
              <a:spcAft>
                <a:spcPts val="300"/>
              </a:spcAft>
              <a:buFont typeface="Wingdings" panose="05000000000000000000" pitchFamily="2" charset="2"/>
              <a:buChar char="q"/>
            </a:pPr>
            <a:r>
              <a:rPr lang="en-US" sz="1500" dirty="0">
                <a:solidFill>
                  <a:schemeClr val="tx1">
                    <a:lumMod val="75000"/>
                    <a:lumOff val="25000"/>
                  </a:schemeClr>
                </a:solidFill>
                <a:ea typeface="Calibri" panose="020F0502020204030204" pitchFamily="34" charset="0"/>
                <a:cs typeface="Times New Roman" panose="02020603050405020304" pitchFamily="18" charset="0"/>
              </a:rPr>
              <a:t>The strategy focuses on maximising opportunities for new entrants to access labour markets to boost job creation and to support re-training of employees to prevent further job losses. </a:t>
            </a:r>
          </a:p>
        </p:txBody>
      </p:sp>
      <p:graphicFrame>
        <p:nvGraphicFramePr>
          <p:cNvPr id="8" name="Diagram 7">
            <a:extLst>
              <a:ext uri="{FF2B5EF4-FFF2-40B4-BE49-F238E27FC236}">
                <a16:creationId xmlns:a16="http://schemas.microsoft.com/office/drawing/2014/main" id="{90804438-2F68-48D1-94D3-7B33B7094D48}"/>
              </a:ext>
            </a:extLst>
          </p:cNvPr>
          <p:cNvGraphicFramePr/>
          <p:nvPr>
            <p:extLst>
              <p:ext uri="{D42A27DB-BD31-4B8C-83A1-F6EECF244321}">
                <p14:modId xmlns:p14="http://schemas.microsoft.com/office/powerpoint/2010/main" val="2717791478"/>
              </p:ext>
            </p:extLst>
          </p:nvPr>
        </p:nvGraphicFramePr>
        <p:xfrm>
          <a:off x="893379" y="3668111"/>
          <a:ext cx="7662042" cy="26882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p:cNvSpPr>
            <a:spLocks noGrp="1"/>
          </p:cNvSpPr>
          <p:nvPr>
            <p:ph type="sldNum" sz="quarter" idx="12"/>
          </p:nvPr>
        </p:nvSpPr>
        <p:spPr/>
        <p:txBody>
          <a:bodyPr/>
          <a:lstStyle/>
          <a:p>
            <a:fld id="{96EE341D-7FB3-8842-B738-5F9C2E379E29}"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2061618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GSETA_Powerpoint template_draft3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68449" cy="6858000"/>
          </a:xfrm>
          <a:prstGeom prst="rect">
            <a:avLst/>
          </a:prstGeom>
        </p:spPr>
      </p:pic>
      <p:sp>
        <p:nvSpPr>
          <p:cNvPr id="5" name="TextBox 4"/>
          <p:cNvSpPr txBox="1"/>
          <p:nvPr/>
        </p:nvSpPr>
        <p:spPr>
          <a:xfrm>
            <a:off x="-24449" y="2146538"/>
            <a:ext cx="9168449" cy="20251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lang="en-US" sz="4800" b="1" spc="-50" dirty="0" smtClean="0">
                <a:solidFill>
                  <a:prstClr val="white"/>
                </a:solidFill>
                <a:effectLst>
                  <a:outerShdw blurRad="38100" dist="38100" dir="2700000" algn="tl">
                    <a:srgbClr val="000000">
                      <a:alpha val="43137"/>
                    </a:srgbClr>
                  </a:outerShdw>
                </a:effectLst>
                <a:latin typeface="Calibri"/>
              </a:rPr>
              <a:t>ANNUAL PERFORMANCE PLAN 2022/23</a:t>
            </a:r>
            <a:endParaRPr kumimoji="0" lang="en-US" sz="4800" b="1" i="0" u="none" strike="noStrike" kern="1200" cap="none" spc="-5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E341D-7FB3-8842-B738-5F9C2E379E2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56870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GSETA_Powerpoint template_draft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18"/>
            <a:ext cx="9168449" cy="6858000"/>
          </a:xfrm>
          <a:prstGeom prst="rect">
            <a:avLst/>
          </a:prstGeom>
        </p:spPr>
      </p:pic>
      <p:sp>
        <p:nvSpPr>
          <p:cNvPr id="4" name="TextBox 3"/>
          <p:cNvSpPr txBox="1"/>
          <p:nvPr/>
        </p:nvSpPr>
        <p:spPr>
          <a:xfrm>
            <a:off x="980964" y="890546"/>
            <a:ext cx="9057613"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600" b="1" i="0" u="none" strike="noStrike" kern="1200" cap="none" spc="-50" normalizeH="0" baseline="0" noProof="0" dirty="0" smtClean="0">
                <a:ln>
                  <a:noFill/>
                </a:ln>
                <a:solidFill>
                  <a:prstClr val="white"/>
                </a:solidFill>
                <a:uLnTx/>
                <a:uFillTx/>
                <a:latin typeface="Calibri"/>
                <a:ea typeface="+mn-ea"/>
                <a:cs typeface="+mn-cs"/>
              </a:rPr>
              <a:t>PROGRAMME 1 – FINANCE, INTERNAL AUDIT &amp; RISK MANAGEMENT</a:t>
            </a:r>
            <a:endParaRPr kumimoji="0" lang="en-US" sz="2600" b="1" i="0" u="none" strike="noStrike" kern="1200" cap="none" spc="0" normalizeH="0" baseline="0" noProof="0" dirty="0">
              <a:ln>
                <a:noFill/>
              </a:ln>
              <a:solidFill>
                <a:prstClr val="white"/>
              </a:solidFill>
              <a:uLnTx/>
              <a:uFillTx/>
              <a:latin typeface="Calibri"/>
              <a:ea typeface="+mn-ea"/>
              <a:cs typeface="+mn-cs"/>
            </a:endParaRPr>
          </a:p>
        </p:txBody>
      </p:sp>
      <p:sp>
        <p:nvSpPr>
          <p:cNvPr id="3" name="Rectangle 2"/>
          <p:cNvSpPr/>
          <p:nvPr/>
        </p:nvSpPr>
        <p:spPr>
          <a:xfrm>
            <a:off x="14015" y="1844653"/>
            <a:ext cx="8751613" cy="2954655"/>
          </a:xfrm>
          <a:prstGeom prst="rect">
            <a:avLst/>
          </a:prstGeom>
        </p:spPr>
        <p:txBody>
          <a:bodyPr wrap="square">
            <a:spAutoFit/>
          </a:bodyPr>
          <a:lstStyle/>
          <a:p>
            <a:pPr lvl="1" defTabSz="914400" eaLnBrk="0" fontAlgn="base" hangingPunct="0">
              <a:spcBef>
                <a:spcPct val="0"/>
              </a:spcBef>
              <a:spcAft>
                <a:spcPct val="0"/>
              </a:spcAft>
              <a:defRPr/>
            </a:pPr>
            <a:r>
              <a:rPr kumimoji="0" lang="en-ZA" altLang="en-US" sz="24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Annual Performance</a:t>
            </a:r>
            <a:r>
              <a:rPr kumimoji="0" lang="en-ZA" altLang="en-US" sz="2400" b="0" i="0" u="none" strike="noStrike" kern="1200" cap="none" spc="0" normalizeH="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 </a:t>
            </a:r>
            <a:r>
              <a:rPr kumimoji="0" lang="en-ZA" altLang="en-US" sz="24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Plan </a:t>
            </a:r>
            <a:r>
              <a:rPr kumimoji="0" lang="en-ZA" altLang="en-US" sz="24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Priorities </a:t>
            </a:r>
            <a:r>
              <a:rPr kumimoji="0" lang="en-ZA" altLang="en-US" sz="24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2022/23:</a:t>
            </a:r>
            <a:endParaRPr kumimoji="0" lang="en-ZA" altLang="en-US" sz="24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endParaRPr>
          </a:p>
          <a:p>
            <a:pPr marL="800100" lvl="1" indent="-342900" defTabSz="914400" eaLnBrk="0" fontAlgn="base" hangingPunct="0">
              <a:lnSpc>
                <a:spcPct val="150000"/>
              </a:lnSpc>
              <a:spcBef>
                <a:spcPct val="0"/>
              </a:spcBef>
              <a:spcAft>
                <a:spcPct val="0"/>
              </a:spcAft>
              <a:buFont typeface="Wingdings" panose="05000000000000000000" pitchFamily="2" charset="2"/>
              <a:buChar char="q"/>
              <a:defRPr/>
            </a:pPr>
            <a:r>
              <a:rPr kumimoji="0" lang="en-ZA" altLang="en-US"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Unqualified Audit </a:t>
            </a:r>
            <a:r>
              <a:rPr kumimoji="0" lang="en-ZA" altLang="en-US"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Opinion</a:t>
            </a:r>
          </a:p>
          <a:p>
            <a:pPr marL="800100" lvl="1" indent="-342900" defTabSz="914400" eaLnBrk="0" fontAlgn="base" hangingPunct="0">
              <a:lnSpc>
                <a:spcPct val="150000"/>
              </a:lnSpc>
              <a:spcBef>
                <a:spcPct val="0"/>
              </a:spcBef>
              <a:spcAft>
                <a:spcPct val="0"/>
              </a:spcAft>
              <a:buFont typeface="Wingdings" panose="05000000000000000000" pitchFamily="2" charset="2"/>
              <a:buChar char="q"/>
              <a:defRPr/>
            </a:pPr>
            <a:r>
              <a:rPr kumimoji="0" lang="en-ZA" altLang="en-US"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Reduction of LGSETA reserves and</a:t>
            </a:r>
            <a:r>
              <a:rPr kumimoji="0" lang="en-ZA" altLang="en-US" b="0" i="0" u="none" strike="noStrike" kern="1200" cap="none" spc="0" normalizeH="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 95% commitment of our reserves</a:t>
            </a:r>
            <a:endParaRPr kumimoji="0" lang="en-ZA" altLang="en-US"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endParaRPr>
          </a:p>
          <a:p>
            <a:pPr marL="800100" lvl="1" indent="-342900" defTabSz="914400" eaLnBrk="0" fontAlgn="base" hangingPunct="0">
              <a:lnSpc>
                <a:spcPct val="150000"/>
              </a:lnSpc>
              <a:spcBef>
                <a:spcPct val="0"/>
              </a:spcBef>
              <a:spcAft>
                <a:spcPct val="0"/>
              </a:spcAft>
              <a:buFont typeface="Wingdings" panose="05000000000000000000" pitchFamily="2" charset="2"/>
              <a:buChar char="q"/>
              <a:defRPr/>
            </a:pPr>
            <a:r>
              <a:rPr kumimoji="0" lang="en-ZA" altLang="en-US"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Payment of suppliers within 30 days upon receiving compliant </a:t>
            </a:r>
            <a:r>
              <a:rPr kumimoji="0" lang="en-ZA" altLang="en-US"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documentation (Discretionary and Corporate Suppliers)</a:t>
            </a:r>
            <a:endParaRPr kumimoji="0" lang="en-ZA" altLang="en-US"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endParaRPr>
          </a:p>
          <a:p>
            <a:pPr marL="800100" lvl="1" indent="-342900" defTabSz="914400" eaLnBrk="0" fontAlgn="base" hangingPunct="0">
              <a:lnSpc>
                <a:spcPct val="150000"/>
              </a:lnSpc>
              <a:spcBef>
                <a:spcPct val="0"/>
              </a:spcBef>
              <a:spcAft>
                <a:spcPct val="0"/>
              </a:spcAft>
              <a:buFont typeface="Wingdings" panose="05000000000000000000" pitchFamily="2" charset="2"/>
              <a:buChar char="q"/>
              <a:defRPr/>
            </a:pPr>
            <a:r>
              <a:rPr kumimoji="0" lang="en-ZA" altLang="en-US"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Reduction of audit findings</a:t>
            </a:r>
          </a:p>
          <a:p>
            <a:pPr marL="800100" lvl="1" indent="-342900" defTabSz="914400" eaLnBrk="0" fontAlgn="base" hangingPunct="0">
              <a:lnSpc>
                <a:spcPct val="150000"/>
              </a:lnSpc>
              <a:spcBef>
                <a:spcPct val="0"/>
              </a:spcBef>
              <a:spcAft>
                <a:spcPct val="0"/>
              </a:spcAft>
              <a:buFont typeface="Wingdings" panose="05000000000000000000" pitchFamily="2" charset="2"/>
              <a:buChar char="q"/>
              <a:defRPr/>
            </a:pPr>
            <a:r>
              <a:rPr kumimoji="0" lang="en-ZA" altLang="en-US"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Risk Mitigation measures implemented</a:t>
            </a:r>
          </a:p>
        </p:txBody>
      </p:sp>
      <p:sp>
        <p:nvSpPr>
          <p:cNvPr id="6" name="Slide Number Placeholder 5"/>
          <p:cNvSpPr>
            <a:spLocks noGrp="1"/>
          </p:cNvSpPr>
          <p:nvPr>
            <p:ph type="sldNum" sz="quarter" idx="12"/>
          </p:nvPr>
        </p:nvSpPr>
        <p:spPr/>
        <p:txBody>
          <a:bodyPr/>
          <a:lstStyle/>
          <a:p>
            <a:fld id="{96EE341D-7FB3-8842-B738-5F9C2E379E29}"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938575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GSETA_Powerpoint template_draft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8449" cy="6858000"/>
          </a:xfrm>
          <a:prstGeom prst="rect">
            <a:avLst/>
          </a:prstGeom>
        </p:spPr>
      </p:pic>
      <p:sp>
        <p:nvSpPr>
          <p:cNvPr id="4" name="TextBox 3"/>
          <p:cNvSpPr txBox="1"/>
          <p:nvPr/>
        </p:nvSpPr>
        <p:spPr>
          <a:xfrm>
            <a:off x="677926" y="914290"/>
            <a:ext cx="8490523"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700" b="1" i="0" u="none" strike="noStrike" kern="1200" cap="none" spc="-50" normalizeH="0" baseline="0" noProof="0" dirty="0" smtClean="0">
                <a:ln>
                  <a:noFill/>
                </a:ln>
                <a:solidFill>
                  <a:prstClr val="white"/>
                </a:solidFill>
                <a:uLnTx/>
                <a:uFillTx/>
                <a:latin typeface="Calibri"/>
                <a:ea typeface="+mn-ea"/>
                <a:cs typeface="+mn-cs"/>
              </a:rPr>
              <a:t>PROGRAMME 1 – CORPORATE SERVICES</a:t>
            </a:r>
            <a:endParaRPr kumimoji="0" lang="en-US" sz="2700" b="1" i="0" u="none" strike="noStrike" kern="1200" cap="none" spc="0" normalizeH="0" baseline="0" noProof="0" dirty="0">
              <a:ln>
                <a:noFill/>
              </a:ln>
              <a:solidFill>
                <a:prstClr val="white"/>
              </a:solidFill>
              <a:uLnTx/>
              <a:uFillTx/>
              <a:latin typeface="Calibri"/>
              <a:ea typeface="+mn-ea"/>
              <a:cs typeface="+mn-cs"/>
            </a:endParaRPr>
          </a:p>
        </p:txBody>
      </p:sp>
      <p:sp>
        <p:nvSpPr>
          <p:cNvPr id="3" name="Rectangle 2"/>
          <p:cNvSpPr/>
          <p:nvPr/>
        </p:nvSpPr>
        <p:spPr>
          <a:xfrm>
            <a:off x="493986" y="1764297"/>
            <a:ext cx="8569192" cy="329320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24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Annual </a:t>
            </a:r>
            <a:r>
              <a:rPr kumimoji="0" lang="en-ZA" altLang="en-US" sz="24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Performance Plan </a:t>
            </a:r>
            <a:r>
              <a:rPr kumimoji="0" lang="en-ZA" altLang="en-US" sz="24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Priorities </a:t>
            </a:r>
            <a:r>
              <a:rPr kumimoji="0" lang="en-ZA" altLang="en-US" sz="24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2022/23:</a:t>
            </a:r>
            <a:endParaRPr kumimoji="0" lang="en-ZA" altLang="en-US" sz="24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Career development events/exhibitions participated in urban and rural areas on occupations in high demand</a:t>
            </a: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Capacity </a:t>
            </a: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building workshops on Career Development Services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conducted</a:t>
            </a: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Cyber Security Assessment conducted</a:t>
            </a: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Cement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relationship </a:t>
            </a: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between LGSETA and its stakeholder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through </a:t>
            </a: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vigorous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engagements</a:t>
            </a:r>
            <a:r>
              <a:rPr kumimoji="0" lang="en-ZA" altLang="en-US" sz="2000" b="0" i="0" u="none" strike="noStrike" kern="1200" cap="none" spc="0" normalizeH="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mechanism</a:t>
            </a:r>
            <a:endPar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96EE341D-7FB3-8842-B738-5F9C2E379E29}"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492457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GSETA_Powerpoint template_draft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8449" cy="6858000"/>
          </a:xfrm>
          <a:prstGeom prst="rect">
            <a:avLst/>
          </a:prstGeom>
        </p:spPr>
      </p:pic>
      <p:sp>
        <p:nvSpPr>
          <p:cNvPr id="4" name="TextBox 3"/>
          <p:cNvSpPr txBox="1"/>
          <p:nvPr/>
        </p:nvSpPr>
        <p:spPr>
          <a:xfrm>
            <a:off x="513572" y="1022543"/>
            <a:ext cx="849052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50" normalizeH="0" baseline="0" noProof="0" dirty="0" smtClean="0">
                <a:ln>
                  <a:noFill/>
                </a:ln>
                <a:solidFill>
                  <a:prstClr val="white"/>
                </a:solidFill>
                <a:uLnTx/>
                <a:uFillTx/>
                <a:latin typeface="Calibri"/>
                <a:ea typeface="+mn-ea"/>
                <a:cs typeface="+mn-cs"/>
              </a:rPr>
              <a:t>PROGRAMME 2 – SKILLS PLANNING</a:t>
            </a:r>
            <a:endParaRPr kumimoji="0" lang="en-US" sz="2800" b="1" i="0" u="none" strike="noStrike" kern="1200" cap="none" spc="0" normalizeH="0" baseline="0" noProof="0" dirty="0">
              <a:ln>
                <a:noFill/>
              </a:ln>
              <a:solidFill>
                <a:prstClr val="white"/>
              </a:solidFill>
              <a:uLnTx/>
              <a:uFillTx/>
              <a:latin typeface="Calibri"/>
              <a:ea typeface="+mn-ea"/>
              <a:cs typeface="+mn-cs"/>
            </a:endParaRPr>
          </a:p>
        </p:txBody>
      </p:sp>
      <p:sp>
        <p:nvSpPr>
          <p:cNvPr id="3" name="Rectangle 2"/>
          <p:cNvSpPr/>
          <p:nvPr/>
        </p:nvSpPr>
        <p:spPr>
          <a:xfrm>
            <a:off x="454492" y="1764297"/>
            <a:ext cx="8608685" cy="415498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24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Annual Performance Plan </a:t>
            </a:r>
            <a:r>
              <a:rPr kumimoji="0" lang="en-ZA" altLang="en-US" sz="24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Priorities </a:t>
            </a:r>
            <a:r>
              <a:rPr kumimoji="0" lang="en-ZA" altLang="en-US" sz="24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2022/23:</a:t>
            </a:r>
            <a:endParaRPr kumimoji="0" lang="en-ZA" altLang="en-US" sz="24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Revenue Enhancement through participation of levy paying into the LGSETA</a:t>
            </a:r>
            <a:endPar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Sector research agreements signed </a:t>
            </a:r>
            <a:r>
              <a:rPr lang="en-ZA" altLang="en-US" sz="2000" noProof="0" dirty="0" smtClean="0">
                <a:solidFill>
                  <a:schemeClr val="tx1">
                    <a:lumMod val="75000"/>
                    <a:lumOff val="25000"/>
                  </a:schemeClr>
                </a:solidFill>
                <a:latin typeface="Calibri"/>
                <a:ea typeface="Times New Roman" panose="02020603050405020304" pitchFamily="18" charset="0"/>
                <a:cs typeface="Times New Roman" panose="02020603050405020304" pitchFamily="18" charset="0"/>
              </a:rPr>
              <a:t>for</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 </a:t>
            </a: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TVET growth and occupationally-directed  programmes </a:t>
            </a:r>
            <a:endPar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Through </a:t>
            </a: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research, will identify skills needs for established and emergent co-operatives, small and emerging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enterprises</a:t>
            </a:r>
          </a:p>
          <a:p>
            <a:pPr marL="342900" lvl="0" indent="-342900" defTabSz="914400" eaLnBrk="0" fontAlgn="base" hangingPunct="0">
              <a:lnSpc>
                <a:spcPct val="150000"/>
              </a:lnSpc>
              <a:spcBef>
                <a:spcPct val="0"/>
              </a:spcBef>
              <a:spcAft>
                <a:spcPct val="0"/>
              </a:spcAft>
              <a:buFont typeface="Wingdings" panose="05000000000000000000" pitchFamily="2" charset="2"/>
              <a:buChar char="q"/>
            </a:pPr>
            <a:r>
              <a:rPr lang="en-ZA" altLang="en-US" sz="2000" dirty="0">
                <a:solidFill>
                  <a:schemeClr val="tx1">
                    <a:lumMod val="75000"/>
                    <a:lumOff val="25000"/>
                  </a:schemeClr>
                </a:solidFill>
                <a:ea typeface="Times New Roman" panose="02020603050405020304" pitchFamily="18" charset="0"/>
                <a:cs typeface="Times New Roman" panose="02020603050405020304" pitchFamily="18" charset="0"/>
              </a:rPr>
              <a:t>Monitoring and Tracking of learners tool developed </a:t>
            </a:r>
            <a:endPar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Evaluation Studies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and Tracey Studies conducted </a:t>
            </a: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on skills development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programmes/projects </a:t>
            </a:r>
            <a:endPar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96EE341D-7FB3-8842-B738-5F9C2E379E29}"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1047209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GSETA_Powerpoint template_draft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8449" cy="6858000"/>
          </a:xfrm>
          <a:prstGeom prst="rect">
            <a:avLst/>
          </a:prstGeom>
        </p:spPr>
      </p:pic>
      <p:sp>
        <p:nvSpPr>
          <p:cNvPr id="4" name="TextBox 3"/>
          <p:cNvSpPr txBox="1"/>
          <p:nvPr/>
        </p:nvSpPr>
        <p:spPr>
          <a:xfrm>
            <a:off x="1034410" y="1010247"/>
            <a:ext cx="849052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50" normalizeH="0" baseline="0" noProof="0" dirty="0" smtClean="0">
                <a:ln>
                  <a:noFill/>
                </a:ln>
                <a:solidFill>
                  <a:prstClr val="white"/>
                </a:solidFill>
                <a:uLnTx/>
                <a:uFillTx/>
                <a:latin typeface="Calibri"/>
                <a:ea typeface="+mn-ea"/>
                <a:cs typeface="+mn-cs"/>
              </a:rPr>
              <a:t>PROGRAMME 3 – LEARNING PROGRAMMES</a:t>
            </a:r>
            <a:endParaRPr kumimoji="0" lang="en-US" sz="2800" b="1" i="0" u="none" strike="noStrike" kern="1200" cap="none" spc="0" normalizeH="0" baseline="0" noProof="0" dirty="0">
              <a:ln>
                <a:noFill/>
              </a:ln>
              <a:solidFill>
                <a:prstClr val="white"/>
              </a:solidFill>
              <a:uLnTx/>
              <a:uFillTx/>
              <a:latin typeface="Calibri"/>
              <a:ea typeface="+mn-ea"/>
              <a:cs typeface="+mn-cs"/>
            </a:endParaRPr>
          </a:p>
        </p:txBody>
      </p:sp>
      <p:sp>
        <p:nvSpPr>
          <p:cNvPr id="3" name="Rectangle 2"/>
          <p:cNvSpPr/>
          <p:nvPr/>
        </p:nvSpPr>
        <p:spPr>
          <a:xfrm>
            <a:off x="115615" y="1709760"/>
            <a:ext cx="9028386" cy="4616648"/>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ZA" altLang="en-US" sz="24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Annual Performance Plan </a:t>
            </a:r>
            <a:r>
              <a:rPr kumimoji="0" lang="en-ZA" altLang="en-US" sz="24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Priorities </a:t>
            </a:r>
            <a:r>
              <a:rPr kumimoji="0" lang="en-ZA" altLang="en-US" sz="24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2022/23:</a:t>
            </a:r>
          </a:p>
          <a:p>
            <a:pPr marL="342900" marR="0" lvl="0" indent="-342900" algn="l" defTabSz="914400" rtl="0" eaLnBrk="0" fontAlgn="base" latinLnBrk="0" hangingPunct="0">
              <a:spcBef>
                <a:spcPct val="0"/>
              </a:spcBef>
              <a:spcAft>
                <a:spcPct val="0"/>
              </a:spcAft>
              <a:buClrTx/>
              <a:buSzTx/>
              <a:buFont typeface="Wingdings" panose="05000000000000000000" pitchFamily="2" charset="2"/>
              <a:buChar char="q"/>
              <a:tabLst/>
              <a:defRPr/>
            </a:pP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Opening </a:t>
            </a: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of workplace based learning opportunities will be increased </a:t>
            </a:r>
          </a:p>
          <a:p>
            <a:pPr marL="342900" marR="0" lvl="0" indent="-342900" algn="l" defTabSz="914400" rtl="0" eaLnBrk="0" fontAlgn="base" latinLnBrk="0" hangingPunct="0">
              <a:spcBef>
                <a:spcPct val="0"/>
              </a:spcBef>
              <a:spcAft>
                <a:spcPct val="0"/>
              </a:spcAft>
              <a:buClrTx/>
              <a:buSzTx/>
              <a:buFont typeface="Wingdings" panose="05000000000000000000" pitchFamily="2" charset="2"/>
              <a:buChar char="q"/>
              <a:tabLst/>
              <a:defRPr/>
            </a:pPr>
            <a:r>
              <a:rPr lang="en-ZA" altLang="en-US" sz="2000" noProof="0" dirty="0">
                <a:solidFill>
                  <a:schemeClr val="tx1">
                    <a:lumMod val="75000"/>
                    <a:lumOff val="25000"/>
                  </a:schemeClr>
                </a:solidFill>
                <a:latin typeface="Calibri"/>
                <a:ea typeface="Times New Roman" panose="02020603050405020304" pitchFamily="18" charset="0"/>
                <a:cs typeface="Times New Roman" panose="02020603050405020304" pitchFamily="18" charset="0"/>
              </a:rPr>
              <a:t>I</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ncrease municipal workers </a:t>
            </a: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participating in various learning programmes:</a:t>
            </a:r>
          </a:p>
          <a:p>
            <a:pPr marL="726948" lvl="2" indent="-342900" defTabSz="914400" eaLnBrk="0" fontAlgn="base" hangingPunct="0">
              <a:spcBef>
                <a:spcPct val="0"/>
              </a:spcBef>
              <a:spcAft>
                <a:spcPct val="0"/>
              </a:spcAft>
              <a:buFont typeface="Wingdings" panose="05000000000000000000" pitchFamily="2" charset="2"/>
              <a:buChar char="q"/>
            </a:pP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Address critical skills required by various sectors of the economy,</a:t>
            </a:r>
          </a:p>
          <a:p>
            <a:pPr marL="726948" marR="0" lvl="2" indent="-342900" algn="l" defTabSz="914400" rtl="0" eaLnBrk="0" fontAlgn="base" latinLnBrk="0" hangingPunct="0">
              <a:spcBef>
                <a:spcPct val="0"/>
              </a:spcBef>
              <a:spcAft>
                <a:spcPct val="0"/>
              </a:spcAft>
              <a:buClrTx/>
              <a:buSzTx/>
              <a:buFont typeface="Wingdings" panose="05000000000000000000" pitchFamily="2" charset="2"/>
              <a:buChar char="q"/>
              <a:tabLst/>
              <a:defRPr/>
            </a:pP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 Transform workplaces, </a:t>
            </a:r>
          </a:p>
          <a:p>
            <a:pPr marL="726948" marR="0" lvl="2" indent="-342900" algn="l" defTabSz="914400" rtl="0" eaLnBrk="0" fontAlgn="base" latinLnBrk="0" hangingPunct="0">
              <a:spcBef>
                <a:spcPct val="0"/>
              </a:spcBef>
              <a:spcAft>
                <a:spcPct val="0"/>
              </a:spcAft>
              <a:buClrTx/>
              <a:buSzTx/>
              <a:buFont typeface="Wingdings" panose="05000000000000000000" pitchFamily="2" charset="2"/>
              <a:buChar char="q"/>
              <a:tabLst/>
              <a:defRPr/>
            </a:pP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Improve productivity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to </a:t>
            </a: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improve economic growth prospects in various sectors of the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economy.</a:t>
            </a:r>
            <a:endPar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spcBef>
                <a:spcPct val="0"/>
              </a:spcBef>
              <a:spcAft>
                <a:spcPct val="0"/>
              </a:spcAft>
              <a:buClrTx/>
              <a:buSzTx/>
              <a:buFont typeface="Wingdings" panose="05000000000000000000" pitchFamily="2" charset="2"/>
              <a:buChar char="q"/>
              <a:tabLst/>
              <a:defRPr/>
            </a:pP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Support </a:t>
            </a: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the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growth of TVET </a:t>
            </a: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and CET Colleges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through various</a:t>
            </a:r>
            <a:r>
              <a:rPr kumimoji="0" lang="en-ZA" altLang="en-US" sz="2000" b="0" i="0" u="none" strike="noStrike" kern="1200" cap="none" spc="0" normalizeH="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 learning interventions</a:t>
            </a:r>
          </a:p>
          <a:p>
            <a:pPr marL="342900" marR="0" lvl="0" indent="-342900" algn="l" defTabSz="914400" rtl="0" eaLnBrk="0" fontAlgn="base" latinLnBrk="0" hangingPunct="0">
              <a:spcBef>
                <a:spcPct val="0"/>
              </a:spcBef>
              <a:spcAft>
                <a:spcPct val="0"/>
              </a:spcAft>
              <a:buClrTx/>
              <a:buSzTx/>
              <a:buFont typeface="Wingdings" panose="05000000000000000000" pitchFamily="2" charset="2"/>
              <a:buChar char="q"/>
              <a:tabLst/>
              <a:defRPr/>
            </a:pPr>
            <a:r>
              <a:rPr lang="en-ZA" altLang="en-US" sz="2000" dirty="0" smtClean="0">
                <a:solidFill>
                  <a:schemeClr val="tx1">
                    <a:lumMod val="75000"/>
                    <a:lumOff val="25000"/>
                  </a:schemeClr>
                </a:solidFill>
                <a:latin typeface="Calibri"/>
                <a:ea typeface="Times New Roman" panose="02020603050405020304" pitchFamily="18" charset="0"/>
                <a:cs typeface="Times New Roman" panose="02020603050405020304" pitchFamily="18" charset="0"/>
              </a:rPr>
              <a:t>T</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o </a:t>
            </a: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increase skills development support for entrepreneurial activities and the establishment of new enterprises and cooperatives </a:t>
            </a:r>
            <a:endPar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spcBef>
                <a:spcPct val="0"/>
              </a:spcBef>
              <a:spcAft>
                <a:spcPct val="0"/>
              </a:spcAft>
              <a:buClrTx/>
              <a:buSzTx/>
              <a:buFont typeface="Wingdings" panose="05000000000000000000" pitchFamily="2" charset="2"/>
              <a:buChar char="q"/>
              <a:tabLst/>
              <a:defRPr/>
            </a:pP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Support local government trade</a:t>
            </a:r>
            <a:r>
              <a:rPr kumimoji="0" lang="en-ZA" altLang="en-US" sz="2000" b="0" i="0" u="none" strike="noStrike" kern="1200" cap="none" spc="0" normalizeH="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 union through</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 training programmes</a:t>
            </a:r>
            <a:endParaRPr lang="en-ZA" altLang="en-US" sz="2000" dirty="0">
              <a:solidFill>
                <a:schemeClr val="tx1">
                  <a:lumMod val="75000"/>
                  <a:lumOff val="25000"/>
                </a:schemeClr>
              </a:solidFill>
              <a:latin typeface="Calibri"/>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spcBef>
                <a:spcPct val="0"/>
              </a:spcBef>
              <a:spcAft>
                <a:spcPct val="0"/>
              </a:spcAft>
              <a:buClrTx/>
              <a:buSzTx/>
              <a:buFont typeface="Wingdings" panose="05000000000000000000" pitchFamily="2" charset="2"/>
              <a:buChar char="q"/>
              <a:tabLst/>
              <a:defRPr/>
            </a:pPr>
            <a:r>
              <a:rPr lang="en-ZA" altLang="en-US" sz="2000" noProof="0" dirty="0" smtClean="0">
                <a:solidFill>
                  <a:schemeClr val="tx1">
                    <a:lumMod val="75000"/>
                    <a:lumOff val="25000"/>
                  </a:schemeClr>
                </a:solidFill>
                <a:latin typeface="Calibri"/>
                <a:ea typeface="Times New Roman" panose="02020603050405020304" pitchFamily="18" charset="0"/>
                <a:cs typeface="Times New Roman" panose="02020603050405020304" pitchFamily="18" charset="0"/>
              </a:rPr>
              <a:t>Support NGO’s/NPO’s/CBO’s and SMMEE’s through skills programmes</a:t>
            </a:r>
            <a:endPar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96EE341D-7FB3-8842-B738-5F9C2E379E29}"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805434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GSETA_Powerpoint template_draft3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68449" cy="6858000"/>
          </a:xfrm>
          <a:prstGeom prst="rect">
            <a:avLst/>
          </a:prstGeom>
        </p:spPr>
      </p:pic>
      <p:sp>
        <p:nvSpPr>
          <p:cNvPr id="5" name="TextBox 4"/>
          <p:cNvSpPr txBox="1"/>
          <p:nvPr/>
        </p:nvSpPr>
        <p:spPr>
          <a:xfrm>
            <a:off x="-24449" y="2146538"/>
            <a:ext cx="9168449" cy="13973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800" b="1" i="0" u="none" strike="noStrike" kern="1200" cap="none" spc="-5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CORPORATE</a:t>
            </a:r>
            <a:r>
              <a:rPr kumimoji="0" lang="en-US" sz="4800" b="1" i="0" u="none" strike="noStrike" kern="1200" cap="none" spc="-50" normalizeH="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 PROFILE</a:t>
            </a:r>
            <a:endParaRPr kumimoji="0" lang="en-US" sz="4800" b="1" i="0" u="none" strike="noStrike" kern="1200" cap="none" spc="-5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E341D-7FB3-8842-B738-5F9C2E379E2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4854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GSETA_Powerpoint template_draft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8449" cy="6858000"/>
          </a:xfrm>
          <a:prstGeom prst="rect">
            <a:avLst/>
          </a:prstGeom>
        </p:spPr>
      </p:pic>
      <p:sp>
        <p:nvSpPr>
          <p:cNvPr id="4" name="TextBox 3"/>
          <p:cNvSpPr txBox="1"/>
          <p:nvPr/>
        </p:nvSpPr>
        <p:spPr>
          <a:xfrm>
            <a:off x="1220157" y="1010245"/>
            <a:ext cx="849052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50" normalizeH="0" baseline="0" noProof="0" dirty="0" smtClean="0">
                <a:ln>
                  <a:noFill/>
                </a:ln>
                <a:solidFill>
                  <a:prstClr val="white"/>
                </a:solidFill>
                <a:uLnTx/>
                <a:uFillTx/>
                <a:latin typeface="Calibri"/>
                <a:ea typeface="+mn-ea"/>
                <a:cs typeface="+mn-cs"/>
              </a:rPr>
              <a:t>PROGRAMME 3 – LEARNING PROGRAMMES</a:t>
            </a:r>
            <a:endParaRPr kumimoji="0" lang="en-US" sz="2800" b="1" i="0" u="none" strike="noStrike" kern="1200" cap="none" spc="0" normalizeH="0" baseline="0" noProof="0" dirty="0">
              <a:ln>
                <a:noFill/>
              </a:ln>
              <a:solidFill>
                <a:prstClr val="white"/>
              </a:solidFill>
              <a:uLnTx/>
              <a:uFillTx/>
              <a:latin typeface="Calibri"/>
              <a:ea typeface="+mn-ea"/>
              <a:cs typeface="+mn-cs"/>
            </a:endParaRPr>
          </a:p>
        </p:txBody>
      </p:sp>
      <p:sp>
        <p:nvSpPr>
          <p:cNvPr id="3" name="Rectangle 2"/>
          <p:cNvSpPr/>
          <p:nvPr/>
        </p:nvSpPr>
        <p:spPr>
          <a:xfrm>
            <a:off x="504496" y="1764297"/>
            <a:ext cx="8558681" cy="437042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24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Annual Performance Plan </a:t>
            </a:r>
            <a:r>
              <a:rPr kumimoji="0" lang="en-ZA" altLang="en-US" sz="24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Priorities </a:t>
            </a:r>
            <a:r>
              <a:rPr kumimoji="0" lang="en-ZA" altLang="en-US" sz="24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2022/23:</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24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Pct val="100000"/>
              <a:buFont typeface="Wingdings" panose="05000000000000000000" pitchFamily="2" charset="2"/>
              <a:buChar char="q"/>
              <a:tabLst/>
              <a:defRPr/>
            </a:pP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Artisan Development to produce occupations in high demand</a:t>
            </a:r>
            <a:r>
              <a:rPr kumimoji="0" lang="en-ZA" altLang="en-US" sz="2000" b="0" i="0" u="none" strike="noStrike" kern="1200" cap="none" spc="0" normalizeH="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Tx/>
              <a:buSzPct val="100000"/>
              <a:buFont typeface="Wingdings" panose="05000000000000000000" pitchFamily="2" charset="2"/>
              <a:buChar char="q"/>
              <a:tabLst/>
              <a:defRPr/>
            </a:pP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Support</a:t>
            </a:r>
            <a:r>
              <a:rPr kumimoji="0" lang="en-ZA" altLang="en-US" sz="2000" b="0" i="0" u="none" strike="noStrike" kern="1200" cap="none" spc="0" normalizeH="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 Centres of Specialisation through forging partnership with employers</a:t>
            </a:r>
            <a:endPar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Pct val="100000"/>
              <a:buFont typeface="Wingdings" panose="05000000000000000000" pitchFamily="2" charset="2"/>
              <a:buChar char="q"/>
              <a:tabLst/>
              <a:defRPr/>
            </a:pP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High </a:t>
            </a: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School Development Programme implemented through attracting  learners into choose local government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careers</a:t>
            </a:r>
          </a:p>
          <a:p>
            <a:pPr marL="342900" marR="0" lvl="0" indent="-342900" algn="l" defTabSz="914400" rtl="0" eaLnBrk="0" fontAlgn="base" latinLnBrk="0" hangingPunct="0">
              <a:lnSpc>
                <a:spcPct val="100000"/>
              </a:lnSpc>
              <a:spcBef>
                <a:spcPct val="0"/>
              </a:spcBef>
              <a:spcAft>
                <a:spcPct val="0"/>
              </a:spcAft>
              <a:buClrTx/>
              <a:buSzPct val="100000"/>
              <a:buFont typeface="Wingdings" panose="05000000000000000000" pitchFamily="2" charset="2"/>
              <a:buChar char="q"/>
              <a:tabLst/>
              <a:defRPr/>
            </a:pP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Implement DDM Priority Areas to improve service delivery and infrastructure in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municipalities</a:t>
            </a:r>
          </a:p>
          <a:p>
            <a:pPr marL="342900" marR="0" lvl="0" indent="-342900" algn="l" defTabSz="914400" rtl="0" eaLnBrk="0" fontAlgn="base" latinLnBrk="0" hangingPunct="0">
              <a:lnSpc>
                <a:spcPct val="100000"/>
              </a:lnSpc>
              <a:spcBef>
                <a:spcPct val="0"/>
              </a:spcBef>
              <a:spcAft>
                <a:spcPct val="0"/>
              </a:spcAft>
              <a:buClrTx/>
              <a:buSzPct val="100000"/>
              <a:buFont typeface="Wingdings" panose="05000000000000000000" pitchFamily="2" charset="2"/>
              <a:buChar char="q"/>
              <a:tabLst/>
              <a:defRPr/>
            </a:pP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Enhance capacity </a:t>
            </a:r>
            <a:r>
              <a:rPr lang="en-ZA" altLang="en-US" sz="2000" dirty="0" smtClean="0">
                <a:solidFill>
                  <a:schemeClr val="tx1">
                    <a:lumMod val="75000"/>
                    <a:lumOff val="25000"/>
                  </a:schemeClr>
                </a:solidFill>
                <a:latin typeface="Calibri"/>
                <a:ea typeface="Times New Roman" panose="02020603050405020304" pitchFamily="18" charset="0"/>
                <a:cs typeface="Times New Roman" panose="02020603050405020304" pitchFamily="18" charset="0"/>
              </a:rPr>
              <a:t>to</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 </a:t>
            </a: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Municipal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Councillors </a:t>
            </a: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through implementation of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Councillor </a:t>
            </a: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Development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Strategy </a:t>
            </a:r>
          </a:p>
          <a:p>
            <a:pPr marL="91440" marR="0" lvl="0" indent="-91440" algn="l" defTabSz="914400" rtl="0" eaLnBrk="0" fontAlgn="base" latinLnBrk="0" hangingPunct="0">
              <a:lnSpc>
                <a:spcPct val="100000"/>
              </a:lnSpc>
              <a:spcBef>
                <a:spcPct val="0"/>
              </a:spcBef>
              <a:spcAft>
                <a:spcPct val="0"/>
              </a:spcAft>
              <a:buClrTx/>
              <a:buSzPct val="100000"/>
              <a:buFont typeface="Arial" panose="020B0604020202020204" pitchFamily="34" charset="0"/>
              <a:buChar char="•"/>
              <a:tabLst/>
              <a:defRPr/>
            </a:pPr>
            <a:endParaRPr kumimoji="0" lang="en-ZA" altLang="en-US" sz="2200" b="0" i="0" u="none" strike="noStrike" kern="1200" cap="none" spc="0" normalizeH="0" baseline="0" noProof="0" dirty="0">
              <a:ln>
                <a:noFill/>
              </a:ln>
              <a:effectLst/>
              <a:uLnTx/>
              <a:uFillTx/>
              <a:latin typeface="Calibri"/>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ct val="100000"/>
              <a:buFontTx/>
              <a:buNone/>
              <a:tabLst/>
              <a:defRPr/>
            </a:pPr>
            <a:endParaRPr kumimoji="0" lang="en-ZA" altLang="en-US" sz="2200" b="0" i="0" u="none" strike="noStrike" kern="1200" cap="none" spc="0" normalizeH="0" baseline="0" noProof="0" dirty="0">
              <a:ln>
                <a:noFill/>
              </a:ln>
              <a:solidFill>
                <a:srgbClr val="002060"/>
              </a:solidFill>
              <a:effectLst/>
              <a:uLnTx/>
              <a:uFillTx/>
              <a:latin typeface="Calibri"/>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26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96EE341D-7FB3-8842-B738-5F9C2E379E29}"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3971752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GSETA_Powerpoint template_draft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49" y="0"/>
            <a:ext cx="9168449" cy="6858000"/>
          </a:xfrm>
          <a:prstGeom prst="rect">
            <a:avLst/>
          </a:prstGeom>
        </p:spPr>
      </p:pic>
      <p:sp>
        <p:nvSpPr>
          <p:cNvPr id="4" name="TextBox 3"/>
          <p:cNvSpPr txBox="1"/>
          <p:nvPr/>
        </p:nvSpPr>
        <p:spPr>
          <a:xfrm>
            <a:off x="741458" y="1026616"/>
            <a:ext cx="849052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50" normalizeH="0" baseline="0" noProof="0" dirty="0" smtClean="0">
                <a:ln>
                  <a:noFill/>
                </a:ln>
                <a:solidFill>
                  <a:prstClr val="white"/>
                </a:solidFill>
                <a:uLnTx/>
                <a:uFillTx/>
                <a:latin typeface="Calibri"/>
                <a:ea typeface="+mn-ea"/>
                <a:cs typeface="+mn-cs"/>
              </a:rPr>
              <a:t>PROGRAMME 4 – QUALITY ASSURANCE</a:t>
            </a:r>
            <a:endParaRPr kumimoji="0" lang="en-US" sz="2800" b="1" i="0" u="none" strike="noStrike" kern="1200" cap="none" spc="0" normalizeH="0" baseline="0" noProof="0" dirty="0">
              <a:ln>
                <a:noFill/>
              </a:ln>
              <a:solidFill>
                <a:prstClr val="white"/>
              </a:solidFill>
              <a:uLnTx/>
              <a:uFillTx/>
              <a:latin typeface="Calibri"/>
              <a:ea typeface="+mn-ea"/>
              <a:cs typeface="+mn-cs"/>
            </a:endParaRPr>
          </a:p>
        </p:txBody>
      </p:sp>
      <p:sp>
        <p:nvSpPr>
          <p:cNvPr id="3" name="Rectangle 2"/>
          <p:cNvSpPr/>
          <p:nvPr/>
        </p:nvSpPr>
        <p:spPr>
          <a:xfrm>
            <a:off x="525516" y="1764297"/>
            <a:ext cx="8380643" cy="393954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altLang="en-US" sz="24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Annual Performance Plan </a:t>
            </a:r>
            <a:r>
              <a:rPr kumimoji="0" lang="en-ZA" altLang="en-US" sz="24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Priorities </a:t>
            </a:r>
            <a:r>
              <a:rPr kumimoji="0" lang="en-ZA" altLang="en-US" sz="24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rPr>
              <a:t>2022/23:</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2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Local Government Qualification</a:t>
            </a:r>
            <a:r>
              <a:rPr lang="en-ZA" altLang="en-US" sz="2000" dirty="0" smtClean="0">
                <a:solidFill>
                  <a:schemeClr val="tx1">
                    <a:lumMod val="75000"/>
                    <a:lumOff val="25000"/>
                  </a:schemeClr>
                </a:solidFill>
                <a:latin typeface="Calibri"/>
                <a:ea typeface="Times New Roman" panose="02020603050405020304" pitchFamily="18" charset="0"/>
                <a:cs typeface="Times New Roman" panose="02020603050405020304" pitchFamily="18" charset="0"/>
              </a:rPr>
              <a:t>s developed</a:t>
            </a:r>
            <a:r>
              <a:rPr kumimoji="0" lang="en-ZA" altLang="en-US" sz="2000" b="0" i="0" u="none" strike="noStrike" kern="1200" cap="none" spc="0" normalizeH="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 </a:t>
            </a: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Learning Material and RPL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Toolkits developed </a:t>
            </a:r>
            <a:endPar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Accreditation and Re-accreditation of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Skills</a:t>
            </a:r>
            <a:r>
              <a:rPr kumimoji="0" lang="en-ZA" altLang="en-US" sz="2000" b="0" i="0" u="none" strike="noStrike" kern="1200" cap="none" spc="0" normalizeH="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 Development Providers</a:t>
            </a:r>
            <a:endPar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Certification </a:t>
            </a: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of learners against Unit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Standards</a:t>
            </a:r>
            <a:r>
              <a:rPr kumimoji="0" lang="en-ZA" altLang="en-US" sz="2000" b="0" i="0" u="none" strike="noStrike" kern="1200" cap="none" spc="0" normalizeH="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 and or </a:t>
            </a:r>
            <a:r>
              <a:rPr kumimoji="0" lang="en-ZA" altLang="en-US" sz="2000" b="0" i="0" u="none" strike="noStrike" kern="1200" cap="none" spc="0" normalizeH="0" baseline="0" noProof="0" dirty="0" smtClean="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Qualifications</a:t>
            </a:r>
            <a:endPar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endParaRPr>
          </a:p>
          <a:p>
            <a:pPr marL="457200" marR="0" lvl="0" indent="-45720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altLang="en-US" sz="2000" b="0" i="0" u="none" strike="noStrike" kern="1200" cap="none" spc="0" normalizeH="0" baseline="0" noProof="0" dirty="0">
                <a:ln>
                  <a:noFill/>
                </a:ln>
                <a:solidFill>
                  <a:schemeClr val="tx1">
                    <a:lumMod val="75000"/>
                    <a:lumOff val="25000"/>
                  </a:schemeClr>
                </a:solidFill>
                <a:effectLst/>
                <a:uLnTx/>
                <a:uFillTx/>
                <a:latin typeface="Calibri"/>
                <a:ea typeface="Times New Roman" panose="02020603050405020304" pitchFamily="18" charset="0"/>
                <a:cs typeface="Times New Roman" panose="02020603050405020304" pitchFamily="18" charset="0"/>
              </a:rPr>
              <a:t>Establishment of assessment centres for quality assurance of occupational qualifications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26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libri"/>
              <a:ea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96EE341D-7FB3-8842-B738-5F9C2E379E29}"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3080457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GSETA_Powerpoint template_draft3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68449" cy="6858000"/>
          </a:xfrm>
          <a:prstGeom prst="rect">
            <a:avLst/>
          </a:prstGeom>
        </p:spPr>
      </p:pic>
      <p:sp>
        <p:nvSpPr>
          <p:cNvPr id="5" name="TextBox 4"/>
          <p:cNvSpPr txBox="1"/>
          <p:nvPr/>
        </p:nvSpPr>
        <p:spPr>
          <a:xfrm>
            <a:off x="-24449" y="2146538"/>
            <a:ext cx="9168449" cy="20251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lang="en-US" sz="4800" b="1" spc="-50" dirty="0" smtClean="0">
                <a:solidFill>
                  <a:prstClr val="white"/>
                </a:solidFill>
                <a:effectLst>
                  <a:outerShdw blurRad="38100" dist="38100" dir="2700000" algn="tl">
                    <a:srgbClr val="000000">
                      <a:alpha val="43137"/>
                    </a:srgbClr>
                  </a:outerShdw>
                </a:effectLst>
                <a:latin typeface="Calibri"/>
              </a:rPr>
              <a:t>BUDGET 2022/23 AND MTEF ESTIMATES</a:t>
            </a:r>
            <a:endParaRPr kumimoji="0" lang="en-US" sz="4800" b="1" i="0" u="none" strike="noStrike" kern="1200" cap="none" spc="-5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EE341D-7FB3-8842-B738-5F9C2E379E2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1701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BF56-1E4D-4ACA-B63C-21E66BCD8471}"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descr="LGSETA_Powerpoint template_draft3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68449" cy="6858000"/>
          </a:xfrm>
          <a:prstGeom prst="rect">
            <a:avLst/>
          </a:prstGeom>
        </p:spPr>
      </p:pic>
      <p:sp>
        <p:nvSpPr>
          <p:cNvPr id="5" name="Title 1"/>
          <p:cNvSpPr txBox="1">
            <a:spLocks/>
          </p:cNvSpPr>
          <p:nvPr/>
        </p:nvSpPr>
        <p:spPr bwMode="auto">
          <a:xfrm>
            <a:off x="838200" y="838200"/>
            <a:ext cx="7315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smtClean="0">
                <a:ln>
                  <a:noFill/>
                </a:ln>
                <a:solidFill>
                  <a:prstClr val="white"/>
                </a:solidFill>
                <a:effectLst/>
                <a:uLnTx/>
                <a:uFillTx/>
                <a:latin typeface="Calibri"/>
                <a:ea typeface="+mj-ea"/>
                <a:cs typeface="Arial" panose="020B0604020202020204" pitchFamily="34" charset="0"/>
              </a:rPr>
              <a:t>FUNDING MODEL</a:t>
            </a:r>
            <a:endParaRPr kumimoji="0" lang="en-ZA" sz="32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p:txBody>
      </p:sp>
      <p:sp>
        <p:nvSpPr>
          <p:cNvPr id="6" name="TextBox 5"/>
          <p:cNvSpPr txBox="1"/>
          <p:nvPr/>
        </p:nvSpPr>
        <p:spPr>
          <a:xfrm>
            <a:off x="609600" y="1981200"/>
            <a:ext cx="80772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1" name="Picture 120"/>
          <p:cNvPicPr/>
          <p:nvPr/>
        </p:nvPicPr>
        <p:blipFill>
          <a:blip r:embed="rId3">
            <a:extLst>
              <a:ext uri="{28A0092B-C50C-407E-A947-70E740481C1C}">
                <a14:useLocalDpi xmlns:a14="http://schemas.microsoft.com/office/drawing/2010/main" val="0"/>
              </a:ext>
            </a:extLst>
          </a:blip>
          <a:srcRect/>
          <a:stretch>
            <a:fillRect/>
          </a:stretch>
        </p:blipFill>
        <p:spPr bwMode="auto">
          <a:xfrm>
            <a:off x="168167" y="1816099"/>
            <a:ext cx="8765626" cy="4403725"/>
          </a:xfrm>
          <a:prstGeom prst="rect">
            <a:avLst/>
          </a:prstGeom>
          <a:noFill/>
        </p:spPr>
      </p:pic>
    </p:spTree>
    <p:extLst>
      <p:ext uri="{BB962C8B-B14F-4D97-AF65-F5344CB8AC3E}">
        <p14:creationId xmlns:p14="http://schemas.microsoft.com/office/powerpoint/2010/main" val="165898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BF56-1E4D-4ACA-B63C-21E66BCD8471}"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descr="LGSETA_Powerpoint template_draft3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68449" cy="6858000"/>
          </a:xfrm>
          <a:prstGeom prst="rect">
            <a:avLst/>
          </a:prstGeom>
        </p:spPr>
      </p:pic>
      <p:sp>
        <p:nvSpPr>
          <p:cNvPr id="5" name="Title 1"/>
          <p:cNvSpPr txBox="1">
            <a:spLocks/>
          </p:cNvSpPr>
          <p:nvPr/>
        </p:nvSpPr>
        <p:spPr bwMode="auto">
          <a:xfrm>
            <a:off x="838200" y="838200"/>
            <a:ext cx="7315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smtClean="0">
                <a:ln>
                  <a:noFill/>
                </a:ln>
                <a:solidFill>
                  <a:prstClr val="white"/>
                </a:solidFill>
                <a:effectLst/>
                <a:uLnTx/>
                <a:uFillTx/>
                <a:latin typeface="Calibri"/>
                <a:ea typeface="+mj-ea"/>
                <a:cs typeface="Arial" panose="020B0604020202020204" pitchFamily="34" charset="0"/>
              </a:rPr>
              <a:t>FUNDING MODEL</a:t>
            </a:r>
            <a:endParaRPr kumimoji="0" lang="en-ZA" sz="32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p:txBody>
      </p:sp>
      <p:sp>
        <p:nvSpPr>
          <p:cNvPr id="6" name="TextBox 5"/>
          <p:cNvSpPr txBox="1"/>
          <p:nvPr/>
        </p:nvSpPr>
        <p:spPr>
          <a:xfrm>
            <a:off x="457200" y="1600200"/>
            <a:ext cx="8711248" cy="523220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000" b="1" i="0" u="none" strike="noStrike" kern="1200" cap="none" spc="0" normalizeH="0" baseline="0" noProof="0" dirty="0" smtClean="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rPr>
              <a:t>Mandatory </a:t>
            </a:r>
            <a:r>
              <a:rPr kumimoji="0" lang="en-GB" altLang="en-US" sz="2400" b="1"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rPr>
              <a:t>Grant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	</a:t>
            </a:r>
            <a:endParaRPr kumimoji="0" lang="en-GB" altLang="en-US" sz="2000" b="0" i="0" u="none" strike="noStrike" kern="1200" cap="none" spc="0" normalizeH="0" baseline="0" noProof="0" dirty="0" smtClean="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GB" altLang="en-US" sz="2000" b="0" i="0" u="none" strike="noStrike" kern="1200" cap="none" spc="0" normalizeH="0" baseline="0" noProof="0" dirty="0" smtClean="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Paid </a:t>
            </a:r>
            <a:r>
              <a:rPr kumimoji="0" lang="en-GB" altLang="en-US" sz="20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to levy paying organisations upon submission of a Workplace Skills Plan (WSP), Annual Training Report (ATR) and PIVOTAL report </a:t>
            </a:r>
            <a:r>
              <a:rPr kumimoji="0" lang="en-GB" altLang="en-US" sz="2000" b="0" i="0" u="none" strike="noStrike" kern="1200" cap="none" spc="0" normalizeH="0" baseline="0" noProof="0" dirty="0" smtClean="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by </a:t>
            </a:r>
            <a:r>
              <a:rPr kumimoji="0" lang="en-GB" altLang="en-US" sz="20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30 April. </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GB" altLang="en-US" sz="2000" b="0" i="0" u="none" strike="noStrike" kern="1200" cap="none" spc="0" normalizeH="0" baseline="0" noProof="0" dirty="0" smtClean="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The </a:t>
            </a:r>
            <a:r>
              <a:rPr kumimoji="0" lang="en-GB" altLang="en-US" sz="20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SETA pays 20% of the total levies back to the employer upon approval and verification of the WSP, ATR and PIVOTAL report. </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GB" altLang="en-US" sz="2000" b="0" i="0" u="none" strike="noStrike" kern="1200" cap="none" spc="0" normalizeH="0" baseline="0" noProof="0" dirty="0" smtClean="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Mandatory </a:t>
            </a:r>
            <a:r>
              <a:rPr kumimoji="0" lang="en-GB" altLang="en-US" sz="20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Grants payments are done and Mandatory Grants not claimed by 30 April will be transferred to the discretionary grant by 15 August each </a:t>
            </a:r>
            <a:r>
              <a:rPr kumimoji="0" lang="en-GB" altLang="en-US" sz="2000" b="0" i="0" u="none" strike="noStrike" kern="1200" cap="none" spc="0" normalizeH="0" baseline="0" noProof="0" dirty="0" smtClean="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year.</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endParaRPr kumimoji="0" lang="en-GB" altLang="en-US" sz="20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smtClean="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20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endParaRPr>
          </a:p>
        </p:txBody>
      </p:sp>
    </p:spTree>
    <p:extLst>
      <p:ext uri="{BB962C8B-B14F-4D97-AF65-F5344CB8AC3E}">
        <p14:creationId xmlns:p14="http://schemas.microsoft.com/office/powerpoint/2010/main" val="1121940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BF56-1E4D-4ACA-B63C-21E66BCD8471}"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descr="LGSETA_Powerpoint template_draft3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68449" cy="6858000"/>
          </a:xfrm>
          <a:prstGeom prst="rect">
            <a:avLst/>
          </a:prstGeom>
        </p:spPr>
      </p:pic>
      <p:sp>
        <p:nvSpPr>
          <p:cNvPr id="5" name="Title 1"/>
          <p:cNvSpPr txBox="1">
            <a:spLocks/>
          </p:cNvSpPr>
          <p:nvPr/>
        </p:nvSpPr>
        <p:spPr bwMode="auto">
          <a:xfrm>
            <a:off x="838200" y="838200"/>
            <a:ext cx="7315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smtClean="0">
                <a:ln>
                  <a:noFill/>
                </a:ln>
                <a:solidFill>
                  <a:prstClr val="white"/>
                </a:solidFill>
                <a:effectLst/>
                <a:uLnTx/>
                <a:uFillTx/>
                <a:latin typeface="Calibri"/>
                <a:ea typeface="+mj-ea"/>
                <a:cs typeface="Arial" panose="020B0604020202020204" pitchFamily="34" charset="0"/>
              </a:rPr>
              <a:t>FUNDING MODEL</a:t>
            </a:r>
            <a:endParaRPr kumimoji="0" lang="en-ZA" sz="32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p:txBody>
      </p:sp>
      <p:sp>
        <p:nvSpPr>
          <p:cNvPr id="6" name="TextBox 5"/>
          <p:cNvSpPr txBox="1"/>
          <p:nvPr/>
        </p:nvSpPr>
        <p:spPr>
          <a:xfrm>
            <a:off x="306512" y="1440876"/>
            <a:ext cx="8555421" cy="569176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1"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rPr>
              <a:t>Discretionary </a:t>
            </a:r>
            <a:r>
              <a:rPr kumimoji="0" lang="en-GB" altLang="en-US" sz="1800" b="1"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rPr>
              <a:t>Grant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endParaRP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GB" altLang="en-US" sz="16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80% of available discretionary funding should be committed to PIVOTAL training programmes 20% of the available discretionary funds should be committed to programmes/projects of sectoral importance which are not PIVOTAL in nature. A maximum of 7,5% of any grant or SETA funded project may be used for project management.</a:t>
            </a: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US" altLang="en-US" sz="16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PIVOTAL </a:t>
            </a:r>
            <a:r>
              <a:rPr kumimoji="0" lang="en-US" altLang="en-US" sz="1600" b="0" i="0" u="none" strike="noStrike" kern="1200" cap="none" spc="0" normalizeH="0" baseline="0" noProof="0" dirty="0" smtClean="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means </a:t>
            </a:r>
            <a:r>
              <a:rPr kumimoji="0" lang="en-US" altLang="en-US" sz="16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Professional,  Vocational, Technical and Academic Learning Programmes that result in qualification or part qualification on the National Qualification Framework (NQF)</a:t>
            </a:r>
          </a:p>
          <a:p>
            <a:pPr marL="342900" marR="0" lvl="0" indent="-34290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US" altLang="en-US" sz="16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PIVOTAL programmes </a:t>
            </a:r>
            <a:r>
              <a:rPr kumimoji="0" lang="en-US" altLang="en-US" sz="1600" b="0" i="0" u="none" strike="noStrike" kern="1200" cap="none" spc="0" normalizeH="0" baseline="0" noProof="0" dirty="0" smtClean="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includes:</a:t>
            </a:r>
          </a:p>
          <a:p>
            <a:pPr marL="800100" lvl="1" indent="-342900" defTabSz="914400" eaLnBrk="0" fontAlgn="base" hangingPunct="0">
              <a:lnSpc>
                <a:spcPct val="150000"/>
              </a:lnSpc>
              <a:spcBef>
                <a:spcPct val="0"/>
              </a:spcBef>
              <a:spcAft>
                <a:spcPct val="0"/>
              </a:spcAft>
              <a:buFont typeface="Wingdings" panose="05000000000000000000" pitchFamily="2" charset="2"/>
              <a:buChar char="q"/>
              <a:defRPr/>
            </a:pPr>
            <a:r>
              <a:rPr kumimoji="0" lang="en-US" altLang="en-US" sz="1600" b="0" i="0" u="none" strike="noStrike" kern="1200" cap="none" spc="0" normalizeH="0" baseline="0" noProof="0" dirty="0" smtClean="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Learnerships</a:t>
            </a:r>
            <a:r>
              <a:rPr kumimoji="0" lang="en-US" altLang="en-US" sz="16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 Skills programmes, Apprenticeship, Workplace Experience, Recognition of Prior Learning, Bursaries Work Integrated Learning (WIL), Internships and any other learning programmes registered on the NQF</a:t>
            </a:r>
            <a:r>
              <a:rPr kumimoji="0" lang="en-US" altLang="en-US" sz="1600" b="0" i="0" u="none" strike="noStrike" kern="1200" cap="none" spc="0" normalizeH="0" baseline="0" noProof="0" dirty="0" smtClean="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smtClean="0">
              <a:ln>
                <a:noFill/>
              </a:ln>
              <a:solidFill>
                <a:prstClr val="black"/>
              </a:solidFill>
              <a:effectLst/>
              <a:uLnTx/>
              <a:uFillTx/>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endParaRPr>
          </a:p>
        </p:txBody>
      </p:sp>
    </p:spTree>
    <p:extLst>
      <p:ext uri="{BB962C8B-B14F-4D97-AF65-F5344CB8AC3E}">
        <p14:creationId xmlns:p14="http://schemas.microsoft.com/office/powerpoint/2010/main" val="32468592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BF56-1E4D-4ACA-B63C-21E66BCD8471}"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descr="LGSETA_Powerpoint template_draft3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68449" cy="6858000"/>
          </a:xfrm>
          <a:prstGeom prst="rect">
            <a:avLst/>
          </a:prstGeom>
        </p:spPr>
      </p:pic>
      <p:sp>
        <p:nvSpPr>
          <p:cNvPr id="5" name="Title 1"/>
          <p:cNvSpPr txBox="1">
            <a:spLocks/>
          </p:cNvSpPr>
          <p:nvPr/>
        </p:nvSpPr>
        <p:spPr bwMode="auto">
          <a:xfrm>
            <a:off x="1531881" y="838200"/>
            <a:ext cx="7315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smtClean="0">
                <a:ln>
                  <a:noFill/>
                </a:ln>
                <a:solidFill>
                  <a:prstClr val="white"/>
                </a:solidFill>
                <a:effectLst/>
                <a:uLnTx/>
                <a:uFillTx/>
                <a:latin typeface="Calibri"/>
                <a:ea typeface="+mj-ea"/>
                <a:cs typeface="Arial" panose="020B0604020202020204" pitchFamily="34" charset="0"/>
              </a:rPr>
              <a:t>SUMMARY OF BUDGET ESTIMATES</a:t>
            </a:r>
            <a:endParaRPr kumimoji="0" lang="en-ZA" sz="32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p:txBody>
      </p:sp>
      <p:sp>
        <p:nvSpPr>
          <p:cNvPr id="6" name="TextBox 5"/>
          <p:cNvSpPr txBox="1"/>
          <p:nvPr/>
        </p:nvSpPr>
        <p:spPr>
          <a:xfrm>
            <a:off x="94594" y="1629216"/>
            <a:ext cx="8954814" cy="4832092"/>
          </a:xfrm>
          <a:prstGeom prst="rect">
            <a:avLst/>
          </a:prstGeom>
          <a:noFill/>
        </p:spPr>
        <p:txBody>
          <a:bodyPr wrap="square" rtlCol="0">
            <a:spAutoFit/>
          </a:bodyPr>
          <a:lstStyle/>
          <a:p>
            <a:pPr marL="285750" marR="50165" lvl="0" indent="-285750" algn="just" defTabSz="457200" rtl="0" eaLnBrk="1" fontAlgn="auto" latinLnBrk="0" hangingPunct="1">
              <a:lnSpc>
                <a:spcPct val="150000"/>
              </a:lnSpc>
              <a:spcBef>
                <a:spcPts val="0"/>
              </a:spcBef>
              <a:spcAft>
                <a:spcPts val="800"/>
              </a:spcAft>
              <a:buClrTx/>
              <a:buSzTx/>
              <a:buFont typeface="Wingdings" panose="05000000000000000000" pitchFamily="2" charset="2"/>
              <a:buChar char="q"/>
              <a:tabLst/>
              <a:defRPr/>
            </a:pPr>
            <a:r>
              <a:rPr kumimoji="0" lang="en-GB"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rPr>
              <a:t>LGSETA derives its revenue from the skills development levy contributed by entities and municipality in the local government sphere. The MTEF budget, which forms an integral part of the Annual Performance Plan, is made up of the discretionary, mandatory and administrative components.  The budget for the 2022/23 financial period will be focusing on the implementation of the NSDP </a:t>
            </a:r>
            <a:r>
              <a:rPr kumimoji="0" lang="en-GB" sz="1600" b="0" i="0" u="none" strike="noStrike" kern="1200" cap="none" spc="0" normalizeH="0" baseline="0" noProof="0" dirty="0" smtClean="0">
                <a:ln>
                  <a:noFill/>
                </a:ln>
                <a:solidFill>
                  <a:prstClr val="black"/>
                </a:solidFill>
                <a:effectLst/>
                <a:uLnTx/>
                <a:uFillTx/>
                <a:ea typeface="Times New Roman" panose="02020603050405020304" pitchFamily="18" charset="0"/>
                <a:cs typeface="Segoe UI Light" panose="020B0502040204020203" pitchFamily="34" charset="0"/>
              </a:rPr>
              <a:t>2030</a:t>
            </a:r>
            <a:endParaRPr kumimoji="0" lang="en-GB"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endParaRPr>
          </a:p>
          <a:p>
            <a:pPr marL="285750" marR="50165" lvl="0" indent="-285750" algn="just" defTabSz="457200" rtl="0" eaLnBrk="1" fontAlgn="auto" latinLnBrk="0" hangingPunct="1">
              <a:lnSpc>
                <a:spcPct val="150000"/>
              </a:lnSpc>
              <a:spcBef>
                <a:spcPts val="0"/>
              </a:spcBef>
              <a:spcAft>
                <a:spcPts val="800"/>
              </a:spcAft>
              <a:buClrTx/>
              <a:buSzTx/>
              <a:buFont typeface="Wingdings" panose="05000000000000000000" pitchFamily="2" charset="2"/>
              <a:buChar char="q"/>
              <a:tabLst/>
              <a:defRPr/>
            </a:pPr>
            <a:r>
              <a:rPr kumimoji="0" lang="en-GB" sz="1600" b="0" i="0" u="none" strike="noStrike" kern="1200" cap="none" spc="0" normalizeH="0" baseline="0" noProof="0" dirty="0" smtClean="0">
                <a:ln>
                  <a:noFill/>
                </a:ln>
                <a:solidFill>
                  <a:prstClr val="black"/>
                </a:solidFill>
                <a:effectLst/>
                <a:uLnTx/>
                <a:uFillTx/>
                <a:ea typeface="Times New Roman" panose="02020603050405020304" pitchFamily="18" charset="0"/>
                <a:cs typeface="Segoe UI Light" panose="020B0502040204020203" pitchFamily="34" charset="0"/>
              </a:rPr>
              <a:t>There </a:t>
            </a:r>
            <a:r>
              <a:rPr kumimoji="0" lang="en-GB"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rPr>
              <a:t>were no significant changes in the revenue structure for LGSETA relating to 2022/23 financial period. The total revenue is made up of the following </a:t>
            </a:r>
            <a:r>
              <a:rPr kumimoji="0" lang="en-GB" sz="1600" b="0" i="0" u="none" strike="noStrike" kern="1200" cap="none" spc="0" normalizeH="0" baseline="0" noProof="0" dirty="0" smtClean="0">
                <a:ln>
                  <a:noFill/>
                </a:ln>
                <a:solidFill>
                  <a:prstClr val="black"/>
                </a:solidFill>
                <a:effectLst/>
                <a:uLnTx/>
                <a:uFillTx/>
                <a:ea typeface="Times New Roman" panose="02020603050405020304" pitchFamily="18" charset="0"/>
                <a:cs typeface="Segoe UI Light" panose="020B0502040204020203" pitchFamily="34" charset="0"/>
              </a:rPr>
              <a:t>components</a:t>
            </a:r>
            <a:endParaRPr kumimoji="0" lang="en-ZA"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endParaRPr>
          </a:p>
          <a:p>
            <a:pPr marL="742950" marR="50165" lvl="1" indent="-285750" algn="just" defTabSz="457200" rtl="0" eaLnBrk="1" fontAlgn="auto" latinLnBrk="0" hangingPunct="1">
              <a:lnSpc>
                <a:spcPct val="150000"/>
              </a:lnSpc>
              <a:spcBef>
                <a:spcPts val="0"/>
              </a:spcBef>
              <a:spcAft>
                <a:spcPts val="800"/>
              </a:spcAft>
              <a:buClrTx/>
              <a:buSzTx/>
              <a:buFont typeface="Wingdings" panose="05000000000000000000" pitchFamily="2" charset="2"/>
              <a:buChar char="q"/>
              <a:tabLst/>
              <a:defRPr/>
            </a:pPr>
            <a:r>
              <a:rPr kumimoji="0" lang="en-GB" sz="1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rPr>
              <a:t>Discretionary </a:t>
            </a:r>
            <a:r>
              <a:rPr kumimoji="0" lang="en-GB"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rPr>
              <a:t>funds: </a:t>
            </a:r>
            <a:r>
              <a:rPr kumimoji="0" lang="en-GB"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rPr>
              <a:t>49.5%. A total of 80% of the discretionary funds is earmarked for PIVOTAL programmes, while the remaining 20% will be applied to non-PIVOTAL </a:t>
            </a:r>
            <a:r>
              <a:rPr kumimoji="0" lang="en-GB" sz="1600" b="0" i="0" u="none" strike="noStrike" kern="1200" cap="none" spc="0" normalizeH="0" baseline="0" noProof="0" dirty="0" smtClean="0">
                <a:ln>
                  <a:noFill/>
                </a:ln>
                <a:solidFill>
                  <a:prstClr val="black"/>
                </a:solidFill>
                <a:effectLst/>
                <a:uLnTx/>
                <a:uFillTx/>
                <a:ea typeface="Times New Roman" panose="02020603050405020304" pitchFamily="18" charset="0"/>
                <a:cs typeface="Segoe UI Light" panose="020B0502040204020203" pitchFamily="34" charset="0"/>
              </a:rPr>
              <a:t>interventions.</a:t>
            </a:r>
            <a:endParaRPr kumimoji="0" lang="en-ZA"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endParaRPr>
          </a:p>
          <a:p>
            <a:pPr marL="742950" marR="50165" lvl="1" indent="-285750" algn="just" defTabSz="457200" rtl="0" eaLnBrk="1" fontAlgn="auto" latinLnBrk="0" hangingPunct="1">
              <a:lnSpc>
                <a:spcPct val="150000"/>
              </a:lnSpc>
              <a:spcBef>
                <a:spcPts val="0"/>
              </a:spcBef>
              <a:spcAft>
                <a:spcPts val="800"/>
              </a:spcAft>
              <a:buClrTx/>
              <a:buSzTx/>
              <a:buFont typeface="Wingdings" panose="05000000000000000000" pitchFamily="2" charset="2"/>
              <a:buChar char="q"/>
              <a:tabLst/>
              <a:defRPr/>
            </a:pPr>
            <a:r>
              <a:rPr kumimoji="0" lang="en-GB" sz="1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rPr>
              <a:t>Mandatory </a:t>
            </a:r>
            <a:r>
              <a:rPr kumimoji="0" lang="en-GB"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rPr>
              <a:t>funds: </a:t>
            </a:r>
            <a:r>
              <a:rPr kumimoji="0" lang="en-GB"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rPr>
              <a:t>20% -Mandatory grants funds will be disbursed to municipalities and entities that have submitted their Work Skills Plan (WSP) and Annual Training Plan (ATR), in line with the grant regulations. Unclaimed mandatory grants will be transferred to the discretionary funds, in line with the grant </a:t>
            </a:r>
            <a:r>
              <a:rPr kumimoji="0" lang="en-GB" sz="1600" b="0" i="0" u="none" strike="noStrike" kern="1200" cap="none" spc="0" normalizeH="0" baseline="0" noProof="0" dirty="0" smtClean="0">
                <a:ln>
                  <a:noFill/>
                </a:ln>
                <a:solidFill>
                  <a:prstClr val="black"/>
                </a:solidFill>
                <a:effectLst/>
                <a:uLnTx/>
                <a:uFillTx/>
                <a:ea typeface="Times New Roman" panose="02020603050405020304" pitchFamily="18" charset="0"/>
                <a:cs typeface="Segoe UI Light" panose="020B0502040204020203" pitchFamily="34" charset="0"/>
              </a:rPr>
              <a:t>regulations.</a:t>
            </a:r>
            <a:endParaRPr kumimoji="0" lang="en-ZA"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endParaRPr>
          </a:p>
        </p:txBody>
      </p:sp>
    </p:spTree>
    <p:extLst>
      <p:ext uri="{BB962C8B-B14F-4D97-AF65-F5344CB8AC3E}">
        <p14:creationId xmlns:p14="http://schemas.microsoft.com/office/powerpoint/2010/main" val="2083581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BF56-1E4D-4ACA-B63C-21E66BCD8471}"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descr="LGSETA_Powerpoint template_draft3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68449" cy="6858000"/>
          </a:xfrm>
          <a:prstGeom prst="rect">
            <a:avLst/>
          </a:prstGeom>
        </p:spPr>
      </p:pic>
      <p:sp>
        <p:nvSpPr>
          <p:cNvPr id="5" name="Title 1"/>
          <p:cNvSpPr txBox="1">
            <a:spLocks/>
          </p:cNvSpPr>
          <p:nvPr/>
        </p:nvSpPr>
        <p:spPr bwMode="auto">
          <a:xfrm>
            <a:off x="1371601" y="846138"/>
            <a:ext cx="7315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smtClean="0">
                <a:ln>
                  <a:noFill/>
                </a:ln>
                <a:solidFill>
                  <a:prstClr val="white"/>
                </a:solidFill>
                <a:effectLst/>
                <a:uLnTx/>
                <a:uFillTx/>
                <a:latin typeface="Calibri"/>
                <a:ea typeface="+mj-ea"/>
                <a:cs typeface="Arial" panose="020B0604020202020204" pitchFamily="34" charset="0"/>
              </a:rPr>
              <a:t>SUMMARY OF BUDGET ESTIMATES</a:t>
            </a:r>
            <a:endParaRPr kumimoji="0" lang="en-ZA" sz="32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p:txBody>
      </p:sp>
      <p:sp>
        <p:nvSpPr>
          <p:cNvPr id="6" name="TextBox 5"/>
          <p:cNvSpPr txBox="1"/>
          <p:nvPr/>
        </p:nvSpPr>
        <p:spPr>
          <a:xfrm>
            <a:off x="325822" y="1989138"/>
            <a:ext cx="8360979" cy="3231654"/>
          </a:xfrm>
          <a:prstGeom prst="rect">
            <a:avLst/>
          </a:prstGeom>
          <a:noFill/>
        </p:spPr>
        <p:txBody>
          <a:bodyPr wrap="square" rtlCol="0">
            <a:spAutoFit/>
          </a:bodyPr>
          <a:lstStyle/>
          <a:p>
            <a:pPr marL="285750" marR="50165" lvl="1" indent="-285750" algn="just">
              <a:lnSpc>
                <a:spcPct val="115000"/>
              </a:lnSpc>
              <a:spcAft>
                <a:spcPts val="800"/>
              </a:spcAft>
              <a:buFont typeface="Wingdings" panose="05000000000000000000" pitchFamily="2" charset="2"/>
              <a:buChar char="q"/>
            </a:pPr>
            <a:r>
              <a:rPr lang="en-GB" sz="1600" dirty="0">
                <a:solidFill>
                  <a:prstClr val="black"/>
                </a:solidFill>
                <a:effectLst>
                  <a:outerShdw blurRad="38100" dist="38100" dir="2700000" algn="tl">
                    <a:srgbClr val="000000">
                      <a:alpha val="43137"/>
                    </a:srgbClr>
                  </a:outerShdw>
                </a:effectLst>
                <a:ea typeface="Times New Roman" panose="02020603050405020304" pitchFamily="18" charset="0"/>
                <a:cs typeface="Segoe UI Light" panose="020B0502040204020203" pitchFamily="34" charset="0"/>
              </a:rPr>
              <a:t>Administration: </a:t>
            </a:r>
            <a:r>
              <a:rPr lang="en-GB" sz="1600" dirty="0">
                <a:solidFill>
                  <a:prstClr val="black"/>
                </a:solidFill>
                <a:ea typeface="Times New Roman" panose="02020603050405020304" pitchFamily="18" charset="0"/>
                <a:cs typeface="Segoe UI Light" panose="020B0502040204020203" pitchFamily="34" charset="0"/>
              </a:rPr>
              <a:t>10.5% - As regulated, 0.5% of the administration funds will be transferred to the QCTO.  The remaining 10% will be used to finance the overall administration of the LGSETA.</a:t>
            </a:r>
            <a:endParaRPr lang="en-ZA" sz="1600" dirty="0">
              <a:solidFill>
                <a:prstClr val="black"/>
              </a:solidFill>
              <a:ea typeface="Times New Roman" panose="02020603050405020304" pitchFamily="18" charset="0"/>
              <a:cs typeface="Segoe UI Light" panose="020B0502040204020203" pitchFamily="34" charset="0"/>
            </a:endParaRPr>
          </a:p>
          <a:p>
            <a:pPr marL="285750" marR="50165" indent="-285750" algn="just">
              <a:lnSpc>
                <a:spcPct val="115000"/>
              </a:lnSpc>
              <a:spcAft>
                <a:spcPts val="800"/>
              </a:spcAft>
              <a:buFont typeface="Wingdings" panose="05000000000000000000" pitchFamily="2" charset="2"/>
              <a:buChar char="q"/>
            </a:pPr>
            <a:r>
              <a:rPr kumimoji="0" lang="en-GB" sz="1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rPr>
              <a:t>Levy </a:t>
            </a:r>
            <a:r>
              <a:rPr kumimoji="0" lang="en-GB"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rPr>
              <a:t>Penalties and Interest </a:t>
            </a:r>
            <a:r>
              <a:rPr kumimoji="0" lang="en-GB"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rPr>
              <a:t>– Penalties and interest is charged by SARS to all levy payers who do not adhere to the legislated timeframes for paying Skills Development Levy. These funds will finance the discretionary grants projects within LGSETA. </a:t>
            </a:r>
            <a:endParaRPr kumimoji="0" lang="en-GB"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endParaRPr>
          </a:p>
          <a:p>
            <a:pPr marL="285750" marR="50165" indent="-285750" algn="just">
              <a:lnSpc>
                <a:spcPct val="115000"/>
              </a:lnSpc>
              <a:spcAft>
                <a:spcPts val="800"/>
              </a:spcAft>
              <a:buFont typeface="Wingdings" panose="05000000000000000000" pitchFamily="2" charset="2"/>
              <a:buChar char="q"/>
            </a:pPr>
            <a:r>
              <a:rPr kumimoji="0" lang="en-GB" sz="1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rPr>
              <a:t>Investment </a:t>
            </a:r>
            <a:r>
              <a:rPr kumimoji="0" lang="en-GB"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rPr>
              <a:t>income </a:t>
            </a:r>
            <a:r>
              <a:rPr kumimoji="0" lang="en-GB"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rPr>
              <a:t>– The investment income is the interest derived from funds invested with the Corporation for Public Funds (CPD) as per the instructions issued by the National Treasury. The investment income will be utilised in financing the administration </a:t>
            </a:r>
            <a:r>
              <a:rPr kumimoji="0" lang="en-GB" sz="1600" b="0" i="0" u="none" strike="noStrike" kern="1200" cap="none" spc="0" normalizeH="0" baseline="0" noProof="0" dirty="0" smtClean="0">
                <a:ln>
                  <a:noFill/>
                </a:ln>
                <a:solidFill>
                  <a:prstClr val="black"/>
                </a:solidFill>
                <a:effectLst/>
                <a:uLnTx/>
                <a:uFillTx/>
                <a:ea typeface="Times New Roman" panose="02020603050405020304" pitchFamily="18" charset="0"/>
                <a:cs typeface="Segoe UI Light" panose="020B0502040204020203" pitchFamily="34" charset="0"/>
              </a:rPr>
              <a:t>budget.</a:t>
            </a:r>
          </a:p>
          <a:p>
            <a:pPr marL="285750" marR="50165" indent="-285750" algn="just">
              <a:lnSpc>
                <a:spcPct val="115000"/>
              </a:lnSpc>
              <a:spcAft>
                <a:spcPts val="800"/>
              </a:spcAft>
              <a:buFont typeface="Wingdings" panose="05000000000000000000" pitchFamily="2" charset="2"/>
              <a:buChar char="q"/>
            </a:pPr>
            <a:r>
              <a:rPr kumimoji="0" lang="en-GB" sz="16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rPr>
              <a:t>Other </a:t>
            </a:r>
            <a:r>
              <a:rPr kumimoji="0" lang="en-GB"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rPr>
              <a:t>income </a:t>
            </a:r>
            <a:r>
              <a:rPr kumimoji="0" lang="en-GB"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rPr>
              <a:t>- The Other Income relates to the mandatory grants income received from ETDPSETA</a:t>
            </a:r>
            <a:endParaRPr kumimoji="0" lang="en-ZA"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endParaRPr>
          </a:p>
        </p:txBody>
      </p:sp>
    </p:spTree>
    <p:extLst>
      <p:ext uri="{BB962C8B-B14F-4D97-AF65-F5344CB8AC3E}">
        <p14:creationId xmlns:p14="http://schemas.microsoft.com/office/powerpoint/2010/main" val="977886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BF56-1E4D-4ACA-B63C-21E66BCD8471}"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descr="LGSETA_Powerpoint template_draft3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68449" cy="6858000"/>
          </a:xfrm>
          <a:prstGeom prst="rect">
            <a:avLst/>
          </a:prstGeom>
        </p:spPr>
      </p:pic>
      <p:sp>
        <p:nvSpPr>
          <p:cNvPr id="5" name="Title 1"/>
          <p:cNvSpPr txBox="1">
            <a:spLocks/>
          </p:cNvSpPr>
          <p:nvPr/>
        </p:nvSpPr>
        <p:spPr bwMode="auto">
          <a:xfrm>
            <a:off x="1447797" y="838200"/>
            <a:ext cx="7315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smtClean="0">
                <a:ln>
                  <a:noFill/>
                </a:ln>
                <a:solidFill>
                  <a:prstClr val="white"/>
                </a:solidFill>
                <a:effectLst/>
                <a:uLnTx/>
                <a:uFillTx/>
                <a:latin typeface="Calibri"/>
                <a:ea typeface="+mj-ea"/>
                <a:cs typeface="Arial" panose="020B0604020202020204" pitchFamily="34" charset="0"/>
              </a:rPr>
              <a:t>SUMMARY OF BUDGET ESTIMATES</a:t>
            </a:r>
            <a:endParaRPr kumimoji="0" lang="en-ZA" sz="32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p:txBody>
      </p:sp>
      <p:sp>
        <p:nvSpPr>
          <p:cNvPr id="6" name="TextBox 5"/>
          <p:cNvSpPr txBox="1"/>
          <p:nvPr/>
        </p:nvSpPr>
        <p:spPr>
          <a:xfrm>
            <a:off x="-1" y="1417638"/>
            <a:ext cx="9168449"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1" i="0" u="none" strike="noStrike" kern="1200" cap="none" spc="0" normalizeH="0" baseline="0" noProof="0" dirty="0">
              <a:ln>
                <a:noFill/>
              </a:ln>
              <a:solidFill>
                <a:prstClr val="black"/>
              </a:solidFill>
              <a:effectLst/>
              <a:uLnTx/>
              <a:uFillTx/>
              <a:latin typeface="Segoe UI Light" panose="020B0502040204020203" pitchFamily="34" charset="0"/>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Segoe UI Light" panose="020B0502040204020203" pitchFamily="34" charset="0"/>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Segoe UI Light" panose="020B0502040204020203" pitchFamily="34" charset="0"/>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smtClean="0">
              <a:ln>
                <a:noFill/>
              </a:ln>
              <a:solidFill>
                <a:prstClr val="black"/>
              </a:solidFill>
              <a:effectLst/>
              <a:uLnTx/>
              <a:uFillTx/>
              <a:latin typeface="Segoe UI Light" panose="020B0502040204020203" pitchFamily="34" charset="0"/>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600" b="0" i="0" u="none" strike="noStrike" kern="1200" cap="none" spc="0" normalizeH="0" baseline="0" noProof="0" dirty="0">
              <a:ln>
                <a:noFill/>
              </a:ln>
              <a:solidFill>
                <a:prstClr val="black"/>
              </a:solidFill>
              <a:effectLst/>
              <a:uLnTx/>
              <a:uFillTx/>
              <a:latin typeface="Segoe UI Light" panose="020B0502040204020203" pitchFamily="34" charset="0"/>
              <a:ea typeface="Times New Roman" panose="02020603050405020304" pitchFamily="18" charset="0"/>
              <a:cs typeface="Segoe UI Light" panose="020B0502040204020203"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659502199"/>
              </p:ext>
            </p:extLst>
          </p:nvPr>
        </p:nvGraphicFramePr>
        <p:xfrm>
          <a:off x="136634" y="1828800"/>
          <a:ext cx="8860221" cy="4635063"/>
        </p:xfrm>
        <a:graphic>
          <a:graphicData uri="http://schemas.openxmlformats.org/drawingml/2006/table">
            <a:tbl>
              <a:tblPr firstRow="1" firstCol="1" bandRow="1"/>
              <a:tblGrid>
                <a:gridCol w="2790549">
                  <a:extLst>
                    <a:ext uri="{9D8B030D-6E8A-4147-A177-3AD203B41FA5}">
                      <a16:colId xmlns:a16="http://schemas.microsoft.com/office/drawing/2014/main" val="3025682240"/>
                    </a:ext>
                  </a:extLst>
                </a:gridCol>
                <a:gridCol w="837165">
                  <a:extLst>
                    <a:ext uri="{9D8B030D-6E8A-4147-A177-3AD203B41FA5}">
                      <a16:colId xmlns:a16="http://schemas.microsoft.com/office/drawing/2014/main" val="2874359903"/>
                    </a:ext>
                  </a:extLst>
                </a:gridCol>
                <a:gridCol w="924369">
                  <a:extLst>
                    <a:ext uri="{9D8B030D-6E8A-4147-A177-3AD203B41FA5}">
                      <a16:colId xmlns:a16="http://schemas.microsoft.com/office/drawing/2014/main" val="685982953"/>
                    </a:ext>
                  </a:extLst>
                </a:gridCol>
                <a:gridCol w="839780">
                  <a:extLst>
                    <a:ext uri="{9D8B030D-6E8A-4147-A177-3AD203B41FA5}">
                      <a16:colId xmlns:a16="http://schemas.microsoft.com/office/drawing/2014/main" val="3148651229"/>
                    </a:ext>
                  </a:extLst>
                </a:gridCol>
                <a:gridCol w="837165">
                  <a:extLst>
                    <a:ext uri="{9D8B030D-6E8A-4147-A177-3AD203B41FA5}">
                      <a16:colId xmlns:a16="http://schemas.microsoft.com/office/drawing/2014/main" val="153960051"/>
                    </a:ext>
                  </a:extLst>
                </a:gridCol>
                <a:gridCol w="924369">
                  <a:extLst>
                    <a:ext uri="{9D8B030D-6E8A-4147-A177-3AD203B41FA5}">
                      <a16:colId xmlns:a16="http://schemas.microsoft.com/office/drawing/2014/main" val="1045710616"/>
                    </a:ext>
                  </a:extLst>
                </a:gridCol>
                <a:gridCol w="926984">
                  <a:extLst>
                    <a:ext uri="{9D8B030D-6E8A-4147-A177-3AD203B41FA5}">
                      <a16:colId xmlns:a16="http://schemas.microsoft.com/office/drawing/2014/main" val="3478630630"/>
                    </a:ext>
                  </a:extLst>
                </a:gridCol>
                <a:gridCol w="779840">
                  <a:extLst>
                    <a:ext uri="{9D8B030D-6E8A-4147-A177-3AD203B41FA5}">
                      <a16:colId xmlns:a16="http://schemas.microsoft.com/office/drawing/2014/main" val="3789306218"/>
                    </a:ext>
                  </a:extLst>
                </a:gridCol>
              </a:tblGrid>
              <a:tr h="272651">
                <a:tc>
                  <a:txBody>
                    <a:bodyPr/>
                    <a:lstStyle/>
                    <a:p>
                      <a:pPr>
                        <a:lnSpc>
                          <a:spcPct val="107000"/>
                        </a:lnSpc>
                        <a:spcAft>
                          <a:spcPts val="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2022-23 BUDGET ESTIMATES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2019/20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2020/21</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2021/22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2021/22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2022/23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2023/24</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2024/25</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67177885"/>
                  </a:ext>
                </a:extLst>
              </a:tr>
              <a:tr h="272651">
                <a:tc rowSpan="2">
                  <a:txBody>
                    <a:bodyPr/>
                    <a:lstStyle/>
                    <a:p>
                      <a:pP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Audited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Audited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rowSpan="2">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Approved Budget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rowSpan="2">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Revised budget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63259724"/>
                  </a:ext>
                </a:extLst>
              </a:tr>
              <a:tr h="545300">
                <a:tc vMerge="1">
                  <a:txBody>
                    <a:bodyPr/>
                    <a:lstStyle/>
                    <a:p>
                      <a:endParaRPr lang="en-ZA"/>
                    </a:p>
                  </a:txBody>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Outcome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Outcome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Budget Estimates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Budget Estimates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Budget Estimates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80924390"/>
                  </a:ext>
                </a:extLst>
              </a:tr>
              <a:tr h="272651">
                <a:tc>
                  <a:txBody>
                    <a:bodyPr/>
                    <a:lstStyle/>
                    <a:p>
                      <a:pP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R'000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R'000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R'000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R'000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R'000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R'000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R'000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56432768"/>
                  </a:ext>
                </a:extLst>
              </a:tr>
              <a:tr h="272651">
                <a:tc>
                  <a:txBody>
                    <a:bodyPr/>
                    <a:lstStyle/>
                    <a:p>
                      <a:pP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REVENUE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71544126"/>
                  </a:ext>
                </a:extLst>
              </a:tr>
              <a:tr h="272651">
                <a:tc>
                  <a:txBody>
                    <a:bodyPr/>
                    <a:lstStyle/>
                    <a:p>
                      <a:pP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Levy income - 80%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738 530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519 706</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664 677</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780 992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849 654</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900 633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945 665</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342707064"/>
                  </a:ext>
                </a:extLst>
              </a:tr>
              <a:tr h="272651">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Administration Levy Income - 10,5%</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96 955</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68 240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87 260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104 711</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111 517</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118 208</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124 119</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30425246"/>
                  </a:ext>
                </a:extLst>
              </a:tr>
              <a:tr h="545300">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Discretionary grants levy income - 49,5%</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456 907</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321 584</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411 216</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493 460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525 724</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557 267</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585 131</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46879007"/>
                  </a:ext>
                </a:extLst>
              </a:tr>
              <a:tr h="272651">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Mandatory Levy Income - 20%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184 668</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129 882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166 201</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182 821</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212 413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225 158</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236 416</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3545566"/>
                  </a:ext>
                </a:extLst>
              </a:tr>
              <a:tr h="272651">
                <a:tc>
                  <a:txBody>
                    <a:bodyPr/>
                    <a:lstStyle/>
                    <a:p>
                      <a:pP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65811695"/>
                  </a:ext>
                </a:extLst>
              </a:tr>
              <a:tr h="272651">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Levy interest and penalties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17 520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14 572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7 078</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17 744</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7 503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7 953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8 351</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97504159"/>
                  </a:ext>
                </a:extLst>
              </a:tr>
              <a:tr h="272651">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Interest Income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75 860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57 728</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68 274</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38 618</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48 274</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51 170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53 729</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76777211"/>
                  </a:ext>
                </a:extLst>
              </a:tr>
              <a:tr h="272651">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Other Income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113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161</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161</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182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192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604681614"/>
                  </a:ext>
                </a:extLst>
              </a:tr>
              <a:tr h="272651">
                <a:tc>
                  <a:txBody>
                    <a:bodyPr/>
                    <a:lstStyle/>
                    <a:p>
                      <a:pP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 REVENUE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832 023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592 099</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740 190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837 515</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905 603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959 939</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1 007 937</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15172508"/>
                  </a:ext>
                </a:extLst>
              </a:tr>
              <a:tr h="272651">
                <a:tc>
                  <a:txBody>
                    <a:bodyPr/>
                    <a:lstStyle/>
                    <a:p>
                      <a:pP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1303270"/>
                  </a:ext>
                </a:extLst>
              </a:tr>
            </a:tbl>
          </a:graphicData>
        </a:graphic>
      </p:graphicFrame>
    </p:spTree>
    <p:extLst>
      <p:ext uri="{BB962C8B-B14F-4D97-AF65-F5344CB8AC3E}">
        <p14:creationId xmlns:p14="http://schemas.microsoft.com/office/powerpoint/2010/main" val="13731924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BF56-1E4D-4ACA-B63C-21E66BCD8471}"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descr="LGSETA_Powerpoint template_draft3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68449" cy="6858000"/>
          </a:xfrm>
          <a:prstGeom prst="rect">
            <a:avLst/>
          </a:prstGeom>
        </p:spPr>
      </p:pic>
      <p:sp>
        <p:nvSpPr>
          <p:cNvPr id="5" name="Title 1"/>
          <p:cNvSpPr txBox="1">
            <a:spLocks/>
          </p:cNvSpPr>
          <p:nvPr/>
        </p:nvSpPr>
        <p:spPr bwMode="auto">
          <a:xfrm>
            <a:off x="1563412" y="788389"/>
            <a:ext cx="7315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smtClean="0">
                <a:ln>
                  <a:noFill/>
                </a:ln>
                <a:solidFill>
                  <a:prstClr val="white"/>
                </a:solidFill>
                <a:effectLst/>
                <a:uLnTx/>
                <a:uFillTx/>
                <a:latin typeface="Calibri"/>
                <a:ea typeface="+mj-ea"/>
                <a:cs typeface="Arial" panose="020B0604020202020204" pitchFamily="34" charset="0"/>
              </a:rPr>
              <a:t>SUMMARY OF BUDGET ESTIMATES</a:t>
            </a:r>
            <a:endParaRPr kumimoji="0" lang="en-ZA" sz="32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p:txBody>
      </p:sp>
      <p:sp>
        <p:nvSpPr>
          <p:cNvPr id="6" name="TextBox 5"/>
          <p:cNvSpPr txBox="1"/>
          <p:nvPr/>
        </p:nvSpPr>
        <p:spPr>
          <a:xfrm>
            <a:off x="-1" y="1417638"/>
            <a:ext cx="9168449"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1" i="0" u="none" strike="noStrike" kern="1200" cap="none" spc="0" normalizeH="0" baseline="0" noProof="0" dirty="0">
              <a:ln>
                <a:noFill/>
              </a:ln>
              <a:solidFill>
                <a:prstClr val="black"/>
              </a:solidFill>
              <a:effectLst/>
              <a:uLnTx/>
              <a:uFillTx/>
              <a:latin typeface="Segoe UI Light" panose="020B0502040204020203" pitchFamily="34" charset="0"/>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Segoe UI Light" panose="020B0502040204020203" pitchFamily="34" charset="0"/>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Segoe UI Light" panose="020B0502040204020203" pitchFamily="34" charset="0"/>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smtClean="0">
              <a:ln>
                <a:noFill/>
              </a:ln>
              <a:solidFill>
                <a:prstClr val="black"/>
              </a:solidFill>
              <a:effectLst/>
              <a:uLnTx/>
              <a:uFillTx/>
              <a:latin typeface="Segoe UI Light" panose="020B0502040204020203" pitchFamily="34" charset="0"/>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600" b="0" i="0" u="none" strike="noStrike" kern="1200" cap="none" spc="0" normalizeH="0" baseline="0" noProof="0" dirty="0">
              <a:ln>
                <a:noFill/>
              </a:ln>
              <a:solidFill>
                <a:prstClr val="black"/>
              </a:solidFill>
              <a:effectLst/>
              <a:uLnTx/>
              <a:uFillTx/>
              <a:latin typeface="Segoe UI Light" panose="020B0502040204020203" pitchFamily="34" charset="0"/>
              <a:ea typeface="Times New Roman" panose="02020603050405020304" pitchFamily="18" charset="0"/>
              <a:cs typeface="Segoe UI Light" panose="020B0502040204020203"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37471726"/>
              </p:ext>
            </p:extLst>
          </p:nvPr>
        </p:nvGraphicFramePr>
        <p:xfrm>
          <a:off x="168165" y="1692281"/>
          <a:ext cx="8870732" cy="4771580"/>
        </p:xfrm>
        <a:graphic>
          <a:graphicData uri="http://schemas.openxmlformats.org/drawingml/2006/table">
            <a:tbl>
              <a:tblPr firstRow="1" firstCol="1" bandRow="1"/>
              <a:tblGrid>
                <a:gridCol w="2748219">
                  <a:extLst>
                    <a:ext uri="{9D8B030D-6E8A-4147-A177-3AD203B41FA5}">
                      <a16:colId xmlns:a16="http://schemas.microsoft.com/office/drawing/2014/main" val="3025682240"/>
                    </a:ext>
                  </a:extLst>
                </a:gridCol>
                <a:gridCol w="824465">
                  <a:extLst>
                    <a:ext uri="{9D8B030D-6E8A-4147-A177-3AD203B41FA5}">
                      <a16:colId xmlns:a16="http://schemas.microsoft.com/office/drawing/2014/main" val="2874359903"/>
                    </a:ext>
                  </a:extLst>
                </a:gridCol>
                <a:gridCol w="910348">
                  <a:extLst>
                    <a:ext uri="{9D8B030D-6E8A-4147-A177-3AD203B41FA5}">
                      <a16:colId xmlns:a16="http://schemas.microsoft.com/office/drawing/2014/main" val="685982953"/>
                    </a:ext>
                  </a:extLst>
                </a:gridCol>
                <a:gridCol w="827041">
                  <a:extLst>
                    <a:ext uri="{9D8B030D-6E8A-4147-A177-3AD203B41FA5}">
                      <a16:colId xmlns:a16="http://schemas.microsoft.com/office/drawing/2014/main" val="3148651229"/>
                    </a:ext>
                  </a:extLst>
                </a:gridCol>
                <a:gridCol w="824465">
                  <a:extLst>
                    <a:ext uri="{9D8B030D-6E8A-4147-A177-3AD203B41FA5}">
                      <a16:colId xmlns:a16="http://schemas.microsoft.com/office/drawing/2014/main" val="153960051"/>
                    </a:ext>
                  </a:extLst>
                </a:gridCol>
                <a:gridCol w="910348">
                  <a:extLst>
                    <a:ext uri="{9D8B030D-6E8A-4147-A177-3AD203B41FA5}">
                      <a16:colId xmlns:a16="http://schemas.microsoft.com/office/drawing/2014/main" val="1045710616"/>
                    </a:ext>
                  </a:extLst>
                </a:gridCol>
                <a:gridCol w="912923">
                  <a:extLst>
                    <a:ext uri="{9D8B030D-6E8A-4147-A177-3AD203B41FA5}">
                      <a16:colId xmlns:a16="http://schemas.microsoft.com/office/drawing/2014/main" val="3478630630"/>
                    </a:ext>
                  </a:extLst>
                </a:gridCol>
                <a:gridCol w="912923">
                  <a:extLst>
                    <a:ext uri="{9D8B030D-6E8A-4147-A177-3AD203B41FA5}">
                      <a16:colId xmlns:a16="http://schemas.microsoft.com/office/drawing/2014/main" val="3789306218"/>
                    </a:ext>
                  </a:extLst>
                </a:gridCol>
              </a:tblGrid>
              <a:tr h="216890">
                <a:tc>
                  <a:txBody>
                    <a:bodyPr/>
                    <a:lstStyle/>
                    <a:p>
                      <a:pP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EXPENDITURE</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2019/20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2020/21</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2021/22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2021/22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2022/23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2023/24</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2024/25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02874790"/>
                  </a:ext>
                </a:extLst>
              </a:tr>
              <a:tr h="216890">
                <a:tc>
                  <a:txBody>
                    <a:bodyPr/>
                    <a:lstStyle/>
                    <a:p>
                      <a:pP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Administration Expenditure</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72 670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67 363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155 695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143 491</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159 963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169 561</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178 040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52164567"/>
                  </a:ext>
                </a:extLst>
              </a:tr>
              <a:tr h="216890">
                <a:tc>
                  <a:txBody>
                    <a:bodyPr/>
                    <a:lstStyle/>
                    <a:p>
                      <a:pP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Employee Costs</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30 399</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30 334</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75 490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68 522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76 603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81 199</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85 260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23029677"/>
                  </a:ext>
                </a:extLst>
              </a:tr>
              <a:tr h="216890">
                <a:tc>
                  <a:txBody>
                    <a:bodyPr/>
                    <a:lstStyle/>
                    <a:p>
                      <a:pP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Goods and services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42 271</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37 030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80 205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74 969</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83 360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88 362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92 780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37190341"/>
                  </a:ext>
                </a:extLst>
              </a:tr>
              <a:tr h="216890">
                <a:tc>
                  <a:txBody>
                    <a:bodyPr/>
                    <a:lstStyle/>
                    <a:p>
                      <a:pP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Operating lease buildings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7 409</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8 586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14 000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14 000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15 000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15 900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16 695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668684999"/>
                  </a:ext>
                </a:extLst>
              </a:tr>
              <a:tr h="216890">
                <a:tc>
                  <a:txBody>
                    <a:bodyPr/>
                    <a:lstStyle/>
                    <a:p>
                      <a:pP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Maintenance and repairs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914</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381</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1 500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1 500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1 200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1 272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1 336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85907853"/>
                  </a:ext>
                </a:extLst>
              </a:tr>
              <a:tr h="216890">
                <a:tc>
                  <a:txBody>
                    <a:bodyPr/>
                    <a:lstStyle/>
                    <a:p>
                      <a:pP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Communication and marketing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2 799</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667</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4 200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4 200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5 000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5 300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5 565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8923127"/>
                  </a:ext>
                </a:extLst>
              </a:tr>
              <a:tr h="433780">
                <a:tc>
                  <a:txBody>
                    <a:bodyPr/>
                    <a:lstStyle/>
                    <a:p>
                      <a:pP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Conferences, workshops and catering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3 770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276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3 000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3 000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3 150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3 339</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3 506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64076813"/>
                  </a:ext>
                </a:extLst>
              </a:tr>
              <a:tr h="216890">
                <a:tc>
                  <a:txBody>
                    <a:bodyPr/>
                    <a:lstStyle/>
                    <a:p>
                      <a:pP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Consultancy and service provider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1 181</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1 383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2 140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2 140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3 290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3 487</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3 662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92788558"/>
                  </a:ext>
                </a:extLst>
              </a:tr>
              <a:tr h="216890">
                <a:tc>
                  <a:txBody>
                    <a:bodyPr/>
                    <a:lstStyle/>
                    <a:p>
                      <a:pP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Legal fees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694</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802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2 646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5 000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5 300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5 618</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5 899</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10910753"/>
                  </a:ext>
                </a:extLst>
              </a:tr>
              <a:tr h="216890">
                <a:tc>
                  <a:txBody>
                    <a:bodyPr/>
                    <a:lstStyle/>
                    <a:p>
                      <a:pP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Travel and subsistence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2 327</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2 761</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9 907</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9 907</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8 448</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8 955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9 403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793813780"/>
                  </a:ext>
                </a:extLst>
              </a:tr>
              <a:tr h="216890">
                <a:tc>
                  <a:txBody>
                    <a:bodyPr/>
                    <a:lstStyle/>
                    <a:p>
                      <a:pP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Staff training and development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512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623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2 731</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2 731</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2 868</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3 040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3 192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96225194"/>
                  </a:ext>
                </a:extLst>
              </a:tr>
              <a:tr h="216890">
                <a:tc>
                  <a:txBody>
                    <a:bodyPr/>
                    <a:lstStyle/>
                    <a:p>
                      <a:pP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Governance costs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1 648</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1 987</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3 062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3 062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3 246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3 441</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3 613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42113565"/>
                  </a:ext>
                </a:extLst>
              </a:tr>
              <a:tr h="216890">
                <a:tc>
                  <a:txBody>
                    <a:bodyPr/>
                    <a:lstStyle/>
                    <a:p>
                      <a:pP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QCTO expense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4 355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4 600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4 980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3 502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4 158</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4 407</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4 628</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81169169"/>
                  </a:ext>
                </a:extLst>
              </a:tr>
              <a:tr h="216890">
                <a:tc>
                  <a:txBody>
                    <a:bodyPr/>
                    <a:lstStyle/>
                    <a:p>
                      <a:pP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Printing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1 444</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1 210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4 612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3 500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2 700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2 862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3 005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5064451"/>
                  </a:ext>
                </a:extLst>
              </a:tr>
              <a:tr h="216890">
                <a:tc>
                  <a:txBody>
                    <a:bodyPr/>
                    <a:lstStyle/>
                    <a:p>
                      <a:pP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Telephone and internet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3 605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3 901</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4 000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4 000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4 200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4 452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4 675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37661648"/>
                  </a:ext>
                </a:extLst>
              </a:tr>
              <a:tr h="216890">
                <a:tc>
                  <a:txBody>
                    <a:bodyPr/>
                    <a:lstStyle/>
                    <a:p>
                      <a:pP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External audit fees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5 072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3 236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5 292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5 292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4 900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5 194</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5 454</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85150343"/>
                  </a:ext>
                </a:extLst>
              </a:tr>
              <a:tr h="216890">
                <a:tc>
                  <a:txBody>
                    <a:bodyPr/>
                    <a:lstStyle/>
                    <a:p>
                      <a:pP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Internal audit fees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533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866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1 819</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2 897</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3 200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3 392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3 562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46707063"/>
                  </a:ext>
                </a:extLst>
              </a:tr>
              <a:tr h="433780">
                <a:tc>
                  <a:txBody>
                    <a:bodyPr/>
                    <a:lstStyle/>
                    <a:p>
                      <a:pP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Other expenses including  asset purchases</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3 155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4 346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12 500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6 422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13 845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14 676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15 409</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9554204"/>
                  </a:ext>
                </a:extLst>
              </a:tr>
              <a:tr h="216890">
                <a:tc>
                  <a:txBody>
                    <a:bodyPr/>
                    <a:lstStyle/>
                    <a:p>
                      <a:pP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General expenses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2 853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1 405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3 816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3 816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2 855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3 026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3 178</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89784585"/>
                  </a:ext>
                </a:extLst>
              </a:tr>
            </a:tbl>
          </a:graphicData>
        </a:graphic>
      </p:graphicFrame>
    </p:spTree>
    <p:extLst>
      <p:ext uri="{BB962C8B-B14F-4D97-AF65-F5344CB8AC3E}">
        <p14:creationId xmlns:p14="http://schemas.microsoft.com/office/powerpoint/2010/main" val="1999245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custDataLst>
              <p:tags r:id="rId1"/>
            </p:custDataLst>
          </p:nvPr>
        </p:nvSpPr>
        <p:spPr bwMode="gray">
          <a:xfrm>
            <a:off x="0" y="916842"/>
            <a:ext cx="9144000" cy="836314"/>
          </a:xfrm>
          <a:prstGeom prst="rect">
            <a:avLst/>
          </a:prstGeom>
          <a:solidFill>
            <a:schemeClr val="tx1">
              <a:lumMod val="65000"/>
              <a:lumOff val="35000"/>
            </a:schemeClr>
          </a:solidFill>
          <a:ln w="12700" algn="ctr">
            <a:solidFill>
              <a:schemeClr val="bg1"/>
            </a:solidFill>
            <a:miter lim="800000"/>
            <a:headEnd/>
            <a:tailEnd/>
          </a:ln>
        </p:spPr>
        <p:txBody>
          <a:bodyPr lIns="36000" tIns="36000" rIns="36000" bIns="36000" anchor="ctr" anchorCtr="1"/>
          <a:lstStyle/>
          <a:p>
            <a:pPr marL="0" marR="0" lvl="0" indent="0" algn="ctr" defTabSz="914400" rtl="0" eaLnBrk="0" fontAlgn="base" latinLnBrk="0" hangingPunct="0">
              <a:lnSpc>
                <a:spcPct val="106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79646"/>
                </a:solidFill>
                <a:effectLst/>
                <a:uLnTx/>
                <a:uFillTx/>
                <a:latin typeface="Arial" panose="020B0604020202020204" pitchFamily="34" charset="0"/>
                <a:ea typeface="+mn-ea"/>
                <a:cs typeface="Arial" panose="020B0604020202020204" pitchFamily="34" charset="0"/>
              </a:rPr>
              <a:t> </a:t>
            </a:r>
          </a:p>
        </p:txBody>
      </p:sp>
      <p:sp>
        <p:nvSpPr>
          <p:cNvPr id="5" name="TextBox 4"/>
          <p:cNvSpPr txBox="1"/>
          <p:nvPr/>
        </p:nvSpPr>
        <p:spPr>
          <a:xfrm>
            <a:off x="-42041" y="1334818"/>
            <a:ext cx="9186041" cy="5170646"/>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chemeClr val="tx1">
                  <a:lumMod val="75000"/>
                  <a:lumOff val="25000"/>
                </a:schemeClr>
              </a:solidFill>
              <a:effectLst/>
              <a:uLnTx/>
              <a:uFillTx/>
              <a:ea typeface="+mn-ea"/>
              <a:cs typeface="Arial" panose="020B060402020202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600" b="1" i="0" u="none" strike="noStrike" kern="1200" cap="none" spc="0" normalizeH="0" baseline="0" noProof="0" dirty="0" smtClean="0">
                <a:ln>
                  <a:noFill/>
                </a:ln>
                <a:solidFill>
                  <a:schemeClr val="tx1">
                    <a:lumMod val="75000"/>
                    <a:lumOff val="25000"/>
                  </a:schemeClr>
                </a:solidFill>
                <a:effectLst/>
                <a:uLnTx/>
                <a:uFillTx/>
                <a:ea typeface="+mn-ea"/>
                <a:cs typeface="Arial" panose="020B0604020202020204" pitchFamily="34" charset="0"/>
              </a:rPr>
              <a:t> </a:t>
            </a:r>
            <a:r>
              <a:rPr kumimoji="0" lang="en-ZA" sz="1600" b="1" i="0" u="none" strike="noStrike" kern="1200" cap="none" spc="0" normalizeH="0" baseline="0" noProof="0" dirty="0" smtClean="0">
                <a:ln>
                  <a:noFill/>
                </a:ln>
                <a:solidFill>
                  <a:schemeClr val="tx1">
                    <a:lumMod val="75000"/>
                    <a:lumOff val="25000"/>
                  </a:schemeClr>
                </a:solidFill>
                <a:effectLst/>
                <a:uLnTx/>
                <a:uFillTx/>
                <a:ea typeface="+mn-ea"/>
                <a:cs typeface="Segoe UI Semilight" panose="020B0402040204020203" pitchFamily="34" charset="0"/>
              </a:rPr>
              <a:t>Constitutional Mandate</a:t>
            </a:r>
          </a:p>
          <a:p>
            <a:pPr lvl="1" defTabSz="914400" eaLnBrk="0" fontAlgn="base" hangingPunct="0">
              <a:lnSpc>
                <a:spcPct val="150000"/>
              </a:lnSpc>
              <a:spcBef>
                <a:spcPct val="0"/>
              </a:spcBef>
              <a:spcAft>
                <a:spcPct val="0"/>
              </a:spcAft>
              <a:defRPr/>
            </a:pPr>
            <a:r>
              <a:rPr kumimoji="0" lang="en-ZA" sz="1400" b="0" i="0" u="none" strike="noStrike" kern="1200" cap="none" spc="0" normalizeH="0" baseline="0" noProof="0" dirty="0">
                <a:ln>
                  <a:noFill/>
                </a:ln>
                <a:solidFill>
                  <a:schemeClr val="tx1">
                    <a:lumMod val="75000"/>
                    <a:lumOff val="25000"/>
                  </a:schemeClr>
                </a:solidFill>
                <a:effectLst/>
                <a:uLnTx/>
                <a:uFillTx/>
                <a:ea typeface="+mn-ea"/>
                <a:cs typeface="Segoe UI Semilight" panose="020B0402040204020203" pitchFamily="34" charset="0"/>
              </a:rPr>
              <a:t>Section 29(1)(a) and (b) of the South African Constitution  provides for the state to take reasonable measures to make adult and further education accessible to citizens, as a human right.  In terms of local government, Sections 152 and 153 of the Constitution outline the role of local government in promoting social and economic development, while maintaining and improving service delivery to all community members.</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600" b="1" i="0" u="none" strike="noStrike" kern="1200" cap="none" spc="0" normalizeH="0" baseline="0" noProof="0" dirty="0" smtClean="0">
                <a:ln>
                  <a:noFill/>
                </a:ln>
                <a:solidFill>
                  <a:schemeClr val="tx1">
                    <a:lumMod val="75000"/>
                    <a:lumOff val="25000"/>
                  </a:schemeClr>
                </a:solidFill>
                <a:effectLst/>
                <a:uLnTx/>
                <a:uFillTx/>
                <a:ea typeface="+mn-ea"/>
                <a:cs typeface="Segoe UI Semilight" panose="020B0402040204020203" pitchFamily="34" charset="0"/>
              </a:rPr>
              <a:t>Skills </a:t>
            </a:r>
            <a:r>
              <a:rPr kumimoji="0" lang="en-ZA" sz="1600" b="1" i="0" u="none" strike="noStrike" kern="1200" cap="none" spc="0" normalizeH="0" baseline="0" noProof="0" dirty="0">
                <a:ln>
                  <a:noFill/>
                </a:ln>
                <a:solidFill>
                  <a:schemeClr val="tx1">
                    <a:lumMod val="75000"/>
                    <a:lumOff val="25000"/>
                  </a:schemeClr>
                </a:solidFill>
                <a:effectLst/>
                <a:uLnTx/>
                <a:uFillTx/>
                <a:ea typeface="+mn-ea"/>
                <a:cs typeface="Segoe UI Semilight" panose="020B0402040204020203" pitchFamily="34" charset="0"/>
              </a:rPr>
              <a:t>Development Act, No. 97 of 1998 </a:t>
            </a:r>
          </a:p>
          <a:p>
            <a:pPr lvl="1" defTabSz="914400" eaLnBrk="0" fontAlgn="base" hangingPunct="0">
              <a:lnSpc>
                <a:spcPct val="150000"/>
              </a:lnSpc>
              <a:spcBef>
                <a:spcPct val="0"/>
              </a:spcBef>
              <a:spcAft>
                <a:spcPct val="0"/>
              </a:spcAft>
              <a:defRPr/>
            </a:pPr>
            <a:r>
              <a:rPr kumimoji="0" lang="en-ZA" sz="1400" b="0" i="0" u="none" strike="noStrike" kern="1200" cap="none" spc="0" normalizeH="0" baseline="0" noProof="0" dirty="0">
                <a:ln>
                  <a:noFill/>
                </a:ln>
                <a:solidFill>
                  <a:schemeClr val="tx1">
                    <a:lumMod val="75000"/>
                    <a:lumOff val="25000"/>
                  </a:schemeClr>
                </a:solidFill>
                <a:effectLst/>
                <a:uLnTx/>
                <a:uFillTx/>
                <a:ea typeface="+mn-ea"/>
                <a:cs typeface="Segoe UI Semilight" panose="020B0402040204020203" pitchFamily="34" charset="0"/>
              </a:rPr>
              <a:t>The LGSETA derives its existence and mandate from the Skills Development </a:t>
            </a:r>
            <a:r>
              <a:rPr kumimoji="0" lang="en-ZA" sz="1400" b="0" i="0" u="none" strike="noStrike" kern="1200" cap="none" spc="0" normalizeH="0" baseline="0" noProof="0" dirty="0" smtClean="0">
                <a:ln>
                  <a:noFill/>
                </a:ln>
                <a:solidFill>
                  <a:schemeClr val="tx1">
                    <a:lumMod val="75000"/>
                    <a:lumOff val="25000"/>
                  </a:schemeClr>
                </a:solidFill>
                <a:effectLst/>
                <a:uLnTx/>
                <a:uFillTx/>
                <a:ea typeface="+mn-ea"/>
                <a:cs typeface="Segoe UI Semilight" panose="020B0402040204020203" pitchFamily="34" charset="0"/>
              </a:rPr>
              <a:t>Act.  </a:t>
            </a:r>
            <a:r>
              <a:rPr kumimoji="0" lang="en-ZA" sz="1400" b="0" i="0" u="none" strike="noStrike" kern="1200" cap="none" spc="0" normalizeH="0" baseline="0" noProof="0" dirty="0">
                <a:ln>
                  <a:noFill/>
                </a:ln>
                <a:solidFill>
                  <a:schemeClr val="tx1">
                    <a:lumMod val="75000"/>
                    <a:lumOff val="25000"/>
                  </a:schemeClr>
                </a:solidFill>
                <a:effectLst/>
                <a:uLnTx/>
                <a:uFillTx/>
                <a:ea typeface="+mn-ea"/>
                <a:cs typeface="Segoe UI Semilight" panose="020B0402040204020203" pitchFamily="34" charset="0"/>
              </a:rPr>
              <a:t>The Sector Education and Training Authorities’ (SETAs) Grant Regulations regarding skills development levies received by a SETA and related matters published in the Government Gazette, No. 27807 of 18 July 2005 and in the Government Gazette, No. 29584 of 2 February 2007, were repealed. The new grant regulations came into effect on 1 April 2013 as published in the Government Gazette, No. 35940 of 3 December 2012. </a:t>
            </a:r>
            <a:endParaRPr kumimoji="0" lang="en-ZA" sz="1400" b="0" i="0" u="none" strike="noStrike" kern="1200" cap="none" spc="0" normalizeH="0" baseline="0" noProof="0" dirty="0" smtClean="0">
              <a:ln>
                <a:noFill/>
              </a:ln>
              <a:solidFill>
                <a:schemeClr val="tx1">
                  <a:lumMod val="75000"/>
                  <a:lumOff val="25000"/>
                </a:schemeClr>
              </a:solidFill>
              <a:effectLst/>
              <a:uLnTx/>
              <a:uFillTx/>
              <a:ea typeface="+mn-ea"/>
              <a:cs typeface="Segoe UI Semilight" panose="020B0402040204020203" pitchFamily="34" charset="0"/>
            </a:endParaRP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defRPr/>
            </a:pPr>
            <a:r>
              <a:rPr kumimoji="0" lang="en-ZA" sz="1600" b="1" i="0" u="none" strike="noStrike" kern="1200" cap="none" spc="0" normalizeH="0" baseline="0" noProof="0" dirty="0" smtClean="0">
                <a:ln>
                  <a:noFill/>
                </a:ln>
                <a:solidFill>
                  <a:schemeClr val="tx1">
                    <a:lumMod val="75000"/>
                    <a:lumOff val="25000"/>
                  </a:schemeClr>
                </a:solidFill>
                <a:effectLst/>
                <a:uLnTx/>
                <a:uFillTx/>
                <a:ea typeface="+mn-ea"/>
                <a:cs typeface="Segoe UI Semilight" panose="020B0402040204020203" pitchFamily="34" charset="0"/>
              </a:rPr>
              <a:t>Skills </a:t>
            </a:r>
            <a:r>
              <a:rPr kumimoji="0" lang="en-ZA" sz="1600" b="1" i="0" u="none" strike="noStrike" kern="1200" cap="none" spc="0" normalizeH="0" baseline="0" noProof="0" dirty="0">
                <a:ln>
                  <a:noFill/>
                </a:ln>
                <a:solidFill>
                  <a:schemeClr val="tx1">
                    <a:lumMod val="75000"/>
                    <a:lumOff val="25000"/>
                  </a:schemeClr>
                </a:solidFill>
                <a:effectLst/>
                <a:uLnTx/>
                <a:uFillTx/>
                <a:ea typeface="+mn-ea"/>
                <a:cs typeface="Segoe UI Semilight" panose="020B0402040204020203" pitchFamily="34" charset="0"/>
              </a:rPr>
              <a:t>Development Levies Act, No. 9 of 1999 </a:t>
            </a:r>
          </a:p>
          <a:p>
            <a:pPr lvl="1" defTabSz="914400" eaLnBrk="0" fontAlgn="base" hangingPunct="0">
              <a:lnSpc>
                <a:spcPct val="150000"/>
              </a:lnSpc>
              <a:spcBef>
                <a:spcPct val="0"/>
              </a:spcBef>
              <a:spcAft>
                <a:spcPct val="0"/>
              </a:spcAft>
              <a:defRPr/>
            </a:pPr>
            <a:r>
              <a:rPr kumimoji="0" lang="en-ZA" sz="1400" b="0" i="0" u="none" strike="noStrike" kern="1200" cap="none" spc="0" normalizeH="0" baseline="0" noProof="0" dirty="0">
                <a:ln>
                  <a:noFill/>
                </a:ln>
                <a:solidFill>
                  <a:schemeClr val="tx1">
                    <a:lumMod val="75000"/>
                    <a:lumOff val="25000"/>
                  </a:schemeClr>
                </a:solidFill>
                <a:effectLst/>
                <a:uLnTx/>
                <a:uFillTx/>
                <a:ea typeface="+mn-ea"/>
                <a:cs typeface="Segoe UI Semilight" panose="020B0402040204020203" pitchFamily="34" charset="0"/>
              </a:rPr>
              <a:t>The Skills Development Levies Act </a:t>
            </a:r>
            <a:r>
              <a:rPr kumimoji="0" lang="en-ZA" sz="1400" b="0" i="0" u="none" strike="noStrike" kern="1200" cap="none" spc="0" normalizeH="0" baseline="0" noProof="0" dirty="0" smtClean="0">
                <a:ln>
                  <a:noFill/>
                </a:ln>
                <a:solidFill>
                  <a:schemeClr val="tx1">
                    <a:lumMod val="75000"/>
                    <a:lumOff val="25000"/>
                  </a:schemeClr>
                </a:solidFill>
                <a:effectLst/>
                <a:uLnTx/>
                <a:uFillTx/>
                <a:ea typeface="+mn-ea"/>
                <a:cs typeface="Segoe UI Semilight" panose="020B0402040204020203" pitchFamily="34" charset="0"/>
              </a:rPr>
              <a:t>of 1999 </a:t>
            </a:r>
            <a:r>
              <a:rPr kumimoji="0" lang="en-ZA" sz="1400" b="0" i="0" u="none" strike="noStrike" kern="1200" cap="none" spc="0" normalizeH="0" baseline="0" noProof="0" dirty="0">
                <a:ln>
                  <a:noFill/>
                </a:ln>
                <a:solidFill>
                  <a:schemeClr val="tx1">
                    <a:lumMod val="75000"/>
                    <a:lumOff val="25000"/>
                  </a:schemeClr>
                </a:solidFill>
                <a:effectLst/>
                <a:uLnTx/>
                <a:uFillTx/>
                <a:ea typeface="+mn-ea"/>
                <a:cs typeface="Segoe UI Semilight" panose="020B0402040204020203" pitchFamily="34" charset="0"/>
              </a:rPr>
              <a:t>makes provision for levy employers to pay 1% of their payroll to the South African Revenue Service (SARS</a:t>
            </a:r>
            <a:r>
              <a:rPr kumimoji="0" lang="en-ZA" sz="1400" b="0" i="0" u="none" strike="noStrike" kern="1200" cap="none" spc="0" normalizeH="0" baseline="0" noProof="0" dirty="0" smtClean="0">
                <a:ln>
                  <a:noFill/>
                </a:ln>
                <a:solidFill>
                  <a:schemeClr val="tx1">
                    <a:lumMod val="75000"/>
                    <a:lumOff val="25000"/>
                  </a:schemeClr>
                </a:solidFill>
                <a:effectLst/>
                <a:uLnTx/>
                <a:uFillTx/>
                <a:ea typeface="+mn-ea"/>
                <a:cs typeface="Segoe UI Semilight" panose="020B0402040204020203" pitchFamily="34" charset="0"/>
              </a:rPr>
              <a:t>) to be transferred to SETA’s for training and development purposes.</a:t>
            </a:r>
            <a:endParaRPr kumimoji="0" lang="en-ZA" sz="1400" b="0" i="0" u="none" strike="noStrike" kern="1200" cap="none" spc="0" normalizeH="0" baseline="0" noProof="0" dirty="0">
              <a:ln>
                <a:noFill/>
              </a:ln>
              <a:solidFill>
                <a:schemeClr val="tx1">
                  <a:lumMod val="75000"/>
                  <a:lumOff val="25000"/>
                </a:schemeClr>
              </a:solidFill>
              <a:effectLst/>
              <a:uLnTx/>
              <a:uFillTx/>
              <a:ea typeface="+mn-ea"/>
              <a:cs typeface="Segoe UI Semilight" panose="020B0402040204020203" pitchFamily="34" charset="0"/>
            </a:endParaRPr>
          </a:p>
        </p:txBody>
      </p:sp>
      <p:sp>
        <p:nvSpPr>
          <p:cNvPr id="6" name="Title 1"/>
          <p:cNvSpPr txBox="1">
            <a:spLocks/>
          </p:cNvSpPr>
          <p:nvPr/>
        </p:nvSpPr>
        <p:spPr bwMode="auto">
          <a:xfrm>
            <a:off x="435985" y="1068299"/>
            <a:ext cx="8230937"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ZA" sz="3200" b="1" i="0" u="none" strike="noStrike" kern="1200" cap="none" spc="0" normalizeH="0" baseline="0" noProof="0" dirty="0" smtClean="0">
                <a:ln>
                  <a:noFill/>
                </a:ln>
                <a:solidFill>
                  <a:prstClr val="white"/>
                </a:solidFill>
                <a:effectLst/>
                <a:uLnTx/>
                <a:uFillTx/>
                <a:latin typeface="Calibri"/>
                <a:ea typeface="+mj-ea"/>
                <a:cs typeface="+mj-cs"/>
              </a:rPr>
              <a:t>LEGISLATIVE MANDATE</a:t>
            </a:r>
            <a:endParaRPr kumimoji="0" lang="en-ZA" sz="3200" b="1" i="0" u="none" strike="noStrike" kern="1200" cap="none" spc="0" normalizeH="0" baseline="0" noProof="0" dirty="0">
              <a:ln>
                <a:noFill/>
              </a:ln>
              <a:solidFill>
                <a:prstClr val="white"/>
              </a:solidFill>
              <a:effectLst/>
              <a:uLnTx/>
              <a:uFillTx/>
              <a:latin typeface="Calibri"/>
              <a:ea typeface="+mj-ea"/>
              <a:cs typeface="+mj-cs"/>
            </a:endParaRPr>
          </a:p>
        </p:txBody>
      </p:sp>
      <p:sp>
        <p:nvSpPr>
          <p:cNvPr id="4" name="Slide Number Placeholder 3"/>
          <p:cNvSpPr>
            <a:spLocks noGrp="1"/>
          </p:cNvSpPr>
          <p:nvPr>
            <p:ph type="sldNum" sz="quarter" idx="12"/>
          </p:nvPr>
        </p:nvSpPr>
        <p:spPr/>
        <p:txBody>
          <a:bodyPr/>
          <a:lstStyle/>
          <a:p>
            <a:pPr>
              <a:defRPr/>
            </a:pPr>
            <a:fld id="{D15770FE-5B89-433B-BAEB-F61210A32E8B}" type="slidenum">
              <a:rPr lang="en-ZA" smtClean="0"/>
              <a:pPr>
                <a:defRPr/>
              </a:pPr>
              <a:t>4</a:t>
            </a:fld>
            <a:endParaRPr lang="en-ZA" dirty="0"/>
          </a:p>
        </p:txBody>
      </p:sp>
    </p:spTree>
    <p:extLst>
      <p:ext uri="{BB962C8B-B14F-4D97-AF65-F5344CB8AC3E}">
        <p14:creationId xmlns:p14="http://schemas.microsoft.com/office/powerpoint/2010/main" val="38284720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0BF56-1E4D-4ACA-B63C-21E66BCD8471}"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descr="LGSETA_Powerpoint template_draft3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68449" cy="6858000"/>
          </a:xfrm>
          <a:prstGeom prst="rect">
            <a:avLst/>
          </a:prstGeom>
        </p:spPr>
      </p:pic>
      <p:sp>
        <p:nvSpPr>
          <p:cNvPr id="5" name="Title 1"/>
          <p:cNvSpPr txBox="1">
            <a:spLocks/>
          </p:cNvSpPr>
          <p:nvPr/>
        </p:nvSpPr>
        <p:spPr bwMode="auto">
          <a:xfrm>
            <a:off x="1612424" y="834769"/>
            <a:ext cx="7315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smtClean="0">
                <a:ln>
                  <a:noFill/>
                </a:ln>
                <a:solidFill>
                  <a:prstClr val="white"/>
                </a:solidFill>
                <a:effectLst/>
                <a:uLnTx/>
                <a:uFillTx/>
                <a:latin typeface="Calibri"/>
                <a:ea typeface="+mj-ea"/>
                <a:cs typeface="Arial" panose="020B0604020202020204" pitchFamily="34" charset="0"/>
              </a:rPr>
              <a:t>SUMMARY OF BUDGET ESTIMATES</a:t>
            </a:r>
            <a:endParaRPr kumimoji="0" lang="en-ZA" sz="3200" b="1" i="0" u="none" strike="noStrike" kern="1200" cap="none" spc="0" normalizeH="0" baseline="0" noProof="0" dirty="0">
              <a:ln>
                <a:noFill/>
              </a:ln>
              <a:solidFill>
                <a:prstClr val="white"/>
              </a:solidFill>
              <a:effectLst/>
              <a:uLnTx/>
              <a:uFillTx/>
              <a:latin typeface="Calibri"/>
              <a:ea typeface="+mj-ea"/>
              <a:cs typeface="Arial" panose="020B0604020202020204" pitchFamily="34" charset="0"/>
            </a:endParaRPr>
          </a:p>
        </p:txBody>
      </p:sp>
      <p:sp>
        <p:nvSpPr>
          <p:cNvPr id="6" name="TextBox 5"/>
          <p:cNvSpPr txBox="1"/>
          <p:nvPr/>
        </p:nvSpPr>
        <p:spPr>
          <a:xfrm>
            <a:off x="-1" y="1417638"/>
            <a:ext cx="9168449"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1" i="0" u="none" strike="noStrike" kern="1200" cap="none" spc="0" normalizeH="0" baseline="0" noProof="0" dirty="0">
              <a:ln>
                <a:noFill/>
              </a:ln>
              <a:solidFill>
                <a:prstClr val="black"/>
              </a:solidFill>
              <a:effectLst/>
              <a:uLnTx/>
              <a:uFillTx/>
              <a:latin typeface="Segoe UI Light" panose="020B0502040204020203" pitchFamily="34" charset="0"/>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Segoe UI Light" panose="020B0502040204020203" pitchFamily="34" charset="0"/>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Segoe UI Light" panose="020B0502040204020203" pitchFamily="34" charset="0"/>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smtClean="0">
              <a:ln>
                <a:noFill/>
              </a:ln>
              <a:solidFill>
                <a:prstClr val="black"/>
              </a:solidFill>
              <a:effectLst/>
              <a:uLnTx/>
              <a:uFillTx/>
              <a:latin typeface="Segoe UI Light" panose="020B0502040204020203" pitchFamily="34" charset="0"/>
              <a:ea typeface="Times New Roman" panose="02020603050405020304" pitchFamily="18"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altLang="en-US" sz="1600" b="0" i="0" u="none" strike="noStrike" kern="1200" cap="none" spc="0" normalizeH="0" baseline="0" noProof="0" dirty="0">
              <a:ln>
                <a:noFill/>
              </a:ln>
              <a:solidFill>
                <a:prstClr val="black"/>
              </a:solidFill>
              <a:effectLst/>
              <a:uLnTx/>
              <a:uFillTx/>
              <a:latin typeface="Segoe UI Light" panose="020B0502040204020203" pitchFamily="34" charset="0"/>
              <a:ea typeface="Times New Roman" panose="02020603050405020304" pitchFamily="18" charset="0"/>
              <a:cs typeface="Segoe UI Light" panose="020B0502040204020203"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272284170"/>
              </p:ext>
            </p:extLst>
          </p:nvPr>
        </p:nvGraphicFramePr>
        <p:xfrm>
          <a:off x="147145" y="1901569"/>
          <a:ext cx="8895177" cy="2969479"/>
        </p:xfrm>
        <a:graphic>
          <a:graphicData uri="http://schemas.openxmlformats.org/drawingml/2006/table">
            <a:tbl>
              <a:tblPr firstRow="1" firstCol="1" bandRow="1"/>
              <a:tblGrid>
                <a:gridCol w="2755792">
                  <a:extLst>
                    <a:ext uri="{9D8B030D-6E8A-4147-A177-3AD203B41FA5}">
                      <a16:colId xmlns:a16="http://schemas.microsoft.com/office/drawing/2014/main" val="3025682240"/>
                    </a:ext>
                  </a:extLst>
                </a:gridCol>
                <a:gridCol w="826738">
                  <a:extLst>
                    <a:ext uri="{9D8B030D-6E8A-4147-A177-3AD203B41FA5}">
                      <a16:colId xmlns:a16="http://schemas.microsoft.com/office/drawing/2014/main" val="2874359903"/>
                    </a:ext>
                  </a:extLst>
                </a:gridCol>
                <a:gridCol w="912856">
                  <a:extLst>
                    <a:ext uri="{9D8B030D-6E8A-4147-A177-3AD203B41FA5}">
                      <a16:colId xmlns:a16="http://schemas.microsoft.com/office/drawing/2014/main" val="685982953"/>
                    </a:ext>
                  </a:extLst>
                </a:gridCol>
                <a:gridCol w="829321">
                  <a:extLst>
                    <a:ext uri="{9D8B030D-6E8A-4147-A177-3AD203B41FA5}">
                      <a16:colId xmlns:a16="http://schemas.microsoft.com/office/drawing/2014/main" val="3148651229"/>
                    </a:ext>
                  </a:extLst>
                </a:gridCol>
                <a:gridCol w="826738">
                  <a:extLst>
                    <a:ext uri="{9D8B030D-6E8A-4147-A177-3AD203B41FA5}">
                      <a16:colId xmlns:a16="http://schemas.microsoft.com/office/drawing/2014/main" val="153960051"/>
                    </a:ext>
                  </a:extLst>
                </a:gridCol>
                <a:gridCol w="912856">
                  <a:extLst>
                    <a:ext uri="{9D8B030D-6E8A-4147-A177-3AD203B41FA5}">
                      <a16:colId xmlns:a16="http://schemas.microsoft.com/office/drawing/2014/main" val="1045710616"/>
                    </a:ext>
                  </a:extLst>
                </a:gridCol>
                <a:gridCol w="915438">
                  <a:extLst>
                    <a:ext uri="{9D8B030D-6E8A-4147-A177-3AD203B41FA5}">
                      <a16:colId xmlns:a16="http://schemas.microsoft.com/office/drawing/2014/main" val="3478630630"/>
                    </a:ext>
                  </a:extLst>
                </a:gridCol>
                <a:gridCol w="915438">
                  <a:extLst>
                    <a:ext uri="{9D8B030D-6E8A-4147-A177-3AD203B41FA5}">
                      <a16:colId xmlns:a16="http://schemas.microsoft.com/office/drawing/2014/main" val="3789306218"/>
                    </a:ext>
                  </a:extLst>
                </a:gridCol>
              </a:tblGrid>
              <a:tr h="329486">
                <a:tc>
                  <a:txBody>
                    <a:bodyPr/>
                    <a:lstStyle/>
                    <a:p>
                      <a:pPr>
                        <a:lnSpc>
                          <a:spcPct val="107000"/>
                        </a:lnSpc>
                        <a:spcAft>
                          <a:spcPts val="0"/>
                        </a:spcAft>
                      </a:pP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2022-23 BUDGET ESTIMATES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2019/20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2020/21</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2021/22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2021/22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2022/23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2023/24</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2024/25</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67177885"/>
                  </a:ext>
                </a:extLst>
              </a:tr>
              <a:tr h="303125">
                <a:tc>
                  <a:txBody>
                    <a:bodyPr/>
                    <a:lstStyle/>
                    <a:p>
                      <a:pP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Mandatory grants expenditure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196 606</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129 881</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166 201</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182 821</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212 413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225 158</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236 416</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06700093"/>
                  </a:ext>
                </a:extLst>
              </a:tr>
              <a:tr h="303125">
                <a:tc>
                  <a:txBody>
                    <a:bodyPr/>
                    <a:lstStyle/>
                    <a:p>
                      <a:pP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Discretionary grants expenditure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265 301</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223 928</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418 294</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511 203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533 227</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565 221</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593 482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16226276"/>
                  </a:ext>
                </a:extLst>
              </a:tr>
              <a:tr h="507628">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Discretionary grants projects expenditure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200 312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164 808</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386 992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472 933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493 249</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522 844</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548 986</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86688470"/>
                  </a:ext>
                </a:extLst>
              </a:tr>
              <a:tr h="303125">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-Project employee costs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54 095</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59 120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31 302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38 270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39 978</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42 377</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44 496</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77698673"/>
                  </a:ext>
                </a:extLst>
              </a:tr>
              <a:tr h="303125">
                <a:tc>
                  <a:txBody>
                    <a:bodyPr/>
                    <a:lstStyle/>
                    <a:p>
                      <a:pP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-Project admin costs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10 894</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0"/>
                        </a:spcAft>
                      </a:pPr>
                      <a:r>
                        <a:rPr lang="en-GB"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40965666"/>
                  </a:ext>
                </a:extLst>
              </a:tr>
              <a:tr h="303125">
                <a:tc>
                  <a:txBody>
                    <a:bodyPr/>
                    <a:lstStyle/>
                    <a:p>
                      <a:pP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 EXPENDITURE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534 577</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421 172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740 190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837 515</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905 603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959 939</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1 007 937</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93862710"/>
                  </a:ext>
                </a:extLst>
              </a:tr>
              <a:tr h="313615">
                <a:tc>
                  <a:txBody>
                    <a:bodyPr/>
                    <a:lstStyle/>
                    <a:p>
                      <a:pP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ZA" sz="1400" dirty="0">
                        <a:effectLst/>
                        <a:latin typeface="Calibri" panose="020F0502020204030204" pitchFamily="34"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ZA" sz="1400" dirty="0">
                        <a:effectLst/>
                        <a:latin typeface="Calibri" panose="020F0502020204030204" pitchFamily="34"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ZA" sz="1400" dirty="0">
                        <a:effectLst/>
                        <a:latin typeface="Calibri" panose="020F0502020204030204" pitchFamily="34"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ZA" sz="1400" dirty="0">
                        <a:effectLst/>
                        <a:latin typeface="Calibri" panose="020F0502020204030204" pitchFamily="34"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ZA" sz="1400" dirty="0">
                        <a:effectLst/>
                        <a:latin typeface="Calibri" panose="020F0502020204030204" pitchFamily="34"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798353"/>
                  </a:ext>
                </a:extLst>
              </a:tr>
              <a:tr h="303125">
                <a:tc>
                  <a:txBody>
                    <a:bodyPr/>
                    <a:lstStyle/>
                    <a:p>
                      <a:pP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Surplus/ Deficit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297 446</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170 926</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010" marR="370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357132"/>
                  </a:ext>
                </a:extLst>
              </a:tr>
            </a:tbl>
          </a:graphicData>
        </a:graphic>
      </p:graphicFrame>
    </p:spTree>
    <p:extLst>
      <p:ext uri="{BB962C8B-B14F-4D97-AF65-F5344CB8AC3E}">
        <p14:creationId xmlns:p14="http://schemas.microsoft.com/office/powerpoint/2010/main" val="273767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28650" y="857251"/>
            <a:ext cx="7886700" cy="5038582"/>
          </a:xfrm>
          <a:blipFill>
            <a:blip r:embed="rId3"/>
            <a:tile tx="0" ty="0" sx="100000" sy="100000" flip="none" algn="tl"/>
          </a:blipFill>
        </p:spPr>
        <p:txBody>
          <a:bodyPr/>
          <a:lstStyle/>
          <a:p>
            <a:pPr marL="0" indent="0">
              <a:buNone/>
            </a:pPr>
            <a:endParaRPr lang="en-ZA" b="1" dirty="0"/>
          </a:p>
          <a:p>
            <a:pPr marL="0" indent="0" algn="ctr">
              <a:buNone/>
            </a:pPr>
            <a:endParaRPr lang="en-ZA" b="1" noProof="1"/>
          </a:p>
          <a:p>
            <a:pPr marL="0" indent="0" algn="ctr">
              <a:buNone/>
            </a:pPr>
            <a:endParaRPr lang="en-ZA" sz="1050" b="1" noProof="1">
              <a:solidFill>
                <a:srgbClr val="080808"/>
              </a:solidFill>
              <a:latin typeface="Calibri" pitchFamily="34" charset="0"/>
            </a:endParaRPr>
          </a:p>
          <a:p>
            <a:pPr marL="0" indent="0" algn="ctr">
              <a:buNone/>
            </a:pPr>
            <a:endParaRPr lang="en-ZA" sz="1050" b="1" noProof="1">
              <a:solidFill>
                <a:srgbClr val="080808"/>
              </a:solidFill>
              <a:latin typeface="Calibri" pitchFamily="34" charset="0"/>
            </a:endParaRPr>
          </a:p>
          <a:p>
            <a:pPr marL="0" indent="0" algn="ctr">
              <a:buNone/>
            </a:pPr>
            <a:r>
              <a:rPr lang="en-US" sz="1050" b="1" noProof="1">
                <a:solidFill>
                  <a:srgbClr val="080808"/>
                </a:solidFill>
                <a:latin typeface="Calibri" pitchFamily="34" charset="0"/>
              </a:rPr>
              <a:t>Questions                                          Comments                                       Inputs                                   Suggestions                             Nothing</a:t>
            </a:r>
          </a:p>
          <a:p>
            <a:pPr marL="0" indent="0" algn="ctr">
              <a:buNone/>
            </a:pPr>
            <a:endParaRPr lang="en-US" sz="1050" b="1" noProof="1">
              <a:solidFill>
                <a:srgbClr val="080808"/>
              </a:solidFill>
              <a:latin typeface="Calibri" pitchFamily="34" charset="0"/>
            </a:endParaRPr>
          </a:p>
          <a:p>
            <a:pPr marL="0" indent="0" algn="ctr">
              <a:buNone/>
            </a:pPr>
            <a:endParaRPr lang="en-ZA" b="1" dirty="0"/>
          </a:p>
          <a:p>
            <a:pPr marL="0" indent="0" algn="ctr">
              <a:buNone/>
            </a:pPr>
            <a:endParaRPr lang="en-ZA" sz="3000" dirty="0">
              <a:effectLst>
                <a:outerShdw blurRad="38100" dist="38100" dir="2700000" algn="tl">
                  <a:srgbClr val="000000">
                    <a:alpha val="43137"/>
                  </a:srgbClr>
                </a:outerShdw>
              </a:effectLst>
            </a:endParaRPr>
          </a:p>
          <a:p>
            <a:endParaRPr lang="en-ZA" dirty="0"/>
          </a:p>
          <a:p>
            <a:endParaRPr lang="en-ZA" dirty="0"/>
          </a:p>
          <a:p>
            <a:endParaRPr lang="en-ZA" dirty="0"/>
          </a:p>
          <a:p>
            <a:endParaRPr lang="en-ZA" dirty="0"/>
          </a:p>
        </p:txBody>
      </p:sp>
      <p:graphicFrame>
        <p:nvGraphicFramePr>
          <p:cNvPr id="3" name="Object 2"/>
          <p:cNvGraphicFramePr>
            <a:graphicFrameLocks/>
          </p:cNvGraphicFramePr>
          <p:nvPr/>
        </p:nvGraphicFramePr>
        <p:xfrm>
          <a:off x="2584624" y="1657383"/>
          <a:ext cx="4513660" cy="3246835"/>
        </p:xfrm>
        <a:graphic>
          <a:graphicData uri="http://schemas.openxmlformats.org/presentationml/2006/ole">
            <mc:AlternateContent xmlns:mc="http://schemas.openxmlformats.org/markup-compatibility/2006">
              <mc:Choice xmlns:v="urn:schemas-microsoft-com:vml" Requires="v">
                <p:oleObj spid="_x0000_s1305" name="Worksheet" r:id="rId4" imgW="7735185" imgH="5156790" progId="Excel.Sheet.8">
                  <p:embed/>
                </p:oleObj>
              </mc:Choice>
              <mc:Fallback>
                <p:oleObj name="Worksheet" r:id="rId4" imgW="7735185" imgH="515679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4624" y="1657383"/>
                        <a:ext cx="4513660" cy="3246835"/>
                      </a:xfrm>
                      <a:prstGeom prst="rect">
                        <a:avLst/>
                      </a:prstGeom>
                      <a:noFill/>
                    </p:spPr>
                  </p:pic>
                </p:oleObj>
              </mc:Fallback>
            </mc:AlternateContent>
          </a:graphicData>
        </a:graphic>
      </p:graphicFrame>
      <p:pic>
        <p:nvPicPr>
          <p:cNvPr id="2" name="Picture 1"/>
          <p:cNvPicPr>
            <a:picLocks noChangeAspect="1"/>
          </p:cNvPicPr>
          <p:nvPr/>
        </p:nvPicPr>
        <p:blipFill>
          <a:blip r:embed="rId6"/>
          <a:stretch>
            <a:fillRect/>
          </a:stretch>
        </p:blipFill>
        <p:spPr>
          <a:xfrm>
            <a:off x="3626527" y="2853542"/>
            <a:ext cx="1673497" cy="640136"/>
          </a:xfrm>
          <a:prstGeom prst="rect">
            <a:avLst/>
          </a:prstGeom>
        </p:spPr>
      </p:pic>
      <p:sp>
        <p:nvSpPr>
          <p:cNvPr id="7" name="Ellipse 45"/>
          <p:cNvSpPr>
            <a:spLocks noChangeArrowheads="1"/>
          </p:cNvSpPr>
          <p:nvPr/>
        </p:nvSpPr>
        <p:spPr bwMode="auto">
          <a:xfrm>
            <a:off x="1024429" y="1097123"/>
            <a:ext cx="439169" cy="452969"/>
          </a:xfrm>
          <a:prstGeom prst="ellipse">
            <a:avLst/>
          </a:prstGeom>
          <a:solidFill>
            <a:schemeClr val="accent5">
              <a:lumMod val="75000"/>
            </a:schemeClr>
          </a:solidFill>
          <a:ln w="349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defTabSz="685800"/>
            <a:endParaRPr lang="da-DK" sz="1350">
              <a:solidFill>
                <a:srgbClr val="FFFFFF"/>
              </a:solidFill>
            </a:endParaRPr>
          </a:p>
        </p:txBody>
      </p:sp>
      <p:sp>
        <p:nvSpPr>
          <p:cNvPr id="8" name="Ellipse 45"/>
          <p:cNvSpPr>
            <a:spLocks noChangeArrowheads="1"/>
          </p:cNvSpPr>
          <p:nvPr/>
        </p:nvSpPr>
        <p:spPr bwMode="auto">
          <a:xfrm>
            <a:off x="2578143" y="1078402"/>
            <a:ext cx="439169" cy="452969"/>
          </a:xfrm>
          <a:prstGeom prst="ellipse">
            <a:avLst/>
          </a:prstGeom>
          <a:solidFill>
            <a:schemeClr val="accent6">
              <a:lumMod val="75000"/>
            </a:schemeClr>
          </a:solidFill>
          <a:ln w="34925">
            <a:solidFill>
              <a:schemeClr val="accent6">
                <a:lumMod val="75000"/>
              </a:schemeClr>
            </a:solid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defTabSz="685800"/>
            <a:endParaRPr lang="da-DK" sz="1350">
              <a:solidFill>
                <a:srgbClr val="FFFFFF"/>
              </a:solidFill>
            </a:endParaRPr>
          </a:p>
        </p:txBody>
      </p:sp>
      <p:sp>
        <p:nvSpPr>
          <p:cNvPr id="9" name="Ellipse 45"/>
          <p:cNvSpPr>
            <a:spLocks noChangeArrowheads="1"/>
          </p:cNvSpPr>
          <p:nvPr/>
        </p:nvSpPr>
        <p:spPr bwMode="auto">
          <a:xfrm>
            <a:off x="4402285" y="1059682"/>
            <a:ext cx="439169" cy="452969"/>
          </a:xfrm>
          <a:prstGeom prst="ellipse">
            <a:avLst/>
          </a:prstGeom>
          <a:solidFill>
            <a:schemeClr val="accent4">
              <a:lumMod val="75000"/>
            </a:schemeClr>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685800"/>
            <a:endParaRPr lang="da-DK" sz="1350">
              <a:solidFill>
                <a:srgbClr val="FFFFFF"/>
              </a:solidFill>
            </a:endParaRPr>
          </a:p>
        </p:txBody>
      </p:sp>
      <p:sp>
        <p:nvSpPr>
          <p:cNvPr id="10" name="Ellipse 45"/>
          <p:cNvSpPr>
            <a:spLocks noChangeArrowheads="1"/>
          </p:cNvSpPr>
          <p:nvPr/>
        </p:nvSpPr>
        <p:spPr bwMode="auto">
          <a:xfrm>
            <a:off x="5883440" y="1059682"/>
            <a:ext cx="439169" cy="452969"/>
          </a:xfrm>
          <a:prstGeom prst="ellipse">
            <a:avLst/>
          </a:prstGeom>
          <a:solidFill>
            <a:schemeClr val="accent2">
              <a:lumMod val="75000"/>
            </a:schemeClr>
          </a:solidFill>
          <a:ln w="349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defTabSz="685800"/>
            <a:endParaRPr lang="da-DK" sz="1350">
              <a:solidFill>
                <a:srgbClr val="FFFFFF"/>
              </a:solidFill>
            </a:endParaRPr>
          </a:p>
        </p:txBody>
      </p:sp>
      <p:sp>
        <p:nvSpPr>
          <p:cNvPr id="11" name="Ellipse 45"/>
          <p:cNvSpPr>
            <a:spLocks noChangeArrowheads="1"/>
          </p:cNvSpPr>
          <p:nvPr/>
        </p:nvSpPr>
        <p:spPr bwMode="auto">
          <a:xfrm>
            <a:off x="7364595" y="1097123"/>
            <a:ext cx="439169" cy="452969"/>
          </a:xfrm>
          <a:prstGeom prst="ellipse">
            <a:avLst/>
          </a:prstGeom>
          <a:solidFill>
            <a:schemeClr val="tx1">
              <a:lumMod val="65000"/>
              <a:lumOff val="35000"/>
            </a:schemeClr>
          </a:solidFill>
          <a:ln w="349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defTabSz="685800"/>
            <a:endParaRPr lang="da-DK" sz="1350">
              <a:solidFill>
                <a:srgbClr val="FFFFFF"/>
              </a:solidFill>
            </a:endParaRPr>
          </a:p>
        </p:txBody>
      </p:sp>
      <p:sp>
        <p:nvSpPr>
          <p:cNvPr id="12" name="Line 33"/>
          <p:cNvSpPr>
            <a:spLocks noChangeShapeType="1"/>
          </p:cNvSpPr>
          <p:nvPr/>
        </p:nvSpPr>
        <p:spPr bwMode="auto">
          <a:xfrm rot="5400000">
            <a:off x="1076135" y="1877792"/>
            <a:ext cx="335756" cy="0"/>
          </a:xfrm>
          <a:prstGeom prst="line">
            <a:avLst/>
          </a:prstGeom>
          <a:noFill/>
          <a:ln w="19050">
            <a:solidFill>
              <a:srgbClr val="D7D8D9">
                <a:lumMod val="25000"/>
              </a:srgbClr>
            </a:solidFill>
            <a:prstDash val="sysDot"/>
            <a:round/>
            <a:headEnd/>
            <a:tailEnd/>
          </a:ln>
          <a:effectLst/>
        </p:spPr>
        <p:txBody>
          <a:bodyPr/>
          <a:lstStyle/>
          <a:p>
            <a:pPr defTabSz="685800">
              <a:defRPr/>
            </a:pPr>
            <a:endParaRPr lang="da-DK" sz="1350" kern="0">
              <a:solidFill>
                <a:sysClr val="windowText" lastClr="000000"/>
              </a:solidFill>
              <a:ea typeface="ＭＳ Ｐゴシック" pitchFamily="-65" charset="-128"/>
              <a:cs typeface="ＭＳ Ｐゴシック" pitchFamily="-65" charset="-128"/>
            </a:endParaRPr>
          </a:p>
        </p:txBody>
      </p:sp>
      <p:sp>
        <p:nvSpPr>
          <p:cNvPr id="13" name="Line 33"/>
          <p:cNvSpPr>
            <a:spLocks noChangeShapeType="1"/>
          </p:cNvSpPr>
          <p:nvPr/>
        </p:nvSpPr>
        <p:spPr bwMode="auto">
          <a:xfrm rot="5400000">
            <a:off x="2629849" y="1785794"/>
            <a:ext cx="335756" cy="0"/>
          </a:xfrm>
          <a:prstGeom prst="line">
            <a:avLst/>
          </a:prstGeom>
          <a:noFill/>
          <a:ln w="19050">
            <a:solidFill>
              <a:srgbClr val="D7D8D9">
                <a:lumMod val="25000"/>
              </a:srgbClr>
            </a:solidFill>
            <a:prstDash val="sysDot"/>
            <a:round/>
            <a:headEnd/>
            <a:tailEnd/>
          </a:ln>
          <a:effectLst/>
        </p:spPr>
        <p:txBody>
          <a:bodyPr/>
          <a:lstStyle/>
          <a:p>
            <a:pPr defTabSz="685800">
              <a:defRPr/>
            </a:pPr>
            <a:endParaRPr lang="da-DK" sz="1350" kern="0">
              <a:solidFill>
                <a:sysClr val="windowText" lastClr="000000"/>
              </a:solidFill>
              <a:ea typeface="ＭＳ Ｐゴシック" pitchFamily="-65" charset="-128"/>
              <a:cs typeface="ＭＳ Ｐゴシック" pitchFamily="-65" charset="-128"/>
            </a:endParaRPr>
          </a:p>
        </p:txBody>
      </p:sp>
      <p:sp>
        <p:nvSpPr>
          <p:cNvPr id="14" name="Line 33"/>
          <p:cNvSpPr>
            <a:spLocks noChangeShapeType="1"/>
          </p:cNvSpPr>
          <p:nvPr/>
        </p:nvSpPr>
        <p:spPr bwMode="auto">
          <a:xfrm rot="5400000">
            <a:off x="4453561" y="1785794"/>
            <a:ext cx="335756" cy="0"/>
          </a:xfrm>
          <a:prstGeom prst="line">
            <a:avLst/>
          </a:prstGeom>
          <a:noFill/>
          <a:ln w="19050">
            <a:solidFill>
              <a:srgbClr val="D7D8D9">
                <a:lumMod val="25000"/>
              </a:srgbClr>
            </a:solidFill>
            <a:prstDash val="sysDot"/>
            <a:round/>
            <a:headEnd/>
            <a:tailEnd/>
          </a:ln>
          <a:effectLst/>
        </p:spPr>
        <p:txBody>
          <a:bodyPr/>
          <a:lstStyle/>
          <a:p>
            <a:pPr defTabSz="685800">
              <a:defRPr/>
            </a:pPr>
            <a:endParaRPr lang="da-DK" sz="1350" kern="0">
              <a:solidFill>
                <a:sysClr val="windowText" lastClr="000000"/>
              </a:solidFill>
              <a:ea typeface="ＭＳ Ｐゴシック" pitchFamily="-65" charset="-128"/>
              <a:cs typeface="ＭＳ Ｐゴシック" pitchFamily="-65" charset="-128"/>
            </a:endParaRPr>
          </a:p>
        </p:txBody>
      </p:sp>
      <p:sp>
        <p:nvSpPr>
          <p:cNvPr id="15" name="Line 33"/>
          <p:cNvSpPr>
            <a:spLocks noChangeShapeType="1"/>
          </p:cNvSpPr>
          <p:nvPr/>
        </p:nvSpPr>
        <p:spPr bwMode="auto">
          <a:xfrm rot="5400000">
            <a:off x="5935147" y="1769270"/>
            <a:ext cx="335756" cy="0"/>
          </a:xfrm>
          <a:prstGeom prst="line">
            <a:avLst/>
          </a:prstGeom>
          <a:noFill/>
          <a:ln w="19050">
            <a:solidFill>
              <a:srgbClr val="D7D8D9">
                <a:lumMod val="25000"/>
              </a:srgbClr>
            </a:solidFill>
            <a:prstDash val="sysDot"/>
            <a:round/>
            <a:headEnd/>
            <a:tailEnd/>
          </a:ln>
          <a:effectLst/>
        </p:spPr>
        <p:txBody>
          <a:bodyPr/>
          <a:lstStyle/>
          <a:p>
            <a:pPr defTabSz="685800">
              <a:defRPr/>
            </a:pPr>
            <a:endParaRPr lang="da-DK" sz="1350" kern="0">
              <a:solidFill>
                <a:sysClr val="windowText" lastClr="000000"/>
              </a:solidFill>
              <a:ea typeface="ＭＳ Ｐゴシック" pitchFamily="-65" charset="-128"/>
              <a:cs typeface="ＭＳ Ｐゴシック" pitchFamily="-65" charset="-128"/>
            </a:endParaRPr>
          </a:p>
        </p:txBody>
      </p:sp>
      <p:sp>
        <p:nvSpPr>
          <p:cNvPr id="16" name="Line 33"/>
          <p:cNvSpPr>
            <a:spLocks noChangeShapeType="1"/>
          </p:cNvSpPr>
          <p:nvPr/>
        </p:nvSpPr>
        <p:spPr bwMode="auto">
          <a:xfrm rot="5400000">
            <a:off x="7475852" y="1785794"/>
            <a:ext cx="335756" cy="0"/>
          </a:xfrm>
          <a:prstGeom prst="line">
            <a:avLst/>
          </a:prstGeom>
          <a:noFill/>
          <a:ln w="19050">
            <a:solidFill>
              <a:srgbClr val="D7D8D9">
                <a:lumMod val="25000"/>
              </a:srgbClr>
            </a:solidFill>
            <a:prstDash val="sysDot"/>
            <a:round/>
            <a:headEnd/>
            <a:tailEnd/>
          </a:ln>
          <a:effectLst/>
        </p:spPr>
        <p:txBody>
          <a:bodyPr/>
          <a:lstStyle/>
          <a:p>
            <a:pPr defTabSz="685800">
              <a:defRPr/>
            </a:pPr>
            <a:endParaRPr lang="da-DK" sz="1350" kern="0">
              <a:solidFill>
                <a:sysClr val="windowText" lastClr="000000"/>
              </a:solidFill>
              <a:ea typeface="ＭＳ Ｐゴシック" pitchFamily="-65" charset="-128"/>
              <a:cs typeface="ＭＳ Ｐゴシック" pitchFamily="-65" charset="-128"/>
            </a:endParaRPr>
          </a:p>
        </p:txBody>
      </p:sp>
      <p:sp>
        <p:nvSpPr>
          <p:cNvPr id="5" name="Slide Number Placeholder 4"/>
          <p:cNvSpPr>
            <a:spLocks noGrp="1"/>
          </p:cNvSpPr>
          <p:nvPr>
            <p:ph type="sldNum" sz="quarter" idx="12"/>
          </p:nvPr>
        </p:nvSpPr>
        <p:spPr/>
        <p:txBody>
          <a:bodyPr/>
          <a:lstStyle/>
          <a:p>
            <a:fld id="{935F5407-E116-4588-89BF-DC7E7DE792D6}" type="slidenum">
              <a:rPr lang="en-ZA" smtClean="0">
                <a:solidFill>
                  <a:prstClr val="black">
                    <a:tint val="75000"/>
                  </a:prstClr>
                </a:solidFill>
              </a:rPr>
              <a:pPr/>
              <a:t>41</a:t>
            </a:fld>
            <a:endParaRPr lang="en-ZA" dirty="0">
              <a:solidFill>
                <a:prstClr val="black">
                  <a:tint val="75000"/>
                </a:prstClr>
              </a:solidFill>
            </a:endParaRPr>
          </a:p>
        </p:txBody>
      </p:sp>
    </p:spTree>
    <p:extLst>
      <p:ext uri="{BB962C8B-B14F-4D97-AF65-F5344CB8AC3E}">
        <p14:creationId xmlns:p14="http://schemas.microsoft.com/office/powerpoint/2010/main" val="1170973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GSETA_Powerpoint template_draft3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788"/>
            <a:ext cx="9168449" cy="6873787"/>
          </a:xfrm>
          <a:prstGeom prst="rect">
            <a:avLst/>
          </a:prstGeom>
        </p:spPr>
      </p:pic>
      <p:graphicFrame>
        <p:nvGraphicFramePr>
          <p:cNvPr id="5" name="Diagram 4"/>
          <p:cNvGraphicFramePr/>
          <p:nvPr>
            <p:extLst/>
          </p:nvPr>
        </p:nvGraphicFramePr>
        <p:xfrm>
          <a:off x="387620" y="1734174"/>
          <a:ext cx="11499580" cy="4656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bwMode="auto">
          <a:xfrm>
            <a:off x="455862" y="1049317"/>
            <a:ext cx="823093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ZA" sz="3200" b="1" i="0" u="none" strike="noStrike" kern="1200" cap="none" spc="0" normalizeH="0" baseline="0" noProof="0" dirty="0" smtClean="0">
                <a:ln>
                  <a:noFill/>
                </a:ln>
                <a:solidFill>
                  <a:prstClr val="white"/>
                </a:solidFill>
                <a:effectLst/>
                <a:uLnTx/>
                <a:uFillTx/>
                <a:latin typeface="Calibri"/>
                <a:ea typeface="+mj-ea"/>
                <a:cs typeface="+mj-cs"/>
              </a:rPr>
              <a:t>LGSETA MANDATE</a:t>
            </a:r>
            <a:endParaRPr kumimoji="0" lang="en-ZA" sz="3200" b="1" i="0" u="none" strike="noStrike" kern="1200" cap="none" spc="0" normalizeH="0" baseline="0" noProof="0" dirty="0">
              <a:ln>
                <a:noFill/>
              </a:ln>
              <a:solidFill>
                <a:prstClr val="white"/>
              </a:solidFill>
              <a:effectLst/>
              <a:uLnTx/>
              <a:uFillTx/>
              <a:latin typeface="Calibri"/>
              <a:ea typeface="+mj-ea"/>
              <a:cs typeface="+mj-cs"/>
            </a:endParaRPr>
          </a:p>
        </p:txBody>
      </p:sp>
      <p:sp>
        <p:nvSpPr>
          <p:cNvPr id="2" name="Slide Number Placeholder 1"/>
          <p:cNvSpPr>
            <a:spLocks noGrp="1"/>
          </p:cNvSpPr>
          <p:nvPr>
            <p:ph type="sldNum" sz="quarter" idx="12"/>
          </p:nvPr>
        </p:nvSpPr>
        <p:spPr/>
        <p:txBody>
          <a:bodyPr/>
          <a:lstStyle/>
          <a:p>
            <a:pPr>
              <a:defRPr/>
            </a:pPr>
            <a:fld id="{D15770FE-5B89-433B-BAEB-F61210A32E8B}" type="slidenum">
              <a:rPr lang="en-ZA" smtClean="0"/>
              <a:pPr>
                <a:defRPr/>
              </a:pPr>
              <a:t>5</a:t>
            </a:fld>
            <a:endParaRPr lang="en-ZA" dirty="0"/>
          </a:p>
        </p:txBody>
      </p:sp>
    </p:spTree>
    <p:extLst>
      <p:ext uri="{BB962C8B-B14F-4D97-AF65-F5344CB8AC3E}">
        <p14:creationId xmlns:p14="http://schemas.microsoft.com/office/powerpoint/2010/main" val="3372955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GSETA_Powerpoint template_draft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68449" cy="6858000"/>
          </a:xfrm>
          <a:prstGeom prst="rect">
            <a:avLst/>
          </a:prstGeom>
        </p:spPr>
      </p:pic>
      <p:sp>
        <p:nvSpPr>
          <p:cNvPr id="4" name="TextBox 3"/>
          <p:cNvSpPr txBox="1"/>
          <p:nvPr/>
        </p:nvSpPr>
        <p:spPr>
          <a:xfrm>
            <a:off x="890097" y="996197"/>
            <a:ext cx="772050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rPr>
              <a:t>SCOPE OF COVERAGE</a:t>
            </a:r>
            <a:endParaRPr kumimoji="0" lang="en-US" sz="3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5" name="TextBox 4"/>
          <p:cNvSpPr txBox="1"/>
          <p:nvPr/>
        </p:nvSpPr>
        <p:spPr>
          <a:xfrm>
            <a:off x="504497" y="1813707"/>
            <a:ext cx="8345213" cy="34470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rPr>
              <a:t>LGSETA </a:t>
            </a:r>
            <a:r>
              <a:rPr kumimoji="0" lang="en-ZA" sz="2000" b="1"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rPr>
              <a:t>SCOPE OF COVERAGE</a:t>
            </a:r>
            <a:endParaRPr kumimoji="0" lang="en-ZA" sz="2000" b="1"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endParaRPr>
          </a:p>
          <a:p>
            <a:pPr marL="342900" marR="0" lvl="0" indent="-342900" algn="l" defTabSz="457200" rtl="0" eaLnBrk="1" fontAlgn="auto" latinLnBrk="0" hangingPunct="1">
              <a:lnSpc>
                <a:spcPct val="200000"/>
              </a:lnSpc>
              <a:spcBef>
                <a:spcPts val="0"/>
              </a:spcBef>
              <a:spcAft>
                <a:spcPts val="0"/>
              </a:spcAft>
              <a:buClrTx/>
              <a:buSzTx/>
              <a:buFont typeface="Wingdings" panose="05000000000000000000" pitchFamily="2" charset="2"/>
              <a:buChar char="q"/>
              <a:tabLst/>
              <a:defRPr/>
            </a:pPr>
            <a:r>
              <a:rPr kumimoji="0" lang="en-ZA" sz="20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Municipalities (Metropolitan, District and Local)</a:t>
            </a:r>
          </a:p>
          <a:p>
            <a:pPr marL="342900" marR="0" lvl="0" indent="-342900" algn="l" defTabSz="457200" rtl="0" eaLnBrk="1" fontAlgn="auto" latinLnBrk="0" hangingPunct="1">
              <a:lnSpc>
                <a:spcPct val="200000"/>
              </a:lnSpc>
              <a:spcBef>
                <a:spcPts val="0"/>
              </a:spcBef>
              <a:spcAft>
                <a:spcPts val="0"/>
              </a:spcAft>
              <a:buClrTx/>
              <a:buSzTx/>
              <a:buFont typeface="Wingdings" panose="05000000000000000000" pitchFamily="2" charset="2"/>
              <a:buChar char="q"/>
              <a:tabLst/>
              <a:defRPr/>
            </a:pPr>
            <a:r>
              <a:rPr kumimoji="0" lang="en-ZA" sz="20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Traditional Leadership Entities</a:t>
            </a:r>
          </a:p>
          <a:p>
            <a:pPr marL="342900" marR="0" lvl="0" indent="-342900" algn="l" defTabSz="457200" rtl="0" eaLnBrk="1" fontAlgn="auto" latinLnBrk="0" hangingPunct="1">
              <a:lnSpc>
                <a:spcPct val="200000"/>
              </a:lnSpc>
              <a:spcBef>
                <a:spcPts val="0"/>
              </a:spcBef>
              <a:spcAft>
                <a:spcPts val="0"/>
              </a:spcAft>
              <a:buClrTx/>
              <a:buSzTx/>
              <a:buFont typeface="Wingdings" panose="05000000000000000000" pitchFamily="2" charset="2"/>
              <a:buChar char="q"/>
              <a:tabLst/>
              <a:defRPr/>
            </a:pPr>
            <a:r>
              <a:rPr kumimoji="0" lang="en-ZA" sz="20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Municipal Agencies/Entities</a:t>
            </a:r>
          </a:p>
          <a:p>
            <a:pPr marL="342900" marR="0" lvl="0" indent="-342900" algn="l" defTabSz="457200" rtl="0" eaLnBrk="1" fontAlgn="auto" latinLnBrk="0" hangingPunct="1">
              <a:lnSpc>
                <a:spcPct val="200000"/>
              </a:lnSpc>
              <a:spcBef>
                <a:spcPts val="0"/>
              </a:spcBef>
              <a:spcAft>
                <a:spcPts val="0"/>
              </a:spcAft>
              <a:buClrTx/>
              <a:buSzTx/>
              <a:buFont typeface="Wingdings" panose="05000000000000000000" pitchFamily="2" charset="2"/>
              <a:buChar char="q"/>
              <a:tabLst/>
              <a:defRPr/>
            </a:pPr>
            <a:r>
              <a:rPr kumimoji="0" lang="en-ZA" sz="2000" b="0" i="0" u="none" strike="noStrike" kern="1200" cap="none" spc="0" normalizeH="0" baseline="0" noProof="0" dirty="0">
                <a:ln>
                  <a:noFill/>
                </a:ln>
                <a:solidFill>
                  <a:schemeClr val="tx1">
                    <a:lumMod val="75000"/>
                    <a:lumOff val="25000"/>
                  </a:schemeClr>
                </a:solidFill>
                <a:effectLst/>
                <a:uLnTx/>
                <a:uFillTx/>
                <a:ea typeface="Times New Roman" panose="02020603050405020304" pitchFamily="18" charset="0"/>
                <a:cs typeface="Segoe UI Light" panose="020B0502040204020203" pitchFamily="34" charset="0"/>
              </a:rPr>
              <a:t>Local Government Agencies/Entities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2000" b="1" i="1" u="none" strike="noStrike" kern="1200" cap="none" spc="0" normalizeH="0" baseline="0" noProof="0" dirty="0">
              <a:ln>
                <a:noFill/>
              </a:ln>
              <a:solidFill>
                <a:srgbClr val="000000"/>
              </a:solidFill>
              <a:effectLst/>
              <a:uLnTx/>
              <a:uFillTx/>
              <a:cs typeface="Arial" panose="020B0604020202020204" pitchFamily="34" charset="0"/>
            </a:endParaRPr>
          </a:p>
        </p:txBody>
      </p:sp>
      <p:sp>
        <p:nvSpPr>
          <p:cNvPr id="6" name="Slide Number Placeholder 5"/>
          <p:cNvSpPr>
            <a:spLocks noGrp="1"/>
          </p:cNvSpPr>
          <p:nvPr>
            <p:ph type="sldNum" sz="quarter" idx="12"/>
          </p:nvPr>
        </p:nvSpPr>
        <p:spPr/>
        <p:txBody>
          <a:bodyPr/>
          <a:lstStyle/>
          <a:p>
            <a:fld id="{96EE341D-7FB3-8842-B738-5F9C2E379E29}"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296676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GSETA_Powerpoint template_draft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90" y="-15787"/>
            <a:ext cx="9242590" cy="6858000"/>
          </a:xfrm>
          <a:prstGeom prst="rect">
            <a:avLst/>
          </a:prstGeom>
        </p:spPr>
      </p:pic>
      <p:sp>
        <p:nvSpPr>
          <p:cNvPr id="4" name="TextBox 3"/>
          <p:cNvSpPr txBox="1"/>
          <p:nvPr/>
        </p:nvSpPr>
        <p:spPr>
          <a:xfrm>
            <a:off x="-98590" y="1051516"/>
            <a:ext cx="925720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rPr>
              <a:t> </a:t>
            </a:r>
            <a:r>
              <a:rPr kumimoji="0" lang="en-US" sz="3200" b="1"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rPr>
              <a:t>LGSETA GOVERNANCE BODY</a:t>
            </a:r>
            <a:endParaRPr kumimoji="0" lang="en-US" sz="3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6" name="TextBox 5"/>
          <p:cNvSpPr txBox="1"/>
          <p:nvPr/>
        </p:nvSpPr>
        <p:spPr>
          <a:xfrm>
            <a:off x="652121" y="6534436"/>
            <a:ext cx="812291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rPr>
              <a:t> </a:t>
            </a:r>
            <a:endParaRPr kumimoji="0" lang="en-US" sz="14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3" name="TextBox 2"/>
          <p:cNvSpPr txBox="1"/>
          <p:nvPr/>
        </p:nvSpPr>
        <p:spPr>
          <a:xfrm>
            <a:off x="147145" y="1676400"/>
            <a:ext cx="8860222" cy="4524315"/>
          </a:xfrm>
          <a:prstGeom prst="rect">
            <a:avLst/>
          </a:prstGeom>
          <a:noFill/>
        </p:spPr>
        <p:txBody>
          <a:bodyPr wrap="square" rtlCol="0">
            <a:spAutoFit/>
          </a:bodyPr>
          <a:lstStyle/>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tab pos="457200" algn="l"/>
              </a:tabLst>
              <a:defRPr/>
            </a:pPr>
            <a:r>
              <a:rPr kumimoji="0" lang="en-ZA"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rPr>
              <a:t>The LGSETA Board was appointed by the Minister on the </a:t>
            </a:r>
            <a:r>
              <a:rPr lang="en-ZA" sz="1600" dirty="0" smtClean="0">
                <a:solidFill>
                  <a:prstClr val="black"/>
                </a:solidFill>
                <a:ea typeface="Times New Roman" panose="02020603050405020304" pitchFamily="18" charset="0"/>
                <a:cs typeface="Segoe UI Light" panose="020B0502040204020203" pitchFamily="34" charset="0"/>
              </a:rPr>
              <a:t>01 April 2020</a:t>
            </a:r>
            <a:r>
              <a:rPr kumimoji="0" lang="en-ZA" sz="1600" b="0" i="0" u="none" strike="noStrike" kern="1200" cap="none" spc="0" normalizeH="0" baseline="0" noProof="0" dirty="0" smtClean="0">
                <a:ln>
                  <a:noFill/>
                </a:ln>
                <a:solidFill>
                  <a:prstClr val="black"/>
                </a:solidFill>
                <a:effectLst/>
                <a:uLnTx/>
                <a:uFillTx/>
                <a:ea typeface="Times New Roman" panose="02020603050405020304" pitchFamily="18" charset="0"/>
                <a:cs typeface="Segoe UI Light" panose="020B0502040204020203" pitchFamily="34" charset="0"/>
              </a:rPr>
              <a:t>. The composition of the LGSETA Board is established as a stakeholder board inline with the LGSETA Constitution.</a:t>
            </a:r>
            <a:endParaRPr kumimoji="0" lang="en-ZA"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endParaRP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tab pos="457200" algn="l"/>
              </a:tabLst>
              <a:defRPr/>
            </a:pPr>
            <a:r>
              <a:rPr kumimoji="0" lang="en-ZA" sz="1600" b="0" i="0" u="none" strike="noStrike" kern="1200" cap="none" spc="0" normalizeH="0" baseline="0" noProof="0" dirty="0" smtClean="0">
                <a:ln>
                  <a:noFill/>
                </a:ln>
                <a:solidFill>
                  <a:prstClr val="black"/>
                </a:solidFill>
                <a:effectLst/>
                <a:uLnTx/>
                <a:uFillTx/>
                <a:ea typeface="Times New Roman" panose="02020603050405020304" pitchFamily="18" charset="0"/>
                <a:cs typeface="Segoe UI Light" panose="020B0502040204020203" pitchFamily="34" charset="0"/>
              </a:rPr>
              <a:t>The </a:t>
            </a:r>
            <a:r>
              <a:rPr kumimoji="0" lang="en-ZA"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rPr>
              <a:t>following are the board subcommittees and they are all fully functional:</a:t>
            </a:r>
          </a:p>
          <a:p>
            <a:pPr marL="742950" marR="0" lvl="1"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tab pos="457200" algn="l"/>
              </a:tabLst>
              <a:defRPr/>
            </a:pPr>
            <a:r>
              <a:rPr kumimoji="0" lang="en-ZA" sz="1600" b="0" i="0" u="none" strike="noStrike" kern="1200" cap="none" spc="0" normalizeH="0" baseline="0" noProof="0" dirty="0" smtClean="0">
                <a:ln>
                  <a:noFill/>
                </a:ln>
                <a:solidFill>
                  <a:prstClr val="black"/>
                </a:solidFill>
                <a:effectLst/>
                <a:uLnTx/>
                <a:uFillTx/>
                <a:ea typeface="Times New Roman" panose="02020603050405020304" pitchFamily="18" charset="0"/>
                <a:cs typeface="Segoe UI Light" panose="020B0502040204020203" pitchFamily="34" charset="0"/>
              </a:rPr>
              <a:t>Executive Committee (EXCO)</a:t>
            </a:r>
            <a:endParaRPr kumimoji="0" lang="en-ZA"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endParaRPr>
          </a:p>
          <a:p>
            <a:pPr marL="742950" marR="0" lvl="1"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tab pos="457200" algn="l"/>
              </a:tabLst>
              <a:defRPr/>
            </a:pPr>
            <a:r>
              <a:rPr kumimoji="0" lang="en-ZA" sz="1600" b="0" i="0" u="none" strike="noStrike" kern="1200" cap="none" spc="0" normalizeH="0" baseline="0" noProof="0" dirty="0" smtClean="0">
                <a:ln>
                  <a:noFill/>
                </a:ln>
                <a:solidFill>
                  <a:prstClr val="black"/>
                </a:solidFill>
                <a:effectLst/>
                <a:uLnTx/>
                <a:uFillTx/>
                <a:ea typeface="Times New Roman" panose="02020603050405020304" pitchFamily="18" charset="0"/>
                <a:cs typeface="Segoe UI Light" panose="020B0502040204020203" pitchFamily="34" charset="0"/>
              </a:rPr>
              <a:t>Remuneration Committee (REMCO)</a:t>
            </a:r>
            <a:endParaRPr kumimoji="0" lang="en-ZA"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endParaRPr>
          </a:p>
          <a:p>
            <a:pPr marL="742950" marR="0" lvl="1"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tab pos="457200" algn="l"/>
              </a:tabLst>
              <a:defRPr/>
            </a:pPr>
            <a:r>
              <a:rPr kumimoji="0" lang="en-ZA" sz="1600" b="0" i="0" u="none" strike="noStrike" kern="1200" cap="none" spc="0" normalizeH="0" baseline="0" noProof="0" dirty="0" smtClean="0">
                <a:ln>
                  <a:noFill/>
                </a:ln>
                <a:solidFill>
                  <a:prstClr val="black"/>
                </a:solidFill>
                <a:effectLst/>
                <a:uLnTx/>
                <a:uFillTx/>
                <a:ea typeface="Times New Roman" panose="02020603050405020304" pitchFamily="18" charset="0"/>
                <a:cs typeface="Segoe UI Light" panose="020B0502040204020203" pitchFamily="34" charset="0"/>
              </a:rPr>
              <a:t>Finance Committee (FINCO)</a:t>
            </a:r>
          </a:p>
          <a:p>
            <a:pPr marL="742950" marR="0" lvl="1"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tab pos="457200" algn="l"/>
              </a:tabLst>
              <a:defRPr/>
            </a:pPr>
            <a:r>
              <a:rPr kumimoji="0" lang="en-ZA" sz="1600" b="0" i="0" u="none" strike="noStrike" kern="1200" cap="none" spc="0" normalizeH="0" baseline="0" noProof="0" dirty="0" smtClean="0">
                <a:ln>
                  <a:noFill/>
                </a:ln>
                <a:solidFill>
                  <a:prstClr val="black"/>
                </a:solidFill>
                <a:effectLst/>
                <a:uLnTx/>
                <a:uFillTx/>
                <a:ea typeface="Times New Roman" panose="02020603050405020304" pitchFamily="18" charset="0"/>
                <a:cs typeface="Segoe UI Light" panose="020B0502040204020203" pitchFamily="34" charset="0"/>
              </a:rPr>
              <a:t>Audit and Risk Committee (ARC)</a:t>
            </a:r>
            <a:endParaRPr kumimoji="0" lang="en-ZA"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endParaRP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tab pos="457200" algn="l"/>
              </a:tabLst>
              <a:defRPr/>
            </a:pPr>
            <a:r>
              <a:rPr kumimoji="0" lang="en-ZA"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rPr>
              <a:t>There  are currently vacancies in the Board and the process of filling these vacancies is under way.</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tab pos="457200" algn="l"/>
              </a:tabLst>
              <a:defRPr/>
            </a:pPr>
            <a:r>
              <a:rPr kumimoji="0" lang="en-ZA"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rPr>
              <a:t>Effective risk management exists to ensure that all potential threats to financial interests of the state as well as the LGSETA achievement of objectives are identified and addressed in a timely manner.</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tab pos="457200" algn="l"/>
              </a:tabLst>
              <a:defRPr/>
            </a:pPr>
            <a:r>
              <a:rPr kumimoji="0" lang="en-ZA"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rPr>
              <a:t>An adequate system of internal control is in place to mitigate significant risks faced by the LGSETA to an acceptable </a:t>
            </a:r>
            <a:r>
              <a:rPr kumimoji="0" lang="en-ZA" sz="1600" b="0" i="0" u="none" strike="noStrike" kern="1200" cap="none" spc="0" normalizeH="0" baseline="0" noProof="0" dirty="0" smtClean="0">
                <a:ln>
                  <a:noFill/>
                </a:ln>
                <a:solidFill>
                  <a:prstClr val="black"/>
                </a:solidFill>
                <a:effectLst/>
                <a:uLnTx/>
                <a:uFillTx/>
                <a:ea typeface="Times New Roman" panose="02020603050405020304" pitchFamily="18" charset="0"/>
                <a:cs typeface="Segoe UI Light" panose="020B0502040204020203" pitchFamily="34" charset="0"/>
              </a:rPr>
              <a:t>level</a:t>
            </a:r>
            <a:endParaRPr kumimoji="0" lang="en-ZA" sz="1600" b="0" i="0" u="none" strike="noStrike" kern="1200" cap="none" spc="0" normalizeH="0" baseline="0" noProof="0" dirty="0">
              <a:ln>
                <a:noFill/>
              </a:ln>
              <a:solidFill>
                <a:prstClr val="black"/>
              </a:solidFill>
              <a:effectLst/>
              <a:uLnTx/>
              <a:uFillTx/>
              <a:ea typeface="Times New Roman" panose="02020603050405020304" pitchFamily="18" charset="0"/>
              <a:cs typeface="Segoe UI Light" panose="020B0502040204020203" pitchFamily="34" charset="0"/>
            </a:endParaRPr>
          </a:p>
        </p:txBody>
      </p:sp>
      <p:sp>
        <p:nvSpPr>
          <p:cNvPr id="7" name="Slide Number Placeholder 6"/>
          <p:cNvSpPr>
            <a:spLocks noGrp="1"/>
          </p:cNvSpPr>
          <p:nvPr>
            <p:ph type="sldNum" sz="quarter" idx="12"/>
          </p:nvPr>
        </p:nvSpPr>
        <p:spPr/>
        <p:txBody>
          <a:bodyPr/>
          <a:lstStyle/>
          <a:p>
            <a:fld id="{96EE341D-7FB3-8842-B738-5F9C2E379E29}"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828883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GSETA_Powerpoint template_draft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91" y="0"/>
            <a:ext cx="9257207" cy="7023119"/>
          </a:xfrm>
          <a:prstGeom prst="rect">
            <a:avLst/>
          </a:prstGeom>
        </p:spPr>
      </p:pic>
      <p:sp>
        <p:nvSpPr>
          <p:cNvPr id="4" name="TextBox 3"/>
          <p:cNvSpPr txBox="1"/>
          <p:nvPr/>
        </p:nvSpPr>
        <p:spPr>
          <a:xfrm>
            <a:off x="76200" y="1020466"/>
            <a:ext cx="925720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rPr>
              <a:t> </a:t>
            </a:r>
            <a:r>
              <a:rPr kumimoji="0" lang="en-US" sz="3200" b="1" i="0" u="none" strike="noStrike" kern="1200" cap="none" spc="0" normalizeH="0" baseline="0" noProof="0" dirty="0" smtClean="0">
                <a:ln>
                  <a:noFill/>
                </a:ln>
                <a:solidFill>
                  <a:prstClr val="white"/>
                </a:solidFill>
                <a:effectLst/>
                <a:uLnTx/>
                <a:uFillTx/>
                <a:latin typeface="Calibri"/>
                <a:ea typeface="+mn-ea"/>
                <a:cs typeface="Arial" panose="020B0604020202020204" pitchFamily="34" charset="0"/>
              </a:rPr>
              <a:t>LGSETA NATIONAL FOOTPRINT</a:t>
            </a:r>
            <a:endParaRPr kumimoji="0" lang="en-US" sz="3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3" name="TextBox 2"/>
          <p:cNvSpPr txBox="1"/>
          <p:nvPr/>
        </p:nvSpPr>
        <p:spPr>
          <a:xfrm>
            <a:off x="-98590" y="1676400"/>
            <a:ext cx="9242590" cy="92333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tab pos="457200" algn="l"/>
              </a:tabLst>
              <a:defRPr/>
            </a:pPr>
            <a:endParaRPr kumimoji="0" lang="en-ZA" sz="1800" b="0" i="0" u="none" strike="noStrike" kern="1200" cap="none" spc="0" normalizeH="0" baseline="0" noProof="0" dirty="0">
              <a:ln>
                <a:noFill/>
              </a:ln>
              <a:solidFill>
                <a:prstClr val="black"/>
              </a:solidFill>
              <a:effectLst/>
              <a:uLnTx/>
              <a:uFillTx/>
              <a:latin typeface="Segoe UI Light" panose="020B0502040204020203" pitchFamily="34" charset="0"/>
              <a:ea typeface="Times New Roman" panose="02020603050405020304" pitchFamily="18" charset="0"/>
              <a:cs typeface="Segoe UI Light" panose="020B0502040204020203"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tab pos="457200" algn="l"/>
              </a:tabLst>
              <a:defRPr/>
            </a:pPr>
            <a:endParaRPr kumimoji="0" lang="en-ZA" sz="1800" b="0" i="0" u="none" strike="noStrike" kern="1200" cap="none" spc="0" normalizeH="0" baseline="0" noProof="0" dirty="0">
              <a:ln>
                <a:noFill/>
              </a:ln>
              <a:solidFill>
                <a:prstClr val="black"/>
              </a:solidFill>
              <a:effectLst/>
              <a:uLnTx/>
              <a:uFillTx/>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1" name="Rectangle 10"/>
          <p:cNvSpPr/>
          <p:nvPr/>
        </p:nvSpPr>
        <p:spPr>
          <a:xfrm>
            <a:off x="76201" y="1752822"/>
            <a:ext cx="5336628" cy="969496"/>
          </a:xfrm>
          <a:prstGeom prst="rect">
            <a:avLst/>
          </a:prstGeom>
        </p:spPr>
        <p:txBody>
          <a:bodyPr wrap="square">
            <a:spAutoFit/>
          </a:bodyPr>
          <a:lstStyle/>
          <a:p>
            <a:pPr marL="285750" marR="0" lvl="0" indent="-285750" algn="just" defTabSz="457200" rtl="0" eaLnBrk="1" fontAlgn="auto" latinLnBrk="0" hangingPunct="1">
              <a:lnSpc>
                <a:spcPct val="150000"/>
              </a:lnSpc>
              <a:spcBef>
                <a:spcPts val="0"/>
              </a:spcBef>
              <a:spcAft>
                <a:spcPts val="0"/>
              </a:spcAft>
              <a:buClrTx/>
              <a:buSzTx/>
              <a:buFont typeface="Wingdings" panose="05000000000000000000" pitchFamily="2" charset="2"/>
              <a:buChar char="q"/>
              <a:tabLst>
                <a:tab pos="457200" algn="l"/>
              </a:tabLst>
              <a:defRPr/>
            </a:pPr>
            <a:r>
              <a:rPr kumimoji="0" lang="en-ZA"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ea typeface="Times New Roman" panose="02020603050405020304" pitchFamily="18" charset="0"/>
                <a:cs typeface="Segoe UI Light" panose="020B0502040204020203" pitchFamily="34" charset="0"/>
              </a:rPr>
              <a:t>LGSETA OFFICES NATIONAL FOOT PRINT</a:t>
            </a:r>
          </a:p>
          <a:p>
            <a:pPr marL="742950" lvl="1" indent="-285750" algn="just">
              <a:lnSpc>
                <a:spcPct val="150000"/>
              </a:lnSpc>
              <a:buFont typeface="Wingdings" panose="05000000000000000000" pitchFamily="2" charset="2"/>
              <a:buChar char="q"/>
              <a:tabLst>
                <a:tab pos="457200" algn="l"/>
              </a:tabLst>
              <a:defRPr/>
            </a:pPr>
            <a:r>
              <a:rPr lang="en-GB" sz="1000" dirty="0" smtClean="0">
                <a:solidFill>
                  <a:schemeClr val="tx1">
                    <a:lumMod val="75000"/>
                    <a:lumOff val="25000"/>
                  </a:schemeClr>
                </a:solidFill>
                <a:effectLst>
                  <a:outerShdw blurRad="38100" dist="38100" dir="2700000" algn="tl">
                    <a:srgbClr val="000000">
                      <a:alpha val="43137"/>
                    </a:srgbClr>
                  </a:outerShdw>
                </a:effectLst>
                <a:cs typeface="Segoe UI Light" panose="020B0502040204020203" pitchFamily="34" charset="0"/>
              </a:rPr>
              <a:t>9 provincial offices </a:t>
            </a:r>
          </a:p>
          <a:p>
            <a:pPr marL="742950" lvl="1" indent="-285750" algn="just">
              <a:lnSpc>
                <a:spcPct val="150000"/>
              </a:lnSpc>
              <a:buFont typeface="Wingdings" panose="05000000000000000000" pitchFamily="2" charset="2"/>
              <a:buChar char="q"/>
              <a:tabLst>
                <a:tab pos="457200" algn="l"/>
              </a:tabLst>
              <a:defRPr/>
            </a:pPr>
            <a:r>
              <a:rPr kumimoji="0" lang="en-GB" sz="1000" b="0" i="0" u="none" strike="noStrike" kern="1200" cap="none" spc="0" normalizeH="0" baseline="0" noProof="0" dirty="0" smtClean="0">
                <a:ln>
                  <a:noFill/>
                </a:ln>
                <a:solidFill>
                  <a:schemeClr val="tx1">
                    <a:lumMod val="75000"/>
                    <a:lumOff val="25000"/>
                  </a:schemeClr>
                </a:solidFill>
                <a:effectLst>
                  <a:outerShdw blurRad="38100" dist="38100" dir="2700000" algn="tl">
                    <a:srgbClr val="000000">
                      <a:alpha val="43137"/>
                    </a:srgbClr>
                  </a:outerShdw>
                </a:effectLst>
                <a:uLnTx/>
                <a:uFillTx/>
                <a:cs typeface="Segoe UI Light" panose="020B0502040204020203" pitchFamily="34" charset="0"/>
              </a:rPr>
              <a:t>3</a:t>
            </a:r>
            <a:r>
              <a:rPr kumimoji="0" lang="en-GB" sz="1000" b="0" i="0" u="none" strike="noStrike" kern="1200" cap="none" spc="0" normalizeH="0" noProof="0" dirty="0" smtClean="0">
                <a:ln>
                  <a:noFill/>
                </a:ln>
                <a:solidFill>
                  <a:schemeClr val="tx1">
                    <a:lumMod val="75000"/>
                    <a:lumOff val="25000"/>
                  </a:schemeClr>
                </a:solidFill>
                <a:effectLst>
                  <a:outerShdw blurRad="38100" dist="38100" dir="2700000" algn="tl">
                    <a:srgbClr val="000000">
                      <a:alpha val="43137"/>
                    </a:srgbClr>
                  </a:outerShdw>
                </a:effectLst>
                <a:uLnTx/>
                <a:uFillTx/>
                <a:cs typeface="Segoe UI Light" panose="020B0502040204020203" pitchFamily="34" charset="0"/>
              </a:rPr>
              <a:t> satellite offices based at TVET Colleges </a:t>
            </a:r>
            <a:endParaRPr kumimoji="0" lang="en-ZA" sz="10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cs typeface="Arial" panose="020B0604020202020204"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6983" b="8501"/>
          <a:stretch/>
        </p:blipFill>
        <p:spPr>
          <a:xfrm>
            <a:off x="3150473" y="2259858"/>
            <a:ext cx="5715000" cy="4267201"/>
          </a:xfrm>
          <a:prstGeom prst="rect">
            <a:avLst/>
          </a:prstGeom>
        </p:spPr>
      </p:pic>
      <p:sp>
        <p:nvSpPr>
          <p:cNvPr id="5" name="Slide Number Placeholder 4"/>
          <p:cNvSpPr>
            <a:spLocks noGrp="1"/>
          </p:cNvSpPr>
          <p:nvPr>
            <p:ph type="sldNum" sz="quarter" idx="12"/>
          </p:nvPr>
        </p:nvSpPr>
        <p:spPr/>
        <p:txBody>
          <a:bodyPr/>
          <a:lstStyle/>
          <a:p>
            <a:fld id="{96EE341D-7FB3-8842-B738-5F9C2E379E29}"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913842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GSETA_Powerpoint template_draft3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68449" cy="6858000"/>
          </a:xfrm>
          <a:prstGeom prst="rect">
            <a:avLst/>
          </a:prstGeom>
        </p:spPr>
      </p:pic>
      <p:sp>
        <p:nvSpPr>
          <p:cNvPr id="5" name="TextBox 4"/>
          <p:cNvSpPr txBox="1"/>
          <p:nvPr/>
        </p:nvSpPr>
        <p:spPr>
          <a:xfrm>
            <a:off x="-24449" y="2146538"/>
            <a:ext cx="9168449" cy="13973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800" b="1" i="0" u="none" strike="noStrike" kern="1200" cap="none" spc="-50" normalizeH="0" baseline="0" noProof="0" dirty="0" smtClean="0">
                <a:ln>
                  <a:noFill/>
                </a:ln>
                <a:solidFill>
                  <a:prstClr val="white"/>
                </a:solidFill>
                <a:effectLst>
                  <a:outerShdw blurRad="38100" dist="38100" dir="2700000" algn="tl">
                    <a:srgbClr val="000000">
                      <a:alpha val="43137"/>
                    </a:srgbClr>
                  </a:outerShdw>
                </a:effectLst>
                <a:uLnTx/>
                <a:uFillTx/>
                <a:latin typeface="Calibri"/>
                <a:ea typeface="+mn-ea"/>
                <a:cs typeface="+mn-cs"/>
              </a:rPr>
              <a:t>STRATEGIC PLAN 2020 - 2025</a:t>
            </a:r>
            <a:endParaRPr kumimoji="0" lang="en-US" sz="4800" b="1" i="0" u="none" strike="noStrike" kern="1200" cap="none" spc="-5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56992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TF2edrJr0u8xjJS5wFwE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LGSETA_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rtfolio comm new (2).potx [Read-Only]" id="{49AC95F9-4EEC-4D21-8F1A-69D5AEA61436}" vid="{1BCAD3DD-A7CC-4B23-A017-136C78747D0E}"/>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10216</TotalTime>
  <Words>3437</Words>
  <Application>Microsoft Office PowerPoint</Application>
  <PresentationFormat>On-screen Show (4:3)</PresentationFormat>
  <Paragraphs>792</Paragraphs>
  <Slides>41</Slides>
  <Notes>17</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41</vt:i4>
      </vt:variant>
    </vt:vector>
  </HeadingPairs>
  <TitlesOfParts>
    <vt:vector size="57" baseType="lpstr">
      <vt:lpstr>ＭＳ Ｐゴシック</vt:lpstr>
      <vt:lpstr>Andalus</vt:lpstr>
      <vt:lpstr>Arial</vt:lpstr>
      <vt:lpstr>Calibri</vt:lpstr>
      <vt:lpstr>Calibri Light</vt:lpstr>
      <vt:lpstr>Courier New</vt:lpstr>
      <vt:lpstr>Segoe UI Light</vt:lpstr>
      <vt:lpstr>Segoe UI Semilight</vt:lpstr>
      <vt:lpstr>Times New Roman</vt:lpstr>
      <vt:lpstr>Wingdings</vt:lpstr>
      <vt:lpstr>Office Theme</vt:lpstr>
      <vt:lpstr>1_Office Theme</vt:lpstr>
      <vt:lpstr>3_Office Theme</vt:lpstr>
      <vt:lpstr>2_LGSETA_Presentation1</vt:lpstr>
      <vt:lpstr>4_Office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Nthabiseng Clara Vilankulu</dc:creator>
  <cp:lastModifiedBy>Anele Kabingesi</cp:lastModifiedBy>
  <cp:revision>625</cp:revision>
  <cp:lastPrinted>2018-07-09T09:54:39Z</cp:lastPrinted>
  <dcterms:created xsi:type="dcterms:W3CDTF">2015-05-27T13:46:07Z</dcterms:created>
  <dcterms:modified xsi:type="dcterms:W3CDTF">2022-04-29T15:36:04Z</dcterms:modified>
</cp:coreProperties>
</file>