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omments/modernComment_13E_E8C847F2.xml" ContentType="application/vnd.ms-powerpoint.comment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304" r:id="rId4"/>
    <p:sldId id="333" r:id="rId5"/>
    <p:sldId id="305" r:id="rId6"/>
    <p:sldId id="257" r:id="rId7"/>
    <p:sldId id="306" r:id="rId8"/>
    <p:sldId id="307" r:id="rId9"/>
    <p:sldId id="309" r:id="rId10"/>
    <p:sldId id="330" r:id="rId11"/>
    <p:sldId id="319" r:id="rId12"/>
    <p:sldId id="320" r:id="rId13"/>
    <p:sldId id="321" r:id="rId14"/>
    <p:sldId id="322" r:id="rId15"/>
    <p:sldId id="323" r:id="rId16"/>
    <p:sldId id="324" r:id="rId17"/>
    <p:sldId id="325" r:id="rId18"/>
    <p:sldId id="326" r:id="rId19"/>
    <p:sldId id="327" r:id="rId20"/>
    <p:sldId id="328" r:id="rId21"/>
    <p:sldId id="329" r:id="rId22"/>
    <p:sldId id="331" r:id="rId23"/>
    <p:sldId id="310" r:id="rId24"/>
    <p:sldId id="311" r:id="rId25"/>
    <p:sldId id="312" r:id="rId26"/>
    <p:sldId id="313" r:id="rId27"/>
    <p:sldId id="314" r:id="rId28"/>
    <p:sldId id="332" r:id="rId29"/>
    <p:sldId id="315" r:id="rId30"/>
    <p:sldId id="316" r:id="rId31"/>
    <p:sldId id="317" r:id="rId32"/>
    <p:sldId id="318"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4659B-1038-A942-94F1-05B82241B60E}" name="Ntombizodwa Sibutha" initials="NS" userId="Ntombizodwa Sibuth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CBFD"/>
    <a:srgbClr val="064E7A"/>
    <a:srgbClr val="8B1724"/>
    <a:srgbClr val="B91F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4" autoAdjust="0"/>
    <p:restoredTop sz="94660"/>
  </p:normalViewPr>
  <p:slideViewPr>
    <p:cSldViewPr snapToGrid="0">
      <p:cViewPr varScale="1">
        <p:scale>
          <a:sx n="73" d="100"/>
          <a:sy n="73" d="100"/>
        </p:scale>
        <p:origin x="-39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modernComment_13E_E8C847F2.xml><?xml version="1.0" encoding="utf-8"?>
<p188:cmLst xmlns:a="http://schemas.openxmlformats.org/drawingml/2006/main" xmlns:r="http://schemas.openxmlformats.org/officeDocument/2006/relationships" xmlns:p188="http://schemas.microsoft.com/office/powerpoint/2018/8/main">
  <p188:cm id="{FF2FED73-6CBF-4C09-A802-50F398E9260F}" authorId="{ACE4659B-1038-A942-94F1-05B82241B60E}" created="2022-04-26T06:53:00.109">
    <pc:sldMkLst xmlns:pc="http://schemas.microsoft.com/office/powerpoint/2013/main/command">
      <pc:docMk/>
      <pc:sldMk cId="3905439730" sldId="318"/>
    </pc:sldMkLst>
    <p188:txBody>
      <a:bodyPr/>
      <a:lstStyle/>
      <a:p>
        <a:r>
          <a:rPr lang="en-ZA"/>
          <a:t>35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97D3E-CE27-4385-8409-22E8E0DEB761}" type="datetimeFigureOut">
              <a:rPr lang="en-ZA" smtClean="0"/>
              <a:pPr/>
              <a:t>2022/05/04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44E8B-AC65-4E38-A57A-A1FB4ED4F45C}" type="slidenum">
              <a:rPr lang="en-ZA" smtClean="0"/>
              <a:pPr/>
              <a:t>‹#›</a:t>
            </a:fld>
            <a:endParaRPr lang="en-ZA"/>
          </a:p>
        </p:txBody>
      </p:sp>
    </p:spTree>
    <p:extLst>
      <p:ext uri="{BB962C8B-B14F-4D97-AF65-F5344CB8AC3E}">
        <p14:creationId xmlns:p14="http://schemas.microsoft.com/office/powerpoint/2010/main" xmlns="" val="88010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CE44E8B-AC65-4E38-A57A-A1FB4ED4F45C}" type="slidenum">
              <a:rPr lang="en-ZA" smtClean="0"/>
              <a:pPr/>
              <a:t>1</a:t>
            </a:fld>
            <a:endParaRPr lang="en-ZA"/>
          </a:p>
        </p:txBody>
      </p:sp>
    </p:spTree>
    <p:extLst>
      <p:ext uri="{BB962C8B-B14F-4D97-AF65-F5344CB8AC3E}">
        <p14:creationId xmlns:p14="http://schemas.microsoft.com/office/powerpoint/2010/main" xmlns="" val="140114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EFE8706-8D04-482D-9521-87E55FE2431D}" type="slidenum">
              <a:rPr lang="en-GB" smtClean="0"/>
              <a:pPr/>
              <a:t>24</a:t>
            </a:fld>
            <a:endParaRPr lang="en-GB" dirty="0"/>
          </a:p>
        </p:txBody>
      </p:sp>
    </p:spTree>
    <p:extLst>
      <p:ext uri="{BB962C8B-B14F-4D97-AF65-F5344CB8AC3E}">
        <p14:creationId xmlns:p14="http://schemas.microsoft.com/office/powerpoint/2010/main" xmlns="" val="590309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hand holding an object in his hand&#10;&#10;Description automatically generated">
            <a:extLst>
              <a:ext uri="{FF2B5EF4-FFF2-40B4-BE49-F238E27FC236}">
                <a16:creationId xmlns:a16="http://schemas.microsoft.com/office/drawing/2014/main" xmlns="" id="{26DAFA9C-73FB-4049-A0B4-7A2DE2651B88}"/>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 y="-13003"/>
            <a:ext cx="12192000" cy="6871003"/>
          </a:xfrm>
          <a:prstGeom prst="rect">
            <a:avLst/>
          </a:prstGeom>
        </p:spPr>
      </p:pic>
      <p:sp>
        <p:nvSpPr>
          <p:cNvPr id="10" name="Rectangle 9">
            <a:extLst>
              <a:ext uri="{FF2B5EF4-FFF2-40B4-BE49-F238E27FC236}">
                <a16:creationId xmlns:a16="http://schemas.microsoft.com/office/drawing/2014/main" xmlns="" id="{5A886C9A-C6B5-4019-A74C-429478750DD8}"/>
              </a:ext>
            </a:extLst>
          </p:cNvPr>
          <p:cNvSpPr/>
          <p:nvPr userDrawn="1"/>
        </p:nvSpPr>
        <p:spPr>
          <a:xfrm>
            <a:off x="4130963" y="1976582"/>
            <a:ext cx="8061035" cy="3281218"/>
          </a:xfrm>
          <a:prstGeom prst="rect">
            <a:avLst/>
          </a:prstGeom>
          <a:gradFill flip="none" rotWithShape="1">
            <a:gsLst>
              <a:gs pos="0">
                <a:schemeClr val="bg1">
                  <a:alpha val="0"/>
                </a:schemeClr>
              </a:gs>
              <a:gs pos="75000">
                <a:srgbClr val="FFFFFF"/>
              </a:gs>
              <a:gs pos="50000">
                <a:schemeClr val="bg1">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Logo&#10;&#10;Description automatically generated">
            <a:extLst>
              <a:ext uri="{FF2B5EF4-FFF2-40B4-BE49-F238E27FC236}">
                <a16:creationId xmlns:a16="http://schemas.microsoft.com/office/drawing/2014/main" xmlns="" id="{07CEEF7C-84C6-4D82-838D-2C7A9A75FB42}"/>
              </a:ext>
            </a:extLst>
          </p:cNvPr>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9781309" y="3083732"/>
            <a:ext cx="2007666" cy="1066918"/>
          </a:xfrm>
          <a:prstGeom prst="rect">
            <a:avLst/>
          </a:prstGeom>
        </p:spPr>
      </p:pic>
      <p:sp>
        <p:nvSpPr>
          <p:cNvPr id="13" name="Rectangle 12">
            <a:extLst>
              <a:ext uri="{FF2B5EF4-FFF2-40B4-BE49-F238E27FC236}">
                <a16:creationId xmlns:a16="http://schemas.microsoft.com/office/drawing/2014/main" xmlns="" id="{8B1CF0AF-6419-4F0D-B78E-0E2C01250421}"/>
              </a:ext>
            </a:extLst>
          </p:cNvPr>
          <p:cNvSpPr/>
          <p:nvPr userDrawn="1"/>
        </p:nvSpPr>
        <p:spPr>
          <a:xfrm>
            <a:off x="838200" y="1984665"/>
            <a:ext cx="3292764" cy="3292764"/>
          </a:xfrm>
          <a:prstGeom prst="rect">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1B1F835F-CDB0-40A9-9A4F-B456BD4C3DA2}"/>
              </a:ext>
            </a:extLst>
          </p:cNvPr>
          <p:cNvSpPr>
            <a:spLocks noGrp="1"/>
          </p:cNvSpPr>
          <p:nvPr>
            <p:ph type="ctrTitle"/>
          </p:nvPr>
        </p:nvSpPr>
        <p:spPr>
          <a:xfrm>
            <a:off x="4409440" y="2125871"/>
            <a:ext cx="5371866" cy="2174068"/>
          </a:xfrm>
        </p:spPr>
        <p:txBody>
          <a:bodyPr anchor="b">
            <a:noAutofit/>
          </a:bodyPr>
          <a:lstStyle>
            <a:lvl1pPr algn="l">
              <a:defRPr sz="5400">
                <a:solidFill>
                  <a:schemeClr val="tx1">
                    <a:lumMod val="75000"/>
                    <a:lumOff val="25000"/>
                  </a:schemeClr>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xmlns="" id="{822B9FB6-70AD-401F-B3B1-FA56734170A1}"/>
              </a:ext>
            </a:extLst>
          </p:cNvPr>
          <p:cNvSpPr>
            <a:spLocks noGrp="1"/>
          </p:cNvSpPr>
          <p:nvPr>
            <p:ph type="subTitle" idx="1"/>
          </p:nvPr>
        </p:nvSpPr>
        <p:spPr>
          <a:xfrm>
            <a:off x="4409440" y="4363290"/>
            <a:ext cx="5371866" cy="876160"/>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xmlns="" id="{9977A3F9-8BE7-48A3-A74C-0954F5B5C2EC}"/>
              </a:ext>
            </a:extLst>
          </p:cNvPr>
          <p:cNvSpPr>
            <a:spLocks noGrp="1"/>
          </p:cNvSpPr>
          <p:nvPr>
            <p:ph type="dt" sz="half" idx="10"/>
          </p:nvPr>
        </p:nvSpPr>
        <p:spPr>
          <a:xfrm>
            <a:off x="838200" y="6343347"/>
            <a:ext cx="2743200" cy="365125"/>
          </a:xfrm>
        </p:spPr>
        <p:txBody>
          <a:bodyPr/>
          <a:lstStyle>
            <a:lvl1pPr>
              <a:defRPr>
                <a:solidFill>
                  <a:schemeClr val="bg1"/>
                </a:solidFill>
              </a:defRPr>
            </a:lvl1pPr>
          </a:lstStyle>
          <a:p>
            <a:fld id="{C2ABCD5C-7F4B-427B-9474-04E306665698}" type="datetime1">
              <a:rPr lang="en-ZA" smtClean="0"/>
              <a:pPr/>
              <a:t>2022/05/04</a:t>
            </a:fld>
            <a:endParaRPr lang="en-ZA"/>
          </a:p>
        </p:txBody>
      </p:sp>
      <p:sp>
        <p:nvSpPr>
          <p:cNvPr id="5" name="Footer Placeholder 4">
            <a:extLst>
              <a:ext uri="{FF2B5EF4-FFF2-40B4-BE49-F238E27FC236}">
                <a16:creationId xmlns:a16="http://schemas.microsoft.com/office/drawing/2014/main" xmlns="" id="{1B613BF5-66E2-46AA-8199-4695DA9E37C1}"/>
              </a:ext>
            </a:extLst>
          </p:cNvPr>
          <p:cNvSpPr>
            <a:spLocks noGrp="1"/>
          </p:cNvSpPr>
          <p:nvPr>
            <p:ph type="ftr" sz="quarter" idx="11"/>
          </p:nvPr>
        </p:nvSpPr>
        <p:spPr>
          <a:xfrm>
            <a:off x="4038600" y="6343347"/>
            <a:ext cx="4572002" cy="365125"/>
          </a:xfrm>
        </p:spPr>
        <p:txBody>
          <a:bodyPr/>
          <a:lstStyle>
            <a:lvl1pPr>
              <a:defRPr>
                <a:solidFill>
                  <a:schemeClr val="bg1"/>
                </a:solidFill>
              </a:defRPr>
            </a:lvl1pPr>
          </a:lstStyle>
          <a:p>
            <a:endParaRPr lang="en-ZA"/>
          </a:p>
        </p:txBody>
      </p:sp>
      <p:sp>
        <p:nvSpPr>
          <p:cNvPr id="6" name="Slide Number Placeholder 5">
            <a:extLst>
              <a:ext uri="{FF2B5EF4-FFF2-40B4-BE49-F238E27FC236}">
                <a16:creationId xmlns:a16="http://schemas.microsoft.com/office/drawing/2014/main" xmlns="" id="{FF0255D5-F670-4C54-BB0D-0C7BF0639881}"/>
              </a:ext>
            </a:extLst>
          </p:cNvPr>
          <p:cNvSpPr>
            <a:spLocks noGrp="1"/>
          </p:cNvSpPr>
          <p:nvPr>
            <p:ph type="sldNum" sz="quarter" idx="12"/>
          </p:nvPr>
        </p:nvSpPr>
        <p:spPr/>
        <p:txBody>
          <a:bodyPr/>
          <a:lstStyle>
            <a:lvl1pPr>
              <a:defRPr>
                <a:solidFill>
                  <a:schemeClr val="bg1"/>
                </a:solidFill>
              </a:defRPr>
            </a:lvl1pPr>
          </a:lstStyle>
          <a:p>
            <a:fld id="{813D7746-E34C-4BFF-A6F0-5A974CCD96E5}" type="slidenum">
              <a:rPr lang="en-ZA" smtClean="0"/>
              <a:pPr/>
              <a:t>‹#›</a:t>
            </a:fld>
            <a:endParaRPr lang="en-ZA"/>
          </a:p>
        </p:txBody>
      </p:sp>
    </p:spTree>
    <p:extLst>
      <p:ext uri="{BB962C8B-B14F-4D97-AF65-F5344CB8AC3E}">
        <p14:creationId xmlns:p14="http://schemas.microsoft.com/office/powerpoint/2010/main" xmlns="" val="74964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B8B6-C4BD-4332-86DB-22B6AF294E0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D912098-37AA-4FA9-856A-A4FE881EAA8E}"/>
              </a:ext>
            </a:extLst>
          </p:cNvPr>
          <p:cNvSpPr>
            <a:spLocks noGrp="1"/>
          </p:cNvSpPr>
          <p:nvPr>
            <p:ph sz="half" idx="1"/>
          </p:nvPr>
        </p:nvSpPr>
        <p:spPr>
          <a:xfrm>
            <a:off x="838200" y="1615440"/>
            <a:ext cx="5181600" cy="4561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xmlns="" id="{98673D29-D2B7-400F-8793-4D496ADD6CEF}"/>
              </a:ext>
            </a:extLst>
          </p:cNvPr>
          <p:cNvSpPr>
            <a:spLocks noGrp="1"/>
          </p:cNvSpPr>
          <p:nvPr>
            <p:ph sz="half" idx="2"/>
          </p:nvPr>
        </p:nvSpPr>
        <p:spPr>
          <a:xfrm>
            <a:off x="6172200" y="1615440"/>
            <a:ext cx="5181600" cy="4561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31183F62-146B-40CA-B981-910A217724AD}"/>
              </a:ext>
            </a:extLst>
          </p:cNvPr>
          <p:cNvSpPr>
            <a:spLocks noGrp="1"/>
          </p:cNvSpPr>
          <p:nvPr>
            <p:ph type="dt" sz="half" idx="10"/>
          </p:nvPr>
        </p:nvSpPr>
        <p:spPr/>
        <p:txBody>
          <a:bodyPr/>
          <a:lstStyle/>
          <a:p>
            <a:fld id="{3311DC54-B58A-40A0-96F3-4AE606AC72D8}" type="datetime1">
              <a:rPr lang="en-ZA" smtClean="0"/>
              <a:pPr/>
              <a:t>2022/05/04</a:t>
            </a:fld>
            <a:endParaRPr lang="en-ZA"/>
          </a:p>
        </p:txBody>
      </p:sp>
      <p:sp>
        <p:nvSpPr>
          <p:cNvPr id="6" name="Footer Placeholder 5">
            <a:extLst>
              <a:ext uri="{FF2B5EF4-FFF2-40B4-BE49-F238E27FC236}">
                <a16:creationId xmlns:a16="http://schemas.microsoft.com/office/drawing/2014/main" xmlns="" id="{98303072-CF60-4103-BC2C-4099AE2A99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1D7E5FBF-1CDA-406C-AE5A-AF98DDCDB2F7}"/>
              </a:ext>
            </a:extLst>
          </p:cNvPr>
          <p:cNvSpPr>
            <a:spLocks noGrp="1"/>
          </p:cNvSpPr>
          <p:nvPr>
            <p:ph type="sldNum" sz="quarter" idx="12"/>
          </p:nvPr>
        </p:nvSpPr>
        <p:spPr/>
        <p:txBody>
          <a:bodyPr/>
          <a:lstStyle/>
          <a:p>
            <a:fld id="{813D7746-E34C-4BFF-A6F0-5A974CCD96E5}" type="slidenum">
              <a:rPr lang="en-ZA" smtClean="0"/>
              <a:pPr/>
              <a:t>‹#›</a:t>
            </a:fld>
            <a:endParaRPr lang="en-ZA"/>
          </a:p>
        </p:txBody>
      </p:sp>
    </p:spTree>
    <p:extLst>
      <p:ext uri="{BB962C8B-B14F-4D97-AF65-F5344CB8AC3E}">
        <p14:creationId xmlns:p14="http://schemas.microsoft.com/office/powerpoint/2010/main" xmlns="" val="5169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7A4E26-BA6C-47A9-ACC9-6D9DADD71DD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4980FADC-0DF3-42D5-BAED-B11DD75B5A07}"/>
              </a:ext>
            </a:extLst>
          </p:cNvPr>
          <p:cNvSpPr>
            <a:spLocks noGrp="1"/>
          </p:cNvSpPr>
          <p:nvPr>
            <p:ph type="dt" sz="half" idx="10"/>
          </p:nvPr>
        </p:nvSpPr>
        <p:spPr/>
        <p:txBody>
          <a:bodyPr/>
          <a:lstStyle/>
          <a:p>
            <a:fld id="{C5C57376-0D00-4C0F-832C-61C26EAB4C5D}" type="datetime1">
              <a:rPr lang="en-ZA" smtClean="0"/>
              <a:pPr/>
              <a:t>2022/05/04</a:t>
            </a:fld>
            <a:endParaRPr lang="en-ZA"/>
          </a:p>
        </p:txBody>
      </p:sp>
      <p:sp>
        <p:nvSpPr>
          <p:cNvPr id="4" name="Footer Placeholder 3">
            <a:extLst>
              <a:ext uri="{FF2B5EF4-FFF2-40B4-BE49-F238E27FC236}">
                <a16:creationId xmlns:a16="http://schemas.microsoft.com/office/drawing/2014/main" xmlns="" id="{C17B2832-51D0-42FA-97A8-B12BBAC2BA7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972878D1-B9C0-4FDA-8B5B-AF5B408B9D8D}"/>
              </a:ext>
            </a:extLst>
          </p:cNvPr>
          <p:cNvSpPr>
            <a:spLocks noGrp="1"/>
          </p:cNvSpPr>
          <p:nvPr>
            <p:ph type="sldNum" sz="quarter" idx="12"/>
          </p:nvPr>
        </p:nvSpPr>
        <p:spPr/>
        <p:txBody>
          <a:bodyPr/>
          <a:lstStyle/>
          <a:p>
            <a:fld id="{813D7746-E34C-4BFF-A6F0-5A974CCD96E5}" type="slidenum">
              <a:rPr lang="en-ZA" smtClean="0"/>
              <a:pPr/>
              <a:t>‹#›</a:t>
            </a:fld>
            <a:endParaRPr lang="en-ZA"/>
          </a:p>
        </p:txBody>
      </p:sp>
    </p:spTree>
    <p:extLst>
      <p:ext uri="{BB962C8B-B14F-4D97-AF65-F5344CB8AC3E}">
        <p14:creationId xmlns:p14="http://schemas.microsoft.com/office/powerpoint/2010/main" xmlns="" val="240093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C6E452-1B9B-4B94-BD19-78709AFADA60}"/>
              </a:ext>
            </a:extLst>
          </p:cNvPr>
          <p:cNvSpPr>
            <a:spLocks noGrp="1"/>
          </p:cNvSpPr>
          <p:nvPr>
            <p:ph type="dt" sz="half" idx="10"/>
          </p:nvPr>
        </p:nvSpPr>
        <p:spPr/>
        <p:txBody>
          <a:bodyPr/>
          <a:lstStyle/>
          <a:p>
            <a:fld id="{F54F2F51-0B40-4AE1-9C7C-2FD55148134D}" type="datetime1">
              <a:rPr lang="en-ZA" smtClean="0"/>
              <a:pPr/>
              <a:t>2022/05/04</a:t>
            </a:fld>
            <a:endParaRPr lang="en-ZA"/>
          </a:p>
        </p:txBody>
      </p:sp>
      <p:sp>
        <p:nvSpPr>
          <p:cNvPr id="3" name="Footer Placeholder 2">
            <a:extLst>
              <a:ext uri="{FF2B5EF4-FFF2-40B4-BE49-F238E27FC236}">
                <a16:creationId xmlns:a16="http://schemas.microsoft.com/office/drawing/2014/main" xmlns="" id="{6E5F7055-08D8-440F-91AD-1A5C65ECCA5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ABA9A753-F820-4E8C-A19B-F835FB2739F8}"/>
              </a:ext>
            </a:extLst>
          </p:cNvPr>
          <p:cNvSpPr>
            <a:spLocks noGrp="1"/>
          </p:cNvSpPr>
          <p:nvPr>
            <p:ph type="sldNum" sz="quarter" idx="12"/>
          </p:nvPr>
        </p:nvSpPr>
        <p:spPr/>
        <p:txBody>
          <a:bodyPr/>
          <a:lstStyle/>
          <a:p>
            <a:fld id="{813D7746-E34C-4BFF-A6F0-5A974CCD96E5}" type="slidenum">
              <a:rPr lang="en-ZA" smtClean="0"/>
              <a:pPr/>
              <a:t>‹#›</a:t>
            </a:fld>
            <a:endParaRPr lang="en-ZA"/>
          </a:p>
        </p:txBody>
      </p:sp>
    </p:spTree>
    <p:extLst>
      <p:ext uri="{BB962C8B-B14F-4D97-AF65-F5344CB8AC3E}">
        <p14:creationId xmlns:p14="http://schemas.microsoft.com/office/powerpoint/2010/main" xmlns="" val="206627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44F939-BC15-42CF-A7BC-498DA670DAFA}"/>
              </a:ext>
            </a:extLst>
          </p:cNvPr>
          <p:cNvSpPr>
            <a:spLocks noGrp="1"/>
          </p:cNvSpPr>
          <p:nvPr>
            <p:ph idx="1"/>
          </p:nvPr>
        </p:nvSpPr>
        <p:spPr>
          <a:xfrm>
            <a:off x="5183188" y="1577022"/>
            <a:ext cx="6172200" cy="4284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a:extLst>
              <a:ext uri="{FF2B5EF4-FFF2-40B4-BE49-F238E27FC236}">
                <a16:creationId xmlns:a16="http://schemas.microsoft.com/office/drawing/2014/main" xmlns="" id="{42307484-8438-4BA0-97E1-9C9F3FCAE982}"/>
              </a:ext>
            </a:extLst>
          </p:cNvPr>
          <p:cNvSpPr>
            <a:spLocks noGrp="1"/>
          </p:cNvSpPr>
          <p:nvPr>
            <p:ph type="body" sz="half" idx="2"/>
          </p:nvPr>
        </p:nvSpPr>
        <p:spPr>
          <a:xfrm>
            <a:off x="839788" y="1584960"/>
            <a:ext cx="3932237" cy="42840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57D7AF1E-D8F3-4047-A6F7-02B248D7324A}"/>
              </a:ext>
            </a:extLst>
          </p:cNvPr>
          <p:cNvSpPr>
            <a:spLocks noGrp="1"/>
          </p:cNvSpPr>
          <p:nvPr>
            <p:ph type="dt" sz="half" idx="10"/>
          </p:nvPr>
        </p:nvSpPr>
        <p:spPr/>
        <p:txBody>
          <a:bodyPr/>
          <a:lstStyle/>
          <a:p>
            <a:fld id="{D7D41927-F5C2-4357-B5EC-AFF9C8F874CB}" type="datetime1">
              <a:rPr lang="en-ZA" smtClean="0"/>
              <a:pPr/>
              <a:t>2022/05/04</a:t>
            </a:fld>
            <a:endParaRPr lang="en-ZA"/>
          </a:p>
        </p:txBody>
      </p:sp>
      <p:sp>
        <p:nvSpPr>
          <p:cNvPr id="6" name="Footer Placeholder 5">
            <a:extLst>
              <a:ext uri="{FF2B5EF4-FFF2-40B4-BE49-F238E27FC236}">
                <a16:creationId xmlns:a16="http://schemas.microsoft.com/office/drawing/2014/main" xmlns="" id="{FDA550A4-7EEF-4738-872E-E8429CC7BE6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8436D779-B357-4A27-A0C5-D6969E3D628C}"/>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8" name="Title 1">
            <a:extLst>
              <a:ext uri="{FF2B5EF4-FFF2-40B4-BE49-F238E27FC236}">
                <a16:creationId xmlns:a16="http://schemas.microsoft.com/office/drawing/2014/main" xmlns="" id="{5435F45E-9588-461B-8F3F-F2C9B1E657BC}"/>
              </a:ext>
            </a:extLst>
          </p:cNvPr>
          <p:cNvSpPr>
            <a:spLocks noGrp="1"/>
          </p:cNvSpPr>
          <p:nvPr>
            <p:ph type="title"/>
          </p:nvPr>
        </p:nvSpPr>
        <p:spPr>
          <a:xfrm>
            <a:off x="838201" y="178273"/>
            <a:ext cx="8832272" cy="1091847"/>
          </a:xfrm>
        </p:spPr>
        <p:txBody>
          <a:bodyPr/>
          <a:lstStyle/>
          <a:p>
            <a:r>
              <a:rPr lang="en-US" dirty="0"/>
              <a:t>Click to edit Master title style</a:t>
            </a:r>
            <a:endParaRPr lang="en-ZA" dirty="0"/>
          </a:p>
        </p:txBody>
      </p:sp>
    </p:spTree>
    <p:extLst>
      <p:ext uri="{BB962C8B-B14F-4D97-AF65-F5344CB8AC3E}">
        <p14:creationId xmlns:p14="http://schemas.microsoft.com/office/powerpoint/2010/main" xmlns="" val="52376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34039D9-E15B-4C52-9560-1BA5B851E1E8}"/>
              </a:ext>
            </a:extLst>
          </p:cNvPr>
          <p:cNvSpPr/>
          <p:nvPr userDrawn="1"/>
        </p:nvSpPr>
        <p:spPr>
          <a:xfrm>
            <a:off x="8214359" y="0"/>
            <a:ext cx="39776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xmlns=""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xmlns="" val="115561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34039D9-E15B-4C52-9560-1BA5B851E1E8}"/>
              </a:ext>
            </a:extLst>
          </p:cNvPr>
          <p:cNvSpPr/>
          <p:nvPr userDrawn="1"/>
        </p:nvSpPr>
        <p:spPr>
          <a:xfrm>
            <a:off x="8214359" y="0"/>
            <a:ext cx="39776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xmlns=""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xmlns="" val="184981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34039D9-E15B-4C52-9560-1BA5B851E1E8}"/>
              </a:ext>
            </a:extLst>
          </p:cNvPr>
          <p:cNvSpPr/>
          <p:nvPr userDrawn="1"/>
        </p:nvSpPr>
        <p:spPr>
          <a:xfrm>
            <a:off x="8214359" y="0"/>
            <a:ext cx="39776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xmlns=""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xmlns="" val="3902438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1702776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A">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xmlns=""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01D78DF4-C6C0-4838-9BA3-6CF47824D73F}"/>
              </a:ext>
            </a:extLst>
          </p:cNvPr>
          <p:cNvSpPr/>
          <p:nvPr userDrawn="1"/>
        </p:nvSpPr>
        <p:spPr>
          <a:xfrm>
            <a:off x="834825"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xmlns="" id="{FBF15035-5A12-460C-AAD9-73D6FA7674F6}"/>
              </a:ext>
            </a:extLst>
          </p:cNvPr>
          <p:cNvSpPr>
            <a:spLocks noGrp="1"/>
          </p:cNvSpPr>
          <p:nvPr>
            <p:ph type="dt" sz="half" idx="10"/>
          </p:nvPr>
        </p:nvSpPr>
        <p:spPr/>
        <p:txBody>
          <a:bodyPr/>
          <a:lstStyle/>
          <a:p>
            <a:fld id="{E270F08A-B592-4725-A1BF-BFC5F0B0A894}" type="datetime1">
              <a:rPr lang="en-ZA" smtClean="0"/>
              <a:pPr/>
              <a:t>2022/05/04</a:t>
            </a:fld>
            <a:endParaRPr lang="en-ZA"/>
          </a:p>
        </p:txBody>
      </p:sp>
      <p:sp>
        <p:nvSpPr>
          <p:cNvPr id="5" name="Footer Placeholder 4">
            <a:extLst>
              <a:ext uri="{FF2B5EF4-FFF2-40B4-BE49-F238E27FC236}">
                <a16:creationId xmlns:a16="http://schemas.microsoft.com/office/drawing/2014/main" xmlns=""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77F6FC-AEBF-4E96-BACD-EF94C55645D3}"/>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13" name="Text Placeholder 12">
            <a:extLst>
              <a:ext uri="{FF2B5EF4-FFF2-40B4-BE49-F238E27FC236}">
                <a16:creationId xmlns:a16="http://schemas.microsoft.com/office/drawing/2014/main" xmlns=""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a</a:t>
            </a:r>
            <a:endParaRPr lang="en-ZA" dirty="0"/>
          </a:p>
        </p:txBody>
      </p:sp>
      <p:sp>
        <p:nvSpPr>
          <p:cNvPr id="15" name="Text Placeholder 14">
            <a:extLst>
              <a:ext uri="{FF2B5EF4-FFF2-40B4-BE49-F238E27FC236}">
                <a16:creationId xmlns:a16="http://schemas.microsoft.com/office/drawing/2014/main" xmlns=""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xmlns="" val="301500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1"/>
            <a:ext cx="12191999" cy="6858000"/>
          </a:xfrm>
          <a:prstGeom prst="rect">
            <a:avLst/>
          </a:prstGeom>
        </p:spPr>
      </p:pic>
      <p:sp>
        <p:nvSpPr>
          <p:cNvPr id="10" name="Rectangle 9">
            <a:extLst>
              <a:ext uri="{FF2B5EF4-FFF2-40B4-BE49-F238E27FC236}">
                <a16:creationId xmlns:a16="http://schemas.microsoft.com/office/drawing/2014/main" xmlns=""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xmlns="" id="{FBF15035-5A12-460C-AAD9-73D6FA7674F6}"/>
              </a:ext>
            </a:extLst>
          </p:cNvPr>
          <p:cNvSpPr>
            <a:spLocks noGrp="1"/>
          </p:cNvSpPr>
          <p:nvPr>
            <p:ph type="dt" sz="half" idx="10"/>
          </p:nvPr>
        </p:nvSpPr>
        <p:spPr/>
        <p:txBody>
          <a:bodyPr/>
          <a:lstStyle/>
          <a:p>
            <a:fld id="{E1C6B623-41A9-4FD4-96BA-D5A7E9567A24}" type="datetime1">
              <a:rPr lang="en-ZA" smtClean="0"/>
              <a:pPr/>
              <a:t>2022/05/04</a:t>
            </a:fld>
            <a:endParaRPr lang="en-ZA"/>
          </a:p>
        </p:txBody>
      </p:sp>
      <p:sp>
        <p:nvSpPr>
          <p:cNvPr id="5" name="Footer Placeholder 4">
            <a:extLst>
              <a:ext uri="{FF2B5EF4-FFF2-40B4-BE49-F238E27FC236}">
                <a16:creationId xmlns:a16="http://schemas.microsoft.com/office/drawing/2014/main" xmlns=""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77F6FC-AEBF-4E96-BACD-EF94C55645D3}"/>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13" name="Text Placeholder 12">
            <a:extLst>
              <a:ext uri="{FF2B5EF4-FFF2-40B4-BE49-F238E27FC236}">
                <a16:creationId xmlns:a16="http://schemas.microsoft.com/office/drawing/2014/main" xmlns=""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B</a:t>
            </a:r>
            <a:endParaRPr lang="en-ZA" dirty="0"/>
          </a:p>
        </p:txBody>
      </p:sp>
      <p:sp>
        <p:nvSpPr>
          <p:cNvPr id="15" name="Text Placeholder 14">
            <a:extLst>
              <a:ext uri="{FF2B5EF4-FFF2-40B4-BE49-F238E27FC236}">
                <a16:creationId xmlns:a16="http://schemas.microsoft.com/office/drawing/2014/main" xmlns=""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xmlns="" val="25096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2192000" cy="6857998"/>
          </a:xfrm>
          <a:prstGeom prst="rect">
            <a:avLst/>
          </a:prstGeom>
        </p:spPr>
      </p:pic>
      <p:sp>
        <p:nvSpPr>
          <p:cNvPr id="10" name="Rectangle 9">
            <a:extLst>
              <a:ext uri="{FF2B5EF4-FFF2-40B4-BE49-F238E27FC236}">
                <a16:creationId xmlns:a16="http://schemas.microsoft.com/office/drawing/2014/main" xmlns=""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xmlns="" id="{FBF15035-5A12-460C-AAD9-73D6FA7674F6}"/>
              </a:ext>
            </a:extLst>
          </p:cNvPr>
          <p:cNvSpPr>
            <a:spLocks noGrp="1"/>
          </p:cNvSpPr>
          <p:nvPr>
            <p:ph type="dt" sz="half" idx="10"/>
          </p:nvPr>
        </p:nvSpPr>
        <p:spPr/>
        <p:txBody>
          <a:bodyPr/>
          <a:lstStyle/>
          <a:p>
            <a:fld id="{C74BD701-30BE-412E-8AE9-CE9648788E96}" type="datetime1">
              <a:rPr lang="en-ZA" smtClean="0"/>
              <a:pPr/>
              <a:t>2022/05/04</a:t>
            </a:fld>
            <a:endParaRPr lang="en-ZA"/>
          </a:p>
        </p:txBody>
      </p:sp>
      <p:sp>
        <p:nvSpPr>
          <p:cNvPr id="5" name="Footer Placeholder 4">
            <a:extLst>
              <a:ext uri="{FF2B5EF4-FFF2-40B4-BE49-F238E27FC236}">
                <a16:creationId xmlns:a16="http://schemas.microsoft.com/office/drawing/2014/main" xmlns=""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77F6FC-AEBF-4E96-BACD-EF94C55645D3}"/>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13" name="Text Placeholder 12">
            <a:extLst>
              <a:ext uri="{FF2B5EF4-FFF2-40B4-BE49-F238E27FC236}">
                <a16:creationId xmlns:a16="http://schemas.microsoft.com/office/drawing/2014/main" xmlns="" id="{7E6FC39D-F32F-4FF6-B926-F04917154E4C}"/>
              </a:ext>
            </a:extLst>
          </p:cNvPr>
          <p:cNvSpPr>
            <a:spLocks noGrp="1"/>
          </p:cNvSpPr>
          <p:nvPr>
            <p:ph type="body" sz="quarter" idx="13"/>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C</a:t>
            </a:r>
            <a:endParaRPr lang="en-ZA" dirty="0"/>
          </a:p>
        </p:txBody>
      </p:sp>
      <p:sp>
        <p:nvSpPr>
          <p:cNvPr id="15" name="Text Placeholder 14">
            <a:extLst>
              <a:ext uri="{FF2B5EF4-FFF2-40B4-BE49-F238E27FC236}">
                <a16:creationId xmlns:a16="http://schemas.microsoft.com/office/drawing/2014/main" xmlns=""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xmlns="" val="7423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 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2192000" cy="6857998"/>
          </a:xfrm>
          <a:prstGeom prst="rect">
            <a:avLst/>
          </a:prstGeom>
        </p:spPr>
      </p:pic>
      <p:sp>
        <p:nvSpPr>
          <p:cNvPr id="10" name="Rectangle 9">
            <a:extLst>
              <a:ext uri="{FF2B5EF4-FFF2-40B4-BE49-F238E27FC236}">
                <a16:creationId xmlns:a16="http://schemas.microsoft.com/office/drawing/2014/main" xmlns=""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xmlns="" id="{FBF15035-5A12-460C-AAD9-73D6FA7674F6}"/>
              </a:ext>
            </a:extLst>
          </p:cNvPr>
          <p:cNvSpPr>
            <a:spLocks noGrp="1"/>
          </p:cNvSpPr>
          <p:nvPr>
            <p:ph type="dt" sz="half" idx="10"/>
          </p:nvPr>
        </p:nvSpPr>
        <p:spPr/>
        <p:txBody>
          <a:bodyPr/>
          <a:lstStyle/>
          <a:p>
            <a:fld id="{F22FFD29-1C20-4B92-B2EB-C4422C4D0138}" type="datetime1">
              <a:rPr lang="en-ZA" smtClean="0"/>
              <a:pPr/>
              <a:t>2022/05/04</a:t>
            </a:fld>
            <a:endParaRPr lang="en-ZA"/>
          </a:p>
        </p:txBody>
      </p:sp>
      <p:sp>
        <p:nvSpPr>
          <p:cNvPr id="5" name="Footer Placeholder 4">
            <a:extLst>
              <a:ext uri="{FF2B5EF4-FFF2-40B4-BE49-F238E27FC236}">
                <a16:creationId xmlns:a16="http://schemas.microsoft.com/office/drawing/2014/main" xmlns=""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77F6FC-AEBF-4E96-BACD-EF94C55645D3}"/>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13" name="Text Placeholder 12">
            <a:extLst>
              <a:ext uri="{FF2B5EF4-FFF2-40B4-BE49-F238E27FC236}">
                <a16:creationId xmlns:a16="http://schemas.microsoft.com/office/drawing/2014/main" xmlns=""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D</a:t>
            </a:r>
            <a:endParaRPr lang="en-ZA" dirty="0"/>
          </a:p>
        </p:txBody>
      </p:sp>
      <p:sp>
        <p:nvSpPr>
          <p:cNvPr id="15" name="Text Placeholder 14">
            <a:extLst>
              <a:ext uri="{FF2B5EF4-FFF2-40B4-BE49-F238E27FC236}">
                <a16:creationId xmlns:a16="http://schemas.microsoft.com/office/drawing/2014/main" xmlns=""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xmlns="" val="404387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 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2191999" cy="6857998"/>
          </a:xfrm>
          <a:prstGeom prst="rect">
            <a:avLst/>
          </a:prstGeom>
        </p:spPr>
      </p:pic>
      <p:sp>
        <p:nvSpPr>
          <p:cNvPr id="10" name="Rectangle 9">
            <a:extLst>
              <a:ext uri="{FF2B5EF4-FFF2-40B4-BE49-F238E27FC236}">
                <a16:creationId xmlns:a16="http://schemas.microsoft.com/office/drawing/2014/main" xmlns=""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xmlns="" id="{FBF15035-5A12-460C-AAD9-73D6FA7674F6}"/>
              </a:ext>
            </a:extLst>
          </p:cNvPr>
          <p:cNvSpPr>
            <a:spLocks noGrp="1"/>
          </p:cNvSpPr>
          <p:nvPr>
            <p:ph type="dt" sz="half" idx="10"/>
          </p:nvPr>
        </p:nvSpPr>
        <p:spPr/>
        <p:txBody>
          <a:bodyPr/>
          <a:lstStyle/>
          <a:p>
            <a:fld id="{59DEEF43-86AD-4F6B-9DAE-E20BC5766127}" type="datetime1">
              <a:rPr lang="en-ZA" smtClean="0"/>
              <a:pPr/>
              <a:t>2022/05/04</a:t>
            </a:fld>
            <a:endParaRPr lang="en-ZA"/>
          </a:p>
        </p:txBody>
      </p:sp>
      <p:sp>
        <p:nvSpPr>
          <p:cNvPr id="5" name="Footer Placeholder 4">
            <a:extLst>
              <a:ext uri="{FF2B5EF4-FFF2-40B4-BE49-F238E27FC236}">
                <a16:creationId xmlns:a16="http://schemas.microsoft.com/office/drawing/2014/main" xmlns=""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77F6FC-AEBF-4E96-BACD-EF94C55645D3}"/>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13" name="Text Placeholder 12">
            <a:extLst>
              <a:ext uri="{FF2B5EF4-FFF2-40B4-BE49-F238E27FC236}">
                <a16:creationId xmlns:a16="http://schemas.microsoft.com/office/drawing/2014/main" xmlns=""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E</a:t>
            </a:r>
            <a:endParaRPr lang="en-ZA" dirty="0"/>
          </a:p>
        </p:txBody>
      </p:sp>
      <p:sp>
        <p:nvSpPr>
          <p:cNvPr id="15" name="Text Placeholder 14">
            <a:extLst>
              <a:ext uri="{FF2B5EF4-FFF2-40B4-BE49-F238E27FC236}">
                <a16:creationId xmlns:a16="http://schemas.microsoft.com/office/drawing/2014/main" xmlns=""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xmlns="" val="328193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 F">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t="19240" b="37563"/>
          <a:stretch/>
        </p:blipFill>
        <p:spPr>
          <a:xfrm>
            <a:off x="1" y="0"/>
            <a:ext cx="12192000" cy="6857998"/>
          </a:xfrm>
          <a:prstGeom prst="rect">
            <a:avLst/>
          </a:prstGeom>
        </p:spPr>
      </p:pic>
      <p:sp>
        <p:nvSpPr>
          <p:cNvPr id="10" name="Rectangle 9">
            <a:extLst>
              <a:ext uri="{FF2B5EF4-FFF2-40B4-BE49-F238E27FC236}">
                <a16:creationId xmlns:a16="http://schemas.microsoft.com/office/drawing/2014/main" xmlns=""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xmlns="" id="{FBF15035-5A12-460C-AAD9-73D6FA7674F6}"/>
              </a:ext>
            </a:extLst>
          </p:cNvPr>
          <p:cNvSpPr>
            <a:spLocks noGrp="1"/>
          </p:cNvSpPr>
          <p:nvPr>
            <p:ph type="dt" sz="half" idx="10"/>
          </p:nvPr>
        </p:nvSpPr>
        <p:spPr/>
        <p:txBody>
          <a:bodyPr/>
          <a:lstStyle/>
          <a:p>
            <a:fld id="{8A1FE5A7-7451-46FF-8985-0B0E5C46AA43}" type="datetime1">
              <a:rPr lang="en-ZA" smtClean="0"/>
              <a:pPr/>
              <a:t>2022/05/04</a:t>
            </a:fld>
            <a:endParaRPr lang="en-ZA"/>
          </a:p>
        </p:txBody>
      </p:sp>
      <p:sp>
        <p:nvSpPr>
          <p:cNvPr id="5" name="Footer Placeholder 4">
            <a:extLst>
              <a:ext uri="{FF2B5EF4-FFF2-40B4-BE49-F238E27FC236}">
                <a16:creationId xmlns:a16="http://schemas.microsoft.com/office/drawing/2014/main" xmlns=""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77F6FC-AEBF-4E96-BACD-EF94C55645D3}"/>
              </a:ext>
            </a:extLst>
          </p:cNvPr>
          <p:cNvSpPr>
            <a:spLocks noGrp="1"/>
          </p:cNvSpPr>
          <p:nvPr>
            <p:ph type="sldNum" sz="quarter" idx="12"/>
          </p:nvPr>
        </p:nvSpPr>
        <p:spPr/>
        <p:txBody>
          <a:bodyPr/>
          <a:lstStyle/>
          <a:p>
            <a:fld id="{813D7746-E34C-4BFF-A6F0-5A974CCD96E5}" type="slidenum">
              <a:rPr lang="en-ZA" smtClean="0"/>
              <a:pPr/>
              <a:t>‹#›</a:t>
            </a:fld>
            <a:endParaRPr lang="en-ZA"/>
          </a:p>
        </p:txBody>
      </p:sp>
      <p:sp>
        <p:nvSpPr>
          <p:cNvPr id="13" name="Text Placeholder 12">
            <a:extLst>
              <a:ext uri="{FF2B5EF4-FFF2-40B4-BE49-F238E27FC236}">
                <a16:creationId xmlns:a16="http://schemas.microsoft.com/office/drawing/2014/main" xmlns=""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F</a:t>
            </a:r>
            <a:endParaRPr lang="en-ZA" dirty="0"/>
          </a:p>
        </p:txBody>
      </p:sp>
      <p:sp>
        <p:nvSpPr>
          <p:cNvPr id="15" name="Text Placeholder 14">
            <a:extLst>
              <a:ext uri="{FF2B5EF4-FFF2-40B4-BE49-F238E27FC236}">
                <a16:creationId xmlns:a16="http://schemas.microsoft.com/office/drawing/2014/main" xmlns=""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xmlns="" val="265123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background">
    <p:spTree>
      <p:nvGrpSpPr>
        <p:cNvPr id="1" name=""/>
        <p:cNvGrpSpPr/>
        <p:nvPr/>
      </p:nvGrpSpPr>
      <p:grpSpPr>
        <a:xfrm>
          <a:off x="0" y="0"/>
          <a:ext cx="0" cy="0"/>
          <a:chOff x="0" y="0"/>
          <a:chExt cx="0" cy="0"/>
        </a:xfrm>
      </p:grpSpPr>
      <p:pic>
        <p:nvPicPr>
          <p:cNvPr id="7" name="Picture 6" descr="A close up of a blur&#10;&#10;Description automatically generated">
            <a:extLst>
              <a:ext uri="{FF2B5EF4-FFF2-40B4-BE49-F238E27FC236}">
                <a16:creationId xmlns:a16="http://schemas.microsoft.com/office/drawing/2014/main" xmlns="" id="{10498E98-020F-4DE6-8932-BCBFA1656111}"/>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2191999" cy="6858000"/>
          </a:xfrm>
          <a:prstGeom prst="rect">
            <a:avLst/>
          </a:prstGeom>
        </p:spPr>
      </p:pic>
    </p:spTree>
    <p:extLst>
      <p:ext uri="{BB962C8B-B14F-4D97-AF65-F5344CB8AC3E}">
        <p14:creationId xmlns:p14="http://schemas.microsoft.com/office/powerpoint/2010/main" xmlns="" val="33172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C730C-E0D8-4209-9209-A9AE7C14B4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BD5228BD-10E0-49AD-BD2B-9A2C24A28FB0}"/>
              </a:ext>
            </a:extLst>
          </p:cNvPr>
          <p:cNvSpPr>
            <a:spLocks noGrp="1"/>
          </p:cNvSpPr>
          <p:nvPr>
            <p:ph idx="1"/>
          </p:nvPr>
        </p:nvSpPr>
        <p:spPr>
          <a:xfrm>
            <a:off x="838200" y="1600199"/>
            <a:ext cx="10515600" cy="45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xmlns="" id="{BAC20C69-F626-4EEE-B5EF-EDCCA0281E57}"/>
              </a:ext>
            </a:extLst>
          </p:cNvPr>
          <p:cNvSpPr>
            <a:spLocks noGrp="1"/>
          </p:cNvSpPr>
          <p:nvPr>
            <p:ph type="dt" sz="half" idx="10"/>
          </p:nvPr>
        </p:nvSpPr>
        <p:spPr/>
        <p:txBody>
          <a:bodyPr/>
          <a:lstStyle/>
          <a:p>
            <a:fld id="{6EEC9511-F748-4ED2-92CB-33AE9504D342}" type="datetime1">
              <a:rPr lang="en-ZA" smtClean="0"/>
              <a:pPr/>
              <a:t>2022/05/04</a:t>
            </a:fld>
            <a:endParaRPr lang="en-ZA"/>
          </a:p>
        </p:txBody>
      </p:sp>
      <p:sp>
        <p:nvSpPr>
          <p:cNvPr id="5" name="Footer Placeholder 4">
            <a:extLst>
              <a:ext uri="{FF2B5EF4-FFF2-40B4-BE49-F238E27FC236}">
                <a16:creationId xmlns:a16="http://schemas.microsoft.com/office/drawing/2014/main" xmlns="" id="{56D31E96-7703-45A3-9CF5-AE6632481D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27E869AF-DA4B-4F93-A20F-D461EEB973FC}"/>
              </a:ext>
            </a:extLst>
          </p:cNvPr>
          <p:cNvSpPr>
            <a:spLocks noGrp="1"/>
          </p:cNvSpPr>
          <p:nvPr>
            <p:ph type="sldNum" sz="quarter" idx="12"/>
          </p:nvPr>
        </p:nvSpPr>
        <p:spPr/>
        <p:txBody>
          <a:bodyPr/>
          <a:lstStyle/>
          <a:p>
            <a:fld id="{813D7746-E34C-4BFF-A6F0-5A974CCD96E5}" type="slidenum">
              <a:rPr lang="en-ZA" smtClean="0"/>
              <a:pPr/>
              <a:t>‹#›</a:t>
            </a:fld>
            <a:endParaRPr lang="en-ZA"/>
          </a:p>
        </p:txBody>
      </p:sp>
    </p:spTree>
    <p:extLst>
      <p:ext uri="{BB962C8B-B14F-4D97-AF65-F5344CB8AC3E}">
        <p14:creationId xmlns:p14="http://schemas.microsoft.com/office/powerpoint/2010/main" xmlns="" val="88718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755FC7-9109-417C-80F6-554D639C884A}"/>
              </a:ext>
            </a:extLst>
          </p:cNvPr>
          <p:cNvSpPr>
            <a:spLocks noGrp="1"/>
          </p:cNvSpPr>
          <p:nvPr>
            <p:ph type="title"/>
          </p:nvPr>
        </p:nvSpPr>
        <p:spPr>
          <a:xfrm>
            <a:off x="838201" y="178273"/>
            <a:ext cx="8207574" cy="1091847"/>
          </a:xfrm>
          <a:prstGeom prst="rect">
            <a:avLst/>
          </a:prstGeom>
        </p:spPr>
        <p:txBody>
          <a:bodyPr vert="horz" lIns="91440" tIns="45720" rIns="91440" bIns="45720" rtlCol="0" anchor="b">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xmlns="" id="{B282D42C-C5D5-47CC-AC98-37062108FAE9}"/>
              </a:ext>
            </a:extLst>
          </p:cNvPr>
          <p:cNvSpPr>
            <a:spLocks noGrp="1"/>
          </p:cNvSpPr>
          <p:nvPr>
            <p:ph type="body" idx="1"/>
          </p:nvPr>
        </p:nvSpPr>
        <p:spPr>
          <a:xfrm>
            <a:off x="838200" y="1536017"/>
            <a:ext cx="10515600" cy="46160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xmlns="" id="{5208B7C2-3DB1-43F3-B925-3C47D2F92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7235F-BC59-4413-95FB-DEE0CCBAEC87}" type="datetime1">
              <a:rPr lang="en-ZA" smtClean="0"/>
              <a:pPr/>
              <a:t>2022/05/04</a:t>
            </a:fld>
            <a:endParaRPr lang="en-ZA"/>
          </a:p>
        </p:txBody>
      </p:sp>
      <p:sp>
        <p:nvSpPr>
          <p:cNvPr id="5" name="Footer Placeholder 4">
            <a:extLst>
              <a:ext uri="{FF2B5EF4-FFF2-40B4-BE49-F238E27FC236}">
                <a16:creationId xmlns:a16="http://schemas.microsoft.com/office/drawing/2014/main" xmlns="" id="{01D81584-7341-4127-B8B4-D26EC44266FF}"/>
              </a:ext>
            </a:extLst>
          </p:cNvPr>
          <p:cNvSpPr>
            <a:spLocks noGrp="1"/>
          </p:cNvSpPr>
          <p:nvPr>
            <p:ph type="ftr" sz="quarter" idx="3"/>
          </p:nvPr>
        </p:nvSpPr>
        <p:spPr>
          <a:xfrm>
            <a:off x="4038600" y="6356350"/>
            <a:ext cx="40843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17ACA9B1-3B49-4218-AA62-755A0513C821}"/>
              </a:ext>
            </a:extLst>
          </p:cNvPr>
          <p:cNvSpPr>
            <a:spLocks noGrp="1"/>
          </p:cNvSpPr>
          <p:nvPr>
            <p:ph type="sldNum" sz="quarter" idx="4"/>
          </p:nvPr>
        </p:nvSpPr>
        <p:spPr>
          <a:xfrm>
            <a:off x="862800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D7746-E34C-4BFF-A6F0-5A974CCD96E5}" type="slidenum">
              <a:rPr lang="en-ZA" smtClean="0"/>
              <a:pPr/>
              <a:t>‹#›</a:t>
            </a:fld>
            <a:endParaRPr lang="en-ZA"/>
          </a:p>
        </p:txBody>
      </p:sp>
      <p:cxnSp>
        <p:nvCxnSpPr>
          <p:cNvPr id="8" name="Straight Connector 7">
            <a:extLst>
              <a:ext uri="{FF2B5EF4-FFF2-40B4-BE49-F238E27FC236}">
                <a16:creationId xmlns:a16="http://schemas.microsoft.com/office/drawing/2014/main" xmlns="" id="{F7E51645-F451-408B-B6E4-B86EAC17793C}"/>
              </a:ext>
            </a:extLst>
          </p:cNvPr>
          <p:cNvCxnSpPr>
            <a:cxnSpLocks/>
          </p:cNvCxnSpPr>
          <p:nvPr userDrawn="1"/>
        </p:nvCxnSpPr>
        <p:spPr>
          <a:xfrm>
            <a:off x="838200" y="1166558"/>
            <a:ext cx="82075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xmlns="" id="{F6B6191B-8CF7-4623-9BA4-01284CAAB7E3}"/>
              </a:ext>
            </a:extLst>
          </p:cNvPr>
          <p:cNvPicPr>
            <a:picLocks noChangeAspect="1"/>
          </p:cNvPicPr>
          <p:nvPr userDrawn="1"/>
        </p:nvPicPr>
        <p:blipFill>
          <a:blip r:embed="rId19" cstate="screen">
            <a:extLst>
              <a:ext uri="{28A0092B-C50C-407E-A947-70E740481C1C}">
                <a14:useLocalDpi xmlns:a14="http://schemas.microsoft.com/office/drawing/2010/main" xmlns=""/>
              </a:ext>
            </a:extLst>
          </a:blip>
          <a:stretch>
            <a:fillRect/>
          </a:stretch>
        </p:blipFill>
        <p:spPr>
          <a:xfrm>
            <a:off x="9346133" y="352738"/>
            <a:ext cx="2007666" cy="1066918"/>
          </a:xfrm>
          <a:prstGeom prst="rect">
            <a:avLst/>
          </a:prstGeom>
        </p:spPr>
      </p:pic>
      <p:pic>
        <p:nvPicPr>
          <p:cNvPr id="14" name="Picture 13" descr="Shape&#10;&#10;Description automatically generated">
            <a:extLst>
              <a:ext uri="{FF2B5EF4-FFF2-40B4-BE49-F238E27FC236}">
                <a16:creationId xmlns:a16="http://schemas.microsoft.com/office/drawing/2014/main" xmlns="" id="{4E27F9D6-728E-49FA-A4A5-DEB0EF26BB4A}"/>
              </a:ext>
            </a:extLst>
          </p:cNvPr>
          <p:cNvPicPr>
            <a:picLocks noChangeAspect="1"/>
          </p:cNvPicPr>
          <p:nvPr userDrawn="1"/>
        </p:nvPicPr>
        <p:blipFill rotWithShape="1">
          <a:blip r:embed="rId20" cstate="screen">
            <a:extLst>
              <a:ext uri="{28A0092B-C50C-407E-A947-70E740481C1C}">
                <a14:useLocalDpi xmlns:a14="http://schemas.microsoft.com/office/drawing/2010/main" xmlns=""/>
              </a:ext>
            </a:extLst>
          </a:blip>
          <a:srcRect/>
          <a:stretch/>
        </p:blipFill>
        <p:spPr>
          <a:xfrm>
            <a:off x="11016114" y="6356351"/>
            <a:ext cx="573391" cy="501650"/>
          </a:xfrm>
          <a:prstGeom prst="rect">
            <a:avLst/>
          </a:prstGeom>
        </p:spPr>
      </p:pic>
    </p:spTree>
    <p:extLst>
      <p:ext uri="{BB962C8B-B14F-4D97-AF65-F5344CB8AC3E}">
        <p14:creationId xmlns:p14="http://schemas.microsoft.com/office/powerpoint/2010/main" xmlns="" val="3909940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3" r:id="rId6"/>
    <p:sldLayoutId id="2147483664" r:id="rId7"/>
    <p:sldLayoutId id="2147483665" r:id="rId8"/>
    <p:sldLayoutId id="2147483650" r:id="rId9"/>
    <p:sldLayoutId id="2147483652" r:id="rId10"/>
    <p:sldLayoutId id="2147483654" r:id="rId11"/>
    <p:sldLayoutId id="2147483655" r:id="rId12"/>
    <p:sldLayoutId id="2147483656" r:id="rId13"/>
    <p:sldLayoutId id="2147483657" r:id="rId14"/>
    <p:sldLayoutId id="2147483666" r:id="rId15"/>
    <p:sldLayoutId id="2147483667" r:id="rId16"/>
    <p:sldLayoutId id="2147483677" r:id="rId17"/>
  </p:sldLayoutIdLst>
  <p:hf hdr="0" ftr="0" dt="0"/>
  <p:txStyles>
    <p:titleStyle>
      <a:lvl1pPr algn="l" defTabSz="914400" rtl="0" eaLnBrk="1" latinLnBrk="0" hangingPunct="1">
        <a:lnSpc>
          <a:spcPct val="90000"/>
        </a:lnSpc>
        <a:spcBef>
          <a:spcPct val="0"/>
        </a:spcBef>
        <a:buNone/>
        <a:defRPr sz="3600" kern="1200" cap="all"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3E_E8C847F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B854F-647E-4466-83C5-4B2158503C83}"/>
              </a:ext>
            </a:extLst>
          </p:cNvPr>
          <p:cNvSpPr>
            <a:spLocks noGrp="1"/>
          </p:cNvSpPr>
          <p:nvPr>
            <p:ph type="ctrTitle"/>
          </p:nvPr>
        </p:nvSpPr>
        <p:spPr>
          <a:xfrm>
            <a:off x="4409440" y="2540789"/>
            <a:ext cx="5371866" cy="2174068"/>
          </a:xfrm>
        </p:spPr>
        <p:txBody>
          <a:bodyPr/>
          <a:lstStyle/>
          <a:p>
            <a:r>
              <a:rPr lang="en-GB" dirty="0"/>
              <a:t/>
            </a:r>
            <a:br>
              <a:rPr lang="en-GB" dirty="0"/>
            </a:br>
            <a:r>
              <a:rPr lang="en-GB" sz="4400" dirty="0"/>
              <a:t/>
            </a:r>
            <a:br>
              <a:rPr lang="en-GB" sz="4400" dirty="0"/>
            </a:br>
            <a:r>
              <a:rPr lang="en-GB" sz="4800" b="1" dirty="0">
                <a:solidFill>
                  <a:schemeClr val="tx1"/>
                </a:solidFill>
              </a:rPr>
              <a:t>Presentation</a:t>
            </a:r>
            <a:br>
              <a:rPr lang="en-GB" sz="4800" b="1" dirty="0">
                <a:solidFill>
                  <a:schemeClr val="tx1"/>
                </a:solidFill>
              </a:rPr>
            </a:br>
            <a:r>
              <a:rPr lang="en-GB" sz="2400" b="1" dirty="0">
                <a:solidFill>
                  <a:schemeClr val="tx1"/>
                </a:solidFill>
              </a:rPr>
              <a:t>Portfolio Committee </a:t>
            </a:r>
            <a:br>
              <a:rPr lang="en-GB" sz="2400" b="1" dirty="0">
                <a:solidFill>
                  <a:schemeClr val="tx1"/>
                </a:solidFill>
              </a:rPr>
            </a:br>
            <a:r>
              <a:rPr lang="en-GB" sz="2400" b="1" dirty="0">
                <a:solidFill>
                  <a:schemeClr val="tx1"/>
                </a:solidFill>
              </a:rPr>
              <a:t>justice and correctional services</a:t>
            </a:r>
            <a:r>
              <a:rPr lang="en-GB" dirty="0">
                <a:solidFill>
                  <a:schemeClr val="tx1"/>
                </a:solidFill>
              </a:rPr>
              <a:t/>
            </a:r>
            <a:br>
              <a:rPr lang="en-GB" dirty="0">
                <a:solidFill>
                  <a:schemeClr val="tx1"/>
                </a:solidFill>
              </a:rPr>
            </a:br>
            <a:r>
              <a:rPr lang="en-GB" dirty="0">
                <a:solidFill>
                  <a:schemeClr val="tx1"/>
                </a:solidFill>
              </a:rPr>
              <a:t> </a:t>
            </a:r>
            <a:endParaRPr lang="en-ZA" dirty="0">
              <a:solidFill>
                <a:schemeClr val="tx1"/>
              </a:solidFill>
            </a:endParaRPr>
          </a:p>
        </p:txBody>
      </p:sp>
      <p:sp>
        <p:nvSpPr>
          <p:cNvPr id="3" name="Subtitle 2">
            <a:extLst>
              <a:ext uri="{FF2B5EF4-FFF2-40B4-BE49-F238E27FC236}">
                <a16:creationId xmlns:a16="http://schemas.microsoft.com/office/drawing/2014/main" xmlns="" id="{8D230C74-19C7-4FCA-B97D-29B84A08E240}"/>
              </a:ext>
            </a:extLst>
          </p:cNvPr>
          <p:cNvSpPr>
            <a:spLocks noGrp="1"/>
          </p:cNvSpPr>
          <p:nvPr>
            <p:ph type="subTitle" idx="1"/>
          </p:nvPr>
        </p:nvSpPr>
        <p:spPr>
          <a:xfrm>
            <a:off x="4409440" y="4221363"/>
            <a:ext cx="5371866" cy="876160"/>
          </a:xfrm>
        </p:spPr>
        <p:txBody>
          <a:bodyPr/>
          <a:lstStyle/>
          <a:p>
            <a:r>
              <a:rPr lang="en-GB" dirty="0">
                <a:solidFill>
                  <a:schemeClr val="tx1"/>
                </a:solidFill>
              </a:rPr>
              <a:t>Date: 4 May 2022</a:t>
            </a:r>
            <a:endParaRPr lang="en-ZA" dirty="0">
              <a:solidFill>
                <a:schemeClr val="tx1"/>
              </a:solidFill>
            </a:endParaRPr>
          </a:p>
        </p:txBody>
      </p:sp>
      <p:sp>
        <p:nvSpPr>
          <p:cNvPr id="4" name="TextBox 3">
            <a:extLst>
              <a:ext uri="{FF2B5EF4-FFF2-40B4-BE49-F238E27FC236}">
                <a16:creationId xmlns:a16="http://schemas.microsoft.com/office/drawing/2014/main" xmlns="" id="{648B763B-86AA-4E61-B7F7-09B4B4F87600}"/>
              </a:ext>
            </a:extLst>
          </p:cNvPr>
          <p:cNvSpPr txBox="1"/>
          <p:nvPr/>
        </p:nvSpPr>
        <p:spPr>
          <a:xfrm>
            <a:off x="816746" y="2104329"/>
            <a:ext cx="3284738" cy="3108543"/>
          </a:xfrm>
          <a:prstGeom prst="rect">
            <a:avLst/>
          </a:prstGeom>
          <a:noFill/>
        </p:spPr>
        <p:txBody>
          <a:bodyPr wrap="square" rtlCol="0">
            <a:spAutoFit/>
          </a:bodyPr>
          <a:lstStyle/>
          <a:p>
            <a:pPr lvl="0" algn="ctr">
              <a:defRPr sz="1600" b="1">
                <a:solidFill>
                  <a:srgbClr val="FFFFFF"/>
                </a:solidFill>
                <a:latin typeface="Arial"/>
                <a:ea typeface="Arial"/>
                <a:cs typeface="Arial"/>
                <a:sym typeface="Arial"/>
              </a:defRPr>
            </a:pPr>
            <a:r>
              <a:rPr lang="en-GB" sz="2800" b="1" dirty="0">
                <a:solidFill>
                  <a:schemeClr val="bg1"/>
                </a:solidFill>
                <a:latin typeface="Arial"/>
                <a:ea typeface="Arial"/>
                <a:cs typeface="Arial"/>
                <a:sym typeface="Arial"/>
              </a:rPr>
              <a:t>Judicial Inspectorate for Correctional Services</a:t>
            </a:r>
          </a:p>
          <a:p>
            <a:pPr lvl="0" algn="ctr">
              <a:defRPr sz="1600" b="1">
                <a:solidFill>
                  <a:srgbClr val="FFFFFF"/>
                </a:solidFill>
                <a:latin typeface="Arial"/>
                <a:ea typeface="Arial"/>
                <a:cs typeface="Arial"/>
                <a:sym typeface="Arial"/>
              </a:defRPr>
            </a:pPr>
            <a:endParaRPr lang="en-GB" sz="2800" b="1" dirty="0">
              <a:solidFill>
                <a:schemeClr val="bg1"/>
              </a:solidFill>
              <a:latin typeface="Arial"/>
              <a:ea typeface="Arial"/>
              <a:cs typeface="Arial"/>
              <a:sym typeface="Arial"/>
            </a:endParaRPr>
          </a:p>
          <a:p>
            <a:pPr lvl="0" algn="ctr">
              <a:defRPr sz="1600" b="1">
                <a:solidFill>
                  <a:srgbClr val="FFFFFF"/>
                </a:solidFill>
                <a:latin typeface="Arial"/>
                <a:ea typeface="Arial"/>
                <a:cs typeface="Arial"/>
                <a:sym typeface="Arial"/>
              </a:defRPr>
            </a:pPr>
            <a:r>
              <a:rPr lang="en-GB" sz="2800" b="1" dirty="0">
                <a:solidFill>
                  <a:schemeClr val="bg1"/>
                </a:solidFill>
                <a:latin typeface="Arial"/>
                <a:ea typeface="Arial"/>
                <a:cs typeface="Arial"/>
                <a:sym typeface="Arial"/>
              </a:rPr>
              <a:t> Operational Plan</a:t>
            </a:r>
          </a:p>
          <a:p>
            <a:pPr lvl="0" algn="ctr">
              <a:defRPr sz="1600" b="1">
                <a:solidFill>
                  <a:srgbClr val="FFFFFF"/>
                </a:solidFill>
                <a:latin typeface="Arial"/>
                <a:ea typeface="Arial"/>
                <a:cs typeface="Arial"/>
                <a:sym typeface="Arial"/>
              </a:defRPr>
            </a:pPr>
            <a:r>
              <a:rPr lang="en-GB" sz="2800" b="1" dirty="0">
                <a:solidFill>
                  <a:schemeClr val="bg1"/>
                </a:solidFill>
                <a:latin typeface="Arial"/>
                <a:ea typeface="Arial"/>
                <a:cs typeface="Arial"/>
                <a:sym typeface="Arial"/>
              </a:rPr>
              <a:t> 2022/2023</a:t>
            </a:r>
            <a:endParaRPr lang="en-ZA" sz="2800" dirty="0">
              <a:solidFill>
                <a:schemeClr val="bg1"/>
              </a:solidFill>
            </a:endParaRPr>
          </a:p>
        </p:txBody>
      </p:sp>
      <p:sp>
        <p:nvSpPr>
          <p:cNvPr id="6" name="Slide Number Placeholder 5"/>
          <p:cNvSpPr>
            <a:spLocks noGrp="1"/>
          </p:cNvSpPr>
          <p:nvPr>
            <p:ph type="sldNum" sz="quarter" idx="12"/>
          </p:nvPr>
        </p:nvSpPr>
        <p:spPr/>
        <p:txBody>
          <a:bodyPr/>
          <a:lstStyle/>
          <a:p>
            <a:fld id="{813D7746-E34C-4BFF-A6F0-5A974CCD96E5}" type="slidenum">
              <a:rPr lang="en-ZA" smtClean="0"/>
              <a:pPr/>
              <a:t>1</a:t>
            </a:fld>
            <a:endParaRPr lang="en-ZA"/>
          </a:p>
        </p:txBody>
      </p:sp>
      <p:sp>
        <p:nvSpPr>
          <p:cNvPr id="5" name="TextBox 4"/>
          <p:cNvSpPr txBox="1"/>
          <p:nvPr/>
        </p:nvSpPr>
        <p:spPr>
          <a:xfrm>
            <a:off x="4521200" y="4556998"/>
            <a:ext cx="3920066" cy="646331"/>
          </a:xfrm>
          <a:prstGeom prst="rect">
            <a:avLst/>
          </a:prstGeom>
          <a:noFill/>
        </p:spPr>
        <p:txBody>
          <a:bodyPr wrap="square" rtlCol="0">
            <a:spAutoFit/>
          </a:bodyPr>
          <a:lstStyle/>
          <a:p>
            <a:r>
              <a:rPr lang="en-GB" dirty="0"/>
              <a:t>By </a:t>
            </a:r>
            <a:r>
              <a:rPr lang="en-GB" dirty="0" smtClean="0"/>
              <a:t>Justice E Cameron; </a:t>
            </a:r>
          </a:p>
          <a:p>
            <a:r>
              <a:rPr lang="en-GB" dirty="0" err="1" smtClean="0"/>
              <a:t>Mr</a:t>
            </a:r>
            <a:r>
              <a:rPr lang="en-GB" dirty="0" err="1"/>
              <a:t>.</a:t>
            </a:r>
            <a:r>
              <a:rPr lang="en-GB" dirty="0"/>
              <a:t> V. Misser</a:t>
            </a:r>
            <a:endParaRPr lang="en-ZA" dirty="0"/>
          </a:p>
        </p:txBody>
      </p:sp>
    </p:spTree>
    <p:extLst>
      <p:ext uri="{BB962C8B-B14F-4D97-AF65-F5344CB8AC3E}">
        <p14:creationId xmlns:p14="http://schemas.microsoft.com/office/powerpoint/2010/main" xmlns="" val="410030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8EDCF-7A4E-48DB-B873-64BB453BEA00}"/>
              </a:ext>
            </a:extLst>
          </p:cNvPr>
          <p:cNvSpPr>
            <a:spLocks noGrp="1"/>
          </p:cNvSpPr>
          <p:nvPr>
            <p:ph type="title"/>
          </p:nvPr>
        </p:nvSpPr>
        <p:spPr>
          <a:xfrm>
            <a:off x="898350" y="536259"/>
            <a:ext cx="3389564" cy="850582"/>
          </a:xfrm>
        </p:spPr>
        <p:txBody>
          <a:bodyPr>
            <a:noAutofit/>
          </a:bodyPr>
          <a:lstStyle/>
          <a:p>
            <a:r>
              <a:rPr lang="en-GB" sz="4400" dirty="0"/>
              <a:t>programme</a:t>
            </a:r>
            <a:endParaRPr lang="en-ZA" sz="4400" dirty="0"/>
          </a:p>
        </p:txBody>
      </p:sp>
      <p:sp>
        <p:nvSpPr>
          <p:cNvPr id="3" name="Text Placeholder 2">
            <a:extLst>
              <a:ext uri="{FF2B5EF4-FFF2-40B4-BE49-F238E27FC236}">
                <a16:creationId xmlns:a16="http://schemas.microsoft.com/office/drawing/2014/main" xmlns="" id="{0ED46AE7-11C2-4F0F-A33E-5E014BF9A403}"/>
              </a:ext>
            </a:extLst>
          </p:cNvPr>
          <p:cNvSpPr>
            <a:spLocks noGrp="1"/>
          </p:cNvSpPr>
          <p:nvPr>
            <p:ph type="body" sz="quarter" idx="13"/>
          </p:nvPr>
        </p:nvSpPr>
        <p:spPr/>
        <p:txBody>
          <a:bodyPr/>
          <a:lstStyle/>
          <a:p>
            <a:r>
              <a:rPr lang="en-GB" dirty="0"/>
              <a:t>2</a:t>
            </a:r>
            <a:endParaRPr lang="en-ZA" dirty="0"/>
          </a:p>
        </p:txBody>
      </p:sp>
      <p:sp>
        <p:nvSpPr>
          <p:cNvPr id="4" name="Text Placeholder 3">
            <a:extLst>
              <a:ext uri="{FF2B5EF4-FFF2-40B4-BE49-F238E27FC236}">
                <a16:creationId xmlns:a16="http://schemas.microsoft.com/office/drawing/2014/main" xmlns="" id="{3FB3C2DA-4F3E-4342-836C-3998B63F2717}"/>
              </a:ext>
            </a:extLst>
          </p:cNvPr>
          <p:cNvSpPr>
            <a:spLocks noGrp="1"/>
          </p:cNvSpPr>
          <p:nvPr>
            <p:ph type="body" sz="quarter" idx="14"/>
          </p:nvPr>
        </p:nvSpPr>
        <p:spPr>
          <a:xfrm>
            <a:off x="887767" y="4883466"/>
            <a:ext cx="3400147" cy="1117600"/>
          </a:xfrm>
        </p:spPr>
        <p:txBody>
          <a:bodyPr/>
          <a:lstStyle/>
          <a:p>
            <a:r>
              <a:rPr lang="en-GB" b="1" dirty="0"/>
              <a:t>ADMINISTRATION</a:t>
            </a:r>
            <a:endParaRPr lang="en-ZA" b="1" dirty="0"/>
          </a:p>
        </p:txBody>
      </p:sp>
      <p:sp>
        <p:nvSpPr>
          <p:cNvPr id="5" name="Slide Number Placeholder 4"/>
          <p:cNvSpPr>
            <a:spLocks noGrp="1"/>
          </p:cNvSpPr>
          <p:nvPr>
            <p:ph type="sldNum" sz="quarter" idx="12"/>
          </p:nvPr>
        </p:nvSpPr>
        <p:spPr/>
        <p:txBody>
          <a:bodyPr/>
          <a:lstStyle/>
          <a:p>
            <a:fld id="{813D7746-E34C-4BFF-A6F0-5A974CCD96E5}" type="slidenum">
              <a:rPr lang="en-ZA" smtClean="0"/>
              <a:pPr/>
              <a:t>10</a:t>
            </a:fld>
            <a:endParaRPr lang="en-ZA"/>
          </a:p>
        </p:txBody>
      </p:sp>
    </p:spTree>
    <p:extLst>
      <p:ext uri="{BB962C8B-B14F-4D97-AF65-F5344CB8AC3E}">
        <p14:creationId xmlns:p14="http://schemas.microsoft.com/office/powerpoint/2010/main" xmlns="" val="106317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434" y="0"/>
            <a:ext cx="8229600" cy="1143001"/>
          </a:xfrm>
        </p:spPr>
        <p:txBody>
          <a:bodyPr/>
          <a:lstStyle/>
          <a:p>
            <a:r>
              <a:rPr lang="en-GB" b="1" i="1" dirty="0">
                <a:solidFill>
                  <a:srgbClr val="002060"/>
                </a:solidFill>
              </a:rPr>
              <a:t> </a:t>
            </a:r>
            <a:r>
              <a:rPr lang="en-GB" sz="4000" b="1" i="1" dirty="0">
                <a:solidFill>
                  <a:srgbClr val="002060"/>
                </a:solidFill>
              </a:rPr>
              <a:t>Directorate: Support Services </a:t>
            </a:r>
          </a:p>
        </p:txBody>
      </p:sp>
      <p:sp>
        <p:nvSpPr>
          <p:cNvPr id="3" name="Content Placeholder 2"/>
          <p:cNvSpPr>
            <a:spLocks noGrp="1"/>
          </p:cNvSpPr>
          <p:nvPr>
            <p:ph type="body" idx="1"/>
          </p:nvPr>
        </p:nvSpPr>
        <p:spPr>
          <a:xfrm>
            <a:off x="838434" y="1248867"/>
            <a:ext cx="10811699" cy="5472608"/>
          </a:xfrm>
        </p:spPr>
        <p:txBody>
          <a:bodyPr>
            <a:normAutofit/>
          </a:bodyPr>
          <a:lstStyle/>
          <a:p>
            <a:pPr marL="0" indent="0">
              <a:buNone/>
            </a:pPr>
            <a:r>
              <a:rPr lang="en-GB" sz="2800" b="1" dirty="0">
                <a:solidFill>
                  <a:schemeClr val="tx1"/>
                </a:solidFill>
              </a:rPr>
              <a:t>Purpose </a:t>
            </a:r>
          </a:p>
          <a:p>
            <a:pPr algn="just"/>
            <a:r>
              <a:rPr lang="en-GB" dirty="0">
                <a:solidFill>
                  <a:schemeClr val="tx1"/>
                </a:solidFill>
              </a:rPr>
              <a:t>To ensure organisational support and administration. </a:t>
            </a:r>
          </a:p>
          <a:p>
            <a:pPr marL="0" indent="0" algn="just">
              <a:buNone/>
            </a:pPr>
            <a:r>
              <a:rPr lang="en-GB" sz="2800" b="1" dirty="0">
                <a:solidFill>
                  <a:schemeClr val="tx1"/>
                </a:solidFill>
              </a:rPr>
              <a:t>Functions </a:t>
            </a:r>
          </a:p>
          <a:p>
            <a:pPr algn="just"/>
            <a:r>
              <a:rPr lang="en-GB" dirty="0">
                <a:solidFill>
                  <a:schemeClr val="tx1"/>
                </a:solidFill>
              </a:rPr>
              <a:t>To ensure that the allocated budget </a:t>
            </a:r>
            <a:r>
              <a:rPr lang="en-GB" dirty="0" err="1">
                <a:solidFill>
                  <a:schemeClr val="tx1"/>
                </a:solidFill>
              </a:rPr>
              <a:t>ito</a:t>
            </a:r>
            <a:r>
              <a:rPr lang="en-GB" dirty="0">
                <a:solidFill>
                  <a:schemeClr val="tx1"/>
                </a:solidFill>
              </a:rPr>
              <a:t> the MTEF </a:t>
            </a:r>
            <a:r>
              <a:rPr lang="en-GB" dirty="0" smtClean="0">
                <a:solidFill>
                  <a:schemeClr val="tx1"/>
                </a:solidFill>
              </a:rPr>
              <a:t>meets </a:t>
            </a:r>
            <a:r>
              <a:rPr lang="en-GB" dirty="0">
                <a:solidFill>
                  <a:schemeClr val="tx1"/>
                </a:solidFill>
              </a:rPr>
              <a:t>the main cost items:   compensation of employees, goods and services and others.</a:t>
            </a:r>
          </a:p>
          <a:p>
            <a:pPr algn="just"/>
            <a:r>
              <a:rPr lang="en-GB" dirty="0">
                <a:solidFill>
                  <a:schemeClr val="tx1"/>
                </a:solidFill>
              </a:rPr>
              <a:t>The Human Resources function provides, amongst others, an integrated and comprehensive HR service covering Employment Equity, Workplace Skills Plan, Training Plan, Employee Wellness Programme, HR Planning, Organisational Development, Recruitment and Selection Processes and HR Administration.</a:t>
            </a:r>
          </a:p>
          <a:p>
            <a:pPr algn="just"/>
            <a:r>
              <a:rPr lang="en-GB" dirty="0">
                <a:solidFill>
                  <a:schemeClr val="tx1"/>
                </a:solidFill>
              </a:rPr>
              <a:t>To create business value through the provisioning of reliable, integrated and secured ICT infrastructure and business application systems to ensure effective strategic alignment and enhancement of business processes.</a:t>
            </a:r>
          </a:p>
        </p:txBody>
      </p:sp>
      <p:sp>
        <p:nvSpPr>
          <p:cNvPr id="4" name="Slide Number Placeholder 3"/>
          <p:cNvSpPr>
            <a:spLocks noGrp="1"/>
          </p:cNvSpPr>
          <p:nvPr>
            <p:ph type="sldNum" sz="quarter" idx="2"/>
          </p:nvPr>
        </p:nvSpPr>
        <p:spPr/>
        <p:txBody>
          <a:bodyPr/>
          <a:lstStyle/>
          <a:p>
            <a:fld id="{86CB4B4D-7CA3-9044-876B-883B54F8677D}" type="slidenum">
              <a:rPr lang="en-ZA" smtClean="0"/>
              <a:pPr/>
              <a:t>11</a:t>
            </a:fld>
            <a:endParaRPr lang="en-ZA" dirty="0"/>
          </a:p>
        </p:txBody>
      </p:sp>
    </p:spTree>
    <p:extLst>
      <p:ext uri="{BB962C8B-B14F-4D97-AF65-F5344CB8AC3E}">
        <p14:creationId xmlns:p14="http://schemas.microsoft.com/office/powerpoint/2010/main" xmlns="" val="37486335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69" y="105866"/>
            <a:ext cx="8229600" cy="1143001"/>
          </a:xfrm>
        </p:spPr>
        <p:txBody>
          <a:bodyPr>
            <a:normAutofit/>
          </a:bodyPr>
          <a:lstStyle/>
          <a:p>
            <a:r>
              <a:rPr lang="en-GB" b="1" i="1" dirty="0">
                <a:solidFill>
                  <a:srgbClr val="002060"/>
                </a:solidFill>
              </a:rPr>
              <a:t> Directorate: Support Services (continued)</a:t>
            </a:r>
          </a:p>
        </p:txBody>
      </p:sp>
      <p:sp>
        <p:nvSpPr>
          <p:cNvPr id="3" name="Content Placeholder 2"/>
          <p:cNvSpPr>
            <a:spLocks noGrp="1"/>
          </p:cNvSpPr>
          <p:nvPr>
            <p:ph type="body" idx="1"/>
          </p:nvPr>
        </p:nvSpPr>
        <p:spPr>
          <a:xfrm>
            <a:off x="490329" y="1248866"/>
            <a:ext cx="11236003" cy="5609134"/>
          </a:xfrm>
        </p:spPr>
        <p:txBody>
          <a:bodyPr>
            <a:normAutofit fontScale="92500"/>
          </a:bodyPr>
          <a:lstStyle/>
          <a:p>
            <a:pPr marL="0" indent="0">
              <a:buNone/>
            </a:pPr>
            <a:r>
              <a:rPr lang="en-GB" sz="2800" b="1" dirty="0">
                <a:solidFill>
                  <a:schemeClr val="tx1"/>
                </a:solidFill>
                <a:cs typeface="Arial" panose="020B0604020202020204" pitchFamily="34" charset="0"/>
              </a:rPr>
              <a:t>Functions: </a:t>
            </a:r>
          </a:p>
          <a:p>
            <a:pPr algn="just">
              <a:buFontTx/>
              <a:buChar char="-"/>
            </a:pPr>
            <a:r>
              <a:rPr lang="en-GB" dirty="0">
                <a:solidFill>
                  <a:schemeClr val="tx1"/>
                </a:solidFill>
                <a:cs typeface="Arial" panose="020B0604020202020204" pitchFamily="34" charset="0"/>
              </a:rPr>
              <a:t>Facilitate an efficient and effective communications system (internal and external) through: </a:t>
            </a:r>
          </a:p>
          <a:p>
            <a:pPr lvl="1" algn="just"/>
            <a:r>
              <a:rPr lang="en-GB" dirty="0">
                <a:solidFill>
                  <a:schemeClr val="tx1"/>
                </a:solidFill>
                <a:cs typeface="Arial" panose="020B0604020202020204" pitchFamily="34" charset="0"/>
              </a:rPr>
              <a:t>Consistency in communications internally while building and promoting JICS externally as an organ of  state.</a:t>
            </a:r>
          </a:p>
          <a:p>
            <a:pPr lvl="1" algn="just"/>
            <a:r>
              <a:rPr lang="en-GB" dirty="0">
                <a:solidFill>
                  <a:schemeClr val="tx1"/>
                </a:solidFill>
                <a:cs typeface="Arial" panose="020B0604020202020204" pitchFamily="34" charset="0"/>
              </a:rPr>
              <a:t>Senior managers must support the communication programme by allowing and encouraging staff to participate in various departmental initiatives. A media committee comprising of representatives must allow all branches to participate in internal departmental communication issues.</a:t>
            </a:r>
          </a:p>
          <a:p>
            <a:pPr lvl="1" algn="just"/>
            <a:r>
              <a:rPr lang="en-GB" dirty="0">
                <a:solidFill>
                  <a:schemeClr val="tx1"/>
                </a:solidFill>
                <a:cs typeface="Arial" panose="020B0604020202020204" pitchFamily="34" charset="0"/>
              </a:rPr>
              <a:t>Media Liaison occurs in a highly pressured environment with stringent deadlines. To avoid misrepresentation of JICS or media releases, JICS has to respond to media enquiries immediately. All Managers must facilitate a response, when required to do so, within 24 hours of receiving the request.</a:t>
            </a:r>
          </a:p>
          <a:p>
            <a:pPr lvl="1" algn="just"/>
            <a:r>
              <a:rPr lang="en-GB" dirty="0">
                <a:solidFill>
                  <a:schemeClr val="tx1"/>
                </a:solidFill>
                <a:cs typeface="Arial" panose="020B0604020202020204" pitchFamily="34" charset="0"/>
              </a:rPr>
              <a:t>To manage strategic communications within JICS, empower and inform staff on various issues pertaining to JICS and include crucial information that may impact staff.</a:t>
            </a:r>
          </a:p>
          <a:p>
            <a:pPr>
              <a:buFontTx/>
              <a:buChar char="-"/>
            </a:pPr>
            <a:r>
              <a:rPr lang="en-GB" dirty="0">
                <a:solidFill>
                  <a:schemeClr val="tx1"/>
                </a:solidFill>
                <a:cs typeface="Arial" panose="020B0604020202020204" pitchFamily="34" charset="0"/>
              </a:rPr>
              <a:t>To manage the information &amp; communication technology of JICS, which includes:</a:t>
            </a:r>
          </a:p>
          <a:p>
            <a:pPr lvl="1"/>
            <a:r>
              <a:rPr lang="en-GB" dirty="0">
                <a:solidFill>
                  <a:schemeClr val="tx1"/>
                </a:solidFill>
                <a:cs typeface="Arial" panose="020B0604020202020204" pitchFamily="34" charset="0"/>
              </a:rPr>
              <a:t>Software, hardware, remote access;</a:t>
            </a:r>
          </a:p>
          <a:p>
            <a:pPr lvl="1"/>
            <a:r>
              <a:rPr lang="en-GB" dirty="0">
                <a:solidFill>
                  <a:schemeClr val="tx1"/>
                </a:solidFill>
                <a:cs typeface="Arial" panose="020B0604020202020204" pitchFamily="34" charset="0"/>
              </a:rPr>
              <a:t>LAN, WAN, MAN;</a:t>
            </a:r>
          </a:p>
          <a:p>
            <a:pPr lvl="1"/>
            <a:r>
              <a:rPr lang="en-GB" dirty="0">
                <a:solidFill>
                  <a:schemeClr val="tx1"/>
                </a:solidFill>
                <a:cs typeface="Arial" panose="020B0604020202020204" pitchFamily="34" charset="0"/>
              </a:rPr>
              <a:t>Website; and</a:t>
            </a:r>
          </a:p>
          <a:p>
            <a:pPr lvl="1"/>
            <a:r>
              <a:rPr lang="en-GB" dirty="0">
                <a:solidFill>
                  <a:schemeClr val="tx1"/>
                </a:solidFill>
                <a:cs typeface="Arial" panose="020B0604020202020204" pitchFamily="34" charset="0"/>
              </a:rPr>
              <a:t>Back end and front end technical support.</a:t>
            </a:r>
          </a:p>
        </p:txBody>
      </p:sp>
      <p:sp>
        <p:nvSpPr>
          <p:cNvPr id="4" name="Slide Number Placeholder 3"/>
          <p:cNvSpPr>
            <a:spLocks noGrp="1"/>
          </p:cNvSpPr>
          <p:nvPr>
            <p:ph type="sldNum" sz="quarter" idx="2"/>
          </p:nvPr>
        </p:nvSpPr>
        <p:spPr/>
        <p:txBody>
          <a:bodyPr/>
          <a:lstStyle/>
          <a:p>
            <a:fld id="{86CB4B4D-7CA3-9044-876B-883B54F8677D}" type="slidenum">
              <a:rPr lang="en-ZA" smtClean="0"/>
              <a:pPr/>
              <a:t>12</a:t>
            </a:fld>
            <a:endParaRPr lang="en-ZA" dirty="0"/>
          </a:p>
        </p:txBody>
      </p:sp>
    </p:spTree>
    <p:extLst>
      <p:ext uri="{BB962C8B-B14F-4D97-AF65-F5344CB8AC3E}">
        <p14:creationId xmlns:p14="http://schemas.microsoft.com/office/powerpoint/2010/main" xmlns="" val="23235403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3" y="0"/>
            <a:ext cx="8229600" cy="1143001"/>
          </a:xfrm>
        </p:spPr>
        <p:txBody>
          <a:bodyPr>
            <a:normAutofit/>
          </a:bodyPr>
          <a:lstStyle/>
          <a:p>
            <a:r>
              <a:rPr lang="en-GB" sz="4000" b="1" i="1" dirty="0">
                <a:solidFill>
                  <a:srgbClr val="002060"/>
                </a:solidFill>
              </a:rPr>
              <a:t>Human Resource Management </a:t>
            </a:r>
          </a:p>
        </p:txBody>
      </p:sp>
      <p:sp>
        <p:nvSpPr>
          <p:cNvPr id="3" name="Content Placeholder 2"/>
          <p:cNvSpPr>
            <a:spLocks noGrp="1"/>
          </p:cNvSpPr>
          <p:nvPr>
            <p:ph type="body" idx="1"/>
          </p:nvPr>
        </p:nvSpPr>
        <p:spPr>
          <a:xfrm>
            <a:off x="808073" y="1263830"/>
            <a:ext cx="8229600" cy="4525963"/>
          </a:xfrm>
        </p:spPr>
        <p:txBody>
          <a:bodyPr>
            <a:normAutofit fontScale="77500" lnSpcReduction="20000"/>
          </a:bodyPr>
          <a:lstStyle/>
          <a:p>
            <a:pPr marL="0" indent="0">
              <a:lnSpc>
                <a:spcPct val="107000"/>
              </a:lnSpc>
              <a:spcAft>
                <a:spcPts val="800"/>
              </a:spcAft>
              <a:buNone/>
            </a:pPr>
            <a:r>
              <a:rPr lang="en-GB" sz="3300" b="1" dirty="0">
                <a:solidFill>
                  <a:schemeClr val="tx1"/>
                </a:solidFill>
                <a:ea typeface="Calibri" panose="020F0502020204030204" pitchFamily="34" charset="0"/>
                <a:cs typeface="Times New Roman" panose="02020603050405020304" pitchFamily="18" charset="0"/>
              </a:rPr>
              <a:t>Activities</a:t>
            </a:r>
            <a:endParaRPr lang="en-ZA" sz="3300" b="1" dirty="0">
              <a:solidFill>
                <a:schemeClr val="tx1"/>
              </a:solidFill>
              <a:ea typeface="Calibri" panose="020F0502020204030204" pitchFamily="34" charset="0"/>
              <a:cs typeface="Times New Roman" panose="02020603050405020304" pitchFamily="18" charset="0"/>
            </a:endParaRP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Continuous review, updates and reports on the organisational establishment structure;</a:t>
            </a: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Management of vacancies, recruitment and selection;</a:t>
            </a: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Develop/review job descriptions; </a:t>
            </a: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Manage Performance Assessments and Appraisals; </a:t>
            </a: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Maintain an employment equity plan (EEP);</a:t>
            </a: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Manage labour relations and disciplinary procedures; and </a:t>
            </a:r>
          </a:p>
          <a:p>
            <a:pPr algn="just">
              <a:lnSpc>
                <a:spcPct val="107000"/>
              </a:lnSpc>
              <a:spcAft>
                <a:spcPts val="800"/>
              </a:spcAft>
            </a:pPr>
            <a:r>
              <a:rPr lang="en-ZA" sz="2800" dirty="0">
                <a:solidFill>
                  <a:schemeClr val="tx1"/>
                </a:solidFill>
                <a:ea typeface="Calibri" panose="020F0502020204030204" pitchFamily="34" charset="0"/>
                <a:cs typeface="Arial" panose="020B0604020202020204" pitchFamily="34" charset="0"/>
              </a:rPr>
              <a:t>Leave management.</a:t>
            </a:r>
          </a:p>
          <a:p>
            <a:pPr marL="0" indent="0" algn="just">
              <a:buNone/>
            </a:pPr>
            <a:endParaRPr lang="en-GB"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13</a:t>
            </a:fld>
            <a:endParaRPr lang="en-ZA" dirty="0"/>
          </a:p>
        </p:txBody>
      </p:sp>
    </p:spTree>
    <p:extLst>
      <p:ext uri="{BB962C8B-B14F-4D97-AF65-F5344CB8AC3E}">
        <p14:creationId xmlns:p14="http://schemas.microsoft.com/office/powerpoint/2010/main" xmlns="" val="9152281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solidFill>
                  <a:srgbClr val="002060"/>
                </a:solidFill>
              </a:rPr>
              <a:t>Human Resource Management (continued)</a:t>
            </a:r>
          </a:p>
        </p:txBody>
      </p:sp>
      <p:sp>
        <p:nvSpPr>
          <p:cNvPr id="3" name="Content Placeholder 2"/>
          <p:cNvSpPr>
            <a:spLocks noGrp="1"/>
          </p:cNvSpPr>
          <p:nvPr>
            <p:ph type="body" idx="1"/>
          </p:nvPr>
        </p:nvSpPr>
        <p:spPr>
          <a:xfrm>
            <a:off x="838201" y="1476894"/>
            <a:ext cx="8229600" cy="4525963"/>
          </a:xfrm>
        </p:spPr>
        <p:txBody>
          <a:bodyPr>
            <a:normAutofit fontScale="92500" lnSpcReduction="20000"/>
          </a:bodyPr>
          <a:lstStyle/>
          <a:p>
            <a:pPr marL="0" indent="0">
              <a:lnSpc>
                <a:spcPct val="107000"/>
              </a:lnSpc>
              <a:spcAft>
                <a:spcPts val="800"/>
              </a:spcAft>
              <a:buNone/>
            </a:pPr>
            <a:r>
              <a:rPr lang="en-GB" sz="3000" b="1" dirty="0">
                <a:solidFill>
                  <a:schemeClr val="tx1"/>
                </a:solidFill>
                <a:ea typeface="Calibri" panose="020F0502020204030204" pitchFamily="34" charset="0"/>
                <a:cs typeface="Arial" panose="020B0604020202020204" pitchFamily="34" charset="0"/>
              </a:rPr>
              <a:t>Activities</a:t>
            </a:r>
            <a:endParaRPr lang="en-ZA" sz="3000" b="1" dirty="0">
              <a:solidFill>
                <a:schemeClr val="tx1"/>
              </a:solidFill>
              <a:ea typeface="Calibri" panose="020F0502020204030204" pitchFamily="34" charset="0"/>
              <a:cs typeface="Arial" panose="020B0604020202020204" pitchFamily="34" charset="0"/>
            </a:endParaRPr>
          </a:p>
          <a:p>
            <a:pPr algn="just">
              <a:lnSpc>
                <a:spcPct val="107000"/>
              </a:lnSpc>
              <a:spcAft>
                <a:spcPts val="800"/>
              </a:spcAft>
            </a:pPr>
            <a:r>
              <a:rPr lang="en-ZA" sz="2600" dirty="0">
                <a:solidFill>
                  <a:schemeClr val="tx1"/>
                </a:solidFill>
                <a:ea typeface="Calibri" panose="020F0502020204030204" pitchFamily="34" charset="0"/>
                <a:cs typeface="Arial" panose="020B0604020202020204" pitchFamily="34" charset="0"/>
              </a:rPr>
              <a:t>Updated personnel files: </a:t>
            </a:r>
          </a:p>
          <a:p>
            <a:pPr lvl="1" algn="just">
              <a:lnSpc>
                <a:spcPct val="107000"/>
              </a:lnSpc>
              <a:spcAft>
                <a:spcPts val="800"/>
              </a:spcAft>
              <a:buFont typeface="Wingdings" pitchFamily="2" charset="2"/>
              <a:buChar char="Ø"/>
            </a:pPr>
            <a:r>
              <a:rPr lang="en-ZA" sz="2600" dirty="0">
                <a:solidFill>
                  <a:schemeClr val="tx1"/>
                </a:solidFill>
                <a:ea typeface="Calibri" panose="020F0502020204030204" pitchFamily="34" charset="0"/>
                <a:cs typeface="Arial" panose="020B0604020202020204" pitchFamily="34" charset="0"/>
              </a:rPr>
              <a:t> Oath of secrecy; </a:t>
            </a:r>
          </a:p>
          <a:p>
            <a:pPr lvl="1" algn="just">
              <a:lnSpc>
                <a:spcPct val="107000"/>
              </a:lnSpc>
              <a:spcAft>
                <a:spcPts val="800"/>
              </a:spcAft>
              <a:buFont typeface="Wingdings" pitchFamily="2" charset="2"/>
              <a:buChar char="Ø"/>
            </a:pPr>
            <a:r>
              <a:rPr lang="en-ZA" sz="2600" dirty="0">
                <a:solidFill>
                  <a:schemeClr val="tx1"/>
                </a:solidFill>
                <a:ea typeface="Calibri" panose="020F0502020204030204" pitchFamily="34" charset="0"/>
                <a:cs typeface="Arial" panose="020B0604020202020204" pitchFamily="34" charset="0"/>
              </a:rPr>
              <a:t> Job description;</a:t>
            </a:r>
          </a:p>
          <a:p>
            <a:pPr lvl="1" algn="just">
              <a:lnSpc>
                <a:spcPct val="107000"/>
              </a:lnSpc>
              <a:spcAft>
                <a:spcPts val="800"/>
              </a:spcAft>
              <a:buFont typeface="Wingdings" pitchFamily="2" charset="2"/>
              <a:buChar char="Ø"/>
            </a:pPr>
            <a:r>
              <a:rPr lang="en-ZA" sz="2600" dirty="0">
                <a:solidFill>
                  <a:schemeClr val="tx1"/>
                </a:solidFill>
                <a:ea typeface="Calibri" panose="020F0502020204030204" pitchFamily="34" charset="0"/>
                <a:cs typeface="Arial" panose="020B0604020202020204" pitchFamily="34" charset="0"/>
              </a:rPr>
              <a:t> Code of Conduct; and</a:t>
            </a:r>
          </a:p>
          <a:p>
            <a:pPr lvl="1" algn="just">
              <a:lnSpc>
                <a:spcPct val="107000"/>
              </a:lnSpc>
              <a:spcAft>
                <a:spcPts val="800"/>
              </a:spcAft>
              <a:buFont typeface="Wingdings" pitchFamily="2" charset="2"/>
              <a:buChar char="Ø"/>
            </a:pPr>
            <a:r>
              <a:rPr lang="en-ZA" sz="2600" dirty="0">
                <a:solidFill>
                  <a:schemeClr val="tx1"/>
                </a:solidFill>
                <a:ea typeface="Calibri" panose="020F0502020204030204" pitchFamily="34" charset="0"/>
                <a:cs typeface="Arial" panose="020B0604020202020204" pitchFamily="34" charset="0"/>
              </a:rPr>
              <a:t> Performance agreement. </a:t>
            </a:r>
          </a:p>
          <a:p>
            <a:pPr algn="just">
              <a:lnSpc>
                <a:spcPct val="107000"/>
              </a:lnSpc>
              <a:spcAft>
                <a:spcPts val="800"/>
              </a:spcAft>
            </a:pPr>
            <a:r>
              <a:rPr lang="en-ZA" sz="2600" dirty="0">
                <a:solidFill>
                  <a:schemeClr val="tx1"/>
                </a:solidFill>
                <a:ea typeface="Calibri" panose="020F0502020204030204" pitchFamily="34" charset="0"/>
                <a:cs typeface="Arial" panose="020B0604020202020204" pitchFamily="34" charset="0"/>
              </a:rPr>
              <a:t>Identify </a:t>
            </a:r>
            <a:r>
              <a:rPr lang="en-ZA" sz="2600" dirty="0" smtClean="0">
                <a:solidFill>
                  <a:schemeClr val="tx1"/>
                </a:solidFill>
                <a:ea typeface="Calibri" panose="020F0502020204030204" pitchFamily="34" charset="0"/>
                <a:cs typeface="Arial" panose="020B0604020202020204" pitchFamily="34" charset="0"/>
              </a:rPr>
              <a:t>and provide needed training </a:t>
            </a:r>
            <a:r>
              <a:rPr lang="en-ZA" sz="2600" dirty="0">
                <a:solidFill>
                  <a:schemeClr val="tx1"/>
                </a:solidFill>
                <a:ea typeface="Calibri" panose="020F0502020204030204" pitchFamily="34" charset="0"/>
                <a:cs typeface="Arial" panose="020B0604020202020204" pitchFamily="34" charset="0"/>
              </a:rPr>
              <a:t>and development of staff.</a:t>
            </a:r>
          </a:p>
          <a:p>
            <a:pPr algn="just">
              <a:lnSpc>
                <a:spcPct val="107000"/>
              </a:lnSpc>
              <a:spcAft>
                <a:spcPts val="800"/>
              </a:spcAft>
            </a:pPr>
            <a:r>
              <a:rPr lang="en-ZA" sz="2600" dirty="0">
                <a:solidFill>
                  <a:schemeClr val="tx1"/>
                </a:solidFill>
                <a:ea typeface="Calibri" panose="020F0502020204030204" pitchFamily="34" charset="0"/>
                <a:cs typeface="Arial" panose="020B0604020202020204" pitchFamily="34" charset="0"/>
              </a:rPr>
              <a:t>Manage appointment of Independent Correctional Centre Visitors (ICCVs).</a:t>
            </a:r>
          </a:p>
          <a:p>
            <a:pPr marL="0" indent="0" algn="just">
              <a:buNone/>
            </a:pPr>
            <a:endParaRPr lang="en-GB"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14</a:t>
            </a:fld>
            <a:endParaRPr lang="en-ZA" dirty="0"/>
          </a:p>
        </p:txBody>
      </p:sp>
    </p:spTree>
    <p:extLst>
      <p:ext uri="{BB962C8B-B14F-4D97-AF65-F5344CB8AC3E}">
        <p14:creationId xmlns:p14="http://schemas.microsoft.com/office/powerpoint/2010/main" xmlns="" val="25415179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35" y="24979"/>
            <a:ext cx="9429566" cy="1143001"/>
          </a:xfrm>
        </p:spPr>
        <p:txBody>
          <a:bodyPr>
            <a:normAutofit/>
          </a:bodyPr>
          <a:lstStyle/>
          <a:p>
            <a:r>
              <a:rPr lang="en-ZA" b="1" i="1" dirty="0">
                <a:solidFill>
                  <a:srgbClr val="002060"/>
                </a:solidFill>
              </a:rPr>
              <a:t>Finance and Supply Chain Management</a:t>
            </a:r>
            <a:r>
              <a:rPr lang="en-GB" b="1" i="1" dirty="0">
                <a:solidFill>
                  <a:srgbClr val="002060"/>
                </a:solidFill>
              </a:rPr>
              <a:t> </a:t>
            </a:r>
          </a:p>
        </p:txBody>
      </p:sp>
      <p:sp>
        <p:nvSpPr>
          <p:cNvPr id="3" name="Content Placeholder 2"/>
          <p:cNvSpPr>
            <a:spLocks noGrp="1"/>
          </p:cNvSpPr>
          <p:nvPr>
            <p:ph type="body" idx="1"/>
          </p:nvPr>
        </p:nvSpPr>
        <p:spPr>
          <a:xfrm>
            <a:off x="781235" y="1190816"/>
            <a:ext cx="9707253" cy="5262520"/>
          </a:xfrm>
        </p:spPr>
        <p:txBody>
          <a:bodyPr>
            <a:normAutofit/>
          </a:bodyPr>
          <a:lstStyle/>
          <a:p>
            <a:pPr marL="0" indent="0">
              <a:buNone/>
            </a:pPr>
            <a:r>
              <a:rPr lang="en-GB" sz="3000" b="1" dirty="0">
                <a:solidFill>
                  <a:schemeClr val="tx1"/>
                </a:solidFill>
              </a:rPr>
              <a:t>Activities </a:t>
            </a:r>
          </a:p>
          <a:p>
            <a:pPr algn="just"/>
            <a:r>
              <a:rPr lang="en-GB" dirty="0">
                <a:solidFill>
                  <a:schemeClr val="tx1"/>
                </a:solidFill>
              </a:rPr>
              <a:t>Consolidate JICS’s annual budget. </a:t>
            </a:r>
          </a:p>
          <a:p>
            <a:pPr algn="just"/>
            <a:r>
              <a:rPr lang="en-GB" dirty="0">
                <a:solidFill>
                  <a:schemeClr val="tx1"/>
                </a:solidFill>
              </a:rPr>
              <a:t>Monitor and evaluate JICS’s monthly expenditure according to monthly/annual projections.</a:t>
            </a:r>
          </a:p>
          <a:p>
            <a:pPr algn="just"/>
            <a:r>
              <a:rPr lang="en-GB" dirty="0">
                <a:solidFill>
                  <a:schemeClr val="tx1"/>
                </a:solidFill>
              </a:rPr>
              <a:t>Limit under-expenditure to a quarter percent of voted funds. </a:t>
            </a:r>
          </a:p>
          <a:p>
            <a:pPr algn="just"/>
            <a:r>
              <a:rPr lang="en-GB" dirty="0">
                <a:solidFill>
                  <a:schemeClr val="tx1"/>
                </a:solidFill>
              </a:rPr>
              <a:t>Request budget inputs from all Directorates.</a:t>
            </a:r>
          </a:p>
          <a:p>
            <a:pPr algn="just"/>
            <a:r>
              <a:rPr lang="en-GB" dirty="0" smtClean="0">
                <a:solidFill>
                  <a:schemeClr val="tx1"/>
                </a:solidFill>
              </a:rPr>
              <a:t>Compile, approve and </a:t>
            </a:r>
            <a:r>
              <a:rPr lang="en-GB" dirty="0" err="1" smtClean="0">
                <a:solidFill>
                  <a:schemeClr val="tx1"/>
                </a:solidFill>
              </a:rPr>
              <a:t>implementat</a:t>
            </a:r>
            <a:r>
              <a:rPr lang="en-GB" dirty="0" smtClean="0">
                <a:solidFill>
                  <a:schemeClr val="tx1"/>
                </a:solidFill>
              </a:rPr>
              <a:t> procurement </a:t>
            </a:r>
            <a:r>
              <a:rPr lang="en-GB" dirty="0">
                <a:solidFill>
                  <a:schemeClr val="tx1"/>
                </a:solidFill>
              </a:rPr>
              <a:t>and acquisition plans.</a:t>
            </a:r>
          </a:p>
          <a:p>
            <a:pPr algn="just"/>
            <a:r>
              <a:rPr lang="en-GB" dirty="0">
                <a:solidFill>
                  <a:schemeClr val="tx1"/>
                </a:solidFill>
              </a:rPr>
              <a:t>Conduct quarterly and annual asset verifications, recording and updating of a moveable asset register.</a:t>
            </a:r>
          </a:p>
        </p:txBody>
      </p:sp>
      <p:sp>
        <p:nvSpPr>
          <p:cNvPr id="4" name="Slide Number Placeholder 3"/>
          <p:cNvSpPr>
            <a:spLocks noGrp="1"/>
          </p:cNvSpPr>
          <p:nvPr>
            <p:ph type="sldNum" sz="quarter" idx="2"/>
          </p:nvPr>
        </p:nvSpPr>
        <p:spPr/>
        <p:txBody>
          <a:bodyPr/>
          <a:lstStyle/>
          <a:p>
            <a:fld id="{86CB4B4D-7CA3-9044-876B-883B54F8677D}" type="slidenum">
              <a:rPr lang="en-ZA" smtClean="0"/>
              <a:pPr/>
              <a:t>15</a:t>
            </a:fld>
            <a:endParaRPr lang="en-ZA" dirty="0"/>
          </a:p>
        </p:txBody>
      </p:sp>
    </p:spTree>
    <p:extLst>
      <p:ext uri="{BB962C8B-B14F-4D97-AF65-F5344CB8AC3E}">
        <p14:creationId xmlns:p14="http://schemas.microsoft.com/office/powerpoint/2010/main" xmlns="" val="33319940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501" y="24979"/>
            <a:ext cx="9376300" cy="1143001"/>
          </a:xfrm>
        </p:spPr>
        <p:txBody>
          <a:bodyPr>
            <a:normAutofit/>
          </a:bodyPr>
          <a:lstStyle/>
          <a:p>
            <a:r>
              <a:rPr lang="en-ZA" b="1" i="1" dirty="0">
                <a:solidFill>
                  <a:srgbClr val="002060"/>
                </a:solidFill>
              </a:rPr>
              <a:t>Finance and Supply Chain Management</a:t>
            </a:r>
            <a:r>
              <a:rPr lang="en-GB" b="1" i="1" dirty="0">
                <a:solidFill>
                  <a:srgbClr val="002060"/>
                </a:solidFill>
              </a:rPr>
              <a:t> (continued)</a:t>
            </a:r>
          </a:p>
        </p:txBody>
      </p:sp>
      <p:sp>
        <p:nvSpPr>
          <p:cNvPr id="3" name="Content Placeholder 2"/>
          <p:cNvSpPr>
            <a:spLocks noGrp="1"/>
          </p:cNvSpPr>
          <p:nvPr>
            <p:ph type="body" idx="1"/>
          </p:nvPr>
        </p:nvSpPr>
        <p:spPr>
          <a:xfrm>
            <a:off x="834501" y="1167980"/>
            <a:ext cx="8856984" cy="5262520"/>
          </a:xfrm>
        </p:spPr>
        <p:txBody>
          <a:bodyPr>
            <a:normAutofit/>
          </a:bodyPr>
          <a:lstStyle/>
          <a:p>
            <a:pPr marL="0" indent="0" algn="just">
              <a:buNone/>
            </a:pPr>
            <a:r>
              <a:rPr lang="en-GB" sz="2800" b="1" dirty="0">
                <a:solidFill>
                  <a:schemeClr val="tx1"/>
                </a:solidFill>
              </a:rPr>
              <a:t>Activities </a:t>
            </a:r>
          </a:p>
          <a:p>
            <a:pPr algn="just"/>
            <a:r>
              <a:rPr lang="en-GB" dirty="0">
                <a:solidFill>
                  <a:schemeClr val="tx1"/>
                </a:solidFill>
              </a:rPr>
              <a:t>Report monthly on accruals.</a:t>
            </a:r>
          </a:p>
          <a:p>
            <a:pPr algn="just"/>
            <a:r>
              <a:rPr lang="en-GB" dirty="0">
                <a:solidFill>
                  <a:schemeClr val="tx1"/>
                </a:solidFill>
              </a:rPr>
              <a:t>Invoices received for all goods and services and payments effected within 30 days.</a:t>
            </a:r>
          </a:p>
          <a:p>
            <a:pPr algn="just"/>
            <a:r>
              <a:rPr lang="en-GB" dirty="0">
                <a:solidFill>
                  <a:schemeClr val="tx1"/>
                </a:solidFill>
              </a:rPr>
              <a:t>Ensure clearance of suspense accounts before </a:t>
            </a:r>
            <a:r>
              <a:rPr lang="en-GB" dirty="0" smtClean="0">
                <a:solidFill>
                  <a:schemeClr val="tx1"/>
                </a:solidFill>
              </a:rPr>
              <a:t>month-end</a:t>
            </a:r>
            <a:r>
              <a:rPr lang="en-GB" dirty="0">
                <a:solidFill>
                  <a:schemeClr val="tx1"/>
                </a:solidFill>
              </a:rPr>
              <a:t>.</a:t>
            </a:r>
          </a:p>
          <a:p>
            <a:pPr algn="just"/>
            <a:r>
              <a:rPr lang="en-GB" dirty="0">
                <a:solidFill>
                  <a:schemeClr val="tx1"/>
                </a:solidFill>
              </a:rPr>
              <a:t>Coordinate and consolidate monthly reports on irregular, fruitless and wasteful expenditure.</a:t>
            </a:r>
          </a:p>
          <a:p>
            <a:pPr algn="just"/>
            <a:r>
              <a:rPr lang="en-GB" dirty="0">
                <a:solidFill>
                  <a:schemeClr val="tx1"/>
                </a:solidFill>
              </a:rPr>
              <a:t>Process, verify and quality check S&amp;T claims.</a:t>
            </a:r>
          </a:p>
          <a:p>
            <a:pPr algn="just"/>
            <a:r>
              <a:rPr lang="en-GB" dirty="0">
                <a:solidFill>
                  <a:schemeClr val="tx1"/>
                </a:solidFill>
              </a:rPr>
              <a:t>Monitor, evaluate, check </a:t>
            </a:r>
            <a:r>
              <a:rPr lang="en-GB" dirty="0" smtClean="0">
                <a:solidFill>
                  <a:schemeClr val="tx1"/>
                </a:solidFill>
              </a:rPr>
              <a:t>and sign </a:t>
            </a:r>
            <a:r>
              <a:rPr lang="en-GB" dirty="0">
                <a:solidFill>
                  <a:schemeClr val="tx1"/>
                </a:solidFill>
              </a:rPr>
              <a:t>petty cash register weekly.</a:t>
            </a:r>
          </a:p>
          <a:p>
            <a:pPr algn="just"/>
            <a:r>
              <a:rPr lang="en-GB" dirty="0">
                <a:solidFill>
                  <a:schemeClr val="tx1"/>
                </a:solidFill>
              </a:rPr>
              <a:t>Ensure No Audit Qualifications (NAQ). </a:t>
            </a:r>
          </a:p>
          <a:p>
            <a:pPr marL="0" indent="0">
              <a:buNone/>
            </a:pPr>
            <a:endParaRPr lang="en-GB"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16</a:t>
            </a:fld>
            <a:endParaRPr lang="en-ZA" dirty="0"/>
          </a:p>
        </p:txBody>
      </p:sp>
    </p:spTree>
    <p:extLst>
      <p:ext uri="{BB962C8B-B14F-4D97-AF65-F5344CB8AC3E}">
        <p14:creationId xmlns:p14="http://schemas.microsoft.com/office/powerpoint/2010/main" xmlns="" val="16142614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1"/>
          </a:xfrm>
        </p:spPr>
        <p:txBody>
          <a:bodyPr>
            <a:normAutofit/>
          </a:bodyPr>
          <a:lstStyle/>
          <a:p>
            <a:r>
              <a:rPr lang="en-GB" i="1" dirty="0">
                <a:solidFill>
                  <a:srgbClr val="002060"/>
                </a:solidFill>
              </a:rPr>
              <a:t> </a:t>
            </a:r>
            <a:r>
              <a:rPr lang="en-ZA" b="1" i="1" dirty="0">
                <a:solidFill>
                  <a:srgbClr val="002060"/>
                </a:solidFill>
              </a:rPr>
              <a:t>2021/2022 JICS Budget Allocation </a:t>
            </a:r>
            <a:endParaRPr lang="en-GB" b="1" i="1" dirty="0">
              <a:solidFill>
                <a:srgbClr val="002060"/>
              </a:solidFill>
            </a:endParaRPr>
          </a:p>
        </p:txBody>
      </p:sp>
      <p:sp>
        <p:nvSpPr>
          <p:cNvPr id="3" name="Content Placeholder 2"/>
          <p:cNvSpPr>
            <a:spLocks noGrp="1"/>
          </p:cNvSpPr>
          <p:nvPr>
            <p:ph type="body" idx="1"/>
          </p:nvPr>
        </p:nvSpPr>
        <p:spPr/>
        <p:txBody>
          <a:bodyPr>
            <a:normAutofit/>
          </a:bodyPr>
          <a:lstStyle/>
          <a:p>
            <a:pPr marL="0" indent="0" algn="just">
              <a:buNone/>
            </a:pPr>
            <a:r>
              <a:rPr lang="en-GB" dirty="0">
                <a:solidFill>
                  <a:schemeClr val="tx1"/>
                </a:solidFill>
              </a:rPr>
              <a:t>JICS allocated budget for 2022/23 financial year:</a:t>
            </a:r>
            <a:br>
              <a:rPr lang="en-GB" dirty="0">
                <a:solidFill>
                  <a:schemeClr val="tx1"/>
                </a:solidFill>
              </a:rPr>
            </a:br>
            <a:r>
              <a:rPr lang="en-GB" b="1" dirty="0">
                <a:solidFill>
                  <a:schemeClr val="tx1"/>
                </a:solidFill>
              </a:rPr>
              <a:t>R 78 743 000-00</a:t>
            </a:r>
          </a:p>
          <a:p>
            <a:pPr marL="0" indent="0">
              <a:buNone/>
            </a:pPr>
            <a:endParaRPr lang="en-ZA"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17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079276298"/>
              </p:ext>
            </p:extLst>
          </p:nvPr>
        </p:nvGraphicFramePr>
        <p:xfrm>
          <a:off x="927210" y="2738500"/>
          <a:ext cx="7776864" cy="3413535"/>
        </p:xfrm>
        <a:graphic>
          <a:graphicData uri="http://schemas.openxmlformats.org/drawingml/2006/table">
            <a:tbl>
              <a:tblPr firstRow="1" firstCol="1" bandRow="1"/>
              <a:tblGrid>
                <a:gridCol w="5451503">
                  <a:extLst>
                    <a:ext uri="{9D8B030D-6E8A-4147-A177-3AD203B41FA5}">
                      <a16:colId xmlns:a16="http://schemas.microsoft.com/office/drawing/2014/main" xmlns="" val="20000"/>
                    </a:ext>
                  </a:extLst>
                </a:gridCol>
                <a:gridCol w="2325361">
                  <a:extLst>
                    <a:ext uri="{9D8B030D-6E8A-4147-A177-3AD203B41FA5}">
                      <a16:colId xmlns:a16="http://schemas.microsoft.com/office/drawing/2014/main" xmlns="" val="20001"/>
                    </a:ext>
                  </a:extLst>
                </a:gridCol>
              </a:tblGrid>
              <a:tr h="1073090">
                <a:tc>
                  <a:txBody>
                    <a:bodyPr/>
                    <a:lstStyle/>
                    <a:p>
                      <a:pPr algn="l">
                        <a:lnSpc>
                          <a:spcPct val="115000"/>
                        </a:lnSpc>
                        <a:spcAft>
                          <a:spcPts val="0"/>
                        </a:spcAft>
                      </a:pPr>
                      <a:r>
                        <a:rPr lang="en-ZA" sz="2000" b="1" dirty="0">
                          <a:solidFill>
                            <a:srgbClr val="000000"/>
                          </a:solidFill>
                          <a:effectLst/>
                          <a:latin typeface="+mn-lt"/>
                          <a:ea typeface="Times New Roman" panose="02020603050405020304" pitchFamily="18" charset="0"/>
                          <a:cs typeface="Calibri" panose="020F0502020204030204" pitchFamily="34" charset="0"/>
                        </a:rPr>
                        <a:t>SCOA ITEMS</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ZA" sz="2000" b="1" dirty="0">
                          <a:solidFill>
                            <a:srgbClr val="000000"/>
                          </a:solidFill>
                          <a:effectLst/>
                          <a:latin typeface="+mn-lt"/>
                          <a:ea typeface="Times New Roman" panose="02020603050405020304" pitchFamily="18" charset="0"/>
                          <a:cs typeface="Calibri" panose="020F0502020204030204" pitchFamily="34" charset="0"/>
                        </a:rPr>
                        <a:t>ALLOCATION FOR 2022/2023</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468089">
                <a:tc>
                  <a:txBody>
                    <a:bodyPr/>
                    <a:lstStyle/>
                    <a:p>
                      <a:pPr algn="l">
                        <a:lnSpc>
                          <a:spcPct val="115000"/>
                        </a:lnSpc>
                        <a:spcAft>
                          <a:spcPts val="0"/>
                        </a:spcAft>
                      </a:pPr>
                      <a:r>
                        <a:rPr lang="en-ZA" sz="2000" dirty="0">
                          <a:solidFill>
                            <a:srgbClr val="000000"/>
                          </a:solidFill>
                          <a:effectLst/>
                          <a:latin typeface="+mn-lt"/>
                          <a:ea typeface="Times New Roman" panose="02020603050405020304" pitchFamily="18" charset="0"/>
                          <a:cs typeface="Calibri" panose="020F0502020204030204" pitchFamily="34" charset="0"/>
                        </a:rPr>
                        <a:t>Compensation of Employees</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0" dirty="0">
                          <a:effectLst/>
                          <a:latin typeface="+mn-lt"/>
                          <a:ea typeface="Times New Roman" panose="02020603050405020304" pitchFamily="18" charset="0"/>
                          <a:cs typeface="Times New Roman" panose="02020603050405020304" pitchFamily="18" charset="0"/>
                        </a:rPr>
                        <a:t>R</a:t>
                      </a:r>
                      <a:r>
                        <a:rPr lang="en-GB" sz="2000" b="0" baseline="0" dirty="0">
                          <a:effectLst/>
                          <a:latin typeface="+mn-lt"/>
                          <a:ea typeface="Times New Roman" panose="02020603050405020304" pitchFamily="18" charset="0"/>
                          <a:cs typeface="Times New Roman" panose="02020603050405020304" pitchFamily="18" charset="0"/>
                        </a:rPr>
                        <a:t> 66 641 000-00</a:t>
                      </a:r>
                      <a:endParaRPr lang="en-ZA" sz="2000" b="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8089">
                <a:tc>
                  <a:txBody>
                    <a:bodyPr/>
                    <a:lstStyle/>
                    <a:p>
                      <a:pPr algn="l">
                        <a:lnSpc>
                          <a:spcPct val="115000"/>
                        </a:lnSpc>
                        <a:spcAft>
                          <a:spcPts val="0"/>
                        </a:spcAft>
                      </a:pPr>
                      <a:r>
                        <a:rPr lang="en-ZA" sz="2000" dirty="0">
                          <a:solidFill>
                            <a:srgbClr val="000000"/>
                          </a:solidFill>
                          <a:effectLst/>
                          <a:latin typeface="+mn-lt"/>
                          <a:ea typeface="Times New Roman" panose="02020603050405020304" pitchFamily="18" charset="0"/>
                          <a:cs typeface="Calibri" panose="020F0502020204030204" pitchFamily="34" charset="0"/>
                        </a:rPr>
                        <a:t>Goods and Services</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0" dirty="0">
                          <a:effectLst/>
                          <a:latin typeface="+mn-lt"/>
                          <a:ea typeface="Times New Roman" panose="02020603050405020304" pitchFamily="18" charset="0"/>
                          <a:cs typeface="Times New Roman" panose="02020603050405020304" pitchFamily="18" charset="0"/>
                        </a:rPr>
                        <a:t>R 10 553</a:t>
                      </a:r>
                      <a:r>
                        <a:rPr lang="en-GB" sz="2000" b="0" baseline="0" dirty="0">
                          <a:effectLst/>
                          <a:latin typeface="+mn-lt"/>
                          <a:ea typeface="Times New Roman" panose="02020603050405020304" pitchFamily="18" charset="0"/>
                          <a:cs typeface="Times New Roman" panose="02020603050405020304" pitchFamily="18" charset="0"/>
                        </a:rPr>
                        <a:t> </a:t>
                      </a:r>
                      <a:r>
                        <a:rPr lang="en-GB" sz="2000" b="0" dirty="0">
                          <a:effectLst/>
                          <a:latin typeface="+mn-lt"/>
                          <a:ea typeface="Times New Roman" panose="02020603050405020304" pitchFamily="18" charset="0"/>
                          <a:cs typeface="Times New Roman" panose="02020603050405020304" pitchFamily="18" charset="0"/>
                        </a:rPr>
                        <a:t>000-00</a:t>
                      </a:r>
                      <a:endParaRPr lang="en-ZA" sz="2000" b="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8089">
                <a:tc>
                  <a:txBody>
                    <a:bodyPr/>
                    <a:lstStyle/>
                    <a:p>
                      <a:pPr algn="l">
                        <a:lnSpc>
                          <a:spcPct val="115000"/>
                        </a:lnSpc>
                        <a:spcAft>
                          <a:spcPts val="0"/>
                        </a:spcAft>
                      </a:pPr>
                      <a:r>
                        <a:rPr lang="en-ZA" sz="2000" dirty="0">
                          <a:solidFill>
                            <a:srgbClr val="000000"/>
                          </a:solidFill>
                          <a:effectLst/>
                          <a:latin typeface="+mn-lt"/>
                          <a:ea typeface="Times New Roman" panose="02020603050405020304" pitchFamily="18" charset="0"/>
                          <a:cs typeface="Calibri" panose="020F0502020204030204" pitchFamily="34" charset="0"/>
                        </a:rPr>
                        <a:t>Transfers and Subsidies</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0" dirty="0">
                          <a:effectLst/>
                          <a:latin typeface="+mn-lt"/>
                          <a:ea typeface="Times New Roman" panose="02020603050405020304" pitchFamily="18" charset="0"/>
                          <a:cs typeface="Times New Roman" panose="02020603050405020304" pitchFamily="18" charset="0"/>
                        </a:rPr>
                        <a:t>R</a:t>
                      </a:r>
                      <a:r>
                        <a:rPr lang="en-GB" sz="2000" b="0" baseline="0" dirty="0">
                          <a:effectLst/>
                          <a:latin typeface="+mn-lt"/>
                          <a:ea typeface="Times New Roman" panose="02020603050405020304" pitchFamily="18" charset="0"/>
                          <a:cs typeface="Times New Roman" panose="02020603050405020304" pitchFamily="18" charset="0"/>
                        </a:rPr>
                        <a:t> 17 000-00</a:t>
                      </a:r>
                      <a:endParaRPr lang="en-ZA" sz="2000" b="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8089">
                <a:tc>
                  <a:txBody>
                    <a:bodyPr/>
                    <a:lstStyle/>
                    <a:p>
                      <a:pPr algn="l">
                        <a:lnSpc>
                          <a:spcPct val="115000"/>
                        </a:lnSpc>
                        <a:spcAft>
                          <a:spcPts val="0"/>
                        </a:spcAft>
                      </a:pPr>
                      <a:r>
                        <a:rPr lang="en-ZA" sz="2000" dirty="0">
                          <a:solidFill>
                            <a:srgbClr val="000000"/>
                          </a:solidFill>
                          <a:effectLst/>
                          <a:latin typeface="+mn-lt"/>
                          <a:ea typeface="Times New Roman" panose="02020603050405020304" pitchFamily="18" charset="0"/>
                          <a:cs typeface="Calibri" panose="020F0502020204030204" pitchFamily="34" charset="0"/>
                        </a:rPr>
                        <a:t>Payments of Capital Assets</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0" dirty="0">
                          <a:effectLst/>
                          <a:latin typeface="+mn-lt"/>
                          <a:ea typeface="Times New Roman" panose="02020603050405020304" pitchFamily="18" charset="0"/>
                          <a:cs typeface="Times New Roman" panose="02020603050405020304" pitchFamily="18" charset="0"/>
                        </a:rPr>
                        <a:t>R 1 532 000-00</a:t>
                      </a:r>
                      <a:endParaRPr lang="en-ZA" sz="2000" b="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8089">
                <a:tc>
                  <a:txBody>
                    <a:bodyPr/>
                    <a:lstStyle/>
                    <a:p>
                      <a:pPr>
                        <a:lnSpc>
                          <a:spcPct val="115000"/>
                        </a:lnSpc>
                        <a:spcAft>
                          <a:spcPts val="0"/>
                        </a:spcAft>
                      </a:pPr>
                      <a:r>
                        <a:rPr lang="en-ZA" sz="2000" b="1" dirty="0">
                          <a:solidFill>
                            <a:srgbClr val="000000"/>
                          </a:solidFill>
                          <a:effectLst/>
                          <a:latin typeface="+mn-lt"/>
                          <a:ea typeface="Times New Roman" panose="02020603050405020304" pitchFamily="18" charset="0"/>
                          <a:cs typeface="Calibri" panose="020F0502020204030204" pitchFamily="34" charset="0"/>
                        </a:rPr>
                        <a:t>Total Allocation</a:t>
                      </a:r>
                      <a:r>
                        <a:rPr lang="en-ZA" sz="2000" b="1" baseline="0" dirty="0">
                          <a:solidFill>
                            <a:srgbClr val="000000"/>
                          </a:solidFill>
                          <a:effectLst/>
                          <a:latin typeface="+mn-lt"/>
                          <a:ea typeface="Times New Roman" panose="02020603050405020304" pitchFamily="18" charset="0"/>
                          <a:cs typeface="Calibri" panose="020F0502020204030204" pitchFamily="34" charset="0"/>
                        </a:rPr>
                        <a:t> </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effectLst/>
                          <a:latin typeface="+mn-lt"/>
                          <a:ea typeface="Times New Roman" panose="02020603050405020304" pitchFamily="18" charset="0"/>
                          <a:cs typeface="Times New Roman" panose="02020603050405020304" pitchFamily="18" charset="0"/>
                        </a:rPr>
                        <a:t>R 78 743 000-00</a:t>
                      </a:r>
                      <a:endParaRPr lang="en-ZA" sz="2000" b="1" dirty="0">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3322364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solidFill>
                  <a:srgbClr val="002060"/>
                </a:solidFill>
              </a:rPr>
              <a:t>Budget </a:t>
            </a:r>
            <a:r>
              <a:rPr lang="en-GB" b="1" i="1" dirty="0" err="1">
                <a:solidFill>
                  <a:srgbClr val="002060"/>
                </a:solidFill>
              </a:rPr>
              <a:t>allocatioNS</a:t>
            </a:r>
            <a:endParaRPr lang="en-GB" b="1" i="1" dirty="0">
              <a:solidFill>
                <a:srgbClr val="002060"/>
              </a:solidFill>
            </a:endParaRPr>
          </a:p>
        </p:txBody>
      </p:sp>
      <p:sp>
        <p:nvSpPr>
          <p:cNvPr id="3" name="Content Placeholder 2"/>
          <p:cNvSpPr>
            <a:spLocks noGrp="1"/>
          </p:cNvSpPr>
          <p:nvPr>
            <p:ph type="body" idx="1"/>
          </p:nvPr>
        </p:nvSpPr>
        <p:spPr/>
        <p:txBody>
          <a:bodyPr>
            <a:normAutofit/>
          </a:bodyPr>
          <a:lstStyle/>
          <a:p>
            <a:pPr algn="just"/>
            <a:r>
              <a:rPr lang="en-ZA" dirty="0">
                <a:solidFill>
                  <a:schemeClr val="tx1"/>
                </a:solidFill>
              </a:rPr>
              <a:t>84,63 % allocated to compensation of employees.</a:t>
            </a:r>
          </a:p>
          <a:p>
            <a:pPr algn="just"/>
            <a:r>
              <a:rPr lang="en-ZA" dirty="0">
                <a:solidFill>
                  <a:schemeClr val="tx1"/>
                </a:solidFill>
              </a:rPr>
              <a:t>13,40 % allocated to goods and services.</a:t>
            </a:r>
          </a:p>
          <a:p>
            <a:pPr algn="just"/>
            <a:r>
              <a:rPr lang="en-ZA" dirty="0">
                <a:solidFill>
                  <a:schemeClr val="tx1"/>
                </a:solidFill>
              </a:rPr>
              <a:t>0,02 % allocated to transfers and subsidies.</a:t>
            </a:r>
          </a:p>
          <a:p>
            <a:pPr algn="just"/>
            <a:r>
              <a:rPr lang="en-ZA" dirty="0">
                <a:solidFill>
                  <a:schemeClr val="tx1"/>
                </a:solidFill>
              </a:rPr>
              <a:t>1,95 % allocated to payment of capital assets.</a:t>
            </a:r>
          </a:p>
          <a:p>
            <a:pPr marL="0" indent="0">
              <a:buNone/>
            </a:pPr>
            <a:endParaRPr lang="en-ZA" sz="2800" b="1"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18</a:t>
            </a:fld>
            <a:endParaRPr lang="en-ZA" dirty="0"/>
          </a:p>
        </p:txBody>
      </p:sp>
    </p:spTree>
    <p:extLst>
      <p:ext uri="{BB962C8B-B14F-4D97-AF65-F5344CB8AC3E}">
        <p14:creationId xmlns:p14="http://schemas.microsoft.com/office/powerpoint/2010/main" xmlns="" val="2291730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855606" y="409595"/>
            <a:ext cx="7772401" cy="890026"/>
          </a:xfrm>
        </p:spPr>
        <p:txBody>
          <a:bodyPr>
            <a:normAutofit fontScale="85000" lnSpcReduction="20000"/>
          </a:bodyPr>
          <a:lstStyle/>
          <a:p>
            <a:pPr marL="0" indent="0" algn="just">
              <a:buNone/>
            </a:pPr>
            <a:r>
              <a:rPr lang="en-GB" sz="4000" b="1" i="1" dirty="0">
                <a:solidFill>
                  <a:srgbClr val="002060"/>
                </a:solidFill>
                <a:latin typeface="+mj-lt"/>
                <a:cs typeface="Arial" panose="020B0604020202020204" pitchFamily="34" charset="0"/>
              </a:rPr>
              <a:t>INFORMATION AND </a:t>
            </a:r>
            <a:r>
              <a:rPr lang="en-GB" sz="4000" b="1" i="1" dirty="0" smtClean="0">
                <a:solidFill>
                  <a:srgbClr val="002060"/>
                </a:solidFill>
                <a:latin typeface="+mj-lt"/>
                <a:cs typeface="Arial" panose="020B0604020202020204" pitchFamily="34" charset="0"/>
              </a:rPr>
              <a:t>COMMUNICATIONS </a:t>
            </a:r>
            <a:r>
              <a:rPr lang="en-GB" sz="4000" b="1" i="1" dirty="0">
                <a:solidFill>
                  <a:srgbClr val="002060"/>
                </a:solidFill>
                <a:latin typeface="+mj-lt"/>
                <a:cs typeface="Arial" panose="020B0604020202020204" pitchFamily="34" charset="0"/>
              </a:rPr>
              <a:t>TECHNOLOGY (ICT)</a:t>
            </a:r>
          </a:p>
        </p:txBody>
      </p:sp>
      <p:sp>
        <p:nvSpPr>
          <p:cNvPr id="4" name="Slide Number Placeholder 3"/>
          <p:cNvSpPr>
            <a:spLocks noGrp="1"/>
          </p:cNvSpPr>
          <p:nvPr>
            <p:ph type="sldNum" sz="quarter" idx="2"/>
          </p:nvPr>
        </p:nvSpPr>
        <p:spPr/>
        <p:txBody>
          <a:bodyPr/>
          <a:lstStyle/>
          <a:p>
            <a:fld id="{86CB4B4D-7CA3-9044-876B-883B54F8677D}" type="slidenum">
              <a:rPr lang="en-GB" smtClean="0"/>
              <a:pPr/>
              <a:t>19</a:t>
            </a:fld>
            <a:endParaRPr lang="en-GB"/>
          </a:p>
        </p:txBody>
      </p:sp>
      <p:sp>
        <p:nvSpPr>
          <p:cNvPr id="5" name="Rectangle 4"/>
          <p:cNvSpPr txBox="1"/>
          <p:nvPr/>
        </p:nvSpPr>
        <p:spPr>
          <a:xfrm>
            <a:off x="1191809" y="1277123"/>
            <a:ext cx="8227595" cy="5170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lnSpc>
                <a:spcPct val="115000"/>
              </a:lnSpc>
              <a:spcBef>
                <a:spcPts val="1000"/>
              </a:spcBef>
              <a:buSzPct val="100000"/>
              <a:defRPr sz="2400"/>
            </a:pPr>
            <a:endParaRPr lang="en-GB" sz="2400" kern="0" dirty="0">
              <a:solidFill>
                <a:srgbClr val="000000"/>
              </a:solidFill>
              <a:sym typeface="Calibri"/>
            </a:endParaRPr>
          </a:p>
        </p:txBody>
      </p:sp>
      <p:sp>
        <p:nvSpPr>
          <p:cNvPr id="2" name="Rectangle 1"/>
          <p:cNvSpPr/>
          <p:nvPr/>
        </p:nvSpPr>
        <p:spPr>
          <a:xfrm>
            <a:off x="855606" y="1841764"/>
            <a:ext cx="10144585" cy="3477875"/>
          </a:xfrm>
          <a:prstGeom prst="rect">
            <a:avLst/>
          </a:prstGeom>
        </p:spPr>
        <p:txBody>
          <a:bodyPr wrap="square">
            <a:spAutoFit/>
          </a:bodyPr>
          <a:lstStyle/>
          <a:p>
            <a:pPr algn="just" hangingPunct="0"/>
            <a:r>
              <a:rPr lang="en-GB" sz="2800" b="1" kern="0" dirty="0">
                <a:solidFill>
                  <a:srgbClr val="000000"/>
                </a:solidFill>
                <a:cs typeface="Arial" panose="020B0604020202020204" pitchFamily="34" charset="0"/>
                <a:sym typeface="Calibri"/>
              </a:rPr>
              <a:t>Activities</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Create a functioning JICS website and ensure public access.</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Manage, update and maintain JICS’s website.</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Access LOGIS, BAS, PERSAL, MIS – </a:t>
            </a:r>
            <a:r>
              <a:rPr lang="en-GB" sz="2400" kern="0" dirty="0" smtClean="0">
                <a:solidFill>
                  <a:srgbClr val="000000"/>
                </a:solidFill>
                <a:cs typeface="Arial" panose="020B0604020202020204" pitchFamily="34" charset="0"/>
                <a:sym typeface="Calibri"/>
              </a:rPr>
              <a:t>E-Corrections</a:t>
            </a:r>
            <a:r>
              <a:rPr lang="en-GB" sz="2400" kern="0" dirty="0">
                <a:solidFill>
                  <a:srgbClr val="000000"/>
                </a:solidFill>
                <a:cs typeface="Arial" panose="020B0604020202020204" pitchFamily="34" charset="0"/>
                <a:sym typeface="Calibri"/>
              </a:rPr>
              <a:t>.</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Manage and maintain the LAN, MAN,WAN and exchange server which supports disaster and recovery.</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Remote Access i.e. VPN, 3G connection support.</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Provision and renewal of electronic tools of trade (desktops, laptops etc.)</a:t>
            </a:r>
          </a:p>
          <a:p>
            <a:pPr marL="285750" indent="-285750" algn="just" hangingPunct="0">
              <a:buFont typeface="Arial" panose="020B0604020202020204" pitchFamily="34" charset="0"/>
              <a:buChar char="•"/>
            </a:pPr>
            <a:r>
              <a:rPr lang="en-GB" sz="2400" kern="0" dirty="0">
                <a:solidFill>
                  <a:srgbClr val="000000"/>
                </a:solidFill>
                <a:cs typeface="Arial" panose="020B0604020202020204" pitchFamily="34" charset="0"/>
                <a:sym typeface="Calibri"/>
              </a:rPr>
              <a:t>Manage disposal of ICT tools and equipment.</a:t>
            </a:r>
          </a:p>
        </p:txBody>
      </p:sp>
    </p:spTree>
    <p:extLst>
      <p:ext uri="{BB962C8B-B14F-4D97-AF65-F5344CB8AC3E}">
        <p14:creationId xmlns:p14="http://schemas.microsoft.com/office/powerpoint/2010/main" xmlns="" val="1921533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1CFFA80-C03F-4F85-8FD5-E5CB0C92F544}"/>
              </a:ext>
            </a:extLst>
          </p:cNvPr>
          <p:cNvSpPr/>
          <p:nvPr/>
        </p:nvSpPr>
        <p:spPr>
          <a:xfrm>
            <a:off x="1183640" y="149860"/>
            <a:ext cx="7654290" cy="1353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lgn="l"/>
            <a:r>
              <a:rPr lang="en-US" sz="2800" b="0" i="0" u="none" strike="noStrike" baseline="0" dirty="0">
                <a:solidFill>
                  <a:srgbClr val="FFFFFF"/>
                </a:solidFill>
                <a:latin typeface="+mj-lt"/>
              </a:rPr>
              <a:t>VISION</a:t>
            </a:r>
          </a:p>
          <a:p>
            <a:pPr marL="533400" algn="just"/>
            <a:r>
              <a:rPr lang="en-US" sz="2000" b="0" i="0" u="none" strike="noStrike" baseline="0" dirty="0">
                <a:solidFill>
                  <a:srgbClr val="FFFFFF"/>
                </a:solidFill>
              </a:rPr>
              <a:t>To uphold the human </a:t>
            </a:r>
            <a:r>
              <a:rPr lang="en-US" sz="2000" dirty="0">
                <a:solidFill>
                  <a:srgbClr val="FFFFFF"/>
                </a:solidFill>
              </a:rPr>
              <a:t>rights</a:t>
            </a:r>
            <a:r>
              <a:rPr lang="en-US" sz="2000" b="0" i="0" u="none" strike="noStrike" baseline="0" dirty="0">
                <a:solidFill>
                  <a:srgbClr val="FFFFFF"/>
                </a:solidFill>
              </a:rPr>
              <a:t> of inmates through independent, proactive and responsive oversight.</a:t>
            </a:r>
            <a:endParaRPr lang="en-ZA" sz="2000" dirty="0"/>
          </a:p>
        </p:txBody>
      </p:sp>
      <p:sp>
        <p:nvSpPr>
          <p:cNvPr id="6" name="Rectangle 5">
            <a:extLst>
              <a:ext uri="{FF2B5EF4-FFF2-40B4-BE49-F238E27FC236}">
                <a16:creationId xmlns:a16="http://schemas.microsoft.com/office/drawing/2014/main" xmlns="" id="{420811F4-B338-48E1-BB25-EDE1A4DA028A}"/>
              </a:ext>
            </a:extLst>
          </p:cNvPr>
          <p:cNvSpPr/>
          <p:nvPr/>
        </p:nvSpPr>
        <p:spPr>
          <a:xfrm>
            <a:off x="1183640" y="1719580"/>
            <a:ext cx="7654290" cy="1887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lgn="l"/>
            <a:r>
              <a:rPr lang="en-US" sz="2800" b="0" i="0" u="none" strike="noStrike" baseline="0" dirty="0">
                <a:solidFill>
                  <a:srgbClr val="FFFFFF"/>
                </a:solidFill>
                <a:latin typeface="+mj-lt"/>
              </a:rPr>
              <a:t>MISSION</a:t>
            </a:r>
          </a:p>
          <a:p>
            <a:pPr marL="533400" algn="just"/>
            <a:r>
              <a:rPr lang="en-US" b="0" i="0" u="none" strike="noStrike" baseline="0" dirty="0" smtClean="0">
                <a:solidFill>
                  <a:srgbClr val="FFFFFF"/>
                </a:solidFill>
              </a:rPr>
              <a:t>To</a:t>
            </a:r>
            <a:r>
              <a:rPr lang="en-US" b="0" i="0" u="none" strike="noStrike" dirty="0" smtClean="0">
                <a:solidFill>
                  <a:srgbClr val="FFFFFF"/>
                </a:solidFill>
              </a:rPr>
              <a:t> </a:t>
            </a:r>
            <a:r>
              <a:rPr lang="en-US" b="0" i="0" u="none" strike="noStrike" baseline="0" dirty="0" smtClean="0">
                <a:solidFill>
                  <a:srgbClr val="FFFFFF"/>
                </a:solidFill>
              </a:rPr>
              <a:t>independently </a:t>
            </a:r>
            <a:r>
              <a:rPr lang="en-US" b="0" i="0" u="none" strike="noStrike" baseline="0" dirty="0">
                <a:solidFill>
                  <a:srgbClr val="FFFFFF"/>
                </a:solidFill>
              </a:rPr>
              <a:t>inspect, investigate and report on the treatment of inmates </a:t>
            </a:r>
            <a:r>
              <a:rPr lang="en-US" dirty="0">
                <a:solidFill>
                  <a:srgbClr val="FFFFFF"/>
                </a:solidFill>
              </a:rPr>
              <a:t>and conditions in </a:t>
            </a:r>
            <a:r>
              <a:rPr lang="en-US" b="0" i="0" u="none" strike="noStrike" baseline="0" dirty="0">
                <a:solidFill>
                  <a:srgbClr val="FFFFFF"/>
                </a:solidFill>
              </a:rPr>
              <a:t>correctional centres and remand detention facilities and on any corrupt or dishonest practices.</a:t>
            </a:r>
            <a:endParaRPr lang="en-ZA" dirty="0"/>
          </a:p>
        </p:txBody>
      </p:sp>
      <p:sp>
        <p:nvSpPr>
          <p:cNvPr id="11" name="Rectangle 10">
            <a:extLst>
              <a:ext uri="{FF2B5EF4-FFF2-40B4-BE49-F238E27FC236}">
                <a16:creationId xmlns:a16="http://schemas.microsoft.com/office/drawing/2014/main" xmlns="" id="{0BB31FA8-37F0-5CF5-2054-3719E69A043C}"/>
              </a:ext>
            </a:extLst>
          </p:cNvPr>
          <p:cNvSpPr/>
          <p:nvPr/>
        </p:nvSpPr>
        <p:spPr>
          <a:xfrm>
            <a:off x="1183640" y="3822700"/>
            <a:ext cx="7654290" cy="3037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lvl="0"/>
            <a:endParaRPr lang="en-US" sz="2800" b="0" i="0" u="none" strike="noStrike" baseline="0" dirty="0">
              <a:solidFill>
                <a:srgbClr val="FFFFFF"/>
              </a:solidFill>
              <a:latin typeface="+mj-lt"/>
            </a:endParaRPr>
          </a:p>
          <a:p>
            <a:pPr marL="533400" lvl="0"/>
            <a:endParaRPr lang="en-US" sz="2800" b="0" i="0" u="none" strike="noStrike" baseline="0" dirty="0">
              <a:solidFill>
                <a:srgbClr val="FFFFFF"/>
              </a:solidFill>
              <a:latin typeface="+mj-lt"/>
            </a:endParaRPr>
          </a:p>
          <a:p>
            <a:pPr marL="533400" lvl="0"/>
            <a:r>
              <a:rPr lang="en-US" sz="2800" b="0" i="0" u="none" strike="noStrike" baseline="0" dirty="0">
                <a:solidFill>
                  <a:srgbClr val="FFFFFF"/>
                </a:solidFill>
                <a:latin typeface="+mj-lt"/>
              </a:rPr>
              <a:t>VALUES</a:t>
            </a:r>
            <a:endParaRPr lang="en-US" sz="2800" dirty="0">
              <a:solidFill>
                <a:srgbClr val="FFFFFF"/>
              </a:solidFill>
              <a:latin typeface="Calibri Light" panose="020F0302020204030204"/>
            </a:endParaRPr>
          </a:p>
          <a:p>
            <a:pPr marL="533400" lvl="0"/>
            <a:r>
              <a:rPr lang="en-US" dirty="0">
                <a:solidFill>
                  <a:srgbClr val="FFFFFF"/>
                </a:solidFill>
              </a:rPr>
              <a:t>JICS subscribes to the following values:</a:t>
            </a:r>
          </a:p>
          <a:p>
            <a:pPr marL="876300" lvl="0" indent="-342900">
              <a:buFont typeface="Arial" panose="020B0604020202020204" pitchFamily="34" charset="0"/>
              <a:buChar char="•"/>
            </a:pPr>
            <a:r>
              <a:rPr lang="en-US" dirty="0">
                <a:solidFill>
                  <a:srgbClr val="FFFFFF"/>
                </a:solidFill>
              </a:rPr>
              <a:t>Human dignity</a:t>
            </a:r>
          </a:p>
          <a:p>
            <a:pPr marL="876300" indent="-342900">
              <a:buFont typeface="Arial" panose="020B0604020202020204" pitchFamily="34" charset="0"/>
              <a:buChar char="•"/>
            </a:pPr>
            <a:r>
              <a:rPr lang="en-US" dirty="0">
                <a:solidFill>
                  <a:srgbClr val="FFFFFF"/>
                </a:solidFill>
              </a:rPr>
              <a:t>Independence</a:t>
            </a:r>
          </a:p>
          <a:p>
            <a:pPr marL="876300" indent="-342900">
              <a:buFont typeface="Arial" panose="020B0604020202020204" pitchFamily="34" charset="0"/>
              <a:buChar char="•"/>
            </a:pPr>
            <a:r>
              <a:rPr lang="en-US" dirty="0">
                <a:solidFill>
                  <a:srgbClr val="FFFFFF"/>
                </a:solidFill>
              </a:rPr>
              <a:t>Fairness</a:t>
            </a:r>
          </a:p>
          <a:p>
            <a:pPr marL="876300" lvl="0" indent="-342900">
              <a:buFont typeface="Arial" panose="020B0604020202020204" pitchFamily="34" charset="0"/>
              <a:buChar char="•"/>
            </a:pPr>
            <a:r>
              <a:rPr lang="en-US" dirty="0">
                <a:solidFill>
                  <a:srgbClr val="FFFFFF"/>
                </a:solidFill>
              </a:rPr>
              <a:t>Efficiency</a:t>
            </a:r>
          </a:p>
          <a:p>
            <a:pPr marL="876300" indent="-342900">
              <a:buFont typeface="Arial" panose="020B0604020202020204" pitchFamily="34" charset="0"/>
              <a:buChar char="•"/>
            </a:pPr>
            <a:r>
              <a:rPr lang="en-ZA" dirty="0">
                <a:solidFill>
                  <a:srgbClr val="FFFFFF"/>
                </a:solidFill>
              </a:rPr>
              <a:t>Integrity</a:t>
            </a:r>
          </a:p>
          <a:p>
            <a:pPr marL="876300" lvl="0" indent="-342900">
              <a:buFont typeface="Arial" panose="020B0604020202020204" pitchFamily="34" charset="0"/>
              <a:buChar char="•"/>
            </a:pPr>
            <a:r>
              <a:rPr lang="en-ZA" dirty="0">
                <a:solidFill>
                  <a:srgbClr val="FFFFFF"/>
                </a:solidFill>
              </a:rPr>
              <a:t>Professionalism</a:t>
            </a:r>
          </a:p>
          <a:p>
            <a:pPr marL="876300" indent="-342900">
              <a:buFont typeface="Arial" panose="020B0604020202020204" pitchFamily="34" charset="0"/>
              <a:buChar char="•"/>
            </a:pPr>
            <a:r>
              <a:rPr lang="en-ZA" dirty="0">
                <a:solidFill>
                  <a:srgbClr val="FFFFFF"/>
                </a:solidFill>
              </a:rPr>
              <a:t>Accountability</a:t>
            </a:r>
          </a:p>
          <a:p>
            <a:pPr marL="876300" lvl="0" indent="-342900">
              <a:buFont typeface="Arial" panose="020B0604020202020204" pitchFamily="34" charset="0"/>
              <a:buChar char="•"/>
            </a:pPr>
            <a:r>
              <a:rPr lang="en-ZA" dirty="0">
                <a:solidFill>
                  <a:srgbClr val="FFFFFF"/>
                </a:solidFill>
              </a:rPr>
              <a:t>Legality</a:t>
            </a:r>
          </a:p>
          <a:p>
            <a:pPr marL="533400" lvl="0"/>
            <a:endParaRPr lang="en-US" sz="2000" dirty="0">
              <a:solidFill>
                <a:srgbClr val="FFFFFF"/>
              </a:solidFill>
            </a:endParaRPr>
          </a:p>
          <a:p>
            <a:pPr marL="533400"/>
            <a:endParaRPr lang="en-US" sz="2800" b="0" i="0" u="none" strike="noStrike" baseline="0" dirty="0">
              <a:solidFill>
                <a:srgbClr val="FFFFFF"/>
              </a:solidFill>
              <a:latin typeface="+mj-lt"/>
            </a:endParaRPr>
          </a:p>
        </p:txBody>
      </p:sp>
    </p:spTree>
    <p:extLst>
      <p:ext uri="{BB962C8B-B14F-4D97-AF65-F5344CB8AC3E}">
        <p14:creationId xmlns:p14="http://schemas.microsoft.com/office/powerpoint/2010/main" xmlns="" val="185610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GB" smtClean="0"/>
              <a:pPr/>
              <a:t>20</a:t>
            </a:fld>
            <a:endParaRPr lang="en-GB"/>
          </a:p>
        </p:txBody>
      </p:sp>
      <p:sp>
        <p:nvSpPr>
          <p:cNvPr id="5" name="Rectangle 4"/>
          <p:cNvSpPr txBox="1"/>
          <p:nvPr/>
        </p:nvSpPr>
        <p:spPr>
          <a:xfrm>
            <a:off x="1851215" y="1150675"/>
            <a:ext cx="8227595" cy="5170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hangingPunct="0">
              <a:lnSpc>
                <a:spcPct val="115000"/>
              </a:lnSpc>
              <a:spcBef>
                <a:spcPts val="1000"/>
              </a:spcBef>
              <a:buSzPct val="100000"/>
              <a:defRPr sz="2400"/>
            </a:pPr>
            <a:endParaRPr lang="en-GB" sz="2400" kern="0" dirty="0">
              <a:solidFill>
                <a:srgbClr val="000000"/>
              </a:solidFill>
              <a:sym typeface="Calibri"/>
            </a:endParaRPr>
          </a:p>
        </p:txBody>
      </p:sp>
      <p:sp>
        <p:nvSpPr>
          <p:cNvPr id="2" name="Rectangle 1"/>
          <p:cNvSpPr/>
          <p:nvPr/>
        </p:nvSpPr>
        <p:spPr>
          <a:xfrm>
            <a:off x="957787" y="1485768"/>
            <a:ext cx="10134283" cy="4278094"/>
          </a:xfrm>
          <a:prstGeom prst="rect">
            <a:avLst/>
          </a:prstGeom>
        </p:spPr>
        <p:txBody>
          <a:bodyPr wrap="square">
            <a:spAutoFit/>
          </a:bodyPr>
          <a:lstStyle/>
          <a:p>
            <a:pPr algn="just" hangingPunct="0"/>
            <a:r>
              <a:rPr lang="en-GB" sz="2800" b="1" kern="0" dirty="0">
                <a:solidFill>
                  <a:srgbClr val="000000"/>
                </a:solidFill>
                <a:cs typeface="Arial" panose="020B0604020202020204" pitchFamily="34" charset="0"/>
                <a:sym typeface="Calibri"/>
              </a:rPr>
              <a:t>Activities:</a:t>
            </a:r>
          </a:p>
          <a:p>
            <a:pPr marL="457200" indent="-457200" algn="just" hangingPunct="0">
              <a:buFont typeface="Arial" panose="020B0604020202020204" pitchFamily="34" charset="0"/>
              <a:buChar char="•"/>
            </a:pPr>
            <a:r>
              <a:rPr lang="en-GB" sz="2600" b="1" kern="0" dirty="0">
                <a:solidFill>
                  <a:srgbClr val="000000"/>
                </a:solidFill>
                <a:cs typeface="Arial" panose="020B0604020202020204" pitchFamily="34" charset="0"/>
                <a:sym typeface="Calibri"/>
              </a:rPr>
              <a:t>Brand Communication</a:t>
            </a:r>
          </a:p>
          <a:p>
            <a:pPr algn="just" hangingPunct="0"/>
            <a:r>
              <a:rPr lang="en-GB" sz="2400" kern="0" dirty="0">
                <a:solidFill>
                  <a:srgbClr val="000000"/>
                </a:solidFill>
                <a:cs typeface="Arial" panose="020B0604020202020204" pitchFamily="34" charset="0"/>
                <a:sym typeface="Calibri"/>
              </a:rPr>
              <a:t>Brand management for JICS to – </a:t>
            </a:r>
          </a:p>
          <a:p>
            <a:pPr marL="342900" indent="-342900" algn="just" hangingPunct="0">
              <a:buFontTx/>
              <a:buChar char="-"/>
            </a:pPr>
            <a:r>
              <a:rPr lang="en-GB" sz="2400" kern="0" dirty="0">
                <a:solidFill>
                  <a:srgbClr val="000000"/>
                </a:solidFill>
                <a:cs typeface="Arial" panose="020B0604020202020204" pitchFamily="34" charset="0"/>
                <a:sym typeface="Calibri"/>
              </a:rPr>
              <a:t>Inform;</a:t>
            </a:r>
          </a:p>
          <a:p>
            <a:pPr marL="342900" indent="-342900" algn="just" hangingPunct="0">
              <a:buFontTx/>
              <a:buChar char="-"/>
            </a:pPr>
            <a:r>
              <a:rPr lang="en-GB" sz="2400" kern="0" dirty="0">
                <a:solidFill>
                  <a:srgbClr val="000000"/>
                </a:solidFill>
                <a:cs typeface="Arial" panose="020B0604020202020204" pitchFamily="34" charset="0"/>
                <a:sym typeface="Calibri"/>
              </a:rPr>
              <a:t>Recommend;</a:t>
            </a:r>
          </a:p>
          <a:p>
            <a:pPr marL="342900" indent="-342900" algn="just" hangingPunct="0">
              <a:buFontTx/>
              <a:buChar char="-"/>
            </a:pPr>
            <a:r>
              <a:rPr lang="en-GB" sz="2400" kern="0" dirty="0">
                <a:solidFill>
                  <a:srgbClr val="000000"/>
                </a:solidFill>
                <a:cs typeface="Arial" panose="020B0604020202020204" pitchFamily="34" charset="0"/>
                <a:sym typeface="Calibri"/>
              </a:rPr>
              <a:t>Remind; and </a:t>
            </a:r>
          </a:p>
          <a:p>
            <a:pPr marL="342900" indent="-342900" algn="just" hangingPunct="0">
              <a:buFontTx/>
              <a:buChar char="-"/>
            </a:pPr>
            <a:r>
              <a:rPr lang="en-GB" sz="2400" kern="0" dirty="0">
                <a:solidFill>
                  <a:srgbClr val="000000"/>
                </a:solidFill>
                <a:cs typeface="Arial" panose="020B0604020202020204" pitchFamily="34" charset="0"/>
                <a:sym typeface="Calibri"/>
              </a:rPr>
              <a:t>Enrich the knowledge of its stakeholders, including the public and media, about the JICS’s brand, its strengths, values and statutory mandate.</a:t>
            </a:r>
          </a:p>
          <a:p>
            <a:pPr marL="457200" indent="-457200" algn="just" hangingPunct="0">
              <a:buFont typeface="Arial" panose="020B0604020202020204" pitchFamily="34" charset="0"/>
              <a:buChar char="•"/>
            </a:pPr>
            <a:r>
              <a:rPr lang="en-GB" sz="2600" b="1" kern="0" dirty="0">
                <a:solidFill>
                  <a:srgbClr val="000000"/>
                </a:solidFill>
                <a:cs typeface="Arial" panose="020B0604020202020204" pitchFamily="34" charset="0"/>
                <a:sym typeface="Calibri"/>
              </a:rPr>
              <a:t>Brand Awareness</a:t>
            </a:r>
          </a:p>
          <a:p>
            <a:pPr marL="342900" indent="-342900" algn="just" hangingPunct="0">
              <a:buFontTx/>
              <a:buChar char="-"/>
            </a:pPr>
            <a:r>
              <a:rPr lang="en-GB" sz="2400" kern="0" dirty="0">
                <a:solidFill>
                  <a:srgbClr val="000000"/>
                </a:solidFill>
                <a:cs typeface="Arial" panose="020B0604020202020204" pitchFamily="34" charset="0"/>
                <a:sym typeface="Calibri"/>
              </a:rPr>
              <a:t>Creating JICS’s branding material for JICS’s profile, public advocacy and awareness.</a:t>
            </a:r>
          </a:p>
        </p:txBody>
      </p:sp>
      <p:sp>
        <p:nvSpPr>
          <p:cNvPr id="6" name="Text Placeholder 2"/>
          <p:cNvSpPr>
            <a:spLocks noGrp="1"/>
          </p:cNvSpPr>
          <p:nvPr>
            <p:ph type="title"/>
          </p:nvPr>
        </p:nvSpPr>
        <p:spPr>
          <a:xfrm>
            <a:off x="838201" y="178273"/>
            <a:ext cx="8207574" cy="1091847"/>
          </a:xfrm>
        </p:spPr>
        <p:txBody>
          <a:bodyPr>
            <a:noAutofit/>
          </a:bodyPr>
          <a:lstStyle/>
          <a:p>
            <a:r>
              <a:rPr lang="en-ZA" sz="4000" b="1" i="1" dirty="0">
                <a:solidFill>
                  <a:srgbClr val="002060"/>
                </a:solidFill>
                <a:cs typeface="Arial" panose="020B0604020202020204" pitchFamily="34" charset="0"/>
              </a:rPr>
              <a:t>Media and Communication</a:t>
            </a:r>
            <a:endParaRPr lang="en-GB" sz="4000" b="1" i="1" dirty="0">
              <a:solidFill>
                <a:srgbClr val="002060"/>
              </a:solidFill>
              <a:cs typeface="Arial" panose="020B0604020202020204" pitchFamily="34" charset="0"/>
            </a:endParaRPr>
          </a:p>
        </p:txBody>
      </p:sp>
    </p:spTree>
    <p:extLst>
      <p:ext uri="{BB962C8B-B14F-4D97-AF65-F5344CB8AC3E}">
        <p14:creationId xmlns:p14="http://schemas.microsoft.com/office/powerpoint/2010/main" xmlns="" val="7286006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38201" y="1340769"/>
            <a:ext cx="9578279" cy="5332765"/>
          </a:xfrm>
        </p:spPr>
        <p:txBody>
          <a:bodyPr>
            <a:normAutofit fontScale="85000" lnSpcReduction="10000"/>
          </a:bodyPr>
          <a:lstStyle/>
          <a:p>
            <a:pPr marL="0" indent="0" algn="just">
              <a:lnSpc>
                <a:spcPct val="120000"/>
              </a:lnSpc>
              <a:buNone/>
            </a:pPr>
            <a:r>
              <a:rPr lang="en-GB" sz="3100" b="1" dirty="0">
                <a:solidFill>
                  <a:schemeClr val="tx1"/>
                </a:solidFill>
                <a:cs typeface="Arial" panose="020B0604020202020204" pitchFamily="34" charset="0"/>
              </a:rPr>
              <a:t>Corporate identity</a:t>
            </a:r>
          </a:p>
          <a:p>
            <a:pPr marL="0" indent="0" algn="just">
              <a:lnSpc>
                <a:spcPct val="120000"/>
              </a:lnSpc>
              <a:buNone/>
            </a:pPr>
            <a:r>
              <a:rPr lang="en-GB" dirty="0">
                <a:solidFill>
                  <a:schemeClr val="tx1"/>
                </a:solidFill>
                <a:cs typeface="Arial" panose="020B0604020202020204" pitchFamily="34" charset="0"/>
              </a:rPr>
              <a:t>Fostering relations with the media through media conferences and publishing media on relevant themes (including mandatory reporting and overcrowding in correctional centres and remand detention facilities).</a:t>
            </a:r>
            <a:endParaRPr lang="en-GB" b="1" dirty="0">
              <a:solidFill>
                <a:schemeClr val="tx1"/>
              </a:solidFill>
              <a:cs typeface="Arial" panose="020B0604020202020204" pitchFamily="34" charset="0"/>
            </a:endParaRPr>
          </a:p>
          <a:p>
            <a:pPr marL="0" indent="0" algn="just">
              <a:lnSpc>
                <a:spcPct val="120000"/>
              </a:lnSpc>
              <a:buNone/>
            </a:pPr>
            <a:r>
              <a:rPr lang="en-GB" sz="3100" b="1" dirty="0">
                <a:solidFill>
                  <a:schemeClr val="tx1"/>
                </a:solidFill>
                <a:cs typeface="Arial" panose="020B0604020202020204" pitchFamily="34" charset="0"/>
              </a:rPr>
              <a:t>Internal Communications</a:t>
            </a:r>
          </a:p>
          <a:p>
            <a:pPr marL="0" indent="0" algn="just">
              <a:lnSpc>
                <a:spcPct val="120000"/>
              </a:lnSpc>
              <a:buNone/>
            </a:pPr>
            <a:r>
              <a:rPr lang="en-GB" dirty="0">
                <a:solidFill>
                  <a:schemeClr val="tx1"/>
                </a:solidFill>
                <a:cs typeface="Arial" panose="020B0604020202020204" pitchFamily="34" charset="0"/>
              </a:rPr>
              <a:t>JICS’S management releases internal communiques to keep </a:t>
            </a:r>
            <a:r>
              <a:rPr lang="en-GB" dirty="0" smtClean="0">
                <a:solidFill>
                  <a:schemeClr val="tx1"/>
                </a:solidFill>
                <a:cs typeface="Arial" panose="020B0604020202020204" pitchFamily="34" charset="0"/>
              </a:rPr>
              <a:t>staff </a:t>
            </a:r>
            <a:r>
              <a:rPr lang="en-GB" dirty="0">
                <a:solidFill>
                  <a:schemeClr val="tx1"/>
                </a:solidFill>
                <a:cs typeface="Arial" panose="020B0604020202020204" pitchFamily="34" charset="0"/>
              </a:rPr>
              <a:t>informed and </a:t>
            </a:r>
            <a:r>
              <a:rPr lang="en-GB" dirty="0" smtClean="0">
                <a:solidFill>
                  <a:schemeClr val="tx1"/>
                </a:solidFill>
                <a:cs typeface="Arial" panose="020B0604020202020204" pitchFamily="34" charset="0"/>
              </a:rPr>
              <a:t>to ensure </a:t>
            </a:r>
            <a:r>
              <a:rPr lang="en-GB" dirty="0">
                <a:solidFill>
                  <a:schemeClr val="tx1"/>
                </a:solidFill>
                <a:cs typeface="Arial" panose="020B0604020202020204" pitchFamily="34" charset="0"/>
              </a:rPr>
              <a:t>and maintain an environment of accountability, openness, fairness and transparency. </a:t>
            </a:r>
            <a:endParaRPr lang="en-GB" b="1" dirty="0">
              <a:solidFill>
                <a:schemeClr val="tx1"/>
              </a:solidFill>
              <a:cs typeface="Arial" panose="020B0604020202020204" pitchFamily="34" charset="0"/>
            </a:endParaRPr>
          </a:p>
          <a:p>
            <a:pPr marL="0" indent="0">
              <a:lnSpc>
                <a:spcPct val="120000"/>
              </a:lnSpc>
              <a:buNone/>
            </a:pPr>
            <a:r>
              <a:rPr lang="en-GB" sz="3100" b="1" dirty="0">
                <a:solidFill>
                  <a:schemeClr val="tx1"/>
                </a:solidFill>
                <a:cs typeface="Arial" panose="020B0604020202020204" pitchFamily="34" charset="0"/>
              </a:rPr>
              <a:t>Future Online Brand Development</a:t>
            </a:r>
            <a:r>
              <a:rPr lang="en-GB" b="1" dirty="0">
                <a:solidFill>
                  <a:schemeClr val="tx1"/>
                </a:solidFill>
                <a:cs typeface="Arial" panose="020B0604020202020204" pitchFamily="34" charset="0"/>
              </a:rPr>
              <a:t/>
            </a:r>
            <a:br>
              <a:rPr lang="en-GB" b="1" dirty="0">
                <a:solidFill>
                  <a:schemeClr val="tx1"/>
                </a:solidFill>
                <a:cs typeface="Arial" panose="020B0604020202020204" pitchFamily="34" charset="0"/>
              </a:rPr>
            </a:br>
            <a:r>
              <a:rPr lang="en-GB" dirty="0">
                <a:solidFill>
                  <a:schemeClr val="tx1"/>
                </a:solidFill>
                <a:cs typeface="Arial" panose="020B0604020202020204" pitchFamily="34" charset="0"/>
              </a:rPr>
              <a:t>Content for website;</a:t>
            </a:r>
          </a:p>
          <a:p>
            <a:pPr marL="0" indent="0">
              <a:lnSpc>
                <a:spcPct val="120000"/>
              </a:lnSpc>
              <a:buNone/>
            </a:pPr>
            <a:r>
              <a:rPr lang="en-GB" dirty="0">
                <a:solidFill>
                  <a:schemeClr val="tx1"/>
                </a:solidFill>
                <a:cs typeface="Arial" panose="020B0604020202020204" pitchFamily="34" charset="0"/>
              </a:rPr>
              <a:t>Twitter account;</a:t>
            </a:r>
          </a:p>
          <a:p>
            <a:pPr marL="0" indent="0">
              <a:lnSpc>
                <a:spcPct val="120000"/>
              </a:lnSpc>
              <a:buNone/>
            </a:pPr>
            <a:r>
              <a:rPr lang="en-GB" dirty="0">
                <a:solidFill>
                  <a:schemeClr val="tx1"/>
                </a:solidFill>
                <a:cs typeface="Arial" panose="020B0604020202020204" pitchFamily="34" charset="0"/>
              </a:rPr>
              <a:t>Social media strategy; and</a:t>
            </a:r>
          </a:p>
          <a:p>
            <a:pPr marL="0" indent="0">
              <a:lnSpc>
                <a:spcPct val="120000"/>
              </a:lnSpc>
              <a:buNone/>
            </a:pPr>
            <a:r>
              <a:rPr lang="en-GB" dirty="0">
                <a:solidFill>
                  <a:schemeClr val="tx1"/>
                </a:solidFill>
                <a:cs typeface="Arial" panose="020B0604020202020204" pitchFamily="34" charset="0"/>
              </a:rPr>
              <a:t>External and internal online communication analytics.</a:t>
            </a:r>
          </a:p>
        </p:txBody>
      </p:sp>
      <p:sp>
        <p:nvSpPr>
          <p:cNvPr id="4" name="Slide Number Placeholder 3"/>
          <p:cNvSpPr>
            <a:spLocks noGrp="1"/>
          </p:cNvSpPr>
          <p:nvPr>
            <p:ph type="sldNum" sz="quarter" idx="2"/>
          </p:nvPr>
        </p:nvSpPr>
        <p:spPr/>
        <p:txBody>
          <a:bodyPr/>
          <a:lstStyle/>
          <a:p>
            <a:fld id="{86CB4B4D-7CA3-9044-876B-883B54F8677D}" type="slidenum">
              <a:rPr lang="en-ZA" smtClean="0"/>
              <a:pPr/>
              <a:t>21</a:t>
            </a:fld>
            <a:endParaRPr lang="en-ZA"/>
          </a:p>
        </p:txBody>
      </p:sp>
      <p:sp>
        <p:nvSpPr>
          <p:cNvPr id="5" name="Text Placeholder 2"/>
          <p:cNvSpPr>
            <a:spLocks noGrp="1"/>
          </p:cNvSpPr>
          <p:nvPr>
            <p:ph type="title"/>
          </p:nvPr>
        </p:nvSpPr>
        <p:spPr/>
        <p:txBody>
          <a:bodyPr>
            <a:noAutofit/>
          </a:bodyPr>
          <a:lstStyle/>
          <a:p>
            <a:r>
              <a:rPr lang="en-ZA" sz="4000" b="1" i="1" dirty="0">
                <a:solidFill>
                  <a:srgbClr val="002060"/>
                </a:solidFill>
                <a:cs typeface="Arial" panose="020B0604020202020204" pitchFamily="34" charset="0"/>
              </a:rPr>
              <a:t>Media and Communication (continued)</a:t>
            </a:r>
            <a:endParaRPr lang="en-GB" sz="4000" b="1" i="1" dirty="0">
              <a:solidFill>
                <a:srgbClr val="002060"/>
              </a:solidFill>
              <a:cs typeface="Arial" panose="020B0604020202020204" pitchFamily="34" charset="0"/>
            </a:endParaRPr>
          </a:p>
        </p:txBody>
      </p:sp>
    </p:spTree>
    <p:extLst>
      <p:ext uri="{BB962C8B-B14F-4D97-AF65-F5344CB8AC3E}">
        <p14:creationId xmlns:p14="http://schemas.microsoft.com/office/powerpoint/2010/main" xmlns="" val="16939257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8EDCF-7A4E-48DB-B873-64BB453BEA00}"/>
              </a:ext>
            </a:extLst>
          </p:cNvPr>
          <p:cNvSpPr>
            <a:spLocks noGrp="1"/>
          </p:cNvSpPr>
          <p:nvPr>
            <p:ph type="title"/>
          </p:nvPr>
        </p:nvSpPr>
        <p:spPr>
          <a:xfrm>
            <a:off x="898350" y="536259"/>
            <a:ext cx="3389564" cy="850582"/>
          </a:xfrm>
        </p:spPr>
        <p:txBody>
          <a:bodyPr>
            <a:noAutofit/>
          </a:bodyPr>
          <a:lstStyle/>
          <a:p>
            <a:r>
              <a:rPr lang="en-GB" sz="4400" dirty="0"/>
              <a:t>programme</a:t>
            </a:r>
            <a:endParaRPr lang="en-ZA" sz="4400" dirty="0"/>
          </a:p>
        </p:txBody>
      </p:sp>
      <p:sp>
        <p:nvSpPr>
          <p:cNvPr id="3" name="Text Placeholder 2">
            <a:extLst>
              <a:ext uri="{FF2B5EF4-FFF2-40B4-BE49-F238E27FC236}">
                <a16:creationId xmlns:a16="http://schemas.microsoft.com/office/drawing/2014/main" xmlns="" id="{0ED46AE7-11C2-4F0F-A33E-5E014BF9A403}"/>
              </a:ext>
            </a:extLst>
          </p:cNvPr>
          <p:cNvSpPr>
            <a:spLocks noGrp="1"/>
          </p:cNvSpPr>
          <p:nvPr>
            <p:ph type="body" sz="quarter" idx="13"/>
          </p:nvPr>
        </p:nvSpPr>
        <p:spPr/>
        <p:txBody>
          <a:bodyPr/>
          <a:lstStyle/>
          <a:p>
            <a:r>
              <a:rPr lang="en-GB" dirty="0"/>
              <a:t>3</a:t>
            </a:r>
            <a:endParaRPr lang="en-ZA" dirty="0"/>
          </a:p>
        </p:txBody>
      </p:sp>
      <p:sp>
        <p:nvSpPr>
          <p:cNvPr id="4" name="Text Placeholder 3">
            <a:extLst>
              <a:ext uri="{FF2B5EF4-FFF2-40B4-BE49-F238E27FC236}">
                <a16:creationId xmlns:a16="http://schemas.microsoft.com/office/drawing/2014/main" xmlns="" id="{3FB3C2DA-4F3E-4342-836C-3998B63F2717}"/>
              </a:ext>
            </a:extLst>
          </p:cNvPr>
          <p:cNvSpPr>
            <a:spLocks noGrp="1"/>
          </p:cNvSpPr>
          <p:nvPr>
            <p:ph type="body" sz="quarter" idx="14"/>
          </p:nvPr>
        </p:nvSpPr>
        <p:spPr>
          <a:xfrm>
            <a:off x="887767" y="4883466"/>
            <a:ext cx="3400147" cy="1117600"/>
          </a:xfrm>
        </p:spPr>
        <p:txBody>
          <a:bodyPr/>
          <a:lstStyle/>
          <a:p>
            <a:r>
              <a:rPr lang="en-GB" b="1" dirty="0"/>
              <a:t>LEGAL SERVICES</a:t>
            </a:r>
            <a:endParaRPr lang="en-ZA" b="1" dirty="0"/>
          </a:p>
        </p:txBody>
      </p:sp>
      <p:sp>
        <p:nvSpPr>
          <p:cNvPr id="5" name="Slide Number Placeholder 4"/>
          <p:cNvSpPr>
            <a:spLocks noGrp="1"/>
          </p:cNvSpPr>
          <p:nvPr>
            <p:ph type="sldNum" sz="quarter" idx="12"/>
          </p:nvPr>
        </p:nvSpPr>
        <p:spPr/>
        <p:txBody>
          <a:bodyPr/>
          <a:lstStyle/>
          <a:p>
            <a:fld id="{813D7746-E34C-4BFF-A6F0-5A974CCD96E5}" type="slidenum">
              <a:rPr lang="en-ZA" smtClean="0"/>
              <a:pPr/>
              <a:t>22</a:t>
            </a:fld>
            <a:endParaRPr lang="en-ZA"/>
          </a:p>
        </p:txBody>
      </p:sp>
    </p:spTree>
    <p:extLst>
      <p:ext uri="{BB962C8B-B14F-4D97-AF65-F5344CB8AC3E}">
        <p14:creationId xmlns:p14="http://schemas.microsoft.com/office/powerpoint/2010/main" xmlns="" val="307016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169"/>
            <a:ext cx="8229600" cy="1143001"/>
          </a:xfrm>
        </p:spPr>
        <p:txBody>
          <a:bodyPr>
            <a:normAutofit/>
          </a:bodyPr>
          <a:lstStyle/>
          <a:p>
            <a:r>
              <a:rPr lang="en-GB" sz="4000" b="1" i="1" dirty="0">
                <a:solidFill>
                  <a:srgbClr val="002060"/>
                </a:solidFill>
              </a:rPr>
              <a:t> Directorate: Legal Services </a:t>
            </a:r>
          </a:p>
        </p:txBody>
      </p:sp>
      <p:sp>
        <p:nvSpPr>
          <p:cNvPr id="3" name="Content Placeholder 2"/>
          <p:cNvSpPr>
            <a:spLocks noGrp="1"/>
          </p:cNvSpPr>
          <p:nvPr>
            <p:ph type="body" idx="1"/>
          </p:nvPr>
        </p:nvSpPr>
        <p:spPr>
          <a:xfrm>
            <a:off x="371061" y="1225170"/>
            <a:ext cx="10982739" cy="5496305"/>
          </a:xfrm>
        </p:spPr>
        <p:txBody>
          <a:bodyPr>
            <a:noAutofit/>
          </a:bodyPr>
          <a:lstStyle/>
          <a:p>
            <a:pPr marL="0" indent="0" algn="just">
              <a:buNone/>
            </a:pPr>
            <a:r>
              <a:rPr lang="en-GB" sz="2000" b="1" dirty="0">
                <a:solidFill>
                  <a:schemeClr val="tx1"/>
                </a:solidFill>
              </a:rPr>
              <a:t>Purpose</a:t>
            </a:r>
          </a:p>
          <a:p>
            <a:pPr algn="just"/>
            <a:r>
              <a:rPr lang="en-GB" sz="2000" dirty="0">
                <a:solidFill>
                  <a:schemeClr val="tx1"/>
                </a:solidFill>
              </a:rPr>
              <a:t>To manage and administer complaints, mandatory reports and </a:t>
            </a:r>
            <a:r>
              <a:rPr lang="en-GB" sz="2000" dirty="0" smtClean="0">
                <a:solidFill>
                  <a:schemeClr val="tx1"/>
                </a:solidFill>
              </a:rPr>
              <a:t>to ensure </a:t>
            </a:r>
            <a:r>
              <a:rPr lang="en-GB" sz="2000" dirty="0">
                <a:solidFill>
                  <a:schemeClr val="tx1"/>
                </a:solidFill>
              </a:rPr>
              <a:t>that inspections and investigations are conducted </a:t>
            </a:r>
            <a:r>
              <a:rPr lang="en-GB" sz="2000" dirty="0" smtClean="0">
                <a:solidFill>
                  <a:schemeClr val="tx1"/>
                </a:solidFill>
              </a:rPr>
              <a:t>rigorously and timeously</a:t>
            </a:r>
            <a:r>
              <a:rPr lang="en-GB" sz="2000" dirty="0">
                <a:solidFill>
                  <a:schemeClr val="tx1"/>
                </a:solidFill>
              </a:rPr>
              <a:t>. </a:t>
            </a:r>
          </a:p>
          <a:p>
            <a:pPr marL="0" indent="0" algn="just">
              <a:buNone/>
            </a:pPr>
            <a:r>
              <a:rPr lang="en-GB" sz="2000" b="1" dirty="0">
                <a:solidFill>
                  <a:schemeClr val="tx1"/>
                </a:solidFill>
              </a:rPr>
              <a:t>Functions </a:t>
            </a:r>
          </a:p>
          <a:p>
            <a:pPr algn="just"/>
            <a:r>
              <a:rPr lang="en-GB" sz="2000" dirty="0">
                <a:solidFill>
                  <a:schemeClr val="tx1"/>
                </a:solidFill>
              </a:rPr>
              <a:t>To inspect all correctional facilities in accordance with an approved annual inspection plan and submit the inspection reports.</a:t>
            </a:r>
          </a:p>
          <a:p>
            <a:pPr algn="just"/>
            <a:r>
              <a:rPr lang="en-GB" sz="2000" dirty="0">
                <a:solidFill>
                  <a:schemeClr val="tx1"/>
                </a:solidFill>
              </a:rPr>
              <a:t>To conduct investigations into allegations of human rights abuses in correctional facilities.</a:t>
            </a:r>
          </a:p>
          <a:p>
            <a:pPr algn="just"/>
            <a:r>
              <a:rPr lang="en-GB" sz="2000" dirty="0">
                <a:solidFill>
                  <a:schemeClr val="tx1"/>
                </a:solidFill>
              </a:rPr>
              <a:t>To manage the mandatory reporting by heads of correctional facilities to JICS (deaths, mechanical restraints, segregations and the use of force).</a:t>
            </a:r>
          </a:p>
          <a:p>
            <a:pPr algn="just"/>
            <a:r>
              <a:rPr lang="en-GB" sz="2000" dirty="0">
                <a:solidFill>
                  <a:schemeClr val="tx1"/>
                </a:solidFill>
              </a:rPr>
              <a:t>To analyse and finalise within 72 </a:t>
            </a:r>
            <a:r>
              <a:rPr lang="en-GB" sz="2000" dirty="0" smtClean="0">
                <a:solidFill>
                  <a:schemeClr val="tx1"/>
                </a:solidFill>
              </a:rPr>
              <a:t>hours inmates’ appeals on </a:t>
            </a:r>
            <a:r>
              <a:rPr lang="en-GB" sz="2000" dirty="0">
                <a:solidFill>
                  <a:schemeClr val="tx1"/>
                </a:solidFill>
              </a:rPr>
              <a:t>mechanical restraints and </a:t>
            </a:r>
            <a:r>
              <a:rPr lang="en-GB" sz="2000" dirty="0" smtClean="0">
                <a:solidFill>
                  <a:schemeClr val="tx1"/>
                </a:solidFill>
              </a:rPr>
              <a:t>segregations. </a:t>
            </a:r>
            <a:endParaRPr lang="en-GB" sz="2000" dirty="0">
              <a:solidFill>
                <a:schemeClr val="tx1"/>
              </a:solidFill>
            </a:endParaRPr>
          </a:p>
          <a:p>
            <a:pPr algn="just"/>
            <a:r>
              <a:rPr lang="en-GB" sz="2000" dirty="0">
                <a:solidFill>
                  <a:schemeClr val="tx1"/>
                </a:solidFill>
              </a:rPr>
              <a:t>To follow up and monitor all criminal cases and inquests.</a:t>
            </a:r>
          </a:p>
          <a:p>
            <a:pPr algn="just"/>
            <a:r>
              <a:rPr lang="en-GB" sz="2000" dirty="0">
                <a:solidFill>
                  <a:schemeClr val="tx1"/>
                </a:solidFill>
              </a:rPr>
              <a:t>To receive, manage, </a:t>
            </a:r>
            <a:r>
              <a:rPr lang="en-GB" sz="2000" dirty="0" smtClean="0">
                <a:solidFill>
                  <a:schemeClr val="tx1"/>
                </a:solidFill>
              </a:rPr>
              <a:t>report, finalise and respond to all </a:t>
            </a:r>
            <a:r>
              <a:rPr lang="en-GB" sz="2000" dirty="0">
                <a:solidFill>
                  <a:schemeClr val="tx1"/>
                </a:solidFill>
              </a:rPr>
              <a:t>complaints received from inmates and external sources.</a:t>
            </a:r>
          </a:p>
          <a:p>
            <a:pPr algn="just"/>
            <a:r>
              <a:rPr lang="en-GB" sz="2000" dirty="0">
                <a:solidFill>
                  <a:schemeClr val="tx1"/>
                </a:solidFill>
              </a:rPr>
              <a:t>To refer all matters that require investigations to the Investigations Unit.</a:t>
            </a:r>
            <a:endParaRPr lang="en-ZA" sz="20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23</a:t>
            </a:fld>
            <a:endParaRPr lang="en-ZA" dirty="0"/>
          </a:p>
        </p:txBody>
      </p:sp>
    </p:spTree>
    <p:extLst>
      <p:ext uri="{BB962C8B-B14F-4D97-AF65-F5344CB8AC3E}">
        <p14:creationId xmlns:p14="http://schemas.microsoft.com/office/powerpoint/2010/main" xmlns="" val="28187171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07" y="0"/>
            <a:ext cx="8229600" cy="1143001"/>
          </a:xfrm>
        </p:spPr>
        <p:txBody>
          <a:bodyPr/>
          <a:lstStyle/>
          <a:p>
            <a:pPr algn="l"/>
            <a:r>
              <a:rPr lang="en-GB" b="1" i="1" dirty="0">
                <a:solidFill>
                  <a:srgbClr val="002060"/>
                </a:solidFill>
              </a:rPr>
              <a:t> </a:t>
            </a:r>
            <a:r>
              <a:rPr lang="en-GB" sz="4000" b="1" i="1" dirty="0">
                <a:solidFill>
                  <a:srgbClr val="002060"/>
                </a:solidFill>
              </a:rPr>
              <a:t>Inspections</a:t>
            </a:r>
          </a:p>
        </p:txBody>
      </p:sp>
      <p:sp>
        <p:nvSpPr>
          <p:cNvPr id="3" name="Content Placeholder 2"/>
          <p:cNvSpPr>
            <a:spLocks noGrp="1"/>
          </p:cNvSpPr>
          <p:nvPr>
            <p:ph type="body" idx="1"/>
          </p:nvPr>
        </p:nvSpPr>
        <p:spPr>
          <a:xfrm>
            <a:off x="840407" y="1182635"/>
            <a:ext cx="8229600" cy="4525963"/>
          </a:xfrm>
        </p:spPr>
        <p:txBody>
          <a:bodyPr>
            <a:normAutofit/>
          </a:bodyPr>
          <a:lstStyle/>
          <a:p>
            <a:pPr algn="just"/>
            <a:endParaRPr lang="en-GB" sz="2800" dirty="0">
              <a:solidFill>
                <a:schemeClr val="tx1"/>
              </a:solidFill>
            </a:endParaRPr>
          </a:p>
          <a:p>
            <a:pPr marL="0" indent="0" algn="just">
              <a:buNone/>
            </a:pPr>
            <a:r>
              <a:rPr lang="en-GB" dirty="0">
                <a:solidFill>
                  <a:schemeClr val="tx1"/>
                </a:solidFill>
              </a:rPr>
              <a:t>2021/2022 performance indicator as per DCS APP</a:t>
            </a:r>
            <a:endParaRPr lang="en-ZA"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24</a:t>
            </a:fld>
            <a:endParaRPr lang="en-ZA" dirty="0"/>
          </a:p>
        </p:txBody>
      </p:sp>
      <p:graphicFrame>
        <p:nvGraphicFramePr>
          <p:cNvPr id="5" name="Content Placeholder 6"/>
          <p:cNvGraphicFramePr>
            <a:graphicFrameLocks/>
          </p:cNvGraphicFramePr>
          <p:nvPr>
            <p:extLst>
              <p:ext uri="{D42A27DB-BD31-4B8C-83A1-F6EECF244321}">
                <p14:modId xmlns:p14="http://schemas.microsoft.com/office/powerpoint/2010/main" xmlns="" val="1963245251"/>
              </p:ext>
            </p:extLst>
          </p:nvPr>
        </p:nvGraphicFramePr>
        <p:xfrm>
          <a:off x="940904" y="2395910"/>
          <a:ext cx="9978631" cy="3960440"/>
        </p:xfrm>
        <a:graphic>
          <a:graphicData uri="http://schemas.openxmlformats.org/drawingml/2006/table">
            <a:tbl>
              <a:tblPr firstRow="1" bandRow="1"/>
              <a:tblGrid>
                <a:gridCol w="2300077">
                  <a:extLst>
                    <a:ext uri="{9D8B030D-6E8A-4147-A177-3AD203B41FA5}">
                      <a16:colId xmlns:a16="http://schemas.microsoft.com/office/drawing/2014/main" xmlns="" val="20000"/>
                    </a:ext>
                  </a:extLst>
                </a:gridCol>
                <a:gridCol w="2032298">
                  <a:extLst>
                    <a:ext uri="{9D8B030D-6E8A-4147-A177-3AD203B41FA5}">
                      <a16:colId xmlns:a16="http://schemas.microsoft.com/office/drawing/2014/main" xmlns="" val="20001"/>
                    </a:ext>
                  </a:extLst>
                </a:gridCol>
                <a:gridCol w="1413771">
                  <a:extLst>
                    <a:ext uri="{9D8B030D-6E8A-4147-A177-3AD203B41FA5}">
                      <a16:colId xmlns:a16="http://schemas.microsoft.com/office/drawing/2014/main" xmlns="" val="20002"/>
                    </a:ext>
                  </a:extLst>
                </a:gridCol>
                <a:gridCol w="1590493">
                  <a:extLst>
                    <a:ext uri="{9D8B030D-6E8A-4147-A177-3AD203B41FA5}">
                      <a16:colId xmlns:a16="http://schemas.microsoft.com/office/drawing/2014/main" xmlns="" val="20003"/>
                    </a:ext>
                  </a:extLst>
                </a:gridCol>
                <a:gridCol w="1413771">
                  <a:extLst>
                    <a:ext uri="{9D8B030D-6E8A-4147-A177-3AD203B41FA5}">
                      <a16:colId xmlns:a16="http://schemas.microsoft.com/office/drawing/2014/main" xmlns="" val="20004"/>
                    </a:ext>
                  </a:extLst>
                </a:gridCol>
                <a:gridCol w="1228221">
                  <a:extLst>
                    <a:ext uri="{9D8B030D-6E8A-4147-A177-3AD203B41FA5}">
                      <a16:colId xmlns:a16="http://schemas.microsoft.com/office/drawing/2014/main" xmlns="" val="20005"/>
                    </a:ext>
                  </a:extLst>
                </a:gridCol>
              </a:tblGrid>
              <a:tr h="1314666">
                <a:tc>
                  <a:txBody>
                    <a:bodyPr/>
                    <a:lstStyle/>
                    <a:p>
                      <a:pPr algn="l">
                        <a:lnSpc>
                          <a:spcPct val="115000"/>
                        </a:lnSpc>
                        <a:defRPr sz="1800"/>
                      </a:pPr>
                      <a:r>
                        <a:rPr sz="1100" b="1" dirty="0"/>
                        <a:t>Strategic objective</a:t>
                      </a:r>
                    </a:p>
                  </a:txBody>
                  <a:tcPr marL="45720" marR="45720" horzOverflow="overflow"/>
                </a:tc>
                <a:tc>
                  <a:txBody>
                    <a:bodyPr/>
                    <a:lstStyle/>
                    <a:p>
                      <a:pPr algn="l">
                        <a:lnSpc>
                          <a:spcPct val="115000"/>
                        </a:lnSpc>
                        <a:defRPr sz="1800"/>
                      </a:pPr>
                      <a:r>
                        <a:rPr sz="1100" b="1" dirty="0"/>
                        <a:t>Strategic indicator</a:t>
                      </a:r>
                    </a:p>
                  </a:txBody>
                  <a:tcPr marL="45720" marR="45720" horzOverflow="overflow"/>
                </a:tc>
                <a:tc>
                  <a:txBody>
                    <a:bodyPr/>
                    <a:lstStyle/>
                    <a:p>
                      <a:pPr algn="l">
                        <a:lnSpc>
                          <a:spcPct val="115000"/>
                        </a:lnSpc>
                        <a:defRPr sz="1800"/>
                      </a:pPr>
                      <a:r>
                        <a:rPr sz="1100" b="1" dirty="0"/>
                        <a:t>Actual achievement 201</a:t>
                      </a:r>
                      <a:r>
                        <a:rPr lang="en-GB" sz="1100" b="1" dirty="0"/>
                        <a:t>9/20</a:t>
                      </a:r>
                      <a:endParaRPr sz="1100" b="1" dirty="0"/>
                    </a:p>
                  </a:txBody>
                  <a:tcPr marL="45720" marR="4572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kumimoji="0" lang="en-ZA" sz="1100" b="1" i="0" u="none" strike="noStrike" kern="0" cap="none" spc="0" normalizeH="0" baseline="0" noProof="0" dirty="0">
                          <a:ln>
                            <a:noFill/>
                          </a:ln>
                          <a:solidFill>
                            <a:prstClr val="black"/>
                          </a:solidFill>
                          <a:effectLst/>
                          <a:uLnTx/>
                          <a:uFillTx/>
                          <a:latin typeface="+mn-lt"/>
                          <a:cs typeface="+mn-cs"/>
                          <a:sym typeface="Calibri"/>
                        </a:rPr>
                        <a:t>Actual achievement 2020/2021</a:t>
                      </a:r>
                    </a:p>
                  </a:txBody>
                  <a:tcPr marL="45720" marR="4572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kumimoji="0" lang="en-ZA" sz="1100" b="1" i="0" u="none" strike="noStrike" kern="0" cap="none" spc="0" normalizeH="0" baseline="0" noProof="0" dirty="0">
                          <a:ln>
                            <a:noFill/>
                          </a:ln>
                          <a:solidFill>
                            <a:prstClr val="black"/>
                          </a:solidFill>
                          <a:effectLst/>
                          <a:uLnTx/>
                          <a:uFillTx/>
                          <a:latin typeface="+mn-lt"/>
                          <a:cs typeface="+mn-cs"/>
                          <a:sym typeface="Calibri"/>
                        </a:rPr>
                        <a:t>Actual achievement 2021/2022</a:t>
                      </a:r>
                    </a:p>
                    <a:p>
                      <a:endParaRPr lang="en-ZA" dirty="0"/>
                    </a:p>
                  </a:txBody>
                  <a:tcPr marL="45720" marR="45720" horzOverflow="overflow"/>
                </a:tc>
                <a:tc>
                  <a:txBody>
                    <a:bodyPr/>
                    <a:lstStyle/>
                    <a:p>
                      <a:pPr algn="l">
                        <a:lnSpc>
                          <a:spcPct val="115000"/>
                        </a:lnSpc>
                        <a:defRPr sz="1800"/>
                      </a:pPr>
                      <a:r>
                        <a:rPr sz="1100" b="1" dirty="0"/>
                        <a:t>Planned target</a:t>
                      </a:r>
                      <a:r>
                        <a:rPr lang="en-GB" sz="1100" b="1" baseline="0" dirty="0"/>
                        <a:t> </a:t>
                      </a:r>
                      <a:r>
                        <a:rPr lang="en-GB" sz="1100" b="1" dirty="0"/>
                        <a:t>2022/2023</a:t>
                      </a:r>
                      <a:endParaRPr sz="1100" b="1" dirty="0"/>
                    </a:p>
                  </a:txBody>
                  <a:tcPr marL="45720" marR="45720" horzOverflow="overflow"/>
                </a:tc>
                <a:extLst>
                  <a:ext uri="{0D108BD9-81ED-4DB2-BD59-A6C34878D82A}">
                    <a16:rowId xmlns:a16="http://schemas.microsoft.com/office/drawing/2014/main" xmlns="" val="10000"/>
                  </a:ext>
                </a:extLst>
              </a:tr>
              <a:tr h="2645774">
                <a:tc>
                  <a:txBody>
                    <a:bodyPr/>
                    <a:lstStyle/>
                    <a:p>
                      <a:pPr algn="just">
                        <a:lnSpc>
                          <a:spcPct val="115000"/>
                        </a:lnSpc>
                        <a:defRPr sz="1100"/>
                      </a:pPr>
                      <a:r>
                        <a:rPr sz="1400" dirty="0"/>
                        <a:t>Provide effective </a:t>
                      </a:r>
                      <a:r>
                        <a:rPr lang="en-US" sz="1400" dirty="0"/>
                        <a:t>and </a:t>
                      </a:r>
                      <a:r>
                        <a:rPr sz="1400" dirty="0"/>
                        <a:t>independent oversight relating to the</a:t>
                      </a:r>
                      <a:r>
                        <a:rPr lang="en-GB" sz="1400" dirty="0"/>
                        <a:t> </a:t>
                      </a:r>
                      <a:r>
                        <a:rPr sz="1400" dirty="0"/>
                        <a:t>treatment of inmates and conditions in the correctional</a:t>
                      </a:r>
                    </a:p>
                    <a:p>
                      <a:pPr algn="just">
                        <a:lnSpc>
                          <a:spcPct val="115000"/>
                        </a:lnSpc>
                        <a:defRPr sz="1100"/>
                      </a:pPr>
                      <a:r>
                        <a:rPr sz="1400" dirty="0"/>
                        <a:t>facilities and PPPs</a:t>
                      </a:r>
                      <a:r>
                        <a:rPr lang="en-US" sz="1400" dirty="0"/>
                        <a:t>.</a:t>
                      </a:r>
                      <a:endParaRPr sz="1400" dirty="0"/>
                    </a:p>
                  </a:txBody>
                  <a:tcPr marL="45720" marR="45720" horzOverflow="overflow"/>
                </a:tc>
                <a:tc>
                  <a:txBody>
                    <a:bodyPr/>
                    <a:lstStyle/>
                    <a:p>
                      <a:pPr algn="just">
                        <a:lnSpc>
                          <a:spcPct val="115000"/>
                        </a:lnSpc>
                        <a:defRPr sz="1100"/>
                      </a:pPr>
                      <a:r>
                        <a:rPr sz="1400" dirty="0"/>
                        <a:t>Percentage of correctional</a:t>
                      </a:r>
                    </a:p>
                    <a:p>
                      <a:pPr algn="just">
                        <a:lnSpc>
                          <a:spcPct val="115000"/>
                        </a:lnSpc>
                        <a:defRPr sz="1100"/>
                      </a:pPr>
                      <a:r>
                        <a:rPr sz="1400" dirty="0"/>
                        <a:t>facilities and PPP facilities</a:t>
                      </a:r>
                      <a:r>
                        <a:rPr lang="en-GB" sz="1400" dirty="0"/>
                        <a:t> </a:t>
                      </a:r>
                      <a:r>
                        <a:rPr sz="1400" dirty="0"/>
                        <a:t>inspected on the conditions and</a:t>
                      </a:r>
                    </a:p>
                    <a:p>
                      <a:pPr algn="just">
                        <a:lnSpc>
                          <a:spcPct val="115000"/>
                        </a:lnSpc>
                        <a:defRPr sz="1100"/>
                      </a:pPr>
                      <a:r>
                        <a:rPr sz="1400" dirty="0"/>
                        <a:t>treatment of inmates</a:t>
                      </a:r>
                      <a:r>
                        <a:rPr lang="en-US" sz="1400" dirty="0"/>
                        <a:t>.</a:t>
                      </a:r>
                      <a:endParaRPr sz="1400" dirty="0"/>
                    </a:p>
                  </a:txBody>
                  <a:tcPr marL="45720" marR="45720" horzOverflow="overflow"/>
                </a:tc>
                <a:tc>
                  <a:txBody>
                    <a:bodyPr/>
                    <a:lstStyle/>
                    <a:p>
                      <a:pPr algn="l">
                        <a:lnSpc>
                          <a:spcPct val="115000"/>
                        </a:lnSpc>
                        <a:defRPr sz="1100"/>
                      </a:pPr>
                      <a:r>
                        <a:rPr lang="en-ZA" sz="1400" b="1" dirty="0"/>
                        <a:t>53%</a:t>
                      </a:r>
                    </a:p>
                    <a:p>
                      <a:pPr algn="l">
                        <a:lnSpc>
                          <a:spcPct val="115000"/>
                        </a:lnSpc>
                        <a:defRPr sz="1100"/>
                      </a:pPr>
                      <a:r>
                        <a:rPr lang="en-ZA" sz="1400" b="1" dirty="0"/>
                        <a:t>(129/243)</a:t>
                      </a:r>
                    </a:p>
                  </a:txBody>
                  <a:tcPr marL="45720" marR="45720" horzOverflow="overflow"/>
                </a:tc>
                <a:tc>
                  <a:txBody>
                    <a:bodyPr/>
                    <a:lstStyle/>
                    <a:p>
                      <a:pPr marL="0" marR="0" indent="0" algn="l" defTabSz="914400" rtl="0" latinLnBrk="0">
                        <a:lnSpc>
                          <a:spcPct val="115000"/>
                        </a:lnSpc>
                        <a:spcBef>
                          <a:spcPts val="0"/>
                        </a:spcBef>
                        <a:spcAft>
                          <a:spcPts val="0"/>
                        </a:spcAft>
                        <a:buClrTx/>
                        <a:buSzTx/>
                        <a:buFontTx/>
                        <a:buNone/>
                        <a:tabLst/>
                        <a:defRPr sz="1100"/>
                      </a:pPr>
                      <a:r>
                        <a:rPr lang="en-GB" sz="1400" b="1" i="0" u="none" strike="noStrike" cap="none" spc="0" baseline="0" dirty="0">
                          <a:ln>
                            <a:noFill/>
                          </a:ln>
                          <a:solidFill>
                            <a:schemeClr val="tx1"/>
                          </a:solidFill>
                          <a:uFillTx/>
                          <a:latin typeface="+mn-lt"/>
                          <a:ea typeface="+mn-ea"/>
                          <a:cs typeface="+mn-cs"/>
                          <a:sym typeface="Calibri"/>
                        </a:rPr>
                        <a:t>56%</a:t>
                      </a:r>
                    </a:p>
                    <a:p>
                      <a:pPr marL="0" marR="0" indent="0" algn="l" defTabSz="914400" rtl="0" latinLnBrk="0">
                        <a:lnSpc>
                          <a:spcPct val="115000"/>
                        </a:lnSpc>
                        <a:spcBef>
                          <a:spcPts val="0"/>
                        </a:spcBef>
                        <a:spcAft>
                          <a:spcPts val="0"/>
                        </a:spcAft>
                        <a:buClrTx/>
                        <a:buSzTx/>
                        <a:buFontTx/>
                        <a:buNone/>
                        <a:tabLst/>
                        <a:defRPr sz="1100"/>
                      </a:pPr>
                      <a:r>
                        <a:rPr lang="en-GB" sz="1400" b="1" i="0" u="none" strike="noStrike" cap="none" spc="0" baseline="0" dirty="0">
                          <a:ln>
                            <a:noFill/>
                          </a:ln>
                          <a:solidFill>
                            <a:schemeClr val="tx1"/>
                          </a:solidFill>
                          <a:uFillTx/>
                          <a:latin typeface="+mn-lt"/>
                          <a:ea typeface="+mn-ea"/>
                          <a:cs typeface="+mn-cs"/>
                          <a:sym typeface="Calibri"/>
                        </a:rPr>
                        <a:t>(136</a:t>
                      </a:r>
                      <a:r>
                        <a:rPr lang="en-ZA" sz="1400" b="1" i="0" u="none" strike="noStrike" cap="none" spc="0" baseline="0" dirty="0">
                          <a:ln>
                            <a:noFill/>
                          </a:ln>
                          <a:solidFill>
                            <a:schemeClr val="tx1"/>
                          </a:solidFill>
                          <a:uFillTx/>
                          <a:latin typeface="+mn-lt"/>
                          <a:ea typeface="+mn-ea"/>
                          <a:cs typeface="+mn-cs"/>
                          <a:sym typeface="Calibri"/>
                        </a:rPr>
                        <a:t>/243)</a:t>
                      </a:r>
                    </a:p>
                  </a:txBody>
                  <a:tcPr marL="45720" marR="4572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100"/>
                      </a:pPr>
                      <a:r>
                        <a:rPr kumimoji="0" lang="en-GB" sz="1400" b="1" i="0" u="none" strike="noStrike" kern="0" cap="none" spc="0" normalizeH="0" baseline="0" noProof="0" dirty="0">
                          <a:ln>
                            <a:noFill/>
                          </a:ln>
                          <a:solidFill>
                            <a:prstClr val="black"/>
                          </a:solidFill>
                          <a:effectLst/>
                          <a:uLnTx/>
                          <a:uFillTx/>
                          <a:latin typeface="+mn-lt"/>
                          <a:ea typeface="+mn-ea"/>
                          <a:cs typeface="+mn-cs"/>
                          <a:sym typeface="Calibri"/>
                        </a:rPr>
                        <a:t>70%</a:t>
                      </a:r>
                    </a:p>
                    <a:p>
                      <a:pPr marL="0" marR="0" lvl="0" indent="0" algn="l" defTabSz="914400" rtl="0" eaLnBrk="1" fontAlgn="auto" latinLnBrk="0" hangingPunct="1">
                        <a:lnSpc>
                          <a:spcPct val="115000"/>
                        </a:lnSpc>
                        <a:spcBef>
                          <a:spcPts val="0"/>
                        </a:spcBef>
                        <a:spcAft>
                          <a:spcPts val="0"/>
                        </a:spcAft>
                        <a:buClrTx/>
                        <a:buSzTx/>
                        <a:buFontTx/>
                        <a:buNone/>
                        <a:tabLst/>
                        <a:defRPr sz="1100"/>
                      </a:pPr>
                      <a:r>
                        <a:rPr kumimoji="0" lang="en-GB" sz="1400" b="1" i="0" u="none" strike="noStrike" kern="0" cap="none" spc="0" normalizeH="0" baseline="0" noProof="0" dirty="0">
                          <a:ln>
                            <a:noFill/>
                          </a:ln>
                          <a:solidFill>
                            <a:prstClr val="black"/>
                          </a:solidFill>
                          <a:effectLst/>
                          <a:uLnTx/>
                          <a:uFillTx/>
                          <a:latin typeface="+mn-lt"/>
                          <a:ea typeface="+mn-ea"/>
                          <a:cs typeface="+mn-cs"/>
                          <a:sym typeface="Calibri"/>
                        </a:rPr>
                        <a:t>(170</a:t>
                      </a:r>
                      <a:r>
                        <a:rPr kumimoji="0" lang="en-ZA" sz="1400" b="1" i="0" u="none" strike="noStrike" kern="0" cap="none" spc="0" normalizeH="0" baseline="0" noProof="0" dirty="0">
                          <a:ln>
                            <a:noFill/>
                          </a:ln>
                          <a:solidFill>
                            <a:prstClr val="black"/>
                          </a:solidFill>
                          <a:effectLst/>
                          <a:uLnTx/>
                          <a:uFillTx/>
                          <a:latin typeface="+mn-lt"/>
                          <a:ea typeface="+mn-ea"/>
                          <a:cs typeface="+mn-cs"/>
                          <a:sym typeface="Calibri"/>
                        </a:rPr>
                        <a:t>/243)</a:t>
                      </a:r>
                    </a:p>
                    <a:p>
                      <a:pPr marL="0" marR="0" lvl="0" indent="0" algn="l" defTabSz="914400" rtl="0" eaLnBrk="1" fontAlgn="auto" latinLnBrk="0" hangingPunct="1">
                        <a:lnSpc>
                          <a:spcPct val="115000"/>
                        </a:lnSpc>
                        <a:spcBef>
                          <a:spcPts val="0"/>
                        </a:spcBef>
                        <a:spcAft>
                          <a:spcPts val="0"/>
                        </a:spcAft>
                        <a:buClrTx/>
                        <a:buSzTx/>
                        <a:buFontTx/>
                        <a:buNone/>
                        <a:tabLst/>
                        <a:defRPr sz="1100"/>
                      </a:pPr>
                      <a:r>
                        <a:rPr kumimoji="0" lang="en-GB" sz="1400" b="1" i="0" u="none" strike="noStrike" kern="0" cap="none" spc="0" normalizeH="0" baseline="0" noProof="0" dirty="0">
                          <a:ln>
                            <a:noFill/>
                          </a:ln>
                          <a:solidFill>
                            <a:prstClr val="black"/>
                          </a:solidFill>
                          <a:effectLst/>
                          <a:uLnTx/>
                          <a:uFillTx/>
                          <a:latin typeface="+mn-lt"/>
                          <a:ea typeface="+mn-ea"/>
                          <a:cs typeface="+mn-cs"/>
                          <a:sym typeface="Calibri"/>
                        </a:rPr>
                        <a:t>*including unannounced inspections</a:t>
                      </a:r>
                      <a:endParaRPr kumimoji="0" lang="en-ZA" sz="1400" b="1" i="0" u="none" strike="noStrike" kern="0" cap="none" spc="0" normalizeH="0" baseline="0" noProof="0" dirty="0">
                        <a:ln>
                          <a:noFill/>
                        </a:ln>
                        <a:solidFill>
                          <a:prstClr val="black"/>
                        </a:solidFill>
                        <a:effectLst/>
                        <a:uLnTx/>
                        <a:uFillTx/>
                        <a:latin typeface="+mn-lt"/>
                        <a:ea typeface="+mn-ea"/>
                        <a:cs typeface="+mn-cs"/>
                        <a:sym typeface="Calibri"/>
                      </a:endParaRPr>
                    </a:p>
                  </a:txBody>
                  <a:tcPr marL="45720" marR="4572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100"/>
                      </a:pPr>
                      <a:r>
                        <a:rPr kumimoji="0" lang="en-GB" sz="1400" b="1" i="0" u="none" strike="noStrike" kern="0" cap="none" spc="0" normalizeH="0" baseline="0" noProof="0" dirty="0">
                          <a:ln>
                            <a:noFill/>
                          </a:ln>
                          <a:solidFill>
                            <a:prstClr val="black"/>
                          </a:solidFill>
                          <a:effectLst/>
                          <a:uLnTx/>
                          <a:uFillTx/>
                          <a:latin typeface="+mn-lt"/>
                          <a:ea typeface="+mn-ea"/>
                          <a:cs typeface="+mn-cs"/>
                          <a:sym typeface="Calibri"/>
                        </a:rPr>
                        <a:t>56%</a:t>
                      </a:r>
                    </a:p>
                    <a:p>
                      <a:pPr marL="0" marR="0" lvl="0" indent="0" algn="l" defTabSz="914400" rtl="0" eaLnBrk="1" fontAlgn="auto" latinLnBrk="0" hangingPunct="1">
                        <a:lnSpc>
                          <a:spcPct val="115000"/>
                        </a:lnSpc>
                        <a:spcBef>
                          <a:spcPts val="0"/>
                        </a:spcBef>
                        <a:spcAft>
                          <a:spcPts val="0"/>
                        </a:spcAft>
                        <a:buClrTx/>
                        <a:buSzTx/>
                        <a:buFontTx/>
                        <a:buNone/>
                        <a:tabLst/>
                        <a:defRPr sz="1100"/>
                      </a:pPr>
                      <a:r>
                        <a:rPr kumimoji="0" lang="en-GB" sz="1400" b="1" i="0" u="none" strike="noStrike" kern="0" cap="none" spc="0" normalizeH="0" baseline="0" noProof="0" dirty="0">
                          <a:ln>
                            <a:noFill/>
                          </a:ln>
                          <a:solidFill>
                            <a:prstClr val="black"/>
                          </a:solidFill>
                          <a:effectLst/>
                          <a:uLnTx/>
                          <a:uFillTx/>
                          <a:latin typeface="+mn-lt"/>
                          <a:ea typeface="+mn-ea"/>
                          <a:cs typeface="+mn-cs"/>
                          <a:sym typeface="Calibri"/>
                        </a:rPr>
                        <a:t>(136</a:t>
                      </a:r>
                      <a:r>
                        <a:rPr kumimoji="0" lang="en-ZA" sz="1400" b="1" i="0" u="none" strike="noStrike" kern="0" cap="none" spc="0" normalizeH="0" baseline="0" noProof="0" dirty="0">
                          <a:ln>
                            <a:noFill/>
                          </a:ln>
                          <a:solidFill>
                            <a:prstClr val="black"/>
                          </a:solidFill>
                          <a:effectLst/>
                          <a:uLnTx/>
                          <a:uFillTx/>
                          <a:latin typeface="+mn-lt"/>
                          <a:ea typeface="+mn-ea"/>
                          <a:cs typeface="+mn-cs"/>
                          <a:sym typeface="Calibri"/>
                        </a:rPr>
                        <a:t>/243)</a:t>
                      </a:r>
                    </a:p>
                    <a:p>
                      <a:endParaRPr lang="en-ZA" dirty="0"/>
                    </a:p>
                  </a:txBody>
                  <a:tcPr marL="45720" marR="45720"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6638349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00" y="0"/>
            <a:ext cx="8229600" cy="1143001"/>
          </a:xfrm>
        </p:spPr>
        <p:txBody>
          <a:bodyPr/>
          <a:lstStyle/>
          <a:p>
            <a:pPr algn="l"/>
            <a:r>
              <a:rPr lang="en-GB" b="1" i="1" dirty="0">
                <a:solidFill>
                  <a:srgbClr val="002060"/>
                </a:solidFill>
              </a:rPr>
              <a:t> </a:t>
            </a:r>
            <a:r>
              <a:rPr lang="en-GB" sz="4000" b="1" i="1" dirty="0">
                <a:solidFill>
                  <a:srgbClr val="002060"/>
                </a:solidFill>
              </a:rPr>
              <a:t>Inspections</a:t>
            </a:r>
          </a:p>
        </p:txBody>
      </p:sp>
      <p:sp>
        <p:nvSpPr>
          <p:cNvPr id="3" name="Content Placeholder 2"/>
          <p:cNvSpPr>
            <a:spLocks noGrp="1"/>
          </p:cNvSpPr>
          <p:nvPr>
            <p:ph type="body" idx="1"/>
          </p:nvPr>
        </p:nvSpPr>
        <p:spPr>
          <a:xfrm>
            <a:off x="822651" y="1228318"/>
            <a:ext cx="10158615" cy="4325816"/>
          </a:xfrm>
        </p:spPr>
        <p:txBody>
          <a:bodyPr>
            <a:normAutofit/>
          </a:bodyPr>
          <a:lstStyle/>
          <a:p>
            <a:pPr algn="just"/>
            <a:endParaRPr lang="en-GB" sz="2800" dirty="0">
              <a:solidFill>
                <a:schemeClr val="tx1"/>
              </a:solidFill>
            </a:endParaRPr>
          </a:p>
          <a:p>
            <a:pPr marL="0" indent="0" algn="just">
              <a:buNone/>
            </a:pPr>
            <a:r>
              <a:rPr lang="en-GB" dirty="0">
                <a:solidFill>
                  <a:schemeClr val="tx1"/>
                </a:solidFill>
              </a:rPr>
              <a:t>2022/2023 performance indicator as per DCS APP (Quarterly Targets) </a:t>
            </a:r>
            <a:endParaRPr lang="en-ZA"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25</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877250580"/>
              </p:ext>
            </p:extLst>
          </p:nvPr>
        </p:nvGraphicFramePr>
        <p:xfrm>
          <a:off x="926345" y="2681300"/>
          <a:ext cx="9860187" cy="2780040"/>
        </p:xfrm>
        <a:graphic>
          <a:graphicData uri="http://schemas.openxmlformats.org/drawingml/2006/table">
            <a:tbl>
              <a:tblPr firstRow="1" firstCol="1" bandRow="1">
                <a:tableStyleId>{5C22544A-7EE6-4342-B048-85BDC9FD1C3A}</a:tableStyleId>
              </a:tblPr>
              <a:tblGrid>
                <a:gridCol w="577806">
                  <a:extLst>
                    <a:ext uri="{9D8B030D-6E8A-4147-A177-3AD203B41FA5}">
                      <a16:colId xmlns:a16="http://schemas.microsoft.com/office/drawing/2014/main" xmlns="" val="20000"/>
                    </a:ext>
                  </a:extLst>
                </a:gridCol>
                <a:gridCol w="3135539">
                  <a:extLst>
                    <a:ext uri="{9D8B030D-6E8A-4147-A177-3AD203B41FA5}">
                      <a16:colId xmlns:a16="http://schemas.microsoft.com/office/drawing/2014/main" xmlns="" val="20001"/>
                    </a:ext>
                  </a:extLst>
                </a:gridCol>
                <a:gridCol w="1656511">
                  <a:extLst>
                    <a:ext uri="{9D8B030D-6E8A-4147-A177-3AD203B41FA5}">
                      <a16:colId xmlns:a16="http://schemas.microsoft.com/office/drawing/2014/main" xmlns="" val="20002"/>
                    </a:ext>
                  </a:extLst>
                </a:gridCol>
                <a:gridCol w="1126034">
                  <a:extLst>
                    <a:ext uri="{9D8B030D-6E8A-4147-A177-3AD203B41FA5}">
                      <a16:colId xmlns:a16="http://schemas.microsoft.com/office/drawing/2014/main" xmlns="" val="20003"/>
                    </a:ext>
                  </a:extLst>
                </a:gridCol>
                <a:gridCol w="1070817">
                  <a:extLst>
                    <a:ext uri="{9D8B030D-6E8A-4147-A177-3AD203B41FA5}">
                      <a16:colId xmlns:a16="http://schemas.microsoft.com/office/drawing/2014/main" xmlns="" val="20004"/>
                    </a:ext>
                  </a:extLst>
                </a:gridCol>
                <a:gridCol w="1184348">
                  <a:extLst>
                    <a:ext uri="{9D8B030D-6E8A-4147-A177-3AD203B41FA5}">
                      <a16:colId xmlns:a16="http://schemas.microsoft.com/office/drawing/2014/main" xmlns="" val="20005"/>
                    </a:ext>
                  </a:extLst>
                </a:gridCol>
                <a:gridCol w="1109132">
                  <a:extLst>
                    <a:ext uri="{9D8B030D-6E8A-4147-A177-3AD203B41FA5}">
                      <a16:colId xmlns:a16="http://schemas.microsoft.com/office/drawing/2014/main" xmlns="" val="20006"/>
                    </a:ext>
                  </a:extLst>
                </a:gridCol>
              </a:tblGrid>
              <a:tr h="194310">
                <a:tc gridSpan="7">
                  <a:txBody>
                    <a:bodyPr/>
                    <a:lstStyle/>
                    <a:p>
                      <a:pPr algn="l">
                        <a:lnSpc>
                          <a:spcPct val="115000"/>
                        </a:lnSpc>
                        <a:spcAft>
                          <a:spcPts val="0"/>
                        </a:spcAft>
                      </a:pPr>
                      <a:r>
                        <a:rPr lang="en-GB" sz="1800" kern="1200" dirty="0">
                          <a:effectLst/>
                        </a:rPr>
                        <a:t>Sub Programme: Judicial Inspectorate for Correctional Services (JICS)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68249">
                <a:tc gridSpan="2">
                  <a:txBody>
                    <a:bodyPr/>
                    <a:lstStyle/>
                    <a:p>
                      <a:pPr algn="l">
                        <a:lnSpc>
                          <a:spcPct val="115000"/>
                        </a:lnSpc>
                        <a:spcAft>
                          <a:spcPts val="0"/>
                        </a:spcAft>
                      </a:pPr>
                      <a:r>
                        <a:rPr lang="en-GB" sz="1800" kern="1200" dirty="0">
                          <a:effectLst/>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ZA"/>
                    </a:p>
                  </a:txBody>
                  <a:tcPr/>
                </a:tc>
                <a:tc>
                  <a:txBody>
                    <a:bodyPr/>
                    <a:lstStyle/>
                    <a:p>
                      <a:pPr algn="l">
                        <a:lnSpc>
                          <a:spcPct val="115000"/>
                        </a:lnSpc>
                        <a:spcAft>
                          <a:spcPts val="0"/>
                        </a:spcAft>
                      </a:pPr>
                      <a:r>
                        <a:rPr lang="en-GB" sz="1800" kern="1200" dirty="0">
                          <a:effectLst/>
                        </a:rPr>
                        <a:t>Annual 2022/2023</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15000"/>
                        </a:lnSpc>
                        <a:spcAft>
                          <a:spcPts val="0"/>
                        </a:spcAft>
                      </a:pPr>
                      <a:r>
                        <a:rPr lang="en-GB" sz="1800" kern="1200" dirty="0">
                          <a:effectLst/>
                        </a:rPr>
                        <a:t>Quarter 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15000"/>
                        </a:lnSpc>
                        <a:spcAft>
                          <a:spcPts val="0"/>
                        </a:spcAft>
                      </a:pPr>
                      <a:r>
                        <a:rPr lang="en-GB" sz="1800" kern="1200">
                          <a:effectLst/>
                        </a:rPr>
                        <a:t>Quarter 2</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15000"/>
                        </a:lnSpc>
                        <a:spcAft>
                          <a:spcPts val="0"/>
                        </a:spcAft>
                      </a:pPr>
                      <a:r>
                        <a:rPr lang="en-GB" sz="1800" kern="1200">
                          <a:effectLst/>
                        </a:rPr>
                        <a:t>Quarter 3</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15000"/>
                        </a:lnSpc>
                        <a:spcAft>
                          <a:spcPts val="0"/>
                        </a:spcAft>
                      </a:pPr>
                      <a:r>
                        <a:rPr lang="en-GB" sz="1800" kern="1200" dirty="0">
                          <a:effectLst/>
                        </a:rPr>
                        <a:t>Quarter 4</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1"/>
                  </a:ext>
                </a:extLst>
              </a:tr>
              <a:tr h="1824111">
                <a:tc>
                  <a:txBody>
                    <a:bodyPr/>
                    <a:lstStyle/>
                    <a:p>
                      <a:pPr algn="l">
                        <a:lnSpc>
                          <a:spcPct val="115000"/>
                        </a:lnSpc>
                        <a:spcAft>
                          <a:spcPts val="0"/>
                        </a:spcAft>
                      </a:pPr>
                      <a:r>
                        <a:rPr lang="en-GB" sz="1000" dirty="0">
                          <a:effectLst/>
                        </a:rPr>
                        <a:t>7.1.3.13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just">
                        <a:lnSpc>
                          <a:spcPct val="115000"/>
                        </a:lnSpc>
                        <a:spcAft>
                          <a:spcPts val="0"/>
                        </a:spcAft>
                      </a:pPr>
                      <a:r>
                        <a:rPr lang="en-GB" sz="1800" dirty="0">
                          <a:effectLst/>
                        </a:rPr>
                        <a:t>Percentage of correctional facilities and </a:t>
                      </a:r>
                      <a:r>
                        <a:rPr lang="en-GB" sz="1800" dirty="0" smtClean="0">
                          <a:effectLst/>
                        </a:rPr>
                        <a:t>PPP </a:t>
                      </a:r>
                      <a:r>
                        <a:rPr lang="en-GB" sz="1800" dirty="0">
                          <a:effectLst/>
                        </a:rPr>
                        <a:t>facilities inspected on </a:t>
                      </a:r>
                      <a:r>
                        <a:rPr lang="en-GB" sz="1800" dirty="0" smtClean="0">
                          <a:effectLst/>
                        </a:rPr>
                        <a:t>conditions </a:t>
                      </a:r>
                      <a:r>
                        <a:rPr lang="en-GB" sz="1800" dirty="0">
                          <a:effectLst/>
                        </a:rPr>
                        <a:t>and treatment of inmates.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15000"/>
                        </a:lnSpc>
                        <a:spcAft>
                          <a:spcPts val="0"/>
                        </a:spcAft>
                      </a:pPr>
                      <a:r>
                        <a:rPr lang="en-GB" sz="1800" b="0" dirty="0">
                          <a:effectLst/>
                        </a:rPr>
                        <a:t>56%</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l">
                        <a:lnSpc>
                          <a:spcPct val="115000"/>
                        </a:lnSpc>
                        <a:defRPr sz="1100"/>
                      </a:pPr>
                      <a:r>
                        <a:rPr lang="en-GB" sz="1600" b="0" dirty="0"/>
                        <a:t>15</a:t>
                      </a:r>
                      <a:r>
                        <a:rPr sz="1600" b="0" dirty="0"/>
                        <a:t>%</a:t>
                      </a:r>
                    </a:p>
                    <a:p>
                      <a:pPr algn="l">
                        <a:lnSpc>
                          <a:spcPct val="115000"/>
                        </a:lnSpc>
                        <a:defRPr sz="1100"/>
                      </a:pPr>
                      <a:r>
                        <a:rPr sz="1600" b="0" dirty="0"/>
                        <a:t>(</a:t>
                      </a:r>
                      <a:r>
                        <a:rPr lang="en-GB" sz="1600" b="0" dirty="0"/>
                        <a:t>37</a:t>
                      </a:r>
                      <a:r>
                        <a:rPr sz="1600" b="0" dirty="0"/>
                        <a:t>/243)</a:t>
                      </a:r>
                    </a:p>
                    <a:p>
                      <a:pPr algn="l">
                        <a:lnSpc>
                          <a:spcPct val="115000"/>
                        </a:lnSpc>
                        <a:defRPr sz="1100"/>
                      </a:pPr>
                      <a:r>
                        <a:rPr sz="1600" b="0" dirty="0"/>
                        <a:t> </a:t>
                      </a:r>
                    </a:p>
                  </a:txBody>
                  <a:tcPr marL="45720" marR="45720" horzOverflow="overflow"/>
                </a:tc>
                <a:tc>
                  <a:txBody>
                    <a:bodyPr/>
                    <a:lstStyle/>
                    <a:p>
                      <a:pPr algn="l">
                        <a:lnSpc>
                          <a:spcPct val="115000"/>
                        </a:lnSpc>
                        <a:defRPr sz="1100"/>
                      </a:pPr>
                      <a:r>
                        <a:rPr lang="en-GB" sz="1600" b="0" dirty="0"/>
                        <a:t>30%</a:t>
                      </a:r>
                      <a:endParaRPr sz="1600" b="0" dirty="0"/>
                    </a:p>
                    <a:p>
                      <a:pPr algn="l">
                        <a:lnSpc>
                          <a:spcPct val="115000"/>
                        </a:lnSpc>
                        <a:defRPr sz="1100"/>
                      </a:pPr>
                      <a:r>
                        <a:rPr lang="en-GB" sz="1600" b="0" dirty="0"/>
                        <a:t>(73</a:t>
                      </a:r>
                      <a:r>
                        <a:rPr sz="1600" b="0" dirty="0"/>
                        <a:t>/243)</a:t>
                      </a:r>
                    </a:p>
                  </a:txBody>
                  <a:tcPr marL="45720" marR="45720" horzOverflow="overflow"/>
                </a:tc>
                <a:tc>
                  <a:txBody>
                    <a:bodyPr/>
                    <a:lstStyle/>
                    <a:p>
                      <a:pPr algn="l">
                        <a:lnSpc>
                          <a:spcPct val="115000"/>
                        </a:lnSpc>
                        <a:defRPr sz="1100"/>
                      </a:pPr>
                      <a:r>
                        <a:rPr lang="en-ZA" sz="1600" b="0" dirty="0"/>
                        <a:t>41%</a:t>
                      </a:r>
                    </a:p>
                    <a:p>
                      <a:pPr algn="l">
                        <a:lnSpc>
                          <a:spcPct val="115000"/>
                        </a:lnSpc>
                        <a:defRPr sz="1100"/>
                      </a:pPr>
                      <a:r>
                        <a:rPr lang="en-ZA" sz="1600" b="0" dirty="0" smtClean="0"/>
                        <a:t>(100/243</a:t>
                      </a:r>
                      <a:r>
                        <a:rPr lang="en-ZA" sz="1600" b="0" dirty="0"/>
                        <a:t>)</a:t>
                      </a:r>
                    </a:p>
                  </a:txBody>
                  <a:tcPr marL="45720" marR="45720" horzOverflow="overflow"/>
                </a:tc>
                <a:tc>
                  <a:txBody>
                    <a:bodyPr/>
                    <a:lstStyle/>
                    <a:p>
                      <a:pPr marL="0" marR="0" indent="0" algn="l" defTabSz="914400" rtl="0" latinLnBrk="0">
                        <a:lnSpc>
                          <a:spcPct val="115000"/>
                        </a:lnSpc>
                        <a:spcBef>
                          <a:spcPts val="0"/>
                        </a:spcBef>
                        <a:spcAft>
                          <a:spcPts val="0"/>
                        </a:spcAft>
                        <a:buClrTx/>
                        <a:buSzTx/>
                        <a:buFontTx/>
                        <a:buNone/>
                        <a:tabLst/>
                        <a:defRPr sz="1100"/>
                      </a:pPr>
                      <a:r>
                        <a:rPr lang="en-GB" sz="1600" b="0" i="0" u="none" strike="noStrike" cap="none" spc="0" baseline="0" dirty="0">
                          <a:ln>
                            <a:noFill/>
                          </a:ln>
                          <a:solidFill>
                            <a:schemeClr val="tx1"/>
                          </a:solidFill>
                          <a:uFillTx/>
                          <a:latin typeface="+mn-lt"/>
                          <a:ea typeface="+mn-ea"/>
                          <a:cs typeface="+mn-cs"/>
                          <a:sym typeface="Calibri"/>
                        </a:rPr>
                        <a:t>56%</a:t>
                      </a:r>
                    </a:p>
                    <a:p>
                      <a:pPr marL="0" marR="0" indent="0" algn="l" defTabSz="914400" rtl="0" latinLnBrk="0">
                        <a:lnSpc>
                          <a:spcPct val="115000"/>
                        </a:lnSpc>
                        <a:spcBef>
                          <a:spcPts val="0"/>
                        </a:spcBef>
                        <a:spcAft>
                          <a:spcPts val="0"/>
                        </a:spcAft>
                        <a:buClrTx/>
                        <a:buSzTx/>
                        <a:buFontTx/>
                        <a:buNone/>
                        <a:tabLst/>
                        <a:defRPr sz="1100"/>
                      </a:pPr>
                      <a:r>
                        <a:rPr lang="en-GB" sz="1600" b="0" i="0" u="none" strike="noStrike" cap="none" spc="0" baseline="0" dirty="0">
                          <a:ln>
                            <a:noFill/>
                          </a:ln>
                          <a:solidFill>
                            <a:schemeClr val="tx1"/>
                          </a:solidFill>
                          <a:uFillTx/>
                          <a:latin typeface="+mn-lt"/>
                          <a:ea typeface="+mn-ea"/>
                          <a:cs typeface="+mn-cs"/>
                          <a:sym typeface="Calibri"/>
                        </a:rPr>
                        <a:t>(136</a:t>
                      </a:r>
                      <a:r>
                        <a:rPr lang="en-ZA" sz="1600" b="0" i="0" u="none" strike="noStrike" cap="none" spc="0" baseline="0" dirty="0">
                          <a:ln>
                            <a:noFill/>
                          </a:ln>
                          <a:solidFill>
                            <a:schemeClr val="tx1"/>
                          </a:solidFill>
                          <a:uFillTx/>
                          <a:latin typeface="+mn-lt"/>
                          <a:ea typeface="+mn-ea"/>
                          <a:cs typeface="+mn-cs"/>
                          <a:sym typeface="Calibri"/>
                        </a:rPr>
                        <a:t>/243)</a:t>
                      </a:r>
                    </a:p>
                  </a:txBody>
                  <a:tcPr marL="45720" marR="45720"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9559739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87" y="0"/>
            <a:ext cx="8229600" cy="1143001"/>
          </a:xfrm>
        </p:spPr>
        <p:txBody>
          <a:bodyPr>
            <a:normAutofit/>
          </a:bodyPr>
          <a:lstStyle/>
          <a:p>
            <a:pPr algn="l"/>
            <a:r>
              <a:rPr lang="en-GB" sz="4000" b="1" i="1" dirty="0"/>
              <a:t> </a:t>
            </a:r>
            <a:r>
              <a:rPr lang="en-GB" sz="4000" b="1" i="1" dirty="0">
                <a:solidFill>
                  <a:srgbClr val="002060"/>
                </a:solidFill>
              </a:rPr>
              <a:t>Investigations</a:t>
            </a:r>
          </a:p>
        </p:txBody>
      </p:sp>
      <p:sp>
        <p:nvSpPr>
          <p:cNvPr id="3" name="Content Placeholder 2"/>
          <p:cNvSpPr>
            <a:spLocks noGrp="1"/>
          </p:cNvSpPr>
          <p:nvPr>
            <p:ph type="body" idx="1"/>
          </p:nvPr>
        </p:nvSpPr>
        <p:spPr>
          <a:xfrm>
            <a:off x="820793" y="1508126"/>
            <a:ext cx="8821543" cy="5213349"/>
          </a:xfrm>
        </p:spPr>
        <p:txBody>
          <a:bodyPr>
            <a:normAutofit/>
          </a:bodyPr>
          <a:lstStyle/>
          <a:p>
            <a:pPr algn="just"/>
            <a:r>
              <a:rPr lang="en-GB" sz="2200" dirty="0">
                <a:solidFill>
                  <a:schemeClr val="tx1"/>
                </a:solidFill>
              </a:rPr>
              <a:t>Conducts investigations at correctional facilities into allegations of human rights abuses on an </a:t>
            </a:r>
            <a:r>
              <a:rPr lang="en-GB" sz="2200" i="1" dirty="0">
                <a:solidFill>
                  <a:schemeClr val="tx1"/>
                </a:solidFill>
              </a:rPr>
              <a:t>ad hoc </a:t>
            </a:r>
            <a:r>
              <a:rPr lang="en-GB" sz="2200" dirty="0">
                <a:solidFill>
                  <a:schemeClr val="tx1"/>
                </a:solidFill>
              </a:rPr>
              <a:t>basis within 30 days after receiving instructions. </a:t>
            </a:r>
          </a:p>
          <a:p>
            <a:pPr algn="just"/>
            <a:r>
              <a:rPr lang="en-US" sz="2200" dirty="0">
                <a:solidFill>
                  <a:schemeClr val="tx1"/>
                </a:solidFill>
              </a:rPr>
              <a:t>Investigate all cases of: </a:t>
            </a:r>
            <a:endParaRPr lang="en-GB" sz="2200" dirty="0">
              <a:solidFill>
                <a:schemeClr val="tx1"/>
              </a:solidFill>
            </a:endParaRPr>
          </a:p>
          <a:p>
            <a:pPr algn="just">
              <a:buFont typeface="Wingdings" pitchFamily="2" charset="2"/>
              <a:buChar char="Ø"/>
            </a:pPr>
            <a:r>
              <a:rPr lang="en-US" sz="2200" dirty="0">
                <a:solidFill>
                  <a:schemeClr val="tx1"/>
                </a:solidFill>
              </a:rPr>
              <a:t> Suicides by inmates;</a:t>
            </a:r>
          </a:p>
          <a:p>
            <a:pPr algn="just">
              <a:buFont typeface="Wingdings" pitchFamily="2" charset="2"/>
              <a:buChar char="Ø"/>
            </a:pPr>
            <a:r>
              <a:rPr lang="en-ZA" sz="2200" dirty="0">
                <a:solidFill>
                  <a:schemeClr val="tx1"/>
                </a:solidFill>
              </a:rPr>
              <a:t> Violent acts in correctional facilities;</a:t>
            </a:r>
          </a:p>
          <a:p>
            <a:pPr algn="just">
              <a:buFont typeface="Wingdings" pitchFamily="2" charset="2"/>
              <a:buChar char="Ø"/>
            </a:pPr>
            <a:r>
              <a:rPr lang="en-ZA" sz="2200" dirty="0">
                <a:solidFill>
                  <a:schemeClr val="tx1"/>
                </a:solidFill>
              </a:rPr>
              <a:t> Unnatural deaths with allegations of homicide, negligence, etc.; and</a:t>
            </a:r>
          </a:p>
          <a:p>
            <a:pPr algn="just">
              <a:buFont typeface="Wingdings" pitchFamily="2" charset="2"/>
              <a:buChar char="Ø"/>
            </a:pPr>
            <a:r>
              <a:rPr lang="en-ZA" sz="2200" dirty="0">
                <a:solidFill>
                  <a:schemeClr val="tx1"/>
                </a:solidFill>
              </a:rPr>
              <a:t> Allegations of assault by officials on inmates.</a:t>
            </a:r>
          </a:p>
          <a:p>
            <a:pPr algn="just">
              <a:buFont typeface="Wingdings" pitchFamily="2" charset="2"/>
              <a:buChar char="Ø"/>
            </a:pPr>
            <a:r>
              <a:rPr lang="en-ZA" sz="2200" dirty="0">
                <a:solidFill>
                  <a:schemeClr val="tx1"/>
                </a:solidFill>
              </a:rPr>
              <a:t> If necessary, JICS requests </a:t>
            </a:r>
            <a:r>
              <a:rPr lang="en-ZA" sz="2200" dirty="0" smtClean="0">
                <a:solidFill>
                  <a:schemeClr val="tx1"/>
                </a:solidFill>
              </a:rPr>
              <a:t>that all </a:t>
            </a:r>
            <a:r>
              <a:rPr lang="en-ZA" sz="2200" dirty="0">
                <a:solidFill>
                  <a:schemeClr val="tx1"/>
                </a:solidFill>
              </a:rPr>
              <a:t>the records relating to incidents from DCS (copies of medical records, registers and other relevant documents) be made available electronically.</a:t>
            </a:r>
          </a:p>
        </p:txBody>
      </p:sp>
      <p:sp>
        <p:nvSpPr>
          <p:cNvPr id="4" name="Slide Number Placeholder 3"/>
          <p:cNvSpPr>
            <a:spLocks noGrp="1"/>
          </p:cNvSpPr>
          <p:nvPr>
            <p:ph type="sldNum" sz="quarter" idx="2"/>
          </p:nvPr>
        </p:nvSpPr>
        <p:spPr/>
        <p:txBody>
          <a:bodyPr/>
          <a:lstStyle/>
          <a:p>
            <a:fld id="{86CB4B4D-7CA3-9044-876B-883B54F8677D}" type="slidenum">
              <a:rPr lang="en-ZA" smtClean="0"/>
              <a:pPr/>
              <a:t>26</a:t>
            </a:fld>
            <a:endParaRPr lang="en-ZA" dirty="0"/>
          </a:p>
        </p:txBody>
      </p:sp>
    </p:spTree>
    <p:extLst>
      <p:ext uri="{BB962C8B-B14F-4D97-AF65-F5344CB8AC3E}">
        <p14:creationId xmlns:p14="http://schemas.microsoft.com/office/powerpoint/2010/main" xmlns="" val="351939208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50" y="100705"/>
            <a:ext cx="8229600" cy="1143001"/>
          </a:xfrm>
        </p:spPr>
        <p:txBody>
          <a:bodyPr>
            <a:normAutofit/>
          </a:bodyPr>
          <a:lstStyle/>
          <a:p>
            <a:r>
              <a:rPr lang="en-GB" sz="4000" b="1" i="1" dirty="0">
                <a:solidFill>
                  <a:srgbClr val="002060"/>
                </a:solidFill>
              </a:rPr>
              <a:t> Mandatory reports</a:t>
            </a:r>
          </a:p>
        </p:txBody>
      </p:sp>
      <p:sp>
        <p:nvSpPr>
          <p:cNvPr id="3" name="Content Placeholder 2"/>
          <p:cNvSpPr>
            <a:spLocks noGrp="1"/>
          </p:cNvSpPr>
          <p:nvPr>
            <p:ph type="body" idx="1"/>
          </p:nvPr>
        </p:nvSpPr>
        <p:spPr>
          <a:xfrm>
            <a:off x="875836" y="1354337"/>
            <a:ext cx="8940517" cy="5367138"/>
          </a:xfrm>
        </p:spPr>
        <p:txBody>
          <a:bodyPr>
            <a:normAutofit fontScale="85000" lnSpcReduction="20000"/>
          </a:bodyPr>
          <a:lstStyle/>
          <a:p>
            <a:pPr algn="just"/>
            <a:r>
              <a:rPr lang="en-GB" sz="3100" b="1" dirty="0">
                <a:solidFill>
                  <a:schemeClr val="tx1"/>
                </a:solidFill>
              </a:rPr>
              <a:t>Deaths</a:t>
            </a:r>
          </a:p>
          <a:p>
            <a:pPr marL="0" indent="0" algn="just">
              <a:lnSpc>
                <a:spcPct val="120000"/>
              </a:lnSpc>
              <a:buNone/>
            </a:pPr>
            <a:r>
              <a:rPr lang="en-GB" sz="2600" dirty="0">
                <a:solidFill>
                  <a:schemeClr val="tx1"/>
                </a:solidFill>
              </a:rPr>
              <a:t>All reports on </a:t>
            </a:r>
            <a:r>
              <a:rPr lang="en-GB" sz="2600" b="1" dirty="0">
                <a:solidFill>
                  <a:schemeClr val="tx1"/>
                </a:solidFill>
              </a:rPr>
              <a:t>unnatural and natural deaths </a:t>
            </a:r>
            <a:r>
              <a:rPr lang="en-GB" sz="2600" dirty="0">
                <a:solidFill>
                  <a:schemeClr val="tx1"/>
                </a:solidFill>
              </a:rPr>
              <a:t>received from correctional facilities are analysed and feedback is provided to stakeholders within 60 days. </a:t>
            </a:r>
          </a:p>
          <a:p>
            <a:pPr marL="0" indent="0" algn="just">
              <a:buNone/>
            </a:pPr>
            <a:r>
              <a:rPr lang="en-GB" sz="2800" dirty="0"/>
              <a:t>	</a:t>
            </a:r>
          </a:p>
          <a:p>
            <a:pPr algn="just"/>
            <a:r>
              <a:rPr lang="en-GB" sz="3100" b="1" dirty="0">
                <a:solidFill>
                  <a:schemeClr val="tx1"/>
                </a:solidFill>
              </a:rPr>
              <a:t>Use of mechanical restraints and segregations</a:t>
            </a:r>
          </a:p>
          <a:p>
            <a:pPr marL="0" indent="0" algn="just">
              <a:lnSpc>
                <a:spcPct val="120000"/>
              </a:lnSpc>
              <a:buNone/>
            </a:pPr>
            <a:r>
              <a:rPr lang="en-GB" sz="2600" dirty="0">
                <a:solidFill>
                  <a:schemeClr val="tx1"/>
                </a:solidFill>
              </a:rPr>
              <a:t>Ensure all </a:t>
            </a:r>
            <a:r>
              <a:rPr lang="en-GB" sz="2600" dirty="0" smtClean="0">
                <a:solidFill>
                  <a:schemeClr val="tx1"/>
                </a:solidFill>
              </a:rPr>
              <a:t>mechanical </a:t>
            </a:r>
            <a:r>
              <a:rPr lang="en-GB" sz="2600" dirty="0">
                <a:solidFill>
                  <a:schemeClr val="tx1"/>
                </a:solidFill>
              </a:rPr>
              <a:t>restraints and segregation appeals received from inmates are analysed and feedback provided to inmates within 72 hours.</a:t>
            </a:r>
          </a:p>
          <a:p>
            <a:pPr marL="0" indent="0" algn="just">
              <a:buNone/>
            </a:pPr>
            <a:endParaRPr lang="en-GB" sz="2800" dirty="0">
              <a:solidFill>
                <a:schemeClr val="tx1"/>
              </a:solidFill>
            </a:endParaRPr>
          </a:p>
          <a:p>
            <a:pPr algn="just"/>
            <a:r>
              <a:rPr lang="en-GB" sz="2800" b="1" dirty="0">
                <a:solidFill>
                  <a:schemeClr val="tx1"/>
                </a:solidFill>
              </a:rPr>
              <a:t>Use of force </a:t>
            </a:r>
          </a:p>
          <a:p>
            <a:pPr marL="0" indent="0" algn="just">
              <a:lnSpc>
                <a:spcPct val="120000"/>
              </a:lnSpc>
              <a:buNone/>
            </a:pPr>
            <a:r>
              <a:rPr lang="en-GB" sz="2600" dirty="0">
                <a:solidFill>
                  <a:schemeClr val="tx1"/>
                </a:solidFill>
              </a:rPr>
              <a:t>Ensure all reports on the use of force received from inmates are analysed/investigated and recommendations are given as per the incident recorded. </a:t>
            </a:r>
            <a:endParaRPr lang="en-ZA" sz="26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27</a:t>
            </a:fld>
            <a:endParaRPr lang="en-ZA" dirty="0"/>
          </a:p>
        </p:txBody>
      </p:sp>
    </p:spTree>
    <p:extLst>
      <p:ext uri="{BB962C8B-B14F-4D97-AF65-F5344CB8AC3E}">
        <p14:creationId xmlns:p14="http://schemas.microsoft.com/office/powerpoint/2010/main" xmlns="" val="1611937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8EDCF-7A4E-48DB-B873-64BB453BEA00}"/>
              </a:ext>
            </a:extLst>
          </p:cNvPr>
          <p:cNvSpPr>
            <a:spLocks noGrp="1"/>
          </p:cNvSpPr>
          <p:nvPr>
            <p:ph type="title"/>
          </p:nvPr>
        </p:nvSpPr>
        <p:spPr>
          <a:xfrm>
            <a:off x="898350" y="536259"/>
            <a:ext cx="3389564" cy="850582"/>
          </a:xfrm>
        </p:spPr>
        <p:txBody>
          <a:bodyPr>
            <a:noAutofit/>
          </a:bodyPr>
          <a:lstStyle/>
          <a:p>
            <a:r>
              <a:rPr lang="en-GB" sz="4400" dirty="0"/>
              <a:t>programme</a:t>
            </a:r>
            <a:endParaRPr lang="en-ZA" sz="4400" dirty="0"/>
          </a:p>
        </p:txBody>
      </p:sp>
      <p:sp>
        <p:nvSpPr>
          <p:cNvPr id="3" name="Text Placeholder 2">
            <a:extLst>
              <a:ext uri="{FF2B5EF4-FFF2-40B4-BE49-F238E27FC236}">
                <a16:creationId xmlns:a16="http://schemas.microsoft.com/office/drawing/2014/main" xmlns="" id="{0ED46AE7-11C2-4F0F-A33E-5E014BF9A403}"/>
              </a:ext>
            </a:extLst>
          </p:cNvPr>
          <p:cNvSpPr>
            <a:spLocks noGrp="1"/>
          </p:cNvSpPr>
          <p:nvPr>
            <p:ph type="body" sz="quarter" idx="13"/>
          </p:nvPr>
        </p:nvSpPr>
        <p:spPr/>
        <p:txBody>
          <a:bodyPr/>
          <a:lstStyle/>
          <a:p>
            <a:r>
              <a:rPr lang="en-GB" dirty="0"/>
              <a:t>4</a:t>
            </a:r>
            <a:endParaRPr lang="en-ZA" dirty="0"/>
          </a:p>
        </p:txBody>
      </p:sp>
      <p:sp>
        <p:nvSpPr>
          <p:cNvPr id="4" name="Text Placeholder 3">
            <a:extLst>
              <a:ext uri="{FF2B5EF4-FFF2-40B4-BE49-F238E27FC236}">
                <a16:creationId xmlns:a16="http://schemas.microsoft.com/office/drawing/2014/main" xmlns="" id="{3FB3C2DA-4F3E-4342-836C-3998B63F2717}"/>
              </a:ext>
            </a:extLst>
          </p:cNvPr>
          <p:cNvSpPr>
            <a:spLocks noGrp="1"/>
          </p:cNvSpPr>
          <p:nvPr>
            <p:ph type="body" sz="quarter" idx="14"/>
          </p:nvPr>
        </p:nvSpPr>
        <p:spPr>
          <a:xfrm>
            <a:off x="887767" y="4883466"/>
            <a:ext cx="3400147" cy="1117600"/>
          </a:xfrm>
        </p:spPr>
        <p:txBody>
          <a:bodyPr/>
          <a:lstStyle/>
          <a:p>
            <a:r>
              <a:rPr lang="en-GB" b="1" dirty="0"/>
              <a:t>MANAGEMENT REGIONS</a:t>
            </a:r>
            <a:endParaRPr lang="en-ZA" b="1" dirty="0"/>
          </a:p>
        </p:txBody>
      </p:sp>
      <p:sp>
        <p:nvSpPr>
          <p:cNvPr id="5" name="Slide Number Placeholder 4"/>
          <p:cNvSpPr>
            <a:spLocks noGrp="1"/>
          </p:cNvSpPr>
          <p:nvPr>
            <p:ph type="sldNum" sz="quarter" idx="12"/>
          </p:nvPr>
        </p:nvSpPr>
        <p:spPr/>
        <p:txBody>
          <a:bodyPr/>
          <a:lstStyle/>
          <a:p>
            <a:fld id="{813D7746-E34C-4BFF-A6F0-5A974CCD96E5}" type="slidenum">
              <a:rPr lang="en-ZA" smtClean="0"/>
              <a:pPr/>
              <a:t>28</a:t>
            </a:fld>
            <a:endParaRPr lang="en-ZA"/>
          </a:p>
        </p:txBody>
      </p:sp>
    </p:spTree>
    <p:extLst>
      <p:ext uri="{BB962C8B-B14F-4D97-AF65-F5344CB8AC3E}">
        <p14:creationId xmlns:p14="http://schemas.microsoft.com/office/powerpoint/2010/main" xmlns="" val="317027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79" y="90000"/>
            <a:ext cx="8856984" cy="1143001"/>
          </a:xfrm>
        </p:spPr>
        <p:txBody>
          <a:bodyPr>
            <a:normAutofit/>
          </a:bodyPr>
          <a:lstStyle/>
          <a:p>
            <a:pPr algn="l"/>
            <a:r>
              <a:rPr lang="en-GB" b="1" i="1" dirty="0">
                <a:solidFill>
                  <a:srgbClr val="002060"/>
                </a:solidFill>
              </a:rPr>
              <a:t> Directorate: Management Regions</a:t>
            </a:r>
          </a:p>
        </p:txBody>
      </p:sp>
      <p:sp>
        <p:nvSpPr>
          <p:cNvPr id="3" name="Content Placeholder 2"/>
          <p:cNvSpPr>
            <a:spLocks noGrp="1"/>
          </p:cNvSpPr>
          <p:nvPr>
            <p:ph type="body" idx="1"/>
          </p:nvPr>
        </p:nvSpPr>
        <p:spPr>
          <a:xfrm>
            <a:off x="828511" y="1164572"/>
            <a:ext cx="8856983" cy="5603428"/>
          </a:xfrm>
        </p:spPr>
        <p:txBody>
          <a:bodyPr>
            <a:normAutofit fontScale="92500"/>
          </a:bodyPr>
          <a:lstStyle/>
          <a:p>
            <a:pPr marL="0" indent="0" algn="just">
              <a:buNone/>
            </a:pPr>
            <a:r>
              <a:rPr lang="en-GB" sz="3000" b="1" dirty="0">
                <a:solidFill>
                  <a:schemeClr val="tx1"/>
                </a:solidFill>
              </a:rPr>
              <a:t>Purpose</a:t>
            </a:r>
          </a:p>
          <a:p>
            <a:pPr algn="just"/>
            <a:r>
              <a:rPr lang="en-ZA" sz="2600" dirty="0">
                <a:solidFill>
                  <a:schemeClr val="tx1"/>
                </a:solidFill>
              </a:rPr>
              <a:t>Manage and coordinate the functions and activities of the regions. </a:t>
            </a:r>
          </a:p>
          <a:p>
            <a:pPr marL="0" indent="0" algn="just">
              <a:buNone/>
            </a:pPr>
            <a:r>
              <a:rPr lang="en-GB" sz="3000" b="1" dirty="0">
                <a:solidFill>
                  <a:schemeClr val="tx1"/>
                </a:solidFill>
              </a:rPr>
              <a:t>Functions </a:t>
            </a:r>
          </a:p>
          <a:p>
            <a:pPr algn="just"/>
            <a:r>
              <a:rPr lang="en-GB" sz="2600" dirty="0">
                <a:solidFill>
                  <a:schemeClr val="tx1"/>
                </a:solidFill>
              </a:rPr>
              <a:t>Manage operational, human resources and financial matters of the regions;</a:t>
            </a:r>
          </a:p>
          <a:p>
            <a:pPr algn="just"/>
            <a:r>
              <a:rPr lang="en-GB" sz="2600" dirty="0">
                <a:solidFill>
                  <a:schemeClr val="tx1"/>
                </a:solidFill>
              </a:rPr>
              <a:t>Monitor, evaluate and report on </a:t>
            </a:r>
            <a:r>
              <a:rPr lang="en-GB" sz="2600" dirty="0" smtClean="0">
                <a:solidFill>
                  <a:schemeClr val="tx1"/>
                </a:solidFill>
              </a:rPr>
              <a:t>regional </a:t>
            </a:r>
            <a:r>
              <a:rPr lang="en-GB" sz="2600" dirty="0">
                <a:solidFill>
                  <a:schemeClr val="tx1"/>
                </a:solidFill>
              </a:rPr>
              <a:t>complaints management;</a:t>
            </a:r>
          </a:p>
          <a:p>
            <a:pPr algn="just"/>
            <a:r>
              <a:rPr lang="en-GB" sz="2600" dirty="0">
                <a:solidFill>
                  <a:schemeClr val="tx1"/>
                </a:solidFill>
              </a:rPr>
              <a:t>Promote and facilitate the management of community participation in JICS’s outreach programmes;</a:t>
            </a:r>
          </a:p>
          <a:p>
            <a:pPr algn="just"/>
            <a:r>
              <a:rPr lang="en-GB" sz="2600" dirty="0">
                <a:solidFill>
                  <a:schemeClr val="tx1"/>
                </a:solidFill>
              </a:rPr>
              <a:t>Ensure effective and efficient Visitors’ Committee and stakeholder engagement meetings to promote the resolution of complaints; and</a:t>
            </a:r>
          </a:p>
          <a:p>
            <a:pPr algn="just"/>
            <a:r>
              <a:rPr lang="en-GB" sz="2600" dirty="0">
                <a:solidFill>
                  <a:schemeClr val="tx1"/>
                </a:solidFill>
              </a:rPr>
              <a:t>Submit comments/inputs/amendments to policies, SOPs and other working documents. </a:t>
            </a:r>
            <a:endParaRPr lang="en-GB"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29</a:t>
            </a:fld>
            <a:endParaRPr lang="en-ZA" dirty="0"/>
          </a:p>
        </p:txBody>
      </p:sp>
    </p:spTree>
    <p:extLst>
      <p:ext uri="{BB962C8B-B14F-4D97-AF65-F5344CB8AC3E}">
        <p14:creationId xmlns:p14="http://schemas.microsoft.com/office/powerpoint/2010/main" xmlns="" val="24317863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002060"/>
                </a:solidFill>
              </a:rPr>
              <a:t>PURPOSE</a:t>
            </a:r>
          </a:p>
        </p:txBody>
      </p:sp>
      <p:sp>
        <p:nvSpPr>
          <p:cNvPr id="3" name="Text Placeholder 2"/>
          <p:cNvSpPr>
            <a:spLocks noGrp="1"/>
          </p:cNvSpPr>
          <p:nvPr>
            <p:ph type="body" idx="1"/>
          </p:nvPr>
        </p:nvSpPr>
        <p:spPr>
          <a:xfrm>
            <a:off x="999218" y="2528047"/>
            <a:ext cx="8229600" cy="3336716"/>
          </a:xfrm>
        </p:spPr>
        <p:txBody>
          <a:bodyPr>
            <a:normAutofit/>
          </a:bodyPr>
          <a:lstStyle/>
          <a:p>
            <a:pPr algn="just"/>
            <a:r>
              <a:rPr lang="en-GB" sz="2800" dirty="0">
                <a:solidFill>
                  <a:prstClr val="black"/>
                </a:solidFill>
              </a:rPr>
              <a:t>To present the Operational Plan, APP indicator and Budget 2022/23 for the Judicial Inspectorate for Correctional Services to the Portfolio Committee on Justice and Correctional Services.</a:t>
            </a:r>
            <a:endParaRPr lang="en-US" sz="28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xmlns="" val="266965203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58" y="0"/>
            <a:ext cx="8229600" cy="1143001"/>
          </a:xfrm>
        </p:spPr>
        <p:txBody>
          <a:bodyPr/>
          <a:lstStyle/>
          <a:p>
            <a:pPr algn="l"/>
            <a:r>
              <a:rPr lang="en-GB" b="1" i="1" dirty="0">
                <a:solidFill>
                  <a:srgbClr val="002060"/>
                </a:solidFill>
              </a:rPr>
              <a:t> </a:t>
            </a:r>
            <a:r>
              <a:rPr lang="en-GB" sz="4000" b="1" i="1" dirty="0">
                <a:solidFill>
                  <a:srgbClr val="002060"/>
                </a:solidFill>
              </a:rPr>
              <a:t>Management Regions</a:t>
            </a:r>
          </a:p>
        </p:txBody>
      </p:sp>
      <p:sp>
        <p:nvSpPr>
          <p:cNvPr id="3" name="Content Placeholder 2"/>
          <p:cNvSpPr>
            <a:spLocks noGrp="1"/>
          </p:cNvSpPr>
          <p:nvPr>
            <p:ph type="body" idx="1"/>
          </p:nvPr>
        </p:nvSpPr>
        <p:spPr>
          <a:xfrm>
            <a:off x="727970" y="1143001"/>
            <a:ext cx="10537794" cy="6264696"/>
          </a:xfrm>
        </p:spPr>
        <p:txBody>
          <a:bodyPr>
            <a:normAutofit/>
          </a:bodyPr>
          <a:lstStyle/>
          <a:p>
            <a:pPr marL="0" indent="0">
              <a:buNone/>
            </a:pPr>
            <a:r>
              <a:rPr lang="en-GB" sz="2800" b="1" dirty="0">
                <a:solidFill>
                  <a:schemeClr val="tx1"/>
                </a:solidFill>
              </a:rPr>
              <a:t>Activities</a:t>
            </a:r>
          </a:p>
          <a:p>
            <a:r>
              <a:rPr lang="en-GB" sz="2200" dirty="0">
                <a:solidFill>
                  <a:schemeClr val="tx1"/>
                </a:solidFill>
              </a:rPr>
              <a:t>Development of regional operational documents:</a:t>
            </a:r>
          </a:p>
          <a:p>
            <a:pPr lvl="1">
              <a:buFont typeface="Wingdings" pitchFamily="2" charset="2"/>
              <a:buChar char="Ø"/>
            </a:pPr>
            <a:r>
              <a:rPr lang="en-GB" sz="2200" dirty="0">
                <a:solidFill>
                  <a:schemeClr val="tx1"/>
                </a:solidFill>
              </a:rPr>
              <a:t> Regional Operational Plan;</a:t>
            </a:r>
          </a:p>
          <a:p>
            <a:pPr lvl="1">
              <a:buFont typeface="Wingdings" pitchFamily="2" charset="2"/>
              <a:buChar char="Ø"/>
            </a:pPr>
            <a:r>
              <a:rPr lang="en-GB" sz="2200" dirty="0">
                <a:solidFill>
                  <a:schemeClr val="tx1"/>
                </a:solidFill>
              </a:rPr>
              <a:t> Regional Governance Calendar;</a:t>
            </a:r>
          </a:p>
          <a:p>
            <a:pPr lvl="1">
              <a:buFont typeface="Wingdings" pitchFamily="2" charset="2"/>
              <a:buChar char="Ø"/>
            </a:pPr>
            <a:r>
              <a:rPr lang="en-GB" sz="2200" dirty="0">
                <a:solidFill>
                  <a:schemeClr val="tx1"/>
                </a:solidFill>
              </a:rPr>
              <a:t> Compilation of Monthly M&amp;E Reports; </a:t>
            </a:r>
          </a:p>
          <a:p>
            <a:pPr lvl="1">
              <a:buFont typeface="Wingdings" pitchFamily="2" charset="2"/>
              <a:buChar char="Ø"/>
            </a:pPr>
            <a:r>
              <a:rPr lang="en-GB" sz="2200" dirty="0">
                <a:solidFill>
                  <a:schemeClr val="tx1"/>
                </a:solidFill>
              </a:rPr>
              <a:t> Submission of management of regions inputs to Quarterly Reports; and</a:t>
            </a:r>
          </a:p>
          <a:p>
            <a:pPr lvl="1">
              <a:buFont typeface="Wingdings" pitchFamily="2" charset="2"/>
              <a:buChar char="Ø"/>
            </a:pPr>
            <a:r>
              <a:rPr lang="en-GB" sz="2200" dirty="0">
                <a:solidFill>
                  <a:schemeClr val="tx1"/>
                </a:solidFill>
              </a:rPr>
              <a:t> Submission of management of regions inputs to the Annual Report. </a:t>
            </a:r>
          </a:p>
          <a:p>
            <a:r>
              <a:rPr lang="en-GB" sz="2200" dirty="0">
                <a:solidFill>
                  <a:schemeClr val="tx1"/>
                </a:solidFill>
              </a:rPr>
              <a:t>Submission of comments/inputs/amendments to policies, SOPs and other working documents.</a:t>
            </a:r>
          </a:p>
          <a:p>
            <a:r>
              <a:rPr lang="en-GB" sz="2200" dirty="0">
                <a:solidFill>
                  <a:schemeClr val="tx1"/>
                </a:solidFill>
              </a:rPr>
              <a:t>Effective and efficient management of ICCVs.</a:t>
            </a:r>
          </a:p>
          <a:p>
            <a:r>
              <a:rPr lang="en-GB" sz="2200" dirty="0">
                <a:solidFill>
                  <a:schemeClr val="tx1"/>
                </a:solidFill>
              </a:rPr>
              <a:t>Ensure the management of the Visitors’ Committee meetings.</a:t>
            </a:r>
          </a:p>
          <a:p>
            <a:r>
              <a:rPr lang="en-GB" sz="2200" dirty="0">
                <a:solidFill>
                  <a:schemeClr val="tx1"/>
                </a:solidFill>
              </a:rPr>
              <a:t>Reporting on </a:t>
            </a:r>
            <a:r>
              <a:rPr lang="en-GB" sz="2200" dirty="0" smtClean="0">
                <a:solidFill>
                  <a:schemeClr val="tx1"/>
                </a:solidFill>
              </a:rPr>
              <a:t>treatment </a:t>
            </a:r>
            <a:r>
              <a:rPr lang="en-GB" sz="2200" dirty="0">
                <a:solidFill>
                  <a:schemeClr val="tx1"/>
                </a:solidFill>
              </a:rPr>
              <a:t>of inmates, conditions in correctional facilities and any corrupt or dishonest practices.</a:t>
            </a:r>
          </a:p>
          <a:p>
            <a:r>
              <a:rPr lang="en-GB" sz="2200" dirty="0">
                <a:solidFill>
                  <a:schemeClr val="tx1"/>
                </a:solidFill>
              </a:rPr>
              <a:t>Stakeholder engagements and community outreach programmes. </a:t>
            </a:r>
          </a:p>
        </p:txBody>
      </p:sp>
      <p:sp>
        <p:nvSpPr>
          <p:cNvPr id="4" name="Slide Number Placeholder 3"/>
          <p:cNvSpPr>
            <a:spLocks noGrp="1"/>
          </p:cNvSpPr>
          <p:nvPr>
            <p:ph type="sldNum" sz="quarter" idx="2"/>
          </p:nvPr>
        </p:nvSpPr>
        <p:spPr/>
        <p:txBody>
          <a:bodyPr/>
          <a:lstStyle/>
          <a:p>
            <a:fld id="{86CB4B4D-7CA3-9044-876B-883B54F8677D}" type="slidenum">
              <a:rPr lang="en-ZA" smtClean="0"/>
              <a:pPr/>
              <a:t>30</a:t>
            </a:fld>
            <a:endParaRPr lang="en-ZA" dirty="0"/>
          </a:p>
        </p:txBody>
      </p:sp>
    </p:spTree>
    <p:extLst>
      <p:ext uri="{BB962C8B-B14F-4D97-AF65-F5344CB8AC3E}">
        <p14:creationId xmlns:p14="http://schemas.microsoft.com/office/powerpoint/2010/main" xmlns="" val="7716259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3"/>
            <a:ext cx="8229600" cy="1143001"/>
          </a:xfrm>
        </p:spPr>
        <p:txBody>
          <a:bodyPr>
            <a:normAutofit/>
          </a:bodyPr>
          <a:lstStyle/>
          <a:p>
            <a:r>
              <a:rPr lang="en-GB" sz="4000" b="1" i="1" dirty="0">
                <a:solidFill>
                  <a:srgbClr val="002060"/>
                </a:solidFill>
              </a:rPr>
              <a:t> Management OF ICCVS</a:t>
            </a:r>
          </a:p>
        </p:txBody>
      </p:sp>
      <p:sp>
        <p:nvSpPr>
          <p:cNvPr id="3" name="Content Placeholder 2"/>
          <p:cNvSpPr>
            <a:spLocks noGrp="1"/>
          </p:cNvSpPr>
          <p:nvPr>
            <p:ph type="body" idx="1"/>
          </p:nvPr>
        </p:nvSpPr>
        <p:spPr/>
        <p:txBody>
          <a:bodyPr>
            <a:normAutofit/>
          </a:bodyPr>
          <a:lstStyle/>
          <a:p>
            <a:r>
              <a:rPr lang="en-GB" dirty="0">
                <a:solidFill>
                  <a:schemeClr val="tx1"/>
                </a:solidFill>
              </a:rPr>
              <a:t>Effective and efficient management of ICCVs in the following functions: </a:t>
            </a:r>
          </a:p>
          <a:p>
            <a:pPr>
              <a:buFont typeface="Wingdings" pitchFamily="2" charset="2"/>
              <a:buChar char="Ø"/>
            </a:pPr>
            <a:r>
              <a:rPr lang="en-GB" sz="2200" dirty="0">
                <a:solidFill>
                  <a:schemeClr val="tx1"/>
                </a:solidFill>
              </a:rPr>
              <a:t> Regular visits by ICCVs to correctional facilities;</a:t>
            </a:r>
          </a:p>
          <a:p>
            <a:pPr>
              <a:buFont typeface="Wingdings" pitchFamily="2" charset="2"/>
              <a:buChar char="Ø"/>
            </a:pPr>
            <a:r>
              <a:rPr lang="en-GB" sz="2200" dirty="0">
                <a:solidFill>
                  <a:schemeClr val="tx1"/>
                </a:solidFill>
              </a:rPr>
              <a:t> Interview inmates;</a:t>
            </a:r>
          </a:p>
          <a:p>
            <a:pPr>
              <a:buFont typeface="Wingdings" pitchFamily="2" charset="2"/>
              <a:buChar char="Ø"/>
            </a:pPr>
            <a:r>
              <a:rPr lang="en-GB" sz="2200" dirty="0">
                <a:solidFill>
                  <a:schemeClr val="tx1"/>
                </a:solidFill>
              </a:rPr>
              <a:t> Record complaints in the official diary and monitor the manner in which they have been   dealt with;</a:t>
            </a:r>
          </a:p>
          <a:p>
            <a:pPr>
              <a:buFont typeface="Wingdings" pitchFamily="2" charset="2"/>
              <a:buChar char="Ø"/>
            </a:pPr>
            <a:r>
              <a:rPr lang="en-GB" sz="2200" dirty="0">
                <a:solidFill>
                  <a:schemeClr val="tx1"/>
                </a:solidFill>
              </a:rPr>
              <a:t> Discuss complaints with the Head of the Correctional Facility or </a:t>
            </a:r>
            <a:r>
              <a:rPr lang="en-GB" sz="2200" dirty="0" smtClean="0">
                <a:solidFill>
                  <a:schemeClr val="tx1"/>
                </a:solidFill>
              </a:rPr>
              <a:t>subordinate </a:t>
            </a:r>
            <a:r>
              <a:rPr lang="en-GB" sz="2200" dirty="0">
                <a:solidFill>
                  <a:schemeClr val="tx1"/>
                </a:solidFill>
              </a:rPr>
              <a:t>to resolve issues internally; and	</a:t>
            </a:r>
          </a:p>
          <a:p>
            <a:pPr>
              <a:buFont typeface="Wingdings" pitchFamily="2" charset="2"/>
              <a:buChar char="Ø"/>
            </a:pPr>
            <a:r>
              <a:rPr lang="en-GB" sz="2200" dirty="0">
                <a:solidFill>
                  <a:schemeClr val="tx1"/>
                </a:solidFill>
              </a:rPr>
              <a:t> Obtain and correlate information concerning mandatory reporting.</a:t>
            </a:r>
          </a:p>
          <a:p>
            <a:pPr algn="just"/>
            <a:endParaRPr lang="en-GB" sz="2800" dirty="0">
              <a:solidFill>
                <a:schemeClr val="tx1"/>
              </a:solidFill>
            </a:endParaRPr>
          </a:p>
          <a:p>
            <a:pPr algn="just"/>
            <a:endParaRPr lang="en-ZA"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31</a:t>
            </a:fld>
            <a:endParaRPr lang="en-ZA" dirty="0"/>
          </a:p>
        </p:txBody>
      </p:sp>
      <p:sp>
        <p:nvSpPr>
          <p:cNvPr id="5" name="TextBox 4">
            <a:extLst>
              <a:ext uri="{FF2B5EF4-FFF2-40B4-BE49-F238E27FC236}">
                <a16:creationId xmlns:a16="http://schemas.microsoft.com/office/drawing/2014/main" xmlns="" id="{E2197227-8E37-1738-AF54-71DD901ACBE1}"/>
              </a:ext>
            </a:extLst>
          </p:cNvPr>
          <p:cNvSpPr txBox="1"/>
          <p:nvPr/>
        </p:nvSpPr>
        <p:spPr>
          <a:xfrm>
            <a:off x="4028661" y="8348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36549959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6" y="0"/>
            <a:ext cx="8229600" cy="1143001"/>
          </a:xfrm>
        </p:spPr>
        <p:txBody>
          <a:bodyPr>
            <a:normAutofit/>
          </a:bodyPr>
          <a:lstStyle/>
          <a:p>
            <a:r>
              <a:rPr lang="en-GB" sz="4000" b="1" i="1" dirty="0">
                <a:solidFill>
                  <a:srgbClr val="002060"/>
                </a:solidFill>
              </a:rPr>
              <a:t>Visitors’ Committee (VC) </a:t>
            </a:r>
          </a:p>
        </p:txBody>
      </p:sp>
      <p:sp>
        <p:nvSpPr>
          <p:cNvPr id="3" name="Content Placeholder 2"/>
          <p:cNvSpPr>
            <a:spLocks noGrp="1"/>
          </p:cNvSpPr>
          <p:nvPr>
            <p:ph type="body" idx="1"/>
          </p:nvPr>
        </p:nvSpPr>
        <p:spPr>
          <a:xfrm>
            <a:off x="832515" y="1326041"/>
            <a:ext cx="9838443" cy="4817307"/>
          </a:xfrm>
        </p:spPr>
        <p:txBody>
          <a:bodyPr>
            <a:normAutofit/>
          </a:bodyPr>
          <a:lstStyle/>
          <a:p>
            <a:pPr algn="just"/>
            <a:r>
              <a:rPr lang="en-GB" dirty="0">
                <a:solidFill>
                  <a:schemeClr val="tx1"/>
                </a:solidFill>
              </a:rPr>
              <a:t>JICS established 36 VC seats in all regions, where meetings are held quarterly for each VC seat. </a:t>
            </a:r>
          </a:p>
          <a:p>
            <a:pPr algn="just"/>
            <a:r>
              <a:rPr lang="en-GB" dirty="0">
                <a:solidFill>
                  <a:schemeClr val="tx1"/>
                </a:solidFill>
              </a:rPr>
              <a:t>This enables stakeholder engagements for the management of inmates’ complaints that could not be resolved internally within correctional facilities. </a:t>
            </a:r>
          </a:p>
          <a:p>
            <a:pPr algn="just"/>
            <a:r>
              <a:rPr lang="en-GB" dirty="0">
                <a:solidFill>
                  <a:schemeClr val="tx1"/>
                </a:solidFill>
              </a:rPr>
              <a:t>The engagement with all </a:t>
            </a:r>
            <a:r>
              <a:rPr lang="en-GB" dirty="0" smtClean="0">
                <a:solidFill>
                  <a:schemeClr val="tx1"/>
                </a:solidFill>
              </a:rPr>
              <a:t>stakeholders </a:t>
            </a:r>
            <a:r>
              <a:rPr lang="en-GB" dirty="0">
                <a:solidFill>
                  <a:schemeClr val="tx1"/>
                </a:solidFill>
              </a:rPr>
              <a:t>interested in the correctional services environment.</a:t>
            </a:r>
          </a:p>
          <a:p>
            <a:pPr algn="just"/>
            <a:r>
              <a:rPr lang="en-GB" dirty="0">
                <a:solidFill>
                  <a:schemeClr val="tx1"/>
                </a:solidFill>
              </a:rPr>
              <a:t>Enhance working relationships within the JPCS cluster and others, including civil society, NGOs, CBOs and FBOs. </a:t>
            </a:r>
          </a:p>
        </p:txBody>
      </p:sp>
      <p:sp>
        <p:nvSpPr>
          <p:cNvPr id="4" name="Slide Number Placeholder 3"/>
          <p:cNvSpPr>
            <a:spLocks noGrp="1"/>
          </p:cNvSpPr>
          <p:nvPr>
            <p:ph type="sldNum" sz="quarter" idx="2"/>
          </p:nvPr>
        </p:nvSpPr>
        <p:spPr/>
        <p:txBody>
          <a:bodyPr/>
          <a:lstStyle/>
          <a:p>
            <a:fld id="{86CB4B4D-7CA3-9044-876B-883B54F8677D}" type="slidenum">
              <a:rPr lang="en-ZA" smtClean="0"/>
              <a:pPr/>
              <a:t>32</a:t>
            </a:fld>
            <a:endParaRPr lang="en-ZA" dirty="0"/>
          </a:p>
        </p:txBody>
      </p:sp>
    </p:spTree>
    <p:extLst>
      <p:ext uri="{BB962C8B-B14F-4D97-AF65-F5344CB8AC3E}">
        <p14:creationId xmlns:p14="http://schemas.microsoft.com/office/powerpoint/2010/main" xmlns="" val="3905439730"/>
      </p:ext>
    </p:extLst>
  </p:cSld>
  <p:clrMapOvr>
    <a:masterClrMapping/>
  </p:clrMapOvr>
  <p:transition spd="med"/>
  <p:extLst mod="1">
    <p:ext uri="{6950BFC3-D8DA-4A85-94F7-54DA5524770B}">
      <p188:commentRel xmlns=""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people, person, sitting&#10;&#10;Description automatically generated">
            <a:extLst>
              <a:ext uri="{FF2B5EF4-FFF2-40B4-BE49-F238E27FC236}">
                <a16:creationId xmlns:a16="http://schemas.microsoft.com/office/drawing/2014/main" xmlns="" id="{AA7977EF-7ABF-4347-8849-4EDF0D82086C}"/>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xmlns=""/>
              </a:ext>
            </a:extLst>
          </a:blip>
          <a:srcRect/>
          <a:stretch/>
        </p:blipFill>
        <p:spPr>
          <a:xfrm>
            <a:off x="0" y="0"/>
            <a:ext cx="8214358" cy="6858000"/>
          </a:xfrm>
        </p:spPr>
      </p:pic>
      <p:sp>
        <p:nvSpPr>
          <p:cNvPr id="3" name="Text Placeholder 2">
            <a:extLst>
              <a:ext uri="{FF2B5EF4-FFF2-40B4-BE49-F238E27FC236}">
                <a16:creationId xmlns:a16="http://schemas.microsoft.com/office/drawing/2014/main" xmlns="" id="{C631FA03-B72C-4B7C-999F-42308135D0C8}"/>
              </a:ext>
            </a:extLst>
          </p:cNvPr>
          <p:cNvSpPr>
            <a:spLocks noGrp="1"/>
          </p:cNvSpPr>
          <p:nvPr>
            <p:ph type="body" sz="half" idx="2"/>
          </p:nvPr>
        </p:nvSpPr>
        <p:spPr>
          <a:xfrm>
            <a:off x="8433787" y="2251525"/>
            <a:ext cx="3373514" cy="2354950"/>
          </a:xfrm>
        </p:spPr>
        <p:txBody>
          <a:bodyPr>
            <a:normAutofit/>
          </a:bodyPr>
          <a:lstStyle/>
          <a:p>
            <a:pPr algn="ctr"/>
            <a:r>
              <a:rPr lang="en-GB" sz="4400" b="1" dirty="0"/>
              <a:t>THANK YOU</a:t>
            </a:r>
          </a:p>
          <a:p>
            <a:pPr algn="ctr"/>
            <a:endParaRPr lang="en-GB" sz="4400" b="1" dirty="0"/>
          </a:p>
          <a:p>
            <a:pPr algn="ctr"/>
            <a:r>
              <a:rPr lang="en-GB" sz="4400" b="1" dirty="0"/>
              <a:t>QUESTIONS</a:t>
            </a:r>
            <a:endParaRPr lang="en-ZA" sz="4400" b="1" dirty="0"/>
          </a:p>
        </p:txBody>
      </p:sp>
    </p:spTree>
    <p:extLst>
      <p:ext uri="{BB962C8B-B14F-4D97-AF65-F5344CB8AC3E}">
        <p14:creationId xmlns:p14="http://schemas.microsoft.com/office/powerpoint/2010/main" xmlns="" val="53916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B1B7E-7B6C-0662-9D48-1BB2E134C16C}"/>
              </a:ext>
            </a:extLst>
          </p:cNvPr>
          <p:cNvSpPr>
            <a:spLocks noGrp="1"/>
          </p:cNvSpPr>
          <p:nvPr>
            <p:ph type="title"/>
          </p:nvPr>
        </p:nvSpPr>
        <p:spPr/>
        <p:txBody>
          <a:bodyPr/>
          <a:lstStyle/>
          <a:p>
            <a:r>
              <a:rPr lang="en-US" b="1" i="1" dirty="0" smtClean="0">
                <a:solidFill>
                  <a:srgbClr val="002060"/>
                </a:solidFill>
              </a:rPr>
              <a:t>RECENT DEVELOPMENTS</a:t>
            </a:r>
            <a:endParaRPr lang="en-US" dirty="0"/>
          </a:p>
        </p:txBody>
      </p:sp>
      <p:sp>
        <p:nvSpPr>
          <p:cNvPr id="3" name="Content Placeholder 2">
            <a:extLst>
              <a:ext uri="{FF2B5EF4-FFF2-40B4-BE49-F238E27FC236}">
                <a16:creationId xmlns:a16="http://schemas.microsoft.com/office/drawing/2014/main" xmlns="" id="{23D4FFA5-5D2E-F2FD-0F0D-7372344F2AB9}"/>
              </a:ext>
            </a:extLst>
          </p:cNvPr>
          <p:cNvSpPr>
            <a:spLocks noGrp="1"/>
          </p:cNvSpPr>
          <p:nvPr>
            <p:ph idx="1"/>
          </p:nvPr>
        </p:nvSpPr>
        <p:spPr/>
        <p:txBody>
          <a:bodyPr/>
          <a:lstStyle/>
          <a:p>
            <a:r>
              <a:rPr lang="en-US" dirty="0">
                <a:solidFill>
                  <a:schemeClr val="tx1"/>
                </a:solidFill>
              </a:rPr>
              <a:t>Progress on JICS’s independence as ordered by the Constitutional Court in </a:t>
            </a:r>
            <a:r>
              <a:rPr lang="en-US" i="1" dirty="0" err="1">
                <a:solidFill>
                  <a:schemeClr val="tx1"/>
                </a:solidFill>
              </a:rPr>
              <a:t>Sonke</a:t>
            </a:r>
            <a:r>
              <a:rPr lang="en-US" i="1" dirty="0">
                <a:solidFill>
                  <a:schemeClr val="tx1"/>
                </a:solidFill>
              </a:rPr>
              <a:t> Gender Justice NPV v President of the Republic of South Africa</a:t>
            </a:r>
            <a:endParaRPr lang="en-US" dirty="0">
              <a:solidFill>
                <a:schemeClr val="tx1"/>
              </a:solidFill>
            </a:endParaRPr>
          </a:p>
          <a:p>
            <a:pPr>
              <a:buFont typeface="Wingdings" pitchFamily="2" charset="2"/>
              <a:buChar char="Ø"/>
            </a:pPr>
            <a:r>
              <a:rPr lang="en-US" dirty="0">
                <a:solidFill>
                  <a:schemeClr val="tx1"/>
                </a:solidFill>
              </a:rPr>
              <a:t> JICS as a National Government Component;</a:t>
            </a:r>
          </a:p>
          <a:p>
            <a:pPr>
              <a:buFont typeface="Wingdings" pitchFamily="2" charset="2"/>
              <a:buChar char="Ø"/>
            </a:pPr>
            <a:r>
              <a:rPr lang="en-US" dirty="0">
                <a:solidFill>
                  <a:schemeClr val="tx1"/>
                </a:solidFill>
              </a:rPr>
              <a:t> Amendments to the Correctional Services Act 111 of 1998; and</a:t>
            </a:r>
          </a:p>
          <a:p>
            <a:pPr>
              <a:buFont typeface="Wingdings" pitchFamily="2" charset="2"/>
              <a:buChar char="Ø"/>
            </a:pPr>
            <a:r>
              <a:rPr lang="en-US" dirty="0">
                <a:solidFill>
                  <a:schemeClr val="tx1"/>
                </a:solidFill>
              </a:rPr>
              <a:t> JICS Draft Bill (version 20).</a:t>
            </a:r>
          </a:p>
          <a:p>
            <a:pPr>
              <a:buFont typeface="Wingdings" pitchFamily="2" charset="2"/>
              <a:buChar char="Ø"/>
            </a:pPr>
            <a:endParaRPr lang="en-US" dirty="0">
              <a:solidFill>
                <a:schemeClr val="tx1"/>
              </a:solidFill>
            </a:endParaRPr>
          </a:p>
          <a:p>
            <a:r>
              <a:rPr lang="en-US" dirty="0">
                <a:solidFill>
                  <a:schemeClr val="tx1"/>
                </a:solidFill>
              </a:rPr>
              <a:t>Other engagements and collaborations:</a:t>
            </a:r>
          </a:p>
          <a:p>
            <a:pPr>
              <a:buFont typeface="Wingdings" pitchFamily="2" charset="2"/>
              <a:buChar char="Ø"/>
            </a:pPr>
            <a:r>
              <a:rPr lang="en-US" dirty="0">
                <a:solidFill>
                  <a:schemeClr val="tx1"/>
                </a:solidFill>
              </a:rPr>
              <a:t> NCCS and JICS Sub-Committee;</a:t>
            </a:r>
          </a:p>
          <a:p>
            <a:pPr>
              <a:buFont typeface="Wingdings" pitchFamily="2" charset="2"/>
              <a:buChar char="Ø"/>
            </a:pPr>
            <a:r>
              <a:rPr lang="en-US" dirty="0">
                <a:solidFill>
                  <a:schemeClr val="tx1"/>
                </a:solidFill>
              </a:rPr>
              <a:t>NPM and other stakeholders; and</a:t>
            </a:r>
          </a:p>
          <a:p>
            <a:pPr>
              <a:buFont typeface="Wingdings" pitchFamily="2" charset="2"/>
              <a:buChar char="Ø"/>
            </a:pPr>
            <a:r>
              <a:rPr lang="en-US" dirty="0">
                <a:solidFill>
                  <a:schemeClr val="tx1"/>
                </a:solidFill>
              </a:rPr>
              <a:t> PC and JICS </a:t>
            </a:r>
            <a:r>
              <a:rPr lang="en-US" dirty="0" smtClean="0">
                <a:solidFill>
                  <a:schemeClr val="tx1"/>
                </a:solidFill>
              </a:rPr>
              <a:t>planned workshop </a:t>
            </a:r>
            <a:r>
              <a:rPr lang="en-US" dirty="0">
                <a:solidFill>
                  <a:schemeClr val="tx1"/>
                </a:solidFill>
              </a:rPr>
              <a:t>on mandatory minimum sentences.</a:t>
            </a:r>
          </a:p>
          <a:p>
            <a:pPr marL="0" indent="0">
              <a:buNone/>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xmlns="" id="{03859266-C4F9-0858-C3AF-ADF575734D89}"/>
              </a:ext>
            </a:extLst>
          </p:cNvPr>
          <p:cNvSpPr>
            <a:spLocks noGrp="1"/>
          </p:cNvSpPr>
          <p:nvPr>
            <p:ph type="sldNum" sz="quarter" idx="12"/>
          </p:nvPr>
        </p:nvSpPr>
        <p:spPr/>
        <p:txBody>
          <a:bodyPr/>
          <a:lstStyle/>
          <a:p>
            <a:fld id="{813D7746-E34C-4BFF-A6F0-5A974CCD96E5}" type="slidenum">
              <a:rPr lang="en-ZA" smtClean="0"/>
              <a:pPr/>
              <a:t>4</a:t>
            </a:fld>
            <a:endParaRPr lang="en-ZA"/>
          </a:p>
        </p:txBody>
      </p:sp>
    </p:spTree>
    <p:extLst>
      <p:ext uri="{BB962C8B-B14F-4D97-AF65-F5344CB8AC3E}">
        <p14:creationId xmlns:p14="http://schemas.microsoft.com/office/powerpoint/2010/main" xmlns="" val="267457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solidFill>
                  <a:srgbClr val="002060"/>
                </a:solidFill>
              </a:rPr>
              <a:t>JICS programmes/directorates</a:t>
            </a:r>
          </a:p>
        </p:txBody>
      </p:sp>
      <p:sp>
        <p:nvSpPr>
          <p:cNvPr id="3" name="Content Placeholder 2"/>
          <p:cNvSpPr>
            <a:spLocks noGrp="1"/>
          </p:cNvSpPr>
          <p:nvPr>
            <p:ph type="body" idx="1"/>
          </p:nvPr>
        </p:nvSpPr>
        <p:spPr>
          <a:xfrm>
            <a:off x="838201" y="1270120"/>
            <a:ext cx="9894902" cy="4908738"/>
          </a:xfrm>
        </p:spPr>
        <p:txBody>
          <a:bodyPr>
            <a:normAutofit/>
          </a:bodyPr>
          <a:lstStyle/>
          <a:p>
            <a:pPr marL="0" indent="0">
              <a:buNone/>
            </a:pPr>
            <a:r>
              <a:rPr lang="en-GB" sz="2800" dirty="0">
                <a:solidFill>
                  <a:schemeClr val="tx1"/>
                </a:solidFill>
              </a:rPr>
              <a:t>To effectively and efficiently deliver JICS’s mandate through the following programmes:</a:t>
            </a:r>
          </a:p>
          <a:p>
            <a:r>
              <a:rPr lang="en-ZA" sz="2800" dirty="0">
                <a:solidFill>
                  <a:schemeClr val="tx1"/>
                </a:solidFill>
              </a:rPr>
              <a:t>Programme 1: Strategic Management and Leadership</a:t>
            </a:r>
          </a:p>
          <a:p>
            <a:r>
              <a:rPr lang="en-ZA" sz="2800" dirty="0">
                <a:solidFill>
                  <a:schemeClr val="tx1"/>
                </a:solidFill>
              </a:rPr>
              <a:t>Programme 2: Administration</a:t>
            </a:r>
          </a:p>
          <a:p>
            <a:r>
              <a:rPr lang="en-ZA" sz="2800" dirty="0">
                <a:solidFill>
                  <a:schemeClr val="tx1"/>
                </a:solidFill>
              </a:rPr>
              <a:t>Programme 3: Legal Services</a:t>
            </a:r>
          </a:p>
          <a:p>
            <a:r>
              <a:rPr lang="en-ZA" sz="2800" dirty="0">
                <a:solidFill>
                  <a:schemeClr val="tx1"/>
                </a:solidFill>
              </a:rPr>
              <a:t>Programme 4: Management Regions</a:t>
            </a:r>
          </a:p>
          <a:p>
            <a:pPr marL="0" indent="0" algn="just">
              <a:buNone/>
            </a:pPr>
            <a:endParaRPr lang="en-ZA"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5</a:t>
            </a:fld>
            <a:endParaRPr lang="en-ZA" dirty="0"/>
          </a:p>
        </p:txBody>
      </p:sp>
    </p:spTree>
    <p:extLst>
      <p:ext uri="{BB962C8B-B14F-4D97-AF65-F5344CB8AC3E}">
        <p14:creationId xmlns:p14="http://schemas.microsoft.com/office/powerpoint/2010/main" xmlns="" val="16546477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8EDCF-7A4E-48DB-B873-64BB453BEA00}"/>
              </a:ext>
            </a:extLst>
          </p:cNvPr>
          <p:cNvSpPr>
            <a:spLocks noGrp="1"/>
          </p:cNvSpPr>
          <p:nvPr>
            <p:ph type="title"/>
          </p:nvPr>
        </p:nvSpPr>
        <p:spPr>
          <a:xfrm>
            <a:off x="898350" y="536259"/>
            <a:ext cx="3389564" cy="850582"/>
          </a:xfrm>
        </p:spPr>
        <p:txBody>
          <a:bodyPr>
            <a:noAutofit/>
          </a:bodyPr>
          <a:lstStyle/>
          <a:p>
            <a:r>
              <a:rPr lang="en-GB" sz="4400" dirty="0"/>
              <a:t>programme</a:t>
            </a:r>
            <a:endParaRPr lang="en-ZA" sz="4400" dirty="0"/>
          </a:p>
        </p:txBody>
      </p:sp>
      <p:sp>
        <p:nvSpPr>
          <p:cNvPr id="3" name="Text Placeholder 2">
            <a:extLst>
              <a:ext uri="{FF2B5EF4-FFF2-40B4-BE49-F238E27FC236}">
                <a16:creationId xmlns:a16="http://schemas.microsoft.com/office/drawing/2014/main" xmlns="" id="{0ED46AE7-11C2-4F0F-A33E-5E014BF9A403}"/>
              </a:ext>
            </a:extLst>
          </p:cNvPr>
          <p:cNvSpPr>
            <a:spLocks noGrp="1"/>
          </p:cNvSpPr>
          <p:nvPr>
            <p:ph type="body" sz="quarter" idx="13"/>
          </p:nvPr>
        </p:nvSpPr>
        <p:spPr/>
        <p:txBody>
          <a:bodyPr/>
          <a:lstStyle/>
          <a:p>
            <a:r>
              <a:rPr lang="en-GB" dirty="0"/>
              <a:t>1</a:t>
            </a:r>
            <a:endParaRPr lang="en-ZA" dirty="0"/>
          </a:p>
        </p:txBody>
      </p:sp>
      <p:sp>
        <p:nvSpPr>
          <p:cNvPr id="4" name="Text Placeholder 3">
            <a:extLst>
              <a:ext uri="{FF2B5EF4-FFF2-40B4-BE49-F238E27FC236}">
                <a16:creationId xmlns:a16="http://schemas.microsoft.com/office/drawing/2014/main" xmlns="" id="{3FB3C2DA-4F3E-4342-836C-3998B63F2717}"/>
              </a:ext>
            </a:extLst>
          </p:cNvPr>
          <p:cNvSpPr>
            <a:spLocks noGrp="1"/>
          </p:cNvSpPr>
          <p:nvPr>
            <p:ph type="body" sz="quarter" idx="14"/>
          </p:nvPr>
        </p:nvSpPr>
        <p:spPr>
          <a:xfrm>
            <a:off x="887767" y="4883466"/>
            <a:ext cx="3400147" cy="1117600"/>
          </a:xfrm>
        </p:spPr>
        <p:txBody>
          <a:bodyPr/>
          <a:lstStyle/>
          <a:p>
            <a:r>
              <a:rPr lang="en-ZA" b="1" dirty="0"/>
              <a:t>Strategic Management and Leadership</a:t>
            </a:r>
          </a:p>
        </p:txBody>
      </p:sp>
      <p:sp>
        <p:nvSpPr>
          <p:cNvPr id="5" name="Slide Number Placeholder 4"/>
          <p:cNvSpPr>
            <a:spLocks noGrp="1"/>
          </p:cNvSpPr>
          <p:nvPr>
            <p:ph type="sldNum" sz="quarter" idx="12"/>
          </p:nvPr>
        </p:nvSpPr>
        <p:spPr/>
        <p:txBody>
          <a:bodyPr/>
          <a:lstStyle/>
          <a:p>
            <a:fld id="{813D7746-E34C-4BFF-A6F0-5A974CCD96E5}" type="slidenum">
              <a:rPr lang="en-ZA" smtClean="0"/>
              <a:pPr/>
              <a:t>6</a:t>
            </a:fld>
            <a:endParaRPr lang="en-ZA"/>
          </a:p>
        </p:txBody>
      </p:sp>
    </p:spTree>
    <p:extLst>
      <p:ext uri="{BB962C8B-B14F-4D97-AF65-F5344CB8AC3E}">
        <p14:creationId xmlns:p14="http://schemas.microsoft.com/office/powerpoint/2010/main" xmlns="" val="6774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60" y="-75716"/>
            <a:ext cx="9678141" cy="1143001"/>
          </a:xfrm>
        </p:spPr>
        <p:txBody>
          <a:bodyPr>
            <a:normAutofit/>
          </a:bodyPr>
          <a:lstStyle/>
          <a:p>
            <a:r>
              <a:rPr lang="en-GB" b="1" i="1" dirty="0">
                <a:solidFill>
                  <a:srgbClr val="002060"/>
                </a:solidFill>
              </a:rPr>
              <a:t> Strategic Management and Leadership</a:t>
            </a:r>
          </a:p>
        </p:txBody>
      </p:sp>
      <p:sp>
        <p:nvSpPr>
          <p:cNvPr id="3" name="Content Placeholder 2"/>
          <p:cNvSpPr>
            <a:spLocks noGrp="1"/>
          </p:cNvSpPr>
          <p:nvPr>
            <p:ph type="body" idx="1"/>
          </p:nvPr>
        </p:nvSpPr>
        <p:spPr/>
        <p:txBody>
          <a:bodyPr>
            <a:normAutofit/>
          </a:bodyPr>
          <a:lstStyle/>
          <a:p>
            <a:pPr marL="0" indent="0" algn="just">
              <a:buNone/>
            </a:pPr>
            <a:r>
              <a:rPr lang="en-GB" sz="2800" b="1" dirty="0">
                <a:solidFill>
                  <a:schemeClr val="tx1"/>
                </a:solidFill>
              </a:rPr>
              <a:t>Purpose </a:t>
            </a:r>
          </a:p>
          <a:p>
            <a:pPr algn="just"/>
            <a:r>
              <a:rPr lang="en-GB" dirty="0">
                <a:solidFill>
                  <a:schemeClr val="tx1"/>
                </a:solidFill>
              </a:rPr>
              <a:t>To ensure that JICS compiles strategic documents and that the organisation has monitoring and evaluation systems in place.</a:t>
            </a:r>
          </a:p>
          <a:p>
            <a:pPr algn="just"/>
            <a:r>
              <a:rPr lang="en-GB" dirty="0">
                <a:solidFill>
                  <a:schemeClr val="tx1"/>
                </a:solidFill>
              </a:rPr>
              <a:t>To ensure that all Directorates are in full compliance with the internal procedures and control mechanisms of JICS’s policies and procedures and all government regulations applicable.</a:t>
            </a:r>
          </a:p>
        </p:txBody>
      </p:sp>
      <p:sp>
        <p:nvSpPr>
          <p:cNvPr id="4" name="Slide Number Placeholder 3"/>
          <p:cNvSpPr>
            <a:spLocks noGrp="1"/>
          </p:cNvSpPr>
          <p:nvPr>
            <p:ph type="sldNum" sz="quarter" idx="2"/>
          </p:nvPr>
        </p:nvSpPr>
        <p:spPr/>
        <p:txBody>
          <a:bodyPr/>
          <a:lstStyle/>
          <a:p>
            <a:fld id="{86CB4B4D-7CA3-9044-876B-883B54F8677D}" type="slidenum">
              <a:rPr lang="en-ZA" smtClean="0"/>
              <a:pPr/>
              <a:t>7</a:t>
            </a:fld>
            <a:endParaRPr lang="en-ZA" dirty="0"/>
          </a:p>
        </p:txBody>
      </p:sp>
    </p:spTree>
    <p:extLst>
      <p:ext uri="{BB962C8B-B14F-4D97-AF65-F5344CB8AC3E}">
        <p14:creationId xmlns:p14="http://schemas.microsoft.com/office/powerpoint/2010/main" xmlns="" val="36026894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47" y="0"/>
            <a:ext cx="9509465" cy="1143001"/>
          </a:xfrm>
        </p:spPr>
        <p:txBody>
          <a:bodyPr>
            <a:normAutofit/>
          </a:bodyPr>
          <a:lstStyle/>
          <a:p>
            <a:r>
              <a:rPr lang="en-GB" b="1" i="1" dirty="0">
                <a:solidFill>
                  <a:srgbClr val="002060"/>
                </a:solidFill>
              </a:rPr>
              <a:t> Strategic Management and Leadership (continued)</a:t>
            </a:r>
          </a:p>
        </p:txBody>
      </p:sp>
      <p:sp>
        <p:nvSpPr>
          <p:cNvPr id="3" name="Content Placeholder 2"/>
          <p:cNvSpPr>
            <a:spLocks noGrp="1"/>
          </p:cNvSpPr>
          <p:nvPr>
            <p:ph type="body" idx="1"/>
          </p:nvPr>
        </p:nvSpPr>
        <p:spPr>
          <a:xfrm>
            <a:off x="364066" y="1143001"/>
            <a:ext cx="11328400" cy="4616018"/>
          </a:xfrm>
        </p:spPr>
        <p:txBody>
          <a:bodyPr>
            <a:noAutofit/>
          </a:bodyPr>
          <a:lstStyle/>
          <a:p>
            <a:pPr marL="0" indent="0" algn="just">
              <a:buNone/>
            </a:pPr>
            <a:r>
              <a:rPr lang="en-GB" sz="2800" b="1" dirty="0">
                <a:solidFill>
                  <a:schemeClr val="tx1"/>
                </a:solidFill>
              </a:rPr>
              <a:t>Functions </a:t>
            </a:r>
          </a:p>
          <a:p>
            <a:r>
              <a:rPr lang="en-GB" dirty="0">
                <a:solidFill>
                  <a:schemeClr val="tx1"/>
                </a:solidFill>
              </a:rPr>
              <a:t>Ensure work performances within JICS conforms to set standards and norms;</a:t>
            </a:r>
          </a:p>
          <a:p>
            <a:r>
              <a:rPr lang="en-GB" dirty="0">
                <a:solidFill>
                  <a:schemeClr val="tx1"/>
                </a:solidFill>
              </a:rPr>
              <a:t>Measure the efficiency and effectiveness of all Directorates; </a:t>
            </a:r>
          </a:p>
          <a:p>
            <a:r>
              <a:rPr lang="en-GB" dirty="0">
                <a:solidFill>
                  <a:schemeClr val="tx1"/>
                </a:solidFill>
              </a:rPr>
              <a:t>Determine when programmes are on track and when changes may be required;</a:t>
            </a:r>
          </a:p>
          <a:p>
            <a:r>
              <a:rPr lang="en-GB" dirty="0">
                <a:solidFill>
                  <a:schemeClr val="tx1"/>
                </a:solidFill>
              </a:rPr>
              <a:t>To ensure all Directorates adhere to good corporate governance principles and practices; and</a:t>
            </a:r>
          </a:p>
          <a:p>
            <a:r>
              <a:rPr lang="en-GB" dirty="0">
                <a:solidFill>
                  <a:schemeClr val="tx1"/>
                </a:solidFill>
              </a:rPr>
              <a:t>Measure the efficiency and effectiveness of all Directorates. </a:t>
            </a:r>
          </a:p>
          <a:p>
            <a:r>
              <a:rPr lang="en-GB" dirty="0">
                <a:solidFill>
                  <a:schemeClr val="tx1"/>
                </a:solidFill>
              </a:rPr>
              <a:t>Document, evaluate, test systems and controls to determine their adequacy and effectiveness to ensure:</a:t>
            </a:r>
          </a:p>
          <a:p>
            <a:pPr lvl="1">
              <a:buFont typeface="Calibri" panose="020F0502020204030204" pitchFamily="34" charset="0"/>
              <a:buChar char="⁻"/>
            </a:pPr>
            <a:r>
              <a:rPr lang="en-GB" dirty="0">
                <a:solidFill>
                  <a:schemeClr val="tx1"/>
                </a:solidFill>
              </a:rPr>
              <a:t>Compliance with rules and regulations; </a:t>
            </a:r>
          </a:p>
          <a:p>
            <a:pPr lvl="1">
              <a:buFont typeface="Calibri" panose="020F0502020204030204" pitchFamily="34" charset="0"/>
              <a:buChar char="⁻"/>
            </a:pPr>
            <a:r>
              <a:rPr lang="en-GB" dirty="0">
                <a:solidFill>
                  <a:schemeClr val="tx1"/>
                </a:solidFill>
              </a:rPr>
              <a:t>The accomplishment of management’s objectives;</a:t>
            </a:r>
          </a:p>
          <a:p>
            <a:pPr lvl="1">
              <a:buFont typeface="Calibri" panose="020F0502020204030204" pitchFamily="34" charset="0"/>
              <a:buChar char="⁻"/>
            </a:pPr>
            <a:r>
              <a:rPr lang="en-GB" dirty="0">
                <a:solidFill>
                  <a:schemeClr val="tx1"/>
                </a:solidFill>
              </a:rPr>
              <a:t>Reliability and integrity of information;</a:t>
            </a:r>
          </a:p>
          <a:p>
            <a:pPr lvl="1">
              <a:buFont typeface="Calibri" panose="020F0502020204030204" pitchFamily="34" charset="0"/>
              <a:buChar char="⁻"/>
            </a:pPr>
            <a:r>
              <a:rPr lang="en-GB" dirty="0">
                <a:solidFill>
                  <a:schemeClr val="tx1"/>
                </a:solidFill>
              </a:rPr>
              <a:t>Economical use of resources; and </a:t>
            </a:r>
          </a:p>
          <a:p>
            <a:pPr lvl="1">
              <a:buFont typeface="Calibri" panose="020F0502020204030204" pitchFamily="34" charset="0"/>
              <a:buChar char="⁻"/>
            </a:pPr>
            <a:r>
              <a:rPr lang="en-GB" dirty="0">
                <a:solidFill>
                  <a:schemeClr val="tx1"/>
                </a:solidFill>
              </a:rPr>
              <a:t>Safeguarding of assets.</a:t>
            </a:r>
          </a:p>
        </p:txBody>
      </p:sp>
      <p:sp>
        <p:nvSpPr>
          <p:cNvPr id="4" name="Slide Number Placeholder 3"/>
          <p:cNvSpPr>
            <a:spLocks noGrp="1"/>
          </p:cNvSpPr>
          <p:nvPr>
            <p:ph type="sldNum" sz="quarter" idx="2"/>
          </p:nvPr>
        </p:nvSpPr>
        <p:spPr/>
        <p:txBody>
          <a:bodyPr/>
          <a:lstStyle/>
          <a:p>
            <a:fld id="{86CB4B4D-7CA3-9044-876B-883B54F8677D}" type="slidenum">
              <a:rPr lang="en-ZA" smtClean="0"/>
              <a:pPr/>
              <a:t>8</a:t>
            </a:fld>
            <a:endParaRPr lang="en-ZA" dirty="0"/>
          </a:p>
        </p:txBody>
      </p:sp>
    </p:spTree>
    <p:extLst>
      <p:ext uri="{BB962C8B-B14F-4D97-AF65-F5344CB8AC3E}">
        <p14:creationId xmlns:p14="http://schemas.microsoft.com/office/powerpoint/2010/main" xmlns="" val="7962805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8777"/>
            <a:ext cx="8882849" cy="1143001"/>
          </a:xfrm>
        </p:spPr>
        <p:txBody>
          <a:bodyPr>
            <a:normAutofit/>
          </a:bodyPr>
          <a:lstStyle/>
          <a:p>
            <a:r>
              <a:rPr lang="en-GB" b="1" i="1" dirty="0">
                <a:solidFill>
                  <a:srgbClr val="002060"/>
                </a:solidFill>
              </a:rPr>
              <a:t> Strategic Management and Leadership (continued)</a:t>
            </a:r>
          </a:p>
        </p:txBody>
      </p:sp>
      <p:sp>
        <p:nvSpPr>
          <p:cNvPr id="3" name="Content Placeholder 2"/>
          <p:cNvSpPr>
            <a:spLocks noGrp="1"/>
          </p:cNvSpPr>
          <p:nvPr>
            <p:ph type="body" idx="1"/>
          </p:nvPr>
        </p:nvSpPr>
        <p:spPr/>
        <p:txBody>
          <a:bodyPr>
            <a:normAutofit fontScale="85000" lnSpcReduction="20000"/>
          </a:bodyPr>
          <a:lstStyle/>
          <a:p>
            <a:pPr marL="0" indent="0" algn="just">
              <a:buNone/>
            </a:pPr>
            <a:r>
              <a:rPr lang="en-GB" sz="3300" b="1" dirty="0">
                <a:solidFill>
                  <a:schemeClr val="tx1"/>
                </a:solidFill>
              </a:rPr>
              <a:t>Activities </a:t>
            </a:r>
          </a:p>
          <a:p>
            <a:r>
              <a:rPr lang="en-GB" sz="2800" dirty="0">
                <a:solidFill>
                  <a:schemeClr val="tx1"/>
                </a:solidFill>
              </a:rPr>
              <a:t>Compilation of: </a:t>
            </a:r>
          </a:p>
          <a:p>
            <a:pPr lvl="1">
              <a:buFont typeface="Wingdings" pitchFamily="2" charset="2"/>
              <a:buChar char="Ø"/>
            </a:pPr>
            <a:r>
              <a:rPr lang="en-GB" sz="2800" dirty="0">
                <a:solidFill>
                  <a:schemeClr val="tx1"/>
                </a:solidFill>
              </a:rPr>
              <a:t> Operational plan;</a:t>
            </a:r>
          </a:p>
          <a:p>
            <a:pPr lvl="1">
              <a:buFont typeface="Wingdings" pitchFamily="2" charset="2"/>
              <a:buChar char="Ø"/>
            </a:pPr>
            <a:r>
              <a:rPr lang="en-GB" sz="2800" dirty="0">
                <a:solidFill>
                  <a:schemeClr val="tx1"/>
                </a:solidFill>
              </a:rPr>
              <a:t> Annual Performance Plan; </a:t>
            </a:r>
          </a:p>
          <a:p>
            <a:pPr lvl="1">
              <a:buFont typeface="Wingdings" pitchFamily="2" charset="2"/>
              <a:buChar char="Ø"/>
            </a:pPr>
            <a:r>
              <a:rPr lang="en-GB" sz="2800" dirty="0">
                <a:solidFill>
                  <a:schemeClr val="tx1"/>
                </a:solidFill>
              </a:rPr>
              <a:t> Governance Calendar;</a:t>
            </a:r>
          </a:p>
          <a:p>
            <a:pPr lvl="1">
              <a:buFont typeface="Wingdings" pitchFamily="2" charset="2"/>
              <a:buChar char="Ø"/>
            </a:pPr>
            <a:r>
              <a:rPr lang="en-GB" sz="2800" dirty="0">
                <a:solidFill>
                  <a:schemeClr val="tx1"/>
                </a:solidFill>
              </a:rPr>
              <a:t> Monthly reporting Mechanism (M&amp;E monthly reporting tools); </a:t>
            </a:r>
          </a:p>
          <a:p>
            <a:pPr lvl="1">
              <a:buFont typeface="Wingdings" pitchFamily="2" charset="2"/>
              <a:buChar char="Ø"/>
            </a:pPr>
            <a:r>
              <a:rPr lang="en-GB" sz="2800" dirty="0">
                <a:solidFill>
                  <a:schemeClr val="tx1"/>
                </a:solidFill>
              </a:rPr>
              <a:t> Quarterly reports; and</a:t>
            </a:r>
          </a:p>
          <a:p>
            <a:pPr lvl="1">
              <a:buFont typeface="Wingdings" pitchFamily="2" charset="2"/>
              <a:buChar char="Ø"/>
            </a:pPr>
            <a:r>
              <a:rPr lang="en-GB" sz="2800" dirty="0">
                <a:solidFill>
                  <a:schemeClr val="tx1"/>
                </a:solidFill>
              </a:rPr>
              <a:t> Annual report.</a:t>
            </a:r>
          </a:p>
          <a:p>
            <a:pPr algn="just"/>
            <a:r>
              <a:rPr lang="en-GB" sz="2800" dirty="0">
                <a:solidFill>
                  <a:schemeClr val="tx1"/>
                </a:solidFill>
              </a:rPr>
              <a:t>Ensure drafting, reviewing and compiling of JICS’s policies.</a:t>
            </a:r>
          </a:p>
          <a:p>
            <a:pPr algn="just"/>
            <a:r>
              <a:rPr lang="en-GB" sz="2800" dirty="0">
                <a:solidFill>
                  <a:schemeClr val="tx1"/>
                </a:solidFill>
              </a:rPr>
              <a:t>Ensure compliance and quality management through continuous work performance assessments. </a:t>
            </a:r>
          </a:p>
          <a:p>
            <a:pPr algn="just"/>
            <a:r>
              <a:rPr lang="en-GB" sz="2800" dirty="0">
                <a:solidFill>
                  <a:schemeClr val="tx1"/>
                </a:solidFill>
              </a:rPr>
              <a:t>Monitor and report on the implementation status of recommendations from internal/external audits.</a:t>
            </a:r>
          </a:p>
          <a:p>
            <a:pPr algn="just"/>
            <a:endParaRPr lang="en-GB" sz="2800" dirty="0">
              <a:solidFill>
                <a:schemeClr val="tx1"/>
              </a:solidFill>
            </a:endParaRPr>
          </a:p>
          <a:p>
            <a:pPr lvl="1" algn="just"/>
            <a:endParaRPr lang="en-GB"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9</a:t>
            </a:fld>
            <a:endParaRPr lang="en-ZA" dirty="0"/>
          </a:p>
        </p:txBody>
      </p:sp>
    </p:spTree>
    <p:extLst>
      <p:ext uri="{BB962C8B-B14F-4D97-AF65-F5344CB8AC3E}">
        <p14:creationId xmlns:p14="http://schemas.microsoft.com/office/powerpoint/2010/main" xmlns="" val="556106875"/>
      </p:ext>
    </p:extLst>
  </p:cSld>
  <p:clrMapOvr>
    <a:masterClrMapping/>
  </p:clrMapOvr>
  <p:transition spd="med"/>
</p:sld>
</file>

<file path=ppt/theme/theme1.xml><?xml version="1.0" encoding="utf-8"?>
<a:theme xmlns:a="http://schemas.openxmlformats.org/drawingml/2006/main" name="Office Theme">
  <a:themeElements>
    <a:clrScheme name="JICS">
      <a:dk1>
        <a:sysClr val="windowText" lastClr="000000"/>
      </a:dk1>
      <a:lt1>
        <a:sysClr val="window" lastClr="FFFFFF"/>
      </a:lt1>
      <a:dk2>
        <a:srgbClr val="3F3F3F"/>
      </a:dk2>
      <a:lt2>
        <a:srgbClr val="D0CECD"/>
      </a:lt2>
      <a:accent1>
        <a:srgbClr val="13406D"/>
      </a:accent1>
      <a:accent2>
        <a:srgbClr val="B91F30"/>
      </a:accent2>
      <a:accent3>
        <a:srgbClr val="00885B"/>
      </a:accent3>
      <a:accent4>
        <a:srgbClr val="A7EA52"/>
      </a:accent4>
      <a:accent5>
        <a:srgbClr val="FF8021"/>
      </a:accent5>
      <a:accent6>
        <a:srgbClr val="5ECCF3"/>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9702</TotalTime>
  <Words>2137</Words>
  <Application>Microsoft Office PowerPoint</Application>
  <PresentationFormat>Custom</PresentationFormat>
  <Paragraphs>327</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Presentation Portfolio Committee  justice and correctional services  </vt:lpstr>
      <vt:lpstr>Slide 2</vt:lpstr>
      <vt:lpstr>PURPOSE</vt:lpstr>
      <vt:lpstr>RECENT DEVELOPMENTS</vt:lpstr>
      <vt:lpstr>JICS programmes/directorates</vt:lpstr>
      <vt:lpstr>programme</vt:lpstr>
      <vt:lpstr> Strategic Management and Leadership</vt:lpstr>
      <vt:lpstr> Strategic Management and Leadership (continued)</vt:lpstr>
      <vt:lpstr> Strategic Management and Leadership (continued)</vt:lpstr>
      <vt:lpstr>programme</vt:lpstr>
      <vt:lpstr> Directorate: Support Services </vt:lpstr>
      <vt:lpstr> Directorate: Support Services (continued)</vt:lpstr>
      <vt:lpstr>Human Resource Management </vt:lpstr>
      <vt:lpstr>Human Resource Management (continued)</vt:lpstr>
      <vt:lpstr>Finance and Supply Chain Management </vt:lpstr>
      <vt:lpstr>Finance and Supply Chain Management (continued)</vt:lpstr>
      <vt:lpstr> 2021/2022 JICS Budget Allocation </vt:lpstr>
      <vt:lpstr>Budget allocatioNS</vt:lpstr>
      <vt:lpstr>Slide 19</vt:lpstr>
      <vt:lpstr>Media and Communication</vt:lpstr>
      <vt:lpstr>Media and Communication (continued)</vt:lpstr>
      <vt:lpstr>programme</vt:lpstr>
      <vt:lpstr> Directorate: Legal Services </vt:lpstr>
      <vt:lpstr> Inspections</vt:lpstr>
      <vt:lpstr> Inspections</vt:lpstr>
      <vt:lpstr> Investigations</vt:lpstr>
      <vt:lpstr> Mandatory reports</vt:lpstr>
      <vt:lpstr>programme</vt:lpstr>
      <vt:lpstr> Directorate: Management Regions</vt:lpstr>
      <vt:lpstr> Management Regions</vt:lpstr>
      <vt:lpstr> Management OF ICCVS</vt:lpstr>
      <vt:lpstr>Visitors’ Committee (VC)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Ayres</dc:creator>
  <cp:lastModifiedBy>USER</cp:lastModifiedBy>
  <cp:revision>153</cp:revision>
  <dcterms:created xsi:type="dcterms:W3CDTF">2020-09-25T08:38:02Z</dcterms:created>
  <dcterms:modified xsi:type="dcterms:W3CDTF">2022-05-04T12:21:13Z</dcterms:modified>
</cp:coreProperties>
</file>