
<file path=[Content_Types].xml><?xml version="1.0" encoding="utf-8"?>
<Types xmlns="http://schemas.openxmlformats.org/package/2006/content-types">
  <Override PartName="/ppt/tags/tag8.xml" ContentType="application/vnd.openxmlformats-officedocument.presentationml.tags+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89.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slideLayouts/slideLayout31.xml" ContentType="application/vnd.openxmlformats-officedocument.presentationml.slideLayout+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32.xml" ContentType="application/vnd.openxmlformats-officedocument.presentationml.slideLayout+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slideLayouts/slideLayout50.xml" ContentType="application/vnd.openxmlformats-officedocument.presentationml.slideLayout+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47.xml" ContentType="application/vnd.openxmlformats-officedocument.presentationml.tags+xml"/>
  <Override PartName="/ppt/tags/tag76.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6" r:id="rId2"/>
  </p:sldMasterIdLst>
  <p:notesMasterIdLst>
    <p:notesMasterId r:id="rId12"/>
  </p:notesMasterIdLst>
  <p:sldIdLst>
    <p:sldId id="1442" r:id="rId3"/>
    <p:sldId id="1510" r:id="rId4"/>
    <p:sldId id="1516" r:id="rId5"/>
    <p:sldId id="1528" r:id="rId6"/>
    <p:sldId id="1527" r:id="rId7"/>
    <p:sldId id="1526" r:id="rId8"/>
    <p:sldId id="1515" r:id="rId9"/>
    <p:sldId id="1517" r:id="rId10"/>
    <p:sldId id="14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2F3"/>
    <a:srgbClr val="001489"/>
    <a:srgbClr val="003398"/>
    <a:srgbClr val="001484"/>
    <a:srgbClr val="71A1A7"/>
    <a:srgbClr val="D5E3E5"/>
    <a:srgbClr val="DFF0CB"/>
    <a:srgbClr val="A6A6A6"/>
    <a:srgbClr val="CBDFE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5501" autoAdjust="0"/>
  </p:normalViewPr>
  <p:slideViewPr>
    <p:cSldViewPr snapToGrid="0">
      <p:cViewPr varScale="1">
        <p:scale>
          <a:sx n="73" d="100"/>
          <a:sy n="73" d="100"/>
        </p:scale>
        <p:origin x="-630"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00493-B5D4-4A31-9510-6B51058A7AF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24637BF0-57B2-4276-8556-A7F7FC9BFDA2}">
      <dgm:prSet custT="1"/>
      <dgm:spPr>
        <a:solidFill>
          <a:schemeClr val="accent1">
            <a:lumMod val="40000"/>
            <a:lumOff val="60000"/>
          </a:schemeClr>
        </a:solidFill>
      </dgm:spPr>
      <dgm:t>
        <a:bodyPr/>
        <a:lstStyle/>
        <a:p>
          <a:r>
            <a:rPr lang="en-US" sz="1400" dirty="0"/>
            <a:t>The IFMS program is a joint initiative between National Treasury (“NT”), Department of Public Service and Administration (“DPSA”) and the State Information Technology Agency (“SITA”) to modernize the management and execution of “back-office” processes in the Public Service (excluding Public Entities, Local Government and Intelligence Agencies)</a:t>
          </a:r>
        </a:p>
      </dgm:t>
    </dgm:pt>
    <dgm:pt modelId="{EDC9C27D-0A9C-4FC8-B8A0-9DE49F3D73C4}" type="parTrans" cxnId="{E48AF436-5CB6-4F57-A205-5BC45C129FF8}">
      <dgm:prSet/>
      <dgm:spPr/>
      <dgm:t>
        <a:bodyPr/>
        <a:lstStyle/>
        <a:p>
          <a:endParaRPr lang="en-US"/>
        </a:p>
      </dgm:t>
    </dgm:pt>
    <dgm:pt modelId="{C8DD6396-F223-43E7-9200-D9A1312CD640}" type="sibTrans" cxnId="{E48AF436-5CB6-4F57-A205-5BC45C129FF8}">
      <dgm:prSet/>
      <dgm:spPr/>
      <dgm:t>
        <a:bodyPr/>
        <a:lstStyle/>
        <a:p>
          <a:endParaRPr lang="en-US"/>
        </a:p>
      </dgm:t>
    </dgm:pt>
    <dgm:pt modelId="{DE92A4C7-7D18-456C-9CD5-A8BF4DB6369B}">
      <dgm:prSet custT="1"/>
      <dgm:spPr>
        <a:solidFill>
          <a:schemeClr val="accent1">
            <a:lumMod val="60000"/>
            <a:lumOff val="40000"/>
          </a:schemeClr>
        </a:solidFill>
      </dgm:spPr>
      <dgm:t>
        <a:bodyPr/>
        <a:lstStyle/>
        <a:p>
          <a:r>
            <a:rPr lang="en-ZA" sz="1400" dirty="0"/>
            <a:t>National Cabinet first approved the development of the IFMS on 14 September 2005. Given the challenges experienced in implementing this project, National Cabinet endorsed an amendment to the project scope, implementation time line and budget of the project on 18 November 2013. </a:t>
          </a:r>
          <a:endParaRPr lang="en-US" sz="1400" dirty="0"/>
        </a:p>
      </dgm:t>
    </dgm:pt>
    <dgm:pt modelId="{C636901D-A2AB-4777-89F3-73E4212812C6}" type="parTrans" cxnId="{F565A0F7-EE5E-4BA6-8F18-898B7BFD38B6}">
      <dgm:prSet/>
      <dgm:spPr/>
      <dgm:t>
        <a:bodyPr/>
        <a:lstStyle/>
        <a:p>
          <a:endParaRPr lang="en-US"/>
        </a:p>
      </dgm:t>
    </dgm:pt>
    <dgm:pt modelId="{BACE2814-8C24-497E-9AA0-D368E4A37ABD}" type="sibTrans" cxnId="{F565A0F7-EE5E-4BA6-8F18-898B7BFD38B6}">
      <dgm:prSet/>
      <dgm:spPr/>
      <dgm:t>
        <a:bodyPr/>
        <a:lstStyle/>
        <a:p>
          <a:endParaRPr lang="en-US"/>
        </a:p>
      </dgm:t>
    </dgm:pt>
    <dgm:pt modelId="{035CA435-2954-498C-8613-1EC3173187DA}">
      <dgm:prSet custT="1"/>
      <dgm:spPr>
        <a:solidFill>
          <a:schemeClr val="accent2">
            <a:lumMod val="20000"/>
            <a:lumOff val="80000"/>
          </a:schemeClr>
        </a:solidFill>
      </dgm:spPr>
      <dgm:t>
        <a:bodyPr/>
        <a:lstStyle/>
        <a:p>
          <a:r>
            <a:rPr lang="en-US" sz="1400" dirty="0"/>
            <a:t>The National Treasury has concluded the contract to purchase software licenses for the Integrated Financial Management System (IFMS) </a:t>
          </a:r>
          <a:r>
            <a:rPr lang="en-US" sz="1400" dirty="0" err="1"/>
            <a:t>programme</a:t>
          </a:r>
          <a:r>
            <a:rPr lang="en-US" sz="1400" dirty="0"/>
            <a:t> with Oracle Corporation (South Africa) (Pty) Ltd (“Oracle”)</a:t>
          </a:r>
        </a:p>
      </dgm:t>
    </dgm:pt>
    <dgm:pt modelId="{9F3B3ED2-3F3A-4174-BC15-6BAC49D83C4D}" type="parTrans" cxnId="{818A372E-9D0D-425A-B824-C3882F675ABC}">
      <dgm:prSet/>
      <dgm:spPr/>
      <dgm:t>
        <a:bodyPr/>
        <a:lstStyle/>
        <a:p>
          <a:endParaRPr lang="en-US"/>
        </a:p>
      </dgm:t>
    </dgm:pt>
    <dgm:pt modelId="{8F4E4D15-B05B-43DF-8345-C808BAD2BC67}" type="sibTrans" cxnId="{818A372E-9D0D-425A-B824-C3882F675ABC}">
      <dgm:prSet/>
      <dgm:spPr/>
      <dgm:t>
        <a:bodyPr/>
        <a:lstStyle/>
        <a:p>
          <a:endParaRPr lang="en-US"/>
        </a:p>
      </dgm:t>
    </dgm:pt>
    <dgm:pt modelId="{13FF68A3-6144-41EB-9493-5F033554965D}">
      <dgm:prSet custT="1"/>
      <dgm:spPr>
        <a:solidFill>
          <a:schemeClr val="accent2">
            <a:lumMod val="75000"/>
          </a:schemeClr>
        </a:solidFill>
      </dgm:spPr>
      <dgm:t>
        <a:bodyPr/>
        <a:lstStyle/>
        <a:p>
          <a:r>
            <a:rPr lang="en-ZA" sz="1400" dirty="0"/>
            <a:t>National Treasury has since issued a number of Treasury Practice notes (i.e. No. 7 of 2006 and No. 5 of 2017/18) which effectively communicate a moratorium placed on government departments in acquiring any ERP solution (i.e. system, software and software as a service) that might result in a duplication of functionality to the IFMS modules covering the domains mentioned above</a:t>
          </a:r>
          <a:endParaRPr lang="en-US" sz="1400" dirty="0"/>
        </a:p>
      </dgm:t>
    </dgm:pt>
    <dgm:pt modelId="{D457CB60-F939-473B-9622-CA96D0F4D4E0}" type="parTrans" cxnId="{729AB4CC-2F3D-49E4-B1EA-FCC05056C06A}">
      <dgm:prSet/>
      <dgm:spPr/>
      <dgm:t>
        <a:bodyPr/>
        <a:lstStyle/>
        <a:p>
          <a:endParaRPr lang="en-US"/>
        </a:p>
      </dgm:t>
    </dgm:pt>
    <dgm:pt modelId="{2E9601A3-DB2F-45A0-A067-C053CAAEE2EB}" type="sibTrans" cxnId="{729AB4CC-2F3D-49E4-B1EA-FCC05056C06A}">
      <dgm:prSet/>
      <dgm:spPr/>
      <dgm:t>
        <a:bodyPr/>
        <a:lstStyle/>
        <a:p>
          <a:endParaRPr lang="en-US"/>
        </a:p>
      </dgm:t>
    </dgm:pt>
    <dgm:pt modelId="{4A77AF34-26CD-48B6-B4AE-A166A04D7ADF}">
      <dgm:prSet custT="1"/>
      <dgm:spPr>
        <a:solidFill>
          <a:schemeClr val="accent2">
            <a:lumMod val="40000"/>
            <a:lumOff val="60000"/>
          </a:schemeClr>
        </a:solidFill>
      </dgm:spPr>
      <dgm:t>
        <a:bodyPr/>
        <a:lstStyle/>
        <a:p>
          <a:r>
            <a:rPr lang="en-ZA" sz="1400" dirty="0"/>
            <a:t>NT approached the WCG  with the intention of offering an opportunity for the province to participate in the programme as lead-site. Cabinet approved this in principle in  and requested clarity on the roles and responsibilities and the funding of IFMS. Since then IFMS implementation programme changed continuously</a:t>
          </a:r>
          <a:endParaRPr lang="en-US" sz="1400" dirty="0"/>
        </a:p>
      </dgm:t>
    </dgm:pt>
    <dgm:pt modelId="{1A234670-88AB-4232-8388-3C2A2AB04949}" type="parTrans" cxnId="{1FCD2E0A-A9AF-4996-BD50-7EBC879DF87D}">
      <dgm:prSet/>
      <dgm:spPr/>
      <dgm:t>
        <a:bodyPr/>
        <a:lstStyle/>
        <a:p>
          <a:endParaRPr lang="en-US"/>
        </a:p>
      </dgm:t>
    </dgm:pt>
    <dgm:pt modelId="{C01DF34D-EA7A-4DD4-87FE-11C081421415}" type="sibTrans" cxnId="{1FCD2E0A-A9AF-4996-BD50-7EBC879DF87D}">
      <dgm:prSet/>
      <dgm:spPr/>
      <dgm:t>
        <a:bodyPr/>
        <a:lstStyle/>
        <a:p>
          <a:endParaRPr lang="en-US"/>
        </a:p>
      </dgm:t>
    </dgm:pt>
    <dgm:pt modelId="{D150A3DD-C417-4CF1-A300-43183C64EFA6}" type="pres">
      <dgm:prSet presAssocID="{9C100493-B5D4-4A31-9510-6B51058A7AF5}" presName="vert0" presStyleCnt="0">
        <dgm:presLayoutVars>
          <dgm:dir/>
          <dgm:animOne val="branch"/>
          <dgm:animLvl val="lvl"/>
        </dgm:presLayoutVars>
      </dgm:prSet>
      <dgm:spPr/>
      <dgm:t>
        <a:bodyPr/>
        <a:lstStyle/>
        <a:p>
          <a:endParaRPr lang="en-ZA"/>
        </a:p>
      </dgm:t>
    </dgm:pt>
    <dgm:pt modelId="{8B38E7DE-D6B5-4F5C-8A01-BA2205898F9B}" type="pres">
      <dgm:prSet presAssocID="{24637BF0-57B2-4276-8556-A7F7FC9BFDA2}" presName="thickLine" presStyleLbl="alignNode1" presStyleIdx="0" presStyleCnt="5"/>
      <dgm:spPr/>
    </dgm:pt>
    <dgm:pt modelId="{B0A21711-9548-495B-8864-FB4A77F78CFE}" type="pres">
      <dgm:prSet presAssocID="{24637BF0-57B2-4276-8556-A7F7FC9BFDA2}" presName="horz1" presStyleCnt="0"/>
      <dgm:spPr/>
    </dgm:pt>
    <dgm:pt modelId="{CFACC8E1-8F58-43DD-87EF-58A5398BEA94}" type="pres">
      <dgm:prSet presAssocID="{24637BF0-57B2-4276-8556-A7F7FC9BFDA2}" presName="tx1" presStyleLbl="revTx" presStyleIdx="0" presStyleCnt="5" custScaleX="95488" custScaleY="29700" custLinFactNeighborX="2300" custLinFactNeighborY="1882"/>
      <dgm:spPr/>
      <dgm:t>
        <a:bodyPr/>
        <a:lstStyle/>
        <a:p>
          <a:endParaRPr lang="en-ZA"/>
        </a:p>
      </dgm:t>
    </dgm:pt>
    <dgm:pt modelId="{D4F53B76-90BE-48BD-9DDF-996AA9994127}" type="pres">
      <dgm:prSet presAssocID="{24637BF0-57B2-4276-8556-A7F7FC9BFDA2}" presName="vert1" presStyleCnt="0"/>
      <dgm:spPr/>
    </dgm:pt>
    <dgm:pt modelId="{F51CE2B7-976B-4129-95AA-5C74A5CF46D8}" type="pres">
      <dgm:prSet presAssocID="{DE92A4C7-7D18-456C-9CD5-A8BF4DB6369B}" presName="thickLine" presStyleLbl="alignNode1" presStyleIdx="1" presStyleCnt="5" custLinFactNeighborX="137"/>
      <dgm:spPr/>
    </dgm:pt>
    <dgm:pt modelId="{429BC3B7-AD59-41C6-9F66-3426942A33F1}" type="pres">
      <dgm:prSet presAssocID="{DE92A4C7-7D18-456C-9CD5-A8BF4DB6369B}" presName="horz1" presStyleCnt="0"/>
      <dgm:spPr/>
    </dgm:pt>
    <dgm:pt modelId="{E0E7D26F-34F5-4DE4-868C-B351C932406D}" type="pres">
      <dgm:prSet presAssocID="{DE92A4C7-7D18-456C-9CD5-A8BF4DB6369B}" presName="tx1" presStyleLbl="revTx" presStyleIdx="1" presStyleCnt="5" custScaleX="95488" custScaleY="33184" custLinFactNeighborX="2144"/>
      <dgm:spPr/>
      <dgm:t>
        <a:bodyPr/>
        <a:lstStyle/>
        <a:p>
          <a:endParaRPr lang="en-ZA"/>
        </a:p>
      </dgm:t>
    </dgm:pt>
    <dgm:pt modelId="{3F86ABF4-994B-4914-828E-125225A20E00}" type="pres">
      <dgm:prSet presAssocID="{DE92A4C7-7D18-456C-9CD5-A8BF4DB6369B}" presName="vert1" presStyleCnt="0"/>
      <dgm:spPr/>
    </dgm:pt>
    <dgm:pt modelId="{5B4005C9-A4A5-4FD2-B627-AD735A33D509}" type="pres">
      <dgm:prSet presAssocID="{035CA435-2954-498C-8613-1EC3173187DA}" presName="thickLine" presStyleLbl="alignNode1" presStyleIdx="2" presStyleCnt="5"/>
      <dgm:spPr/>
    </dgm:pt>
    <dgm:pt modelId="{9D5FD325-FCF1-4103-BFA3-90B90EDDAF58}" type="pres">
      <dgm:prSet presAssocID="{035CA435-2954-498C-8613-1EC3173187DA}" presName="horz1" presStyleCnt="0"/>
      <dgm:spPr/>
    </dgm:pt>
    <dgm:pt modelId="{C98D0B64-A386-4F65-A925-E8C35F2844E0}" type="pres">
      <dgm:prSet presAssocID="{035CA435-2954-498C-8613-1EC3173187DA}" presName="tx1" presStyleLbl="revTx" presStyleIdx="2" presStyleCnt="5" custScaleX="95488" custScaleY="21035" custLinFactNeighborX="2144"/>
      <dgm:spPr/>
      <dgm:t>
        <a:bodyPr/>
        <a:lstStyle/>
        <a:p>
          <a:endParaRPr lang="en-ZA"/>
        </a:p>
      </dgm:t>
    </dgm:pt>
    <dgm:pt modelId="{B53980AA-CBA0-48CD-8634-C831710CFEA6}" type="pres">
      <dgm:prSet presAssocID="{035CA435-2954-498C-8613-1EC3173187DA}" presName="vert1" presStyleCnt="0"/>
      <dgm:spPr/>
    </dgm:pt>
    <dgm:pt modelId="{3E88C8A1-6113-4981-B1F7-C36C0135B875}" type="pres">
      <dgm:prSet presAssocID="{13FF68A3-6144-41EB-9493-5F033554965D}" presName="thickLine" presStyleLbl="alignNode1" presStyleIdx="3" presStyleCnt="5"/>
      <dgm:spPr/>
    </dgm:pt>
    <dgm:pt modelId="{D1147320-63A9-4185-893F-E691CAC8D3F4}" type="pres">
      <dgm:prSet presAssocID="{13FF68A3-6144-41EB-9493-5F033554965D}" presName="horz1" presStyleCnt="0"/>
      <dgm:spPr/>
    </dgm:pt>
    <dgm:pt modelId="{F6BE9691-A8F8-4DA6-BDDC-9D6F795C5FEC}" type="pres">
      <dgm:prSet presAssocID="{13FF68A3-6144-41EB-9493-5F033554965D}" presName="tx1" presStyleLbl="revTx" presStyleIdx="3" presStyleCnt="5" custScaleX="95488" custScaleY="26534" custLinFactNeighborX="2144"/>
      <dgm:spPr/>
      <dgm:t>
        <a:bodyPr/>
        <a:lstStyle/>
        <a:p>
          <a:endParaRPr lang="en-ZA"/>
        </a:p>
      </dgm:t>
    </dgm:pt>
    <dgm:pt modelId="{D243E21C-1DA8-42A4-8C6F-8EA7B3A4510A}" type="pres">
      <dgm:prSet presAssocID="{13FF68A3-6144-41EB-9493-5F033554965D}" presName="vert1" presStyleCnt="0"/>
      <dgm:spPr/>
    </dgm:pt>
    <dgm:pt modelId="{A94346E2-005B-4926-A1C9-C71379A71B43}" type="pres">
      <dgm:prSet presAssocID="{4A77AF34-26CD-48B6-B4AE-A166A04D7ADF}" presName="thickLine" presStyleLbl="alignNode1" presStyleIdx="4" presStyleCnt="5"/>
      <dgm:spPr/>
    </dgm:pt>
    <dgm:pt modelId="{9306DFDC-8129-4F3A-A84A-069FA6FB6792}" type="pres">
      <dgm:prSet presAssocID="{4A77AF34-26CD-48B6-B4AE-A166A04D7ADF}" presName="horz1" presStyleCnt="0"/>
      <dgm:spPr/>
    </dgm:pt>
    <dgm:pt modelId="{D24DA1DB-23E9-4F89-B842-FBA663753FB6}" type="pres">
      <dgm:prSet presAssocID="{4A77AF34-26CD-48B6-B4AE-A166A04D7ADF}" presName="tx1" presStyleLbl="revTx" presStyleIdx="4" presStyleCnt="5" custScaleX="95488" custScaleY="37600" custLinFactNeighborX="2144"/>
      <dgm:spPr/>
      <dgm:t>
        <a:bodyPr/>
        <a:lstStyle/>
        <a:p>
          <a:endParaRPr lang="en-ZA"/>
        </a:p>
      </dgm:t>
    </dgm:pt>
    <dgm:pt modelId="{549B720A-FB69-45E5-84DE-85E5F246FDDB}" type="pres">
      <dgm:prSet presAssocID="{4A77AF34-26CD-48B6-B4AE-A166A04D7ADF}" presName="vert1" presStyleCnt="0"/>
      <dgm:spPr/>
    </dgm:pt>
  </dgm:ptLst>
  <dgm:cxnLst>
    <dgm:cxn modelId="{F565A0F7-EE5E-4BA6-8F18-898B7BFD38B6}" srcId="{9C100493-B5D4-4A31-9510-6B51058A7AF5}" destId="{DE92A4C7-7D18-456C-9CD5-A8BF4DB6369B}" srcOrd="1" destOrd="0" parTransId="{C636901D-A2AB-4777-89F3-73E4212812C6}" sibTransId="{BACE2814-8C24-497E-9AA0-D368E4A37ABD}"/>
    <dgm:cxn modelId="{2C230CBB-740E-47FC-BA4C-63A6DD4818CC}" type="presOf" srcId="{DE92A4C7-7D18-456C-9CD5-A8BF4DB6369B}" destId="{E0E7D26F-34F5-4DE4-868C-B351C932406D}" srcOrd="0" destOrd="0" presId="urn:microsoft.com/office/officeart/2008/layout/LinedList"/>
    <dgm:cxn modelId="{78A560E3-50FD-42F0-9583-6B0EE7654028}" type="presOf" srcId="{035CA435-2954-498C-8613-1EC3173187DA}" destId="{C98D0B64-A386-4F65-A925-E8C35F2844E0}" srcOrd="0" destOrd="0" presId="urn:microsoft.com/office/officeart/2008/layout/LinedList"/>
    <dgm:cxn modelId="{B289D332-7436-4CB3-A3AB-DF5D2C2CAD56}" type="presOf" srcId="{13FF68A3-6144-41EB-9493-5F033554965D}" destId="{F6BE9691-A8F8-4DA6-BDDC-9D6F795C5FEC}" srcOrd="0" destOrd="0" presId="urn:microsoft.com/office/officeart/2008/layout/LinedList"/>
    <dgm:cxn modelId="{E48AF436-5CB6-4F57-A205-5BC45C129FF8}" srcId="{9C100493-B5D4-4A31-9510-6B51058A7AF5}" destId="{24637BF0-57B2-4276-8556-A7F7FC9BFDA2}" srcOrd="0" destOrd="0" parTransId="{EDC9C27D-0A9C-4FC8-B8A0-9DE49F3D73C4}" sibTransId="{C8DD6396-F223-43E7-9200-D9A1312CD640}"/>
    <dgm:cxn modelId="{8578480A-E459-4AA1-AE59-0ABA492B5E50}" type="presOf" srcId="{4A77AF34-26CD-48B6-B4AE-A166A04D7ADF}" destId="{D24DA1DB-23E9-4F89-B842-FBA663753FB6}" srcOrd="0" destOrd="0" presId="urn:microsoft.com/office/officeart/2008/layout/LinedList"/>
    <dgm:cxn modelId="{818A372E-9D0D-425A-B824-C3882F675ABC}" srcId="{9C100493-B5D4-4A31-9510-6B51058A7AF5}" destId="{035CA435-2954-498C-8613-1EC3173187DA}" srcOrd="2" destOrd="0" parTransId="{9F3B3ED2-3F3A-4174-BC15-6BAC49D83C4D}" sibTransId="{8F4E4D15-B05B-43DF-8345-C808BAD2BC67}"/>
    <dgm:cxn modelId="{1FCD2E0A-A9AF-4996-BD50-7EBC879DF87D}" srcId="{9C100493-B5D4-4A31-9510-6B51058A7AF5}" destId="{4A77AF34-26CD-48B6-B4AE-A166A04D7ADF}" srcOrd="4" destOrd="0" parTransId="{1A234670-88AB-4232-8388-3C2A2AB04949}" sibTransId="{C01DF34D-EA7A-4DD4-87FE-11C081421415}"/>
    <dgm:cxn modelId="{82C31088-BC45-4358-8DA7-6673E3DF4E55}" type="presOf" srcId="{9C100493-B5D4-4A31-9510-6B51058A7AF5}" destId="{D150A3DD-C417-4CF1-A300-43183C64EFA6}" srcOrd="0" destOrd="0" presId="urn:microsoft.com/office/officeart/2008/layout/LinedList"/>
    <dgm:cxn modelId="{90187E88-FA05-4ECA-8E7C-863F015448B4}" type="presOf" srcId="{24637BF0-57B2-4276-8556-A7F7FC9BFDA2}" destId="{CFACC8E1-8F58-43DD-87EF-58A5398BEA94}" srcOrd="0" destOrd="0" presId="urn:microsoft.com/office/officeart/2008/layout/LinedList"/>
    <dgm:cxn modelId="{729AB4CC-2F3D-49E4-B1EA-FCC05056C06A}" srcId="{9C100493-B5D4-4A31-9510-6B51058A7AF5}" destId="{13FF68A3-6144-41EB-9493-5F033554965D}" srcOrd="3" destOrd="0" parTransId="{D457CB60-F939-473B-9622-CA96D0F4D4E0}" sibTransId="{2E9601A3-DB2F-45A0-A067-C053CAAEE2EB}"/>
    <dgm:cxn modelId="{B01ED174-28E0-47D3-ABC8-5BC3A324B371}" type="presParOf" srcId="{D150A3DD-C417-4CF1-A300-43183C64EFA6}" destId="{8B38E7DE-D6B5-4F5C-8A01-BA2205898F9B}" srcOrd="0" destOrd="0" presId="urn:microsoft.com/office/officeart/2008/layout/LinedList"/>
    <dgm:cxn modelId="{1BD2F851-35BE-4612-A202-4F2E6F4D315F}" type="presParOf" srcId="{D150A3DD-C417-4CF1-A300-43183C64EFA6}" destId="{B0A21711-9548-495B-8864-FB4A77F78CFE}" srcOrd="1" destOrd="0" presId="urn:microsoft.com/office/officeart/2008/layout/LinedList"/>
    <dgm:cxn modelId="{95D97F24-387A-4527-AE79-696165CF1FB9}" type="presParOf" srcId="{B0A21711-9548-495B-8864-FB4A77F78CFE}" destId="{CFACC8E1-8F58-43DD-87EF-58A5398BEA94}" srcOrd="0" destOrd="0" presId="urn:microsoft.com/office/officeart/2008/layout/LinedList"/>
    <dgm:cxn modelId="{AEBEB24D-D4BA-4D1C-84B8-A4F7CA89ED9A}" type="presParOf" srcId="{B0A21711-9548-495B-8864-FB4A77F78CFE}" destId="{D4F53B76-90BE-48BD-9DDF-996AA9994127}" srcOrd="1" destOrd="0" presId="urn:microsoft.com/office/officeart/2008/layout/LinedList"/>
    <dgm:cxn modelId="{6E21FE33-D783-4E48-8FC4-728C0F89637A}" type="presParOf" srcId="{D150A3DD-C417-4CF1-A300-43183C64EFA6}" destId="{F51CE2B7-976B-4129-95AA-5C74A5CF46D8}" srcOrd="2" destOrd="0" presId="urn:microsoft.com/office/officeart/2008/layout/LinedList"/>
    <dgm:cxn modelId="{1B45BA4B-C4E9-46AB-A725-9BAA3945FA33}" type="presParOf" srcId="{D150A3DD-C417-4CF1-A300-43183C64EFA6}" destId="{429BC3B7-AD59-41C6-9F66-3426942A33F1}" srcOrd="3" destOrd="0" presId="urn:microsoft.com/office/officeart/2008/layout/LinedList"/>
    <dgm:cxn modelId="{DD93B39C-6571-4595-B943-F93075B59111}" type="presParOf" srcId="{429BC3B7-AD59-41C6-9F66-3426942A33F1}" destId="{E0E7D26F-34F5-4DE4-868C-B351C932406D}" srcOrd="0" destOrd="0" presId="urn:microsoft.com/office/officeart/2008/layout/LinedList"/>
    <dgm:cxn modelId="{95647658-F0CC-445A-B3FC-967A96F5F107}" type="presParOf" srcId="{429BC3B7-AD59-41C6-9F66-3426942A33F1}" destId="{3F86ABF4-994B-4914-828E-125225A20E00}" srcOrd="1" destOrd="0" presId="urn:microsoft.com/office/officeart/2008/layout/LinedList"/>
    <dgm:cxn modelId="{0218B1DC-166E-4677-A424-8A7C19C3D08F}" type="presParOf" srcId="{D150A3DD-C417-4CF1-A300-43183C64EFA6}" destId="{5B4005C9-A4A5-4FD2-B627-AD735A33D509}" srcOrd="4" destOrd="0" presId="urn:microsoft.com/office/officeart/2008/layout/LinedList"/>
    <dgm:cxn modelId="{AF2D34AA-6822-4C9A-80D1-AF4CF4FCA115}" type="presParOf" srcId="{D150A3DD-C417-4CF1-A300-43183C64EFA6}" destId="{9D5FD325-FCF1-4103-BFA3-90B90EDDAF58}" srcOrd="5" destOrd="0" presId="urn:microsoft.com/office/officeart/2008/layout/LinedList"/>
    <dgm:cxn modelId="{E95A33F4-275A-4ADC-A0C7-5CA2A21B1A6E}" type="presParOf" srcId="{9D5FD325-FCF1-4103-BFA3-90B90EDDAF58}" destId="{C98D0B64-A386-4F65-A925-E8C35F2844E0}" srcOrd="0" destOrd="0" presId="urn:microsoft.com/office/officeart/2008/layout/LinedList"/>
    <dgm:cxn modelId="{99585189-0C68-498A-AD4D-0D8AD7046E72}" type="presParOf" srcId="{9D5FD325-FCF1-4103-BFA3-90B90EDDAF58}" destId="{B53980AA-CBA0-48CD-8634-C831710CFEA6}" srcOrd="1" destOrd="0" presId="urn:microsoft.com/office/officeart/2008/layout/LinedList"/>
    <dgm:cxn modelId="{614D9A2A-503D-4561-AB3C-20D366E459AE}" type="presParOf" srcId="{D150A3DD-C417-4CF1-A300-43183C64EFA6}" destId="{3E88C8A1-6113-4981-B1F7-C36C0135B875}" srcOrd="6" destOrd="0" presId="urn:microsoft.com/office/officeart/2008/layout/LinedList"/>
    <dgm:cxn modelId="{253F9514-11A7-4323-A296-9E4E006087C7}" type="presParOf" srcId="{D150A3DD-C417-4CF1-A300-43183C64EFA6}" destId="{D1147320-63A9-4185-893F-E691CAC8D3F4}" srcOrd="7" destOrd="0" presId="urn:microsoft.com/office/officeart/2008/layout/LinedList"/>
    <dgm:cxn modelId="{74894B74-2D49-4A90-AB43-7C507095D1B0}" type="presParOf" srcId="{D1147320-63A9-4185-893F-E691CAC8D3F4}" destId="{F6BE9691-A8F8-4DA6-BDDC-9D6F795C5FEC}" srcOrd="0" destOrd="0" presId="urn:microsoft.com/office/officeart/2008/layout/LinedList"/>
    <dgm:cxn modelId="{B6E4B2A1-635E-4E92-8E64-931D7795E23D}" type="presParOf" srcId="{D1147320-63A9-4185-893F-E691CAC8D3F4}" destId="{D243E21C-1DA8-42A4-8C6F-8EA7B3A4510A}" srcOrd="1" destOrd="0" presId="urn:microsoft.com/office/officeart/2008/layout/LinedList"/>
    <dgm:cxn modelId="{ADD41AED-C2A0-4B9C-9332-57A8C35A86A9}" type="presParOf" srcId="{D150A3DD-C417-4CF1-A300-43183C64EFA6}" destId="{A94346E2-005B-4926-A1C9-C71379A71B43}" srcOrd="8" destOrd="0" presId="urn:microsoft.com/office/officeart/2008/layout/LinedList"/>
    <dgm:cxn modelId="{D140CB97-255C-417C-BE88-DE73818B35C4}" type="presParOf" srcId="{D150A3DD-C417-4CF1-A300-43183C64EFA6}" destId="{9306DFDC-8129-4F3A-A84A-069FA6FB6792}" srcOrd="9" destOrd="0" presId="urn:microsoft.com/office/officeart/2008/layout/LinedList"/>
    <dgm:cxn modelId="{BC709660-252D-4A78-AE26-7117CA8BC538}" type="presParOf" srcId="{9306DFDC-8129-4F3A-A84A-069FA6FB6792}" destId="{D24DA1DB-23E9-4F89-B842-FBA663753FB6}" srcOrd="0" destOrd="0" presId="urn:microsoft.com/office/officeart/2008/layout/LinedList"/>
    <dgm:cxn modelId="{45137AEA-6757-45D7-9BEC-70712670D5DF}" type="presParOf" srcId="{9306DFDC-8129-4F3A-A84A-069FA6FB6792}" destId="{549B720A-FB69-45E5-84DE-85E5F246FDDB}" srcOrd="1" destOrd="0" presId="urn:microsoft.com/office/officeart/2008/layout/LinedList"/>
  </dgm:cxnLst>
  <dgm:bg/>
  <dgm:whole>
    <a:ln>
      <a:solidFill>
        <a:schemeClr val="accent6">
          <a:hueOff val="0"/>
          <a:satOff val="0"/>
          <a:lumOff val="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FD590-DB95-4B00-8561-4DEFB408A1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85EEE4-EDF7-4BA6-8298-956C083F2916}">
      <dgm:prSet custT="1"/>
      <dgm:spPr>
        <a:xfrm>
          <a:off x="0" y="986836"/>
          <a:ext cx="6002110" cy="1755360"/>
        </a:xfrm>
        <a:prstGeom prst="rect">
          <a:avLst/>
        </a:prstGeom>
        <a:noFill/>
        <a:ln>
          <a:noFill/>
        </a:ln>
        <a:effectLst/>
      </dgm:spPr>
      <dgm:t>
        <a:bodyPr/>
        <a:lstStyle/>
        <a:p>
          <a:pPr>
            <a:buChar char="•"/>
          </a:pPr>
          <a:endParaRPr lang="en-US" sz="1400" dirty="0">
            <a:solidFill>
              <a:sysClr val="windowText" lastClr="000000">
                <a:hueOff val="0"/>
                <a:satOff val="0"/>
                <a:lumOff val="0"/>
                <a:alphaOff val="0"/>
              </a:sysClr>
            </a:solidFill>
            <a:latin typeface="Century Gothic" panose="020B0502020202020204" pitchFamily="34" charset="0"/>
            <a:ea typeface="+mn-ea"/>
            <a:cs typeface="+mn-cs"/>
          </a:endParaRPr>
        </a:p>
      </dgm:t>
    </dgm:pt>
    <dgm:pt modelId="{60F75FDF-3C7F-4936-87CE-40F87784C747}" type="parTrans" cxnId="{5C479381-827F-4FBC-80CE-E7814AAA9A3F}">
      <dgm:prSet/>
      <dgm:spPr/>
      <dgm:t>
        <a:bodyPr/>
        <a:lstStyle/>
        <a:p>
          <a:endParaRPr lang="en-US">
            <a:latin typeface="Century Gothic" panose="020B0502020202020204" pitchFamily="34" charset="0"/>
          </a:endParaRPr>
        </a:p>
      </dgm:t>
    </dgm:pt>
    <dgm:pt modelId="{54F5A4D0-FEEF-4F03-B641-579BF15AD5AE}" type="sibTrans" cxnId="{5C479381-827F-4FBC-80CE-E7814AAA9A3F}">
      <dgm:prSet/>
      <dgm:spPr/>
      <dgm:t>
        <a:bodyPr/>
        <a:lstStyle/>
        <a:p>
          <a:endParaRPr lang="en-US">
            <a:latin typeface="Century Gothic" panose="020B0502020202020204" pitchFamily="34" charset="0"/>
          </a:endParaRPr>
        </a:p>
      </dgm:t>
    </dgm:pt>
    <dgm:pt modelId="{75ADB32C-EA8B-4784-8991-79097FFD232A}">
      <dgm:prSet/>
      <dgm:spPr>
        <a:xfrm>
          <a:off x="0" y="2742197"/>
          <a:ext cx="6002110" cy="887445"/>
        </a:xfrm>
        <a:prstGeom prst="round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entury Gothic" panose="020B0502020202020204" pitchFamily="34" charset="0"/>
              <a:ea typeface="+mn-ea"/>
              <a:cs typeface="+mn-cs"/>
            </a:rPr>
            <a:t>Projects on the go   </a:t>
          </a:r>
        </a:p>
      </dgm:t>
    </dgm:pt>
    <dgm:pt modelId="{E462ABC2-791B-4943-82E3-533E1E5B48E5}" type="parTrans" cxnId="{DF9158C2-D3A4-42C2-82E4-40BFEB12FB22}">
      <dgm:prSet/>
      <dgm:spPr/>
      <dgm:t>
        <a:bodyPr/>
        <a:lstStyle/>
        <a:p>
          <a:endParaRPr lang="en-US">
            <a:latin typeface="Century Gothic" panose="020B0502020202020204" pitchFamily="34" charset="0"/>
          </a:endParaRPr>
        </a:p>
      </dgm:t>
    </dgm:pt>
    <dgm:pt modelId="{DAB03A74-A0B0-451F-9762-B219AA22ADCF}" type="sibTrans" cxnId="{DF9158C2-D3A4-42C2-82E4-40BFEB12FB22}">
      <dgm:prSet/>
      <dgm:spPr/>
      <dgm:t>
        <a:bodyPr/>
        <a:lstStyle/>
        <a:p>
          <a:endParaRPr lang="en-US">
            <a:latin typeface="Century Gothic" panose="020B0502020202020204" pitchFamily="34" charset="0"/>
          </a:endParaRPr>
        </a:p>
      </dgm:t>
    </dgm:pt>
    <dgm:pt modelId="{1061C347-7070-4F51-9D4D-CE791546A074}">
      <dgm:prSet custT="1"/>
      <dgm:spPr>
        <a:xfrm>
          <a:off x="0" y="99391"/>
          <a:ext cx="6002110" cy="88744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2000" dirty="0">
              <a:solidFill>
                <a:sysClr val="window" lastClr="FFFFFF"/>
              </a:solidFill>
              <a:latin typeface="Century Gothic" panose="020B0502020202020204" pitchFamily="34" charset="0"/>
              <a:ea typeface="+mn-ea"/>
              <a:cs typeface="+mn-cs"/>
            </a:rPr>
            <a:t>Opportunities</a:t>
          </a:r>
          <a:endParaRPr lang="en-US" sz="2000" dirty="0">
            <a:solidFill>
              <a:sysClr val="window" lastClr="FFFFFF"/>
            </a:solidFill>
            <a:latin typeface="Century Gothic" panose="020B0502020202020204" pitchFamily="34" charset="0"/>
            <a:ea typeface="+mn-ea"/>
            <a:cs typeface="+mn-cs"/>
          </a:endParaRPr>
        </a:p>
      </dgm:t>
    </dgm:pt>
    <dgm:pt modelId="{90B946DC-2CD0-46C2-BA82-0725DC13C4BC}" type="sibTrans" cxnId="{37B85BB6-4100-4ED4-B938-6231EE6AEEA8}">
      <dgm:prSet/>
      <dgm:spPr/>
      <dgm:t>
        <a:bodyPr/>
        <a:lstStyle/>
        <a:p>
          <a:endParaRPr lang="en-US">
            <a:latin typeface="Century Gothic" panose="020B0502020202020204" pitchFamily="34" charset="0"/>
          </a:endParaRPr>
        </a:p>
      </dgm:t>
    </dgm:pt>
    <dgm:pt modelId="{A0F60F6D-4C0D-40DE-A6D5-85F020A940ED}" type="parTrans" cxnId="{37B85BB6-4100-4ED4-B938-6231EE6AEEA8}">
      <dgm:prSet/>
      <dgm:spPr/>
      <dgm:t>
        <a:bodyPr/>
        <a:lstStyle/>
        <a:p>
          <a:endParaRPr lang="en-US">
            <a:latin typeface="Century Gothic" panose="020B0502020202020204" pitchFamily="34" charset="0"/>
          </a:endParaRPr>
        </a:p>
      </dgm:t>
    </dgm:pt>
    <dgm:pt modelId="{8A749725-2835-4FB1-8628-3AD7DFA93015}" type="pres">
      <dgm:prSet presAssocID="{A90FD590-DB95-4B00-8561-4DEFB408A1AB}" presName="linear" presStyleCnt="0">
        <dgm:presLayoutVars>
          <dgm:animLvl val="lvl"/>
          <dgm:resizeHandles val="exact"/>
        </dgm:presLayoutVars>
      </dgm:prSet>
      <dgm:spPr/>
      <dgm:t>
        <a:bodyPr/>
        <a:lstStyle/>
        <a:p>
          <a:endParaRPr lang="en-ZA"/>
        </a:p>
      </dgm:t>
    </dgm:pt>
    <dgm:pt modelId="{56E6443A-A51A-412A-B858-519FA10E6351}" type="pres">
      <dgm:prSet presAssocID="{1061C347-7070-4F51-9D4D-CE791546A074}" presName="parentText" presStyleLbl="node1" presStyleIdx="0" presStyleCnt="2" custScaleY="67038" custLinFactNeighborX="-50" custLinFactNeighborY="-74923">
        <dgm:presLayoutVars>
          <dgm:chMax val="0"/>
          <dgm:bulletEnabled val="1"/>
        </dgm:presLayoutVars>
      </dgm:prSet>
      <dgm:spPr/>
      <dgm:t>
        <a:bodyPr/>
        <a:lstStyle/>
        <a:p>
          <a:endParaRPr lang="en-ZA"/>
        </a:p>
      </dgm:t>
    </dgm:pt>
    <dgm:pt modelId="{2D1B341C-1B92-4D2C-BFAE-50280B3E2BB6}" type="pres">
      <dgm:prSet presAssocID="{1061C347-7070-4F51-9D4D-CE791546A074}" presName="childText" presStyleLbl="revTx" presStyleIdx="0" presStyleCnt="1" custLinFactNeighborX="-50" custLinFactNeighborY="-53247">
        <dgm:presLayoutVars>
          <dgm:bulletEnabled val="1"/>
        </dgm:presLayoutVars>
      </dgm:prSet>
      <dgm:spPr/>
      <dgm:t>
        <a:bodyPr/>
        <a:lstStyle/>
        <a:p>
          <a:endParaRPr lang="en-ZA"/>
        </a:p>
      </dgm:t>
    </dgm:pt>
    <dgm:pt modelId="{D5EBDA8E-C0D2-4DE6-92EB-53BD8E7895C2}" type="pres">
      <dgm:prSet presAssocID="{75ADB32C-EA8B-4784-8991-79097FFD232A}" presName="parentText" presStyleLbl="node1" presStyleIdx="1" presStyleCnt="2" custScaleY="40604" custLinFactNeighborY="29368">
        <dgm:presLayoutVars>
          <dgm:chMax val="0"/>
          <dgm:bulletEnabled val="1"/>
        </dgm:presLayoutVars>
      </dgm:prSet>
      <dgm:spPr/>
      <dgm:t>
        <a:bodyPr/>
        <a:lstStyle/>
        <a:p>
          <a:endParaRPr lang="en-ZA"/>
        </a:p>
      </dgm:t>
    </dgm:pt>
  </dgm:ptLst>
  <dgm:cxnLst>
    <dgm:cxn modelId="{12ABCE34-F34B-40E8-88FB-5D2DCA4D3245}" type="presOf" srcId="{1061C347-7070-4F51-9D4D-CE791546A074}" destId="{56E6443A-A51A-412A-B858-519FA10E6351}" srcOrd="0" destOrd="0" presId="urn:microsoft.com/office/officeart/2005/8/layout/vList2"/>
    <dgm:cxn modelId="{6026785E-F3A4-4AC5-B660-FF462FAAFAA4}" type="presOf" srcId="{75ADB32C-EA8B-4784-8991-79097FFD232A}" destId="{D5EBDA8E-C0D2-4DE6-92EB-53BD8E7895C2}" srcOrd="0" destOrd="0" presId="urn:microsoft.com/office/officeart/2005/8/layout/vList2"/>
    <dgm:cxn modelId="{37B85BB6-4100-4ED4-B938-6231EE6AEEA8}" srcId="{A90FD590-DB95-4B00-8561-4DEFB408A1AB}" destId="{1061C347-7070-4F51-9D4D-CE791546A074}" srcOrd="0" destOrd="0" parTransId="{A0F60F6D-4C0D-40DE-A6D5-85F020A940ED}" sibTransId="{90B946DC-2CD0-46C2-BA82-0725DC13C4BC}"/>
    <dgm:cxn modelId="{94BF684E-6745-452B-BC60-3F9F87851419}" type="presOf" srcId="{9685EEE4-EDF7-4BA6-8298-956C083F2916}" destId="{2D1B341C-1B92-4D2C-BFAE-50280B3E2BB6}" srcOrd="0" destOrd="0" presId="urn:microsoft.com/office/officeart/2005/8/layout/vList2"/>
    <dgm:cxn modelId="{DF9158C2-D3A4-42C2-82E4-40BFEB12FB22}" srcId="{A90FD590-DB95-4B00-8561-4DEFB408A1AB}" destId="{75ADB32C-EA8B-4784-8991-79097FFD232A}" srcOrd="1" destOrd="0" parTransId="{E462ABC2-791B-4943-82E3-533E1E5B48E5}" sibTransId="{DAB03A74-A0B0-451F-9762-B219AA22ADCF}"/>
    <dgm:cxn modelId="{5C479381-827F-4FBC-80CE-E7814AAA9A3F}" srcId="{1061C347-7070-4F51-9D4D-CE791546A074}" destId="{9685EEE4-EDF7-4BA6-8298-956C083F2916}" srcOrd="0" destOrd="0" parTransId="{60F75FDF-3C7F-4936-87CE-40F87784C747}" sibTransId="{54F5A4D0-FEEF-4F03-B641-579BF15AD5AE}"/>
    <dgm:cxn modelId="{421D7347-44C6-4F68-A940-28BEE1981405}" type="presOf" srcId="{A90FD590-DB95-4B00-8561-4DEFB408A1AB}" destId="{8A749725-2835-4FB1-8628-3AD7DFA93015}" srcOrd="0" destOrd="0" presId="urn:microsoft.com/office/officeart/2005/8/layout/vList2"/>
    <dgm:cxn modelId="{042ED3D8-4E89-474F-8982-08B24D001C2E}" type="presParOf" srcId="{8A749725-2835-4FB1-8628-3AD7DFA93015}" destId="{56E6443A-A51A-412A-B858-519FA10E6351}" srcOrd="0" destOrd="0" presId="urn:microsoft.com/office/officeart/2005/8/layout/vList2"/>
    <dgm:cxn modelId="{7CFE3F07-1BE2-4ABF-884D-27D491529829}" type="presParOf" srcId="{8A749725-2835-4FB1-8628-3AD7DFA93015}" destId="{2D1B341C-1B92-4D2C-BFAE-50280B3E2BB6}" srcOrd="1" destOrd="0" presId="urn:microsoft.com/office/officeart/2005/8/layout/vList2"/>
    <dgm:cxn modelId="{199AE4FE-10E5-403B-8F94-9FBA8B6E36C4}" type="presParOf" srcId="{8A749725-2835-4FB1-8628-3AD7DFA93015}" destId="{D5EBDA8E-C0D2-4DE6-92EB-53BD8E7895C2}"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8E7DE-D6B5-4F5C-8A01-BA2205898F9B}">
      <dsp:nvSpPr>
        <dsp:cNvPr id="0" name=""/>
        <dsp:cNvSpPr/>
      </dsp:nvSpPr>
      <dsp:spPr>
        <a:xfrm>
          <a:off x="0" y="2297"/>
          <a:ext cx="1144406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CC8E1-8F58-43DD-87EF-58A5398BEA94}">
      <dsp:nvSpPr>
        <dsp:cNvPr id="0" name=""/>
        <dsp:cNvSpPr/>
      </dsp:nvSpPr>
      <dsp:spPr>
        <a:xfrm>
          <a:off x="263213" y="64944"/>
          <a:ext cx="10927704" cy="988646"/>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The IFMS program is a joint initiative between National Treasury (“NT”), Department of Public Service and Administration (“DPSA”) and the State Information Technology Agency (“SITA”) to modernize the management and execution of “back-office” processes in the Public Service (excluding Public Entities, Local Government and Intelligence Agencies)</a:t>
          </a:r>
        </a:p>
      </dsp:txBody>
      <dsp:txXfrm>
        <a:off x="263213" y="64944"/>
        <a:ext cx="10927704" cy="988646"/>
      </dsp:txXfrm>
    </dsp:sp>
    <dsp:sp modelId="{F51CE2B7-976B-4129-95AA-5C74A5CF46D8}">
      <dsp:nvSpPr>
        <dsp:cNvPr id="0" name=""/>
        <dsp:cNvSpPr/>
      </dsp:nvSpPr>
      <dsp:spPr>
        <a:xfrm>
          <a:off x="0" y="990943"/>
          <a:ext cx="1144406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7D26F-34F5-4DE4-868C-B351C932406D}">
      <dsp:nvSpPr>
        <dsp:cNvPr id="0" name=""/>
        <dsp:cNvSpPr/>
      </dsp:nvSpPr>
      <dsp:spPr>
        <a:xfrm>
          <a:off x="245360" y="990943"/>
          <a:ext cx="10927704" cy="1104620"/>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kern="1200" dirty="0"/>
            <a:t>National Cabinet first approved the development of the IFMS on 14 September 2005. Given the challenges experienced in implementing this project, National Cabinet endorsed an amendment to the project scope, implementation time line and budget of the project on 18 November 2013. </a:t>
          </a:r>
          <a:endParaRPr lang="en-US" sz="1400" kern="1200" dirty="0"/>
        </a:p>
      </dsp:txBody>
      <dsp:txXfrm>
        <a:off x="245360" y="990943"/>
        <a:ext cx="10927704" cy="1104620"/>
      </dsp:txXfrm>
    </dsp:sp>
    <dsp:sp modelId="{5B4005C9-A4A5-4FD2-B627-AD735A33D509}">
      <dsp:nvSpPr>
        <dsp:cNvPr id="0" name=""/>
        <dsp:cNvSpPr/>
      </dsp:nvSpPr>
      <dsp:spPr>
        <a:xfrm>
          <a:off x="0" y="2095564"/>
          <a:ext cx="1144406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D0B64-A386-4F65-A925-E8C35F2844E0}">
      <dsp:nvSpPr>
        <dsp:cNvPr id="0" name=""/>
        <dsp:cNvSpPr/>
      </dsp:nvSpPr>
      <dsp:spPr>
        <a:xfrm>
          <a:off x="245360" y="2095564"/>
          <a:ext cx="10927704" cy="700207"/>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The National Treasury has concluded the contract to purchase software licenses for the Integrated Financial Management System (IFMS) </a:t>
          </a:r>
          <a:r>
            <a:rPr lang="en-US" sz="1400" kern="1200" dirty="0" err="1"/>
            <a:t>programme</a:t>
          </a:r>
          <a:r>
            <a:rPr lang="en-US" sz="1400" kern="1200" dirty="0"/>
            <a:t> with Oracle Corporation (South Africa) (Pty) Ltd (“Oracle”)</a:t>
          </a:r>
        </a:p>
      </dsp:txBody>
      <dsp:txXfrm>
        <a:off x="245360" y="2095564"/>
        <a:ext cx="10927704" cy="700207"/>
      </dsp:txXfrm>
    </dsp:sp>
    <dsp:sp modelId="{3E88C8A1-6113-4981-B1F7-C36C0135B875}">
      <dsp:nvSpPr>
        <dsp:cNvPr id="0" name=""/>
        <dsp:cNvSpPr/>
      </dsp:nvSpPr>
      <dsp:spPr>
        <a:xfrm>
          <a:off x="0" y="2795772"/>
          <a:ext cx="1144406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E9691-A8F8-4DA6-BDDC-9D6F795C5FEC}">
      <dsp:nvSpPr>
        <dsp:cNvPr id="0" name=""/>
        <dsp:cNvSpPr/>
      </dsp:nvSpPr>
      <dsp:spPr>
        <a:xfrm>
          <a:off x="245360" y="2795772"/>
          <a:ext cx="10927704" cy="883257"/>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kern="1200" dirty="0"/>
            <a:t>National Treasury has since issued a number of Treasury Practice notes (i.e. No. 7 of 2006 and No. 5 of 2017/18) which effectively communicate a moratorium placed on government departments in acquiring any ERP solution (i.e. system, software and software as a service) that might result in a duplication of functionality to the IFMS modules covering the domains mentioned above</a:t>
          </a:r>
          <a:endParaRPr lang="en-US" sz="1400" kern="1200" dirty="0"/>
        </a:p>
      </dsp:txBody>
      <dsp:txXfrm>
        <a:off x="245360" y="2795772"/>
        <a:ext cx="10927704" cy="883257"/>
      </dsp:txXfrm>
    </dsp:sp>
    <dsp:sp modelId="{A94346E2-005B-4926-A1C9-C71379A71B43}">
      <dsp:nvSpPr>
        <dsp:cNvPr id="0" name=""/>
        <dsp:cNvSpPr/>
      </dsp:nvSpPr>
      <dsp:spPr>
        <a:xfrm>
          <a:off x="0" y="3679030"/>
          <a:ext cx="1144406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DA1DB-23E9-4F89-B842-FBA663753FB6}">
      <dsp:nvSpPr>
        <dsp:cNvPr id="0" name=""/>
        <dsp:cNvSpPr/>
      </dsp:nvSpPr>
      <dsp:spPr>
        <a:xfrm>
          <a:off x="245360" y="3679030"/>
          <a:ext cx="10927704" cy="125161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kern="1200" dirty="0"/>
            <a:t>NT approached the WCG  with the intention of offering an opportunity for the province to participate in the programme as lead-site. Cabinet approved this in principle in  and requested clarity on the roles and responsibilities and the funding of IFMS. Since then IFMS implementation programme changed continuously</a:t>
          </a:r>
          <a:endParaRPr lang="en-US" sz="1400" kern="1200" dirty="0"/>
        </a:p>
      </dsp:txBody>
      <dsp:txXfrm>
        <a:off x="245360" y="3679030"/>
        <a:ext cx="10927704" cy="12516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E6443A-A51A-412A-B858-519FA10E6351}">
      <dsp:nvSpPr>
        <dsp:cNvPr id="0" name=""/>
        <dsp:cNvSpPr/>
      </dsp:nvSpPr>
      <dsp:spPr>
        <a:xfrm>
          <a:off x="0" y="0"/>
          <a:ext cx="10780554" cy="102906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None/>
          </a:pPr>
          <a:r>
            <a:rPr lang="en-ZA" sz="2000" kern="1200" dirty="0">
              <a:solidFill>
                <a:sysClr val="window" lastClr="FFFFFF"/>
              </a:solidFill>
              <a:latin typeface="Century Gothic" panose="020B0502020202020204" pitchFamily="34" charset="0"/>
              <a:ea typeface="+mn-ea"/>
              <a:cs typeface="+mn-cs"/>
            </a:rPr>
            <a:t>Opportunities</a:t>
          </a:r>
          <a:endParaRPr lang="en-US" sz="2000" kern="1200" dirty="0">
            <a:solidFill>
              <a:sysClr val="window" lastClr="FFFFFF"/>
            </a:solidFill>
            <a:latin typeface="Century Gothic" panose="020B0502020202020204" pitchFamily="34" charset="0"/>
            <a:ea typeface="+mn-ea"/>
            <a:cs typeface="+mn-cs"/>
          </a:endParaRPr>
        </a:p>
      </dsp:txBody>
      <dsp:txXfrm>
        <a:off x="0" y="0"/>
        <a:ext cx="10780554" cy="1029060"/>
      </dsp:txXfrm>
    </dsp:sp>
    <dsp:sp modelId="{2D1B341C-1B92-4D2C-BFAE-50280B3E2BB6}">
      <dsp:nvSpPr>
        <dsp:cNvPr id="0" name=""/>
        <dsp:cNvSpPr/>
      </dsp:nvSpPr>
      <dsp:spPr>
        <a:xfrm>
          <a:off x="0" y="967703"/>
          <a:ext cx="1078055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8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solidFill>
              <a:sysClr val="windowText" lastClr="000000">
                <a:hueOff val="0"/>
                <a:satOff val="0"/>
                <a:lumOff val="0"/>
                <a:alphaOff val="0"/>
              </a:sysClr>
            </a:solidFill>
            <a:latin typeface="Century Gothic" panose="020B0502020202020204" pitchFamily="34" charset="0"/>
            <a:ea typeface="+mn-ea"/>
            <a:cs typeface="+mn-cs"/>
          </a:endParaRPr>
        </a:p>
      </dsp:txBody>
      <dsp:txXfrm>
        <a:off x="0" y="967703"/>
        <a:ext cx="10780554" cy="1059840"/>
      </dsp:txXfrm>
    </dsp:sp>
    <dsp:sp modelId="{D5EBDA8E-C0D2-4DE6-92EB-53BD8E7895C2}">
      <dsp:nvSpPr>
        <dsp:cNvPr id="0" name=""/>
        <dsp:cNvSpPr/>
      </dsp:nvSpPr>
      <dsp:spPr>
        <a:xfrm>
          <a:off x="0" y="3156160"/>
          <a:ext cx="10780554" cy="623287"/>
        </a:xfrm>
        <a:prstGeom prst="round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buNone/>
          </a:pPr>
          <a:r>
            <a:rPr lang="en-US" sz="2500" kern="1200" dirty="0">
              <a:solidFill>
                <a:sysClr val="window" lastClr="FFFFFF"/>
              </a:solidFill>
              <a:latin typeface="Century Gothic" panose="020B0502020202020204" pitchFamily="34" charset="0"/>
              <a:ea typeface="+mn-ea"/>
              <a:cs typeface="+mn-cs"/>
            </a:rPr>
            <a:t>Projects on the go   </a:t>
          </a:r>
        </a:p>
      </dsp:txBody>
      <dsp:txXfrm>
        <a:off x="0" y="3156160"/>
        <a:ext cx="10780554" cy="6232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5/4/2022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4 May 2022</a:t>
            </a:fld>
            <a:endParaRPr lang="en-GB" dirty="0"/>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40658" y="382908"/>
            <a:ext cx="4873292" cy="1566836"/>
          </a:xfrm>
          <a:prstGeom prst="rect">
            <a:avLst/>
          </a:prstGeom>
        </p:spPr>
      </p:pic>
      <p:sp>
        <p:nvSpPr>
          <p:cNvPr id="4" name="Right Triangle 3"/>
          <p:cNvSpPr/>
          <p:nvPr userDrawn="1"/>
        </p:nvSpPr>
        <p:spPr>
          <a:xfrm flipH="1">
            <a:off x="2063552" y="2276873"/>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676011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393701" y="1196753"/>
            <a:ext cx="11462940"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272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14793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2160203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393701" y="1412777"/>
            <a:ext cx="11462940"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4088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377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925702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393701" y="1196752"/>
            <a:ext cx="11462940"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73754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9705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71374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0640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648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6707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39350" y="6102308"/>
            <a:ext cx="182420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1007435" y="5805264"/>
            <a:ext cx="1118456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935673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2851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31378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5344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19467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07245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0307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96240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54189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929788" y="1835226"/>
            <a:ext cx="2493467"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02"/>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3779995" y="3284985"/>
            <a:ext cx="5470144"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8655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2063552" y="3140969"/>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77767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4 May 2022</a:t>
            </a:fld>
            <a:endParaRPr lang="en-GB" dirty="0"/>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40658" y="382908"/>
            <a:ext cx="4873292" cy="1566836"/>
          </a:xfrm>
          <a:prstGeom prst="rect">
            <a:avLst/>
          </a:prstGeom>
        </p:spPr>
      </p:pic>
      <p:sp>
        <p:nvSpPr>
          <p:cNvPr id="4" name="Right Triangle 3"/>
          <p:cNvSpPr/>
          <p:nvPr userDrawn="1"/>
        </p:nvSpPr>
        <p:spPr>
          <a:xfrm flipH="1">
            <a:off x="2063552" y="2276873"/>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99808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393701" y="1412777"/>
            <a:ext cx="11462940"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76703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39350" y="6102308"/>
            <a:ext cx="182420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1007435" y="5805264"/>
            <a:ext cx="1118456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22541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2063552" y="3140969"/>
            <a:ext cx="10128448"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46998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ags" Target="../tags/tag4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46.xml"/><Relationship Id="rId38"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45.xml"/><Relationship Id="rId37" Type="http://schemas.openxmlformats.org/officeDocument/2006/relationships/image" Target="../media/image9.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oleObject" Target="../embeddings/oleObject2.bin"/><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4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vmlDrawing" Target="../drawings/vmlDrawing2.vml"/><Relationship Id="rId35" Type="http://schemas.openxmlformats.org/officeDocument/2006/relationships/tags" Target="../tags/tag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2162" name="think-cell Slide" r:id="rId30" imgW="360" imgH="360" progId="">
              <p:embed/>
            </p:oleObj>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211667" cy="158750"/>
        </p:xfrm>
        <a:graphic>
          <a:graphicData uri="http://schemas.openxmlformats.org/presentationml/2006/ole">
            <p:oleObj spid="_x0000_s3094" name="think-cell Slide" r:id="rId36" imgW="360" imgH="360" progId="">
              <p:embed/>
            </p:oleObj>
          </a:graphicData>
        </a:graphic>
      </p:graphicFrame>
      <p:sp>
        <p:nvSpPr>
          <p:cNvPr id="2" name="Title Placeholder 1"/>
          <p:cNvSpPr>
            <a:spLocks noGrp="1"/>
          </p:cNvSpPr>
          <p:nvPr>
            <p:ph type="title"/>
            <p:custDataLst>
              <p:tags r:id="rId31"/>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4"/>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5"/>
            </p:custDataLst>
          </p:nvPr>
        </p:nvSpPr>
        <p:spPr>
          <a:xfrm>
            <a:off x="2747964" y="6468150"/>
            <a:ext cx="2592288"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7" cstate="print">
            <a:extLst>
              <a:ext uri="{28A0092B-C50C-407E-A947-70E740481C1C}">
                <a14:useLocalDpi xmlns:a14="http://schemas.microsoft.com/office/drawing/2010/main" xmlns="" val="0"/>
              </a:ext>
            </a:extLst>
          </a:blip>
          <a:stretch>
            <a:fillRect/>
          </a:stretch>
        </p:blipFill>
        <p:spPr bwMode="auto">
          <a:xfrm>
            <a:off x="256806" y="6309320"/>
            <a:ext cx="1386249"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719403" y="898354"/>
            <a:ext cx="11472597"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6429542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1206658" cy="1873674"/>
          </a:xfrm>
        </p:spPr>
        <p:txBody>
          <a:bodyPr>
            <a:normAutofit/>
          </a:bodyPr>
          <a:lstStyle/>
          <a:p>
            <a:r>
              <a:rPr lang="en-ZA" sz="3600" b="1" cap="all" dirty="0"/>
              <a:t>Briefing to The Public Accounts Committee</a:t>
            </a:r>
          </a:p>
          <a:p>
            <a:r>
              <a:rPr lang="en-US" sz="1800" b="1" dirty="0">
                <a:effectLst/>
                <a:latin typeface="Century Gothic" panose="020B0502020202020204" pitchFamily="34" charset="0"/>
                <a:ea typeface="Calibri" panose="020F0502020204030204" pitchFamily="34" charset="0"/>
                <a:cs typeface="Arial" panose="020B0604020202020204" pitchFamily="34" charset="0"/>
              </a:rPr>
              <a:t>Briefing by the Department of the Premier, as well as Provincial Treasury, on the status of the implementation of the Integrated Financial Management System (IFMS) piloting in the Western Cape</a:t>
            </a:r>
            <a:endParaRPr lang="en-ZA" sz="28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04 May 2022</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7740526" y="2675324"/>
            <a:ext cx="3828082" cy="369332"/>
          </a:xfrm>
          <a:prstGeom prst="rect">
            <a:avLst/>
          </a:prstGeom>
          <a:noFill/>
        </p:spPr>
        <p:txBody>
          <a:bodyPr wrap="square" rtlCol="0">
            <a:spAutoFit/>
          </a:bodyPr>
          <a:lstStyle/>
          <a:p>
            <a:pPr algn="r"/>
            <a:r>
              <a:rPr lang="en-ZA" dirty="0">
                <a:solidFill>
                  <a:schemeClr val="bg1"/>
                </a:solidFill>
              </a:rPr>
              <a:t>Provincial Treasury</a:t>
            </a:r>
          </a:p>
        </p:txBody>
      </p:sp>
    </p:spTree>
    <p:extLst>
      <p:ext uri="{BB962C8B-B14F-4D97-AF65-F5344CB8AC3E}">
        <p14:creationId xmlns:p14="http://schemas.microsoft.com/office/powerpoint/2010/main" xmlns="" val="190966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Summary </a:t>
            </a:r>
          </a:p>
        </p:txBody>
      </p:sp>
      <p:sp>
        <p:nvSpPr>
          <p:cNvPr id="7" name="Text Placeholder 6"/>
          <p:cNvSpPr>
            <a:spLocks noGrp="1"/>
          </p:cNvSpPr>
          <p:nvPr>
            <p:ph type="body" sz="quarter" idx="10"/>
          </p:nvPr>
        </p:nvSpPr>
        <p:spPr/>
        <p:txBody>
          <a:bodyPr>
            <a:normAutofit/>
          </a:bodyPr>
          <a:lstStyle/>
          <a:p>
            <a:r>
              <a:rPr lang="en-ZA" sz="1800" dirty="0"/>
              <a:t>Presentation focuses on the following requests from SCOPA:</a:t>
            </a:r>
          </a:p>
          <a:p>
            <a:endParaRPr lang="en-ZA" sz="1800" dirty="0"/>
          </a:p>
          <a:p>
            <a:pPr algn="l"/>
            <a:endParaRPr lang="en-US" sz="1800" b="0" i="0" u="none" strike="noStrike" baseline="0" dirty="0">
              <a:solidFill>
                <a:srgbClr val="000000"/>
              </a:solidFill>
            </a:endParaRPr>
          </a:p>
          <a:p>
            <a:r>
              <a:rPr lang="en-US" sz="1800" b="0" i="0" u="none" strike="noStrike" baseline="0" dirty="0">
                <a:solidFill>
                  <a:srgbClr val="000000"/>
                </a:solidFill>
              </a:rPr>
              <a:t> </a:t>
            </a:r>
          </a:p>
          <a:p>
            <a:pPr marL="396875" indent="-396875"/>
            <a:r>
              <a:rPr lang="en-US" sz="1800" b="0" i="0" u="none" strike="noStrike" baseline="0" dirty="0">
                <a:solidFill>
                  <a:srgbClr val="000000"/>
                </a:solidFill>
              </a:rPr>
              <a:t>3.1 	</a:t>
            </a:r>
            <a:r>
              <a:rPr lang="en-US" sz="1800" b="0" dirty="0">
                <a:effectLst/>
                <a:latin typeface="Century Gothic" panose="020B0502020202020204" pitchFamily="34" charset="0"/>
                <a:ea typeface="Calibri" panose="020F0502020204030204" pitchFamily="34" charset="0"/>
                <a:cs typeface="Arial" panose="020B0604020202020204" pitchFamily="34" charset="0"/>
              </a:rPr>
              <a:t>To brief Western Cape Provincial Parliament Standing Committee on Public Accounts on the Integrated Financial Management System (IFMS) piloting in the Western Cape</a:t>
            </a:r>
            <a:r>
              <a:rPr lang="en-US" sz="1800" b="0" i="0" u="none" strike="noStrike" baseline="0" dirty="0">
                <a:solidFill>
                  <a:srgbClr val="000000"/>
                </a:solidFill>
              </a:rPr>
              <a:t> </a:t>
            </a:r>
          </a:p>
          <a:p>
            <a:pPr marL="396875" indent="-396875"/>
            <a:endParaRPr lang="en-US" sz="1800" b="0" i="0" u="none" strike="noStrike" baseline="0" dirty="0">
              <a:solidFill>
                <a:srgbClr val="000000"/>
              </a:solidFill>
            </a:endParaRPr>
          </a:p>
          <a:p>
            <a:endParaRPr lang="en-ZA" sz="1800" dirty="0"/>
          </a:p>
        </p:txBody>
      </p:sp>
      <p:pic>
        <p:nvPicPr>
          <p:cNvPr id="2" name="Picture 1">
            <a:extLst>
              <a:ext uri="{FF2B5EF4-FFF2-40B4-BE49-F238E27FC236}">
                <a16:creationId xmlns:a16="http://schemas.microsoft.com/office/drawing/2014/main" xmlns="" id="{D154E597-9D74-44DE-BBE3-E63AFFAA09DD}"/>
              </a:ext>
            </a:extLst>
          </p:cNvPr>
          <p:cNvPicPr>
            <a:picLocks noChangeAspect="1"/>
          </p:cNvPicPr>
          <p:nvPr/>
        </p:nvPicPr>
        <p:blipFill>
          <a:blip r:embed="rId2" cstate="print"/>
          <a:stretch>
            <a:fillRect/>
          </a:stretch>
        </p:blipFill>
        <p:spPr>
          <a:xfrm>
            <a:off x="3653840" y="3240505"/>
            <a:ext cx="2943225" cy="1428750"/>
          </a:xfrm>
          <a:prstGeom prst="rect">
            <a:avLst/>
          </a:prstGeom>
        </p:spPr>
      </p:pic>
      <p:pic>
        <p:nvPicPr>
          <p:cNvPr id="3" name="Picture 2">
            <a:extLst>
              <a:ext uri="{FF2B5EF4-FFF2-40B4-BE49-F238E27FC236}">
                <a16:creationId xmlns:a16="http://schemas.microsoft.com/office/drawing/2014/main" xmlns="" id="{45186C6D-53D2-4C23-8C0C-F09187AD31B5}"/>
              </a:ext>
            </a:extLst>
          </p:cNvPr>
          <p:cNvPicPr>
            <a:picLocks noChangeAspect="1"/>
          </p:cNvPicPr>
          <p:nvPr/>
        </p:nvPicPr>
        <p:blipFill>
          <a:blip r:embed="rId3" cstate="print"/>
          <a:stretch>
            <a:fillRect/>
          </a:stretch>
        </p:blipFill>
        <p:spPr>
          <a:xfrm>
            <a:off x="1914524" y="4669256"/>
            <a:ext cx="9591675" cy="1618088"/>
          </a:xfrm>
          <a:prstGeom prst="rect">
            <a:avLst/>
          </a:prstGeom>
        </p:spPr>
      </p:pic>
      <p:sp>
        <p:nvSpPr>
          <p:cNvPr id="6" name="Footer Placeholder 2">
            <a:extLst>
              <a:ext uri="{FF2B5EF4-FFF2-40B4-BE49-F238E27FC236}">
                <a16:creationId xmlns:a16="http://schemas.microsoft.com/office/drawing/2014/main" xmlns="" id="{61A9EA74-4D54-49AF-BE75-48281E166D3B}"/>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Tree>
    <p:extLst>
      <p:ext uri="{BB962C8B-B14F-4D97-AF65-F5344CB8AC3E}">
        <p14:creationId xmlns:p14="http://schemas.microsoft.com/office/powerpoint/2010/main" xmlns="" val="54469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3FD17-8418-4C23-BFEA-F435C30A25D6}"/>
              </a:ext>
            </a:extLst>
          </p:cNvPr>
          <p:cNvSpPr>
            <a:spLocks noGrp="1"/>
          </p:cNvSpPr>
          <p:nvPr>
            <p:ph type="title"/>
          </p:nvPr>
        </p:nvSpPr>
        <p:spPr/>
        <p:txBody>
          <a:bodyPr/>
          <a:lstStyle/>
          <a:p>
            <a:r>
              <a:rPr lang="en-US" dirty="0"/>
              <a:t>Background </a:t>
            </a:r>
          </a:p>
        </p:txBody>
      </p:sp>
      <p:graphicFrame>
        <p:nvGraphicFramePr>
          <p:cNvPr id="5" name="Content Placeholder 2">
            <a:extLst>
              <a:ext uri="{FF2B5EF4-FFF2-40B4-BE49-F238E27FC236}">
                <a16:creationId xmlns:a16="http://schemas.microsoft.com/office/drawing/2014/main" xmlns="" id="{FAF905C8-8FC4-4BED-A8AA-8E59FDF787CE}"/>
              </a:ext>
            </a:extLst>
          </p:cNvPr>
          <p:cNvGraphicFramePr>
            <a:graphicFrameLocks/>
          </p:cNvGraphicFramePr>
          <p:nvPr>
            <p:extLst>
              <p:ext uri="{D42A27DB-BD31-4B8C-83A1-F6EECF244321}">
                <p14:modId xmlns:p14="http://schemas.microsoft.com/office/powerpoint/2010/main" xmlns="" val="3800874779"/>
              </p:ext>
            </p:extLst>
          </p:nvPr>
        </p:nvGraphicFramePr>
        <p:xfrm>
          <a:off x="412581" y="1066800"/>
          <a:ext cx="11444060" cy="493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a:extLst>
              <a:ext uri="{FF2B5EF4-FFF2-40B4-BE49-F238E27FC236}">
                <a16:creationId xmlns:a16="http://schemas.microsoft.com/office/drawing/2014/main" xmlns="" id="{5A3798AF-52B1-4F62-8A32-642292286BA4}"/>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Tree>
    <p:extLst>
      <p:ext uri="{BB962C8B-B14F-4D97-AF65-F5344CB8AC3E}">
        <p14:creationId xmlns:p14="http://schemas.microsoft.com/office/powerpoint/2010/main" xmlns="" val="150634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5F9DC-E1C7-4D62-83C3-CB4C2F7DFB56}"/>
              </a:ext>
            </a:extLst>
          </p:cNvPr>
          <p:cNvSpPr>
            <a:spLocks noGrp="1"/>
          </p:cNvSpPr>
          <p:nvPr>
            <p:ph type="title"/>
          </p:nvPr>
        </p:nvSpPr>
        <p:spPr/>
        <p:txBody>
          <a:bodyPr/>
          <a:lstStyle/>
          <a:p>
            <a:r>
              <a:rPr lang="en-ZA" dirty="0"/>
              <a:t>Objectives of IFMS</a:t>
            </a:r>
            <a:endParaRPr lang="en-US" dirty="0"/>
          </a:p>
        </p:txBody>
      </p:sp>
      <p:pic>
        <p:nvPicPr>
          <p:cNvPr id="9" name="Picture 8">
            <a:extLst>
              <a:ext uri="{FF2B5EF4-FFF2-40B4-BE49-F238E27FC236}">
                <a16:creationId xmlns:a16="http://schemas.microsoft.com/office/drawing/2014/main" xmlns="" id="{DD1DC025-E90D-4FC7-A5C1-4B914A27B057}"/>
              </a:ext>
            </a:extLst>
          </p:cNvPr>
          <p:cNvPicPr>
            <a:picLocks noChangeAspect="1"/>
          </p:cNvPicPr>
          <p:nvPr/>
        </p:nvPicPr>
        <p:blipFill>
          <a:blip r:embed="rId2" cstate="print"/>
          <a:stretch>
            <a:fillRect/>
          </a:stretch>
        </p:blipFill>
        <p:spPr>
          <a:xfrm>
            <a:off x="8445665" y="2706561"/>
            <a:ext cx="2938527" cy="1444877"/>
          </a:xfrm>
          <a:prstGeom prst="rect">
            <a:avLst/>
          </a:prstGeom>
        </p:spPr>
      </p:pic>
      <p:sp>
        <p:nvSpPr>
          <p:cNvPr id="4" name="Text Placeholder 3">
            <a:extLst>
              <a:ext uri="{FF2B5EF4-FFF2-40B4-BE49-F238E27FC236}">
                <a16:creationId xmlns:a16="http://schemas.microsoft.com/office/drawing/2014/main" xmlns="" id="{8C294989-7D6D-451C-A344-546FB1CA3717}"/>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xmlns="" id="{67D70685-3703-4C22-962A-574BA34B5E70}"/>
              </a:ext>
            </a:extLst>
          </p:cNvPr>
          <p:cNvPicPr>
            <a:picLocks noChangeAspect="1"/>
          </p:cNvPicPr>
          <p:nvPr/>
        </p:nvPicPr>
        <p:blipFill>
          <a:blip r:embed="rId3" cstate="print"/>
          <a:stretch>
            <a:fillRect/>
          </a:stretch>
        </p:blipFill>
        <p:spPr>
          <a:xfrm>
            <a:off x="335359" y="1290637"/>
            <a:ext cx="7781925" cy="2047875"/>
          </a:xfrm>
          <a:prstGeom prst="rect">
            <a:avLst/>
          </a:prstGeom>
        </p:spPr>
      </p:pic>
      <p:pic>
        <p:nvPicPr>
          <p:cNvPr id="8" name="Picture 7">
            <a:extLst>
              <a:ext uri="{FF2B5EF4-FFF2-40B4-BE49-F238E27FC236}">
                <a16:creationId xmlns:a16="http://schemas.microsoft.com/office/drawing/2014/main" xmlns="" id="{BA7D89F8-D0FC-489A-A1C5-9BB2E74376BB}"/>
              </a:ext>
            </a:extLst>
          </p:cNvPr>
          <p:cNvPicPr>
            <a:picLocks noChangeAspect="1"/>
          </p:cNvPicPr>
          <p:nvPr/>
        </p:nvPicPr>
        <p:blipFill>
          <a:blip r:embed="rId4" cstate="print"/>
          <a:stretch>
            <a:fillRect/>
          </a:stretch>
        </p:blipFill>
        <p:spPr>
          <a:xfrm>
            <a:off x="393701" y="3530601"/>
            <a:ext cx="7867650" cy="2562225"/>
          </a:xfrm>
          <a:prstGeom prst="rect">
            <a:avLst/>
          </a:prstGeom>
        </p:spPr>
      </p:pic>
      <p:sp>
        <p:nvSpPr>
          <p:cNvPr id="10" name="Footer Placeholder 2">
            <a:extLst>
              <a:ext uri="{FF2B5EF4-FFF2-40B4-BE49-F238E27FC236}">
                <a16:creationId xmlns:a16="http://schemas.microsoft.com/office/drawing/2014/main" xmlns="" id="{9924A64B-0A3B-4CE7-A71C-BC7C2C24D2E2}"/>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Tree>
    <p:extLst>
      <p:ext uri="{BB962C8B-B14F-4D97-AF65-F5344CB8AC3E}">
        <p14:creationId xmlns:p14="http://schemas.microsoft.com/office/powerpoint/2010/main" xmlns="" val="334018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7C3F2-71D6-4F80-B61A-5A2CEF9DF58A}"/>
              </a:ext>
            </a:extLst>
          </p:cNvPr>
          <p:cNvSpPr>
            <a:spLocks noGrp="1"/>
          </p:cNvSpPr>
          <p:nvPr>
            <p:ph type="title"/>
          </p:nvPr>
        </p:nvSpPr>
        <p:spPr/>
        <p:txBody>
          <a:bodyPr/>
          <a:lstStyle/>
          <a:p>
            <a:r>
              <a:rPr lang="en-ZA" dirty="0"/>
              <a:t>What is contained in the IFMS??</a:t>
            </a:r>
            <a:endParaRPr lang="en-US" dirty="0"/>
          </a:p>
        </p:txBody>
      </p:sp>
      <p:pic>
        <p:nvPicPr>
          <p:cNvPr id="15" name="Picture 14">
            <a:extLst>
              <a:ext uri="{FF2B5EF4-FFF2-40B4-BE49-F238E27FC236}">
                <a16:creationId xmlns:a16="http://schemas.microsoft.com/office/drawing/2014/main" xmlns="" id="{ECA5CA76-A8B7-4308-A22C-F281B3D3FC9B}"/>
              </a:ext>
            </a:extLst>
          </p:cNvPr>
          <p:cNvPicPr>
            <a:picLocks noChangeAspect="1"/>
          </p:cNvPicPr>
          <p:nvPr/>
        </p:nvPicPr>
        <p:blipFill>
          <a:blip r:embed="rId2" cstate="print"/>
          <a:stretch>
            <a:fillRect/>
          </a:stretch>
        </p:blipFill>
        <p:spPr>
          <a:xfrm>
            <a:off x="4626736" y="2706561"/>
            <a:ext cx="2938527" cy="1444877"/>
          </a:xfrm>
          <a:prstGeom prst="rect">
            <a:avLst/>
          </a:prstGeom>
        </p:spPr>
      </p:pic>
      <p:pic>
        <p:nvPicPr>
          <p:cNvPr id="16" name="Picture 15">
            <a:extLst>
              <a:ext uri="{FF2B5EF4-FFF2-40B4-BE49-F238E27FC236}">
                <a16:creationId xmlns:a16="http://schemas.microsoft.com/office/drawing/2014/main" xmlns="" id="{41380864-59AB-41F5-82E1-8E62C7FB7FAC}"/>
              </a:ext>
            </a:extLst>
          </p:cNvPr>
          <p:cNvPicPr>
            <a:picLocks noChangeAspect="1"/>
          </p:cNvPicPr>
          <p:nvPr/>
        </p:nvPicPr>
        <p:blipFill>
          <a:blip r:embed="rId2" cstate="print"/>
          <a:stretch>
            <a:fillRect/>
          </a:stretch>
        </p:blipFill>
        <p:spPr>
          <a:xfrm>
            <a:off x="297623" y="3482379"/>
            <a:ext cx="2938527" cy="1444877"/>
          </a:xfrm>
          <a:prstGeom prst="rect">
            <a:avLst/>
          </a:prstGeom>
        </p:spPr>
      </p:pic>
      <p:sp>
        <p:nvSpPr>
          <p:cNvPr id="4" name="Text Placeholder 3">
            <a:extLst>
              <a:ext uri="{FF2B5EF4-FFF2-40B4-BE49-F238E27FC236}">
                <a16:creationId xmlns:a16="http://schemas.microsoft.com/office/drawing/2014/main" xmlns="" id="{7C3D4397-0AE4-42E7-8901-AFBBC1A78DF2}"/>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xmlns="" id="{D6CCDD88-C0B7-4B91-8774-2A21E289F6A4}"/>
              </a:ext>
            </a:extLst>
          </p:cNvPr>
          <p:cNvPicPr>
            <a:picLocks noChangeAspect="1"/>
          </p:cNvPicPr>
          <p:nvPr/>
        </p:nvPicPr>
        <p:blipFill>
          <a:blip r:embed="rId3" cstate="print"/>
          <a:stretch>
            <a:fillRect/>
          </a:stretch>
        </p:blipFill>
        <p:spPr>
          <a:xfrm>
            <a:off x="3733799" y="1143288"/>
            <a:ext cx="4876801" cy="4771737"/>
          </a:xfrm>
          <a:prstGeom prst="rect">
            <a:avLst/>
          </a:prstGeom>
        </p:spPr>
      </p:pic>
      <p:pic>
        <p:nvPicPr>
          <p:cNvPr id="8" name="Picture 7">
            <a:extLst>
              <a:ext uri="{FF2B5EF4-FFF2-40B4-BE49-F238E27FC236}">
                <a16:creationId xmlns:a16="http://schemas.microsoft.com/office/drawing/2014/main" xmlns="" id="{AE70B70E-71D6-41C3-9C63-C1368AF662E9}"/>
              </a:ext>
            </a:extLst>
          </p:cNvPr>
          <p:cNvPicPr>
            <a:picLocks noChangeAspect="1"/>
          </p:cNvPicPr>
          <p:nvPr/>
        </p:nvPicPr>
        <p:blipFill>
          <a:blip r:embed="rId4" cstate="print"/>
          <a:stretch>
            <a:fillRect/>
          </a:stretch>
        </p:blipFill>
        <p:spPr>
          <a:xfrm>
            <a:off x="7667625" y="4019549"/>
            <a:ext cx="3690937" cy="2657475"/>
          </a:xfrm>
          <a:prstGeom prst="rect">
            <a:avLst/>
          </a:prstGeom>
        </p:spPr>
      </p:pic>
      <p:pic>
        <p:nvPicPr>
          <p:cNvPr id="10" name="Picture 9">
            <a:extLst>
              <a:ext uri="{FF2B5EF4-FFF2-40B4-BE49-F238E27FC236}">
                <a16:creationId xmlns:a16="http://schemas.microsoft.com/office/drawing/2014/main" xmlns="" id="{FD804E6E-950D-47FC-8FDB-5B2E28AC29D4}"/>
              </a:ext>
            </a:extLst>
          </p:cNvPr>
          <p:cNvPicPr>
            <a:picLocks noChangeAspect="1"/>
          </p:cNvPicPr>
          <p:nvPr/>
        </p:nvPicPr>
        <p:blipFill>
          <a:blip r:embed="rId5" cstate="print"/>
          <a:stretch>
            <a:fillRect/>
          </a:stretch>
        </p:blipFill>
        <p:spPr>
          <a:xfrm>
            <a:off x="7315199" y="1047750"/>
            <a:ext cx="4395787" cy="1233487"/>
          </a:xfrm>
          <a:prstGeom prst="rect">
            <a:avLst/>
          </a:prstGeom>
        </p:spPr>
      </p:pic>
      <p:pic>
        <p:nvPicPr>
          <p:cNvPr id="12" name="Picture 11">
            <a:extLst>
              <a:ext uri="{FF2B5EF4-FFF2-40B4-BE49-F238E27FC236}">
                <a16:creationId xmlns:a16="http://schemas.microsoft.com/office/drawing/2014/main" xmlns="" id="{F5F68BAF-E76B-436A-96AC-EB6216A9A4B1}"/>
              </a:ext>
            </a:extLst>
          </p:cNvPr>
          <p:cNvPicPr>
            <a:picLocks noChangeAspect="1"/>
          </p:cNvPicPr>
          <p:nvPr/>
        </p:nvPicPr>
        <p:blipFill>
          <a:blip r:embed="rId6" cstate="print"/>
          <a:stretch>
            <a:fillRect/>
          </a:stretch>
        </p:blipFill>
        <p:spPr>
          <a:xfrm>
            <a:off x="738187" y="5001758"/>
            <a:ext cx="4876801" cy="852487"/>
          </a:xfrm>
          <a:prstGeom prst="rect">
            <a:avLst/>
          </a:prstGeom>
        </p:spPr>
      </p:pic>
      <p:pic>
        <p:nvPicPr>
          <p:cNvPr id="14" name="Picture 13">
            <a:extLst>
              <a:ext uri="{FF2B5EF4-FFF2-40B4-BE49-F238E27FC236}">
                <a16:creationId xmlns:a16="http://schemas.microsoft.com/office/drawing/2014/main" xmlns="" id="{72923C58-0CC9-44D1-B204-1A6A630CA93E}"/>
              </a:ext>
            </a:extLst>
          </p:cNvPr>
          <p:cNvPicPr>
            <a:picLocks noChangeAspect="1"/>
          </p:cNvPicPr>
          <p:nvPr/>
        </p:nvPicPr>
        <p:blipFill>
          <a:blip r:embed="rId7" cstate="print"/>
          <a:stretch>
            <a:fillRect/>
          </a:stretch>
        </p:blipFill>
        <p:spPr>
          <a:xfrm>
            <a:off x="335359" y="1266824"/>
            <a:ext cx="4428132" cy="2028825"/>
          </a:xfrm>
          <a:prstGeom prst="rect">
            <a:avLst/>
          </a:prstGeom>
        </p:spPr>
      </p:pic>
      <p:sp>
        <p:nvSpPr>
          <p:cNvPr id="13" name="Footer Placeholder 2">
            <a:extLst>
              <a:ext uri="{FF2B5EF4-FFF2-40B4-BE49-F238E27FC236}">
                <a16:creationId xmlns:a16="http://schemas.microsoft.com/office/drawing/2014/main" xmlns="" id="{531DCB0B-5761-4FA6-9707-25FCE9E5A287}"/>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Tree>
    <p:extLst>
      <p:ext uri="{BB962C8B-B14F-4D97-AF65-F5344CB8AC3E}">
        <p14:creationId xmlns:p14="http://schemas.microsoft.com/office/powerpoint/2010/main" xmlns="" val="216995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Pilot plans for WCG </a:t>
            </a:r>
          </a:p>
        </p:txBody>
      </p:sp>
      <p:sp>
        <p:nvSpPr>
          <p:cNvPr id="7" name="Text Placeholder 6"/>
          <p:cNvSpPr>
            <a:spLocks noGrp="1"/>
          </p:cNvSpPr>
          <p:nvPr>
            <p:ph type="body" sz="quarter" idx="10"/>
          </p:nvPr>
        </p:nvSpPr>
        <p:spPr/>
        <p:txBody>
          <a:bodyPr>
            <a:normAutofit/>
          </a:bodyPr>
          <a:lstStyle/>
          <a:p>
            <a:pPr marL="285750" indent="-285750">
              <a:buFont typeface="Arial" panose="020B0604020202020204" pitchFamily="34" charset="0"/>
              <a:buChar char="•"/>
            </a:pPr>
            <a:r>
              <a:rPr lang="en-ZA" sz="1800" dirty="0">
                <a:effectLst/>
                <a:latin typeface="Century Gothic" panose="020B0502020202020204" pitchFamily="34" charset="0"/>
                <a:ea typeface="Calibri" panose="020F0502020204030204" pitchFamily="34" charset="0"/>
                <a:cs typeface="Arial" panose="020B0604020202020204" pitchFamily="34" charset="0"/>
              </a:rPr>
              <a:t>At this point there are no pilot initiatives on the IFMS with WCG.</a:t>
            </a:r>
          </a:p>
          <a:p>
            <a:pPr marL="285750" indent="-285750">
              <a:buFont typeface="Arial" panose="020B0604020202020204" pitchFamily="34" charset="0"/>
              <a:buChar char="•"/>
            </a:pPr>
            <a:r>
              <a:rPr lang="en-ZA" sz="1800" dirty="0">
                <a:ea typeface="Calibri" panose="020F0502020204030204" pitchFamily="34" charset="0"/>
                <a:cs typeface="Arial" panose="020B0604020202020204" pitchFamily="34" charset="0"/>
              </a:rPr>
              <a:t>The only pilot </a:t>
            </a:r>
            <a:r>
              <a:rPr lang="en-ZA" sz="1800" dirty="0">
                <a:effectLst/>
                <a:latin typeface="Century Gothic" panose="020B0502020202020204" pitchFamily="34" charset="0"/>
                <a:ea typeface="Calibri" panose="020F0502020204030204" pitchFamily="34" charset="0"/>
                <a:cs typeface="Arial" panose="020B0604020202020204" pitchFamily="34" charset="0"/>
              </a:rPr>
              <a:t>was the IFMS 1 </a:t>
            </a:r>
            <a:r>
              <a:rPr lang="en-ZA" sz="1800" dirty="0">
                <a:ea typeface="Calibri" panose="020F0502020204030204" pitchFamily="34" charset="0"/>
                <a:cs typeface="Arial" panose="020B0604020202020204" pitchFamily="34" charset="0"/>
              </a:rPr>
              <a:t>for SAP implementation on the HR systems </a:t>
            </a:r>
            <a:r>
              <a:rPr lang="en-ZA" sz="1800" dirty="0">
                <a:effectLst/>
                <a:latin typeface="Century Gothic" panose="020B0502020202020204" pitchFamily="34" charset="0"/>
                <a:ea typeface="Calibri" panose="020F0502020204030204" pitchFamily="34" charset="0"/>
                <a:cs typeface="Arial" panose="020B0604020202020204" pitchFamily="34" charset="0"/>
              </a:rPr>
              <a:t>which failed.</a:t>
            </a:r>
          </a:p>
          <a:p>
            <a:pPr marL="285750" indent="-285750">
              <a:buFont typeface="Arial" panose="020B0604020202020204" pitchFamily="34" charset="0"/>
              <a:buChar char="•"/>
            </a:pPr>
            <a:r>
              <a:rPr lang="en-ZA" sz="1800" dirty="0">
                <a:effectLst/>
                <a:latin typeface="Century Gothic" panose="020B0502020202020204" pitchFamily="34" charset="0"/>
                <a:ea typeface="Calibri" panose="020F0502020204030204" pitchFamily="34" charset="0"/>
                <a:cs typeface="Arial" panose="020B0604020202020204" pitchFamily="34" charset="0"/>
              </a:rPr>
              <a:t>The National Treasury has approached WCG to assist with technical resources to support their e-Recruitment pilot at National Treasury and DPSA.</a:t>
            </a:r>
            <a:endParaRPr lang="en-ZA" sz="18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ZA" sz="1800" dirty="0">
                <a:effectLst/>
                <a:latin typeface="Century Gothic" panose="020B0502020202020204" pitchFamily="34" charset="0"/>
                <a:ea typeface="Calibri" panose="020F0502020204030204" pitchFamily="34" charset="0"/>
                <a:cs typeface="Arial" panose="020B0604020202020204" pitchFamily="34" charset="0"/>
              </a:rPr>
              <a:t>WCG are currently in a process of reviewing the memorandum of understanding in respect of the technical resources to support the National Treasury with their pilot.</a:t>
            </a:r>
            <a:endParaRPr lang="en-US" sz="1800" b="0" i="0" u="none" strike="noStrike" baseline="0" dirty="0">
              <a:solidFill>
                <a:srgbClr val="000000"/>
              </a:solidFill>
            </a:endParaRPr>
          </a:p>
          <a:p>
            <a:endParaRPr lang="en-ZA" sz="1800" dirty="0"/>
          </a:p>
        </p:txBody>
      </p:sp>
      <p:pic>
        <p:nvPicPr>
          <p:cNvPr id="2" name="Picture 1">
            <a:extLst>
              <a:ext uri="{FF2B5EF4-FFF2-40B4-BE49-F238E27FC236}">
                <a16:creationId xmlns:a16="http://schemas.microsoft.com/office/drawing/2014/main" xmlns="" id="{FBD4022A-A46C-4925-894A-786F177EBA52}"/>
              </a:ext>
            </a:extLst>
          </p:cNvPr>
          <p:cNvPicPr>
            <a:picLocks noChangeAspect="1"/>
          </p:cNvPicPr>
          <p:nvPr/>
        </p:nvPicPr>
        <p:blipFill>
          <a:blip r:embed="rId2" cstate="print"/>
          <a:stretch>
            <a:fillRect/>
          </a:stretch>
        </p:blipFill>
        <p:spPr>
          <a:xfrm>
            <a:off x="393701" y="3058255"/>
            <a:ext cx="11268910" cy="2602992"/>
          </a:xfrm>
          <a:prstGeom prst="rect">
            <a:avLst/>
          </a:prstGeom>
        </p:spPr>
      </p:pic>
      <p:sp>
        <p:nvSpPr>
          <p:cNvPr id="5" name="Footer Placeholder 2">
            <a:extLst>
              <a:ext uri="{FF2B5EF4-FFF2-40B4-BE49-F238E27FC236}">
                <a16:creationId xmlns:a16="http://schemas.microsoft.com/office/drawing/2014/main" xmlns="" id="{95F24B1F-8F69-4BDD-BB71-D7AA2BC3B3AA}"/>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Tree>
    <p:extLst>
      <p:ext uri="{BB962C8B-B14F-4D97-AF65-F5344CB8AC3E}">
        <p14:creationId xmlns:p14="http://schemas.microsoft.com/office/powerpoint/2010/main" xmlns="" val="407474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6AFDF-8738-48E6-B69A-95B39C2DA3E2}"/>
              </a:ext>
            </a:extLst>
          </p:cNvPr>
          <p:cNvSpPr>
            <a:spLocks noGrp="1"/>
          </p:cNvSpPr>
          <p:nvPr>
            <p:ph type="title"/>
          </p:nvPr>
        </p:nvSpPr>
        <p:spPr/>
        <p:txBody>
          <a:bodyPr/>
          <a:lstStyle/>
          <a:p>
            <a:r>
              <a:rPr lang="en-US" dirty="0"/>
              <a:t>Project Plan for IFMS </a:t>
            </a:r>
          </a:p>
        </p:txBody>
      </p:sp>
      <p:sp>
        <p:nvSpPr>
          <p:cNvPr id="6" name="Footer Placeholder 2">
            <a:extLst>
              <a:ext uri="{FF2B5EF4-FFF2-40B4-BE49-F238E27FC236}">
                <a16:creationId xmlns:a16="http://schemas.microsoft.com/office/drawing/2014/main" xmlns="" id="{C707F1B4-2612-4D81-BEA9-7B30CCCE7630}"/>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
        <p:nvSpPr>
          <p:cNvPr id="3" name="TextBox 2">
            <a:extLst>
              <a:ext uri="{FF2B5EF4-FFF2-40B4-BE49-F238E27FC236}">
                <a16:creationId xmlns:a16="http://schemas.microsoft.com/office/drawing/2014/main" xmlns="" id="{802D52E0-7C4A-486B-81BE-53A3800280E5}"/>
              </a:ext>
            </a:extLst>
          </p:cNvPr>
          <p:cNvSpPr txBox="1"/>
          <p:nvPr/>
        </p:nvSpPr>
        <p:spPr>
          <a:xfrm>
            <a:off x="241301" y="1143000"/>
            <a:ext cx="11531599" cy="923330"/>
          </a:xfrm>
          <a:prstGeom prst="rect">
            <a:avLst/>
          </a:prstGeom>
          <a:noFill/>
        </p:spPr>
        <p:txBody>
          <a:bodyPr wrap="square" rtlCol="0">
            <a:spAutoFit/>
          </a:bodyPr>
          <a:lstStyle/>
          <a:p>
            <a:r>
              <a:rPr lang="en-ZA" sz="1800" dirty="0">
                <a:effectLst/>
                <a:latin typeface="Century Gothic" panose="020B0502020202020204" pitchFamily="34" charset="0"/>
                <a:ea typeface="Calibri" panose="020F0502020204030204" pitchFamily="34" charset="0"/>
                <a:cs typeface="Arial" panose="020B0604020202020204" pitchFamily="34" charset="0"/>
              </a:rPr>
              <a:t>The project plans by National Treasury have been fluctuating and a number of delays have continued to plague the roll out of the IFMS: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Graphic 5">
            <a:extLst>
              <a:ext uri="{FF2B5EF4-FFF2-40B4-BE49-F238E27FC236}">
                <a16:creationId xmlns:a16="http://schemas.microsoft.com/office/drawing/2014/main" xmlns="" id="{366302D9-D24F-4F61-B3A2-EB321A1D9CFD}"/>
              </a:ext>
            </a:extLst>
          </p:cNvPr>
          <p:cNvPicPr/>
          <p:nvPr/>
        </p:nvPicPr>
        <p:blipFill rotWithShape="1">
          <a:blip r:embed="rId2" cstate="print">
            <a:extLst>
              <a:ext uri="{96DAC541-7B7A-43D3-8B79-37D633B846F1}">
                <asvg:svgBlip xmlns:asvg="http://schemas.microsoft.com/office/drawing/2016/SVG/main" xmlns="" r:embed="rId3"/>
              </a:ext>
            </a:extLst>
          </a:blip>
          <a:srcRect l="1816" b="4279"/>
          <a:stretch/>
        </p:blipFill>
        <p:spPr bwMode="auto">
          <a:xfrm>
            <a:off x="95250" y="2066330"/>
            <a:ext cx="11531599" cy="419009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8201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1F329-F8D2-4075-8508-15119FA8E1B5}"/>
              </a:ext>
            </a:extLst>
          </p:cNvPr>
          <p:cNvSpPr>
            <a:spLocks noGrp="1"/>
          </p:cNvSpPr>
          <p:nvPr>
            <p:ph type="title"/>
          </p:nvPr>
        </p:nvSpPr>
        <p:spPr>
          <a:xfrm>
            <a:off x="393701" y="161926"/>
            <a:ext cx="11462940" cy="559256"/>
          </a:xfrm>
        </p:spPr>
        <p:txBody>
          <a:bodyPr/>
          <a:lstStyle/>
          <a:p>
            <a:r>
              <a:rPr lang="en-US" dirty="0"/>
              <a:t>Improvement of Legacy systems in absence of IFMS </a:t>
            </a:r>
          </a:p>
        </p:txBody>
      </p:sp>
      <p:graphicFrame>
        <p:nvGraphicFramePr>
          <p:cNvPr id="5" name="Content Placeholder 2">
            <a:extLst>
              <a:ext uri="{FF2B5EF4-FFF2-40B4-BE49-F238E27FC236}">
                <a16:creationId xmlns:a16="http://schemas.microsoft.com/office/drawing/2014/main" xmlns="" id="{EC8D77F8-3526-4ECA-914C-334B3BA93928}"/>
              </a:ext>
            </a:extLst>
          </p:cNvPr>
          <p:cNvGraphicFramePr>
            <a:graphicFrameLocks/>
          </p:cNvGraphicFramePr>
          <p:nvPr>
            <p:extLst>
              <p:ext uri="{D42A27DB-BD31-4B8C-83A1-F6EECF244321}">
                <p14:modId xmlns:p14="http://schemas.microsoft.com/office/powerpoint/2010/main" xmlns="" val="454890176"/>
              </p:ext>
            </p:extLst>
          </p:nvPr>
        </p:nvGraphicFramePr>
        <p:xfrm>
          <a:off x="540589" y="1009650"/>
          <a:ext cx="10780554" cy="42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a:extLst>
              <a:ext uri="{FF2B5EF4-FFF2-40B4-BE49-F238E27FC236}">
                <a16:creationId xmlns:a16="http://schemas.microsoft.com/office/drawing/2014/main" xmlns="" id="{E3E01652-C641-40C4-9D06-CC48F9F5D8F2}"/>
              </a:ext>
            </a:extLst>
          </p:cNvPr>
          <p:cNvSpPr>
            <a:spLocks noGrp="1"/>
          </p:cNvSpPr>
          <p:nvPr>
            <p:ph type="ftr" sz="quarter" idx="3"/>
          </p:nvPr>
        </p:nvSpPr>
        <p:spPr>
          <a:xfrm>
            <a:off x="5391150" y="6467475"/>
            <a:ext cx="5518150" cy="231775"/>
          </a:xfrm>
        </p:spPr>
        <p:txBody>
          <a:bodyPr/>
          <a:lstStyle/>
          <a:p>
            <a:r>
              <a:rPr lang="en-GB" sz="1200" dirty="0">
                <a:solidFill>
                  <a:srgbClr val="998F86"/>
                </a:solidFill>
              </a:rPr>
              <a:t>PT SCOPA BRIEFING</a:t>
            </a:r>
          </a:p>
        </p:txBody>
      </p:sp>
      <p:sp>
        <p:nvSpPr>
          <p:cNvPr id="3" name="TextBox 2">
            <a:extLst>
              <a:ext uri="{FF2B5EF4-FFF2-40B4-BE49-F238E27FC236}">
                <a16:creationId xmlns:a16="http://schemas.microsoft.com/office/drawing/2014/main" xmlns="" id="{1F1FDCFC-6D85-4594-B5C1-8B4D9EBA1D1B}"/>
              </a:ext>
            </a:extLst>
          </p:cNvPr>
          <p:cNvSpPr txBox="1"/>
          <p:nvPr/>
        </p:nvSpPr>
        <p:spPr>
          <a:xfrm>
            <a:off x="652162" y="1990725"/>
            <a:ext cx="10663538" cy="2236510"/>
          </a:xfrm>
          <a:prstGeom prst="rect">
            <a:avLst/>
          </a:prstGeom>
          <a:noFill/>
        </p:spPr>
        <p:txBody>
          <a:bodyPr wrap="square" rtlCol="0">
            <a:spAutoFit/>
          </a:bodyPr>
          <a:lstStyle/>
          <a:p>
            <a:pPr marL="285750" indent="-285750" algn="just">
              <a:spcBef>
                <a:spcPts val="200"/>
              </a:spcBef>
              <a:spcAft>
                <a:spcPts val="200"/>
              </a:spcAft>
              <a:buFont typeface="Arial" panose="020B0604020202020204" pitchFamily="34" charset="0"/>
              <a:buChar char="•"/>
            </a:pPr>
            <a:r>
              <a:rPr lang="en-ZA" sz="1400" dirty="0">
                <a:effectLst/>
                <a:latin typeface="Century Gothic" panose="020B0502020202020204" pitchFamily="34" charset="0"/>
                <a:ea typeface="Calibri" panose="020F0502020204030204" pitchFamily="34" charset="0"/>
                <a:cs typeface="Arial" panose="020B0604020202020204" pitchFamily="34" charset="0"/>
              </a:rPr>
              <a:t>In light of the COVID pandemic, the aging Legacy Computer Systems (BAS, LOGIS, PERSAL) urgently require a revamp or modernisation to enable access to credible information, quickly.</a:t>
            </a:r>
          </a:p>
          <a:p>
            <a:pPr marL="285750" indent="-285750" algn="just">
              <a:spcBef>
                <a:spcPts val="200"/>
              </a:spcBef>
              <a:spcAft>
                <a:spcPts val="200"/>
              </a:spcAft>
              <a:buFont typeface="Arial" panose="020B0604020202020204" pitchFamily="34" charset="0"/>
              <a:buChar char="•"/>
            </a:pPr>
            <a:r>
              <a:rPr lang="en-ZA" sz="1400" dirty="0">
                <a:effectLst/>
                <a:latin typeface="Century Gothic" panose="020B0502020202020204" pitchFamily="34" charset="0"/>
                <a:ea typeface="Calibri" panose="020F0502020204030204" pitchFamily="34" charset="0"/>
                <a:cs typeface="Arial" panose="020B0604020202020204" pitchFamily="34" charset="0"/>
              </a:rPr>
              <a:t>“New Norm” demands more collaboration and secure digital platforms to transact on financial systems.</a:t>
            </a:r>
          </a:p>
          <a:p>
            <a:pPr marL="285750" indent="-285750" algn="just">
              <a:spcBef>
                <a:spcPts val="200"/>
              </a:spcBef>
              <a:spcAft>
                <a:spcPts val="200"/>
              </a:spcAft>
              <a:buFont typeface="Arial" panose="020B0604020202020204" pitchFamily="34" charset="0"/>
              <a:buChar char="•"/>
            </a:pPr>
            <a:r>
              <a:rPr lang="en-ZA" sz="1400" dirty="0">
                <a:effectLst/>
                <a:latin typeface="Century Gothic" panose="020B0502020202020204" pitchFamily="34" charset="0"/>
                <a:ea typeface="Calibri" panose="020F0502020204030204" pitchFamily="34" charset="0"/>
                <a:cs typeface="Arial" panose="020B0604020202020204" pitchFamily="34" charset="0"/>
              </a:rPr>
              <a:t>COVID-19 has shown clearly that data driven/led decision making is critical and opportunities presented by </a:t>
            </a:r>
            <a:br>
              <a:rPr lang="en-ZA" sz="1400" dirty="0">
                <a:effectLst/>
                <a:latin typeface="Century Gothic" panose="020B0502020202020204" pitchFamily="34" charset="0"/>
                <a:ea typeface="Calibri" panose="020F0502020204030204" pitchFamily="34" charset="0"/>
                <a:cs typeface="Arial" panose="020B0604020202020204" pitchFamily="34" charset="0"/>
              </a:rPr>
            </a:br>
            <a:r>
              <a:rPr lang="en-ZA" sz="1400" dirty="0">
                <a:effectLst/>
                <a:latin typeface="Century Gothic" panose="020B0502020202020204" pitchFamily="34" charset="0"/>
                <a:ea typeface="Calibri" panose="020F0502020204030204" pitchFamily="34" charset="0"/>
                <a:cs typeface="Arial" panose="020B0604020202020204" pitchFamily="34" charset="0"/>
              </a:rPr>
              <a:t>4</a:t>
            </a:r>
            <a:r>
              <a:rPr lang="en-ZA" sz="1400" baseline="30000" dirty="0">
                <a:effectLst/>
                <a:latin typeface="Century Gothic" panose="020B0502020202020204" pitchFamily="34" charset="0"/>
                <a:ea typeface="Calibri" panose="020F0502020204030204" pitchFamily="34" charset="0"/>
                <a:cs typeface="Arial" panose="020B0604020202020204" pitchFamily="34" charset="0"/>
              </a:rPr>
              <a:t>TH</a:t>
            </a:r>
            <a:r>
              <a:rPr lang="en-ZA" sz="1400" dirty="0">
                <a:effectLst/>
                <a:latin typeface="Century Gothic" panose="020B0502020202020204" pitchFamily="34" charset="0"/>
                <a:ea typeface="Calibri" panose="020F0502020204030204" pitchFamily="34" charset="0"/>
                <a:cs typeface="Arial" panose="020B0604020202020204" pitchFamily="34" charset="0"/>
              </a:rPr>
              <a:t>  industrial revolution digital revolution &amp; technological innovation will feature highly in the “New Norm”.</a:t>
            </a:r>
            <a:endParaRPr lang="en-ZA" sz="1400" dirty="0">
              <a:latin typeface="Century Gothic" panose="020B0502020202020204" pitchFamily="34" charset="0"/>
              <a:ea typeface="Calibri" panose="020F050202020403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r>
              <a:rPr lang="en-ZA" sz="1400" dirty="0">
                <a:effectLst/>
                <a:latin typeface="Century Gothic" panose="020B0502020202020204" pitchFamily="34" charset="0"/>
                <a:ea typeface="Calibri" panose="020F0502020204030204" pitchFamily="34" charset="0"/>
                <a:cs typeface="Arial" panose="020B0604020202020204" pitchFamily="34" charset="0"/>
              </a:rPr>
              <a:t>We have a focus geared towards Evergreen Legacy System (i.e. Continue to Innovate and improve current legacy systems) in order to respond to the New Norm caused by the disruption of COVID-19.</a:t>
            </a:r>
          </a:p>
          <a:p>
            <a:pPr marL="285750" indent="-285750" algn="just">
              <a:spcBef>
                <a:spcPts val="200"/>
              </a:spcBef>
              <a:spcAft>
                <a:spcPts val="200"/>
              </a:spcAft>
              <a:buFont typeface="Arial" panose="020B0604020202020204" pitchFamily="34" charset="0"/>
              <a:buChar char="•"/>
            </a:pPr>
            <a:r>
              <a:rPr lang="en-ZA" sz="1400" dirty="0">
                <a:effectLst/>
                <a:latin typeface="Century Gothic" panose="020B0502020202020204" pitchFamily="34" charset="0"/>
                <a:ea typeface="Calibri" panose="020F0502020204030204" pitchFamily="34" charset="0"/>
                <a:cs typeface="Arial" panose="020B0604020202020204" pitchFamily="34" charset="0"/>
              </a:rPr>
              <a:t>The Evergreen Legacy System project has strong linkages to the Vision Inspired Priorities number five (VIP 5), Innovation and Culture, as well as the Digital Transformation strategy driven by the Centre for e-Innovation.</a:t>
            </a:r>
            <a:endParaRPr lang="en-US" sz="1400" dirty="0"/>
          </a:p>
        </p:txBody>
      </p:sp>
      <p:sp>
        <p:nvSpPr>
          <p:cNvPr id="4" name="TextBox 3">
            <a:extLst>
              <a:ext uri="{FF2B5EF4-FFF2-40B4-BE49-F238E27FC236}">
                <a16:creationId xmlns:a16="http://schemas.microsoft.com/office/drawing/2014/main" xmlns="" id="{4BAD4F61-F470-4742-9FEE-3B3CC12AD966}"/>
              </a:ext>
            </a:extLst>
          </p:cNvPr>
          <p:cNvSpPr txBox="1"/>
          <p:nvPr/>
        </p:nvSpPr>
        <p:spPr>
          <a:xfrm>
            <a:off x="652162" y="4762500"/>
            <a:ext cx="10663538" cy="2600712"/>
          </a:xfrm>
          <a:prstGeom prst="rect">
            <a:avLst/>
          </a:prstGeom>
          <a:noFill/>
        </p:spPr>
        <p:txBody>
          <a:bodyPr wrap="square" rtlCol="0">
            <a:spAutoFit/>
          </a:bodyPr>
          <a:lstStyle/>
          <a:p>
            <a:pPr marL="285750" indent="-285750" algn="just">
              <a:spcBef>
                <a:spcPts val="200"/>
              </a:spcBef>
              <a:spcAft>
                <a:spcPts val="200"/>
              </a:spcAft>
              <a:buFont typeface="Arial" panose="020B0604020202020204" pitchFamily="34" charset="0"/>
              <a:buChar char="•"/>
            </a:pPr>
            <a:r>
              <a:rPr lang="en-ZA" sz="1400" dirty="0">
                <a:latin typeface="Century Gothic" panose="020B0502020202020204" pitchFamily="34" charset="0"/>
                <a:cs typeface="Arial" panose="020B0604020202020204" pitchFamily="34" charset="0"/>
              </a:rPr>
              <a:t>Dashboarding of systems information as part of Data enablement on all key sources systems (BAS, LOGIS, PERSAL)</a:t>
            </a:r>
          </a:p>
          <a:p>
            <a:pPr marL="285750" indent="-285750" algn="just">
              <a:spcBef>
                <a:spcPts val="200"/>
              </a:spcBef>
              <a:spcAft>
                <a:spcPts val="200"/>
              </a:spcAft>
              <a:buFont typeface="Arial" panose="020B0604020202020204" pitchFamily="34" charset="0"/>
              <a:buChar char="•"/>
            </a:pPr>
            <a:r>
              <a:rPr lang="en-ZA" sz="1400" dirty="0">
                <a:latin typeface="Century Gothic" panose="020B0502020202020204" pitchFamily="34" charset="0"/>
                <a:cs typeface="Arial" panose="020B0604020202020204" pitchFamily="34" charset="0"/>
              </a:rPr>
              <a:t>E-leave systems to support digital transformation in HCM.</a:t>
            </a:r>
          </a:p>
          <a:p>
            <a:pPr marL="285750" indent="-285750" algn="just">
              <a:spcBef>
                <a:spcPts val="200"/>
              </a:spcBef>
              <a:spcAft>
                <a:spcPts val="200"/>
              </a:spcAft>
              <a:buFont typeface="Arial" panose="020B0604020202020204" pitchFamily="34" charset="0"/>
              <a:buChar char="•"/>
            </a:pPr>
            <a:r>
              <a:rPr lang="en-ZA" sz="1400" dirty="0">
                <a:latin typeface="Century Gothic" panose="020B0502020202020204" pitchFamily="34" charset="0"/>
                <a:cs typeface="Arial" panose="020B0604020202020204" pitchFamily="34" charset="0"/>
              </a:rPr>
              <a:t>General e-Administration on financial systems ( AFS, e-recruitment, etc.)</a:t>
            </a:r>
          </a:p>
          <a:p>
            <a:pPr marL="285750" indent="-285750" algn="just">
              <a:spcBef>
                <a:spcPts val="200"/>
              </a:spcBef>
              <a:spcAft>
                <a:spcPts val="200"/>
              </a:spcAft>
              <a:buFont typeface="Arial" panose="020B0604020202020204" pitchFamily="34" charset="0"/>
              <a:buChar char="•"/>
            </a:pPr>
            <a:r>
              <a:rPr lang="en-ZA" sz="1400" dirty="0">
                <a:latin typeface="Century Gothic" panose="020B0502020202020204" pitchFamily="34" charset="0"/>
                <a:cs typeface="Arial" panose="020B0604020202020204" pitchFamily="34" charset="0"/>
              </a:rPr>
              <a:t>Integration of financial systems and standardisation.</a:t>
            </a:r>
          </a:p>
          <a:p>
            <a:pPr marL="285750" indent="-285750" algn="just">
              <a:spcBef>
                <a:spcPts val="200"/>
              </a:spcBef>
              <a:spcAft>
                <a:spcPts val="200"/>
              </a:spcAft>
              <a:buFont typeface="Arial" panose="020B0604020202020204" pitchFamily="34" charset="0"/>
              <a:buChar char="•"/>
            </a:pPr>
            <a:r>
              <a:rPr lang="en-ZA" sz="1400" dirty="0">
                <a:latin typeface="Century Gothic" panose="020B0502020202020204" pitchFamily="34" charset="0"/>
                <a:cs typeface="Arial" panose="020B0604020202020204" pitchFamily="34" charset="0"/>
              </a:rPr>
              <a:t>Data cleansing activities on the financial systems with a particular focus on Master data management to enable seamless transition to IFMS.</a:t>
            </a:r>
          </a:p>
          <a:p>
            <a:pPr marL="285750" indent="-285750">
              <a:buFont typeface="Arial" panose="020B0604020202020204" pitchFamily="34" charset="0"/>
              <a:buChar char="•"/>
            </a:pPr>
            <a:endParaRPr lang="en-ZA" sz="1400" dirty="0">
              <a:latin typeface="Century Gothic" panose="020B0502020202020204" pitchFamily="34" charset="0"/>
              <a:cs typeface="Arial" panose="020B0604020202020204" pitchFamily="34" charset="0"/>
            </a:endParaRPr>
          </a:p>
          <a:p>
            <a:r>
              <a:rPr lang="en-ZA" sz="1400" dirty="0">
                <a:latin typeface="Century Gothic" panose="020B0502020202020204" pitchFamily="34" charset="0"/>
                <a:cs typeface="Arial" panose="020B0604020202020204" pitchFamily="34" charset="0"/>
              </a:rPr>
              <a:t> </a:t>
            </a:r>
          </a:p>
          <a:p>
            <a:r>
              <a:rPr lang="en-ZA" dirty="0"/>
              <a:t> </a:t>
            </a:r>
          </a:p>
          <a:p>
            <a:endParaRPr lang="en-US" dirty="0"/>
          </a:p>
        </p:txBody>
      </p:sp>
    </p:spTree>
    <p:extLst>
      <p:ext uri="{BB962C8B-B14F-4D97-AF65-F5344CB8AC3E}">
        <p14:creationId xmlns:p14="http://schemas.microsoft.com/office/powerpoint/2010/main" xmlns="" val="288702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935391" y="6090294"/>
            <a:ext cx="3828082" cy="369332"/>
          </a:xfrm>
          <a:prstGeom prst="rect">
            <a:avLst/>
          </a:prstGeom>
          <a:noFill/>
        </p:spPr>
        <p:txBody>
          <a:bodyPr wrap="square" rtlCol="0">
            <a:spAutoFit/>
          </a:bodyPr>
          <a:lstStyle/>
          <a:p>
            <a:pPr algn="r"/>
            <a:r>
              <a:rPr lang="en-ZA" dirty="0">
                <a:solidFill>
                  <a:schemeClr val="bg1"/>
                </a:solidFill>
              </a:rPr>
              <a:t>A Mazomba</a:t>
            </a:r>
          </a:p>
        </p:txBody>
      </p:sp>
    </p:spTree>
    <p:extLst>
      <p:ext uri="{BB962C8B-B14F-4D97-AF65-F5344CB8AC3E}">
        <p14:creationId xmlns:p14="http://schemas.microsoft.com/office/powerpoint/2010/main" xmlns="" val="2767394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21468</TotalTime>
  <Words>612</Words>
  <Application>Microsoft Office PowerPoint</Application>
  <PresentationFormat>Custom</PresentationFormat>
  <Paragraphs>49</Paragraphs>
  <Slides>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2" baseType="lpstr">
      <vt:lpstr>WCG-PPT Master-121022-amc</vt:lpstr>
      <vt:lpstr>1_WCG-PPT Master-121022-amc</vt:lpstr>
      <vt:lpstr>think-cell Slide</vt:lpstr>
      <vt:lpstr>Slide 1</vt:lpstr>
      <vt:lpstr>Summary </vt:lpstr>
      <vt:lpstr>Background </vt:lpstr>
      <vt:lpstr>Objectives of IFMS</vt:lpstr>
      <vt:lpstr>What is contained in the IFMS??</vt:lpstr>
      <vt:lpstr>Pilot plans for WCG </vt:lpstr>
      <vt:lpstr>Project Plan for IFMS </vt:lpstr>
      <vt:lpstr>Improvement of Legacy systems in absence of IFMS </vt:lpstr>
      <vt:lpstr>Slide 9</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1524</cp:revision>
  <cp:lastPrinted>2019-01-28T07:09:01Z</cp:lastPrinted>
  <dcterms:created xsi:type="dcterms:W3CDTF">2017-01-19T08:56:34Z</dcterms:created>
  <dcterms:modified xsi:type="dcterms:W3CDTF">2022-05-04T12:29:02Z</dcterms:modified>
</cp:coreProperties>
</file>