
<file path=[Content_Types].xml><?xml version="1.0" encoding="utf-8"?>
<Types xmlns="http://schemas.openxmlformats.org/package/2006/content-types">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colors16.xml" ContentType="application/vnd.openxmlformats-officedocument.drawingml.diagramColor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sldIdLst>
    <p:sldId id="257" r:id="rId6"/>
    <p:sldId id="266" r:id="rId7"/>
    <p:sldId id="258" r:id="rId8"/>
    <p:sldId id="267" r:id="rId9"/>
    <p:sldId id="261" r:id="rId10"/>
    <p:sldId id="262" r:id="rId11"/>
    <p:sldId id="269" r:id="rId12"/>
    <p:sldId id="265" r:id="rId13"/>
    <p:sldId id="263" r:id="rId14"/>
    <p:sldId id="272" r:id="rId15"/>
    <p:sldId id="273" r:id="rId16"/>
    <p:sldId id="274"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li van Zyl" initials="AvZ" lastIdx="1" clrIdx="0">
    <p:extLst>
      <p:ext uri="{19B8F6BF-5375-455C-9EA6-DF929625EA0E}">
        <p15:presenceInfo xmlns:p15="http://schemas.microsoft.com/office/powerpoint/2012/main" xmlns="" userId="S::anli.vanzyl@rsa.co.za::03c9b105-11a6-4d9c-83d0-5aa5046e1a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51D25-2A70-4C77-A29E-035E10EE824D}"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770667B2-9CF6-40B4-8CA7-4F40C0AE4163}">
      <dgm:prSet custT="1"/>
      <dgm:spPr/>
      <dgm:t>
        <a:bodyPr/>
        <a:lstStyle/>
        <a:p>
          <a:pPr algn="ctr"/>
          <a:r>
            <a:rPr lang="en-US" sz="2800" dirty="0"/>
            <a:t>TABLE OF CONTENTS </a:t>
          </a:r>
          <a:endParaRPr lang="en-ZA" sz="2800" dirty="0"/>
        </a:p>
      </dgm:t>
    </dgm:pt>
    <dgm:pt modelId="{ABF34429-7B97-4273-8E6B-189195E1ADC7}" type="parTrans" cxnId="{47A32279-8AA2-45AC-A31F-E5F920308CDA}">
      <dgm:prSet/>
      <dgm:spPr/>
      <dgm:t>
        <a:bodyPr/>
        <a:lstStyle/>
        <a:p>
          <a:endParaRPr lang="en-ZA"/>
        </a:p>
      </dgm:t>
    </dgm:pt>
    <dgm:pt modelId="{AE4F3350-5D1A-4DAB-B44B-4FC5F010496C}" type="sibTrans" cxnId="{47A32279-8AA2-45AC-A31F-E5F920308CDA}">
      <dgm:prSet/>
      <dgm:spPr/>
      <dgm:t>
        <a:bodyPr/>
        <a:lstStyle/>
        <a:p>
          <a:endParaRPr lang="en-ZA"/>
        </a:p>
      </dgm:t>
    </dgm:pt>
    <dgm:pt modelId="{8861B0A2-43A5-48B4-AC79-236D5AC668C9}" type="pres">
      <dgm:prSet presAssocID="{41851D25-2A70-4C77-A29E-035E10EE824D}" presName="linear" presStyleCnt="0">
        <dgm:presLayoutVars>
          <dgm:animLvl val="lvl"/>
          <dgm:resizeHandles val="exact"/>
        </dgm:presLayoutVars>
      </dgm:prSet>
      <dgm:spPr/>
      <dgm:t>
        <a:bodyPr/>
        <a:lstStyle/>
        <a:p>
          <a:endParaRPr lang="en-US"/>
        </a:p>
      </dgm:t>
    </dgm:pt>
    <dgm:pt modelId="{0B0C8484-F50C-40F0-8481-F7A90F210027}" type="pres">
      <dgm:prSet presAssocID="{770667B2-9CF6-40B4-8CA7-4F40C0AE4163}" presName="parentText" presStyleLbl="node1" presStyleIdx="0" presStyleCnt="1" custLinFactNeighborX="-506" custLinFactNeighborY="-37801">
        <dgm:presLayoutVars>
          <dgm:chMax val="0"/>
          <dgm:bulletEnabled val="1"/>
        </dgm:presLayoutVars>
      </dgm:prSet>
      <dgm:spPr/>
      <dgm:t>
        <a:bodyPr/>
        <a:lstStyle/>
        <a:p>
          <a:endParaRPr lang="en-US"/>
        </a:p>
      </dgm:t>
    </dgm:pt>
  </dgm:ptLst>
  <dgm:cxnLst>
    <dgm:cxn modelId="{7CAA313E-41A6-40B2-BA74-165CDE8F1A9F}" type="presOf" srcId="{770667B2-9CF6-40B4-8CA7-4F40C0AE4163}" destId="{0B0C8484-F50C-40F0-8481-F7A90F210027}" srcOrd="0" destOrd="0" presId="urn:microsoft.com/office/officeart/2005/8/layout/vList2"/>
    <dgm:cxn modelId="{47A32279-8AA2-45AC-A31F-E5F920308CDA}" srcId="{41851D25-2A70-4C77-A29E-035E10EE824D}" destId="{770667B2-9CF6-40B4-8CA7-4F40C0AE4163}" srcOrd="0" destOrd="0" parTransId="{ABF34429-7B97-4273-8E6B-189195E1ADC7}" sibTransId="{AE4F3350-5D1A-4DAB-B44B-4FC5F010496C}"/>
    <dgm:cxn modelId="{36AAA0BC-C0CD-4E70-994E-E6F5E9E40DEC}" type="presOf" srcId="{41851D25-2A70-4C77-A29E-035E10EE824D}" destId="{8861B0A2-43A5-48B4-AC79-236D5AC668C9}" srcOrd="0" destOrd="0" presId="urn:microsoft.com/office/officeart/2005/8/layout/vList2"/>
    <dgm:cxn modelId="{2BDB35B7-2F4B-4098-8B1C-B7FF07603835}" type="presParOf" srcId="{8861B0A2-43A5-48B4-AC79-236D5AC668C9}" destId="{0B0C8484-F50C-40F0-8481-F7A90F21002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C6AECA-F6BD-43AF-9E47-8577B9C7F03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ZA"/>
        </a:p>
      </dgm:t>
    </dgm:pt>
    <dgm:pt modelId="{43427FDC-066F-464A-80A9-D2F16606A1D3}">
      <dgm:prSet custT="1"/>
      <dgm:spPr/>
      <dgm:t>
        <a:bodyPr/>
        <a:lstStyle/>
        <a:p>
          <a:pPr algn="ctr"/>
          <a:r>
            <a:rPr lang="en-ZA" sz="1700" dirty="0"/>
            <a:t>Additional Audit Requirements – Not required by the Companies Act</a:t>
          </a:r>
        </a:p>
      </dgm:t>
    </dgm:pt>
    <dgm:pt modelId="{FE1E8D70-C439-4C91-93EE-1B6092359A6D}" type="sibTrans" cxnId="{12627350-9862-4EB3-A049-B391C6E0D1CD}">
      <dgm:prSet/>
      <dgm:spPr/>
      <dgm:t>
        <a:bodyPr/>
        <a:lstStyle/>
        <a:p>
          <a:pPr algn="ctr"/>
          <a:endParaRPr lang="en-ZA"/>
        </a:p>
      </dgm:t>
    </dgm:pt>
    <dgm:pt modelId="{5B6CFB44-1F9A-478C-905D-D0E54E3B8053}" type="parTrans" cxnId="{12627350-9862-4EB3-A049-B391C6E0D1CD}">
      <dgm:prSet/>
      <dgm:spPr/>
      <dgm:t>
        <a:bodyPr/>
        <a:lstStyle/>
        <a:p>
          <a:pPr algn="ctr"/>
          <a:endParaRPr lang="en-ZA"/>
        </a:p>
      </dgm:t>
    </dgm:pt>
    <dgm:pt modelId="{02C2359F-1AA8-42A5-8D0C-C90FBA23CF0A}" type="pres">
      <dgm:prSet presAssocID="{59C6AECA-F6BD-43AF-9E47-8577B9C7F030}" presName="linear" presStyleCnt="0">
        <dgm:presLayoutVars>
          <dgm:animLvl val="lvl"/>
          <dgm:resizeHandles val="exact"/>
        </dgm:presLayoutVars>
      </dgm:prSet>
      <dgm:spPr/>
      <dgm:t>
        <a:bodyPr/>
        <a:lstStyle/>
        <a:p>
          <a:endParaRPr lang="en-US"/>
        </a:p>
      </dgm:t>
    </dgm:pt>
    <dgm:pt modelId="{BFD5031A-E7D8-45D6-BF20-72D0A2FD2A99}" type="pres">
      <dgm:prSet presAssocID="{43427FDC-066F-464A-80A9-D2F16606A1D3}" presName="parentText" presStyleLbl="node1" presStyleIdx="0" presStyleCnt="1" custScaleY="925383" custLinFactY="-979073" custLinFactNeighborX="0" custLinFactNeighborY="-1000000">
        <dgm:presLayoutVars>
          <dgm:chMax val="0"/>
          <dgm:bulletEnabled val="1"/>
        </dgm:presLayoutVars>
      </dgm:prSet>
      <dgm:spPr/>
      <dgm:t>
        <a:bodyPr/>
        <a:lstStyle/>
        <a:p>
          <a:endParaRPr lang="en-US"/>
        </a:p>
      </dgm:t>
    </dgm:pt>
  </dgm:ptLst>
  <dgm:cxnLst>
    <dgm:cxn modelId="{47171506-A67C-42F0-809C-3FA7D5C752FF}" type="presOf" srcId="{59C6AECA-F6BD-43AF-9E47-8577B9C7F030}" destId="{02C2359F-1AA8-42A5-8D0C-C90FBA23CF0A}" srcOrd="0" destOrd="0" presId="urn:microsoft.com/office/officeart/2005/8/layout/vList2"/>
    <dgm:cxn modelId="{12627350-9862-4EB3-A049-B391C6E0D1CD}" srcId="{59C6AECA-F6BD-43AF-9E47-8577B9C7F030}" destId="{43427FDC-066F-464A-80A9-D2F16606A1D3}" srcOrd="0" destOrd="0" parTransId="{5B6CFB44-1F9A-478C-905D-D0E54E3B8053}" sibTransId="{FE1E8D70-C439-4C91-93EE-1B6092359A6D}"/>
    <dgm:cxn modelId="{9F26BAA8-BD11-4568-AF8C-0A2A7AED4E09}" type="presOf" srcId="{43427FDC-066F-464A-80A9-D2F16606A1D3}" destId="{BFD5031A-E7D8-45D6-BF20-72D0A2FD2A99}" srcOrd="0" destOrd="0" presId="urn:microsoft.com/office/officeart/2005/8/layout/vList2"/>
    <dgm:cxn modelId="{040453BD-DB5C-4316-9299-8EF6FEA9F45C}" type="presParOf" srcId="{02C2359F-1AA8-42A5-8D0C-C90FBA23CF0A}" destId="{BFD5031A-E7D8-45D6-BF20-72D0A2FD2A99}"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354FDEB-EB99-4124-A117-85AAD509F82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EF9BA0BD-724E-4CD5-BEC1-048EC9F2EF87}">
      <dgm:prSet custT="1"/>
      <dgm:spPr/>
      <dgm:t>
        <a:bodyPr/>
        <a:lstStyle/>
        <a:p>
          <a:pPr algn="ctr"/>
          <a:r>
            <a:rPr lang="en-ZA" sz="2800" dirty="0"/>
            <a:t>Loss of Market Access due to the Proposed Bill</a:t>
          </a:r>
        </a:p>
      </dgm:t>
    </dgm:pt>
    <dgm:pt modelId="{B5C3F6FD-C135-4B7F-AAF3-6B37C420FF1F}" type="parTrans" cxnId="{530367E1-D4AD-4CFB-BC6A-BE17CE6E3C48}">
      <dgm:prSet/>
      <dgm:spPr/>
      <dgm:t>
        <a:bodyPr/>
        <a:lstStyle/>
        <a:p>
          <a:pPr algn="ctr"/>
          <a:endParaRPr lang="en-ZA"/>
        </a:p>
      </dgm:t>
    </dgm:pt>
    <dgm:pt modelId="{2FF82EB4-8BF3-41D1-88F4-AF3893577BD8}" type="sibTrans" cxnId="{530367E1-D4AD-4CFB-BC6A-BE17CE6E3C48}">
      <dgm:prSet/>
      <dgm:spPr/>
      <dgm:t>
        <a:bodyPr/>
        <a:lstStyle/>
        <a:p>
          <a:pPr algn="ctr"/>
          <a:endParaRPr lang="en-ZA"/>
        </a:p>
      </dgm:t>
    </dgm:pt>
    <dgm:pt modelId="{1EA365E4-A6B6-423D-B4CE-AB33EF9D2028}" type="pres">
      <dgm:prSet presAssocID="{D354FDEB-EB99-4124-A117-85AAD509F82A}" presName="linear" presStyleCnt="0">
        <dgm:presLayoutVars>
          <dgm:animLvl val="lvl"/>
          <dgm:resizeHandles val="exact"/>
        </dgm:presLayoutVars>
      </dgm:prSet>
      <dgm:spPr/>
      <dgm:t>
        <a:bodyPr/>
        <a:lstStyle/>
        <a:p>
          <a:endParaRPr lang="en-US"/>
        </a:p>
      </dgm:t>
    </dgm:pt>
    <dgm:pt modelId="{D844494B-C712-48E9-B810-7305410BCDFC}" type="pres">
      <dgm:prSet presAssocID="{EF9BA0BD-724E-4CD5-BEC1-048EC9F2EF87}" presName="parentText" presStyleLbl="node1" presStyleIdx="0" presStyleCnt="1" custLinFactNeighborX="2046" custLinFactNeighborY="-1226">
        <dgm:presLayoutVars>
          <dgm:chMax val="0"/>
          <dgm:bulletEnabled val="1"/>
        </dgm:presLayoutVars>
      </dgm:prSet>
      <dgm:spPr/>
      <dgm:t>
        <a:bodyPr/>
        <a:lstStyle/>
        <a:p>
          <a:endParaRPr lang="en-US"/>
        </a:p>
      </dgm:t>
    </dgm:pt>
  </dgm:ptLst>
  <dgm:cxnLst>
    <dgm:cxn modelId="{059F9D82-F5EA-485D-A6B4-8101911E8211}" type="presOf" srcId="{D354FDEB-EB99-4124-A117-85AAD509F82A}" destId="{1EA365E4-A6B6-423D-B4CE-AB33EF9D2028}" srcOrd="0" destOrd="0" presId="urn:microsoft.com/office/officeart/2005/8/layout/vList2"/>
    <dgm:cxn modelId="{BECB110D-8134-4E20-9517-72FA7CA4BDDC}" type="presOf" srcId="{EF9BA0BD-724E-4CD5-BEC1-048EC9F2EF87}" destId="{D844494B-C712-48E9-B810-7305410BCDFC}" srcOrd="0" destOrd="0" presId="urn:microsoft.com/office/officeart/2005/8/layout/vList2"/>
    <dgm:cxn modelId="{530367E1-D4AD-4CFB-BC6A-BE17CE6E3C48}" srcId="{D354FDEB-EB99-4124-A117-85AAD509F82A}" destId="{EF9BA0BD-724E-4CD5-BEC1-048EC9F2EF87}" srcOrd="0" destOrd="0" parTransId="{B5C3F6FD-C135-4B7F-AAF3-6B37C420FF1F}" sibTransId="{2FF82EB4-8BF3-41D1-88F4-AF3893577BD8}"/>
    <dgm:cxn modelId="{8074E46C-80C0-4FB2-83A9-87295BA0DB48}" type="presParOf" srcId="{1EA365E4-A6B6-423D-B4CE-AB33EF9D2028}" destId="{D844494B-C712-48E9-B810-7305410BCDF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C6AECA-F6BD-43AF-9E47-8577B9C7F03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ZA"/>
        </a:p>
      </dgm:t>
    </dgm:pt>
    <dgm:pt modelId="{43427FDC-066F-464A-80A9-D2F16606A1D3}">
      <dgm:prSet custT="1"/>
      <dgm:spPr/>
      <dgm:t>
        <a:bodyPr/>
        <a:lstStyle/>
        <a:p>
          <a:pPr algn="ctr"/>
          <a:r>
            <a:rPr lang="en-ZA" sz="1700" dirty="0"/>
            <a:t>Requirements of Credit Insurance will exclude our company of supplying fruit into any African country, Russia, the Ukraine, India and Bangladesh (close to 30% of our business). Credit Insurance is not available OR expensive for shipments to these countries. This will affect ALL producers.</a:t>
          </a:r>
        </a:p>
      </dgm:t>
    </dgm:pt>
    <dgm:pt modelId="{FE1E8D70-C439-4C91-93EE-1B6092359A6D}" type="sibTrans" cxnId="{12627350-9862-4EB3-A049-B391C6E0D1CD}">
      <dgm:prSet/>
      <dgm:spPr/>
      <dgm:t>
        <a:bodyPr/>
        <a:lstStyle/>
        <a:p>
          <a:pPr algn="ctr"/>
          <a:endParaRPr lang="en-ZA"/>
        </a:p>
      </dgm:t>
    </dgm:pt>
    <dgm:pt modelId="{5B6CFB44-1F9A-478C-905D-D0E54E3B8053}" type="parTrans" cxnId="{12627350-9862-4EB3-A049-B391C6E0D1CD}">
      <dgm:prSet/>
      <dgm:spPr/>
      <dgm:t>
        <a:bodyPr/>
        <a:lstStyle/>
        <a:p>
          <a:pPr algn="ctr"/>
          <a:endParaRPr lang="en-ZA"/>
        </a:p>
      </dgm:t>
    </dgm:pt>
    <dgm:pt modelId="{02C2359F-1AA8-42A5-8D0C-C90FBA23CF0A}" type="pres">
      <dgm:prSet presAssocID="{59C6AECA-F6BD-43AF-9E47-8577B9C7F030}" presName="linear" presStyleCnt="0">
        <dgm:presLayoutVars>
          <dgm:animLvl val="lvl"/>
          <dgm:resizeHandles val="exact"/>
        </dgm:presLayoutVars>
      </dgm:prSet>
      <dgm:spPr/>
      <dgm:t>
        <a:bodyPr/>
        <a:lstStyle/>
        <a:p>
          <a:endParaRPr lang="en-US"/>
        </a:p>
      </dgm:t>
    </dgm:pt>
    <dgm:pt modelId="{BFD5031A-E7D8-45D6-BF20-72D0A2FD2A99}" type="pres">
      <dgm:prSet presAssocID="{43427FDC-066F-464A-80A9-D2F16606A1D3}" presName="parentText" presStyleLbl="node1" presStyleIdx="0" presStyleCnt="1" custScaleY="925383" custLinFactY="-979073" custLinFactNeighborX="0" custLinFactNeighborY="-1000000">
        <dgm:presLayoutVars>
          <dgm:chMax val="0"/>
          <dgm:bulletEnabled val="1"/>
        </dgm:presLayoutVars>
      </dgm:prSet>
      <dgm:spPr/>
      <dgm:t>
        <a:bodyPr/>
        <a:lstStyle/>
        <a:p>
          <a:endParaRPr lang="en-US"/>
        </a:p>
      </dgm:t>
    </dgm:pt>
  </dgm:ptLst>
  <dgm:cxnLst>
    <dgm:cxn modelId="{47171506-A67C-42F0-809C-3FA7D5C752FF}" type="presOf" srcId="{59C6AECA-F6BD-43AF-9E47-8577B9C7F030}" destId="{02C2359F-1AA8-42A5-8D0C-C90FBA23CF0A}" srcOrd="0" destOrd="0" presId="urn:microsoft.com/office/officeart/2005/8/layout/vList2"/>
    <dgm:cxn modelId="{12627350-9862-4EB3-A049-B391C6E0D1CD}" srcId="{59C6AECA-F6BD-43AF-9E47-8577B9C7F030}" destId="{43427FDC-066F-464A-80A9-D2F16606A1D3}" srcOrd="0" destOrd="0" parTransId="{5B6CFB44-1F9A-478C-905D-D0E54E3B8053}" sibTransId="{FE1E8D70-C439-4C91-93EE-1B6092359A6D}"/>
    <dgm:cxn modelId="{9F26BAA8-BD11-4568-AF8C-0A2A7AED4E09}" type="presOf" srcId="{43427FDC-066F-464A-80A9-D2F16606A1D3}" destId="{BFD5031A-E7D8-45D6-BF20-72D0A2FD2A99}" srcOrd="0" destOrd="0" presId="urn:microsoft.com/office/officeart/2005/8/layout/vList2"/>
    <dgm:cxn modelId="{040453BD-DB5C-4316-9299-8EF6FEA9F45C}" type="presParOf" srcId="{02C2359F-1AA8-42A5-8D0C-C90FBA23CF0A}" destId="{BFD5031A-E7D8-45D6-BF20-72D0A2FD2A99}"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354FDEB-EB99-4124-A117-85AAD509F82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EF9BA0BD-724E-4CD5-BEC1-048EC9F2EF87}">
      <dgm:prSet custT="1"/>
      <dgm:spPr/>
      <dgm:t>
        <a:bodyPr/>
        <a:lstStyle/>
        <a:p>
          <a:pPr algn="ctr"/>
          <a:r>
            <a:rPr lang="en-ZA" sz="2800" dirty="0"/>
            <a:t>Additional Disadvantages to Exporters due to the Proposed Bill</a:t>
          </a:r>
        </a:p>
      </dgm:t>
    </dgm:pt>
    <dgm:pt modelId="{B5C3F6FD-C135-4B7F-AAF3-6B37C420FF1F}" type="parTrans" cxnId="{530367E1-D4AD-4CFB-BC6A-BE17CE6E3C48}">
      <dgm:prSet/>
      <dgm:spPr/>
      <dgm:t>
        <a:bodyPr/>
        <a:lstStyle/>
        <a:p>
          <a:pPr algn="ctr"/>
          <a:endParaRPr lang="en-ZA"/>
        </a:p>
      </dgm:t>
    </dgm:pt>
    <dgm:pt modelId="{2FF82EB4-8BF3-41D1-88F4-AF3893577BD8}" type="sibTrans" cxnId="{530367E1-D4AD-4CFB-BC6A-BE17CE6E3C48}">
      <dgm:prSet/>
      <dgm:spPr/>
      <dgm:t>
        <a:bodyPr/>
        <a:lstStyle/>
        <a:p>
          <a:pPr algn="ctr"/>
          <a:endParaRPr lang="en-ZA"/>
        </a:p>
      </dgm:t>
    </dgm:pt>
    <dgm:pt modelId="{1EA365E4-A6B6-423D-B4CE-AB33EF9D2028}" type="pres">
      <dgm:prSet presAssocID="{D354FDEB-EB99-4124-A117-85AAD509F82A}" presName="linear" presStyleCnt="0">
        <dgm:presLayoutVars>
          <dgm:animLvl val="lvl"/>
          <dgm:resizeHandles val="exact"/>
        </dgm:presLayoutVars>
      </dgm:prSet>
      <dgm:spPr/>
      <dgm:t>
        <a:bodyPr/>
        <a:lstStyle/>
        <a:p>
          <a:endParaRPr lang="en-US"/>
        </a:p>
      </dgm:t>
    </dgm:pt>
    <dgm:pt modelId="{D844494B-C712-48E9-B810-7305410BCDFC}" type="pres">
      <dgm:prSet presAssocID="{EF9BA0BD-724E-4CD5-BEC1-048EC9F2EF87}" presName="parentText" presStyleLbl="node1" presStyleIdx="0" presStyleCnt="1" custLinFactNeighborX="2046" custLinFactNeighborY="-1226">
        <dgm:presLayoutVars>
          <dgm:chMax val="0"/>
          <dgm:bulletEnabled val="1"/>
        </dgm:presLayoutVars>
      </dgm:prSet>
      <dgm:spPr/>
      <dgm:t>
        <a:bodyPr/>
        <a:lstStyle/>
        <a:p>
          <a:endParaRPr lang="en-US"/>
        </a:p>
      </dgm:t>
    </dgm:pt>
  </dgm:ptLst>
  <dgm:cxnLst>
    <dgm:cxn modelId="{059F9D82-F5EA-485D-A6B4-8101911E8211}" type="presOf" srcId="{D354FDEB-EB99-4124-A117-85AAD509F82A}" destId="{1EA365E4-A6B6-423D-B4CE-AB33EF9D2028}" srcOrd="0" destOrd="0" presId="urn:microsoft.com/office/officeart/2005/8/layout/vList2"/>
    <dgm:cxn modelId="{BECB110D-8134-4E20-9517-72FA7CA4BDDC}" type="presOf" srcId="{EF9BA0BD-724E-4CD5-BEC1-048EC9F2EF87}" destId="{D844494B-C712-48E9-B810-7305410BCDFC}" srcOrd="0" destOrd="0" presId="urn:microsoft.com/office/officeart/2005/8/layout/vList2"/>
    <dgm:cxn modelId="{530367E1-D4AD-4CFB-BC6A-BE17CE6E3C48}" srcId="{D354FDEB-EB99-4124-A117-85AAD509F82A}" destId="{EF9BA0BD-724E-4CD5-BEC1-048EC9F2EF87}" srcOrd="0" destOrd="0" parTransId="{B5C3F6FD-C135-4B7F-AAF3-6B37C420FF1F}" sibTransId="{2FF82EB4-8BF3-41D1-88F4-AF3893577BD8}"/>
    <dgm:cxn modelId="{8074E46C-80C0-4FB2-83A9-87295BA0DB48}" type="presParOf" srcId="{1EA365E4-A6B6-423D-B4CE-AB33EF9D2028}" destId="{D844494B-C712-48E9-B810-7305410BCDF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C6AECA-F6BD-43AF-9E47-8577B9C7F03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ZA"/>
        </a:p>
      </dgm:t>
    </dgm:pt>
    <dgm:pt modelId="{75672AD5-6F7B-49D0-944A-1E851CE94885}">
      <dgm:prSet custT="1"/>
      <dgm:spPr/>
      <dgm:t>
        <a:bodyPr/>
        <a:lstStyle/>
        <a:p>
          <a:pPr algn="ctr"/>
          <a:r>
            <a:rPr lang="en-ZA" sz="1700" dirty="0"/>
            <a:t>The Bill doesn’t differentiate between Exporters, and Producers that export themselves. This implies that the Exporter will incur additional costs to comply and that Producer Exporters will be exempt from the legislation. This will not level the playing field.</a:t>
          </a:r>
        </a:p>
      </dgm:t>
    </dgm:pt>
    <dgm:pt modelId="{A7DC321D-2CCB-4F62-A38B-6D2BEB63B644}" type="parTrans" cxnId="{54F443BB-0A77-4C31-AC21-2290BEECF335}">
      <dgm:prSet/>
      <dgm:spPr/>
      <dgm:t>
        <a:bodyPr/>
        <a:lstStyle/>
        <a:p>
          <a:endParaRPr lang="en-ZA"/>
        </a:p>
      </dgm:t>
    </dgm:pt>
    <dgm:pt modelId="{FBF6D8AA-E2B0-41C1-8B47-B5E116754D07}" type="sibTrans" cxnId="{54F443BB-0A77-4C31-AC21-2290BEECF335}">
      <dgm:prSet/>
      <dgm:spPr/>
      <dgm:t>
        <a:bodyPr/>
        <a:lstStyle/>
        <a:p>
          <a:endParaRPr lang="en-ZA"/>
        </a:p>
      </dgm:t>
    </dgm:pt>
    <dgm:pt modelId="{02C2359F-1AA8-42A5-8D0C-C90FBA23CF0A}" type="pres">
      <dgm:prSet presAssocID="{59C6AECA-F6BD-43AF-9E47-8577B9C7F030}" presName="linear" presStyleCnt="0">
        <dgm:presLayoutVars>
          <dgm:animLvl val="lvl"/>
          <dgm:resizeHandles val="exact"/>
        </dgm:presLayoutVars>
      </dgm:prSet>
      <dgm:spPr/>
      <dgm:t>
        <a:bodyPr/>
        <a:lstStyle/>
        <a:p>
          <a:endParaRPr lang="en-US"/>
        </a:p>
      </dgm:t>
    </dgm:pt>
    <dgm:pt modelId="{5A3B9D4F-6EA6-4D74-9590-44FE39D9E596}" type="pres">
      <dgm:prSet presAssocID="{75672AD5-6F7B-49D0-944A-1E851CE94885}" presName="parentText" presStyleLbl="node1" presStyleIdx="0" presStyleCnt="1">
        <dgm:presLayoutVars>
          <dgm:chMax val="0"/>
          <dgm:bulletEnabled val="1"/>
        </dgm:presLayoutVars>
      </dgm:prSet>
      <dgm:spPr/>
      <dgm:t>
        <a:bodyPr/>
        <a:lstStyle/>
        <a:p>
          <a:endParaRPr lang="en-US"/>
        </a:p>
      </dgm:t>
    </dgm:pt>
  </dgm:ptLst>
  <dgm:cxnLst>
    <dgm:cxn modelId="{76C28BC6-4F13-4AEF-AF29-39B4EB2E9A31}" type="presOf" srcId="{75672AD5-6F7B-49D0-944A-1E851CE94885}" destId="{5A3B9D4F-6EA6-4D74-9590-44FE39D9E596}" srcOrd="0" destOrd="0" presId="urn:microsoft.com/office/officeart/2005/8/layout/vList2"/>
    <dgm:cxn modelId="{47171506-A67C-42F0-809C-3FA7D5C752FF}" type="presOf" srcId="{59C6AECA-F6BD-43AF-9E47-8577B9C7F030}" destId="{02C2359F-1AA8-42A5-8D0C-C90FBA23CF0A}" srcOrd="0" destOrd="0" presId="urn:microsoft.com/office/officeart/2005/8/layout/vList2"/>
    <dgm:cxn modelId="{54F443BB-0A77-4C31-AC21-2290BEECF335}" srcId="{59C6AECA-F6BD-43AF-9E47-8577B9C7F030}" destId="{75672AD5-6F7B-49D0-944A-1E851CE94885}" srcOrd="0" destOrd="0" parTransId="{A7DC321D-2CCB-4F62-A38B-6D2BEB63B644}" sibTransId="{FBF6D8AA-E2B0-41C1-8B47-B5E116754D07}"/>
    <dgm:cxn modelId="{4F49AF75-48F0-473E-98AA-5E8AEC7F8DA9}" type="presParOf" srcId="{02C2359F-1AA8-42A5-8D0C-C90FBA23CF0A}" destId="{5A3B9D4F-6EA6-4D74-9590-44FE39D9E59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54FDEB-EB99-4124-A117-85AAD509F82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EF9BA0BD-724E-4CD5-BEC1-048EC9F2EF87}">
      <dgm:prSet custT="1"/>
      <dgm:spPr/>
      <dgm:t>
        <a:bodyPr/>
        <a:lstStyle/>
        <a:p>
          <a:pPr algn="ctr"/>
          <a:r>
            <a:rPr lang="en-ZA" sz="2800" dirty="0"/>
            <a:t>Recommendations</a:t>
          </a:r>
        </a:p>
      </dgm:t>
    </dgm:pt>
    <dgm:pt modelId="{B5C3F6FD-C135-4B7F-AAF3-6B37C420FF1F}" type="parTrans" cxnId="{530367E1-D4AD-4CFB-BC6A-BE17CE6E3C48}">
      <dgm:prSet/>
      <dgm:spPr/>
      <dgm:t>
        <a:bodyPr/>
        <a:lstStyle/>
        <a:p>
          <a:pPr algn="ctr"/>
          <a:endParaRPr lang="en-ZA"/>
        </a:p>
      </dgm:t>
    </dgm:pt>
    <dgm:pt modelId="{2FF82EB4-8BF3-41D1-88F4-AF3893577BD8}" type="sibTrans" cxnId="{530367E1-D4AD-4CFB-BC6A-BE17CE6E3C48}">
      <dgm:prSet/>
      <dgm:spPr/>
      <dgm:t>
        <a:bodyPr/>
        <a:lstStyle/>
        <a:p>
          <a:pPr algn="ctr"/>
          <a:endParaRPr lang="en-ZA"/>
        </a:p>
      </dgm:t>
    </dgm:pt>
    <dgm:pt modelId="{1EA365E4-A6B6-423D-B4CE-AB33EF9D2028}" type="pres">
      <dgm:prSet presAssocID="{D354FDEB-EB99-4124-A117-85AAD509F82A}" presName="linear" presStyleCnt="0">
        <dgm:presLayoutVars>
          <dgm:animLvl val="lvl"/>
          <dgm:resizeHandles val="exact"/>
        </dgm:presLayoutVars>
      </dgm:prSet>
      <dgm:spPr/>
      <dgm:t>
        <a:bodyPr/>
        <a:lstStyle/>
        <a:p>
          <a:endParaRPr lang="en-US"/>
        </a:p>
      </dgm:t>
    </dgm:pt>
    <dgm:pt modelId="{D844494B-C712-48E9-B810-7305410BCDFC}" type="pres">
      <dgm:prSet presAssocID="{EF9BA0BD-724E-4CD5-BEC1-048EC9F2EF87}" presName="parentText" presStyleLbl="node1" presStyleIdx="0" presStyleCnt="1" custLinFactNeighborX="2046" custLinFactNeighborY="-1226">
        <dgm:presLayoutVars>
          <dgm:chMax val="0"/>
          <dgm:bulletEnabled val="1"/>
        </dgm:presLayoutVars>
      </dgm:prSet>
      <dgm:spPr/>
      <dgm:t>
        <a:bodyPr/>
        <a:lstStyle/>
        <a:p>
          <a:endParaRPr lang="en-US"/>
        </a:p>
      </dgm:t>
    </dgm:pt>
  </dgm:ptLst>
  <dgm:cxnLst>
    <dgm:cxn modelId="{059F9D82-F5EA-485D-A6B4-8101911E8211}" type="presOf" srcId="{D354FDEB-EB99-4124-A117-85AAD509F82A}" destId="{1EA365E4-A6B6-423D-B4CE-AB33EF9D2028}" srcOrd="0" destOrd="0" presId="urn:microsoft.com/office/officeart/2005/8/layout/vList2"/>
    <dgm:cxn modelId="{BECB110D-8134-4E20-9517-72FA7CA4BDDC}" type="presOf" srcId="{EF9BA0BD-724E-4CD5-BEC1-048EC9F2EF87}" destId="{D844494B-C712-48E9-B810-7305410BCDFC}" srcOrd="0" destOrd="0" presId="urn:microsoft.com/office/officeart/2005/8/layout/vList2"/>
    <dgm:cxn modelId="{530367E1-D4AD-4CFB-BC6A-BE17CE6E3C48}" srcId="{D354FDEB-EB99-4124-A117-85AAD509F82A}" destId="{EF9BA0BD-724E-4CD5-BEC1-048EC9F2EF87}" srcOrd="0" destOrd="0" parTransId="{B5C3F6FD-C135-4B7F-AAF3-6B37C420FF1F}" sibTransId="{2FF82EB4-8BF3-41D1-88F4-AF3893577BD8}"/>
    <dgm:cxn modelId="{8074E46C-80C0-4FB2-83A9-87295BA0DB48}" type="presParOf" srcId="{1EA365E4-A6B6-423D-B4CE-AB33EF9D2028}" destId="{D844494B-C712-48E9-B810-7305410BCDF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9C6AECA-F6BD-43AF-9E47-8577B9C7F030}"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ZA"/>
        </a:p>
      </dgm:t>
    </dgm:pt>
    <dgm:pt modelId="{75672AD5-6F7B-49D0-944A-1E851CE94885}">
      <dgm:prSet custT="1"/>
      <dgm:spPr/>
      <dgm:t>
        <a:bodyPr/>
        <a:lstStyle/>
        <a:p>
          <a:pPr algn="ctr"/>
          <a:r>
            <a:rPr lang="en-ZA" sz="1700" dirty="0"/>
            <a:t>Revise the Bill / Draft a new Bill to specifically make provision for Fresh Produce Exports that operate in a very complex environment. The original bill is based on legislation from 1992. This pre-empts the deregulation of the Fresh Produce Export sector in 1996.</a:t>
          </a:r>
        </a:p>
      </dgm:t>
    </dgm:pt>
    <dgm:pt modelId="{A7DC321D-2CCB-4F62-A38B-6D2BEB63B644}" type="parTrans" cxnId="{54F443BB-0A77-4C31-AC21-2290BEECF335}">
      <dgm:prSet/>
      <dgm:spPr/>
      <dgm:t>
        <a:bodyPr/>
        <a:lstStyle/>
        <a:p>
          <a:endParaRPr lang="en-ZA"/>
        </a:p>
      </dgm:t>
    </dgm:pt>
    <dgm:pt modelId="{FBF6D8AA-E2B0-41C1-8B47-B5E116754D07}" type="sibTrans" cxnId="{54F443BB-0A77-4C31-AC21-2290BEECF335}">
      <dgm:prSet/>
      <dgm:spPr/>
      <dgm:t>
        <a:bodyPr/>
        <a:lstStyle/>
        <a:p>
          <a:endParaRPr lang="en-ZA"/>
        </a:p>
      </dgm:t>
    </dgm:pt>
    <dgm:pt modelId="{02C2359F-1AA8-42A5-8D0C-C90FBA23CF0A}" type="pres">
      <dgm:prSet presAssocID="{59C6AECA-F6BD-43AF-9E47-8577B9C7F030}" presName="linear" presStyleCnt="0">
        <dgm:presLayoutVars>
          <dgm:animLvl val="lvl"/>
          <dgm:resizeHandles val="exact"/>
        </dgm:presLayoutVars>
      </dgm:prSet>
      <dgm:spPr/>
      <dgm:t>
        <a:bodyPr/>
        <a:lstStyle/>
        <a:p>
          <a:endParaRPr lang="en-US"/>
        </a:p>
      </dgm:t>
    </dgm:pt>
    <dgm:pt modelId="{5A3B9D4F-6EA6-4D74-9590-44FE39D9E596}" type="pres">
      <dgm:prSet presAssocID="{75672AD5-6F7B-49D0-944A-1E851CE94885}" presName="parentText" presStyleLbl="node1" presStyleIdx="0" presStyleCnt="1">
        <dgm:presLayoutVars>
          <dgm:chMax val="0"/>
          <dgm:bulletEnabled val="1"/>
        </dgm:presLayoutVars>
      </dgm:prSet>
      <dgm:spPr/>
      <dgm:t>
        <a:bodyPr/>
        <a:lstStyle/>
        <a:p>
          <a:endParaRPr lang="en-US"/>
        </a:p>
      </dgm:t>
    </dgm:pt>
  </dgm:ptLst>
  <dgm:cxnLst>
    <dgm:cxn modelId="{76C28BC6-4F13-4AEF-AF29-39B4EB2E9A31}" type="presOf" srcId="{75672AD5-6F7B-49D0-944A-1E851CE94885}" destId="{5A3B9D4F-6EA6-4D74-9590-44FE39D9E596}" srcOrd="0" destOrd="0" presId="urn:microsoft.com/office/officeart/2005/8/layout/vList2"/>
    <dgm:cxn modelId="{47171506-A67C-42F0-809C-3FA7D5C752FF}" type="presOf" srcId="{59C6AECA-F6BD-43AF-9E47-8577B9C7F030}" destId="{02C2359F-1AA8-42A5-8D0C-C90FBA23CF0A}" srcOrd="0" destOrd="0" presId="urn:microsoft.com/office/officeart/2005/8/layout/vList2"/>
    <dgm:cxn modelId="{54F443BB-0A77-4C31-AC21-2290BEECF335}" srcId="{59C6AECA-F6BD-43AF-9E47-8577B9C7F030}" destId="{75672AD5-6F7B-49D0-944A-1E851CE94885}" srcOrd="0" destOrd="0" parTransId="{A7DC321D-2CCB-4F62-A38B-6D2BEB63B644}" sibTransId="{FBF6D8AA-E2B0-41C1-8B47-B5E116754D07}"/>
    <dgm:cxn modelId="{4F49AF75-48F0-473E-98AA-5E8AEC7F8DA9}" type="presParOf" srcId="{02C2359F-1AA8-42A5-8D0C-C90FBA23CF0A}" destId="{5A3B9D4F-6EA6-4D74-9590-44FE39D9E59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51D25-2A70-4C77-A29E-035E10EE824D}"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770667B2-9CF6-40B4-8CA7-4F40C0AE4163}">
      <dgm:prSet custT="1"/>
      <dgm:spPr/>
      <dgm:t>
        <a:bodyPr/>
        <a:lstStyle/>
        <a:p>
          <a:pPr algn="ctr"/>
          <a:r>
            <a:rPr lang="en-US" sz="2800" dirty="0"/>
            <a:t>MARKETING AND SELLING (1a)</a:t>
          </a:r>
          <a:endParaRPr lang="en-ZA" sz="2800" dirty="0"/>
        </a:p>
      </dgm:t>
    </dgm:pt>
    <dgm:pt modelId="{ABF34429-7B97-4273-8E6B-189195E1ADC7}" type="parTrans" cxnId="{47A32279-8AA2-45AC-A31F-E5F920308CDA}">
      <dgm:prSet/>
      <dgm:spPr/>
      <dgm:t>
        <a:bodyPr/>
        <a:lstStyle/>
        <a:p>
          <a:endParaRPr lang="en-ZA"/>
        </a:p>
      </dgm:t>
    </dgm:pt>
    <dgm:pt modelId="{AE4F3350-5D1A-4DAB-B44B-4FC5F010496C}" type="sibTrans" cxnId="{47A32279-8AA2-45AC-A31F-E5F920308CDA}">
      <dgm:prSet/>
      <dgm:spPr/>
      <dgm:t>
        <a:bodyPr/>
        <a:lstStyle/>
        <a:p>
          <a:endParaRPr lang="en-ZA"/>
        </a:p>
      </dgm:t>
    </dgm:pt>
    <dgm:pt modelId="{8861B0A2-43A5-48B4-AC79-236D5AC668C9}" type="pres">
      <dgm:prSet presAssocID="{41851D25-2A70-4C77-A29E-035E10EE824D}" presName="linear" presStyleCnt="0">
        <dgm:presLayoutVars>
          <dgm:animLvl val="lvl"/>
          <dgm:resizeHandles val="exact"/>
        </dgm:presLayoutVars>
      </dgm:prSet>
      <dgm:spPr/>
      <dgm:t>
        <a:bodyPr/>
        <a:lstStyle/>
        <a:p>
          <a:endParaRPr lang="en-US"/>
        </a:p>
      </dgm:t>
    </dgm:pt>
    <dgm:pt modelId="{0B0C8484-F50C-40F0-8481-F7A90F210027}" type="pres">
      <dgm:prSet presAssocID="{770667B2-9CF6-40B4-8CA7-4F40C0AE4163}" presName="parentText" presStyleLbl="node1" presStyleIdx="0" presStyleCnt="1" custLinFactNeighborX="-506" custLinFactNeighborY="-37801">
        <dgm:presLayoutVars>
          <dgm:chMax val="0"/>
          <dgm:bulletEnabled val="1"/>
        </dgm:presLayoutVars>
      </dgm:prSet>
      <dgm:spPr/>
      <dgm:t>
        <a:bodyPr/>
        <a:lstStyle/>
        <a:p>
          <a:endParaRPr lang="en-US"/>
        </a:p>
      </dgm:t>
    </dgm:pt>
  </dgm:ptLst>
  <dgm:cxnLst>
    <dgm:cxn modelId="{7CAA313E-41A6-40B2-BA74-165CDE8F1A9F}" type="presOf" srcId="{770667B2-9CF6-40B4-8CA7-4F40C0AE4163}" destId="{0B0C8484-F50C-40F0-8481-F7A90F210027}" srcOrd="0" destOrd="0" presId="urn:microsoft.com/office/officeart/2005/8/layout/vList2"/>
    <dgm:cxn modelId="{47A32279-8AA2-45AC-A31F-E5F920308CDA}" srcId="{41851D25-2A70-4C77-A29E-035E10EE824D}" destId="{770667B2-9CF6-40B4-8CA7-4F40C0AE4163}" srcOrd="0" destOrd="0" parTransId="{ABF34429-7B97-4273-8E6B-189195E1ADC7}" sibTransId="{AE4F3350-5D1A-4DAB-B44B-4FC5F010496C}"/>
    <dgm:cxn modelId="{36AAA0BC-C0CD-4E70-994E-E6F5E9E40DEC}" type="presOf" srcId="{41851D25-2A70-4C77-A29E-035E10EE824D}" destId="{8861B0A2-43A5-48B4-AC79-236D5AC668C9}" srcOrd="0" destOrd="0" presId="urn:microsoft.com/office/officeart/2005/8/layout/vList2"/>
    <dgm:cxn modelId="{2BDB35B7-2F4B-4098-8B1C-B7FF07603835}" type="presParOf" srcId="{8861B0A2-43A5-48B4-AC79-236D5AC668C9}" destId="{0B0C8484-F50C-40F0-8481-F7A90F21002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8B12B2-4195-4109-9F7D-83B389822E70}"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D3378F2A-29EC-47F1-A73F-03F20CCC5C8F}">
      <dgm:prSet custT="1"/>
      <dgm:spPr/>
      <dgm:t>
        <a:bodyPr/>
        <a:lstStyle/>
        <a:p>
          <a:pPr algn="ctr"/>
          <a:r>
            <a:rPr lang="en-US" sz="2800" dirty="0"/>
            <a:t>FRESHWORLD SERVICES</a:t>
          </a:r>
          <a:endParaRPr lang="en-ZA" sz="2800" dirty="0"/>
        </a:p>
      </dgm:t>
    </dgm:pt>
    <dgm:pt modelId="{EAB051A4-2762-4E02-870C-71E34BC9F294}" type="parTrans" cxnId="{4FE6DA3E-26AC-4C21-ACEC-67B66357C09D}">
      <dgm:prSet/>
      <dgm:spPr/>
      <dgm:t>
        <a:bodyPr/>
        <a:lstStyle/>
        <a:p>
          <a:endParaRPr lang="en-ZA"/>
        </a:p>
      </dgm:t>
    </dgm:pt>
    <dgm:pt modelId="{96ADD71C-9E90-4895-8FD8-7136B204BE71}" type="sibTrans" cxnId="{4FE6DA3E-26AC-4C21-ACEC-67B66357C09D}">
      <dgm:prSet/>
      <dgm:spPr/>
      <dgm:t>
        <a:bodyPr/>
        <a:lstStyle/>
        <a:p>
          <a:endParaRPr lang="en-ZA"/>
        </a:p>
      </dgm:t>
    </dgm:pt>
    <dgm:pt modelId="{4377153A-BA62-468D-94D7-2757B06B153C}" type="pres">
      <dgm:prSet presAssocID="{E58B12B2-4195-4109-9F7D-83B389822E70}" presName="linear" presStyleCnt="0">
        <dgm:presLayoutVars>
          <dgm:animLvl val="lvl"/>
          <dgm:resizeHandles val="exact"/>
        </dgm:presLayoutVars>
      </dgm:prSet>
      <dgm:spPr/>
      <dgm:t>
        <a:bodyPr/>
        <a:lstStyle/>
        <a:p>
          <a:endParaRPr lang="en-US"/>
        </a:p>
      </dgm:t>
    </dgm:pt>
    <dgm:pt modelId="{C5B4F7A7-F00B-4FB7-95C4-A2B99D90C85D}" type="pres">
      <dgm:prSet presAssocID="{D3378F2A-29EC-47F1-A73F-03F20CCC5C8F}" presName="parentText" presStyleLbl="node1" presStyleIdx="0" presStyleCnt="1" custLinFactY="-90280" custLinFactNeighborX="-1522" custLinFactNeighborY="-100000">
        <dgm:presLayoutVars>
          <dgm:chMax val="0"/>
          <dgm:bulletEnabled val="1"/>
        </dgm:presLayoutVars>
      </dgm:prSet>
      <dgm:spPr/>
      <dgm:t>
        <a:bodyPr/>
        <a:lstStyle/>
        <a:p>
          <a:endParaRPr lang="en-US"/>
        </a:p>
      </dgm:t>
    </dgm:pt>
  </dgm:ptLst>
  <dgm:cxnLst>
    <dgm:cxn modelId="{7514D077-0093-4ABE-990B-E0F9C69E4EE7}" type="presOf" srcId="{D3378F2A-29EC-47F1-A73F-03F20CCC5C8F}" destId="{C5B4F7A7-F00B-4FB7-95C4-A2B99D90C85D}" srcOrd="0" destOrd="0" presId="urn:microsoft.com/office/officeart/2005/8/layout/vList2"/>
    <dgm:cxn modelId="{4FE6DA3E-26AC-4C21-ACEC-67B66357C09D}" srcId="{E58B12B2-4195-4109-9F7D-83B389822E70}" destId="{D3378F2A-29EC-47F1-A73F-03F20CCC5C8F}" srcOrd="0" destOrd="0" parTransId="{EAB051A4-2762-4E02-870C-71E34BC9F294}" sibTransId="{96ADD71C-9E90-4895-8FD8-7136B204BE71}"/>
    <dgm:cxn modelId="{81EF30BB-4664-481C-BE64-002C9C510044}" type="presOf" srcId="{E58B12B2-4195-4109-9F7D-83B389822E70}" destId="{4377153A-BA62-468D-94D7-2757B06B153C}" srcOrd="0" destOrd="0" presId="urn:microsoft.com/office/officeart/2005/8/layout/vList2"/>
    <dgm:cxn modelId="{D44B011F-C771-46E2-BF99-330FA5687F15}" type="presParOf" srcId="{4377153A-BA62-468D-94D7-2757B06B153C}" destId="{C5B4F7A7-F00B-4FB7-95C4-A2B99D90C85D}"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C50A13-F19F-4F0E-9E1A-071751A7D417}"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ZA"/>
        </a:p>
      </dgm:t>
    </dgm:pt>
    <dgm:pt modelId="{3F093659-9E57-45BE-AB6F-AA9FC408F8CA}">
      <dgm:prSet/>
      <dgm:spPr/>
      <dgm:t>
        <a:bodyPr/>
        <a:lstStyle/>
        <a:p>
          <a:pPr algn="ctr"/>
          <a:r>
            <a:rPr lang="en-US"/>
            <a:t>TECHNICAL </a:t>
          </a:r>
          <a:endParaRPr lang="en-ZA"/>
        </a:p>
      </dgm:t>
    </dgm:pt>
    <dgm:pt modelId="{3271464D-77E0-4EF9-84CD-246ABBE95E9D}" type="parTrans" cxnId="{21EFE036-CCD9-4DCA-9507-9861D0ACDE2B}">
      <dgm:prSet/>
      <dgm:spPr/>
      <dgm:t>
        <a:bodyPr/>
        <a:lstStyle/>
        <a:p>
          <a:endParaRPr lang="en-ZA"/>
        </a:p>
      </dgm:t>
    </dgm:pt>
    <dgm:pt modelId="{FFB12BC0-DE13-473B-B1FE-4E6666E09FFF}" type="sibTrans" cxnId="{21EFE036-CCD9-4DCA-9507-9861D0ACDE2B}">
      <dgm:prSet/>
      <dgm:spPr/>
      <dgm:t>
        <a:bodyPr/>
        <a:lstStyle/>
        <a:p>
          <a:endParaRPr lang="en-ZA"/>
        </a:p>
      </dgm:t>
    </dgm:pt>
    <dgm:pt modelId="{D71E2ACF-D917-4BEB-87AC-2CACE55C5706}" type="pres">
      <dgm:prSet presAssocID="{60C50A13-F19F-4F0E-9E1A-071751A7D417}" presName="linear" presStyleCnt="0">
        <dgm:presLayoutVars>
          <dgm:animLvl val="lvl"/>
          <dgm:resizeHandles val="exact"/>
        </dgm:presLayoutVars>
      </dgm:prSet>
      <dgm:spPr/>
      <dgm:t>
        <a:bodyPr/>
        <a:lstStyle/>
        <a:p>
          <a:endParaRPr lang="en-US"/>
        </a:p>
      </dgm:t>
    </dgm:pt>
    <dgm:pt modelId="{61C08E86-9A89-4A0D-ACDA-B7AC03559F70}" type="pres">
      <dgm:prSet presAssocID="{3F093659-9E57-45BE-AB6F-AA9FC408F8CA}" presName="parentText" presStyleLbl="node1" presStyleIdx="0" presStyleCnt="1" custLinFactNeighborX="-33649" custLinFactNeighborY="-34532">
        <dgm:presLayoutVars>
          <dgm:chMax val="0"/>
          <dgm:bulletEnabled val="1"/>
        </dgm:presLayoutVars>
      </dgm:prSet>
      <dgm:spPr/>
      <dgm:t>
        <a:bodyPr/>
        <a:lstStyle/>
        <a:p>
          <a:endParaRPr lang="en-US"/>
        </a:p>
      </dgm:t>
    </dgm:pt>
  </dgm:ptLst>
  <dgm:cxnLst>
    <dgm:cxn modelId="{573E8914-3927-4A64-B122-963968F3F0D4}" type="presOf" srcId="{60C50A13-F19F-4F0E-9E1A-071751A7D417}" destId="{D71E2ACF-D917-4BEB-87AC-2CACE55C5706}" srcOrd="0" destOrd="0" presId="urn:microsoft.com/office/officeart/2005/8/layout/vList2"/>
    <dgm:cxn modelId="{B1E28A4C-8F4D-48D6-A512-4166AAEA5837}" type="presOf" srcId="{3F093659-9E57-45BE-AB6F-AA9FC408F8CA}" destId="{61C08E86-9A89-4A0D-ACDA-B7AC03559F70}" srcOrd="0" destOrd="0" presId="urn:microsoft.com/office/officeart/2005/8/layout/vList2"/>
    <dgm:cxn modelId="{21EFE036-CCD9-4DCA-9507-9861D0ACDE2B}" srcId="{60C50A13-F19F-4F0E-9E1A-071751A7D417}" destId="{3F093659-9E57-45BE-AB6F-AA9FC408F8CA}" srcOrd="0" destOrd="0" parTransId="{3271464D-77E0-4EF9-84CD-246ABBE95E9D}" sibTransId="{FFB12BC0-DE13-473B-B1FE-4E6666E09FFF}"/>
    <dgm:cxn modelId="{DFC52118-8872-4E85-AAF5-AB38D3EF7DAB}" type="presParOf" srcId="{D71E2ACF-D917-4BEB-87AC-2CACE55C5706}" destId="{61C08E86-9A89-4A0D-ACDA-B7AC03559F70}"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CE5721-82D0-428F-B2E1-F4B12ED096F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ZA"/>
        </a:p>
      </dgm:t>
    </dgm:pt>
    <dgm:pt modelId="{84CB4418-1FF9-4DFF-813F-7DE4FF968AFB}">
      <dgm:prSet phldrT="[Text]"/>
      <dgm:spPr>
        <a:solidFill>
          <a:schemeClr val="accent6">
            <a:lumMod val="60000"/>
            <a:lumOff val="40000"/>
          </a:schemeClr>
        </a:solidFill>
      </dgm:spPr>
      <dgm:t>
        <a:bodyPr/>
        <a:lstStyle/>
        <a:p>
          <a:r>
            <a:rPr lang="en-US" dirty="0"/>
            <a:t>TECHNICAL</a:t>
          </a:r>
          <a:endParaRPr lang="en-ZA" dirty="0"/>
        </a:p>
      </dgm:t>
    </dgm:pt>
    <dgm:pt modelId="{9886998F-C04E-40B8-A97E-06C894DD369D}" type="parTrans" cxnId="{4591E098-07D6-41B0-8114-D45D12C53C57}">
      <dgm:prSet/>
      <dgm:spPr/>
      <dgm:t>
        <a:bodyPr/>
        <a:lstStyle/>
        <a:p>
          <a:endParaRPr lang="en-ZA"/>
        </a:p>
      </dgm:t>
    </dgm:pt>
    <dgm:pt modelId="{F8F0412F-2589-4A2A-8F6F-2B69D0E15C86}" type="sibTrans" cxnId="{4591E098-07D6-41B0-8114-D45D12C53C57}">
      <dgm:prSet/>
      <dgm:spPr/>
      <dgm:t>
        <a:bodyPr/>
        <a:lstStyle/>
        <a:p>
          <a:endParaRPr lang="en-ZA"/>
        </a:p>
      </dgm:t>
    </dgm:pt>
    <dgm:pt modelId="{1F70FCDA-F1C4-4C89-B342-E8ADFBB7CEA8}">
      <dgm:prSet phldrT="[Text]"/>
      <dgm:spPr>
        <a:solidFill>
          <a:schemeClr val="accent6"/>
        </a:solidFill>
      </dgm:spPr>
      <dgm:t>
        <a:bodyPr/>
        <a:lstStyle/>
        <a:p>
          <a:pPr algn="ctr"/>
          <a:r>
            <a:rPr lang="en-US" dirty="0"/>
            <a:t>Provide up to date packing guide with marking requirements and allowable chemical residues for different markets.</a:t>
          </a:r>
          <a:endParaRPr lang="en-ZA" dirty="0"/>
        </a:p>
      </dgm:t>
    </dgm:pt>
    <dgm:pt modelId="{6774052F-B18D-443A-82E2-55BCA47B38E0}" type="parTrans" cxnId="{795D8F75-BAEC-4003-80B1-1869EE610812}">
      <dgm:prSet/>
      <dgm:spPr/>
      <dgm:t>
        <a:bodyPr/>
        <a:lstStyle/>
        <a:p>
          <a:endParaRPr lang="en-ZA"/>
        </a:p>
      </dgm:t>
    </dgm:pt>
    <dgm:pt modelId="{248DA2AF-F8E9-4E92-9178-F0502590B146}" type="sibTrans" cxnId="{795D8F75-BAEC-4003-80B1-1869EE610812}">
      <dgm:prSet/>
      <dgm:spPr/>
      <dgm:t>
        <a:bodyPr/>
        <a:lstStyle/>
        <a:p>
          <a:endParaRPr lang="en-ZA"/>
        </a:p>
      </dgm:t>
    </dgm:pt>
    <dgm:pt modelId="{3BB303F5-A42F-4E72-8BA0-7DD7BB237773}">
      <dgm:prSet phldrT="[Text]"/>
      <dgm:spPr>
        <a:solidFill>
          <a:schemeClr val="accent6"/>
        </a:solidFill>
      </dgm:spPr>
      <dgm:t>
        <a:bodyPr/>
        <a:lstStyle/>
        <a:p>
          <a:r>
            <a:rPr lang="en-US" dirty="0"/>
            <a:t>Feedback on quality through the season.</a:t>
          </a:r>
          <a:endParaRPr lang="en-ZA" dirty="0"/>
        </a:p>
      </dgm:t>
    </dgm:pt>
    <dgm:pt modelId="{0A134CD3-9059-4967-B5C5-55C0BE204A65}" type="parTrans" cxnId="{FBF42012-A22D-49D8-B6B2-16A83F088FCA}">
      <dgm:prSet/>
      <dgm:spPr/>
      <dgm:t>
        <a:bodyPr/>
        <a:lstStyle/>
        <a:p>
          <a:endParaRPr lang="en-ZA"/>
        </a:p>
      </dgm:t>
    </dgm:pt>
    <dgm:pt modelId="{4F64F912-FD0F-4081-B618-37D9CCA020E0}" type="sibTrans" cxnId="{FBF42012-A22D-49D8-B6B2-16A83F088FCA}">
      <dgm:prSet/>
      <dgm:spPr/>
      <dgm:t>
        <a:bodyPr/>
        <a:lstStyle/>
        <a:p>
          <a:endParaRPr lang="en-ZA"/>
        </a:p>
      </dgm:t>
    </dgm:pt>
    <dgm:pt modelId="{97361544-45A2-4F82-86E7-67229BA23362}">
      <dgm:prSet phldrT="[Text]"/>
      <dgm:spPr>
        <a:solidFill>
          <a:schemeClr val="accent6"/>
        </a:solidFill>
      </dgm:spPr>
      <dgm:t>
        <a:bodyPr/>
        <a:lstStyle/>
        <a:p>
          <a:pPr algn="ctr"/>
          <a:r>
            <a:rPr lang="en-US" dirty="0"/>
            <a:t>Dedicated area representatives</a:t>
          </a:r>
          <a:endParaRPr lang="en-ZA" dirty="0"/>
        </a:p>
      </dgm:t>
    </dgm:pt>
    <dgm:pt modelId="{E27F900B-3CAC-4135-8BCC-22381EA6F9F3}" type="parTrans" cxnId="{04C75D2B-18C9-4B0C-A3D2-063102055376}">
      <dgm:prSet/>
      <dgm:spPr/>
      <dgm:t>
        <a:bodyPr/>
        <a:lstStyle/>
        <a:p>
          <a:endParaRPr lang="en-ZA"/>
        </a:p>
      </dgm:t>
    </dgm:pt>
    <dgm:pt modelId="{ACB8855C-07A6-454A-9761-D8AB7BF907AC}" type="sibTrans" cxnId="{04C75D2B-18C9-4B0C-A3D2-063102055376}">
      <dgm:prSet/>
      <dgm:spPr/>
      <dgm:t>
        <a:bodyPr/>
        <a:lstStyle/>
        <a:p>
          <a:endParaRPr lang="en-ZA"/>
        </a:p>
      </dgm:t>
    </dgm:pt>
    <dgm:pt modelId="{D7FAEB1A-0670-4716-8464-F2846CA48F65}">
      <dgm:prSet phldrT="[Text]"/>
      <dgm:spPr>
        <a:solidFill>
          <a:schemeClr val="accent6"/>
        </a:solidFill>
      </dgm:spPr>
      <dgm:t>
        <a:bodyPr/>
        <a:lstStyle/>
        <a:p>
          <a:r>
            <a:rPr lang="en-US" dirty="0"/>
            <a:t>Advice on cultivar selection</a:t>
          </a:r>
          <a:endParaRPr lang="en-ZA" dirty="0"/>
        </a:p>
      </dgm:t>
    </dgm:pt>
    <dgm:pt modelId="{AA42ACBB-E5BC-4A74-9F4C-20A5737E7BEB}" type="parTrans" cxnId="{5BE1F044-C108-4ED6-AD18-461EE09C5698}">
      <dgm:prSet/>
      <dgm:spPr/>
      <dgm:t>
        <a:bodyPr/>
        <a:lstStyle/>
        <a:p>
          <a:endParaRPr lang="en-ZA"/>
        </a:p>
      </dgm:t>
    </dgm:pt>
    <dgm:pt modelId="{79B8CD09-895A-4A8F-BEAA-B9D02776ADAB}" type="sibTrans" cxnId="{5BE1F044-C108-4ED6-AD18-461EE09C5698}">
      <dgm:prSet/>
      <dgm:spPr/>
      <dgm:t>
        <a:bodyPr/>
        <a:lstStyle/>
        <a:p>
          <a:endParaRPr lang="en-ZA"/>
        </a:p>
      </dgm:t>
    </dgm:pt>
    <dgm:pt modelId="{14DCA42D-4C11-4B0D-AC35-11D24A7277D2}">
      <dgm:prSet/>
      <dgm:spPr/>
      <dgm:t>
        <a:bodyPr/>
        <a:lstStyle/>
        <a:p>
          <a:endParaRPr lang="en-US"/>
        </a:p>
      </dgm:t>
    </dgm:pt>
    <dgm:pt modelId="{FA074EFC-C71F-4396-8742-189E1704061C}" type="parTrans" cxnId="{28193C30-AC33-42E1-A1DA-DA815C5DA1C1}">
      <dgm:prSet/>
      <dgm:spPr/>
      <dgm:t>
        <a:bodyPr/>
        <a:lstStyle/>
        <a:p>
          <a:endParaRPr lang="en-ZA"/>
        </a:p>
      </dgm:t>
    </dgm:pt>
    <dgm:pt modelId="{AEADE172-7AB1-46D9-AC1D-B4E9AECB7CDF}" type="sibTrans" cxnId="{28193C30-AC33-42E1-A1DA-DA815C5DA1C1}">
      <dgm:prSet/>
      <dgm:spPr/>
      <dgm:t>
        <a:bodyPr/>
        <a:lstStyle/>
        <a:p>
          <a:endParaRPr lang="en-ZA"/>
        </a:p>
      </dgm:t>
    </dgm:pt>
    <dgm:pt modelId="{9EBB37A8-4027-4830-B19D-B44136E734B4}">
      <dgm:prSet/>
      <dgm:spPr/>
      <dgm:t>
        <a:bodyPr/>
        <a:lstStyle/>
        <a:p>
          <a:endParaRPr lang="en-US"/>
        </a:p>
      </dgm:t>
    </dgm:pt>
    <dgm:pt modelId="{684A7ED2-4E04-4D76-A0D8-E1A342B7CE7B}" type="parTrans" cxnId="{4C055998-6B7B-49C6-BB38-ACA7109743B0}">
      <dgm:prSet/>
      <dgm:spPr/>
      <dgm:t>
        <a:bodyPr/>
        <a:lstStyle/>
        <a:p>
          <a:endParaRPr lang="en-ZA"/>
        </a:p>
      </dgm:t>
    </dgm:pt>
    <dgm:pt modelId="{D43323A2-1416-4F80-997C-D8CB67BBA1A8}" type="sibTrans" cxnId="{4C055998-6B7B-49C6-BB38-ACA7109743B0}">
      <dgm:prSet/>
      <dgm:spPr/>
      <dgm:t>
        <a:bodyPr/>
        <a:lstStyle/>
        <a:p>
          <a:endParaRPr lang="en-ZA"/>
        </a:p>
      </dgm:t>
    </dgm:pt>
    <dgm:pt modelId="{2780E972-9642-468F-BF5B-8894E3E3C856}" type="pres">
      <dgm:prSet presAssocID="{F1CE5721-82D0-428F-B2E1-F4B12ED096F3}" presName="diagram" presStyleCnt="0">
        <dgm:presLayoutVars>
          <dgm:chMax val="1"/>
          <dgm:dir/>
          <dgm:animLvl val="ctr"/>
          <dgm:resizeHandles val="exact"/>
        </dgm:presLayoutVars>
      </dgm:prSet>
      <dgm:spPr/>
      <dgm:t>
        <a:bodyPr/>
        <a:lstStyle/>
        <a:p>
          <a:endParaRPr lang="en-US"/>
        </a:p>
      </dgm:t>
    </dgm:pt>
    <dgm:pt modelId="{CAC261E6-C642-474F-BF0E-EE59D1469D94}" type="pres">
      <dgm:prSet presAssocID="{F1CE5721-82D0-428F-B2E1-F4B12ED096F3}" presName="matrix" presStyleCnt="0"/>
      <dgm:spPr/>
    </dgm:pt>
    <dgm:pt modelId="{50CD69C1-C190-4B78-A72E-1B319B45E462}" type="pres">
      <dgm:prSet presAssocID="{F1CE5721-82D0-428F-B2E1-F4B12ED096F3}" presName="tile1" presStyleLbl="node1" presStyleIdx="0" presStyleCnt="4"/>
      <dgm:spPr/>
      <dgm:t>
        <a:bodyPr/>
        <a:lstStyle/>
        <a:p>
          <a:endParaRPr lang="en-US"/>
        </a:p>
      </dgm:t>
    </dgm:pt>
    <dgm:pt modelId="{26C1D669-F7FD-4E9A-9A1D-5F828A790E9A}" type="pres">
      <dgm:prSet presAssocID="{F1CE5721-82D0-428F-B2E1-F4B12ED096F3}" presName="tile1text" presStyleLbl="node1" presStyleIdx="0" presStyleCnt="4">
        <dgm:presLayoutVars>
          <dgm:chMax val="0"/>
          <dgm:chPref val="0"/>
          <dgm:bulletEnabled val="1"/>
        </dgm:presLayoutVars>
      </dgm:prSet>
      <dgm:spPr/>
      <dgm:t>
        <a:bodyPr/>
        <a:lstStyle/>
        <a:p>
          <a:endParaRPr lang="en-US"/>
        </a:p>
      </dgm:t>
    </dgm:pt>
    <dgm:pt modelId="{AE0A4C0B-3378-4E20-8AB1-DE5E239ECBE2}" type="pres">
      <dgm:prSet presAssocID="{F1CE5721-82D0-428F-B2E1-F4B12ED096F3}" presName="tile2" presStyleLbl="node1" presStyleIdx="1" presStyleCnt="4"/>
      <dgm:spPr/>
      <dgm:t>
        <a:bodyPr/>
        <a:lstStyle/>
        <a:p>
          <a:endParaRPr lang="en-US"/>
        </a:p>
      </dgm:t>
    </dgm:pt>
    <dgm:pt modelId="{26F59121-EAD1-47AF-8674-33A0A17E5B9B}" type="pres">
      <dgm:prSet presAssocID="{F1CE5721-82D0-428F-B2E1-F4B12ED096F3}" presName="tile2text" presStyleLbl="node1" presStyleIdx="1" presStyleCnt="4">
        <dgm:presLayoutVars>
          <dgm:chMax val="0"/>
          <dgm:chPref val="0"/>
          <dgm:bulletEnabled val="1"/>
        </dgm:presLayoutVars>
      </dgm:prSet>
      <dgm:spPr/>
      <dgm:t>
        <a:bodyPr/>
        <a:lstStyle/>
        <a:p>
          <a:endParaRPr lang="en-US"/>
        </a:p>
      </dgm:t>
    </dgm:pt>
    <dgm:pt modelId="{349F28E8-5641-4577-BE49-0BA01C4D6A17}" type="pres">
      <dgm:prSet presAssocID="{F1CE5721-82D0-428F-B2E1-F4B12ED096F3}" presName="tile3" presStyleLbl="node1" presStyleIdx="2" presStyleCnt="4" custLinFactNeighborY="0"/>
      <dgm:spPr/>
      <dgm:t>
        <a:bodyPr/>
        <a:lstStyle/>
        <a:p>
          <a:endParaRPr lang="en-US"/>
        </a:p>
      </dgm:t>
    </dgm:pt>
    <dgm:pt modelId="{D51CCC77-66DF-4D11-97B9-BB8B08CC7DD4}" type="pres">
      <dgm:prSet presAssocID="{F1CE5721-82D0-428F-B2E1-F4B12ED096F3}" presName="tile3text" presStyleLbl="node1" presStyleIdx="2" presStyleCnt="4">
        <dgm:presLayoutVars>
          <dgm:chMax val="0"/>
          <dgm:chPref val="0"/>
          <dgm:bulletEnabled val="1"/>
        </dgm:presLayoutVars>
      </dgm:prSet>
      <dgm:spPr/>
      <dgm:t>
        <a:bodyPr/>
        <a:lstStyle/>
        <a:p>
          <a:endParaRPr lang="en-US"/>
        </a:p>
      </dgm:t>
    </dgm:pt>
    <dgm:pt modelId="{1250E97B-8985-4297-B594-3E9F0917F7BF}" type="pres">
      <dgm:prSet presAssocID="{F1CE5721-82D0-428F-B2E1-F4B12ED096F3}" presName="tile4" presStyleLbl="node1" presStyleIdx="3" presStyleCnt="4"/>
      <dgm:spPr/>
      <dgm:t>
        <a:bodyPr/>
        <a:lstStyle/>
        <a:p>
          <a:endParaRPr lang="en-US"/>
        </a:p>
      </dgm:t>
    </dgm:pt>
    <dgm:pt modelId="{DB6F1D07-1E3F-4D4F-AA44-7CFAD4B3BEF0}" type="pres">
      <dgm:prSet presAssocID="{F1CE5721-82D0-428F-B2E1-F4B12ED096F3}" presName="tile4text" presStyleLbl="node1" presStyleIdx="3" presStyleCnt="4">
        <dgm:presLayoutVars>
          <dgm:chMax val="0"/>
          <dgm:chPref val="0"/>
          <dgm:bulletEnabled val="1"/>
        </dgm:presLayoutVars>
      </dgm:prSet>
      <dgm:spPr/>
      <dgm:t>
        <a:bodyPr/>
        <a:lstStyle/>
        <a:p>
          <a:endParaRPr lang="en-US"/>
        </a:p>
      </dgm:t>
    </dgm:pt>
    <dgm:pt modelId="{607FE888-E72A-474D-821D-D319893387B2}" type="pres">
      <dgm:prSet presAssocID="{F1CE5721-82D0-428F-B2E1-F4B12ED096F3}" presName="centerTile" presStyleLbl="fgShp" presStyleIdx="0" presStyleCnt="1">
        <dgm:presLayoutVars>
          <dgm:chMax val="0"/>
          <dgm:chPref val="0"/>
        </dgm:presLayoutVars>
      </dgm:prSet>
      <dgm:spPr/>
      <dgm:t>
        <a:bodyPr/>
        <a:lstStyle/>
        <a:p>
          <a:endParaRPr lang="en-US"/>
        </a:p>
      </dgm:t>
    </dgm:pt>
  </dgm:ptLst>
  <dgm:cxnLst>
    <dgm:cxn modelId="{6CFDAA2F-E0C8-4F6F-B286-ECC6518E80A4}" type="presOf" srcId="{97361544-45A2-4F82-86E7-67229BA23362}" destId="{349F28E8-5641-4577-BE49-0BA01C4D6A17}" srcOrd="0" destOrd="0" presId="urn:microsoft.com/office/officeart/2005/8/layout/matrix1"/>
    <dgm:cxn modelId="{728F9570-50DE-46AA-936C-10B00C2A0032}" type="presOf" srcId="{D7FAEB1A-0670-4716-8464-F2846CA48F65}" destId="{1250E97B-8985-4297-B594-3E9F0917F7BF}" srcOrd="0" destOrd="0" presId="urn:microsoft.com/office/officeart/2005/8/layout/matrix1"/>
    <dgm:cxn modelId="{FBF42012-A22D-49D8-B6B2-16A83F088FCA}" srcId="{84CB4418-1FF9-4DFF-813F-7DE4FF968AFB}" destId="{3BB303F5-A42F-4E72-8BA0-7DD7BB237773}" srcOrd="1" destOrd="0" parTransId="{0A134CD3-9059-4967-B5C5-55C0BE204A65}" sibTransId="{4F64F912-FD0F-4081-B618-37D9CCA020E0}"/>
    <dgm:cxn modelId="{5BE1F044-C108-4ED6-AD18-461EE09C5698}" srcId="{84CB4418-1FF9-4DFF-813F-7DE4FF968AFB}" destId="{D7FAEB1A-0670-4716-8464-F2846CA48F65}" srcOrd="3" destOrd="0" parTransId="{AA42ACBB-E5BC-4A74-9F4C-20A5737E7BEB}" sibTransId="{79B8CD09-895A-4A8F-BEAA-B9D02776ADAB}"/>
    <dgm:cxn modelId="{4939A43F-8B6F-4930-A2C8-88A8DAB73168}" type="presOf" srcId="{97361544-45A2-4F82-86E7-67229BA23362}" destId="{D51CCC77-66DF-4D11-97B9-BB8B08CC7DD4}" srcOrd="1" destOrd="0" presId="urn:microsoft.com/office/officeart/2005/8/layout/matrix1"/>
    <dgm:cxn modelId="{795D8F75-BAEC-4003-80B1-1869EE610812}" srcId="{84CB4418-1FF9-4DFF-813F-7DE4FF968AFB}" destId="{1F70FCDA-F1C4-4C89-B342-E8ADFBB7CEA8}" srcOrd="0" destOrd="0" parTransId="{6774052F-B18D-443A-82E2-55BCA47B38E0}" sibTransId="{248DA2AF-F8E9-4E92-9178-F0502590B146}"/>
    <dgm:cxn modelId="{4F53DE46-B83B-4E0F-9D8D-947E0D0F8FC8}" type="presOf" srcId="{1F70FCDA-F1C4-4C89-B342-E8ADFBB7CEA8}" destId="{26C1D669-F7FD-4E9A-9A1D-5F828A790E9A}" srcOrd="1" destOrd="0" presId="urn:microsoft.com/office/officeart/2005/8/layout/matrix1"/>
    <dgm:cxn modelId="{3FB2E821-32C9-49D8-A3CB-AB381E6495F6}" type="presOf" srcId="{3BB303F5-A42F-4E72-8BA0-7DD7BB237773}" destId="{26F59121-EAD1-47AF-8674-33A0A17E5B9B}" srcOrd="1" destOrd="0" presId="urn:microsoft.com/office/officeart/2005/8/layout/matrix1"/>
    <dgm:cxn modelId="{4C055998-6B7B-49C6-BB38-ACA7109743B0}" srcId="{84CB4418-1FF9-4DFF-813F-7DE4FF968AFB}" destId="{9EBB37A8-4027-4830-B19D-B44136E734B4}" srcOrd="4" destOrd="0" parTransId="{684A7ED2-4E04-4D76-A0D8-E1A342B7CE7B}" sibTransId="{D43323A2-1416-4F80-997C-D8CB67BBA1A8}"/>
    <dgm:cxn modelId="{5772C3BD-0549-401B-ABAC-39C178FA5125}" type="presOf" srcId="{1F70FCDA-F1C4-4C89-B342-E8ADFBB7CEA8}" destId="{50CD69C1-C190-4B78-A72E-1B319B45E462}" srcOrd="0" destOrd="0" presId="urn:microsoft.com/office/officeart/2005/8/layout/matrix1"/>
    <dgm:cxn modelId="{39747068-5C2E-4F44-9776-355B8A2560CD}" type="presOf" srcId="{D7FAEB1A-0670-4716-8464-F2846CA48F65}" destId="{DB6F1D07-1E3F-4D4F-AA44-7CFAD4B3BEF0}" srcOrd="1" destOrd="0" presId="urn:microsoft.com/office/officeart/2005/8/layout/matrix1"/>
    <dgm:cxn modelId="{04C75D2B-18C9-4B0C-A3D2-063102055376}" srcId="{84CB4418-1FF9-4DFF-813F-7DE4FF968AFB}" destId="{97361544-45A2-4F82-86E7-67229BA23362}" srcOrd="2" destOrd="0" parTransId="{E27F900B-3CAC-4135-8BCC-22381EA6F9F3}" sibTransId="{ACB8855C-07A6-454A-9761-D8AB7BF907AC}"/>
    <dgm:cxn modelId="{4591E098-07D6-41B0-8114-D45D12C53C57}" srcId="{F1CE5721-82D0-428F-B2E1-F4B12ED096F3}" destId="{84CB4418-1FF9-4DFF-813F-7DE4FF968AFB}" srcOrd="0" destOrd="0" parTransId="{9886998F-C04E-40B8-A97E-06C894DD369D}" sibTransId="{F8F0412F-2589-4A2A-8F6F-2B69D0E15C86}"/>
    <dgm:cxn modelId="{45E78376-6C6F-4D83-A8BA-A23273D0C791}" type="presOf" srcId="{84CB4418-1FF9-4DFF-813F-7DE4FF968AFB}" destId="{607FE888-E72A-474D-821D-D319893387B2}" srcOrd="0" destOrd="0" presId="urn:microsoft.com/office/officeart/2005/8/layout/matrix1"/>
    <dgm:cxn modelId="{836C9C8F-2680-4719-9AD7-629554168457}" type="presOf" srcId="{3BB303F5-A42F-4E72-8BA0-7DD7BB237773}" destId="{AE0A4C0B-3378-4E20-8AB1-DE5E239ECBE2}" srcOrd="0" destOrd="0" presId="urn:microsoft.com/office/officeart/2005/8/layout/matrix1"/>
    <dgm:cxn modelId="{28193C30-AC33-42E1-A1DA-DA815C5DA1C1}" srcId="{84CB4418-1FF9-4DFF-813F-7DE4FF968AFB}" destId="{14DCA42D-4C11-4B0D-AC35-11D24A7277D2}" srcOrd="5" destOrd="0" parTransId="{FA074EFC-C71F-4396-8742-189E1704061C}" sibTransId="{AEADE172-7AB1-46D9-AC1D-B4E9AECB7CDF}"/>
    <dgm:cxn modelId="{C2E4109A-E700-4E15-B5DF-D167BBF5FC62}" type="presOf" srcId="{F1CE5721-82D0-428F-B2E1-F4B12ED096F3}" destId="{2780E972-9642-468F-BF5B-8894E3E3C856}" srcOrd="0" destOrd="0" presId="urn:microsoft.com/office/officeart/2005/8/layout/matrix1"/>
    <dgm:cxn modelId="{599B5717-EA29-4AAF-A9ED-F808A9ABB6AF}" type="presParOf" srcId="{2780E972-9642-468F-BF5B-8894E3E3C856}" destId="{CAC261E6-C642-474F-BF0E-EE59D1469D94}" srcOrd="0" destOrd="0" presId="urn:microsoft.com/office/officeart/2005/8/layout/matrix1"/>
    <dgm:cxn modelId="{89895FC2-2139-445A-A954-E223E64B24B8}" type="presParOf" srcId="{CAC261E6-C642-474F-BF0E-EE59D1469D94}" destId="{50CD69C1-C190-4B78-A72E-1B319B45E462}" srcOrd="0" destOrd="0" presId="urn:microsoft.com/office/officeart/2005/8/layout/matrix1"/>
    <dgm:cxn modelId="{B01DF1DC-746E-4C96-9C4E-DBD76FE1461D}" type="presParOf" srcId="{CAC261E6-C642-474F-BF0E-EE59D1469D94}" destId="{26C1D669-F7FD-4E9A-9A1D-5F828A790E9A}" srcOrd="1" destOrd="0" presId="urn:microsoft.com/office/officeart/2005/8/layout/matrix1"/>
    <dgm:cxn modelId="{7AE53E3C-8F73-4559-BCC8-C4CDD8FC710D}" type="presParOf" srcId="{CAC261E6-C642-474F-BF0E-EE59D1469D94}" destId="{AE0A4C0B-3378-4E20-8AB1-DE5E239ECBE2}" srcOrd="2" destOrd="0" presId="urn:microsoft.com/office/officeart/2005/8/layout/matrix1"/>
    <dgm:cxn modelId="{4E81E873-BBEE-4F63-A68F-E27D53E20D98}" type="presParOf" srcId="{CAC261E6-C642-474F-BF0E-EE59D1469D94}" destId="{26F59121-EAD1-47AF-8674-33A0A17E5B9B}" srcOrd="3" destOrd="0" presId="urn:microsoft.com/office/officeart/2005/8/layout/matrix1"/>
    <dgm:cxn modelId="{2B753152-8A91-4A7A-B9D5-1B082E7E8EAC}" type="presParOf" srcId="{CAC261E6-C642-474F-BF0E-EE59D1469D94}" destId="{349F28E8-5641-4577-BE49-0BA01C4D6A17}" srcOrd="4" destOrd="0" presId="urn:microsoft.com/office/officeart/2005/8/layout/matrix1"/>
    <dgm:cxn modelId="{04A216E5-ECFF-4709-9A69-E94A6A5EDA50}" type="presParOf" srcId="{CAC261E6-C642-474F-BF0E-EE59D1469D94}" destId="{D51CCC77-66DF-4D11-97B9-BB8B08CC7DD4}" srcOrd="5" destOrd="0" presId="urn:microsoft.com/office/officeart/2005/8/layout/matrix1"/>
    <dgm:cxn modelId="{15415483-8A21-409A-886D-FFDA9C71C7E3}" type="presParOf" srcId="{CAC261E6-C642-474F-BF0E-EE59D1469D94}" destId="{1250E97B-8985-4297-B594-3E9F0917F7BF}" srcOrd="6" destOrd="0" presId="urn:microsoft.com/office/officeart/2005/8/layout/matrix1"/>
    <dgm:cxn modelId="{08F95A80-0623-4E69-89D9-1C1F44BEE965}" type="presParOf" srcId="{CAC261E6-C642-474F-BF0E-EE59D1469D94}" destId="{DB6F1D07-1E3F-4D4F-AA44-7CFAD4B3BEF0}" srcOrd="7" destOrd="0" presId="urn:microsoft.com/office/officeart/2005/8/layout/matrix1"/>
    <dgm:cxn modelId="{5AE226AD-B579-44D3-A29C-2333E7A1B745}" type="presParOf" srcId="{2780E972-9642-468F-BF5B-8894E3E3C856}" destId="{607FE888-E72A-474D-821D-D319893387B2}" srcOrd="1" destOrd="0" presId="urn:microsoft.com/office/officeart/2005/8/layout/matrix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8B12B2-4195-4109-9F7D-83B389822E70}"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D3378F2A-29EC-47F1-A73F-03F20CCC5C8F}">
      <dgm:prSet custT="1"/>
      <dgm:spPr/>
      <dgm:t>
        <a:bodyPr/>
        <a:lstStyle/>
        <a:p>
          <a:pPr algn="ctr"/>
          <a:r>
            <a:rPr lang="en-US" sz="2800" dirty="0"/>
            <a:t>FRESHWORLD SERVICES (</a:t>
          </a:r>
          <a:r>
            <a:rPr lang="en-US" sz="2800" dirty="0" err="1"/>
            <a:t>cntd</a:t>
          </a:r>
          <a:r>
            <a:rPr lang="en-US" sz="2800" dirty="0"/>
            <a:t>)</a:t>
          </a:r>
          <a:endParaRPr lang="en-ZA" sz="2800" dirty="0"/>
        </a:p>
      </dgm:t>
    </dgm:pt>
    <dgm:pt modelId="{EAB051A4-2762-4E02-870C-71E34BC9F294}" type="parTrans" cxnId="{4FE6DA3E-26AC-4C21-ACEC-67B66357C09D}">
      <dgm:prSet/>
      <dgm:spPr/>
      <dgm:t>
        <a:bodyPr/>
        <a:lstStyle/>
        <a:p>
          <a:endParaRPr lang="en-ZA"/>
        </a:p>
      </dgm:t>
    </dgm:pt>
    <dgm:pt modelId="{96ADD71C-9E90-4895-8FD8-7136B204BE71}" type="sibTrans" cxnId="{4FE6DA3E-26AC-4C21-ACEC-67B66357C09D}">
      <dgm:prSet/>
      <dgm:spPr/>
      <dgm:t>
        <a:bodyPr/>
        <a:lstStyle/>
        <a:p>
          <a:endParaRPr lang="en-ZA"/>
        </a:p>
      </dgm:t>
    </dgm:pt>
    <dgm:pt modelId="{4377153A-BA62-468D-94D7-2757B06B153C}" type="pres">
      <dgm:prSet presAssocID="{E58B12B2-4195-4109-9F7D-83B389822E70}" presName="linear" presStyleCnt="0">
        <dgm:presLayoutVars>
          <dgm:animLvl val="lvl"/>
          <dgm:resizeHandles val="exact"/>
        </dgm:presLayoutVars>
      </dgm:prSet>
      <dgm:spPr/>
      <dgm:t>
        <a:bodyPr/>
        <a:lstStyle/>
        <a:p>
          <a:endParaRPr lang="en-US"/>
        </a:p>
      </dgm:t>
    </dgm:pt>
    <dgm:pt modelId="{C5B4F7A7-F00B-4FB7-95C4-A2B99D90C85D}" type="pres">
      <dgm:prSet presAssocID="{D3378F2A-29EC-47F1-A73F-03F20CCC5C8F}" presName="parentText" presStyleLbl="node1" presStyleIdx="0" presStyleCnt="1" custLinFactNeighborY="-18761">
        <dgm:presLayoutVars>
          <dgm:chMax val="0"/>
          <dgm:bulletEnabled val="1"/>
        </dgm:presLayoutVars>
      </dgm:prSet>
      <dgm:spPr/>
      <dgm:t>
        <a:bodyPr/>
        <a:lstStyle/>
        <a:p>
          <a:endParaRPr lang="en-US"/>
        </a:p>
      </dgm:t>
    </dgm:pt>
  </dgm:ptLst>
  <dgm:cxnLst>
    <dgm:cxn modelId="{7514D077-0093-4ABE-990B-E0F9C69E4EE7}" type="presOf" srcId="{D3378F2A-29EC-47F1-A73F-03F20CCC5C8F}" destId="{C5B4F7A7-F00B-4FB7-95C4-A2B99D90C85D}" srcOrd="0" destOrd="0" presId="urn:microsoft.com/office/officeart/2005/8/layout/vList2"/>
    <dgm:cxn modelId="{4FE6DA3E-26AC-4C21-ACEC-67B66357C09D}" srcId="{E58B12B2-4195-4109-9F7D-83B389822E70}" destId="{D3378F2A-29EC-47F1-A73F-03F20CCC5C8F}" srcOrd="0" destOrd="0" parTransId="{EAB051A4-2762-4E02-870C-71E34BC9F294}" sibTransId="{96ADD71C-9E90-4895-8FD8-7136B204BE71}"/>
    <dgm:cxn modelId="{81EF30BB-4664-481C-BE64-002C9C510044}" type="presOf" srcId="{E58B12B2-4195-4109-9F7D-83B389822E70}" destId="{4377153A-BA62-468D-94D7-2757B06B153C}" srcOrd="0" destOrd="0" presId="urn:microsoft.com/office/officeart/2005/8/layout/vList2"/>
    <dgm:cxn modelId="{D44B011F-C771-46E2-BF99-330FA5687F15}" type="presParOf" srcId="{4377153A-BA62-468D-94D7-2757B06B153C}" destId="{C5B4F7A7-F00B-4FB7-95C4-A2B99D90C85D}"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93A9AA-1607-46C6-AB6E-57C69F6DDD8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ZA"/>
        </a:p>
      </dgm:t>
    </dgm:pt>
    <dgm:pt modelId="{453F43A8-BEEF-41E5-90C7-92A970AA4D2C}">
      <dgm:prSet phldrT="[Text]"/>
      <dgm:spPr>
        <a:solidFill>
          <a:schemeClr val="accent6"/>
        </a:solidFill>
      </dgm:spPr>
      <dgm:t>
        <a:bodyPr/>
        <a:lstStyle/>
        <a:p>
          <a:r>
            <a:rPr lang="en-US" dirty="0"/>
            <a:t>TECHNOLOGY AND SYSTEMS</a:t>
          </a:r>
          <a:endParaRPr lang="en-ZA" dirty="0"/>
        </a:p>
      </dgm:t>
    </dgm:pt>
    <dgm:pt modelId="{7F1C6D8D-0410-4D0F-93A3-3D1C4AF0430C}" type="parTrans" cxnId="{A6DD477A-5E8F-4D2B-B1E1-5C62DFF9DD02}">
      <dgm:prSet/>
      <dgm:spPr/>
      <dgm:t>
        <a:bodyPr/>
        <a:lstStyle/>
        <a:p>
          <a:endParaRPr lang="en-ZA"/>
        </a:p>
      </dgm:t>
    </dgm:pt>
    <dgm:pt modelId="{146A2DB2-8D10-4403-B0DE-F8E171EBD443}" type="sibTrans" cxnId="{A6DD477A-5E8F-4D2B-B1E1-5C62DFF9DD02}">
      <dgm:prSet/>
      <dgm:spPr/>
      <dgm:t>
        <a:bodyPr/>
        <a:lstStyle/>
        <a:p>
          <a:endParaRPr lang="en-ZA"/>
        </a:p>
      </dgm:t>
    </dgm:pt>
    <dgm:pt modelId="{4CDB1918-4299-471D-B397-70B9EAA2F5ED}">
      <dgm:prSet phldrT="[Text]"/>
      <dgm:spPr>
        <a:solidFill>
          <a:schemeClr val="accent6"/>
        </a:solidFill>
      </dgm:spPr>
      <dgm:t>
        <a:bodyPr/>
        <a:lstStyle/>
        <a:p>
          <a:pPr algn="ctr"/>
          <a:r>
            <a:rPr lang="en-US" dirty="0"/>
            <a:t>Logistics system for smooth information flow between packhouse and cold stores as well as weekly exported information back to the grower. Full traceability. </a:t>
          </a:r>
          <a:endParaRPr lang="en-ZA" dirty="0"/>
        </a:p>
      </dgm:t>
    </dgm:pt>
    <dgm:pt modelId="{6CC32A26-4007-41F2-BDFC-645B82763DA0}" type="parTrans" cxnId="{55706BE4-CA0A-4B2A-A43A-29660AEBCF49}">
      <dgm:prSet/>
      <dgm:spPr/>
      <dgm:t>
        <a:bodyPr/>
        <a:lstStyle/>
        <a:p>
          <a:endParaRPr lang="en-ZA"/>
        </a:p>
      </dgm:t>
    </dgm:pt>
    <dgm:pt modelId="{A77DC393-5C94-4D8D-9A8A-6F36C024986C}" type="sibTrans" cxnId="{55706BE4-CA0A-4B2A-A43A-29660AEBCF49}">
      <dgm:prSet/>
      <dgm:spPr/>
      <dgm:t>
        <a:bodyPr/>
        <a:lstStyle/>
        <a:p>
          <a:endParaRPr lang="en-ZA"/>
        </a:p>
      </dgm:t>
    </dgm:pt>
    <dgm:pt modelId="{F452A34A-2D70-4647-B45D-84B9C8901A50}">
      <dgm:prSet phldrT="[Text]"/>
      <dgm:spPr>
        <a:solidFill>
          <a:schemeClr val="accent6"/>
        </a:solidFill>
      </dgm:spPr>
      <dgm:t>
        <a:bodyPr/>
        <a:lstStyle/>
        <a:p>
          <a:pPr algn="ctr"/>
          <a:r>
            <a:rPr lang="en-US" dirty="0"/>
            <a:t>Weekly reporting and reconciliation of all payments. </a:t>
          </a:r>
          <a:endParaRPr lang="en-ZA" dirty="0"/>
        </a:p>
      </dgm:t>
    </dgm:pt>
    <dgm:pt modelId="{E3088C16-93AF-433C-BD4D-91914646B046}" type="parTrans" cxnId="{845D6405-4EDD-47E4-8DA5-217D1518F217}">
      <dgm:prSet/>
      <dgm:spPr/>
      <dgm:t>
        <a:bodyPr/>
        <a:lstStyle/>
        <a:p>
          <a:endParaRPr lang="en-ZA"/>
        </a:p>
      </dgm:t>
    </dgm:pt>
    <dgm:pt modelId="{5314AACC-2000-4BEB-8F9D-D33D11921CEB}" type="sibTrans" cxnId="{845D6405-4EDD-47E4-8DA5-217D1518F217}">
      <dgm:prSet/>
      <dgm:spPr/>
      <dgm:t>
        <a:bodyPr/>
        <a:lstStyle/>
        <a:p>
          <a:endParaRPr lang="en-ZA"/>
        </a:p>
      </dgm:t>
    </dgm:pt>
    <dgm:pt modelId="{289C620A-83F7-4DC6-B525-7C2025A15F1C}">
      <dgm:prSet/>
      <dgm:spPr>
        <a:solidFill>
          <a:schemeClr val="accent6"/>
        </a:solidFill>
      </dgm:spPr>
      <dgm:t>
        <a:bodyPr/>
        <a:lstStyle/>
        <a:p>
          <a:r>
            <a:rPr lang="en-US" dirty="0"/>
            <a:t>TREASURY System that accommodate all payments. We are </a:t>
          </a:r>
          <a:r>
            <a:rPr lang="en-US" dirty="0">
              <a:solidFill>
                <a:srgbClr val="0070C0"/>
              </a:solidFill>
            </a:rPr>
            <a:t>Financial services board accredited (FSB). </a:t>
          </a:r>
        </a:p>
      </dgm:t>
    </dgm:pt>
    <dgm:pt modelId="{B42E778C-FFD7-4E76-8946-0D54662C6758}" type="parTrans" cxnId="{E84FBFC8-7934-46E0-96DA-2D2A387EE2A4}">
      <dgm:prSet/>
      <dgm:spPr/>
      <dgm:t>
        <a:bodyPr/>
        <a:lstStyle/>
        <a:p>
          <a:endParaRPr lang="en-ZA"/>
        </a:p>
      </dgm:t>
    </dgm:pt>
    <dgm:pt modelId="{DF2F8222-759A-42A6-9840-5CF6E641222A}" type="sibTrans" cxnId="{E84FBFC8-7934-46E0-96DA-2D2A387EE2A4}">
      <dgm:prSet/>
      <dgm:spPr/>
      <dgm:t>
        <a:bodyPr/>
        <a:lstStyle/>
        <a:p>
          <a:endParaRPr lang="en-ZA"/>
        </a:p>
      </dgm:t>
    </dgm:pt>
    <dgm:pt modelId="{2881529C-D090-46A2-B87A-688F89EB21E1}" type="pres">
      <dgm:prSet presAssocID="{4593A9AA-1607-46C6-AB6E-57C69F6DDD85}" presName="composite" presStyleCnt="0">
        <dgm:presLayoutVars>
          <dgm:chMax val="1"/>
          <dgm:dir/>
          <dgm:resizeHandles val="exact"/>
        </dgm:presLayoutVars>
      </dgm:prSet>
      <dgm:spPr/>
      <dgm:t>
        <a:bodyPr/>
        <a:lstStyle/>
        <a:p>
          <a:endParaRPr lang="en-US"/>
        </a:p>
      </dgm:t>
    </dgm:pt>
    <dgm:pt modelId="{835BB165-B970-433A-B5A0-7630760D46F3}" type="pres">
      <dgm:prSet presAssocID="{453F43A8-BEEF-41E5-90C7-92A970AA4D2C}" presName="roof" presStyleLbl="dkBgShp" presStyleIdx="0" presStyleCnt="2" custLinFactNeighborX="1293" custLinFactNeighborY="-17885"/>
      <dgm:spPr/>
      <dgm:t>
        <a:bodyPr/>
        <a:lstStyle/>
        <a:p>
          <a:endParaRPr lang="en-US"/>
        </a:p>
      </dgm:t>
    </dgm:pt>
    <dgm:pt modelId="{92341EDA-6386-4D29-8728-3BDC3DB5B412}" type="pres">
      <dgm:prSet presAssocID="{453F43A8-BEEF-41E5-90C7-92A970AA4D2C}" presName="pillars" presStyleCnt="0"/>
      <dgm:spPr/>
    </dgm:pt>
    <dgm:pt modelId="{92BDE9E3-E79B-4D45-8C15-CFC915E50FF3}" type="pres">
      <dgm:prSet presAssocID="{453F43A8-BEEF-41E5-90C7-92A970AA4D2C}" presName="pillar1" presStyleLbl="node1" presStyleIdx="0" presStyleCnt="3" custLinFactNeighborX="-147" custLinFactNeighborY="907">
        <dgm:presLayoutVars>
          <dgm:bulletEnabled val="1"/>
        </dgm:presLayoutVars>
      </dgm:prSet>
      <dgm:spPr/>
      <dgm:t>
        <a:bodyPr/>
        <a:lstStyle/>
        <a:p>
          <a:endParaRPr lang="en-US"/>
        </a:p>
      </dgm:t>
    </dgm:pt>
    <dgm:pt modelId="{371284E2-FFC9-42ED-B33C-661EAFED9B5A}" type="pres">
      <dgm:prSet presAssocID="{289C620A-83F7-4DC6-B525-7C2025A15F1C}" presName="pillarX" presStyleLbl="node1" presStyleIdx="1" presStyleCnt="3" custLinFactNeighborX="215" custLinFactNeighborY="922">
        <dgm:presLayoutVars>
          <dgm:bulletEnabled val="1"/>
        </dgm:presLayoutVars>
      </dgm:prSet>
      <dgm:spPr/>
      <dgm:t>
        <a:bodyPr/>
        <a:lstStyle/>
        <a:p>
          <a:endParaRPr lang="en-US"/>
        </a:p>
      </dgm:t>
    </dgm:pt>
    <dgm:pt modelId="{F59655F1-E134-472B-8B8B-674614B1496B}" type="pres">
      <dgm:prSet presAssocID="{F452A34A-2D70-4647-B45D-84B9C8901A50}" presName="pillarX" presStyleLbl="node1" presStyleIdx="2" presStyleCnt="3" custLinFactNeighborY="1383">
        <dgm:presLayoutVars>
          <dgm:bulletEnabled val="1"/>
        </dgm:presLayoutVars>
      </dgm:prSet>
      <dgm:spPr/>
      <dgm:t>
        <a:bodyPr/>
        <a:lstStyle/>
        <a:p>
          <a:endParaRPr lang="en-US"/>
        </a:p>
      </dgm:t>
    </dgm:pt>
    <dgm:pt modelId="{983B3ED3-674A-4E50-BDE4-1AD3F93AF12F}" type="pres">
      <dgm:prSet presAssocID="{453F43A8-BEEF-41E5-90C7-92A970AA4D2C}" presName="base" presStyleLbl="dkBgShp" presStyleIdx="1" presStyleCnt="2" custLinFactNeighborX="72"/>
      <dgm:spPr>
        <a:solidFill>
          <a:schemeClr val="accent6"/>
        </a:solidFill>
      </dgm:spPr>
    </dgm:pt>
  </dgm:ptLst>
  <dgm:cxnLst>
    <dgm:cxn modelId="{8E37262F-502F-4C48-9E07-64E1A306487A}" type="presOf" srcId="{289C620A-83F7-4DC6-B525-7C2025A15F1C}" destId="{371284E2-FFC9-42ED-B33C-661EAFED9B5A}" srcOrd="0" destOrd="0" presId="urn:microsoft.com/office/officeart/2005/8/layout/hList3"/>
    <dgm:cxn modelId="{55706BE4-CA0A-4B2A-A43A-29660AEBCF49}" srcId="{453F43A8-BEEF-41E5-90C7-92A970AA4D2C}" destId="{4CDB1918-4299-471D-B397-70B9EAA2F5ED}" srcOrd="0" destOrd="0" parTransId="{6CC32A26-4007-41F2-BDFC-645B82763DA0}" sibTransId="{A77DC393-5C94-4D8D-9A8A-6F36C024986C}"/>
    <dgm:cxn modelId="{26F8C37D-67E5-4BBF-A6DE-6AA013B88313}" type="presOf" srcId="{4CDB1918-4299-471D-B397-70B9EAA2F5ED}" destId="{92BDE9E3-E79B-4D45-8C15-CFC915E50FF3}" srcOrd="0" destOrd="0" presId="urn:microsoft.com/office/officeart/2005/8/layout/hList3"/>
    <dgm:cxn modelId="{21A5AA02-E13B-4FE4-80EF-ED5B27B4AC82}" type="presOf" srcId="{F452A34A-2D70-4647-B45D-84B9C8901A50}" destId="{F59655F1-E134-472B-8B8B-674614B1496B}" srcOrd="0" destOrd="0" presId="urn:microsoft.com/office/officeart/2005/8/layout/hList3"/>
    <dgm:cxn modelId="{845D6405-4EDD-47E4-8DA5-217D1518F217}" srcId="{453F43A8-BEEF-41E5-90C7-92A970AA4D2C}" destId="{F452A34A-2D70-4647-B45D-84B9C8901A50}" srcOrd="2" destOrd="0" parTransId="{E3088C16-93AF-433C-BD4D-91914646B046}" sibTransId="{5314AACC-2000-4BEB-8F9D-D33D11921CEB}"/>
    <dgm:cxn modelId="{BC99EE31-3B0E-4F0A-BD4C-211489A7EE4A}" type="presOf" srcId="{453F43A8-BEEF-41E5-90C7-92A970AA4D2C}" destId="{835BB165-B970-433A-B5A0-7630760D46F3}" srcOrd="0" destOrd="0" presId="urn:microsoft.com/office/officeart/2005/8/layout/hList3"/>
    <dgm:cxn modelId="{6D194D02-8A71-4D4F-BA20-560C5440EA4D}" type="presOf" srcId="{4593A9AA-1607-46C6-AB6E-57C69F6DDD85}" destId="{2881529C-D090-46A2-B87A-688F89EB21E1}" srcOrd="0" destOrd="0" presId="urn:microsoft.com/office/officeart/2005/8/layout/hList3"/>
    <dgm:cxn modelId="{E84FBFC8-7934-46E0-96DA-2D2A387EE2A4}" srcId="{453F43A8-BEEF-41E5-90C7-92A970AA4D2C}" destId="{289C620A-83F7-4DC6-B525-7C2025A15F1C}" srcOrd="1" destOrd="0" parTransId="{B42E778C-FFD7-4E76-8946-0D54662C6758}" sibTransId="{DF2F8222-759A-42A6-9840-5CF6E641222A}"/>
    <dgm:cxn modelId="{A6DD477A-5E8F-4D2B-B1E1-5C62DFF9DD02}" srcId="{4593A9AA-1607-46C6-AB6E-57C69F6DDD85}" destId="{453F43A8-BEEF-41E5-90C7-92A970AA4D2C}" srcOrd="0" destOrd="0" parTransId="{7F1C6D8D-0410-4D0F-93A3-3D1C4AF0430C}" sibTransId="{146A2DB2-8D10-4403-B0DE-F8E171EBD443}"/>
    <dgm:cxn modelId="{BB1D3B39-2E2C-49E0-9768-7E8B7D00B8E9}" type="presParOf" srcId="{2881529C-D090-46A2-B87A-688F89EB21E1}" destId="{835BB165-B970-433A-B5A0-7630760D46F3}" srcOrd="0" destOrd="0" presId="urn:microsoft.com/office/officeart/2005/8/layout/hList3"/>
    <dgm:cxn modelId="{C74D2BB3-ECCD-4554-A513-F04E5787C5C9}" type="presParOf" srcId="{2881529C-D090-46A2-B87A-688F89EB21E1}" destId="{92341EDA-6386-4D29-8728-3BDC3DB5B412}" srcOrd="1" destOrd="0" presId="urn:microsoft.com/office/officeart/2005/8/layout/hList3"/>
    <dgm:cxn modelId="{92D68746-DEA1-48C9-B091-DF25F5376AA0}" type="presParOf" srcId="{92341EDA-6386-4D29-8728-3BDC3DB5B412}" destId="{92BDE9E3-E79B-4D45-8C15-CFC915E50FF3}" srcOrd="0" destOrd="0" presId="urn:microsoft.com/office/officeart/2005/8/layout/hList3"/>
    <dgm:cxn modelId="{BE0CB9F7-C944-4041-BC42-879ABB93861E}" type="presParOf" srcId="{92341EDA-6386-4D29-8728-3BDC3DB5B412}" destId="{371284E2-FFC9-42ED-B33C-661EAFED9B5A}" srcOrd="1" destOrd="0" presId="urn:microsoft.com/office/officeart/2005/8/layout/hList3"/>
    <dgm:cxn modelId="{5314E038-15A2-4938-9691-AB5009D693F2}" type="presParOf" srcId="{92341EDA-6386-4D29-8728-3BDC3DB5B412}" destId="{F59655F1-E134-472B-8B8B-674614B1496B}" srcOrd="2" destOrd="0" presId="urn:microsoft.com/office/officeart/2005/8/layout/hList3"/>
    <dgm:cxn modelId="{11B81A54-B926-4A6E-9ED6-5B6531861B56}" type="presParOf" srcId="{2881529C-D090-46A2-B87A-688F89EB21E1}" destId="{983B3ED3-674A-4E50-BDE4-1AD3F93AF12F}" srcOrd="2" destOrd="0" presId="urn:microsoft.com/office/officeart/2005/8/layout/hLis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851D25-2A70-4C77-A29E-035E10EE824D}"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BFD80DE9-A7CC-4DF6-AC06-812247047BEC}">
      <dgm:prSet/>
      <dgm:spPr/>
      <dgm:t>
        <a:bodyPr/>
        <a:lstStyle/>
        <a:p>
          <a:pPr algn="ctr"/>
          <a:r>
            <a:rPr lang="en-ZA" dirty="0"/>
            <a:t>ROLE OF AN EXPORTER</a:t>
          </a:r>
        </a:p>
      </dgm:t>
    </dgm:pt>
    <dgm:pt modelId="{64999D7E-7834-4B8B-8FE3-0D257F0692F8}" type="parTrans" cxnId="{F98505EA-AD9F-41B2-828B-E6D55FB3572C}">
      <dgm:prSet/>
      <dgm:spPr/>
      <dgm:t>
        <a:bodyPr/>
        <a:lstStyle/>
        <a:p>
          <a:endParaRPr lang="en-ZA"/>
        </a:p>
      </dgm:t>
    </dgm:pt>
    <dgm:pt modelId="{07A223D0-231F-4946-85F2-2D2C34E32005}" type="sibTrans" cxnId="{F98505EA-AD9F-41B2-828B-E6D55FB3572C}">
      <dgm:prSet/>
      <dgm:spPr/>
      <dgm:t>
        <a:bodyPr/>
        <a:lstStyle/>
        <a:p>
          <a:endParaRPr lang="en-ZA"/>
        </a:p>
      </dgm:t>
    </dgm:pt>
    <dgm:pt modelId="{8861B0A2-43A5-48B4-AC79-236D5AC668C9}" type="pres">
      <dgm:prSet presAssocID="{41851D25-2A70-4C77-A29E-035E10EE824D}" presName="linear" presStyleCnt="0">
        <dgm:presLayoutVars>
          <dgm:animLvl val="lvl"/>
          <dgm:resizeHandles val="exact"/>
        </dgm:presLayoutVars>
      </dgm:prSet>
      <dgm:spPr/>
      <dgm:t>
        <a:bodyPr/>
        <a:lstStyle/>
        <a:p>
          <a:endParaRPr lang="en-US"/>
        </a:p>
      </dgm:t>
    </dgm:pt>
    <dgm:pt modelId="{933AA439-3A97-42B2-85F1-DA5CB16FC7D0}" type="pres">
      <dgm:prSet presAssocID="{BFD80DE9-A7CC-4DF6-AC06-812247047BEC}" presName="parentText" presStyleLbl="node1" presStyleIdx="0" presStyleCnt="1">
        <dgm:presLayoutVars>
          <dgm:chMax val="0"/>
          <dgm:bulletEnabled val="1"/>
        </dgm:presLayoutVars>
      </dgm:prSet>
      <dgm:spPr/>
      <dgm:t>
        <a:bodyPr/>
        <a:lstStyle/>
        <a:p>
          <a:endParaRPr lang="en-US"/>
        </a:p>
      </dgm:t>
    </dgm:pt>
  </dgm:ptLst>
  <dgm:cxnLst>
    <dgm:cxn modelId="{CC98A525-30AE-4886-A116-0C8637B5921C}" type="presOf" srcId="{BFD80DE9-A7CC-4DF6-AC06-812247047BEC}" destId="{933AA439-3A97-42B2-85F1-DA5CB16FC7D0}" srcOrd="0" destOrd="0" presId="urn:microsoft.com/office/officeart/2005/8/layout/vList2"/>
    <dgm:cxn modelId="{36AAA0BC-C0CD-4E70-994E-E6F5E9E40DEC}" type="presOf" srcId="{41851D25-2A70-4C77-A29E-035E10EE824D}" destId="{8861B0A2-43A5-48B4-AC79-236D5AC668C9}" srcOrd="0" destOrd="0" presId="urn:microsoft.com/office/officeart/2005/8/layout/vList2"/>
    <dgm:cxn modelId="{F98505EA-AD9F-41B2-828B-E6D55FB3572C}" srcId="{41851D25-2A70-4C77-A29E-035E10EE824D}" destId="{BFD80DE9-A7CC-4DF6-AC06-812247047BEC}" srcOrd="0" destOrd="0" parTransId="{64999D7E-7834-4B8B-8FE3-0D257F0692F8}" sibTransId="{07A223D0-231F-4946-85F2-2D2C34E32005}"/>
    <dgm:cxn modelId="{973C225C-E918-48AF-AADC-B2B24E46472F}" type="presParOf" srcId="{8861B0A2-43A5-48B4-AC79-236D5AC668C9}" destId="{933AA439-3A97-42B2-85F1-DA5CB16FC7D0}"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54FDEB-EB99-4124-A117-85AAD509F82A}"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ZA"/>
        </a:p>
      </dgm:t>
    </dgm:pt>
    <dgm:pt modelId="{EF9BA0BD-724E-4CD5-BEC1-048EC9F2EF87}">
      <dgm:prSet custT="1"/>
      <dgm:spPr/>
      <dgm:t>
        <a:bodyPr/>
        <a:lstStyle/>
        <a:p>
          <a:pPr algn="ctr"/>
          <a:r>
            <a:rPr lang="en-ZA" sz="2800" dirty="0"/>
            <a:t>Administrative Burden of Proposed Bill</a:t>
          </a:r>
        </a:p>
      </dgm:t>
    </dgm:pt>
    <dgm:pt modelId="{B5C3F6FD-C135-4B7F-AAF3-6B37C420FF1F}" type="parTrans" cxnId="{530367E1-D4AD-4CFB-BC6A-BE17CE6E3C48}">
      <dgm:prSet/>
      <dgm:spPr/>
      <dgm:t>
        <a:bodyPr/>
        <a:lstStyle/>
        <a:p>
          <a:pPr algn="ctr"/>
          <a:endParaRPr lang="en-ZA"/>
        </a:p>
      </dgm:t>
    </dgm:pt>
    <dgm:pt modelId="{2FF82EB4-8BF3-41D1-88F4-AF3893577BD8}" type="sibTrans" cxnId="{530367E1-D4AD-4CFB-BC6A-BE17CE6E3C48}">
      <dgm:prSet/>
      <dgm:spPr/>
      <dgm:t>
        <a:bodyPr/>
        <a:lstStyle/>
        <a:p>
          <a:pPr algn="ctr"/>
          <a:endParaRPr lang="en-ZA"/>
        </a:p>
      </dgm:t>
    </dgm:pt>
    <dgm:pt modelId="{1EA365E4-A6B6-423D-B4CE-AB33EF9D2028}" type="pres">
      <dgm:prSet presAssocID="{D354FDEB-EB99-4124-A117-85AAD509F82A}" presName="linear" presStyleCnt="0">
        <dgm:presLayoutVars>
          <dgm:animLvl val="lvl"/>
          <dgm:resizeHandles val="exact"/>
        </dgm:presLayoutVars>
      </dgm:prSet>
      <dgm:spPr/>
      <dgm:t>
        <a:bodyPr/>
        <a:lstStyle/>
        <a:p>
          <a:endParaRPr lang="en-US"/>
        </a:p>
      </dgm:t>
    </dgm:pt>
    <dgm:pt modelId="{D844494B-C712-48E9-B810-7305410BCDFC}" type="pres">
      <dgm:prSet presAssocID="{EF9BA0BD-724E-4CD5-BEC1-048EC9F2EF87}" presName="parentText" presStyleLbl="node1" presStyleIdx="0" presStyleCnt="1" custLinFactNeighborX="2046" custLinFactNeighborY="-1226">
        <dgm:presLayoutVars>
          <dgm:chMax val="0"/>
          <dgm:bulletEnabled val="1"/>
        </dgm:presLayoutVars>
      </dgm:prSet>
      <dgm:spPr/>
      <dgm:t>
        <a:bodyPr/>
        <a:lstStyle/>
        <a:p>
          <a:endParaRPr lang="en-US"/>
        </a:p>
      </dgm:t>
    </dgm:pt>
  </dgm:ptLst>
  <dgm:cxnLst>
    <dgm:cxn modelId="{059F9D82-F5EA-485D-A6B4-8101911E8211}" type="presOf" srcId="{D354FDEB-EB99-4124-A117-85AAD509F82A}" destId="{1EA365E4-A6B6-423D-B4CE-AB33EF9D2028}" srcOrd="0" destOrd="0" presId="urn:microsoft.com/office/officeart/2005/8/layout/vList2"/>
    <dgm:cxn modelId="{BECB110D-8134-4E20-9517-72FA7CA4BDDC}" type="presOf" srcId="{EF9BA0BD-724E-4CD5-BEC1-048EC9F2EF87}" destId="{D844494B-C712-48E9-B810-7305410BCDFC}" srcOrd="0" destOrd="0" presId="urn:microsoft.com/office/officeart/2005/8/layout/vList2"/>
    <dgm:cxn modelId="{530367E1-D4AD-4CFB-BC6A-BE17CE6E3C48}" srcId="{D354FDEB-EB99-4124-A117-85AAD509F82A}" destId="{EF9BA0BD-724E-4CD5-BEC1-048EC9F2EF87}" srcOrd="0" destOrd="0" parTransId="{B5C3F6FD-C135-4B7F-AAF3-6B37C420FF1F}" sibTransId="{2FF82EB4-8BF3-41D1-88F4-AF3893577BD8}"/>
    <dgm:cxn modelId="{8074E46C-80C0-4FB2-83A9-87295BA0DB48}" type="presParOf" srcId="{1EA365E4-A6B6-423D-B4CE-AB33EF9D2028}" destId="{D844494B-C712-48E9-B810-7305410BCDF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0C8484-F50C-40F0-8481-F7A90F210027}">
      <dsp:nvSpPr>
        <dsp:cNvPr id="0" name=""/>
        <dsp:cNvSpPr/>
      </dsp:nvSpPr>
      <dsp:spPr>
        <a:xfrm>
          <a:off x="0" y="0"/>
          <a:ext cx="7858540" cy="7675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TABLE OF CONTENTS </a:t>
          </a:r>
          <a:endParaRPr lang="en-ZA" sz="2800" kern="1200" dirty="0"/>
        </a:p>
      </dsp:txBody>
      <dsp:txXfrm>
        <a:off x="0" y="0"/>
        <a:ext cx="7858540" cy="76752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5031A-E7D8-45D6-BF20-72D0A2FD2A99}">
      <dsp:nvSpPr>
        <dsp:cNvPr id="0" name=""/>
        <dsp:cNvSpPr/>
      </dsp:nvSpPr>
      <dsp:spPr>
        <a:xfrm>
          <a:off x="0" y="0"/>
          <a:ext cx="5386155" cy="71991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ZA" sz="1700" kern="1200" dirty="0"/>
            <a:t>Additional Audit Requirements – Not required by the Companies Act</a:t>
          </a:r>
        </a:p>
      </dsp:txBody>
      <dsp:txXfrm>
        <a:off x="0" y="0"/>
        <a:ext cx="5386155" cy="719917"/>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44494B-C712-48E9-B810-7305410BCDFC}">
      <dsp:nvSpPr>
        <dsp:cNvPr id="0" name=""/>
        <dsp:cNvSpPr/>
      </dsp:nvSpPr>
      <dsp:spPr>
        <a:xfrm>
          <a:off x="0" y="0"/>
          <a:ext cx="6294783" cy="83143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ZA" sz="2800" kern="1200" dirty="0"/>
            <a:t>Loss of Market Access due to the Proposed Bill</a:t>
          </a:r>
        </a:p>
      </dsp:txBody>
      <dsp:txXfrm>
        <a:off x="0" y="0"/>
        <a:ext cx="6294783" cy="83143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5031A-E7D8-45D6-BF20-72D0A2FD2A99}">
      <dsp:nvSpPr>
        <dsp:cNvPr id="0" name=""/>
        <dsp:cNvSpPr/>
      </dsp:nvSpPr>
      <dsp:spPr>
        <a:xfrm>
          <a:off x="0" y="0"/>
          <a:ext cx="5386155" cy="1609367"/>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ZA" sz="1700" kern="1200" dirty="0"/>
            <a:t>Requirements of Credit Insurance will exclude our company of supplying fruit into any African country, Russia, the Ukraine, India and Bangladesh (close to 30% of our business). Credit Insurance is not available OR expensive for shipments to these countries. This will affect ALL producers.</a:t>
          </a:r>
        </a:p>
      </dsp:txBody>
      <dsp:txXfrm>
        <a:off x="0" y="0"/>
        <a:ext cx="5386155" cy="1609367"/>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0C8484-F50C-40F0-8481-F7A90F210027}">
      <dsp:nvSpPr>
        <dsp:cNvPr id="0" name=""/>
        <dsp:cNvSpPr/>
      </dsp:nvSpPr>
      <dsp:spPr>
        <a:xfrm>
          <a:off x="0" y="0"/>
          <a:ext cx="7858540" cy="7675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MARKETING AND SELLING (1a)</a:t>
          </a:r>
          <a:endParaRPr lang="en-ZA" sz="2800" kern="1200" dirty="0"/>
        </a:p>
      </dsp:txBody>
      <dsp:txXfrm>
        <a:off x="0" y="0"/>
        <a:ext cx="7858540" cy="767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B4F7A7-F00B-4FB7-95C4-A2B99D90C85D}">
      <dsp:nvSpPr>
        <dsp:cNvPr id="0" name=""/>
        <dsp:cNvSpPr/>
      </dsp:nvSpPr>
      <dsp:spPr>
        <a:xfrm>
          <a:off x="0" y="0"/>
          <a:ext cx="6957391" cy="673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FRESHWORLD SERVICES</a:t>
          </a:r>
          <a:endParaRPr lang="en-ZA" sz="2800" kern="1200" dirty="0"/>
        </a:p>
      </dsp:txBody>
      <dsp:txXfrm>
        <a:off x="0" y="0"/>
        <a:ext cx="6957391" cy="6739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C08E86-9A89-4A0D-ACDA-B7AC03559F70}">
      <dsp:nvSpPr>
        <dsp:cNvPr id="0" name=""/>
        <dsp:cNvSpPr/>
      </dsp:nvSpPr>
      <dsp:spPr>
        <a:xfrm>
          <a:off x="0" y="0"/>
          <a:ext cx="2796209" cy="57563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t>TECHNICAL </a:t>
          </a:r>
          <a:endParaRPr lang="en-ZA" sz="2400" kern="1200"/>
        </a:p>
      </dsp:txBody>
      <dsp:txXfrm>
        <a:off x="0" y="0"/>
        <a:ext cx="2796209" cy="5756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CD69C1-C190-4B78-A72E-1B319B45E462}">
      <dsp:nvSpPr>
        <dsp:cNvPr id="0" name=""/>
        <dsp:cNvSpPr/>
      </dsp:nvSpPr>
      <dsp:spPr>
        <a:xfrm rot="16200000">
          <a:off x="519043" y="-519043"/>
          <a:ext cx="2587487" cy="3625573"/>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Provide up to date packing guide with marking requirements and allowable chemical residues for different markets.</a:t>
          </a:r>
          <a:endParaRPr lang="en-ZA" sz="2200" kern="1200" dirty="0"/>
        </a:p>
      </dsp:txBody>
      <dsp:txXfrm rot="16200000">
        <a:off x="842479" y="-842479"/>
        <a:ext cx="1940615" cy="3625573"/>
      </dsp:txXfrm>
    </dsp:sp>
    <dsp:sp modelId="{AE0A4C0B-3378-4E20-8AB1-DE5E239ECBE2}">
      <dsp:nvSpPr>
        <dsp:cNvPr id="0" name=""/>
        <dsp:cNvSpPr/>
      </dsp:nvSpPr>
      <dsp:spPr>
        <a:xfrm>
          <a:off x="3625573" y="0"/>
          <a:ext cx="3625573" cy="2587487"/>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Feedback on quality through the season.</a:t>
          </a:r>
          <a:endParaRPr lang="en-ZA" sz="2200" kern="1200" dirty="0"/>
        </a:p>
      </dsp:txBody>
      <dsp:txXfrm>
        <a:off x="3625573" y="0"/>
        <a:ext cx="3625573" cy="1940615"/>
      </dsp:txXfrm>
    </dsp:sp>
    <dsp:sp modelId="{349F28E8-5641-4577-BE49-0BA01C4D6A17}">
      <dsp:nvSpPr>
        <dsp:cNvPr id="0" name=""/>
        <dsp:cNvSpPr/>
      </dsp:nvSpPr>
      <dsp:spPr>
        <a:xfrm rot="10800000">
          <a:off x="0" y="2587487"/>
          <a:ext cx="3625573" cy="2587487"/>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Dedicated area representatives</a:t>
          </a:r>
          <a:endParaRPr lang="en-ZA" sz="2200" kern="1200" dirty="0"/>
        </a:p>
      </dsp:txBody>
      <dsp:txXfrm rot="10800000">
        <a:off x="0" y="3234358"/>
        <a:ext cx="3625573" cy="1940615"/>
      </dsp:txXfrm>
    </dsp:sp>
    <dsp:sp modelId="{1250E97B-8985-4297-B594-3E9F0917F7BF}">
      <dsp:nvSpPr>
        <dsp:cNvPr id="0" name=""/>
        <dsp:cNvSpPr/>
      </dsp:nvSpPr>
      <dsp:spPr>
        <a:xfrm rot="5400000">
          <a:off x="4144616" y="2068443"/>
          <a:ext cx="2587487" cy="3625573"/>
        </a:xfrm>
        <a:prstGeom prst="round1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Advice on cultivar selection</a:t>
          </a:r>
          <a:endParaRPr lang="en-ZA" sz="2200" kern="1200" dirty="0"/>
        </a:p>
      </dsp:txBody>
      <dsp:txXfrm rot="5400000">
        <a:off x="4468052" y="2391879"/>
        <a:ext cx="1940615" cy="3625573"/>
      </dsp:txXfrm>
    </dsp:sp>
    <dsp:sp modelId="{607FE888-E72A-474D-821D-D319893387B2}">
      <dsp:nvSpPr>
        <dsp:cNvPr id="0" name=""/>
        <dsp:cNvSpPr/>
      </dsp:nvSpPr>
      <dsp:spPr>
        <a:xfrm>
          <a:off x="2537901" y="1940615"/>
          <a:ext cx="2175344" cy="1293743"/>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TECHNICAL</a:t>
          </a:r>
          <a:endParaRPr lang="en-ZA" sz="2200" kern="1200" dirty="0"/>
        </a:p>
      </dsp:txBody>
      <dsp:txXfrm>
        <a:off x="2537901" y="1940615"/>
        <a:ext cx="2175344" cy="129374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B4F7A7-F00B-4FB7-95C4-A2B99D90C85D}">
      <dsp:nvSpPr>
        <dsp:cNvPr id="0" name=""/>
        <dsp:cNvSpPr/>
      </dsp:nvSpPr>
      <dsp:spPr>
        <a:xfrm>
          <a:off x="0" y="0"/>
          <a:ext cx="6957391" cy="6739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FRESHWORLD SERVICES (</a:t>
          </a:r>
          <a:r>
            <a:rPr lang="en-US" sz="2800" kern="1200" dirty="0" err="1"/>
            <a:t>cntd</a:t>
          </a:r>
          <a:r>
            <a:rPr lang="en-US" sz="2800" kern="1200" dirty="0"/>
            <a:t>)</a:t>
          </a:r>
          <a:endParaRPr lang="en-ZA" sz="2800" kern="1200" dirty="0"/>
        </a:p>
      </dsp:txBody>
      <dsp:txXfrm>
        <a:off x="0" y="0"/>
        <a:ext cx="6957391" cy="6739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5BB165-B970-433A-B5A0-7630760D46F3}">
      <dsp:nvSpPr>
        <dsp:cNvPr id="0" name=""/>
        <dsp:cNvSpPr/>
      </dsp:nvSpPr>
      <dsp:spPr>
        <a:xfrm>
          <a:off x="0" y="0"/>
          <a:ext cx="8203097" cy="1627911"/>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a:t>TECHNOLOGY AND SYSTEMS</a:t>
          </a:r>
          <a:endParaRPr lang="en-ZA" sz="5300" kern="1200" dirty="0"/>
        </a:p>
      </dsp:txBody>
      <dsp:txXfrm>
        <a:off x="0" y="0"/>
        <a:ext cx="8203097" cy="1627911"/>
      </dsp:txXfrm>
    </dsp:sp>
    <dsp:sp modelId="{92BDE9E3-E79B-4D45-8C15-CFC915E50FF3}">
      <dsp:nvSpPr>
        <dsp:cNvPr id="0" name=""/>
        <dsp:cNvSpPr/>
      </dsp:nvSpPr>
      <dsp:spPr>
        <a:xfrm>
          <a:off x="0" y="1658918"/>
          <a:ext cx="2731695" cy="341861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Logistics system for smooth information flow between packhouse and cold stores as well as weekly exported information back to the grower. Full traceability. </a:t>
          </a:r>
          <a:endParaRPr lang="en-ZA" sz="2400" kern="1200" dirty="0"/>
        </a:p>
      </dsp:txBody>
      <dsp:txXfrm>
        <a:off x="0" y="1658918"/>
        <a:ext cx="2731695" cy="3418614"/>
      </dsp:txXfrm>
    </dsp:sp>
    <dsp:sp modelId="{371284E2-FFC9-42ED-B33C-661EAFED9B5A}">
      <dsp:nvSpPr>
        <dsp:cNvPr id="0" name=""/>
        <dsp:cNvSpPr/>
      </dsp:nvSpPr>
      <dsp:spPr>
        <a:xfrm>
          <a:off x="2741573" y="1659431"/>
          <a:ext cx="2731695" cy="341861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TREASURY System that accommodate all payments. We are </a:t>
          </a:r>
          <a:r>
            <a:rPr lang="en-US" sz="2400" kern="1200" dirty="0">
              <a:solidFill>
                <a:srgbClr val="0070C0"/>
              </a:solidFill>
            </a:rPr>
            <a:t>Financial services board accredited (FSB). </a:t>
          </a:r>
        </a:p>
      </dsp:txBody>
      <dsp:txXfrm>
        <a:off x="2741573" y="1659431"/>
        <a:ext cx="2731695" cy="3418614"/>
      </dsp:txXfrm>
    </dsp:sp>
    <dsp:sp modelId="{F59655F1-E134-472B-8B8B-674614B1496B}">
      <dsp:nvSpPr>
        <dsp:cNvPr id="0" name=""/>
        <dsp:cNvSpPr/>
      </dsp:nvSpPr>
      <dsp:spPr>
        <a:xfrm>
          <a:off x="5467396" y="1675191"/>
          <a:ext cx="2731695" cy="3418614"/>
        </a:xfrm>
        <a:prstGeom prst="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Weekly reporting and reconciliation of all payments. </a:t>
          </a:r>
          <a:endParaRPr lang="en-ZA" sz="2400" kern="1200" dirty="0"/>
        </a:p>
      </dsp:txBody>
      <dsp:txXfrm>
        <a:off x="5467396" y="1675191"/>
        <a:ext cx="2731695" cy="3418614"/>
      </dsp:txXfrm>
    </dsp:sp>
    <dsp:sp modelId="{983B3ED3-674A-4E50-BDE4-1AD3F93AF12F}">
      <dsp:nvSpPr>
        <dsp:cNvPr id="0" name=""/>
        <dsp:cNvSpPr/>
      </dsp:nvSpPr>
      <dsp:spPr>
        <a:xfrm>
          <a:off x="0" y="5046526"/>
          <a:ext cx="8203097" cy="379846"/>
        </a:xfrm>
        <a:prstGeom prst="rect">
          <a:avLst/>
        </a:prstGeom>
        <a:solidFill>
          <a:schemeClr val="accent6"/>
        </a:solidFill>
        <a:ln>
          <a:noFill/>
        </a:ln>
        <a:effectLst/>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3AA439-3A97-42B2-85F1-DA5CB16FC7D0}">
      <dsp:nvSpPr>
        <dsp:cNvPr id="0" name=""/>
        <dsp:cNvSpPr/>
      </dsp:nvSpPr>
      <dsp:spPr>
        <a:xfrm>
          <a:off x="0" y="6835"/>
          <a:ext cx="7749955" cy="5276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ZA" sz="2200" kern="1200" dirty="0"/>
            <a:t>ROLE OF AN EXPORTER</a:t>
          </a:r>
        </a:p>
      </dsp:txBody>
      <dsp:txXfrm>
        <a:off x="0" y="6835"/>
        <a:ext cx="7749955" cy="52767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44494B-C712-48E9-B810-7305410BCDFC}">
      <dsp:nvSpPr>
        <dsp:cNvPr id="0" name=""/>
        <dsp:cNvSpPr/>
      </dsp:nvSpPr>
      <dsp:spPr>
        <a:xfrm>
          <a:off x="0" y="0"/>
          <a:ext cx="6294783" cy="7113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ZA" sz="2800" kern="1200" dirty="0"/>
            <a:t>Administrative Burden of Proposed Bill</a:t>
          </a:r>
        </a:p>
      </dsp:txBody>
      <dsp:txXfrm>
        <a:off x="0" y="0"/>
        <a:ext cx="6294783" cy="711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18E0B-A30B-40E0-97BC-45A1027D4E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3F259CD4-793F-4230-BD13-F08CF5430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8C6ECCF6-1166-41C5-9715-6A4D044FBA37}"/>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5" name="Footer Placeholder 4">
            <a:extLst>
              <a:ext uri="{FF2B5EF4-FFF2-40B4-BE49-F238E27FC236}">
                <a16:creationId xmlns:a16="http://schemas.microsoft.com/office/drawing/2014/main" xmlns="" id="{464CFD22-6CE5-4EFC-98F5-5CE5CD05B46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ADC1F145-8D76-48E4-800A-8326CFB0A76F}"/>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331477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A114B0-A98A-457E-B850-D96FD7CBBF48}"/>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3102ED0C-C4E5-4B30-B4D5-975C720112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0341C7B-CC29-447D-B1CA-9D51511C78B5}"/>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5" name="Footer Placeholder 4">
            <a:extLst>
              <a:ext uri="{FF2B5EF4-FFF2-40B4-BE49-F238E27FC236}">
                <a16:creationId xmlns:a16="http://schemas.microsoft.com/office/drawing/2014/main" xmlns="" id="{F67446AF-9F46-4609-B93F-5CFF2AD2333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383E19E5-770E-40A4-A846-0F33B50BF890}"/>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108888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9C5EA4-6E90-4CC6-B8CD-D80D1187E6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695BC4C9-8D56-403B-B66F-097B1890F5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A01FE07-A2AC-45DB-8FC3-93BC34E45777}"/>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5" name="Footer Placeholder 4">
            <a:extLst>
              <a:ext uri="{FF2B5EF4-FFF2-40B4-BE49-F238E27FC236}">
                <a16:creationId xmlns:a16="http://schemas.microsoft.com/office/drawing/2014/main" xmlns="" id="{DDBD6E12-029C-4FC7-9DB9-F63A217D281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37C0739-CF77-4240-ABC1-716BB9AD7BDD}"/>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132366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419C7DE-6D59-1843-B798-BB8A57E757C2}"/>
              </a:ext>
            </a:extLst>
          </p:cNvPr>
          <p:cNvSpPr>
            <a:spLocks noGrp="1"/>
          </p:cNvSpPr>
          <p:nvPr>
            <p:ph type="dt" sz="half" idx="10"/>
          </p:nvPr>
        </p:nvSpPr>
        <p:spPr/>
        <p:txBody>
          <a:bodyPr/>
          <a:lstStyle/>
          <a:p>
            <a:fld id="{C80438C4-10B6-0E4F-A9FA-A50281F1FBF3}" type="datetimeFigureOut">
              <a:rPr lang="en-US" smtClean="0"/>
              <a:pPr/>
              <a:t>5/4/2022</a:t>
            </a:fld>
            <a:endParaRPr lang="en-US"/>
          </a:p>
        </p:txBody>
      </p:sp>
      <p:sp>
        <p:nvSpPr>
          <p:cNvPr id="3" name="Footer Placeholder 2">
            <a:extLst>
              <a:ext uri="{FF2B5EF4-FFF2-40B4-BE49-F238E27FC236}">
                <a16:creationId xmlns:a16="http://schemas.microsoft.com/office/drawing/2014/main" xmlns="" id="{C20C4895-C483-5745-A595-7DA04D26B5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CF25EBE-93AF-264B-875B-D3A98CA4D52A}"/>
              </a:ext>
            </a:extLst>
          </p:cNvPr>
          <p:cNvSpPr>
            <a:spLocks noGrp="1"/>
          </p:cNvSpPr>
          <p:nvPr>
            <p:ph type="sldNum" sz="quarter" idx="12"/>
          </p:nvPr>
        </p:nvSpPr>
        <p:spPr/>
        <p:txBody>
          <a:bodyPr/>
          <a:lstStyle/>
          <a:p>
            <a:fld id="{7E08E11B-A792-FC4E-A7F1-7FEE605B54A8}" type="slidenum">
              <a:rPr lang="en-US" smtClean="0"/>
              <a:pPr/>
              <a:t>‹#›</a:t>
            </a:fld>
            <a:endParaRPr lang="en-US"/>
          </a:p>
        </p:txBody>
      </p:sp>
    </p:spTree>
    <p:extLst>
      <p:ext uri="{BB962C8B-B14F-4D97-AF65-F5344CB8AC3E}">
        <p14:creationId xmlns:p14="http://schemas.microsoft.com/office/powerpoint/2010/main" xmlns="" val="417822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D0866E-A86C-4320-BE6E-AF64119C46C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4A5392D2-8ECE-4F65-B122-331CB4694F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573F7EB-1C07-4961-B598-3070F67E5113}"/>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5" name="Footer Placeholder 4">
            <a:extLst>
              <a:ext uri="{FF2B5EF4-FFF2-40B4-BE49-F238E27FC236}">
                <a16:creationId xmlns:a16="http://schemas.microsoft.com/office/drawing/2014/main" xmlns="" id="{2047D316-8F08-42A2-BE22-251884A5C4B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2E31D4F9-70FC-4B4B-8302-5AF251CF25D2}"/>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400094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5CAE7B-C922-4240-BD76-7A9C37FD57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F4D84B28-E650-471C-B8C9-F922CC7908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E841B1-9A5D-4C08-B6C4-CA6E2260160F}"/>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5" name="Footer Placeholder 4">
            <a:extLst>
              <a:ext uri="{FF2B5EF4-FFF2-40B4-BE49-F238E27FC236}">
                <a16:creationId xmlns:a16="http://schemas.microsoft.com/office/drawing/2014/main" xmlns="" id="{2ED2C87C-CFE4-430E-9D49-1FD68B44A51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83EE47F-F271-4CC6-BEA7-31A1F24225B0}"/>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246651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A98A9-D47F-436B-A388-F0FB062B40F9}"/>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DBB4FF74-247E-4B95-AF02-465BB1FC4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3FF9C26D-DB64-4119-A502-9F8C2893D6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C940587E-9CD6-4251-B51A-1EE41FB4FABB}"/>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6" name="Footer Placeholder 5">
            <a:extLst>
              <a:ext uri="{FF2B5EF4-FFF2-40B4-BE49-F238E27FC236}">
                <a16:creationId xmlns:a16="http://schemas.microsoft.com/office/drawing/2014/main" xmlns="" id="{A99A0DD6-4591-4C2D-BF4D-B5A000A6FD4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647670F7-6815-416F-BF68-A28A73180AA6}"/>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404103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9FE7B-51F4-4195-9BD1-05164B57BCD6}"/>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1CD60DF-080B-44BE-8B29-86C5546FD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FD41C4B-81D7-4946-ADC0-5DB6AC724D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26F8D05B-07C9-478B-947B-7AEDBE2F0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FAC34C7-EE43-4AF1-BBE7-E8BEEA66F1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B7F05E1D-55C7-4B3F-8CAF-E3983B657BE0}"/>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8" name="Footer Placeholder 7">
            <a:extLst>
              <a:ext uri="{FF2B5EF4-FFF2-40B4-BE49-F238E27FC236}">
                <a16:creationId xmlns:a16="http://schemas.microsoft.com/office/drawing/2014/main" xmlns="" id="{9ADDAD52-2D59-412E-9150-161CF28C257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68B61B3C-DD26-4F8F-9A7B-504206D6E8C2}"/>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2936946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ACBA3-B54E-4991-A63A-DFA3557F5EFB}"/>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A5D99235-224B-43E9-B2FD-0EE2A27A8074}"/>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4" name="Footer Placeholder 3">
            <a:extLst>
              <a:ext uri="{FF2B5EF4-FFF2-40B4-BE49-F238E27FC236}">
                <a16:creationId xmlns:a16="http://schemas.microsoft.com/office/drawing/2014/main" xmlns="" id="{171D8031-04F8-4CBD-9BA6-5B72FC2F4C20}"/>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A9FA7806-BC6E-4F01-9699-700504E7CCB5}"/>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694619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CF7A39E-CFCA-48DE-8E77-73773DD0F840}"/>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3" name="Footer Placeholder 2">
            <a:extLst>
              <a:ext uri="{FF2B5EF4-FFF2-40B4-BE49-F238E27FC236}">
                <a16:creationId xmlns:a16="http://schemas.microsoft.com/office/drawing/2014/main" xmlns="" id="{C75DCF0B-07A6-4C6D-B3BE-C26AA3FCAFD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481991AE-7831-4B63-AED0-460579F7A73C}"/>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382078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D1BA1-B9AC-4447-A92D-57D669CC4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5BCC8DBE-44EA-4C11-9957-A719D13A8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E36023B1-1F19-4188-9B88-124133506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F5E596-0D58-408C-AB76-D17A08E727C1}"/>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6" name="Footer Placeholder 5">
            <a:extLst>
              <a:ext uri="{FF2B5EF4-FFF2-40B4-BE49-F238E27FC236}">
                <a16:creationId xmlns:a16="http://schemas.microsoft.com/office/drawing/2014/main" xmlns="" id="{E596FDCD-8F81-495A-AA9A-34073BF6613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92EE4E08-A669-4D0F-8461-320AC9A7E447}"/>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271178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7E54A-C8B7-4B43-A190-1591B82E5A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ACAF1DE1-8BD5-43D6-BF26-DBAA252BD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AEA2FBA6-6F83-42B2-8411-7FC8F7D1F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A646CA5-D40D-4EC8-A311-7F5708D89F26}"/>
              </a:ext>
            </a:extLst>
          </p:cNvPr>
          <p:cNvSpPr>
            <a:spLocks noGrp="1"/>
          </p:cNvSpPr>
          <p:nvPr>
            <p:ph type="dt" sz="half" idx="10"/>
          </p:nvPr>
        </p:nvSpPr>
        <p:spPr/>
        <p:txBody>
          <a:bodyPr/>
          <a:lstStyle/>
          <a:p>
            <a:fld id="{37680B11-91CC-4154-8441-F5A22A4FA1FF}" type="datetimeFigureOut">
              <a:rPr lang="en-ZA" smtClean="0"/>
              <a:pPr/>
              <a:t>2022/05/04</a:t>
            </a:fld>
            <a:endParaRPr lang="en-ZA"/>
          </a:p>
        </p:txBody>
      </p:sp>
      <p:sp>
        <p:nvSpPr>
          <p:cNvPr id="6" name="Footer Placeholder 5">
            <a:extLst>
              <a:ext uri="{FF2B5EF4-FFF2-40B4-BE49-F238E27FC236}">
                <a16:creationId xmlns:a16="http://schemas.microsoft.com/office/drawing/2014/main" xmlns="" id="{AE7D81A7-C4A5-432C-89D0-D383B03F2B1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F44C572F-6107-4A87-BECB-7B2732146C79}"/>
              </a:ext>
            </a:extLst>
          </p:cNvPr>
          <p:cNvSpPr>
            <a:spLocks noGrp="1"/>
          </p:cNvSpPr>
          <p:nvPr>
            <p:ph type="sldNum" sz="quarter" idx="12"/>
          </p:nvPr>
        </p:nvSpPr>
        <p:spPr/>
        <p:txBody>
          <a:body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107646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D94656-EED3-4CE3-A132-C8C926FF5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A7204AA-07DB-4D38-950E-F5A4EBB219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13843A04-5FFE-48E8-9392-3A4DFB374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80B11-91CC-4154-8441-F5A22A4FA1FF}" type="datetimeFigureOut">
              <a:rPr lang="en-ZA" smtClean="0"/>
              <a:pPr/>
              <a:t>2022/05/04</a:t>
            </a:fld>
            <a:endParaRPr lang="en-ZA"/>
          </a:p>
        </p:txBody>
      </p:sp>
      <p:sp>
        <p:nvSpPr>
          <p:cNvPr id="5" name="Footer Placeholder 4">
            <a:extLst>
              <a:ext uri="{FF2B5EF4-FFF2-40B4-BE49-F238E27FC236}">
                <a16:creationId xmlns:a16="http://schemas.microsoft.com/office/drawing/2014/main" xmlns="" id="{F4510BB3-4BBD-4FEE-A25B-294F09DA6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35975987-DF9C-46F0-BE58-CBCE97F9A2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BF291-3B6B-4428-B195-A3609324B9ED}" type="slidenum">
              <a:rPr lang="en-ZA" smtClean="0"/>
              <a:pPr/>
              <a:t>‹#›</a:t>
            </a:fld>
            <a:endParaRPr lang="en-ZA"/>
          </a:p>
        </p:txBody>
      </p:sp>
    </p:spTree>
    <p:extLst>
      <p:ext uri="{BB962C8B-B14F-4D97-AF65-F5344CB8AC3E}">
        <p14:creationId xmlns:p14="http://schemas.microsoft.com/office/powerpoint/2010/main" xmlns="" val="161684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12A25C-37C2-944C-9F7D-4ADE10001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E2F7FFF0-29D3-1648-A3D4-71B18395B5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0763A418-0026-DB46-B6B2-4BE7D8F68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438C4-10B6-0E4F-A9FA-A50281F1FBF3}" type="datetimeFigureOut">
              <a:rPr lang="en-US" smtClean="0"/>
              <a:pPr/>
              <a:t>5/4/2022</a:t>
            </a:fld>
            <a:endParaRPr lang="en-US"/>
          </a:p>
        </p:txBody>
      </p:sp>
      <p:sp>
        <p:nvSpPr>
          <p:cNvPr id="5" name="Footer Placeholder 4">
            <a:extLst>
              <a:ext uri="{FF2B5EF4-FFF2-40B4-BE49-F238E27FC236}">
                <a16:creationId xmlns:a16="http://schemas.microsoft.com/office/drawing/2014/main" xmlns="" id="{30A36EAA-53C8-5C41-A5EB-D9CDC231B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DB1456-93B5-0E4F-846A-691852AE79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8E11B-A792-FC4E-A7F1-7FEE605B54A8}" type="slidenum">
              <a:rPr lang="en-US" smtClean="0"/>
              <a:pPr/>
              <a:t>‹#›</a:t>
            </a:fld>
            <a:endParaRPr lang="en-US"/>
          </a:p>
        </p:txBody>
      </p:sp>
    </p:spTree>
    <p:extLst>
      <p:ext uri="{BB962C8B-B14F-4D97-AF65-F5344CB8AC3E}">
        <p14:creationId xmlns:p14="http://schemas.microsoft.com/office/powerpoint/2010/main" xmlns="" val="83868471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2.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2.jpe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2.jpe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2.jpeg"/><Relationship Id="rId5" Type="http://schemas.openxmlformats.org/officeDocument/2006/relationships/diagramColors" Target="../diagrams/colors2.xml"/><Relationship Id="rId10" Type="http://schemas.openxmlformats.org/officeDocument/2006/relationships/image" Target="../media/image6.jpe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image" Target="../media/image6.jpe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8.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image" Target="../media/image2.jpe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2.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xmlns="" id="{495FDC1F-170D-44B8-ACEF-7D2B9150CEB6}"/>
              </a:ext>
            </a:extLst>
          </p:cNvPr>
          <p:cNvPicPr>
            <a:picLocks noChangeAspect="1"/>
          </p:cNvPicPr>
          <p:nvPr/>
        </p:nvPicPr>
        <p:blipFill rotWithShape="1">
          <a:blip r:embed="rId2" cstate="print"/>
          <a:srcRect r="4198" b="2"/>
          <a:stretch/>
        </p:blipFill>
        <p:spPr>
          <a:xfrm>
            <a:off x="863972" y="3026833"/>
            <a:ext cx="2512568" cy="2702406"/>
          </a:xfrm>
          <a:prstGeom prst="rect">
            <a:avLst/>
          </a:prstGeom>
        </p:spPr>
      </p:pic>
      <p:sp>
        <p:nvSpPr>
          <p:cNvPr id="5" name="TextBox 4">
            <a:extLst>
              <a:ext uri="{FF2B5EF4-FFF2-40B4-BE49-F238E27FC236}">
                <a16:creationId xmlns:a16="http://schemas.microsoft.com/office/drawing/2014/main" xmlns="" id="{98810434-8DA0-C37C-777D-6DCE6E30C621}"/>
              </a:ext>
            </a:extLst>
          </p:cNvPr>
          <p:cNvSpPr txBox="1"/>
          <p:nvPr/>
        </p:nvSpPr>
        <p:spPr>
          <a:xfrm>
            <a:off x="2812518" y="1749560"/>
            <a:ext cx="7460793" cy="1815882"/>
          </a:xfrm>
          <a:prstGeom prst="rect">
            <a:avLst/>
          </a:prstGeom>
          <a:noFill/>
        </p:spPr>
        <p:txBody>
          <a:bodyPr wrap="square">
            <a:spAutoFit/>
          </a:bodyPr>
          <a:lstStyle/>
          <a:p>
            <a:pPr algn="ctr"/>
            <a:r>
              <a:rPr lang="en-US" sz="2800" dirty="0"/>
              <a:t>PORTFOLIO COMMITTEE ON AGRICULTURE, LAND REFORM AND RURAL DEVELOPMENT AGRICULTURAL PRODUCE AGENTS AMENDMENT BILL [B 6 – 2020]</a:t>
            </a:r>
          </a:p>
        </p:txBody>
      </p:sp>
      <p:sp>
        <p:nvSpPr>
          <p:cNvPr id="2" name="TextBox 1">
            <a:extLst>
              <a:ext uri="{FF2B5EF4-FFF2-40B4-BE49-F238E27FC236}">
                <a16:creationId xmlns:a16="http://schemas.microsoft.com/office/drawing/2014/main" xmlns="" id="{32082A9C-BC34-15ED-C3BF-C359352A7713}"/>
              </a:ext>
            </a:extLst>
          </p:cNvPr>
          <p:cNvSpPr txBox="1"/>
          <p:nvPr/>
        </p:nvSpPr>
        <p:spPr>
          <a:xfrm>
            <a:off x="710199" y="5729239"/>
            <a:ext cx="4340365" cy="369332"/>
          </a:xfrm>
          <a:prstGeom prst="rect">
            <a:avLst/>
          </a:prstGeom>
          <a:noFill/>
        </p:spPr>
        <p:txBody>
          <a:bodyPr wrap="square" rtlCol="0">
            <a:spAutoFit/>
          </a:bodyPr>
          <a:lstStyle/>
          <a:p>
            <a:pPr algn="l"/>
            <a:r>
              <a:rPr lang="en-US" i="1" dirty="0">
                <a:solidFill>
                  <a:schemeClr val="bg1">
                    <a:lumMod val="75000"/>
                  </a:schemeClr>
                </a:solidFill>
              </a:rPr>
              <a:t>PRESENTATION BY ADOLF KIEVIET</a:t>
            </a:r>
          </a:p>
        </p:txBody>
      </p:sp>
    </p:spTree>
    <p:extLst>
      <p:ext uri="{BB962C8B-B14F-4D97-AF65-F5344CB8AC3E}">
        <p14:creationId xmlns:p14="http://schemas.microsoft.com/office/powerpoint/2010/main" xmlns="" val="466149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3900AFD-61FC-4586-9DCC-D02CE3E04A13}"/>
              </a:ext>
            </a:extLst>
          </p:cNvPr>
          <p:cNvGraphicFramePr/>
          <p:nvPr>
            <p:extLst>
              <p:ext uri="{D42A27DB-BD31-4B8C-83A1-F6EECF244321}">
                <p14:modId xmlns:p14="http://schemas.microsoft.com/office/powerpoint/2010/main" xmlns="" val="1173836858"/>
              </p:ext>
            </p:extLst>
          </p:nvPr>
        </p:nvGraphicFramePr>
        <p:xfrm>
          <a:off x="3077388" y="345058"/>
          <a:ext cx="6294783" cy="832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xmlns="" id="{41B421D0-F745-498D-85BD-F5846A69744D}"/>
              </a:ext>
            </a:extLst>
          </p:cNvPr>
          <p:cNvGraphicFramePr/>
          <p:nvPr>
            <p:extLst>
              <p:ext uri="{D42A27DB-BD31-4B8C-83A1-F6EECF244321}">
                <p14:modId xmlns:p14="http://schemas.microsoft.com/office/powerpoint/2010/main" xmlns="" val="2710075207"/>
              </p:ext>
            </p:extLst>
          </p:nvPr>
        </p:nvGraphicFramePr>
        <p:xfrm>
          <a:off x="3531698" y="1485941"/>
          <a:ext cx="5386155" cy="16109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12">
            <a:extLst>
              <a:ext uri="{FF2B5EF4-FFF2-40B4-BE49-F238E27FC236}">
                <a16:creationId xmlns:a16="http://schemas.microsoft.com/office/drawing/2014/main" xmlns="" id="{E4C49A7A-BF8E-4AD5-BEBE-7BB266804DEC}"/>
              </a:ext>
            </a:extLst>
          </p:cNvPr>
          <p:cNvGrpSpPr/>
          <p:nvPr/>
        </p:nvGrpSpPr>
        <p:grpSpPr>
          <a:xfrm>
            <a:off x="3531697" y="3312811"/>
            <a:ext cx="5386155" cy="1372832"/>
            <a:chOff x="128779" y="931247"/>
            <a:chExt cx="5386155" cy="675327"/>
          </a:xfrm>
        </p:grpSpPr>
        <p:sp>
          <p:nvSpPr>
            <p:cNvPr id="14" name="Rectangle: Rounded Corners 13">
              <a:extLst>
                <a:ext uri="{FF2B5EF4-FFF2-40B4-BE49-F238E27FC236}">
                  <a16:creationId xmlns:a16="http://schemas.microsoft.com/office/drawing/2014/main" xmlns="" id="{0E7DDBB8-F056-44E1-8B06-2C057244FAF3}"/>
                </a:ext>
              </a:extLst>
            </p:cNvPr>
            <p:cNvSpPr/>
            <p:nvPr/>
          </p:nvSpPr>
          <p:spPr>
            <a:xfrm>
              <a:off x="128779" y="931247"/>
              <a:ext cx="5386155" cy="6753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xmlns="" id="{0AC75FEE-E827-407F-8519-ADE7C054D064}"/>
                </a:ext>
              </a:extLst>
            </p:cNvPr>
            <p:cNvSpPr txBox="1"/>
            <p:nvPr/>
          </p:nvSpPr>
          <p:spPr>
            <a:xfrm>
              <a:off x="161747" y="1063464"/>
              <a:ext cx="5320221" cy="347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kern="1200" dirty="0"/>
                <a:t>Requirements of Marine Insurance will add additional transaction cost of at least 1%. This will make us as a country less competitive in the Global Market. Here we already compete with countries that have Free Trade Agreements in place.</a:t>
              </a:r>
            </a:p>
          </p:txBody>
        </p:sp>
      </p:grpSp>
      <p:pic>
        <p:nvPicPr>
          <p:cNvPr id="25" name="Picture 24" descr="A close up of a logo&#10;&#10;Description automatically generated">
            <a:extLst>
              <a:ext uri="{FF2B5EF4-FFF2-40B4-BE49-F238E27FC236}">
                <a16:creationId xmlns:a16="http://schemas.microsoft.com/office/drawing/2014/main" xmlns="" id="{70D9D860-0DE5-47FB-B6F7-7DA108272EE5}"/>
              </a:ext>
            </a:extLst>
          </p:cNvPr>
          <p:cNvPicPr>
            <a:picLocks noChangeAspect="1"/>
          </p:cNvPicPr>
          <p:nvPr/>
        </p:nvPicPr>
        <p:blipFill>
          <a:blip r:embed="rId12" cstate="print"/>
          <a:stretch>
            <a:fillRect/>
          </a:stretch>
        </p:blipFill>
        <p:spPr>
          <a:xfrm>
            <a:off x="10550108" y="5402992"/>
            <a:ext cx="1311140" cy="1304829"/>
          </a:xfrm>
          <a:prstGeom prst="rect">
            <a:avLst/>
          </a:prstGeom>
        </p:spPr>
      </p:pic>
    </p:spTree>
    <p:extLst>
      <p:ext uri="{BB962C8B-B14F-4D97-AF65-F5344CB8AC3E}">
        <p14:creationId xmlns:p14="http://schemas.microsoft.com/office/powerpoint/2010/main" xmlns="" val="425142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3900AFD-61FC-4586-9DCC-D02CE3E04A13}"/>
              </a:ext>
            </a:extLst>
          </p:cNvPr>
          <p:cNvGraphicFramePr/>
          <p:nvPr>
            <p:extLst>
              <p:ext uri="{D42A27DB-BD31-4B8C-83A1-F6EECF244321}">
                <p14:modId xmlns:p14="http://schemas.microsoft.com/office/powerpoint/2010/main" xmlns="" val="2059398333"/>
              </p:ext>
            </p:extLst>
          </p:nvPr>
        </p:nvGraphicFramePr>
        <p:xfrm>
          <a:off x="3077388" y="345058"/>
          <a:ext cx="6294783" cy="832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xmlns="" id="{41B421D0-F745-498D-85BD-F5846A69744D}"/>
              </a:ext>
            </a:extLst>
          </p:cNvPr>
          <p:cNvGraphicFramePr/>
          <p:nvPr>
            <p:extLst>
              <p:ext uri="{D42A27DB-BD31-4B8C-83A1-F6EECF244321}">
                <p14:modId xmlns:p14="http://schemas.microsoft.com/office/powerpoint/2010/main" xmlns="" val="1476382879"/>
              </p:ext>
            </p:extLst>
          </p:nvPr>
        </p:nvGraphicFramePr>
        <p:xfrm>
          <a:off x="3531698" y="1485942"/>
          <a:ext cx="5386155" cy="16368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12">
            <a:extLst>
              <a:ext uri="{FF2B5EF4-FFF2-40B4-BE49-F238E27FC236}">
                <a16:creationId xmlns:a16="http://schemas.microsoft.com/office/drawing/2014/main" xmlns="" id="{E4C49A7A-BF8E-4AD5-BEBE-7BB266804DEC}"/>
              </a:ext>
            </a:extLst>
          </p:cNvPr>
          <p:cNvGrpSpPr/>
          <p:nvPr/>
        </p:nvGrpSpPr>
        <p:grpSpPr>
          <a:xfrm>
            <a:off x="3531697" y="3429000"/>
            <a:ext cx="5386155" cy="1372832"/>
            <a:chOff x="128779" y="931247"/>
            <a:chExt cx="5386155" cy="675327"/>
          </a:xfrm>
        </p:grpSpPr>
        <p:sp>
          <p:nvSpPr>
            <p:cNvPr id="14" name="Rectangle: Rounded Corners 13">
              <a:extLst>
                <a:ext uri="{FF2B5EF4-FFF2-40B4-BE49-F238E27FC236}">
                  <a16:creationId xmlns:a16="http://schemas.microsoft.com/office/drawing/2014/main" xmlns="" id="{0E7DDBB8-F056-44E1-8B06-2C057244FAF3}"/>
                </a:ext>
              </a:extLst>
            </p:cNvPr>
            <p:cNvSpPr/>
            <p:nvPr/>
          </p:nvSpPr>
          <p:spPr>
            <a:xfrm>
              <a:off x="128779" y="931247"/>
              <a:ext cx="5386155" cy="6753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xmlns="" id="{0AC75FEE-E827-407F-8519-ADE7C054D064}"/>
                </a:ext>
              </a:extLst>
            </p:cNvPr>
            <p:cNvSpPr txBox="1"/>
            <p:nvPr/>
          </p:nvSpPr>
          <p:spPr>
            <a:xfrm>
              <a:off x="161747" y="1063464"/>
              <a:ext cx="5320221" cy="347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kern="1200" dirty="0"/>
                <a:t>The proposed Fidelity fund contribution will place another burden on exporters. Currently, South African exports are not subsidised by government. In fact, most of the trade shows and export  related marketing activities are self-funded by voluntary organisations like the FPEF.</a:t>
              </a:r>
            </a:p>
          </p:txBody>
        </p:sp>
      </p:grpSp>
      <p:pic>
        <p:nvPicPr>
          <p:cNvPr id="17" name="Picture 16" descr="A close up of a logo&#10;&#10;Description automatically generated">
            <a:extLst>
              <a:ext uri="{FF2B5EF4-FFF2-40B4-BE49-F238E27FC236}">
                <a16:creationId xmlns:a16="http://schemas.microsoft.com/office/drawing/2014/main" xmlns="" id="{7C5B812C-DB7C-420F-8FE3-AE0D129154D2}"/>
              </a:ext>
            </a:extLst>
          </p:cNvPr>
          <p:cNvPicPr>
            <a:picLocks noChangeAspect="1"/>
          </p:cNvPicPr>
          <p:nvPr/>
        </p:nvPicPr>
        <p:blipFill>
          <a:blip r:embed="rId12" cstate="print"/>
          <a:stretch>
            <a:fillRect/>
          </a:stretch>
        </p:blipFill>
        <p:spPr>
          <a:xfrm>
            <a:off x="10550108" y="5402992"/>
            <a:ext cx="1311140" cy="1304829"/>
          </a:xfrm>
          <a:prstGeom prst="rect">
            <a:avLst/>
          </a:prstGeom>
        </p:spPr>
      </p:pic>
    </p:spTree>
    <p:extLst>
      <p:ext uri="{BB962C8B-B14F-4D97-AF65-F5344CB8AC3E}">
        <p14:creationId xmlns:p14="http://schemas.microsoft.com/office/powerpoint/2010/main" xmlns="" val="369940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3900AFD-61FC-4586-9DCC-D02CE3E04A13}"/>
              </a:ext>
            </a:extLst>
          </p:cNvPr>
          <p:cNvGraphicFramePr/>
          <p:nvPr>
            <p:extLst>
              <p:ext uri="{D42A27DB-BD31-4B8C-83A1-F6EECF244321}">
                <p14:modId xmlns:p14="http://schemas.microsoft.com/office/powerpoint/2010/main" xmlns="" val="3162274791"/>
              </p:ext>
            </p:extLst>
          </p:nvPr>
        </p:nvGraphicFramePr>
        <p:xfrm>
          <a:off x="3077388" y="345058"/>
          <a:ext cx="6294783" cy="832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xmlns="" id="{41B421D0-F745-498D-85BD-F5846A69744D}"/>
              </a:ext>
            </a:extLst>
          </p:cNvPr>
          <p:cNvGraphicFramePr/>
          <p:nvPr>
            <p:extLst>
              <p:ext uri="{D42A27DB-BD31-4B8C-83A1-F6EECF244321}">
                <p14:modId xmlns:p14="http://schemas.microsoft.com/office/powerpoint/2010/main" xmlns="" val="1272246339"/>
              </p:ext>
            </p:extLst>
          </p:nvPr>
        </p:nvGraphicFramePr>
        <p:xfrm>
          <a:off x="3531698" y="1485942"/>
          <a:ext cx="5386155" cy="16368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12">
            <a:extLst>
              <a:ext uri="{FF2B5EF4-FFF2-40B4-BE49-F238E27FC236}">
                <a16:creationId xmlns:a16="http://schemas.microsoft.com/office/drawing/2014/main" xmlns="" id="{E4C49A7A-BF8E-4AD5-BEBE-7BB266804DEC}"/>
              </a:ext>
            </a:extLst>
          </p:cNvPr>
          <p:cNvGrpSpPr/>
          <p:nvPr/>
        </p:nvGrpSpPr>
        <p:grpSpPr>
          <a:xfrm>
            <a:off x="3531697" y="3429000"/>
            <a:ext cx="5386155" cy="1069109"/>
            <a:chOff x="128779" y="931247"/>
            <a:chExt cx="5386155" cy="675327"/>
          </a:xfrm>
        </p:grpSpPr>
        <p:sp>
          <p:nvSpPr>
            <p:cNvPr id="14" name="Rectangle: Rounded Corners 13">
              <a:extLst>
                <a:ext uri="{FF2B5EF4-FFF2-40B4-BE49-F238E27FC236}">
                  <a16:creationId xmlns:a16="http://schemas.microsoft.com/office/drawing/2014/main" xmlns="" id="{0E7DDBB8-F056-44E1-8B06-2C057244FAF3}"/>
                </a:ext>
              </a:extLst>
            </p:cNvPr>
            <p:cNvSpPr/>
            <p:nvPr/>
          </p:nvSpPr>
          <p:spPr>
            <a:xfrm>
              <a:off x="128779" y="931247"/>
              <a:ext cx="5386155" cy="6753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xmlns="" id="{0AC75FEE-E827-407F-8519-ADE7C054D064}"/>
                </a:ext>
              </a:extLst>
            </p:cNvPr>
            <p:cNvSpPr txBox="1"/>
            <p:nvPr/>
          </p:nvSpPr>
          <p:spPr>
            <a:xfrm>
              <a:off x="161747" y="1063464"/>
              <a:ext cx="5320221" cy="347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a:r>
                <a:rPr lang="en-US" sz="1700" dirty="0">
                  <a:solidFill>
                    <a:schemeClr val="tx1"/>
                  </a:solidFill>
                </a:rPr>
                <a:t>Review the current definition of Agent as the current definition is NOT representative of the Fresh Produce Export environment. </a:t>
              </a:r>
              <a:endParaRPr lang="en-ZA" sz="1700" dirty="0"/>
            </a:p>
          </p:txBody>
        </p:sp>
      </p:grpSp>
      <p:pic>
        <p:nvPicPr>
          <p:cNvPr id="17" name="Picture 16" descr="A close up of a logo&#10;&#10;Description automatically generated">
            <a:extLst>
              <a:ext uri="{FF2B5EF4-FFF2-40B4-BE49-F238E27FC236}">
                <a16:creationId xmlns:a16="http://schemas.microsoft.com/office/drawing/2014/main" xmlns="" id="{7C5B812C-DB7C-420F-8FE3-AE0D129154D2}"/>
              </a:ext>
            </a:extLst>
          </p:cNvPr>
          <p:cNvPicPr>
            <a:picLocks noChangeAspect="1"/>
          </p:cNvPicPr>
          <p:nvPr/>
        </p:nvPicPr>
        <p:blipFill>
          <a:blip r:embed="rId12" cstate="print"/>
          <a:stretch>
            <a:fillRect/>
          </a:stretch>
        </p:blipFill>
        <p:spPr>
          <a:xfrm>
            <a:off x="10550108" y="5402992"/>
            <a:ext cx="1311140" cy="1304829"/>
          </a:xfrm>
          <a:prstGeom prst="rect">
            <a:avLst/>
          </a:prstGeom>
        </p:spPr>
      </p:pic>
      <p:grpSp>
        <p:nvGrpSpPr>
          <p:cNvPr id="8" name="Group 7">
            <a:extLst>
              <a:ext uri="{FF2B5EF4-FFF2-40B4-BE49-F238E27FC236}">
                <a16:creationId xmlns:a16="http://schemas.microsoft.com/office/drawing/2014/main" xmlns="" id="{2E964055-A336-41D0-AB25-9612AFEA2C0C}"/>
              </a:ext>
            </a:extLst>
          </p:cNvPr>
          <p:cNvGrpSpPr/>
          <p:nvPr/>
        </p:nvGrpSpPr>
        <p:grpSpPr>
          <a:xfrm>
            <a:off x="3531696" y="4906574"/>
            <a:ext cx="5386155" cy="992835"/>
            <a:chOff x="128779" y="931247"/>
            <a:chExt cx="5386155" cy="675327"/>
          </a:xfrm>
        </p:grpSpPr>
        <p:sp>
          <p:nvSpPr>
            <p:cNvPr id="9" name="Rectangle: Rounded Corners 8">
              <a:extLst>
                <a:ext uri="{FF2B5EF4-FFF2-40B4-BE49-F238E27FC236}">
                  <a16:creationId xmlns:a16="http://schemas.microsoft.com/office/drawing/2014/main" xmlns="" id="{8A6150CE-A8F9-470D-8FFD-9ECE39D65C90}"/>
                </a:ext>
              </a:extLst>
            </p:cNvPr>
            <p:cNvSpPr/>
            <p:nvPr/>
          </p:nvSpPr>
          <p:spPr>
            <a:xfrm>
              <a:off x="128779" y="931247"/>
              <a:ext cx="5386155" cy="6753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ctangle: Rounded Corners 4">
              <a:extLst>
                <a:ext uri="{FF2B5EF4-FFF2-40B4-BE49-F238E27FC236}">
                  <a16:creationId xmlns:a16="http://schemas.microsoft.com/office/drawing/2014/main" xmlns="" id="{DD076D7B-25EB-4E76-BBDD-1BBBB7E1E095}"/>
                </a:ext>
              </a:extLst>
            </p:cNvPr>
            <p:cNvSpPr txBox="1"/>
            <p:nvPr/>
          </p:nvSpPr>
          <p:spPr>
            <a:xfrm>
              <a:off x="161747" y="1063464"/>
              <a:ext cx="5320221" cy="347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lvl="0" algn="ctr"/>
              <a:r>
                <a:rPr lang="en-US" sz="1700" dirty="0">
                  <a:solidFill>
                    <a:schemeClr val="tx1"/>
                  </a:solidFill>
                </a:rPr>
                <a:t>Rely on current structures already in place (FPEF, </a:t>
              </a:r>
              <a:r>
                <a:rPr lang="en-US" sz="1700" dirty="0" err="1">
                  <a:solidFill>
                    <a:schemeClr val="tx1"/>
                  </a:solidFill>
                </a:rPr>
                <a:t>FruitSA</a:t>
              </a:r>
              <a:r>
                <a:rPr lang="en-US" sz="1700" dirty="0">
                  <a:solidFill>
                    <a:schemeClr val="tx1"/>
                  </a:solidFill>
                </a:rPr>
                <a:t> etc.) to self-regulate and provide guidance to government on matters relating to Export of Fresh Produce.</a:t>
              </a:r>
              <a:endParaRPr lang="en-ZA" sz="1700" dirty="0"/>
            </a:p>
          </p:txBody>
        </p:sp>
      </p:grpSp>
    </p:spTree>
    <p:extLst>
      <p:ext uri="{BB962C8B-B14F-4D97-AF65-F5344CB8AC3E}">
        <p14:creationId xmlns:p14="http://schemas.microsoft.com/office/powerpoint/2010/main" xmlns="" val="247380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74CB9D2B-F486-43A9-93AC-3A037311AB80}"/>
              </a:ext>
            </a:extLst>
          </p:cNvPr>
          <p:cNvGraphicFramePr/>
          <p:nvPr>
            <p:extLst>
              <p:ext uri="{D42A27DB-BD31-4B8C-83A1-F6EECF244321}">
                <p14:modId xmlns:p14="http://schemas.microsoft.com/office/powerpoint/2010/main" xmlns="" val="3736275083"/>
              </p:ext>
            </p:extLst>
          </p:nvPr>
        </p:nvGraphicFramePr>
        <p:xfrm>
          <a:off x="1934817" y="278605"/>
          <a:ext cx="7858540" cy="781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B6CED293-71D7-4706-B0CC-F83D48984E61}"/>
              </a:ext>
            </a:extLst>
          </p:cNvPr>
          <p:cNvSpPr txBox="1"/>
          <p:nvPr/>
        </p:nvSpPr>
        <p:spPr>
          <a:xfrm>
            <a:off x="1423359" y="1382073"/>
            <a:ext cx="9126748" cy="347787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Calibri" panose="020F0502020204030204"/>
              </a:rPr>
              <a:t>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ITEM</a:t>
            </a:r>
            <a:r>
              <a:rPr kumimoji="0" lang="en-US" sz="2000" b="1"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PAGE</a:t>
            </a: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Freshworld background </a:t>
            </a:r>
          </a:p>
          <a:p>
            <a:pPr marL="914400" lvl="1" indent="-457200">
              <a:buFont typeface="+mj-lt"/>
              <a:buAutoNum type="alphaLcParen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Marketing and Selling 						p3</a:t>
            </a:r>
          </a:p>
          <a:p>
            <a:pPr marL="914400" lvl="1" indent="-457200">
              <a:buFont typeface="+mj-lt"/>
              <a:buAutoNum type="alphaLcParenR"/>
            </a:pPr>
            <a:r>
              <a:rPr lang="en-US" sz="2000" dirty="0">
                <a:solidFill>
                  <a:prstClr val="black"/>
                </a:solidFill>
                <a:latin typeface="Calibri" panose="020F0502020204030204"/>
              </a:rPr>
              <a:t>Market Distribution						p4</a:t>
            </a:r>
          </a:p>
          <a:p>
            <a:pPr marL="914400" lvl="1" indent="-457200">
              <a:buFont typeface="+mj-lt"/>
              <a:buAutoNum type="alphaLcParen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Support Functions						p5-6</a:t>
            </a: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Role of an Exporter							p7-8</a:t>
            </a: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lang="en-US" sz="2000" dirty="0">
                <a:solidFill>
                  <a:prstClr val="black"/>
                </a:solidFill>
                <a:latin typeface="Calibri" panose="020F0502020204030204"/>
              </a:rPr>
              <a:t>Market Access that will be curtailed due to Proposed Bill			p9</a:t>
            </a: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lang="en-US" sz="2000" dirty="0">
                <a:solidFill>
                  <a:prstClr val="black"/>
                </a:solidFill>
                <a:latin typeface="Calibri" panose="020F0502020204030204"/>
              </a:rPr>
              <a:t>Additional Costs that will be incurred due to Proposed Bill			p10</a:t>
            </a: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lang="en-US" sz="2000" dirty="0">
                <a:solidFill>
                  <a:prstClr val="black"/>
                </a:solidFill>
                <a:latin typeface="Calibri" panose="020F0502020204030204"/>
              </a:rPr>
              <a:t>Additional Administrative Burden that the Proposed Bill will bring		p11</a:t>
            </a:r>
          </a:p>
          <a:p>
            <a:pPr marL="457200" marR="0" lvl="0" indent="-457200" algn="l" defTabSz="914400" rtl="0" eaLnBrk="1" fontAlgn="auto" latinLnBrk="0" hangingPunct="1">
              <a:lnSpc>
                <a:spcPct val="100000"/>
              </a:lnSpc>
              <a:spcBef>
                <a:spcPts val="0"/>
              </a:spcBef>
              <a:spcAft>
                <a:spcPts val="0"/>
              </a:spcAft>
              <a:buClrTx/>
              <a:buSzTx/>
              <a:buAutoNum type="arabicPeriod"/>
              <a:tabLst/>
              <a:defRPr/>
            </a:pPr>
            <a:r>
              <a:rPr lang="en-US" sz="2000" dirty="0">
                <a:solidFill>
                  <a:prstClr val="black"/>
                </a:solidFill>
                <a:latin typeface="Calibri" panose="020F0502020204030204"/>
              </a:rPr>
              <a:t>Recommendations							p12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xmlns="" id="{ED413ED6-C86B-CE70-A7C8-AB32C249392E}"/>
              </a:ext>
            </a:extLst>
          </p:cNvPr>
          <p:cNvPicPr>
            <a:picLocks noChangeAspect="1"/>
          </p:cNvPicPr>
          <p:nvPr/>
        </p:nvPicPr>
        <p:blipFill>
          <a:blip r:embed="rId7" cstate="print"/>
          <a:stretch>
            <a:fillRect/>
          </a:stretch>
        </p:blipFill>
        <p:spPr>
          <a:xfrm>
            <a:off x="10550108" y="5402992"/>
            <a:ext cx="1311140" cy="1304829"/>
          </a:xfrm>
          <a:prstGeom prst="rect">
            <a:avLst/>
          </a:prstGeom>
        </p:spPr>
      </p:pic>
    </p:spTree>
    <p:extLst>
      <p:ext uri="{BB962C8B-B14F-4D97-AF65-F5344CB8AC3E}">
        <p14:creationId xmlns:p14="http://schemas.microsoft.com/office/powerpoint/2010/main" xmlns="" val="2594561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74CB9D2B-F486-43A9-93AC-3A037311AB80}"/>
              </a:ext>
            </a:extLst>
          </p:cNvPr>
          <p:cNvGraphicFramePr/>
          <p:nvPr>
            <p:extLst>
              <p:ext uri="{D42A27DB-BD31-4B8C-83A1-F6EECF244321}">
                <p14:modId xmlns:p14="http://schemas.microsoft.com/office/powerpoint/2010/main" xmlns="" val="2423630393"/>
              </p:ext>
            </p:extLst>
          </p:nvPr>
        </p:nvGraphicFramePr>
        <p:xfrm>
          <a:off x="1934817" y="278605"/>
          <a:ext cx="7858540" cy="781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B6CED293-71D7-4706-B0CC-F83D48984E61}"/>
              </a:ext>
            </a:extLst>
          </p:cNvPr>
          <p:cNvSpPr txBox="1"/>
          <p:nvPr/>
        </p:nvSpPr>
        <p:spPr>
          <a:xfrm>
            <a:off x="6334539" y="1431235"/>
            <a:ext cx="5857461"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t>Freshworld have exported and sold fruit internationally for over 21 years.  </a:t>
            </a:r>
          </a:p>
          <a:p>
            <a:pPr marL="285750" indent="-285750">
              <a:buFont typeface="Arial" panose="020B0604020202020204" pitchFamily="34" charset="0"/>
              <a:buChar char="•"/>
            </a:pPr>
            <a:r>
              <a:rPr lang="en-US" sz="2000" dirty="0"/>
              <a:t>Our fruit sales team have a combined experience of </a:t>
            </a:r>
            <a:r>
              <a:rPr lang="en-US" sz="2000" u="sng" dirty="0"/>
              <a:t>234 years</a:t>
            </a:r>
            <a:r>
              <a:rPr lang="en-US" sz="2000" dirty="0"/>
              <a:t> in selling and marketing fruit for export.</a:t>
            </a:r>
          </a:p>
          <a:p>
            <a:pPr marL="285750" indent="-285750">
              <a:buFont typeface="Arial" panose="020B0604020202020204" pitchFamily="34" charset="0"/>
              <a:buChar char="•"/>
            </a:pPr>
            <a:r>
              <a:rPr lang="en-US" sz="2000" dirty="0"/>
              <a:t>We sell 29 types of Fresh Produce into 49 different countries across the globe.</a:t>
            </a:r>
          </a:p>
          <a:p>
            <a:pPr marL="285750" indent="-285750">
              <a:buFont typeface="Arial" panose="020B0604020202020204" pitchFamily="34" charset="0"/>
              <a:buChar char="•"/>
            </a:pPr>
            <a:r>
              <a:rPr lang="en-US" sz="2000" dirty="0"/>
              <a:t>An endless drive to maximize grower returns by our ‘Farmer First’ philosophy. We really have the success of the producer at heart.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ZA" sz="2000" dirty="0"/>
          </a:p>
        </p:txBody>
      </p:sp>
      <p:pic>
        <p:nvPicPr>
          <p:cNvPr id="7" name="Picture 6">
            <a:extLst>
              <a:ext uri="{FF2B5EF4-FFF2-40B4-BE49-F238E27FC236}">
                <a16:creationId xmlns:a16="http://schemas.microsoft.com/office/drawing/2014/main" xmlns="" id="{F9E27834-B913-4C33-87FA-2F777BD10608}"/>
              </a:ext>
            </a:extLst>
          </p:cNvPr>
          <p:cNvPicPr>
            <a:picLocks noChangeAspect="1"/>
          </p:cNvPicPr>
          <p:nvPr/>
        </p:nvPicPr>
        <p:blipFill>
          <a:blip r:embed="rId7" cstate="print"/>
          <a:stretch>
            <a:fillRect/>
          </a:stretch>
        </p:blipFill>
        <p:spPr>
          <a:xfrm>
            <a:off x="3205163" y="3799753"/>
            <a:ext cx="3170995" cy="2008430"/>
          </a:xfrm>
          <a:prstGeom prst="rect">
            <a:avLst/>
          </a:prstGeom>
        </p:spPr>
      </p:pic>
      <p:pic>
        <p:nvPicPr>
          <p:cNvPr id="9" name="Picture 8">
            <a:extLst>
              <a:ext uri="{FF2B5EF4-FFF2-40B4-BE49-F238E27FC236}">
                <a16:creationId xmlns:a16="http://schemas.microsoft.com/office/drawing/2014/main" xmlns="" id="{3C91B16C-941C-49D6-B64B-9106F25BFA9E}"/>
              </a:ext>
            </a:extLst>
          </p:cNvPr>
          <p:cNvPicPr>
            <a:picLocks noChangeAspect="1"/>
          </p:cNvPicPr>
          <p:nvPr/>
        </p:nvPicPr>
        <p:blipFill>
          <a:blip r:embed="rId8" cstate="print"/>
          <a:stretch>
            <a:fillRect/>
          </a:stretch>
        </p:blipFill>
        <p:spPr>
          <a:xfrm>
            <a:off x="212034" y="3760140"/>
            <a:ext cx="2822714" cy="2183520"/>
          </a:xfrm>
          <a:prstGeom prst="rect">
            <a:avLst/>
          </a:prstGeom>
        </p:spPr>
      </p:pic>
      <p:pic>
        <p:nvPicPr>
          <p:cNvPr id="13" name="Picture 12">
            <a:extLst>
              <a:ext uri="{FF2B5EF4-FFF2-40B4-BE49-F238E27FC236}">
                <a16:creationId xmlns:a16="http://schemas.microsoft.com/office/drawing/2014/main" xmlns="" id="{A6F23673-F15B-43B5-A7DB-709C99045266}"/>
              </a:ext>
            </a:extLst>
          </p:cNvPr>
          <p:cNvPicPr>
            <a:picLocks noChangeAspect="1"/>
          </p:cNvPicPr>
          <p:nvPr/>
        </p:nvPicPr>
        <p:blipFill>
          <a:blip r:embed="rId9" cstate="print"/>
          <a:stretch>
            <a:fillRect/>
          </a:stretch>
        </p:blipFill>
        <p:spPr>
          <a:xfrm>
            <a:off x="1765439" y="1245423"/>
            <a:ext cx="3170995" cy="2290163"/>
          </a:xfrm>
          <a:prstGeom prst="rect">
            <a:avLst/>
          </a:prstGeom>
        </p:spPr>
      </p:pic>
      <p:pic>
        <p:nvPicPr>
          <p:cNvPr id="10" name="Picture 9" descr="A close up of a logo&#10;&#10;Description automatically generated">
            <a:extLst>
              <a:ext uri="{FF2B5EF4-FFF2-40B4-BE49-F238E27FC236}">
                <a16:creationId xmlns:a16="http://schemas.microsoft.com/office/drawing/2014/main" xmlns="" id="{CC77A80D-DF53-83A7-E791-D90672B48A8A}"/>
              </a:ext>
            </a:extLst>
          </p:cNvPr>
          <p:cNvPicPr>
            <a:picLocks noChangeAspect="1"/>
          </p:cNvPicPr>
          <p:nvPr/>
        </p:nvPicPr>
        <p:blipFill>
          <a:blip r:embed="rId10" cstate="print"/>
          <a:stretch>
            <a:fillRect/>
          </a:stretch>
        </p:blipFill>
        <p:spPr>
          <a:xfrm>
            <a:off x="11221176" y="6070831"/>
            <a:ext cx="640071" cy="636990"/>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296B2A59-85DC-4999-A26A-22BDD468C5CF}"/>
              </a:ext>
            </a:extLst>
          </p:cNvPr>
          <p:cNvPicPr>
            <a:picLocks noChangeAspect="1"/>
          </p:cNvPicPr>
          <p:nvPr/>
        </p:nvPicPr>
        <p:blipFill>
          <a:blip r:embed="rId11" cstate="print"/>
          <a:stretch>
            <a:fillRect/>
          </a:stretch>
        </p:blipFill>
        <p:spPr>
          <a:xfrm>
            <a:off x="10550108" y="5402992"/>
            <a:ext cx="1311140" cy="1304829"/>
          </a:xfrm>
          <a:prstGeom prst="rect">
            <a:avLst/>
          </a:prstGeom>
        </p:spPr>
      </p:pic>
    </p:spTree>
    <p:extLst>
      <p:ext uri="{BB962C8B-B14F-4D97-AF65-F5344CB8AC3E}">
        <p14:creationId xmlns:p14="http://schemas.microsoft.com/office/powerpoint/2010/main" xmlns="" val="90039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xmlns="" id="{9414DB84-429F-439D-A1E0-AA4857430566}"/>
              </a:ext>
            </a:extLst>
          </p:cNvPr>
          <p:cNvPicPr>
            <a:picLocks noChangeAspect="1"/>
          </p:cNvPicPr>
          <p:nvPr/>
        </p:nvPicPr>
        <p:blipFill>
          <a:blip r:embed="rId2" cstate="print"/>
          <a:stretch>
            <a:fillRect/>
          </a:stretch>
        </p:blipFill>
        <p:spPr>
          <a:xfrm>
            <a:off x="715224" y="111581"/>
            <a:ext cx="11082855" cy="6138349"/>
          </a:xfrm>
          <a:prstGeom prst="rect">
            <a:avLst/>
          </a:prstGeom>
        </p:spPr>
      </p:pic>
    </p:spTree>
    <p:extLst>
      <p:ext uri="{BB962C8B-B14F-4D97-AF65-F5344CB8AC3E}">
        <p14:creationId xmlns:p14="http://schemas.microsoft.com/office/powerpoint/2010/main" xmlns="" val="16862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DC39F083-E483-4CBF-B6F0-54735F6A47B9}"/>
              </a:ext>
            </a:extLst>
          </p:cNvPr>
          <p:cNvGraphicFramePr/>
          <p:nvPr>
            <p:extLst>
              <p:ext uri="{D42A27DB-BD31-4B8C-83A1-F6EECF244321}">
                <p14:modId xmlns:p14="http://schemas.microsoft.com/office/powerpoint/2010/main" xmlns="" val="1752160398"/>
              </p:ext>
            </p:extLst>
          </p:nvPr>
        </p:nvGraphicFramePr>
        <p:xfrm>
          <a:off x="1179443" y="180554"/>
          <a:ext cx="6957391" cy="688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7" name="Diagram 56">
            <a:extLst>
              <a:ext uri="{FF2B5EF4-FFF2-40B4-BE49-F238E27FC236}">
                <a16:creationId xmlns:a16="http://schemas.microsoft.com/office/drawing/2014/main" xmlns="" id="{2B43A612-9A5C-49B0-B40B-C0B240324615}"/>
              </a:ext>
            </a:extLst>
          </p:cNvPr>
          <p:cNvGraphicFramePr/>
          <p:nvPr>
            <p:extLst>
              <p:ext uri="{D42A27DB-BD31-4B8C-83A1-F6EECF244321}">
                <p14:modId xmlns:p14="http://schemas.microsoft.com/office/powerpoint/2010/main" xmlns="" val="2452166443"/>
              </p:ext>
            </p:extLst>
          </p:nvPr>
        </p:nvGraphicFramePr>
        <p:xfrm>
          <a:off x="5340625" y="2129818"/>
          <a:ext cx="2796209" cy="5868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xmlns="" id="{264ECF2A-519D-401B-BDF9-F998806B324F}"/>
              </a:ext>
            </a:extLst>
          </p:cNvPr>
          <p:cNvGraphicFramePr/>
          <p:nvPr>
            <p:extLst>
              <p:ext uri="{D42A27DB-BD31-4B8C-83A1-F6EECF244321}">
                <p14:modId xmlns:p14="http://schemas.microsoft.com/office/powerpoint/2010/main" xmlns="" val="175138519"/>
              </p:ext>
            </p:extLst>
          </p:nvPr>
        </p:nvGraphicFramePr>
        <p:xfrm>
          <a:off x="885687" y="1220064"/>
          <a:ext cx="7251147" cy="51749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61" name="Picture 60">
            <a:extLst>
              <a:ext uri="{FF2B5EF4-FFF2-40B4-BE49-F238E27FC236}">
                <a16:creationId xmlns:a16="http://schemas.microsoft.com/office/drawing/2014/main" xmlns="" id="{98932FE0-1AE0-46EC-99D9-451137C05E9C}"/>
              </a:ext>
            </a:extLst>
          </p:cNvPr>
          <p:cNvPicPr>
            <a:picLocks noChangeAspect="1"/>
          </p:cNvPicPr>
          <p:nvPr/>
        </p:nvPicPr>
        <p:blipFill>
          <a:blip r:embed="rId17" cstate="print"/>
          <a:stretch>
            <a:fillRect/>
          </a:stretch>
        </p:blipFill>
        <p:spPr>
          <a:xfrm>
            <a:off x="8542268" y="2165793"/>
            <a:ext cx="2952750" cy="2705100"/>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81EAF009-8E82-50DE-5040-149F9BEAD165}"/>
              </a:ext>
            </a:extLst>
          </p:cNvPr>
          <p:cNvPicPr>
            <a:picLocks noChangeAspect="1"/>
          </p:cNvPicPr>
          <p:nvPr/>
        </p:nvPicPr>
        <p:blipFill>
          <a:blip r:embed="rId18" cstate="print"/>
          <a:stretch>
            <a:fillRect/>
          </a:stretch>
        </p:blipFill>
        <p:spPr>
          <a:xfrm>
            <a:off x="11221176" y="6070831"/>
            <a:ext cx="640071" cy="636990"/>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3496027B-77D6-4322-B419-4002EE5F229A}"/>
              </a:ext>
            </a:extLst>
          </p:cNvPr>
          <p:cNvPicPr>
            <a:picLocks noChangeAspect="1"/>
          </p:cNvPicPr>
          <p:nvPr/>
        </p:nvPicPr>
        <p:blipFill>
          <a:blip r:embed="rId19" cstate="print"/>
          <a:stretch>
            <a:fillRect/>
          </a:stretch>
        </p:blipFill>
        <p:spPr>
          <a:xfrm>
            <a:off x="10550108" y="5402992"/>
            <a:ext cx="1311140" cy="1304829"/>
          </a:xfrm>
          <a:prstGeom prst="rect">
            <a:avLst/>
          </a:prstGeom>
        </p:spPr>
      </p:pic>
    </p:spTree>
    <p:extLst>
      <p:ext uri="{BB962C8B-B14F-4D97-AF65-F5344CB8AC3E}">
        <p14:creationId xmlns:p14="http://schemas.microsoft.com/office/powerpoint/2010/main" xmlns="" val="337252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AF06BDB-DEE0-4715-A6EB-81ED5A93AF02}"/>
              </a:ext>
            </a:extLst>
          </p:cNvPr>
          <p:cNvPicPr>
            <a:picLocks noChangeAspect="1"/>
          </p:cNvPicPr>
          <p:nvPr/>
        </p:nvPicPr>
        <p:blipFill>
          <a:blip r:embed="rId2" cstate="print"/>
          <a:stretch>
            <a:fillRect/>
          </a:stretch>
        </p:blipFill>
        <p:spPr>
          <a:xfrm>
            <a:off x="8208512" y="284922"/>
            <a:ext cx="3983488" cy="2416872"/>
          </a:xfrm>
          <a:prstGeom prst="rect">
            <a:avLst/>
          </a:prstGeom>
        </p:spPr>
      </p:pic>
      <p:graphicFrame>
        <p:nvGraphicFramePr>
          <p:cNvPr id="2" name="Diagram 1">
            <a:extLst>
              <a:ext uri="{FF2B5EF4-FFF2-40B4-BE49-F238E27FC236}">
                <a16:creationId xmlns:a16="http://schemas.microsoft.com/office/drawing/2014/main" xmlns="" id="{1C0AAC19-9D1D-4B1A-B112-B6F04A3625AC}"/>
              </a:ext>
            </a:extLst>
          </p:cNvPr>
          <p:cNvGraphicFramePr/>
          <p:nvPr>
            <p:extLst>
              <p:ext uri="{D42A27DB-BD31-4B8C-83A1-F6EECF244321}">
                <p14:modId xmlns:p14="http://schemas.microsoft.com/office/powerpoint/2010/main" xmlns="" val="762603982"/>
              </p:ext>
            </p:extLst>
          </p:nvPr>
        </p:nvGraphicFramePr>
        <p:xfrm>
          <a:off x="1007165" y="167302"/>
          <a:ext cx="6957391" cy="688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xmlns="" id="{5AA83B4F-E9E4-45E9-A4C1-EDE7099734B4}"/>
              </a:ext>
            </a:extLst>
          </p:cNvPr>
          <p:cNvGraphicFramePr/>
          <p:nvPr>
            <p:extLst>
              <p:ext uri="{D42A27DB-BD31-4B8C-83A1-F6EECF244321}">
                <p14:modId xmlns:p14="http://schemas.microsoft.com/office/powerpoint/2010/main" xmlns="" val="2541612469"/>
              </p:ext>
            </p:extLst>
          </p:nvPr>
        </p:nvGraphicFramePr>
        <p:xfrm>
          <a:off x="384312" y="1146705"/>
          <a:ext cx="8203097" cy="54263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Picture 14">
            <a:extLst>
              <a:ext uri="{FF2B5EF4-FFF2-40B4-BE49-F238E27FC236}">
                <a16:creationId xmlns:a16="http://schemas.microsoft.com/office/drawing/2014/main" xmlns="" id="{9C9B19FD-3182-459D-AD41-4BA522758B0A}"/>
              </a:ext>
            </a:extLst>
          </p:cNvPr>
          <p:cNvPicPr>
            <a:picLocks noChangeAspect="1"/>
          </p:cNvPicPr>
          <p:nvPr/>
        </p:nvPicPr>
        <p:blipFill>
          <a:blip r:embed="rId13" cstate="print"/>
          <a:stretch>
            <a:fillRect/>
          </a:stretch>
        </p:blipFill>
        <p:spPr>
          <a:xfrm>
            <a:off x="8587409" y="3563577"/>
            <a:ext cx="3604591" cy="2416873"/>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7FCAB8BD-D3A4-4CE1-89C5-D518C93AB0E8}"/>
              </a:ext>
            </a:extLst>
          </p:cNvPr>
          <p:cNvPicPr>
            <a:picLocks noChangeAspect="1"/>
          </p:cNvPicPr>
          <p:nvPr/>
        </p:nvPicPr>
        <p:blipFill>
          <a:blip r:embed="rId14" cstate="print"/>
          <a:stretch>
            <a:fillRect/>
          </a:stretch>
        </p:blipFill>
        <p:spPr>
          <a:xfrm>
            <a:off x="10901950" y="5821801"/>
            <a:ext cx="914327" cy="909926"/>
          </a:xfrm>
          <a:prstGeom prst="rect">
            <a:avLst/>
          </a:prstGeom>
        </p:spPr>
      </p:pic>
    </p:spTree>
    <p:extLst>
      <p:ext uri="{BB962C8B-B14F-4D97-AF65-F5344CB8AC3E}">
        <p14:creationId xmlns:p14="http://schemas.microsoft.com/office/powerpoint/2010/main" xmlns="" val="206610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Arrow Connector 72">
            <a:extLst>
              <a:ext uri="{FF2B5EF4-FFF2-40B4-BE49-F238E27FC236}">
                <a16:creationId xmlns:a16="http://schemas.microsoft.com/office/drawing/2014/main" xmlns="" id="{571D84CA-7FF7-43A6-90B6-E2112FB22573}"/>
              </a:ext>
            </a:extLst>
          </p:cNvPr>
          <p:cNvCxnSpPr>
            <a:cxnSpLocks/>
          </p:cNvCxnSpPr>
          <p:nvPr/>
        </p:nvCxnSpPr>
        <p:spPr>
          <a:xfrm>
            <a:off x="5330079" y="2128062"/>
            <a:ext cx="252478" cy="64423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xmlns="" id="{6C67D084-8F16-4262-8E76-BB73788183F1}"/>
              </a:ext>
            </a:extLst>
          </p:cNvPr>
          <p:cNvCxnSpPr>
            <a:cxnSpLocks/>
          </p:cNvCxnSpPr>
          <p:nvPr/>
        </p:nvCxnSpPr>
        <p:spPr>
          <a:xfrm flipH="1">
            <a:off x="6360290" y="2324206"/>
            <a:ext cx="332621" cy="47881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xmlns="" id="{A5317C6B-9745-4851-8E46-E4EDFD258D00}"/>
              </a:ext>
            </a:extLst>
          </p:cNvPr>
          <p:cNvCxnSpPr>
            <a:cxnSpLocks/>
          </p:cNvCxnSpPr>
          <p:nvPr/>
        </p:nvCxnSpPr>
        <p:spPr>
          <a:xfrm flipH="1" flipV="1">
            <a:off x="6700113" y="3194535"/>
            <a:ext cx="658704" cy="15181"/>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8ABFB652-86C5-451D-8727-D836DEA7C411}"/>
              </a:ext>
            </a:extLst>
          </p:cNvPr>
          <p:cNvCxnSpPr>
            <a:cxnSpLocks/>
          </p:cNvCxnSpPr>
          <p:nvPr/>
        </p:nvCxnSpPr>
        <p:spPr>
          <a:xfrm flipH="1" flipV="1">
            <a:off x="6639121" y="3791177"/>
            <a:ext cx="699032" cy="34470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xmlns="" id="{A5DB3839-079C-4D36-870F-A0E9AAB262AE}"/>
              </a:ext>
            </a:extLst>
          </p:cNvPr>
          <p:cNvCxnSpPr>
            <a:cxnSpLocks/>
          </p:cNvCxnSpPr>
          <p:nvPr/>
        </p:nvCxnSpPr>
        <p:spPr>
          <a:xfrm flipH="1" flipV="1">
            <a:off x="6091828" y="4089759"/>
            <a:ext cx="168307" cy="55994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637A2C20-C345-43D3-A03E-1BF6DBD7CE8E}"/>
              </a:ext>
            </a:extLst>
          </p:cNvPr>
          <p:cNvCxnSpPr>
            <a:cxnSpLocks/>
          </p:cNvCxnSpPr>
          <p:nvPr/>
        </p:nvCxnSpPr>
        <p:spPr>
          <a:xfrm flipV="1">
            <a:off x="5109591" y="4048110"/>
            <a:ext cx="361049" cy="410106"/>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xmlns="" id="{E8285AEA-6310-4926-A654-8F5E22C68586}"/>
              </a:ext>
            </a:extLst>
          </p:cNvPr>
          <p:cNvCxnSpPr>
            <a:cxnSpLocks/>
          </p:cNvCxnSpPr>
          <p:nvPr/>
        </p:nvCxnSpPr>
        <p:spPr>
          <a:xfrm flipV="1">
            <a:off x="4702920" y="3694756"/>
            <a:ext cx="423516" cy="6819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xmlns="" id="{DCBB0A52-A0F7-4071-B97A-7C02783D389F}"/>
              </a:ext>
            </a:extLst>
          </p:cNvPr>
          <p:cNvCxnSpPr>
            <a:cxnSpLocks/>
          </p:cNvCxnSpPr>
          <p:nvPr/>
        </p:nvCxnSpPr>
        <p:spPr>
          <a:xfrm>
            <a:off x="4752998" y="2989768"/>
            <a:ext cx="406898" cy="138152"/>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a:off x="6002288" y="1628800"/>
            <a:ext cx="0" cy="10801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4367809" y="2204864"/>
            <a:ext cx="928811" cy="7183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a:off x="6659518" y="2215082"/>
            <a:ext cx="1164674" cy="8621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H="1" flipV="1">
            <a:off x="6722370" y="3578948"/>
            <a:ext cx="1431266" cy="1751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H="1" flipV="1">
            <a:off x="6312025" y="4000750"/>
            <a:ext cx="1151295" cy="10844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cxnSpLocks/>
          </p:cNvCxnSpPr>
          <p:nvPr/>
        </p:nvCxnSpPr>
        <p:spPr>
          <a:xfrm flipV="1">
            <a:off x="5566619" y="4092916"/>
            <a:ext cx="169343" cy="121621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a:off x="3525414" y="3291049"/>
            <a:ext cx="1584176" cy="1144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p:cNvCxnSpPr>
          <p:nvPr/>
        </p:nvCxnSpPr>
        <p:spPr>
          <a:xfrm flipV="1">
            <a:off x="4135525" y="3868233"/>
            <a:ext cx="1161095" cy="7128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5159896" y="2776613"/>
            <a:ext cx="1512168" cy="1296144"/>
          </a:xfrm>
          <a:prstGeom prst="ellipse">
            <a:avLst/>
          </a:prstGeom>
          <a:solidFill>
            <a:srgbClr val="00B0F0"/>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Export is complex and dynamic</a:t>
            </a:r>
          </a:p>
        </p:txBody>
      </p:sp>
      <p:sp>
        <p:nvSpPr>
          <p:cNvPr id="5" name="Oval 4"/>
          <p:cNvSpPr/>
          <p:nvPr/>
        </p:nvSpPr>
        <p:spPr>
          <a:xfrm>
            <a:off x="3143672" y="1340768"/>
            <a:ext cx="1540042" cy="11136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Technological development</a:t>
            </a:r>
          </a:p>
        </p:txBody>
      </p:sp>
      <p:sp>
        <p:nvSpPr>
          <p:cNvPr id="6" name="Oval 5"/>
          <p:cNvSpPr/>
          <p:nvPr/>
        </p:nvSpPr>
        <p:spPr>
          <a:xfrm>
            <a:off x="2279576" y="2776613"/>
            <a:ext cx="1398748" cy="101456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Climate</a:t>
            </a:r>
          </a:p>
          <a:p>
            <a:pPr algn="ctr"/>
            <a:r>
              <a:rPr lang="en-ZA" sz="1000" dirty="0"/>
              <a:t>and</a:t>
            </a:r>
          </a:p>
          <a:p>
            <a:pPr algn="ctr"/>
            <a:r>
              <a:rPr lang="en-ZA" sz="1000" dirty="0"/>
              <a:t>environmental</a:t>
            </a:r>
          </a:p>
          <a:p>
            <a:pPr algn="ctr"/>
            <a:r>
              <a:rPr lang="en-ZA" sz="1000" dirty="0"/>
              <a:t>change</a:t>
            </a:r>
          </a:p>
        </p:txBody>
      </p:sp>
      <p:sp>
        <p:nvSpPr>
          <p:cNvPr id="7" name="Oval 6"/>
          <p:cNvSpPr/>
          <p:nvPr/>
        </p:nvSpPr>
        <p:spPr>
          <a:xfrm>
            <a:off x="2927648" y="4248378"/>
            <a:ext cx="1296144" cy="105283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Social responsibility</a:t>
            </a:r>
          </a:p>
        </p:txBody>
      </p:sp>
      <p:sp>
        <p:nvSpPr>
          <p:cNvPr id="8" name="Oval 7"/>
          <p:cNvSpPr/>
          <p:nvPr/>
        </p:nvSpPr>
        <p:spPr>
          <a:xfrm>
            <a:off x="4861012" y="5157192"/>
            <a:ext cx="1368152" cy="10801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Disruption of the</a:t>
            </a:r>
          </a:p>
          <a:p>
            <a:pPr algn="ctr"/>
            <a:r>
              <a:rPr lang="en-ZA" sz="1000" dirty="0"/>
              <a:t>value chain</a:t>
            </a:r>
          </a:p>
        </p:txBody>
      </p:sp>
      <p:sp>
        <p:nvSpPr>
          <p:cNvPr id="9" name="Oval 8"/>
          <p:cNvSpPr/>
          <p:nvPr/>
        </p:nvSpPr>
        <p:spPr>
          <a:xfrm>
            <a:off x="7206680" y="4941168"/>
            <a:ext cx="1432941" cy="113042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Differentiation</a:t>
            </a:r>
          </a:p>
          <a:p>
            <a:pPr algn="ctr"/>
            <a:r>
              <a:rPr lang="en-ZA" sz="1000" dirty="0"/>
              <a:t>of</a:t>
            </a:r>
          </a:p>
          <a:p>
            <a:pPr algn="ctr"/>
            <a:r>
              <a:rPr lang="en-ZA" sz="1000" dirty="0"/>
              <a:t>customer needs</a:t>
            </a:r>
          </a:p>
        </p:txBody>
      </p:sp>
      <p:sp>
        <p:nvSpPr>
          <p:cNvPr id="10" name="Oval 9"/>
          <p:cNvSpPr/>
          <p:nvPr/>
        </p:nvSpPr>
        <p:spPr>
          <a:xfrm>
            <a:off x="8014890" y="3333978"/>
            <a:ext cx="1249462" cy="103112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Social</a:t>
            </a:r>
          </a:p>
          <a:p>
            <a:pPr algn="ctr"/>
            <a:r>
              <a:rPr lang="en-ZA" sz="1000" dirty="0"/>
              <a:t>and</a:t>
            </a:r>
          </a:p>
          <a:p>
            <a:pPr algn="ctr"/>
            <a:r>
              <a:rPr lang="en-ZA" sz="1000" dirty="0"/>
              <a:t>political</a:t>
            </a:r>
          </a:p>
          <a:p>
            <a:pPr algn="ctr"/>
            <a:r>
              <a:rPr lang="en-ZA" sz="1000" dirty="0"/>
              <a:t>development</a:t>
            </a:r>
          </a:p>
        </p:txBody>
      </p:sp>
      <p:sp>
        <p:nvSpPr>
          <p:cNvPr id="11" name="Oval 10"/>
          <p:cNvSpPr/>
          <p:nvPr/>
        </p:nvSpPr>
        <p:spPr>
          <a:xfrm>
            <a:off x="5438800" y="861256"/>
            <a:ext cx="1126976"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 Increasing</a:t>
            </a:r>
          </a:p>
          <a:p>
            <a:pPr algn="ctr"/>
            <a:r>
              <a:rPr lang="en-ZA" sz="1000" dirty="0"/>
              <a:t>conflicts</a:t>
            </a:r>
          </a:p>
        </p:txBody>
      </p:sp>
      <p:sp>
        <p:nvSpPr>
          <p:cNvPr id="12" name="Oval 11"/>
          <p:cNvSpPr/>
          <p:nvPr/>
        </p:nvSpPr>
        <p:spPr>
          <a:xfrm>
            <a:off x="7529816" y="1540024"/>
            <a:ext cx="1158472"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dirty="0"/>
              <a:t>Global</a:t>
            </a:r>
          </a:p>
          <a:p>
            <a:pPr algn="ctr"/>
            <a:r>
              <a:rPr lang="en-ZA" sz="1000" dirty="0"/>
              <a:t>information</a:t>
            </a:r>
          </a:p>
          <a:p>
            <a:pPr algn="ctr"/>
            <a:r>
              <a:rPr lang="en-ZA" sz="1000" dirty="0"/>
              <a:t>exchange</a:t>
            </a:r>
          </a:p>
        </p:txBody>
      </p:sp>
      <p:sp>
        <p:nvSpPr>
          <p:cNvPr id="41" name="Rectangle 40"/>
          <p:cNvSpPr/>
          <p:nvPr/>
        </p:nvSpPr>
        <p:spPr>
          <a:xfrm>
            <a:off x="2489963" y="6305889"/>
            <a:ext cx="6840760" cy="2880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INTERCONNECTEDNESS</a:t>
            </a:r>
          </a:p>
        </p:txBody>
      </p:sp>
      <p:sp>
        <p:nvSpPr>
          <p:cNvPr id="4" name="Oval 3">
            <a:extLst>
              <a:ext uri="{FF2B5EF4-FFF2-40B4-BE49-F238E27FC236}">
                <a16:creationId xmlns:a16="http://schemas.microsoft.com/office/drawing/2014/main" xmlns="" id="{F117DEFC-CDAA-415A-A258-D21F1BBB999A}"/>
              </a:ext>
            </a:extLst>
          </p:cNvPr>
          <p:cNvSpPr/>
          <p:nvPr/>
        </p:nvSpPr>
        <p:spPr>
          <a:xfrm>
            <a:off x="4752998" y="1800946"/>
            <a:ext cx="1126976" cy="812539"/>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Consumer</a:t>
            </a:r>
            <a:endParaRPr lang="en-ZA" sz="1100" dirty="0">
              <a:solidFill>
                <a:schemeClr val="bg1">
                  <a:lumMod val="50000"/>
                </a:schemeClr>
              </a:solidFill>
            </a:endParaRPr>
          </a:p>
        </p:txBody>
      </p:sp>
      <p:sp>
        <p:nvSpPr>
          <p:cNvPr id="22" name="Oval 21">
            <a:extLst>
              <a:ext uri="{FF2B5EF4-FFF2-40B4-BE49-F238E27FC236}">
                <a16:creationId xmlns:a16="http://schemas.microsoft.com/office/drawing/2014/main" xmlns="" id="{9724EC8F-F61F-4ABB-853D-E8FC253B231D}"/>
              </a:ext>
            </a:extLst>
          </p:cNvPr>
          <p:cNvSpPr/>
          <p:nvPr/>
        </p:nvSpPr>
        <p:spPr>
          <a:xfrm>
            <a:off x="3754014" y="2491346"/>
            <a:ext cx="1126976" cy="812539"/>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Buyer</a:t>
            </a:r>
            <a:endParaRPr lang="en-ZA" sz="1100" dirty="0">
              <a:solidFill>
                <a:schemeClr val="bg1">
                  <a:lumMod val="50000"/>
                </a:schemeClr>
              </a:solidFill>
            </a:endParaRPr>
          </a:p>
        </p:txBody>
      </p:sp>
      <p:sp>
        <p:nvSpPr>
          <p:cNvPr id="23" name="Oval 22">
            <a:extLst>
              <a:ext uri="{FF2B5EF4-FFF2-40B4-BE49-F238E27FC236}">
                <a16:creationId xmlns:a16="http://schemas.microsoft.com/office/drawing/2014/main" xmlns="" id="{882507B2-CFF7-4153-9F05-86F5022F3BBC}"/>
              </a:ext>
            </a:extLst>
          </p:cNvPr>
          <p:cNvSpPr/>
          <p:nvPr/>
        </p:nvSpPr>
        <p:spPr>
          <a:xfrm>
            <a:off x="3720554" y="3424412"/>
            <a:ext cx="1126976" cy="812539"/>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Sales</a:t>
            </a:r>
            <a:endParaRPr lang="en-ZA" sz="1100" dirty="0">
              <a:solidFill>
                <a:schemeClr val="bg1">
                  <a:lumMod val="50000"/>
                </a:schemeClr>
              </a:solidFill>
            </a:endParaRPr>
          </a:p>
        </p:txBody>
      </p:sp>
      <p:sp>
        <p:nvSpPr>
          <p:cNvPr id="25" name="Oval 24">
            <a:extLst>
              <a:ext uri="{FF2B5EF4-FFF2-40B4-BE49-F238E27FC236}">
                <a16:creationId xmlns:a16="http://schemas.microsoft.com/office/drawing/2014/main" xmlns="" id="{A4F66459-86C1-464F-81DD-CF1FB2B028BA}"/>
              </a:ext>
            </a:extLst>
          </p:cNvPr>
          <p:cNvSpPr/>
          <p:nvPr/>
        </p:nvSpPr>
        <p:spPr>
          <a:xfrm>
            <a:off x="4439642" y="4340339"/>
            <a:ext cx="1126976" cy="812539"/>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Marketing</a:t>
            </a:r>
            <a:endParaRPr lang="en-ZA" sz="1100" dirty="0">
              <a:solidFill>
                <a:schemeClr val="bg1">
                  <a:lumMod val="50000"/>
                </a:schemeClr>
              </a:solidFill>
            </a:endParaRPr>
          </a:p>
        </p:txBody>
      </p:sp>
      <p:sp>
        <p:nvSpPr>
          <p:cNvPr id="27" name="Oval 26">
            <a:extLst>
              <a:ext uri="{FF2B5EF4-FFF2-40B4-BE49-F238E27FC236}">
                <a16:creationId xmlns:a16="http://schemas.microsoft.com/office/drawing/2014/main" xmlns="" id="{E10EB044-C267-48A2-8700-A02A7B414638}"/>
              </a:ext>
            </a:extLst>
          </p:cNvPr>
          <p:cNvSpPr/>
          <p:nvPr/>
        </p:nvSpPr>
        <p:spPr>
          <a:xfrm>
            <a:off x="6189713" y="1827351"/>
            <a:ext cx="1158469" cy="812539"/>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Production</a:t>
            </a:r>
            <a:endParaRPr lang="en-ZA" sz="1100" dirty="0">
              <a:solidFill>
                <a:schemeClr val="bg1">
                  <a:lumMod val="50000"/>
                </a:schemeClr>
              </a:solidFill>
            </a:endParaRPr>
          </a:p>
        </p:txBody>
      </p:sp>
      <p:sp>
        <p:nvSpPr>
          <p:cNvPr id="29" name="Oval 28">
            <a:extLst>
              <a:ext uri="{FF2B5EF4-FFF2-40B4-BE49-F238E27FC236}">
                <a16:creationId xmlns:a16="http://schemas.microsoft.com/office/drawing/2014/main" xmlns="" id="{EE818CC7-7010-4AC7-ACB6-AB265C26CE03}"/>
              </a:ext>
            </a:extLst>
          </p:cNvPr>
          <p:cNvSpPr/>
          <p:nvPr/>
        </p:nvSpPr>
        <p:spPr>
          <a:xfrm>
            <a:off x="6978848" y="2775742"/>
            <a:ext cx="1158469" cy="812539"/>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Logistics</a:t>
            </a:r>
            <a:endParaRPr lang="en-ZA" sz="1100" dirty="0">
              <a:solidFill>
                <a:schemeClr val="bg1">
                  <a:lumMod val="50000"/>
                </a:schemeClr>
              </a:solidFill>
            </a:endParaRPr>
          </a:p>
        </p:txBody>
      </p:sp>
      <p:sp>
        <p:nvSpPr>
          <p:cNvPr id="31" name="Oval 30">
            <a:extLst>
              <a:ext uri="{FF2B5EF4-FFF2-40B4-BE49-F238E27FC236}">
                <a16:creationId xmlns:a16="http://schemas.microsoft.com/office/drawing/2014/main" xmlns="" id="{9ABDC4F7-A960-4510-98EF-3A1A64DAB6CE}"/>
              </a:ext>
            </a:extLst>
          </p:cNvPr>
          <p:cNvSpPr/>
          <p:nvPr/>
        </p:nvSpPr>
        <p:spPr>
          <a:xfrm>
            <a:off x="6846408" y="3868233"/>
            <a:ext cx="1249462" cy="812539"/>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Compliance</a:t>
            </a:r>
            <a:endParaRPr lang="en-ZA" sz="1100" dirty="0">
              <a:solidFill>
                <a:schemeClr val="bg1">
                  <a:lumMod val="50000"/>
                </a:schemeClr>
              </a:solidFill>
            </a:endParaRPr>
          </a:p>
        </p:txBody>
      </p:sp>
      <p:sp>
        <p:nvSpPr>
          <p:cNvPr id="33" name="Oval 32">
            <a:extLst>
              <a:ext uri="{FF2B5EF4-FFF2-40B4-BE49-F238E27FC236}">
                <a16:creationId xmlns:a16="http://schemas.microsoft.com/office/drawing/2014/main" xmlns="" id="{1812A89F-4589-4AC6-9427-0F51ADD0982F}"/>
              </a:ext>
            </a:extLst>
          </p:cNvPr>
          <p:cNvSpPr/>
          <p:nvPr/>
        </p:nvSpPr>
        <p:spPr>
          <a:xfrm>
            <a:off x="5715867" y="4382494"/>
            <a:ext cx="1249462" cy="812539"/>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50000"/>
                  </a:schemeClr>
                </a:solidFill>
              </a:rPr>
              <a:t>Incoterm</a:t>
            </a:r>
            <a:endParaRPr lang="en-ZA" sz="1100" dirty="0">
              <a:solidFill>
                <a:schemeClr val="bg1">
                  <a:lumMod val="50000"/>
                </a:schemeClr>
              </a:solidFill>
            </a:endParaRPr>
          </a:p>
        </p:txBody>
      </p:sp>
      <p:graphicFrame>
        <p:nvGraphicFramePr>
          <p:cNvPr id="42" name="Diagram 41">
            <a:extLst>
              <a:ext uri="{FF2B5EF4-FFF2-40B4-BE49-F238E27FC236}">
                <a16:creationId xmlns:a16="http://schemas.microsoft.com/office/drawing/2014/main" xmlns="" id="{7D11BAC2-C808-42C4-933C-6C03BBBFC1B0}"/>
              </a:ext>
            </a:extLst>
          </p:cNvPr>
          <p:cNvGraphicFramePr/>
          <p:nvPr>
            <p:extLst>
              <p:ext uri="{D42A27DB-BD31-4B8C-83A1-F6EECF244321}">
                <p14:modId xmlns:p14="http://schemas.microsoft.com/office/powerpoint/2010/main" xmlns="" val="2848604532"/>
              </p:ext>
            </p:extLst>
          </p:nvPr>
        </p:nvGraphicFramePr>
        <p:xfrm>
          <a:off x="1934817" y="278605"/>
          <a:ext cx="7749955" cy="541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 name="Picture 38" descr="A close up of a logo&#10;&#10;Description automatically generated">
            <a:extLst>
              <a:ext uri="{FF2B5EF4-FFF2-40B4-BE49-F238E27FC236}">
                <a16:creationId xmlns:a16="http://schemas.microsoft.com/office/drawing/2014/main" xmlns="" id="{8AB37E1D-5AFF-4B28-9D31-3E0A18C618F2}"/>
              </a:ext>
            </a:extLst>
          </p:cNvPr>
          <p:cNvPicPr>
            <a:picLocks noChangeAspect="1"/>
          </p:cNvPicPr>
          <p:nvPr/>
        </p:nvPicPr>
        <p:blipFill>
          <a:blip r:embed="rId7" cstate="print"/>
          <a:stretch>
            <a:fillRect/>
          </a:stretch>
        </p:blipFill>
        <p:spPr>
          <a:xfrm>
            <a:off x="10550108" y="5402992"/>
            <a:ext cx="1311140" cy="1304829"/>
          </a:xfrm>
          <a:prstGeom prst="rect">
            <a:avLst/>
          </a:prstGeom>
        </p:spPr>
      </p:pic>
    </p:spTree>
    <p:extLst>
      <p:ext uri="{BB962C8B-B14F-4D97-AF65-F5344CB8AC3E}">
        <p14:creationId xmlns:p14="http://schemas.microsoft.com/office/powerpoint/2010/main" xmlns="" val="995325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4300A673-D4F8-4DA4-9BA0-B532A0FFCF7B}"/>
              </a:ext>
            </a:extLst>
          </p:cNvPr>
          <p:cNvPicPr>
            <a:picLocks noChangeAspect="1"/>
          </p:cNvPicPr>
          <p:nvPr/>
        </p:nvPicPr>
        <p:blipFill>
          <a:blip r:embed="rId2" cstate="print"/>
          <a:stretch>
            <a:fillRect/>
          </a:stretch>
        </p:blipFill>
        <p:spPr>
          <a:xfrm>
            <a:off x="4516115" y="617047"/>
            <a:ext cx="2850735" cy="2504299"/>
          </a:xfrm>
          <a:prstGeom prst="rect">
            <a:avLst/>
          </a:prstGeom>
          <a:effectLst>
            <a:reflection blurRad="6350" stA="50000" endA="300" endPos="90000" dir="5400000" sy="-100000" algn="bl" rotWithShape="0"/>
            <a:softEdge rad="635000"/>
          </a:effectLst>
        </p:spPr>
      </p:pic>
      <p:sp>
        <p:nvSpPr>
          <p:cNvPr id="5" name="Left-Right Arrow 4"/>
          <p:cNvSpPr/>
          <p:nvPr/>
        </p:nvSpPr>
        <p:spPr>
          <a:xfrm>
            <a:off x="3791745" y="2956046"/>
            <a:ext cx="4376481" cy="544963"/>
          </a:xfrm>
          <a:prstGeom prst="lef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Block Arc 5"/>
          <p:cNvSpPr/>
          <p:nvPr/>
        </p:nvSpPr>
        <p:spPr>
          <a:xfrm>
            <a:off x="4000683" y="2107970"/>
            <a:ext cx="4032448" cy="1249023"/>
          </a:xfrm>
          <a:prstGeom prst="blockArc">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solidFill>
            </a:endParaRPr>
          </a:p>
        </p:txBody>
      </p:sp>
      <p:sp>
        <p:nvSpPr>
          <p:cNvPr id="7" name="Block Arc 6"/>
          <p:cNvSpPr/>
          <p:nvPr/>
        </p:nvSpPr>
        <p:spPr>
          <a:xfrm rot="10800000">
            <a:off x="4115780" y="3140968"/>
            <a:ext cx="3960440" cy="1144186"/>
          </a:xfrm>
          <a:prstGeom prst="blockArc">
            <a:avLst/>
          </a:prstGeom>
          <a:solidFill>
            <a:srgbClr val="92D05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8" name="TextBox 7"/>
          <p:cNvSpPr txBox="1"/>
          <p:nvPr/>
        </p:nvSpPr>
        <p:spPr>
          <a:xfrm>
            <a:off x="5493281" y="3977378"/>
            <a:ext cx="1276440" cy="307777"/>
          </a:xfrm>
          <a:prstGeom prst="rect">
            <a:avLst/>
          </a:prstGeom>
          <a:noFill/>
        </p:spPr>
        <p:txBody>
          <a:bodyPr wrap="none" rtlCol="0">
            <a:spAutoFit/>
          </a:bodyPr>
          <a:lstStyle/>
          <a:p>
            <a:r>
              <a:rPr lang="en-ZA" sz="1400" dirty="0">
                <a:solidFill>
                  <a:schemeClr val="bg1"/>
                </a:solidFill>
              </a:rPr>
              <a:t>Price discovery</a:t>
            </a:r>
          </a:p>
        </p:txBody>
      </p:sp>
      <p:sp>
        <p:nvSpPr>
          <p:cNvPr id="10" name="TextBox 9"/>
          <p:cNvSpPr txBox="1"/>
          <p:nvPr/>
        </p:nvSpPr>
        <p:spPr>
          <a:xfrm>
            <a:off x="5423162" y="2132857"/>
            <a:ext cx="1255152" cy="307777"/>
          </a:xfrm>
          <a:prstGeom prst="rect">
            <a:avLst/>
          </a:prstGeom>
          <a:noFill/>
        </p:spPr>
        <p:txBody>
          <a:bodyPr wrap="none" rtlCol="0">
            <a:spAutoFit/>
          </a:bodyPr>
          <a:lstStyle/>
          <a:p>
            <a:r>
              <a:rPr lang="en-ZA" sz="1400" dirty="0">
                <a:solidFill>
                  <a:schemeClr val="bg1"/>
                </a:solidFill>
              </a:rPr>
              <a:t>Marketing info</a:t>
            </a:r>
          </a:p>
        </p:txBody>
      </p:sp>
      <p:sp>
        <p:nvSpPr>
          <p:cNvPr id="12" name="TextBox 11"/>
          <p:cNvSpPr txBox="1"/>
          <p:nvPr/>
        </p:nvSpPr>
        <p:spPr>
          <a:xfrm>
            <a:off x="5615034" y="3087381"/>
            <a:ext cx="947567" cy="307777"/>
          </a:xfrm>
          <a:prstGeom prst="rect">
            <a:avLst/>
          </a:prstGeom>
          <a:noFill/>
        </p:spPr>
        <p:txBody>
          <a:bodyPr wrap="none" rtlCol="0">
            <a:spAutoFit/>
          </a:bodyPr>
          <a:lstStyle/>
          <a:p>
            <a:r>
              <a:rPr lang="en-ZA" sz="1400" dirty="0">
                <a:solidFill>
                  <a:schemeClr val="bg1">
                    <a:lumMod val="50000"/>
                  </a:schemeClr>
                </a:solidFill>
              </a:rPr>
              <a:t>EXPORTER</a:t>
            </a:r>
          </a:p>
        </p:txBody>
      </p:sp>
      <p:sp>
        <p:nvSpPr>
          <p:cNvPr id="15" name="TextBox 14"/>
          <p:cNvSpPr txBox="1"/>
          <p:nvPr/>
        </p:nvSpPr>
        <p:spPr>
          <a:xfrm>
            <a:off x="1595499" y="2556773"/>
            <a:ext cx="306494" cy="1600438"/>
          </a:xfrm>
          <a:prstGeom prst="rect">
            <a:avLst/>
          </a:prstGeom>
          <a:noFill/>
        </p:spPr>
        <p:txBody>
          <a:bodyPr wrap="none" rtlCol="0">
            <a:spAutoFit/>
          </a:bodyPr>
          <a:lstStyle/>
          <a:p>
            <a:pPr algn="ctr"/>
            <a:r>
              <a:rPr lang="en-ZA" sz="1400" b="1" dirty="0">
                <a:solidFill>
                  <a:srgbClr val="7030A0"/>
                </a:solidFill>
              </a:rPr>
              <a:t>P</a:t>
            </a:r>
          </a:p>
          <a:p>
            <a:pPr algn="ctr"/>
            <a:r>
              <a:rPr lang="en-ZA" sz="1400" b="1" dirty="0">
                <a:solidFill>
                  <a:srgbClr val="7030A0"/>
                </a:solidFill>
              </a:rPr>
              <a:t>R</a:t>
            </a:r>
          </a:p>
          <a:p>
            <a:pPr algn="ctr"/>
            <a:r>
              <a:rPr lang="en-ZA" sz="1400" b="1" dirty="0">
                <a:solidFill>
                  <a:srgbClr val="7030A0"/>
                </a:solidFill>
              </a:rPr>
              <a:t>O</a:t>
            </a:r>
          </a:p>
          <a:p>
            <a:pPr algn="ctr"/>
            <a:r>
              <a:rPr lang="en-ZA" sz="1400" b="1" dirty="0">
                <a:solidFill>
                  <a:srgbClr val="7030A0"/>
                </a:solidFill>
              </a:rPr>
              <a:t>D</a:t>
            </a:r>
          </a:p>
          <a:p>
            <a:pPr algn="ctr"/>
            <a:r>
              <a:rPr lang="en-ZA" sz="1400" b="1" dirty="0">
                <a:solidFill>
                  <a:srgbClr val="7030A0"/>
                </a:solidFill>
              </a:rPr>
              <a:t>U</a:t>
            </a:r>
          </a:p>
          <a:p>
            <a:pPr algn="ctr"/>
            <a:r>
              <a:rPr lang="en-ZA" sz="1400" b="1" dirty="0">
                <a:solidFill>
                  <a:srgbClr val="7030A0"/>
                </a:solidFill>
              </a:rPr>
              <a:t>C</a:t>
            </a:r>
          </a:p>
          <a:p>
            <a:pPr algn="ctr"/>
            <a:r>
              <a:rPr lang="en-ZA" sz="1400" b="1" dirty="0">
                <a:solidFill>
                  <a:srgbClr val="7030A0"/>
                </a:solidFill>
              </a:rPr>
              <a:t>T</a:t>
            </a:r>
          </a:p>
        </p:txBody>
      </p:sp>
      <p:sp>
        <p:nvSpPr>
          <p:cNvPr id="16" name="TextBox 15"/>
          <p:cNvSpPr txBox="1"/>
          <p:nvPr/>
        </p:nvSpPr>
        <p:spPr>
          <a:xfrm>
            <a:off x="10236046" y="2358993"/>
            <a:ext cx="338554" cy="1815882"/>
          </a:xfrm>
          <a:prstGeom prst="rect">
            <a:avLst/>
          </a:prstGeom>
          <a:noFill/>
        </p:spPr>
        <p:txBody>
          <a:bodyPr wrap="none" rtlCol="0">
            <a:spAutoFit/>
          </a:bodyPr>
          <a:lstStyle/>
          <a:p>
            <a:pPr algn="ctr"/>
            <a:r>
              <a:rPr lang="en-ZA" sz="1400" b="1" dirty="0">
                <a:solidFill>
                  <a:srgbClr val="7030A0"/>
                </a:solidFill>
              </a:rPr>
              <a:t>C</a:t>
            </a:r>
          </a:p>
          <a:p>
            <a:pPr algn="ctr"/>
            <a:r>
              <a:rPr lang="en-ZA" sz="1400" b="1" dirty="0">
                <a:solidFill>
                  <a:srgbClr val="7030A0"/>
                </a:solidFill>
              </a:rPr>
              <a:t>O</a:t>
            </a:r>
          </a:p>
          <a:p>
            <a:pPr algn="ctr"/>
            <a:r>
              <a:rPr lang="en-ZA" sz="1400" b="1" dirty="0">
                <a:solidFill>
                  <a:srgbClr val="7030A0"/>
                </a:solidFill>
              </a:rPr>
              <a:t>N</a:t>
            </a:r>
          </a:p>
          <a:p>
            <a:pPr algn="ctr"/>
            <a:r>
              <a:rPr lang="en-ZA" sz="1400" b="1" dirty="0">
                <a:solidFill>
                  <a:srgbClr val="7030A0"/>
                </a:solidFill>
              </a:rPr>
              <a:t>S</a:t>
            </a:r>
          </a:p>
          <a:p>
            <a:pPr algn="ctr"/>
            <a:r>
              <a:rPr lang="en-ZA" sz="1400" b="1" dirty="0">
                <a:solidFill>
                  <a:srgbClr val="7030A0"/>
                </a:solidFill>
              </a:rPr>
              <a:t>U</a:t>
            </a:r>
          </a:p>
          <a:p>
            <a:pPr algn="ctr"/>
            <a:r>
              <a:rPr lang="en-ZA" sz="1400" b="1" dirty="0">
                <a:solidFill>
                  <a:srgbClr val="7030A0"/>
                </a:solidFill>
              </a:rPr>
              <a:t>M</a:t>
            </a:r>
          </a:p>
          <a:p>
            <a:pPr algn="ctr"/>
            <a:r>
              <a:rPr lang="en-ZA" sz="1400" b="1" dirty="0">
                <a:solidFill>
                  <a:srgbClr val="7030A0"/>
                </a:solidFill>
              </a:rPr>
              <a:t>E</a:t>
            </a:r>
          </a:p>
          <a:p>
            <a:pPr algn="ctr"/>
            <a:r>
              <a:rPr lang="en-ZA" sz="1400" b="1" dirty="0">
                <a:solidFill>
                  <a:srgbClr val="7030A0"/>
                </a:solidFill>
              </a:rPr>
              <a:t>R</a:t>
            </a:r>
          </a:p>
        </p:txBody>
      </p:sp>
      <p:sp>
        <p:nvSpPr>
          <p:cNvPr id="23" name="Right Brace 22"/>
          <p:cNvSpPr/>
          <p:nvPr/>
        </p:nvSpPr>
        <p:spPr>
          <a:xfrm>
            <a:off x="2351584" y="1556793"/>
            <a:ext cx="576064" cy="3301171"/>
          </a:xfrm>
          <a:prstGeom prst="righ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24" name="TextBox 23"/>
          <p:cNvSpPr txBox="1"/>
          <p:nvPr/>
        </p:nvSpPr>
        <p:spPr>
          <a:xfrm>
            <a:off x="2830249" y="2679630"/>
            <a:ext cx="1043876" cy="938719"/>
          </a:xfrm>
          <a:prstGeom prst="rect">
            <a:avLst/>
          </a:prstGeom>
          <a:noFill/>
        </p:spPr>
        <p:txBody>
          <a:bodyPr wrap="none" rtlCol="0">
            <a:spAutoFit/>
          </a:bodyPr>
          <a:lstStyle/>
          <a:p>
            <a:pPr algn="ctr"/>
            <a:r>
              <a:rPr lang="en-ZA" sz="1100" dirty="0" err="1">
                <a:solidFill>
                  <a:schemeClr val="bg1">
                    <a:lumMod val="50000"/>
                  </a:schemeClr>
                </a:solidFill>
              </a:rPr>
              <a:t>Farmgate</a:t>
            </a:r>
            <a:r>
              <a:rPr lang="en-ZA" sz="1100" dirty="0">
                <a:solidFill>
                  <a:schemeClr val="bg1">
                    <a:lumMod val="50000"/>
                  </a:schemeClr>
                </a:solidFill>
              </a:rPr>
              <a:t> Price</a:t>
            </a:r>
          </a:p>
          <a:p>
            <a:pPr algn="ctr"/>
            <a:r>
              <a:rPr lang="en-ZA" sz="1100" dirty="0">
                <a:solidFill>
                  <a:schemeClr val="bg1">
                    <a:lumMod val="50000"/>
                  </a:schemeClr>
                </a:solidFill>
              </a:rPr>
              <a:t>Consignment</a:t>
            </a:r>
          </a:p>
          <a:p>
            <a:pPr algn="ctr"/>
            <a:r>
              <a:rPr lang="en-ZA" sz="1100" dirty="0">
                <a:solidFill>
                  <a:schemeClr val="bg1">
                    <a:lumMod val="50000"/>
                  </a:schemeClr>
                </a:solidFill>
              </a:rPr>
              <a:t>Fixed Price</a:t>
            </a:r>
          </a:p>
          <a:p>
            <a:pPr algn="ctr"/>
            <a:r>
              <a:rPr lang="en-ZA" sz="1100" dirty="0">
                <a:solidFill>
                  <a:schemeClr val="bg1">
                    <a:lumMod val="50000"/>
                  </a:schemeClr>
                </a:solidFill>
              </a:rPr>
              <a:t>MGP</a:t>
            </a:r>
          </a:p>
          <a:p>
            <a:pPr algn="ctr"/>
            <a:r>
              <a:rPr lang="en-ZA" sz="1100" dirty="0">
                <a:solidFill>
                  <a:schemeClr val="bg1">
                    <a:lumMod val="50000"/>
                  </a:schemeClr>
                </a:solidFill>
              </a:rPr>
              <a:t>Other</a:t>
            </a:r>
          </a:p>
        </p:txBody>
      </p:sp>
      <p:sp>
        <p:nvSpPr>
          <p:cNvPr id="25" name="Left Brace 24"/>
          <p:cNvSpPr/>
          <p:nvPr/>
        </p:nvSpPr>
        <p:spPr>
          <a:xfrm>
            <a:off x="9192344" y="1623202"/>
            <a:ext cx="835512" cy="3301172"/>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6" name="TextBox 25"/>
          <p:cNvSpPr txBox="1"/>
          <p:nvPr/>
        </p:nvSpPr>
        <p:spPr>
          <a:xfrm>
            <a:off x="8044818" y="2713458"/>
            <a:ext cx="1362938" cy="1446550"/>
          </a:xfrm>
          <a:prstGeom prst="rect">
            <a:avLst/>
          </a:prstGeom>
          <a:noFill/>
        </p:spPr>
        <p:txBody>
          <a:bodyPr wrap="square" rtlCol="0">
            <a:spAutoFit/>
          </a:bodyPr>
          <a:lstStyle/>
          <a:p>
            <a:pPr algn="ctr"/>
            <a:r>
              <a:rPr lang="en-ZA" sz="1100" dirty="0">
                <a:solidFill>
                  <a:schemeClr val="bg1">
                    <a:lumMod val="50000"/>
                  </a:schemeClr>
                </a:solidFill>
              </a:rPr>
              <a:t>Payment Terms</a:t>
            </a:r>
          </a:p>
          <a:p>
            <a:pPr algn="ctr"/>
            <a:r>
              <a:rPr lang="en-ZA" sz="1100" dirty="0">
                <a:solidFill>
                  <a:schemeClr val="bg1">
                    <a:lumMod val="50000"/>
                  </a:schemeClr>
                </a:solidFill>
              </a:rPr>
              <a:t>Transaction Type</a:t>
            </a:r>
          </a:p>
          <a:p>
            <a:pPr algn="ctr"/>
            <a:r>
              <a:rPr lang="en-ZA" sz="1100" dirty="0">
                <a:solidFill>
                  <a:schemeClr val="bg1">
                    <a:lumMod val="50000"/>
                  </a:schemeClr>
                </a:solidFill>
              </a:rPr>
              <a:t>(EXW, FOB, CIF)</a:t>
            </a:r>
          </a:p>
          <a:p>
            <a:pPr algn="ctr"/>
            <a:r>
              <a:rPr lang="en-ZA" sz="1100" dirty="0">
                <a:solidFill>
                  <a:schemeClr val="bg1">
                    <a:lumMod val="50000"/>
                  </a:schemeClr>
                </a:solidFill>
              </a:rPr>
              <a:t>Type of Customer</a:t>
            </a:r>
          </a:p>
          <a:p>
            <a:pPr algn="ctr"/>
            <a:r>
              <a:rPr lang="en-ZA" sz="1100" dirty="0">
                <a:solidFill>
                  <a:schemeClr val="bg1">
                    <a:lumMod val="50000"/>
                  </a:schemeClr>
                </a:solidFill>
              </a:rPr>
              <a:t>(Retail, Wholesale, import agent)</a:t>
            </a:r>
          </a:p>
          <a:p>
            <a:pPr algn="ctr"/>
            <a:r>
              <a:rPr lang="en-ZA" sz="1100" dirty="0">
                <a:solidFill>
                  <a:schemeClr val="bg1">
                    <a:lumMod val="50000"/>
                  </a:schemeClr>
                </a:solidFill>
              </a:rPr>
              <a:t>Transit time</a:t>
            </a:r>
          </a:p>
          <a:p>
            <a:pPr algn="ctr"/>
            <a:r>
              <a:rPr lang="en-ZA" sz="1100" dirty="0">
                <a:solidFill>
                  <a:schemeClr val="bg1">
                    <a:lumMod val="50000"/>
                  </a:schemeClr>
                </a:solidFill>
              </a:rPr>
              <a:t>Compliance</a:t>
            </a:r>
          </a:p>
        </p:txBody>
      </p:sp>
      <p:sp>
        <p:nvSpPr>
          <p:cNvPr id="2" name="Rectangle: Rounded Corners 1">
            <a:extLst>
              <a:ext uri="{FF2B5EF4-FFF2-40B4-BE49-F238E27FC236}">
                <a16:creationId xmlns:a16="http://schemas.microsoft.com/office/drawing/2014/main" xmlns="" id="{9D7B1FFD-67D0-4465-B874-40A763CDCD44}"/>
              </a:ext>
            </a:extLst>
          </p:cNvPr>
          <p:cNvSpPr/>
          <p:nvPr/>
        </p:nvSpPr>
        <p:spPr>
          <a:xfrm>
            <a:off x="1915309" y="2742202"/>
            <a:ext cx="558421" cy="1152127"/>
          </a:xfrm>
          <a:prstGeom prst="round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a:t>P</a:t>
            </a:r>
          </a:p>
          <a:p>
            <a:pPr algn="ctr"/>
            <a:r>
              <a:rPr lang="en-US" sz="900" dirty="0"/>
              <a:t>R</a:t>
            </a:r>
          </a:p>
          <a:p>
            <a:pPr algn="ctr"/>
            <a:r>
              <a:rPr lang="en-US" sz="900" dirty="0"/>
              <a:t>O</a:t>
            </a:r>
          </a:p>
          <a:p>
            <a:pPr algn="ctr"/>
            <a:r>
              <a:rPr lang="en-US" sz="900" dirty="0"/>
              <a:t>D</a:t>
            </a:r>
          </a:p>
          <a:p>
            <a:pPr algn="ctr"/>
            <a:r>
              <a:rPr lang="en-US" sz="900" dirty="0"/>
              <a:t>U</a:t>
            </a:r>
          </a:p>
          <a:p>
            <a:pPr algn="ctr"/>
            <a:r>
              <a:rPr lang="en-US" sz="900" dirty="0"/>
              <a:t>C</a:t>
            </a:r>
          </a:p>
          <a:p>
            <a:pPr algn="ctr"/>
            <a:r>
              <a:rPr lang="en-US" sz="900" dirty="0"/>
              <a:t>E</a:t>
            </a:r>
          </a:p>
          <a:p>
            <a:pPr algn="ctr"/>
            <a:r>
              <a:rPr lang="en-US" sz="900" dirty="0"/>
              <a:t>R</a:t>
            </a:r>
            <a:endParaRPr lang="en-ZA" sz="900" dirty="0"/>
          </a:p>
        </p:txBody>
      </p:sp>
      <p:sp>
        <p:nvSpPr>
          <p:cNvPr id="31" name="Rectangle: Rounded Corners 30">
            <a:extLst>
              <a:ext uri="{FF2B5EF4-FFF2-40B4-BE49-F238E27FC236}">
                <a16:creationId xmlns:a16="http://schemas.microsoft.com/office/drawing/2014/main" xmlns="" id="{2687599C-1ACF-4F13-BEAC-6D1EA8A38045}"/>
              </a:ext>
            </a:extLst>
          </p:cNvPr>
          <p:cNvSpPr/>
          <p:nvPr/>
        </p:nvSpPr>
        <p:spPr>
          <a:xfrm>
            <a:off x="9764277" y="2706768"/>
            <a:ext cx="469113" cy="1152127"/>
          </a:xfrm>
          <a:prstGeom prst="roundRect">
            <a:avLst/>
          </a:prstGeom>
          <a:ln>
            <a:solidFill>
              <a:schemeClr val="bg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a:t>C</a:t>
            </a:r>
          </a:p>
          <a:p>
            <a:pPr algn="ctr"/>
            <a:r>
              <a:rPr lang="en-US" sz="900" dirty="0"/>
              <a:t>U</a:t>
            </a:r>
          </a:p>
          <a:p>
            <a:pPr algn="ctr"/>
            <a:r>
              <a:rPr lang="en-US" sz="900" dirty="0"/>
              <a:t>S</a:t>
            </a:r>
          </a:p>
          <a:p>
            <a:pPr algn="ctr"/>
            <a:r>
              <a:rPr lang="en-US" sz="900" dirty="0"/>
              <a:t>T</a:t>
            </a:r>
          </a:p>
          <a:p>
            <a:pPr algn="ctr"/>
            <a:r>
              <a:rPr lang="en-US" sz="900" dirty="0"/>
              <a:t>O</a:t>
            </a:r>
          </a:p>
          <a:p>
            <a:pPr algn="ctr"/>
            <a:r>
              <a:rPr lang="en-US" sz="900" dirty="0"/>
              <a:t>M</a:t>
            </a:r>
          </a:p>
          <a:p>
            <a:pPr algn="ctr"/>
            <a:r>
              <a:rPr lang="en-US" sz="900" dirty="0"/>
              <a:t>E</a:t>
            </a:r>
          </a:p>
          <a:p>
            <a:pPr algn="ctr"/>
            <a:r>
              <a:rPr lang="en-US" sz="900" dirty="0"/>
              <a:t>R</a:t>
            </a:r>
            <a:endParaRPr lang="en-ZA" sz="900" dirty="0"/>
          </a:p>
        </p:txBody>
      </p:sp>
      <p:sp>
        <p:nvSpPr>
          <p:cNvPr id="33" name="TextBox 32">
            <a:extLst>
              <a:ext uri="{FF2B5EF4-FFF2-40B4-BE49-F238E27FC236}">
                <a16:creationId xmlns:a16="http://schemas.microsoft.com/office/drawing/2014/main" xmlns="" id="{377A1DF8-3F42-49C8-AA98-94F0630988C8}"/>
              </a:ext>
            </a:extLst>
          </p:cNvPr>
          <p:cNvSpPr txBox="1"/>
          <p:nvPr/>
        </p:nvSpPr>
        <p:spPr>
          <a:xfrm>
            <a:off x="6890272" y="442402"/>
            <a:ext cx="553998" cy="5262979"/>
          </a:xfrm>
          <a:prstGeom prst="rect">
            <a:avLst/>
          </a:prstGeom>
          <a:noFill/>
        </p:spPr>
        <p:txBody>
          <a:bodyPr vert="vert" wrap="square" rtlCol="0">
            <a:spAutoFit/>
          </a:bodyPr>
          <a:lstStyle/>
          <a:p>
            <a:r>
              <a:rPr lang="en-ZA" sz="2400" b="1" dirty="0">
                <a:solidFill>
                  <a:schemeClr val="accent4">
                    <a:lumMod val="50000"/>
                  </a:schemeClr>
                </a:solidFill>
              </a:rPr>
              <a:t>LINKING PRODUCER AND CONSUMER</a:t>
            </a:r>
          </a:p>
        </p:txBody>
      </p:sp>
      <p:sp>
        <p:nvSpPr>
          <p:cNvPr id="19" name="TextBox 18">
            <a:extLst>
              <a:ext uri="{FF2B5EF4-FFF2-40B4-BE49-F238E27FC236}">
                <a16:creationId xmlns:a16="http://schemas.microsoft.com/office/drawing/2014/main" xmlns="" id="{1DA5F717-4DD1-494D-B3F4-2E72A5EE2607}"/>
              </a:ext>
            </a:extLst>
          </p:cNvPr>
          <p:cNvSpPr txBox="1"/>
          <p:nvPr/>
        </p:nvSpPr>
        <p:spPr>
          <a:xfrm rot="10800000">
            <a:off x="4436251" y="526143"/>
            <a:ext cx="553998" cy="4859806"/>
          </a:xfrm>
          <a:prstGeom prst="rect">
            <a:avLst/>
          </a:prstGeom>
          <a:noFill/>
        </p:spPr>
        <p:txBody>
          <a:bodyPr vert="vert" wrap="square" rtlCol="0">
            <a:spAutoFit/>
          </a:bodyPr>
          <a:lstStyle/>
          <a:p>
            <a:r>
              <a:rPr lang="en-ZA" sz="2400" b="1" dirty="0">
                <a:solidFill>
                  <a:schemeClr val="accent4">
                    <a:lumMod val="50000"/>
                  </a:schemeClr>
                </a:solidFill>
              </a:rPr>
              <a:t>LINKING PRODUCER AND CONSUMER</a:t>
            </a:r>
          </a:p>
        </p:txBody>
      </p:sp>
      <p:pic>
        <p:nvPicPr>
          <p:cNvPr id="27" name="Picture 26" descr="A close up of a logo&#10;&#10;Description automatically generated">
            <a:extLst>
              <a:ext uri="{FF2B5EF4-FFF2-40B4-BE49-F238E27FC236}">
                <a16:creationId xmlns:a16="http://schemas.microsoft.com/office/drawing/2014/main" xmlns="" id="{D0285579-9EFA-44F8-8DE8-74C2CBB20461}"/>
              </a:ext>
            </a:extLst>
          </p:cNvPr>
          <p:cNvPicPr>
            <a:picLocks noChangeAspect="1"/>
          </p:cNvPicPr>
          <p:nvPr/>
        </p:nvPicPr>
        <p:blipFill>
          <a:blip r:embed="rId3" cstate="print"/>
          <a:stretch>
            <a:fillRect/>
          </a:stretch>
        </p:blipFill>
        <p:spPr>
          <a:xfrm>
            <a:off x="10550108" y="5402992"/>
            <a:ext cx="1311140" cy="1304829"/>
          </a:xfrm>
          <a:prstGeom prst="rect">
            <a:avLst/>
          </a:prstGeom>
        </p:spPr>
      </p:pic>
    </p:spTree>
    <p:extLst>
      <p:ext uri="{BB962C8B-B14F-4D97-AF65-F5344CB8AC3E}">
        <p14:creationId xmlns:p14="http://schemas.microsoft.com/office/powerpoint/2010/main" xmlns="" val="2188015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fill="hold" grpId="0" nodeType="withEffect">
                                  <p:stCondLst>
                                    <p:cond delay="0"/>
                                  </p:stCondLst>
                                  <p:childTnLst>
                                    <p:anim calcmode="discrete" valueType="str">
                                      <p:cBhvr override="childStyle">
                                        <p:cTn id="6" dur="2000" fill="hold"/>
                                        <p:tgtEl>
                                          <p:spTgt spid="33"/>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7" presetID="10" presetClass="emph" presetSubtype="0" fill="hold" grpId="0" nodeType="withEffect">
                                  <p:stCondLst>
                                    <p:cond delay="0"/>
                                  </p:stCondLst>
                                  <p:childTnLst>
                                    <p:anim calcmode="discrete" valueType="str">
                                      <p:cBhvr override="childStyle">
                                        <p:cTn id="8" dur="2000" fill="hold"/>
                                        <p:tgtEl>
                                          <p:spTgt spid="19"/>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xmlns="" id="{13900AFD-61FC-4586-9DCC-D02CE3E04A13}"/>
              </a:ext>
            </a:extLst>
          </p:cNvPr>
          <p:cNvGraphicFramePr/>
          <p:nvPr>
            <p:extLst>
              <p:ext uri="{D42A27DB-BD31-4B8C-83A1-F6EECF244321}">
                <p14:modId xmlns:p14="http://schemas.microsoft.com/office/powerpoint/2010/main" xmlns="" val="1849903325"/>
              </p:ext>
            </p:extLst>
          </p:nvPr>
        </p:nvGraphicFramePr>
        <p:xfrm>
          <a:off x="3077388" y="456610"/>
          <a:ext cx="6294783" cy="720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xmlns="" id="{41B421D0-F745-498D-85BD-F5846A69744D}"/>
              </a:ext>
            </a:extLst>
          </p:cNvPr>
          <p:cNvGraphicFramePr/>
          <p:nvPr>
            <p:extLst>
              <p:ext uri="{D42A27DB-BD31-4B8C-83A1-F6EECF244321}">
                <p14:modId xmlns:p14="http://schemas.microsoft.com/office/powerpoint/2010/main" xmlns="" val="3742835390"/>
              </p:ext>
            </p:extLst>
          </p:nvPr>
        </p:nvGraphicFramePr>
        <p:xfrm>
          <a:off x="3531703" y="1645143"/>
          <a:ext cx="5386155" cy="7206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Rounded Corners 8">
            <a:extLst>
              <a:ext uri="{FF2B5EF4-FFF2-40B4-BE49-F238E27FC236}">
                <a16:creationId xmlns:a16="http://schemas.microsoft.com/office/drawing/2014/main" xmlns="" id="{F9C0ADEE-D183-44AF-8E91-41F7F262B629}"/>
              </a:ext>
            </a:extLst>
          </p:cNvPr>
          <p:cNvSpPr/>
          <p:nvPr/>
        </p:nvSpPr>
        <p:spPr>
          <a:xfrm>
            <a:off x="3564669" y="4601443"/>
            <a:ext cx="5386155" cy="6753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ZA" dirty="0"/>
              <a:t>Additional costly examinations per company</a:t>
            </a:r>
          </a:p>
        </p:txBody>
      </p:sp>
      <p:grpSp>
        <p:nvGrpSpPr>
          <p:cNvPr id="13" name="Group 12">
            <a:extLst>
              <a:ext uri="{FF2B5EF4-FFF2-40B4-BE49-F238E27FC236}">
                <a16:creationId xmlns:a16="http://schemas.microsoft.com/office/drawing/2014/main" xmlns="" id="{E4C49A7A-BF8E-4AD5-BEBE-7BB266804DEC}"/>
              </a:ext>
            </a:extLst>
          </p:cNvPr>
          <p:cNvGrpSpPr/>
          <p:nvPr/>
        </p:nvGrpSpPr>
        <p:grpSpPr>
          <a:xfrm>
            <a:off x="3531701" y="2496012"/>
            <a:ext cx="5386155" cy="675327"/>
            <a:chOff x="128779" y="931247"/>
            <a:chExt cx="5386155" cy="675327"/>
          </a:xfrm>
        </p:grpSpPr>
        <p:sp>
          <p:nvSpPr>
            <p:cNvPr id="14" name="Rectangle: Rounded Corners 13">
              <a:extLst>
                <a:ext uri="{FF2B5EF4-FFF2-40B4-BE49-F238E27FC236}">
                  <a16:creationId xmlns:a16="http://schemas.microsoft.com/office/drawing/2014/main" xmlns="" id="{0E7DDBB8-F056-44E1-8B06-2C057244FAF3}"/>
                </a:ext>
              </a:extLst>
            </p:cNvPr>
            <p:cNvSpPr/>
            <p:nvPr/>
          </p:nvSpPr>
          <p:spPr>
            <a:xfrm>
              <a:off x="128779" y="931247"/>
              <a:ext cx="5386155" cy="675327"/>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xmlns="" id="{0AC75FEE-E827-407F-8519-ADE7C054D064}"/>
                </a:ext>
              </a:extLst>
            </p:cNvPr>
            <p:cNvSpPr txBox="1"/>
            <p:nvPr/>
          </p:nvSpPr>
          <p:spPr>
            <a:xfrm>
              <a:off x="161747" y="1063464"/>
              <a:ext cx="5320221" cy="34792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ZA" sz="1700" kern="1200" dirty="0"/>
                <a:t>Additional Trust Accounts – Per grower, per foreign currency</a:t>
              </a:r>
            </a:p>
          </p:txBody>
        </p:sp>
      </p:grpSp>
      <p:sp>
        <p:nvSpPr>
          <p:cNvPr id="16" name="Rectangle: Rounded Corners 15">
            <a:extLst>
              <a:ext uri="{FF2B5EF4-FFF2-40B4-BE49-F238E27FC236}">
                <a16:creationId xmlns:a16="http://schemas.microsoft.com/office/drawing/2014/main" xmlns="" id="{FA300365-D7D6-486B-8E34-F04258F06488}"/>
              </a:ext>
            </a:extLst>
          </p:cNvPr>
          <p:cNvSpPr/>
          <p:nvPr/>
        </p:nvSpPr>
        <p:spPr>
          <a:xfrm>
            <a:off x="3531701" y="3282662"/>
            <a:ext cx="5386155" cy="1207458"/>
          </a:xfrm>
          <a:prstGeom prst="roundRect">
            <a:avLst/>
          </a:prstGeom>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ZA" dirty="0"/>
              <a:t>Additional Requirements on registering of Directors (background checks, police clearance etc.). This may prohibit Non-Executive directors to participate in the Fresh Produce Export industry.</a:t>
            </a:r>
          </a:p>
        </p:txBody>
      </p:sp>
      <p:pic>
        <p:nvPicPr>
          <p:cNvPr id="12" name="Picture 11" descr="A close up of a logo&#10;&#10;Description automatically generated">
            <a:extLst>
              <a:ext uri="{FF2B5EF4-FFF2-40B4-BE49-F238E27FC236}">
                <a16:creationId xmlns:a16="http://schemas.microsoft.com/office/drawing/2014/main" xmlns="" id="{AC96B534-D352-489E-B9DA-90655FEDA9EE}"/>
              </a:ext>
            </a:extLst>
          </p:cNvPr>
          <p:cNvPicPr>
            <a:picLocks noChangeAspect="1"/>
          </p:cNvPicPr>
          <p:nvPr/>
        </p:nvPicPr>
        <p:blipFill>
          <a:blip r:embed="rId12" cstate="print"/>
          <a:stretch>
            <a:fillRect/>
          </a:stretch>
        </p:blipFill>
        <p:spPr>
          <a:xfrm>
            <a:off x="10550108" y="5402992"/>
            <a:ext cx="1311140" cy="1304829"/>
          </a:xfrm>
          <a:prstGeom prst="rect">
            <a:avLst/>
          </a:prstGeom>
        </p:spPr>
      </p:pic>
    </p:spTree>
    <p:extLst>
      <p:ext uri="{BB962C8B-B14F-4D97-AF65-F5344CB8AC3E}">
        <p14:creationId xmlns:p14="http://schemas.microsoft.com/office/powerpoint/2010/main" xmlns="" val="3263410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2D90235F8DB149A3AB348638F14F6F" ma:contentTypeVersion="10" ma:contentTypeDescription="Create a new document." ma:contentTypeScope="" ma:versionID="5b9ba8905790c8d1f3f4acac0ac1926c">
  <xsd:schema xmlns:xsd="http://www.w3.org/2001/XMLSchema" xmlns:xs="http://www.w3.org/2001/XMLSchema" xmlns:p="http://schemas.microsoft.com/office/2006/metadata/properties" xmlns:ns3="83a4aeba-fcc7-4178-a840-3ca73f336e9d" xmlns:ns4="b3b99687-13dd-499b-b84d-848e17f58faa" targetNamespace="http://schemas.microsoft.com/office/2006/metadata/properties" ma:root="true" ma:fieldsID="7f03ead20aca1d99423a0485d9ce16ce" ns3:_="" ns4:_="">
    <xsd:import namespace="83a4aeba-fcc7-4178-a840-3ca73f336e9d"/>
    <xsd:import namespace="b3b99687-13dd-499b-b84d-848e17f58f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a4aeba-fcc7-4178-a840-3ca73f336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3b99687-13dd-499b-b84d-848e17f58f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0B0E56-5695-4239-9CB2-175647D0C9EA}">
  <ds:schemaRefs>
    <ds:schemaRef ds:uri="http://schemas.microsoft.com/sharepoint/v3/contenttype/forms"/>
  </ds:schemaRefs>
</ds:datastoreItem>
</file>

<file path=customXml/itemProps2.xml><?xml version="1.0" encoding="utf-8"?>
<ds:datastoreItem xmlns:ds="http://schemas.openxmlformats.org/officeDocument/2006/customXml" ds:itemID="{EE4841E2-B973-4B5A-B7B9-BB94D0C0D620}">
  <ds:schemaRefs>
    <ds:schemaRef ds:uri="http://purl.org/dc/elements/1.1/"/>
    <ds:schemaRef ds:uri="b3b99687-13dd-499b-b84d-848e17f58faa"/>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83a4aeba-fcc7-4178-a840-3ca73f336e9d"/>
    <ds:schemaRef ds:uri="http://purl.org/dc/dcmitype/"/>
  </ds:schemaRefs>
</ds:datastoreItem>
</file>

<file path=customXml/itemProps3.xml><?xml version="1.0" encoding="utf-8"?>
<ds:datastoreItem xmlns:ds="http://schemas.openxmlformats.org/officeDocument/2006/customXml" ds:itemID="{ABDCB9DE-00E9-4D59-B881-B0532CFBD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a4aeba-fcc7-4178-a840-3ca73f336e9d"/>
    <ds:schemaRef ds:uri="b3b99687-13dd-499b-b84d-848e17f58f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597</TotalTime>
  <Words>674</Words>
  <Application>Microsoft Office PowerPoint</Application>
  <PresentationFormat>Custom</PresentationFormat>
  <Paragraphs>124</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Anli van Zyl</dc:creator>
  <cp:lastModifiedBy>Monique</cp:lastModifiedBy>
  <cp:revision>23</cp:revision>
  <cp:lastPrinted>2021-07-22T14:06:43Z</cp:lastPrinted>
  <dcterms:created xsi:type="dcterms:W3CDTF">2021-07-22T11:30:24Z</dcterms:created>
  <dcterms:modified xsi:type="dcterms:W3CDTF">2022-05-04T07:14:52Z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0x010100E02D90235F8DB149A3AB348638F14F6F</vt:lpwstr>
  </property>
</Properties>
</file>