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handoutMasterIdLst>
    <p:handoutMasterId r:id="rId40"/>
  </p:handoutMasterIdLst>
  <p:sldIdLst>
    <p:sldId id="499" r:id="rId3"/>
    <p:sldId id="502" r:id="rId4"/>
    <p:sldId id="500" r:id="rId5"/>
    <p:sldId id="501" r:id="rId6"/>
    <p:sldId id="503" r:id="rId7"/>
    <p:sldId id="504" r:id="rId8"/>
    <p:sldId id="505" r:id="rId9"/>
    <p:sldId id="506" r:id="rId10"/>
    <p:sldId id="507" r:id="rId11"/>
    <p:sldId id="510" r:id="rId12"/>
    <p:sldId id="515" r:id="rId13"/>
    <p:sldId id="516" r:id="rId14"/>
    <p:sldId id="517" r:id="rId15"/>
    <p:sldId id="518" r:id="rId16"/>
    <p:sldId id="455" r:id="rId17"/>
    <p:sldId id="484" r:id="rId18"/>
    <p:sldId id="493" r:id="rId19"/>
    <p:sldId id="485" r:id="rId20"/>
    <p:sldId id="467" r:id="rId21"/>
    <p:sldId id="486" r:id="rId22"/>
    <p:sldId id="487" r:id="rId23"/>
    <p:sldId id="488" r:id="rId24"/>
    <p:sldId id="494" r:id="rId25"/>
    <p:sldId id="489" r:id="rId26"/>
    <p:sldId id="473" r:id="rId27"/>
    <p:sldId id="490" r:id="rId28"/>
    <p:sldId id="474" r:id="rId29"/>
    <p:sldId id="477" r:id="rId30"/>
    <p:sldId id="491" r:id="rId31"/>
    <p:sldId id="479" r:id="rId32"/>
    <p:sldId id="495" r:id="rId33"/>
    <p:sldId id="492" r:id="rId34"/>
    <p:sldId id="480" r:id="rId35"/>
    <p:sldId id="496" r:id="rId36"/>
    <p:sldId id="498" r:id="rId37"/>
    <p:sldId id="324" r:id="rId38"/>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6600"/>
    <a:srgbClr val="CAA956"/>
    <a:srgbClr val="339933"/>
    <a:srgbClr val="990000"/>
    <a:srgbClr val="00CC66"/>
    <a:srgbClr val="99FF99"/>
    <a:srgbClr val="33CC33"/>
    <a:srgbClr val="003300"/>
    <a:srgbClr val="FFCC66"/>
    <a:srgbClr val="DCC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3910" autoAdjust="0"/>
  </p:normalViewPr>
  <p:slideViewPr>
    <p:cSldViewPr>
      <p:cViewPr varScale="1">
        <p:scale>
          <a:sx n="68" d="100"/>
          <a:sy n="68" d="100"/>
        </p:scale>
        <p:origin x="-1458"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432660-8C5A-4DCB-B3AC-A528ADC3C000}" type="doc">
      <dgm:prSet loTypeId="urn:microsoft.com/office/officeart/2005/8/layout/radial3#1" loCatId="cycle" qsTypeId="urn:microsoft.com/office/officeart/2005/8/quickstyle/3d2" qsCatId="3D" csTypeId="urn:microsoft.com/office/officeart/2005/8/colors/accent3_5" csCatId="accent3" phldr="1"/>
      <dgm:spPr/>
      <dgm:t>
        <a:bodyPr/>
        <a:lstStyle/>
        <a:p>
          <a:endParaRPr lang="en-US"/>
        </a:p>
      </dgm:t>
    </dgm:pt>
    <dgm:pt modelId="{632FF145-5B13-41CD-85CA-F42DB9DF1A22}">
      <dgm:prSet phldrT="[Text]" custT="1"/>
      <dgm:spPr>
        <a:solidFill>
          <a:srgbClr val="006600">
            <a:alpha val="95000"/>
          </a:srgbClr>
        </a:solidFill>
      </dgm:spPr>
      <dgm:t>
        <a:bodyPr/>
        <a:lstStyle/>
        <a:p>
          <a:pPr>
            <a:lnSpc>
              <a:spcPct val="150000"/>
            </a:lnSpc>
            <a:spcBef>
              <a:spcPts val="0"/>
            </a:spcBef>
            <a:spcAft>
              <a:spcPts val="0"/>
            </a:spcAft>
          </a:pPr>
          <a:r>
            <a:rPr lang="en-US" sz="1600" b="1" dirty="0">
              <a:latin typeface="Arial Narrow" panose="020B0606020202030204" pitchFamily="34" charset="0"/>
            </a:rPr>
            <a:t>CSPS Act &amp; Regulations</a:t>
          </a:r>
        </a:p>
      </dgm:t>
    </dgm:pt>
    <dgm:pt modelId="{6301A78E-6C14-4A0F-A0A9-2BF23B8452C0}" type="parTrans" cxnId="{D84E8ECE-18CF-41F4-9834-4D1D34FB42ED}">
      <dgm:prSet/>
      <dgm:spPr/>
      <dgm:t>
        <a:bodyPr/>
        <a:lstStyle/>
        <a:p>
          <a:pPr>
            <a:lnSpc>
              <a:spcPct val="150000"/>
            </a:lnSpc>
            <a:spcBef>
              <a:spcPts val="0"/>
            </a:spcBef>
            <a:spcAft>
              <a:spcPts val="0"/>
            </a:spcAft>
          </a:pPr>
          <a:endParaRPr lang="en-US" sz="1600" b="1">
            <a:latin typeface="Arial Narrow" panose="020B0606020202030204" pitchFamily="34" charset="0"/>
          </a:endParaRPr>
        </a:p>
      </dgm:t>
    </dgm:pt>
    <dgm:pt modelId="{02639AEF-63FC-457E-8499-706B7D23BFA3}" type="sibTrans" cxnId="{D84E8ECE-18CF-41F4-9834-4D1D34FB42ED}">
      <dgm:prSet/>
      <dgm:spPr/>
      <dgm:t>
        <a:bodyPr/>
        <a:lstStyle/>
        <a:p>
          <a:pPr>
            <a:lnSpc>
              <a:spcPct val="150000"/>
            </a:lnSpc>
            <a:spcBef>
              <a:spcPts val="0"/>
            </a:spcBef>
            <a:spcAft>
              <a:spcPts val="0"/>
            </a:spcAft>
          </a:pPr>
          <a:endParaRPr lang="en-US" sz="1600" b="1">
            <a:latin typeface="Arial Narrow" panose="020B0606020202030204" pitchFamily="34" charset="0"/>
          </a:endParaRPr>
        </a:p>
      </dgm:t>
    </dgm:pt>
    <dgm:pt modelId="{97792508-2C2A-4873-BB11-853686F03718}">
      <dgm:prSet phldrT="[Text]" custT="1"/>
      <dgm:spPr>
        <a:solidFill>
          <a:srgbClr val="CEE3A2"/>
        </a:solidFill>
      </dgm:spPr>
      <dgm:t>
        <a:bodyPr/>
        <a:lstStyle/>
        <a:p>
          <a:pPr>
            <a:lnSpc>
              <a:spcPct val="150000"/>
            </a:lnSpc>
            <a:spcBef>
              <a:spcPts val="0"/>
            </a:spcBef>
            <a:spcAft>
              <a:spcPts val="0"/>
            </a:spcAft>
          </a:pPr>
          <a:r>
            <a:rPr lang="en-US" sz="1600" b="1" dirty="0">
              <a:latin typeface="Arial Narrow" panose="020B0606020202030204" pitchFamily="34" charset="0"/>
            </a:rPr>
            <a:t>SAPS Act</a:t>
          </a:r>
        </a:p>
      </dgm:t>
    </dgm:pt>
    <dgm:pt modelId="{D528415A-3208-47BB-A60F-4F6CC7949CB5}" type="parTrans" cxnId="{6FB5762D-8EFA-4863-A0D6-CB3BD6F55F80}">
      <dgm:prSet/>
      <dgm:spPr/>
      <dgm:t>
        <a:bodyPr/>
        <a:lstStyle/>
        <a:p>
          <a:pPr>
            <a:lnSpc>
              <a:spcPct val="150000"/>
            </a:lnSpc>
            <a:spcBef>
              <a:spcPts val="0"/>
            </a:spcBef>
            <a:spcAft>
              <a:spcPts val="0"/>
            </a:spcAft>
          </a:pPr>
          <a:endParaRPr lang="en-US" sz="1600" b="1">
            <a:latin typeface="Arial Narrow" panose="020B0606020202030204" pitchFamily="34" charset="0"/>
          </a:endParaRPr>
        </a:p>
      </dgm:t>
    </dgm:pt>
    <dgm:pt modelId="{6CDE6EE3-1344-4F1B-9C6E-C4A498A147F6}" type="sibTrans" cxnId="{6FB5762D-8EFA-4863-A0D6-CB3BD6F55F80}">
      <dgm:prSet/>
      <dgm:spPr/>
      <dgm:t>
        <a:bodyPr/>
        <a:lstStyle/>
        <a:p>
          <a:pPr>
            <a:lnSpc>
              <a:spcPct val="150000"/>
            </a:lnSpc>
            <a:spcBef>
              <a:spcPts val="0"/>
            </a:spcBef>
            <a:spcAft>
              <a:spcPts val="0"/>
            </a:spcAft>
          </a:pPr>
          <a:endParaRPr lang="en-US" sz="1600" b="1">
            <a:latin typeface="Arial Narrow" panose="020B0606020202030204" pitchFamily="34" charset="0"/>
          </a:endParaRPr>
        </a:p>
      </dgm:t>
    </dgm:pt>
    <dgm:pt modelId="{39343EE2-B397-479F-A5EA-A386FADA7BB0}">
      <dgm:prSet phldrT="[Text]" custT="1"/>
      <dgm:spPr>
        <a:solidFill>
          <a:srgbClr val="CEE3A2"/>
        </a:solidFill>
      </dgm:spPr>
      <dgm:t>
        <a:bodyPr/>
        <a:lstStyle/>
        <a:p>
          <a:pPr>
            <a:lnSpc>
              <a:spcPct val="150000"/>
            </a:lnSpc>
            <a:spcBef>
              <a:spcPts val="0"/>
            </a:spcBef>
            <a:spcAft>
              <a:spcPts val="0"/>
            </a:spcAft>
          </a:pPr>
          <a:r>
            <a:rPr lang="en-US" sz="1600" b="1" dirty="0">
              <a:latin typeface="Arial Narrow" panose="020B0606020202030204" pitchFamily="34" charset="0"/>
            </a:rPr>
            <a:t>Public Service Act</a:t>
          </a:r>
        </a:p>
      </dgm:t>
    </dgm:pt>
    <dgm:pt modelId="{274ED882-63E1-412A-8B45-F96140A9641E}" type="parTrans" cxnId="{B3E6B337-F876-4829-B24C-5B43B8E26191}">
      <dgm:prSet/>
      <dgm:spPr/>
      <dgm:t>
        <a:bodyPr/>
        <a:lstStyle/>
        <a:p>
          <a:pPr>
            <a:lnSpc>
              <a:spcPct val="150000"/>
            </a:lnSpc>
            <a:spcBef>
              <a:spcPts val="0"/>
            </a:spcBef>
            <a:spcAft>
              <a:spcPts val="0"/>
            </a:spcAft>
          </a:pPr>
          <a:endParaRPr lang="en-US" sz="1600" b="1">
            <a:latin typeface="Arial Narrow" panose="020B0606020202030204" pitchFamily="34" charset="0"/>
          </a:endParaRPr>
        </a:p>
      </dgm:t>
    </dgm:pt>
    <dgm:pt modelId="{672209A4-1FA0-4494-BE44-EFC7EF7C5B90}" type="sibTrans" cxnId="{B3E6B337-F876-4829-B24C-5B43B8E26191}">
      <dgm:prSet/>
      <dgm:spPr/>
      <dgm:t>
        <a:bodyPr/>
        <a:lstStyle/>
        <a:p>
          <a:pPr>
            <a:lnSpc>
              <a:spcPct val="150000"/>
            </a:lnSpc>
            <a:spcBef>
              <a:spcPts val="0"/>
            </a:spcBef>
            <a:spcAft>
              <a:spcPts val="0"/>
            </a:spcAft>
          </a:pPr>
          <a:endParaRPr lang="en-US" sz="1600" b="1">
            <a:latin typeface="Arial Narrow" panose="020B0606020202030204" pitchFamily="34" charset="0"/>
          </a:endParaRPr>
        </a:p>
      </dgm:t>
    </dgm:pt>
    <dgm:pt modelId="{89803933-3A7C-47A1-890A-9BCC051C5CF6}">
      <dgm:prSet phldrT="[Text]" custT="1"/>
      <dgm:spPr>
        <a:solidFill>
          <a:srgbClr val="CEE3A2"/>
        </a:solidFill>
      </dgm:spPr>
      <dgm:t>
        <a:bodyPr/>
        <a:lstStyle/>
        <a:p>
          <a:pPr>
            <a:lnSpc>
              <a:spcPct val="150000"/>
            </a:lnSpc>
            <a:spcBef>
              <a:spcPts val="0"/>
            </a:spcBef>
            <a:spcAft>
              <a:spcPts val="0"/>
            </a:spcAft>
          </a:pPr>
          <a:r>
            <a:rPr lang="en-US" sz="1600" b="1" dirty="0">
              <a:latin typeface="Arial Narrow" panose="020B0606020202030204" pitchFamily="34" charset="0"/>
            </a:rPr>
            <a:t>PFMA</a:t>
          </a:r>
        </a:p>
      </dgm:t>
    </dgm:pt>
    <dgm:pt modelId="{D3195BC6-3A21-4BF6-B2F5-3C2615CCFD07}" type="parTrans" cxnId="{A6E3060B-F842-41A3-B82A-6B7867831E65}">
      <dgm:prSet/>
      <dgm:spPr/>
      <dgm:t>
        <a:bodyPr/>
        <a:lstStyle/>
        <a:p>
          <a:pPr>
            <a:lnSpc>
              <a:spcPct val="150000"/>
            </a:lnSpc>
            <a:spcBef>
              <a:spcPts val="0"/>
            </a:spcBef>
            <a:spcAft>
              <a:spcPts val="0"/>
            </a:spcAft>
          </a:pPr>
          <a:endParaRPr lang="en-US" sz="1600" b="1">
            <a:latin typeface="Arial Narrow" panose="020B0606020202030204" pitchFamily="34" charset="0"/>
          </a:endParaRPr>
        </a:p>
      </dgm:t>
    </dgm:pt>
    <dgm:pt modelId="{CEDCAB6A-8F18-4AD7-B647-028A441DA8ED}" type="sibTrans" cxnId="{A6E3060B-F842-41A3-B82A-6B7867831E65}">
      <dgm:prSet/>
      <dgm:spPr/>
      <dgm:t>
        <a:bodyPr/>
        <a:lstStyle/>
        <a:p>
          <a:pPr>
            <a:lnSpc>
              <a:spcPct val="150000"/>
            </a:lnSpc>
            <a:spcBef>
              <a:spcPts val="0"/>
            </a:spcBef>
            <a:spcAft>
              <a:spcPts val="0"/>
            </a:spcAft>
          </a:pPr>
          <a:endParaRPr lang="en-US" sz="1600" b="1">
            <a:latin typeface="Arial Narrow" panose="020B0606020202030204" pitchFamily="34" charset="0"/>
          </a:endParaRPr>
        </a:p>
      </dgm:t>
    </dgm:pt>
    <dgm:pt modelId="{AD2EE775-6FCC-4395-9C1B-F66CB5351C65}">
      <dgm:prSet phldrT="[Text]" custT="1"/>
      <dgm:spPr>
        <a:solidFill>
          <a:srgbClr val="CEE3A2"/>
        </a:solidFill>
      </dgm:spPr>
      <dgm:t>
        <a:bodyPr/>
        <a:lstStyle/>
        <a:p>
          <a:pPr>
            <a:lnSpc>
              <a:spcPct val="150000"/>
            </a:lnSpc>
            <a:spcBef>
              <a:spcPts val="0"/>
            </a:spcBef>
            <a:spcAft>
              <a:spcPts val="0"/>
            </a:spcAft>
          </a:pPr>
          <a:r>
            <a:rPr lang="en-US" sz="1600" b="1" dirty="0">
              <a:latin typeface="Arial Narrow" panose="020B0606020202030204" pitchFamily="34" charset="0"/>
            </a:rPr>
            <a:t>IPID Act</a:t>
          </a:r>
        </a:p>
      </dgm:t>
    </dgm:pt>
    <dgm:pt modelId="{19D701DE-C915-4E3F-8DFA-4BBBA75628BB}" type="parTrans" cxnId="{36E539C2-772E-496A-A1B1-01D5190A3890}">
      <dgm:prSet/>
      <dgm:spPr/>
      <dgm:t>
        <a:bodyPr/>
        <a:lstStyle/>
        <a:p>
          <a:pPr>
            <a:lnSpc>
              <a:spcPct val="150000"/>
            </a:lnSpc>
            <a:spcBef>
              <a:spcPts val="0"/>
            </a:spcBef>
            <a:spcAft>
              <a:spcPts val="0"/>
            </a:spcAft>
          </a:pPr>
          <a:endParaRPr lang="en-US" sz="1600" b="1">
            <a:latin typeface="Arial Narrow" panose="020B0606020202030204" pitchFamily="34" charset="0"/>
          </a:endParaRPr>
        </a:p>
      </dgm:t>
    </dgm:pt>
    <dgm:pt modelId="{26A8DB5B-FAC9-45C5-9CD5-83E676B0A145}" type="sibTrans" cxnId="{36E539C2-772E-496A-A1B1-01D5190A3890}">
      <dgm:prSet/>
      <dgm:spPr/>
      <dgm:t>
        <a:bodyPr/>
        <a:lstStyle/>
        <a:p>
          <a:pPr>
            <a:lnSpc>
              <a:spcPct val="150000"/>
            </a:lnSpc>
            <a:spcBef>
              <a:spcPts val="0"/>
            </a:spcBef>
            <a:spcAft>
              <a:spcPts val="0"/>
            </a:spcAft>
          </a:pPr>
          <a:endParaRPr lang="en-US" sz="1600" b="1">
            <a:latin typeface="Arial Narrow" panose="020B0606020202030204" pitchFamily="34" charset="0"/>
          </a:endParaRPr>
        </a:p>
      </dgm:t>
    </dgm:pt>
    <dgm:pt modelId="{489C5CE3-6612-4D61-B8EF-734111D8F825}">
      <dgm:prSet custT="1"/>
      <dgm:spPr>
        <a:solidFill>
          <a:srgbClr val="CEE3A2"/>
        </a:solidFill>
      </dgm:spPr>
      <dgm:t>
        <a:bodyPr/>
        <a:lstStyle/>
        <a:p>
          <a:pPr>
            <a:lnSpc>
              <a:spcPct val="150000"/>
            </a:lnSpc>
            <a:spcBef>
              <a:spcPts val="0"/>
            </a:spcBef>
            <a:spcAft>
              <a:spcPts val="0"/>
            </a:spcAft>
          </a:pPr>
          <a:r>
            <a:rPr lang="en-US" sz="1600" b="1" dirty="0">
              <a:latin typeface="Arial Narrow" panose="020B0606020202030204" pitchFamily="34" charset="0"/>
            </a:rPr>
            <a:t>IGRF Act</a:t>
          </a:r>
        </a:p>
      </dgm:t>
    </dgm:pt>
    <dgm:pt modelId="{7D0AD236-30A9-4E92-8DC3-72FE22DF13AE}" type="parTrans" cxnId="{BB4D0581-807D-456D-A0F0-81AE03F436B0}">
      <dgm:prSet/>
      <dgm:spPr/>
      <dgm:t>
        <a:bodyPr/>
        <a:lstStyle/>
        <a:p>
          <a:pPr>
            <a:lnSpc>
              <a:spcPct val="150000"/>
            </a:lnSpc>
            <a:spcBef>
              <a:spcPts val="0"/>
            </a:spcBef>
            <a:spcAft>
              <a:spcPts val="0"/>
            </a:spcAft>
          </a:pPr>
          <a:endParaRPr lang="en-US" b="1">
            <a:latin typeface="Arial Narrow" panose="020B0606020202030204" pitchFamily="34" charset="0"/>
          </a:endParaRPr>
        </a:p>
      </dgm:t>
    </dgm:pt>
    <dgm:pt modelId="{90732E72-28DF-4FB6-AB97-49A3037B9AB5}" type="sibTrans" cxnId="{BB4D0581-807D-456D-A0F0-81AE03F436B0}">
      <dgm:prSet/>
      <dgm:spPr/>
      <dgm:t>
        <a:bodyPr/>
        <a:lstStyle/>
        <a:p>
          <a:pPr>
            <a:lnSpc>
              <a:spcPct val="150000"/>
            </a:lnSpc>
            <a:spcBef>
              <a:spcPts val="0"/>
            </a:spcBef>
            <a:spcAft>
              <a:spcPts val="0"/>
            </a:spcAft>
          </a:pPr>
          <a:endParaRPr lang="en-US" b="1">
            <a:latin typeface="Arial Narrow" panose="020B0606020202030204" pitchFamily="34" charset="0"/>
          </a:endParaRPr>
        </a:p>
      </dgm:t>
    </dgm:pt>
    <dgm:pt modelId="{2E1F33DF-7DC4-4148-A456-FBC96DCC5786}">
      <dgm:prSet custT="1"/>
      <dgm:spPr>
        <a:solidFill>
          <a:srgbClr val="CEE3A2"/>
        </a:solidFill>
      </dgm:spPr>
      <dgm:t>
        <a:bodyPr/>
        <a:lstStyle/>
        <a:p>
          <a:pPr>
            <a:lnSpc>
              <a:spcPct val="150000"/>
            </a:lnSpc>
            <a:spcBef>
              <a:spcPts val="0"/>
            </a:spcBef>
            <a:spcAft>
              <a:spcPts val="0"/>
            </a:spcAft>
          </a:pPr>
          <a:r>
            <a:rPr lang="en-US" sz="1400" b="1" dirty="0">
              <a:latin typeface="Arial Narrow" panose="020B0606020202030204" pitchFamily="34" charset="0"/>
            </a:rPr>
            <a:t>Critical Infrastructure Protection Act </a:t>
          </a:r>
        </a:p>
      </dgm:t>
    </dgm:pt>
    <dgm:pt modelId="{DC9FF26F-4105-47CE-AB06-D1C4A3882DFF}" type="parTrans" cxnId="{50420386-E7E3-4895-8A58-7998232E77D4}">
      <dgm:prSet/>
      <dgm:spPr/>
      <dgm:t>
        <a:bodyPr/>
        <a:lstStyle/>
        <a:p>
          <a:pPr>
            <a:lnSpc>
              <a:spcPct val="150000"/>
            </a:lnSpc>
            <a:spcBef>
              <a:spcPts val="0"/>
            </a:spcBef>
            <a:spcAft>
              <a:spcPts val="0"/>
            </a:spcAft>
          </a:pPr>
          <a:endParaRPr lang="en-US" b="1">
            <a:latin typeface="Arial Narrow" panose="020B0606020202030204" pitchFamily="34" charset="0"/>
          </a:endParaRPr>
        </a:p>
      </dgm:t>
    </dgm:pt>
    <dgm:pt modelId="{F5E44734-9E2E-4465-8CC9-627AA106A634}" type="sibTrans" cxnId="{50420386-E7E3-4895-8A58-7998232E77D4}">
      <dgm:prSet/>
      <dgm:spPr/>
      <dgm:t>
        <a:bodyPr/>
        <a:lstStyle/>
        <a:p>
          <a:pPr>
            <a:lnSpc>
              <a:spcPct val="150000"/>
            </a:lnSpc>
            <a:spcBef>
              <a:spcPts val="0"/>
            </a:spcBef>
            <a:spcAft>
              <a:spcPts val="0"/>
            </a:spcAft>
          </a:pPr>
          <a:endParaRPr lang="en-US" b="1">
            <a:latin typeface="Arial Narrow" panose="020B0606020202030204" pitchFamily="34" charset="0"/>
          </a:endParaRPr>
        </a:p>
      </dgm:t>
    </dgm:pt>
    <dgm:pt modelId="{24A94028-7C60-4E74-9B44-BCA89A74BE3E}" type="pres">
      <dgm:prSet presAssocID="{91432660-8C5A-4DCB-B3AC-A528ADC3C000}" presName="composite" presStyleCnt="0">
        <dgm:presLayoutVars>
          <dgm:chMax val="1"/>
          <dgm:dir/>
          <dgm:resizeHandles val="exact"/>
        </dgm:presLayoutVars>
      </dgm:prSet>
      <dgm:spPr/>
      <dgm:t>
        <a:bodyPr/>
        <a:lstStyle/>
        <a:p>
          <a:endParaRPr lang="en-ZA"/>
        </a:p>
      </dgm:t>
    </dgm:pt>
    <dgm:pt modelId="{0AD296E9-F6ED-429B-80D3-6420A86A010A}" type="pres">
      <dgm:prSet presAssocID="{91432660-8C5A-4DCB-B3AC-A528ADC3C000}" presName="radial" presStyleCnt="0">
        <dgm:presLayoutVars>
          <dgm:animLvl val="ctr"/>
        </dgm:presLayoutVars>
      </dgm:prSet>
      <dgm:spPr/>
    </dgm:pt>
    <dgm:pt modelId="{2FD88734-BF3A-4C8E-9D64-4909F47AE2BB}" type="pres">
      <dgm:prSet presAssocID="{632FF145-5B13-41CD-85CA-F42DB9DF1A22}" presName="centerShape" presStyleLbl="vennNode1" presStyleIdx="0" presStyleCnt="7"/>
      <dgm:spPr/>
      <dgm:t>
        <a:bodyPr/>
        <a:lstStyle/>
        <a:p>
          <a:endParaRPr lang="en-ZA"/>
        </a:p>
      </dgm:t>
    </dgm:pt>
    <dgm:pt modelId="{6029B5A7-4EA9-4168-8DD5-645C826A865E}" type="pres">
      <dgm:prSet presAssocID="{97792508-2C2A-4873-BB11-853686F03718}" presName="node" presStyleLbl="vennNode1" presStyleIdx="1" presStyleCnt="7">
        <dgm:presLayoutVars>
          <dgm:bulletEnabled val="1"/>
        </dgm:presLayoutVars>
      </dgm:prSet>
      <dgm:spPr/>
      <dgm:t>
        <a:bodyPr/>
        <a:lstStyle/>
        <a:p>
          <a:endParaRPr lang="en-ZA"/>
        </a:p>
      </dgm:t>
    </dgm:pt>
    <dgm:pt modelId="{74C11179-07FF-4533-9B5F-58A414A530DA}" type="pres">
      <dgm:prSet presAssocID="{39343EE2-B397-479F-A5EA-A386FADA7BB0}" presName="node" presStyleLbl="vennNode1" presStyleIdx="2" presStyleCnt="7">
        <dgm:presLayoutVars>
          <dgm:bulletEnabled val="1"/>
        </dgm:presLayoutVars>
      </dgm:prSet>
      <dgm:spPr/>
      <dgm:t>
        <a:bodyPr/>
        <a:lstStyle/>
        <a:p>
          <a:endParaRPr lang="en-ZA"/>
        </a:p>
      </dgm:t>
    </dgm:pt>
    <dgm:pt modelId="{463E1723-0A0D-4D2A-8D0B-C8FD2D783E43}" type="pres">
      <dgm:prSet presAssocID="{89803933-3A7C-47A1-890A-9BCC051C5CF6}" presName="node" presStyleLbl="vennNode1" presStyleIdx="3" presStyleCnt="7">
        <dgm:presLayoutVars>
          <dgm:bulletEnabled val="1"/>
        </dgm:presLayoutVars>
      </dgm:prSet>
      <dgm:spPr/>
      <dgm:t>
        <a:bodyPr/>
        <a:lstStyle/>
        <a:p>
          <a:endParaRPr lang="en-ZA"/>
        </a:p>
      </dgm:t>
    </dgm:pt>
    <dgm:pt modelId="{531EA956-95B7-4195-9F12-57EE815381F7}" type="pres">
      <dgm:prSet presAssocID="{2E1F33DF-7DC4-4148-A456-FBC96DCC5786}" presName="node" presStyleLbl="vennNode1" presStyleIdx="4" presStyleCnt="7" custScaleX="122035">
        <dgm:presLayoutVars>
          <dgm:bulletEnabled val="1"/>
        </dgm:presLayoutVars>
      </dgm:prSet>
      <dgm:spPr/>
      <dgm:t>
        <a:bodyPr/>
        <a:lstStyle/>
        <a:p>
          <a:endParaRPr lang="en-ZA"/>
        </a:p>
      </dgm:t>
    </dgm:pt>
    <dgm:pt modelId="{3DBF64CE-37B6-492A-A06B-5D74EBCD341B}" type="pres">
      <dgm:prSet presAssocID="{489C5CE3-6612-4D61-B8EF-734111D8F825}" presName="node" presStyleLbl="vennNode1" presStyleIdx="5" presStyleCnt="7">
        <dgm:presLayoutVars>
          <dgm:bulletEnabled val="1"/>
        </dgm:presLayoutVars>
      </dgm:prSet>
      <dgm:spPr/>
      <dgm:t>
        <a:bodyPr/>
        <a:lstStyle/>
        <a:p>
          <a:endParaRPr lang="en-ZA"/>
        </a:p>
      </dgm:t>
    </dgm:pt>
    <dgm:pt modelId="{08A81821-2FC0-4721-A5B5-86FC831F8248}" type="pres">
      <dgm:prSet presAssocID="{AD2EE775-6FCC-4395-9C1B-F66CB5351C65}" presName="node" presStyleLbl="vennNode1" presStyleIdx="6" presStyleCnt="7">
        <dgm:presLayoutVars>
          <dgm:bulletEnabled val="1"/>
        </dgm:presLayoutVars>
      </dgm:prSet>
      <dgm:spPr/>
      <dgm:t>
        <a:bodyPr/>
        <a:lstStyle/>
        <a:p>
          <a:endParaRPr lang="en-ZA"/>
        </a:p>
      </dgm:t>
    </dgm:pt>
  </dgm:ptLst>
  <dgm:cxnLst>
    <dgm:cxn modelId="{86CF9B50-7A5A-4CD0-B5C6-BE98305ECC3A}" type="presOf" srcId="{489C5CE3-6612-4D61-B8EF-734111D8F825}" destId="{3DBF64CE-37B6-492A-A06B-5D74EBCD341B}" srcOrd="0" destOrd="0" presId="urn:microsoft.com/office/officeart/2005/8/layout/radial3#1"/>
    <dgm:cxn modelId="{82E0A02D-540C-40EB-B3AC-23F8A4CED924}" type="presOf" srcId="{632FF145-5B13-41CD-85CA-F42DB9DF1A22}" destId="{2FD88734-BF3A-4C8E-9D64-4909F47AE2BB}" srcOrd="0" destOrd="0" presId="urn:microsoft.com/office/officeart/2005/8/layout/radial3#1"/>
    <dgm:cxn modelId="{B2397A9F-EA8D-44EC-B2DB-42F35FE15E3B}" type="presOf" srcId="{2E1F33DF-7DC4-4148-A456-FBC96DCC5786}" destId="{531EA956-95B7-4195-9F12-57EE815381F7}" srcOrd="0" destOrd="0" presId="urn:microsoft.com/office/officeart/2005/8/layout/radial3#1"/>
    <dgm:cxn modelId="{D8FB7D5C-CB66-492A-BFBF-CEE123A18A0F}" type="presOf" srcId="{89803933-3A7C-47A1-890A-9BCC051C5CF6}" destId="{463E1723-0A0D-4D2A-8D0B-C8FD2D783E43}" srcOrd="0" destOrd="0" presId="urn:microsoft.com/office/officeart/2005/8/layout/radial3#1"/>
    <dgm:cxn modelId="{6FB5762D-8EFA-4863-A0D6-CB3BD6F55F80}" srcId="{632FF145-5B13-41CD-85CA-F42DB9DF1A22}" destId="{97792508-2C2A-4873-BB11-853686F03718}" srcOrd="0" destOrd="0" parTransId="{D528415A-3208-47BB-A60F-4F6CC7949CB5}" sibTransId="{6CDE6EE3-1344-4F1B-9C6E-C4A498A147F6}"/>
    <dgm:cxn modelId="{D84E8ECE-18CF-41F4-9834-4D1D34FB42ED}" srcId="{91432660-8C5A-4DCB-B3AC-A528ADC3C000}" destId="{632FF145-5B13-41CD-85CA-F42DB9DF1A22}" srcOrd="0" destOrd="0" parTransId="{6301A78E-6C14-4A0F-A0A9-2BF23B8452C0}" sibTransId="{02639AEF-63FC-457E-8499-706B7D23BFA3}"/>
    <dgm:cxn modelId="{9E0389E8-41E9-45B7-B99C-490708DA4433}" type="presOf" srcId="{39343EE2-B397-479F-A5EA-A386FADA7BB0}" destId="{74C11179-07FF-4533-9B5F-58A414A530DA}" srcOrd="0" destOrd="0" presId="urn:microsoft.com/office/officeart/2005/8/layout/radial3#1"/>
    <dgm:cxn modelId="{DF3B8452-58E7-40FF-A67D-D206B3C12288}" type="presOf" srcId="{AD2EE775-6FCC-4395-9C1B-F66CB5351C65}" destId="{08A81821-2FC0-4721-A5B5-86FC831F8248}" srcOrd="0" destOrd="0" presId="urn:microsoft.com/office/officeart/2005/8/layout/radial3#1"/>
    <dgm:cxn modelId="{98C17CF2-14CA-4D7E-B6A1-D4BEE8626967}" type="presOf" srcId="{91432660-8C5A-4DCB-B3AC-A528ADC3C000}" destId="{24A94028-7C60-4E74-9B44-BCA89A74BE3E}" srcOrd="0" destOrd="0" presId="urn:microsoft.com/office/officeart/2005/8/layout/radial3#1"/>
    <dgm:cxn modelId="{23C51C16-602D-45DC-A64B-6D07BD399E25}" type="presOf" srcId="{97792508-2C2A-4873-BB11-853686F03718}" destId="{6029B5A7-4EA9-4168-8DD5-645C826A865E}" srcOrd="0" destOrd="0" presId="urn:microsoft.com/office/officeart/2005/8/layout/radial3#1"/>
    <dgm:cxn modelId="{B3E6B337-F876-4829-B24C-5B43B8E26191}" srcId="{632FF145-5B13-41CD-85CA-F42DB9DF1A22}" destId="{39343EE2-B397-479F-A5EA-A386FADA7BB0}" srcOrd="1" destOrd="0" parTransId="{274ED882-63E1-412A-8B45-F96140A9641E}" sibTransId="{672209A4-1FA0-4494-BE44-EFC7EF7C5B90}"/>
    <dgm:cxn modelId="{36E539C2-772E-496A-A1B1-01D5190A3890}" srcId="{632FF145-5B13-41CD-85CA-F42DB9DF1A22}" destId="{AD2EE775-6FCC-4395-9C1B-F66CB5351C65}" srcOrd="5" destOrd="0" parTransId="{19D701DE-C915-4E3F-8DFA-4BBBA75628BB}" sibTransId="{26A8DB5B-FAC9-45C5-9CD5-83E676B0A145}"/>
    <dgm:cxn modelId="{BB4D0581-807D-456D-A0F0-81AE03F436B0}" srcId="{632FF145-5B13-41CD-85CA-F42DB9DF1A22}" destId="{489C5CE3-6612-4D61-B8EF-734111D8F825}" srcOrd="4" destOrd="0" parTransId="{7D0AD236-30A9-4E92-8DC3-72FE22DF13AE}" sibTransId="{90732E72-28DF-4FB6-AB97-49A3037B9AB5}"/>
    <dgm:cxn modelId="{A6E3060B-F842-41A3-B82A-6B7867831E65}" srcId="{632FF145-5B13-41CD-85CA-F42DB9DF1A22}" destId="{89803933-3A7C-47A1-890A-9BCC051C5CF6}" srcOrd="2" destOrd="0" parTransId="{D3195BC6-3A21-4BF6-B2F5-3C2615CCFD07}" sibTransId="{CEDCAB6A-8F18-4AD7-B647-028A441DA8ED}"/>
    <dgm:cxn modelId="{50420386-E7E3-4895-8A58-7998232E77D4}" srcId="{632FF145-5B13-41CD-85CA-F42DB9DF1A22}" destId="{2E1F33DF-7DC4-4148-A456-FBC96DCC5786}" srcOrd="3" destOrd="0" parTransId="{DC9FF26F-4105-47CE-AB06-D1C4A3882DFF}" sibTransId="{F5E44734-9E2E-4465-8CC9-627AA106A634}"/>
    <dgm:cxn modelId="{61687B26-484F-47FC-928A-9E14E937367E}" type="presParOf" srcId="{24A94028-7C60-4E74-9B44-BCA89A74BE3E}" destId="{0AD296E9-F6ED-429B-80D3-6420A86A010A}" srcOrd="0" destOrd="0" presId="urn:microsoft.com/office/officeart/2005/8/layout/radial3#1"/>
    <dgm:cxn modelId="{B3B69299-7546-40D9-9114-B4642B537EAE}" type="presParOf" srcId="{0AD296E9-F6ED-429B-80D3-6420A86A010A}" destId="{2FD88734-BF3A-4C8E-9D64-4909F47AE2BB}" srcOrd="0" destOrd="0" presId="urn:microsoft.com/office/officeart/2005/8/layout/radial3#1"/>
    <dgm:cxn modelId="{1BB0CD9F-9A5A-428A-8770-3AF1F1753473}" type="presParOf" srcId="{0AD296E9-F6ED-429B-80D3-6420A86A010A}" destId="{6029B5A7-4EA9-4168-8DD5-645C826A865E}" srcOrd="1" destOrd="0" presId="urn:microsoft.com/office/officeart/2005/8/layout/radial3#1"/>
    <dgm:cxn modelId="{F5DA42DE-CA44-44B0-9E8C-96070A181904}" type="presParOf" srcId="{0AD296E9-F6ED-429B-80D3-6420A86A010A}" destId="{74C11179-07FF-4533-9B5F-58A414A530DA}" srcOrd="2" destOrd="0" presId="urn:microsoft.com/office/officeart/2005/8/layout/radial3#1"/>
    <dgm:cxn modelId="{AC5F9B66-1E82-44AA-BABA-EBCAB042B876}" type="presParOf" srcId="{0AD296E9-F6ED-429B-80D3-6420A86A010A}" destId="{463E1723-0A0D-4D2A-8D0B-C8FD2D783E43}" srcOrd="3" destOrd="0" presId="urn:microsoft.com/office/officeart/2005/8/layout/radial3#1"/>
    <dgm:cxn modelId="{9A1F1B8B-9923-421D-92E1-184DA7EA811E}" type="presParOf" srcId="{0AD296E9-F6ED-429B-80D3-6420A86A010A}" destId="{531EA956-95B7-4195-9F12-57EE815381F7}" srcOrd="4" destOrd="0" presId="urn:microsoft.com/office/officeart/2005/8/layout/radial3#1"/>
    <dgm:cxn modelId="{8C1923F4-7DFA-4C9C-8FC3-095754252D04}" type="presParOf" srcId="{0AD296E9-F6ED-429B-80D3-6420A86A010A}" destId="{3DBF64CE-37B6-492A-A06B-5D74EBCD341B}" srcOrd="5" destOrd="0" presId="urn:microsoft.com/office/officeart/2005/8/layout/radial3#1"/>
    <dgm:cxn modelId="{8F62D807-CA68-41A7-B616-BA6FC2B8D003}" type="presParOf" srcId="{0AD296E9-F6ED-429B-80D3-6420A86A010A}" destId="{08A81821-2FC0-4721-A5B5-86FC831F8248}" srcOrd="6" destOrd="0" presId="urn:microsoft.com/office/officeart/2005/8/layout/radial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D01B4D-96E2-4FD5-B6CE-8795BE8A7DE2}" type="doc">
      <dgm:prSet loTypeId="urn:microsoft.com/office/officeart/2008/layout/HorizontalMultiLevelHierarchy" loCatId="hierarchy" qsTypeId="urn:microsoft.com/office/officeart/2005/8/quickstyle/3d3" qsCatId="3D" csTypeId="urn:microsoft.com/office/officeart/2005/8/colors/accent3_4" csCatId="accent3" phldr="1"/>
      <dgm:spPr/>
      <dgm:t>
        <a:bodyPr/>
        <a:lstStyle/>
        <a:p>
          <a:endParaRPr lang="en-ZA"/>
        </a:p>
      </dgm:t>
    </dgm:pt>
    <dgm:pt modelId="{12901E1E-C2A7-47ED-990E-F94ED15B3F44}">
      <dgm:prSet phldrT="[Text]" custT="1"/>
      <dgm:spPr>
        <a:solidFill>
          <a:srgbClr val="024522"/>
        </a:solidFill>
      </dgm:spPr>
      <dgm:t>
        <a:bodyPr/>
        <a:lstStyle/>
        <a:p>
          <a:r>
            <a:rPr lang="en-US" sz="1600" b="1" dirty="0">
              <a:solidFill>
                <a:schemeClr val="bg1"/>
              </a:solidFill>
              <a:latin typeface="Arial Narrow" panose="020B0606020202030204" pitchFamily="34" charset="0"/>
            </a:rPr>
            <a:t>Policies</a:t>
          </a:r>
          <a:r>
            <a:rPr lang="en-US" sz="1600" b="1" dirty="0">
              <a:solidFill>
                <a:schemeClr val="tx1"/>
              </a:solidFill>
              <a:latin typeface="Arial Narrow" panose="020B0606020202030204" pitchFamily="34" charset="0"/>
            </a:rPr>
            <a:t> </a:t>
          </a:r>
          <a:r>
            <a:rPr lang="en-US" sz="1600" b="1" dirty="0">
              <a:solidFill>
                <a:schemeClr val="bg1"/>
              </a:solidFill>
              <a:latin typeface="Arial Narrow" panose="020B0606020202030204" pitchFamily="34" charset="0"/>
            </a:rPr>
            <a:t>and</a:t>
          </a:r>
          <a:r>
            <a:rPr lang="en-US" sz="1600" b="1" dirty="0">
              <a:solidFill>
                <a:schemeClr val="tx1"/>
              </a:solidFill>
              <a:latin typeface="Arial Narrow" panose="020B0606020202030204" pitchFamily="34" charset="0"/>
            </a:rPr>
            <a:t> </a:t>
          </a:r>
          <a:r>
            <a:rPr lang="en-US" sz="1600" b="1" dirty="0">
              <a:solidFill>
                <a:schemeClr val="bg1"/>
              </a:solidFill>
              <a:latin typeface="Arial Narrow" panose="020B0606020202030204" pitchFamily="34" charset="0"/>
            </a:rPr>
            <a:t>Strategies</a:t>
          </a:r>
          <a:endParaRPr lang="en-ZA" sz="1600" b="1" dirty="0">
            <a:solidFill>
              <a:schemeClr val="bg1"/>
            </a:solidFill>
            <a:latin typeface="Arial Narrow" panose="020B0606020202030204" pitchFamily="34" charset="0"/>
          </a:endParaRPr>
        </a:p>
      </dgm:t>
    </dgm:pt>
    <dgm:pt modelId="{84FEF1C1-D17C-4E8B-AB7B-CC50FCBEF1C6}" type="parTrans" cxnId="{C7B7BE2E-3759-482D-B837-B78B5CDE3934}">
      <dgm:prSet custT="1"/>
      <dgm:spPr/>
      <dgm:t>
        <a:bodyPr/>
        <a:lstStyle/>
        <a:p>
          <a:endParaRPr lang="en-ZA" sz="1400" b="1" dirty="0">
            <a:solidFill>
              <a:schemeClr val="tx1"/>
            </a:solidFill>
            <a:latin typeface="Arial Narrow" panose="020B0606020202030204" pitchFamily="34" charset="0"/>
          </a:endParaRPr>
        </a:p>
      </dgm:t>
    </dgm:pt>
    <dgm:pt modelId="{3D3B6A1B-9AE7-4943-A0B8-DF4856DF6231}" type="sibTrans" cxnId="{C7B7BE2E-3759-482D-B837-B78B5CDE3934}">
      <dgm:prSet/>
      <dgm:spPr/>
      <dgm:t>
        <a:bodyPr/>
        <a:lstStyle/>
        <a:p>
          <a:endParaRPr lang="en-ZA" sz="1400" b="1">
            <a:solidFill>
              <a:schemeClr val="tx1"/>
            </a:solidFill>
            <a:latin typeface="Arial Narrow" panose="020B0606020202030204" pitchFamily="34" charset="0"/>
          </a:endParaRPr>
        </a:p>
      </dgm:t>
    </dgm:pt>
    <dgm:pt modelId="{6A7996F4-F384-4101-B78A-1923F951EF80}">
      <dgm:prSet phldrT="[Text]" custT="1"/>
      <dgm:spPr>
        <a:solidFill>
          <a:srgbClr val="CEE3A2"/>
        </a:solidFill>
      </dgm:spPr>
      <dgm:t>
        <a:bodyPr/>
        <a:lstStyle/>
        <a:p>
          <a:r>
            <a:rPr lang="en-US" sz="1400" b="1" dirty="0">
              <a:solidFill>
                <a:schemeClr val="tx1"/>
              </a:solidFill>
              <a:latin typeface="Arial Narrow" panose="020B0606020202030204" pitchFamily="34" charset="0"/>
            </a:rPr>
            <a:t>Panel of Experts Report: Farlam Commission of Inquiry</a:t>
          </a:r>
          <a:endParaRPr lang="en-ZA" sz="1400" b="1" dirty="0">
            <a:solidFill>
              <a:schemeClr val="tx1"/>
            </a:solidFill>
            <a:latin typeface="Arial Narrow" panose="020B0606020202030204" pitchFamily="34" charset="0"/>
          </a:endParaRPr>
        </a:p>
      </dgm:t>
    </dgm:pt>
    <dgm:pt modelId="{13622C16-9F32-474D-B866-7856F12CD0E7}" type="parTrans" cxnId="{36FDD756-6BCB-4B97-ABFA-9A657EF3C552}">
      <dgm:prSet custT="1"/>
      <dgm:spPr/>
      <dgm:t>
        <a:bodyPr/>
        <a:lstStyle/>
        <a:p>
          <a:endParaRPr lang="en-ZA" sz="1400" b="1" dirty="0">
            <a:solidFill>
              <a:schemeClr val="tx1"/>
            </a:solidFill>
            <a:latin typeface="Arial Narrow" panose="020B0606020202030204" pitchFamily="34" charset="0"/>
          </a:endParaRPr>
        </a:p>
      </dgm:t>
    </dgm:pt>
    <dgm:pt modelId="{3D55B49C-106C-45ED-A1F0-F85B8200C1C9}" type="sibTrans" cxnId="{36FDD756-6BCB-4B97-ABFA-9A657EF3C552}">
      <dgm:prSet/>
      <dgm:spPr/>
      <dgm:t>
        <a:bodyPr/>
        <a:lstStyle/>
        <a:p>
          <a:endParaRPr lang="en-ZA" sz="1400" b="1">
            <a:solidFill>
              <a:schemeClr val="tx1"/>
            </a:solidFill>
            <a:latin typeface="Arial Narrow" panose="020B0606020202030204" pitchFamily="34" charset="0"/>
          </a:endParaRPr>
        </a:p>
      </dgm:t>
    </dgm:pt>
    <dgm:pt modelId="{1102BE12-1A78-4E9B-BE75-A5B74CF72355}">
      <dgm:prSet phldrT="[Text]" custT="1"/>
      <dgm:spPr>
        <a:solidFill>
          <a:srgbClr val="CEE3A2"/>
        </a:solidFill>
      </dgm:spPr>
      <dgm:t>
        <a:bodyPr/>
        <a:lstStyle/>
        <a:p>
          <a:r>
            <a:rPr lang="en-US" sz="1400" b="1" dirty="0">
              <a:solidFill>
                <a:schemeClr val="tx1"/>
              </a:solidFill>
              <a:latin typeface="Arial Narrow" panose="020B0606020202030204" pitchFamily="34" charset="0"/>
            </a:rPr>
            <a:t>2016 White Paper on Safety and Security </a:t>
          </a:r>
          <a:endParaRPr lang="en-ZA" sz="1400" b="1" dirty="0">
            <a:solidFill>
              <a:schemeClr val="tx1"/>
            </a:solidFill>
            <a:latin typeface="Arial Narrow" panose="020B0606020202030204" pitchFamily="34" charset="0"/>
          </a:endParaRPr>
        </a:p>
      </dgm:t>
    </dgm:pt>
    <dgm:pt modelId="{07CB0F24-CB17-464A-B4F5-CAB8C13FCE5D}" type="parTrans" cxnId="{C2767092-0A85-41FC-9006-BDEFD4931C02}">
      <dgm:prSet custT="1"/>
      <dgm:spPr/>
      <dgm:t>
        <a:bodyPr/>
        <a:lstStyle/>
        <a:p>
          <a:endParaRPr lang="en-ZA" sz="1400" b="1" dirty="0">
            <a:solidFill>
              <a:schemeClr val="tx1"/>
            </a:solidFill>
            <a:latin typeface="Arial Narrow" panose="020B0606020202030204" pitchFamily="34" charset="0"/>
          </a:endParaRPr>
        </a:p>
      </dgm:t>
    </dgm:pt>
    <dgm:pt modelId="{7996ED4F-69A2-4C26-9499-09B21ED5B1E1}" type="sibTrans" cxnId="{C2767092-0A85-41FC-9006-BDEFD4931C02}">
      <dgm:prSet/>
      <dgm:spPr/>
      <dgm:t>
        <a:bodyPr/>
        <a:lstStyle/>
        <a:p>
          <a:endParaRPr lang="en-ZA" sz="1400" b="1">
            <a:solidFill>
              <a:schemeClr val="tx1"/>
            </a:solidFill>
            <a:latin typeface="Arial Narrow" panose="020B0606020202030204" pitchFamily="34" charset="0"/>
          </a:endParaRPr>
        </a:p>
      </dgm:t>
    </dgm:pt>
    <dgm:pt modelId="{9ED6E561-5FDD-4581-ABEE-263CFDE49634}">
      <dgm:prSet custT="1"/>
      <dgm:spPr>
        <a:solidFill>
          <a:srgbClr val="CEE3A2"/>
        </a:solidFill>
      </dgm:spPr>
      <dgm:t>
        <a:bodyPr/>
        <a:lstStyle/>
        <a:p>
          <a:r>
            <a:rPr lang="en-US" sz="1400" b="1" dirty="0">
              <a:solidFill>
                <a:schemeClr val="tx1"/>
              </a:solidFill>
              <a:latin typeface="Arial Narrow" panose="020B0606020202030204" pitchFamily="34" charset="0"/>
            </a:rPr>
            <a:t>2016 White Paper on Policing </a:t>
          </a:r>
          <a:endParaRPr lang="en-ZA" sz="1400" b="1" dirty="0">
            <a:solidFill>
              <a:schemeClr val="tx1"/>
            </a:solidFill>
            <a:latin typeface="Arial Narrow" panose="020B0606020202030204" pitchFamily="34" charset="0"/>
          </a:endParaRPr>
        </a:p>
      </dgm:t>
    </dgm:pt>
    <dgm:pt modelId="{37A2E7EA-E3D4-4753-B56B-99BBF17DCD57}" type="parTrans" cxnId="{A11ED42D-6ECF-472C-9D0B-2440DD08BD2C}">
      <dgm:prSet custT="1"/>
      <dgm:spPr/>
      <dgm:t>
        <a:bodyPr/>
        <a:lstStyle/>
        <a:p>
          <a:endParaRPr lang="en-ZA" sz="1400" b="1" dirty="0">
            <a:solidFill>
              <a:schemeClr val="tx1"/>
            </a:solidFill>
            <a:latin typeface="Arial Narrow" panose="020B0606020202030204" pitchFamily="34" charset="0"/>
          </a:endParaRPr>
        </a:p>
      </dgm:t>
    </dgm:pt>
    <dgm:pt modelId="{0972E8BC-DC98-4B7B-97F5-4F2E4CEF11B3}" type="sibTrans" cxnId="{A11ED42D-6ECF-472C-9D0B-2440DD08BD2C}">
      <dgm:prSet/>
      <dgm:spPr/>
      <dgm:t>
        <a:bodyPr/>
        <a:lstStyle/>
        <a:p>
          <a:endParaRPr lang="en-ZA" sz="1400" b="1">
            <a:solidFill>
              <a:schemeClr val="tx1"/>
            </a:solidFill>
            <a:latin typeface="Arial Narrow" panose="020B0606020202030204" pitchFamily="34" charset="0"/>
          </a:endParaRPr>
        </a:p>
      </dgm:t>
    </dgm:pt>
    <dgm:pt modelId="{69FDDA73-C86A-4040-9D41-9B87340CE988}">
      <dgm:prSet custT="1"/>
      <dgm:spPr>
        <a:solidFill>
          <a:srgbClr val="CEE3A2"/>
        </a:solidFill>
      </dgm:spPr>
      <dgm:t>
        <a:bodyPr/>
        <a:lstStyle/>
        <a:p>
          <a:r>
            <a:rPr lang="en-US" sz="1400" b="1" dirty="0">
              <a:solidFill>
                <a:schemeClr val="tx1"/>
              </a:solidFill>
              <a:effectLst/>
              <a:latin typeface="Arial Narrow" panose="020B0606020202030204" pitchFamily="34" charset="0"/>
              <a:ea typeface="+mn-ea"/>
              <a:cs typeface="+mn-cs"/>
            </a:rPr>
            <a:t>C</a:t>
          </a:r>
          <a:r>
            <a:rPr lang="en-US" sz="1400" b="1" dirty="0">
              <a:solidFill>
                <a:schemeClr val="tx1"/>
              </a:solidFill>
              <a:latin typeface="Arial Narrow" panose="020B0606020202030204" pitchFamily="34" charset="0"/>
            </a:rPr>
            <a:t>ommunity Policing Policy </a:t>
          </a:r>
          <a:endParaRPr lang="en-ZA" sz="1400" b="1" dirty="0">
            <a:solidFill>
              <a:schemeClr val="tx1"/>
            </a:solidFill>
            <a:latin typeface="Arial Narrow" panose="020B0606020202030204" pitchFamily="34" charset="0"/>
          </a:endParaRPr>
        </a:p>
      </dgm:t>
    </dgm:pt>
    <dgm:pt modelId="{0799D96A-2C09-4CEF-9D13-4D5DD6AF2CCD}" type="parTrans" cxnId="{CD12D1D6-FCD9-4DE1-8ECA-344DFB93F42D}">
      <dgm:prSet custT="1"/>
      <dgm:spPr/>
      <dgm:t>
        <a:bodyPr/>
        <a:lstStyle/>
        <a:p>
          <a:endParaRPr lang="en-ZA" sz="1400" b="1" dirty="0">
            <a:solidFill>
              <a:schemeClr val="tx1"/>
            </a:solidFill>
            <a:latin typeface="Arial Narrow" panose="020B0606020202030204" pitchFamily="34" charset="0"/>
          </a:endParaRPr>
        </a:p>
      </dgm:t>
    </dgm:pt>
    <dgm:pt modelId="{4CBB097B-DECA-4FF0-80C5-1710B3AA38CA}" type="sibTrans" cxnId="{CD12D1D6-FCD9-4DE1-8ECA-344DFB93F42D}">
      <dgm:prSet/>
      <dgm:spPr/>
      <dgm:t>
        <a:bodyPr/>
        <a:lstStyle/>
        <a:p>
          <a:endParaRPr lang="en-ZA" sz="1400" b="1">
            <a:solidFill>
              <a:schemeClr val="tx1"/>
            </a:solidFill>
            <a:latin typeface="Arial Narrow" panose="020B0606020202030204" pitchFamily="34" charset="0"/>
          </a:endParaRPr>
        </a:p>
      </dgm:t>
    </dgm:pt>
    <dgm:pt modelId="{2670B039-E994-4D4F-92B6-8D4C5FCB57E1}">
      <dgm:prSet custT="1"/>
      <dgm:spPr>
        <a:solidFill>
          <a:srgbClr val="CEE3A2"/>
        </a:solidFill>
      </dgm:spPr>
      <dgm:t>
        <a:bodyPr/>
        <a:lstStyle/>
        <a:p>
          <a:r>
            <a:rPr lang="en-US" sz="1400" b="1" dirty="0">
              <a:solidFill>
                <a:schemeClr val="tx1"/>
              </a:solidFill>
              <a:effectLst/>
              <a:latin typeface="Arial Narrow" panose="020B0606020202030204" pitchFamily="34" charset="0"/>
              <a:ea typeface="+mn-ea"/>
              <a:cs typeface="+mn-cs"/>
            </a:rPr>
            <a:t>Knowledge Management Strategy</a:t>
          </a:r>
          <a:endParaRPr lang="en-ZA" sz="1400" b="1" dirty="0">
            <a:solidFill>
              <a:schemeClr val="tx1"/>
            </a:solidFill>
            <a:latin typeface="Arial Narrow" panose="020B0606020202030204" pitchFamily="34" charset="0"/>
          </a:endParaRPr>
        </a:p>
      </dgm:t>
    </dgm:pt>
    <dgm:pt modelId="{E120D9F0-4BFF-4880-B00E-7A7F90C8E894}" type="parTrans" cxnId="{4A2752B3-E774-45DA-95DC-6FC5DF77E01B}">
      <dgm:prSet custT="1"/>
      <dgm:spPr/>
      <dgm:t>
        <a:bodyPr/>
        <a:lstStyle/>
        <a:p>
          <a:endParaRPr lang="en-ZA" sz="1400" b="1" dirty="0">
            <a:solidFill>
              <a:schemeClr val="tx1"/>
            </a:solidFill>
            <a:latin typeface="Arial Narrow" panose="020B0606020202030204" pitchFamily="34" charset="0"/>
          </a:endParaRPr>
        </a:p>
      </dgm:t>
    </dgm:pt>
    <dgm:pt modelId="{32B138D2-F866-41F5-8F23-EF4AA8526140}" type="sibTrans" cxnId="{4A2752B3-E774-45DA-95DC-6FC5DF77E01B}">
      <dgm:prSet/>
      <dgm:spPr/>
      <dgm:t>
        <a:bodyPr/>
        <a:lstStyle/>
        <a:p>
          <a:endParaRPr lang="en-ZA" sz="1400" b="1">
            <a:solidFill>
              <a:schemeClr val="tx1"/>
            </a:solidFill>
            <a:latin typeface="Arial Narrow" panose="020B0606020202030204" pitchFamily="34" charset="0"/>
          </a:endParaRPr>
        </a:p>
      </dgm:t>
    </dgm:pt>
    <dgm:pt modelId="{D34CC73B-48EB-48DA-9AF3-853488C75B46}">
      <dgm:prSet custT="1"/>
      <dgm:spPr>
        <a:solidFill>
          <a:srgbClr val="CEE3A2"/>
        </a:solidFill>
      </dgm:spPr>
      <dgm:t>
        <a:bodyPr/>
        <a:lstStyle/>
        <a:p>
          <a:r>
            <a:rPr lang="en-US" sz="1400" b="1" dirty="0">
              <a:solidFill>
                <a:schemeClr val="tx1"/>
              </a:solidFill>
              <a:effectLst/>
              <a:latin typeface="Arial Narrow" panose="020B0606020202030204" pitchFamily="34" charset="0"/>
              <a:ea typeface="+mn-ea"/>
              <a:cs typeface="+mn-cs"/>
            </a:rPr>
            <a:t>Policy Framework on Establishing an Integrated Model of Policing</a:t>
          </a:r>
          <a:endParaRPr lang="en-ZA" sz="1400" b="1" dirty="0">
            <a:solidFill>
              <a:schemeClr val="tx1"/>
            </a:solidFill>
            <a:latin typeface="Arial Narrow" panose="020B0606020202030204" pitchFamily="34" charset="0"/>
          </a:endParaRPr>
        </a:p>
      </dgm:t>
    </dgm:pt>
    <dgm:pt modelId="{1E50A5B2-A6DC-45D7-9D38-E1383CC67D25}" type="parTrans" cxnId="{FC96415D-F3CA-4102-9160-6B1B0862F4B0}">
      <dgm:prSet custT="1"/>
      <dgm:spPr/>
      <dgm:t>
        <a:bodyPr/>
        <a:lstStyle/>
        <a:p>
          <a:endParaRPr lang="en-ZA" sz="1400" b="1" dirty="0">
            <a:solidFill>
              <a:schemeClr val="tx1"/>
            </a:solidFill>
            <a:latin typeface="Arial Narrow" panose="020B0606020202030204" pitchFamily="34" charset="0"/>
          </a:endParaRPr>
        </a:p>
      </dgm:t>
    </dgm:pt>
    <dgm:pt modelId="{E92F0531-289A-40EB-A8E6-E647991D2C1E}" type="sibTrans" cxnId="{FC96415D-F3CA-4102-9160-6B1B0862F4B0}">
      <dgm:prSet/>
      <dgm:spPr/>
      <dgm:t>
        <a:bodyPr/>
        <a:lstStyle/>
        <a:p>
          <a:endParaRPr lang="en-ZA" sz="1400" b="1">
            <a:solidFill>
              <a:schemeClr val="tx1"/>
            </a:solidFill>
            <a:latin typeface="Arial Narrow" panose="020B0606020202030204" pitchFamily="34" charset="0"/>
          </a:endParaRPr>
        </a:p>
      </dgm:t>
    </dgm:pt>
    <dgm:pt modelId="{DB1B6118-F91C-4C38-8055-884D542CAE0D}" type="pres">
      <dgm:prSet presAssocID="{D9D01B4D-96E2-4FD5-B6CE-8795BE8A7DE2}" presName="Name0" presStyleCnt="0">
        <dgm:presLayoutVars>
          <dgm:chPref val="1"/>
          <dgm:dir/>
          <dgm:animOne val="branch"/>
          <dgm:animLvl val="lvl"/>
          <dgm:resizeHandles val="exact"/>
        </dgm:presLayoutVars>
      </dgm:prSet>
      <dgm:spPr/>
      <dgm:t>
        <a:bodyPr/>
        <a:lstStyle/>
        <a:p>
          <a:endParaRPr lang="en-ZA"/>
        </a:p>
      </dgm:t>
    </dgm:pt>
    <dgm:pt modelId="{F94E1C58-CFE9-47F9-8C4B-A20346910850}" type="pres">
      <dgm:prSet presAssocID="{12901E1E-C2A7-47ED-990E-F94ED15B3F44}" presName="root1" presStyleCnt="0"/>
      <dgm:spPr/>
    </dgm:pt>
    <dgm:pt modelId="{79A7EF2B-13A9-4FA6-A817-FA9AD71F3B70}" type="pres">
      <dgm:prSet presAssocID="{12901E1E-C2A7-47ED-990E-F94ED15B3F44}" presName="LevelOneTextNode" presStyleLbl="node0" presStyleIdx="0" presStyleCnt="1" custScaleY="102807" custLinFactNeighborX="32579" custLinFactNeighborY="-83">
        <dgm:presLayoutVars>
          <dgm:chPref val="3"/>
        </dgm:presLayoutVars>
      </dgm:prSet>
      <dgm:spPr/>
      <dgm:t>
        <a:bodyPr/>
        <a:lstStyle/>
        <a:p>
          <a:endParaRPr lang="en-ZA"/>
        </a:p>
      </dgm:t>
    </dgm:pt>
    <dgm:pt modelId="{C714B966-F586-486A-BE4D-33CCF7C7CCCA}" type="pres">
      <dgm:prSet presAssocID="{12901E1E-C2A7-47ED-990E-F94ED15B3F44}" presName="level2hierChild" presStyleCnt="0"/>
      <dgm:spPr/>
    </dgm:pt>
    <dgm:pt modelId="{0BE4AF17-46D1-4A36-8F21-647BD3BEB44E}" type="pres">
      <dgm:prSet presAssocID="{13622C16-9F32-474D-B866-7856F12CD0E7}" presName="conn2-1" presStyleLbl="parChTrans1D2" presStyleIdx="0" presStyleCnt="6"/>
      <dgm:spPr/>
      <dgm:t>
        <a:bodyPr/>
        <a:lstStyle/>
        <a:p>
          <a:endParaRPr lang="en-ZA"/>
        </a:p>
      </dgm:t>
    </dgm:pt>
    <dgm:pt modelId="{F5DFE0B6-E142-4F07-AAF5-8B41D7431184}" type="pres">
      <dgm:prSet presAssocID="{13622C16-9F32-474D-B866-7856F12CD0E7}" presName="connTx" presStyleLbl="parChTrans1D2" presStyleIdx="0" presStyleCnt="6"/>
      <dgm:spPr/>
      <dgm:t>
        <a:bodyPr/>
        <a:lstStyle/>
        <a:p>
          <a:endParaRPr lang="en-ZA"/>
        </a:p>
      </dgm:t>
    </dgm:pt>
    <dgm:pt modelId="{0D0AF84C-AD2B-4E05-86FE-6BA6A0554FCF}" type="pres">
      <dgm:prSet presAssocID="{6A7996F4-F384-4101-B78A-1923F951EF80}" presName="root2" presStyleCnt="0"/>
      <dgm:spPr/>
    </dgm:pt>
    <dgm:pt modelId="{8FB04E64-73AF-4001-83B5-B3114E21671D}" type="pres">
      <dgm:prSet presAssocID="{6A7996F4-F384-4101-B78A-1923F951EF80}" presName="LevelTwoTextNode" presStyleLbl="node2" presStyleIdx="0" presStyleCnt="6" custScaleX="237336" custScaleY="124300">
        <dgm:presLayoutVars>
          <dgm:chPref val="3"/>
        </dgm:presLayoutVars>
      </dgm:prSet>
      <dgm:spPr/>
      <dgm:t>
        <a:bodyPr/>
        <a:lstStyle/>
        <a:p>
          <a:endParaRPr lang="en-ZA"/>
        </a:p>
      </dgm:t>
    </dgm:pt>
    <dgm:pt modelId="{7F5D5D61-A323-4F0B-B03D-9231297ADD9D}" type="pres">
      <dgm:prSet presAssocID="{6A7996F4-F384-4101-B78A-1923F951EF80}" presName="level3hierChild" presStyleCnt="0"/>
      <dgm:spPr/>
    </dgm:pt>
    <dgm:pt modelId="{6F581356-81BE-4623-86AE-877ACF954D7A}" type="pres">
      <dgm:prSet presAssocID="{07CB0F24-CB17-464A-B4F5-CAB8C13FCE5D}" presName="conn2-1" presStyleLbl="parChTrans1D2" presStyleIdx="1" presStyleCnt="6"/>
      <dgm:spPr/>
      <dgm:t>
        <a:bodyPr/>
        <a:lstStyle/>
        <a:p>
          <a:endParaRPr lang="en-ZA"/>
        </a:p>
      </dgm:t>
    </dgm:pt>
    <dgm:pt modelId="{FF3B76B5-B132-4AE7-9C2D-48F4AEB6CDCD}" type="pres">
      <dgm:prSet presAssocID="{07CB0F24-CB17-464A-B4F5-CAB8C13FCE5D}" presName="connTx" presStyleLbl="parChTrans1D2" presStyleIdx="1" presStyleCnt="6"/>
      <dgm:spPr/>
      <dgm:t>
        <a:bodyPr/>
        <a:lstStyle/>
        <a:p>
          <a:endParaRPr lang="en-ZA"/>
        </a:p>
      </dgm:t>
    </dgm:pt>
    <dgm:pt modelId="{111198AB-84EF-4BC0-9A8E-B31EFF2EA790}" type="pres">
      <dgm:prSet presAssocID="{1102BE12-1A78-4E9B-BE75-A5B74CF72355}" presName="root2" presStyleCnt="0"/>
      <dgm:spPr/>
    </dgm:pt>
    <dgm:pt modelId="{C4528094-17B9-471B-BC6A-BE9DC378AE00}" type="pres">
      <dgm:prSet presAssocID="{1102BE12-1A78-4E9B-BE75-A5B74CF72355}" presName="LevelTwoTextNode" presStyleLbl="node2" presStyleIdx="1" presStyleCnt="6" custScaleX="237336" custScaleY="128087" custLinFactNeighborX="-515" custLinFactNeighborY="-7989">
        <dgm:presLayoutVars>
          <dgm:chPref val="3"/>
        </dgm:presLayoutVars>
      </dgm:prSet>
      <dgm:spPr/>
      <dgm:t>
        <a:bodyPr/>
        <a:lstStyle/>
        <a:p>
          <a:endParaRPr lang="en-ZA"/>
        </a:p>
      </dgm:t>
    </dgm:pt>
    <dgm:pt modelId="{9F55557B-2694-4D6E-92C4-9227926CA405}" type="pres">
      <dgm:prSet presAssocID="{1102BE12-1A78-4E9B-BE75-A5B74CF72355}" presName="level3hierChild" presStyleCnt="0"/>
      <dgm:spPr/>
    </dgm:pt>
    <dgm:pt modelId="{14B9C133-37B2-48F2-AA2A-9385C65E5B18}" type="pres">
      <dgm:prSet presAssocID="{37A2E7EA-E3D4-4753-B56B-99BBF17DCD57}" presName="conn2-1" presStyleLbl="parChTrans1D2" presStyleIdx="2" presStyleCnt="6"/>
      <dgm:spPr/>
      <dgm:t>
        <a:bodyPr/>
        <a:lstStyle/>
        <a:p>
          <a:endParaRPr lang="en-ZA"/>
        </a:p>
      </dgm:t>
    </dgm:pt>
    <dgm:pt modelId="{DA542848-CB05-4F9E-940A-C3937F44BDAE}" type="pres">
      <dgm:prSet presAssocID="{37A2E7EA-E3D4-4753-B56B-99BBF17DCD57}" presName="connTx" presStyleLbl="parChTrans1D2" presStyleIdx="2" presStyleCnt="6"/>
      <dgm:spPr/>
      <dgm:t>
        <a:bodyPr/>
        <a:lstStyle/>
        <a:p>
          <a:endParaRPr lang="en-ZA"/>
        </a:p>
      </dgm:t>
    </dgm:pt>
    <dgm:pt modelId="{79D1361F-3591-4A43-8D15-23762E758203}" type="pres">
      <dgm:prSet presAssocID="{9ED6E561-5FDD-4581-ABEE-263CFDE49634}" presName="root2" presStyleCnt="0"/>
      <dgm:spPr/>
    </dgm:pt>
    <dgm:pt modelId="{A9EFB4CA-D233-4AE9-BD6F-4D3F941E15F6}" type="pres">
      <dgm:prSet presAssocID="{9ED6E561-5FDD-4581-ABEE-263CFDE49634}" presName="LevelTwoTextNode" presStyleLbl="node2" presStyleIdx="2" presStyleCnt="6" custScaleX="237421" custScaleY="116013">
        <dgm:presLayoutVars>
          <dgm:chPref val="3"/>
        </dgm:presLayoutVars>
      </dgm:prSet>
      <dgm:spPr/>
      <dgm:t>
        <a:bodyPr/>
        <a:lstStyle/>
        <a:p>
          <a:endParaRPr lang="en-ZA"/>
        </a:p>
      </dgm:t>
    </dgm:pt>
    <dgm:pt modelId="{10C77988-F152-4A0A-AA02-456AB24A02E7}" type="pres">
      <dgm:prSet presAssocID="{9ED6E561-5FDD-4581-ABEE-263CFDE49634}" presName="level3hierChild" presStyleCnt="0"/>
      <dgm:spPr/>
    </dgm:pt>
    <dgm:pt modelId="{00A79681-39B1-4BEA-80DC-6E976EAF4994}" type="pres">
      <dgm:prSet presAssocID="{0799D96A-2C09-4CEF-9D13-4D5DD6AF2CCD}" presName="conn2-1" presStyleLbl="parChTrans1D2" presStyleIdx="3" presStyleCnt="6"/>
      <dgm:spPr/>
      <dgm:t>
        <a:bodyPr/>
        <a:lstStyle/>
        <a:p>
          <a:endParaRPr lang="en-ZA"/>
        </a:p>
      </dgm:t>
    </dgm:pt>
    <dgm:pt modelId="{4AE941B6-9865-4784-BA2F-FA4CA8A478C3}" type="pres">
      <dgm:prSet presAssocID="{0799D96A-2C09-4CEF-9D13-4D5DD6AF2CCD}" presName="connTx" presStyleLbl="parChTrans1D2" presStyleIdx="3" presStyleCnt="6"/>
      <dgm:spPr/>
      <dgm:t>
        <a:bodyPr/>
        <a:lstStyle/>
        <a:p>
          <a:endParaRPr lang="en-ZA"/>
        </a:p>
      </dgm:t>
    </dgm:pt>
    <dgm:pt modelId="{32FA139A-E420-45CE-9860-27C30D28BC8E}" type="pres">
      <dgm:prSet presAssocID="{69FDDA73-C86A-4040-9D41-9B87340CE988}" presName="root2" presStyleCnt="0"/>
      <dgm:spPr/>
    </dgm:pt>
    <dgm:pt modelId="{219912B2-2D37-42A7-A6FB-D8F79F914FD7}" type="pres">
      <dgm:prSet presAssocID="{69FDDA73-C86A-4040-9D41-9B87340CE988}" presName="LevelTwoTextNode" presStyleLbl="node2" presStyleIdx="3" presStyleCnt="6" custScaleX="237004">
        <dgm:presLayoutVars>
          <dgm:chPref val="3"/>
        </dgm:presLayoutVars>
      </dgm:prSet>
      <dgm:spPr/>
      <dgm:t>
        <a:bodyPr/>
        <a:lstStyle/>
        <a:p>
          <a:endParaRPr lang="en-ZA"/>
        </a:p>
      </dgm:t>
    </dgm:pt>
    <dgm:pt modelId="{B115B735-7C8C-48E4-82C3-01014D4B2221}" type="pres">
      <dgm:prSet presAssocID="{69FDDA73-C86A-4040-9D41-9B87340CE988}" presName="level3hierChild" presStyleCnt="0"/>
      <dgm:spPr/>
    </dgm:pt>
    <dgm:pt modelId="{BF75E6DB-A933-43E9-AB9B-678A1EF5B267}" type="pres">
      <dgm:prSet presAssocID="{E120D9F0-4BFF-4880-B00E-7A7F90C8E894}" presName="conn2-1" presStyleLbl="parChTrans1D2" presStyleIdx="4" presStyleCnt="6"/>
      <dgm:spPr/>
      <dgm:t>
        <a:bodyPr/>
        <a:lstStyle/>
        <a:p>
          <a:endParaRPr lang="en-ZA"/>
        </a:p>
      </dgm:t>
    </dgm:pt>
    <dgm:pt modelId="{6DE8E4F4-22FC-4402-9022-9391298BA360}" type="pres">
      <dgm:prSet presAssocID="{E120D9F0-4BFF-4880-B00E-7A7F90C8E894}" presName="connTx" presStyleLbl="parChTrans1D2" presStyleIdx="4" presStyleCnt="6"/>
      <dgm:spPr/>
      <dgm:t>
        <a:bodyPr/>
        <a:lstStyle/>
        <a:p>
          <a:endParaRPr lang="en-ZA"/>
        </a:p>
      </dgm:t>
    </dgm:pt>
    <dgm:pt modelId="{F889634C-83EE-4D5B-9D6E-5B959310B88F}" type="pres">
      <dgm:prSet presAssocID="{2670B039-E994-4D4F-92B6-8D4C5FCB57E1}" presName="root2" presStyleCnt="0"/>
      <dgm:spPr/>
    </dgm:pt>
    <dgm:pt modelId="{F21BFD5E-0B62-4414-ACB9-E2C0BCC29091}" type="pres">
      <dgm:prSet presAssocID="{2670B039-E994-4D4F-92B6-8D4C5FCB57E1}" presName="LevelTwoTextNode" presStyleLbl="node2" presStyleIdx="4" presStyleCnt="6" custScaleX="237004" custScaleY="116013" custLinFactNeighborX="9382" custLinFactNeighborY="3409">
        <dgm:presLayoutVars>
          <dgm:chPref val="3"/>
        </dgm:presLayoutVars>
      </dgm:prSet>
      <dgm:spPr/>
      <dgm:t>
        <a:bodyPr/>
        <a:lstStyle/>
        <a:p>
          <a:endParaRPr lang="en-ZA"/>
        </a:p>
      </dgm:t>
    </dgm:pt>
    <dgm:pt modelId="{C0E26CD7-66FC-4F66-A499-275447BBFD95}" type="pres">
      <dgm:prSet presAssocID="{2670B039-E994-4D4F-92B6-8D4C5FCB57E1}" presName="level3hierChild" presStyleCnt="0"/>
      <dgm:spPr/>
    </dgm:pt>
    <dgm:pt modelId="{E55A4CF8-B52C-4D8C-A8CC-8297F4B83456}" type="pres">
      <dgm:prSet presAssocID="{1E50A5B2-A6DC-45D7-9D38-E1383CC67D25}" presName="conn2-1" presStyleLbl="parChTrans1D2" presStyleIdx="5" presStyleCnt="6"/>
      <dgm:spPr/>
      <dgm:t>
        <a:bodyPr/>
        <a:lstStyle/>
        <a:p>
          <a:endParaRPr lang="en-ZA"/>
        </a:p>
      </dgm:t>
    </dgm:pt>
    <dgm:pt modelId="{33D2050C-EDF1-405A-A6FA-88595EC15C67}" type="pres">
      <dgm:prSet presAssocID="{1E50A5B2-A6DC-45D7-9D38-E1383CC67D25}" presName="connTx" presStyleLbl="parChTrans1D2" presStyleIdx="5" presStyleCnt="6"/>
      <dgm:spPr/>
      <dgm:t>
        <a:bodyPr/>
        <a:lstStyle/>
        <a:p>
          <a:endParaRPr lang="en-ZA"/>
        </a:p>
      </dgm:t>
    </dgm:pt>
    <dgm:pt modelId="{60632501-3682-44DA-B8FD-044F141F41D6}" type="pres">
      <dgm:prSet presAssocID="{D34CC73B-48EB-48DA-9AF3-853488C75B46}" presName="root2" presStyleCnt="0"/>
      <dgm:spPr/>
    </dgm:pt>
    <dgm:pt modelId="{00E661BC-E58E-4DB6-B9E5-A6B7ED89583A}" type="pres">
      <dgm:prSet presAssocID="{D34CC73B-48EB-48DA-9AF3-853488C75B46}" presName="LevelTwoTextNode" presStyleLbl="node2" presStyleIdx="5" presStyleCnt="6" custScaleX="237004" custScaleY="116013">
        <dgm:presLayoutVars>
          <dgm:chPref val="3"/>
        </dgm:presLayoutVars>
      </dgm:prSet>
      <dgm:spPr/>
      <dgm:t>
        <a:bodyPr/>
        <a:lstStyle/>
        <a:p>
          <a:endParaRPr lang="en-ZA"/>
        </a:p>
      </dgm:t>
    </dgm:pt>
    <dgm:pt modelId="{CCA22E0D-ECED-4848-813D-E0ABA04D7670}" type="pres">
      <dgm:prSet presAssocID="{D34CC73B-48EB-48DA-9AF3-853488C75B46}" presName="level3hierChild" presStyleCnt="0"/>
      <dgm:spPr/>
    </dgm:pt>
  </dgm:ptLst>
  <dgm:cxnLst>
    <dgm:cxn modelId="{3ABC9CBB-B4B8-4DB7-97C2-67D4910FC8F9}" type="presOf" srcId="{07CB0F24-CB17-464A-B4F5-CAB8C13FCE5D}" destId="{6F581356-81BE-4623-86AE-877ACF954D7A}" srcOrd="0" destOrd="0" presId="urn:microsoft.com/office/officeart/2008/layout/HorizontalMultiLevelHierarchy"/>
    <dgm:cxn modelId="{FC96415D-F3CA-4102-9160-6B1B0862F4B0}" srcId="{12901E1E-C2A7-47ED-990E-F94ED15B3F44}" destId="{D34CC73B-48EB-48DA-9AF3-853488C75B46}" srcOrd="5" destOrd="0" parTransId="{1E50A5B2-A6DC-45D7-9D38-E1383CC67D25}" sibTransId="{E92F0531-289A-40EB-A8E6-E647991D2C1E}"/>
    <dgm:cxn modelId="{D1CB1ED8-7967-4BB8-9443-C39DCBFFCC3A}" type="presOf" srcId="{E120D9F0-4BFF-4880-B00E-7A7F90C8E894}" destId="{6DE8E4F4-22FC-4402-9022-9391298BA360}" srcOrd="1" destOrd="0" presId="urn:microsoft.com/office/officeart/2008/layout/HorizontalMultiLevelHierarchy"/>
    <dgm:cxn modelId="{CD12D1D6-FCD9-4DE1-8ECA-344DFB93F42D}" srcId="{12901E1E-C2A7-47ED-990E-F94ED15B3F44}" destId="{69FDDA73-C86A-4040-9D41-9B87340CE988}" srcOrd="3" destOrd="0" parTransId="{0799D96A-2C09-4CEF-9D13-4D5DD6AF2CCD}" sibTransId="{4CBB097B-DECA-4FF0-80C5-1710B3AA38CA}"/>
    <dgm:cxn modelId="{A701D154-2A8D-4B09-944E-C8ACF66DA693}" type="presOf" srcId="{13622C16-9F32-474D-B866-7856F12CD0E7}" destId="{F5DFE0B6-E142-4F07-AAF5-8B41D7431184}" srcOrd="1" destOrd="0" presId="urn:microsoft.com/office/officeart/2008/layout/HorizontalMultiLevelHierarchy"/>
    <dgm:cxn modelId="{D8A7C789-DE25-43FA-930B-877DD03E22EB}" type="presOf" srcId="{D34CC73B-48EB-48DA-9AF3-853488C75B46}" destId="{00E661BC-E58E-4DB6-B9E5-A6B7ED89583A}" srcOrd="0" destOrd="0" presId="urn:microsoft.com/office/officeart/2008/layout/HorizontalMultiLevelHierarchy"/>
    <dgm:cxn modelId="{4A2752B3-E774-45DA-95DC-6FC5DF77E01B}" srcId="{12901E1E-C2A7-47ED-990E-F94ED15B3F44}" destId="{2670B039-E994-4D4F-92B6-8D4C5FCB57E1}" srcOrd="4" destOrd="0" parTransId="{E120D9F0-4BFF-4880-B00E-7A7F90C8E894}" sibTransId="{32B138D2-F866-41F5-8F23-EF4AA8526140}"/>
    <dgm:cxn modelId="{FA1F8C11-D01C-43BA-89BE-3E8DEC18EAE7}" type="presOf" srcId="{D9D01B4D-96E2-4FD5-B6CE-8795BE8A7DE2}" destId="{DB1B6118-F91C-4C38-8055-884D542CAE0D}" srcOrd="0" destOrd="0" presId="urn:microsoft.com/office/officeart/2008/layout/HorizontalMultiLevelHierarchy"/>
    <dgm:cxn modelId="{3E5E9D3B-C4E4-4C43-9763-61C9943EF177}" type="presOf" srcId="{E120D9F0-4BFF-4880-B00E-7A7F90C8E894}" destId="{BF75E6DB-A933-43E9-AB9B-678A1EF5B267}" srcOrd="0" destOrd="0" presId="urn:microsoft.com/office/officeart/2008/layout/HorizontalMultiLevelHierarchy"/>
    <dgm:cxn modelId="{57D10F9E-B61C-468E-8124-7489217B3B1A}" type="presOf" srcId="{6A7996F4-F384-4101-B78A-1923F951EF80}" destId="{8FB04E64-73AF-4001-83B5-B3114E21671D}" srcOrd="0" destOrd="0" presId="urn:microsoft.com/office/officeart/2008/layout/HorizontalMultiLevelHierarchy"/>
    <dgm:cxn modelId="{EAE69989-8523-4524-91A7-F87FD69EED24}" type="presOf" srcId="{0799D96A-2C09-4CEF-9D13-4D5DD6AF2CCD}" destId="{4AE941B6-9865-4784-BA2F-FA4CA8A478C3}" srcOrd="1" destOrd="0" presId="urn:microsoft.com/office/officeart/2008/layout/HorizontalMultiLevelHierarchy"/>
    <dgm:cxn modelId="{E3CDFDB9-744D-4F1F-B56A-C529B2F445A6}" type="presOf" srcId="{37A2E7EA-E3D4-4753-B56B-99BBF17DCD57}" destId="{DA542848-CB05-4F9E-940A-C3937F44BDAE}" srcOrd="1" destOrd="0" presId="urn:microsoft.com/office/officeart/2008/layout/HorizontalMultiLevelHierarchy"/>
    <dgm:cxn modelId="{59F36999-8FE2-4CEA-AA25-75AE32319E01}" type="presOf" srcId="{0799D96A-2C09-4CEF-9D13-4D5DD6AF2CCD}" destId="{00A79681-39B1-4BEA-80DC-6E976EAF4994}" srcOrd="0" destOrd="0" presId="urn:microsoft.com/office/officeart/2008/layout/HorizontalMultiLevelHierarchy"/>
    <dgm:cxn modelId="{0362A2C7-47EC-4B30-A089-6E776F82F4A5}" type="presOf" srcId="{1E50A5B2-A6DC-45D7-9D38-E1383CC67D25}" destId="{E55A4CF8-B52C-4D8C-A8CC-8297F4B83456}" srcOrd="0" destOrd="0" presId="urn:microsoft.com/office/officeart/2008/layout/HorizontalMultiLevelHierarchy"/>
    <dgm:cxn modelId="{C2767092-0A85-41FC-9006-BDEFD4931C02}" srcId="{12901E1E-C2A7-47ED-990E-F94ED15B3F44}" destId="{1102BE12-1A78-4E9B-BE75-A5B74CF72355}" srcOrd="1" destOrd="0" parTransId="{07CB0F24-CB17-464A-B4F5-CAB8C13FCE5D}" sibTransId="{7996ED4F-69A2-4C26-9499-09B21ED5B1E1}"/>
    <dgm:cxn modelId="{A11ED42D-6ECF-472C-9D0B-2440DD08BD2C}" srcId="{12901E1E-C2A7-47ED-990E-F94ED15B3F44}" destId="{9ED6E561-5FDD-4581-ABEE-263CFDE49634}" srcOrd="2" destOrd="0" parTransId="{37A2E7EA-E3D4-4753-B56B-99BBF17DCD57}" sibTransId="{0972E8BC-DC98-4B7B-97F5-4F2E4CEF11B3}"/>
    <dgm:cxn modelId="{9B0C3F6F-0B7A-4350-B036-CC55FB09DFF1}" type="presOf" srcId="{2670B039-E994-4D4F-92B6-8D4C5FCB57E1}" destId="{F21BFD5E-0B62-4414-ACB9-E2C0BCC29091}" srcOrd="0" destOrd="0" presId="urn:microsoft.com/office/officeart/2008/layout/HorizontalMultiLevelHierarchy"/>
    <dgm:cxn modelId="{80C2E143-D6A1-40F8-80D2-A3AAB1F2FA5F}" type="presOf" srcId="{07CB0F24-CB17-464A-B4F5-CAB8C13FCE5D}" destId="{FF3B76B5-B132-4AE7-9C2D-48F4AEB6CDCD}" srcOrd="1" destOrd="0" presId="urn:microsoft.com/office/officeart/2008/layout/HorizontalMultiLevelHierarchy"/>
    <dgm:cxn modelId="{36FDD756-6BCB-4B97-ABFA-9A657EF3C552}" srcId="{12901E1E-C2A7-47ED-990E-F94ED15B3F44}" destId="{6A7996F4-F384-4101-B78A-1923F951EF80}" srcOrd="0" destOrd="0" parTransId="{13622C16-9F32-474D-B866-7856F12CD0E7}" sibTransId="{3D55B49C-106C-45ED-A1F0-F85B8200C1C9}"/>
    <dgm:cxn modelId="{841B5C45-A2BD-454A-A167-BB148F30198F}" type="presOf" srcId="{37A2E7EA-E3D4-4753-B56B-99BBF17DCD57}" destId="{14B9C133-37B2-48F2-AA2A-9385C65E5B18}" srcOrd="0" destOrd="0" presId="urn:microsoft.com/office/officeart/2008/layout/HorizontalMultiLevelHierarchy"/>
    <dgm:cxn modelId="{2F13CE84-3EAC-483F-9BF5-8B611680BA32}" type="presOf" srcId="{13622C16-9F32-474D-B866-7856F12CD0E7}" destId="{0BE4AF17-46D1-4A36-8F21-647BD3BEB44E}" srcOrd="0" destOrd="0" presId="urn:microsoft.com/office/officeart/2008/layout/HorizontalMultiLevelHierarchy"/>
    <dgm:cxn modelId="{5A1C46AA-BBF2-423F-8F88-122B4A78183F}" type="presOf" srcId="{9ED6E561-5FDD-4581-ABEE-263CFDE49634}" destId="{A9EFB4CA-D233-4AE9-BD6F-4D3F941E15F6}" srcOrd="0" destOrd="0" presId="urn:microsoft.com/office/officeart/2008/layout/HorizontalMultiLevelHierarchy"/>
    <dgm:cxn modelId="{7626D963-D2BD-4F0F-BD1C-EC5C504AE937}" type="presOf" srcId="{1E50A5B2-A6DC-45D7-9D38-E1383CC67D25}" destId="{33D2050C-EDF1-405A-A6FA-88595EC15C67}" srcOrd="1" destOrd="0" presId="urn:microsoft.com/office/officeart/2008/layout/HorizontalMultiLevelHierarchy"/>
    <dgm:cxn modelId="{6EA8AB28-16A0-4313-8C75-55DA5984E7E7}" type="presOf" srcId="{69FDDA73-C86A-4040-9D41-9B87340CE988}" destId="{219912B2-2D37-42A7-A6FB-D8F79F914FD7}" srcOrd="0" destOrd="0" presId="urn:microsoft.com/office/officeart/2008/layout/HorizontalMultiLevelHierarchy"/>
    <dgm:cxn modelId="{CFA03A64-D36B-4C69-8BB1-4BF60D349750}" type="presOf" srcId="{12901E1E-C2A7-47ED-990E-F94ED15B3F44}" destId="{79A7EF2B-13A9-4FA6-A817-FA9AD71F3B70}" srcOrd="0" destOrd="0" presId="urn:microsoft.com/office/officeart/2008/layout/HorizontalMultiLevelHierarchy"/>
    <dgm:cxn modelId="{2BC6D91C-4A79-414E-8024-C8DC3D7BE1D8}" type="presOf" srcId="{1102BE12-1A78-4E9B-BE75-A5B74CF72355}" destId="{C4528094-17B9-471B-BC6A-BE9DC378AE00}" srcOrd="0" destOrd="0" presId="urn:microsoft.com/office/officeart/2008/layout/HorizontalMultiLevelHierarchy"/>
    <dgm:cxn modelId="{C7B7BE2E-3759-482D-B837-B78B5CDE3934}" srcId="{D9D01B4D-96E2-4FD5-B6CE-8795BE8A7DE2}" destId="{12901E1E-C2A7-47ED-990E-F94ED15B3F44}" srcOrd="0" destOrd="0" parTransId="{84FEF1C1-D17C-4E8B-AB7B-CC50FCBEF1C6}" sibTransId="{3D3B6A1B-9AE7-4943-A0B8-DF4856DF6231}"/>
    <dgm:cxn modelId="{4D2A0003-3D93-4B89-966F-BF2965E4D1C1}" type="presParOf" srcId="{DB1B6118-F91C-4C38-8055-884D542CAE0D}" destId="{F94E1C58-CFE9-47F9-8C4B-A20346910850}" srcOrd="0" destOrd="0" presId="urn:microsoft.com/office/officeart/2008/layout/HorizontalMultiLevelHierarchy"/>
    <dgm:cxn modelId="{ABE858C2-F581-4E14-BF19-CC07AA87E81A}" type="presParOf" srcId="{F94E1C58-CFE9-47F9-8C4B-A20346910850}" destId="{79A7EF2B-13A9-4FA6-A817-FA9AD71F3B70}" srcOrd="0" destOrd="0" presId="urn:microsoft.com/office/officeart/2008/layout/HorizontalMultiLevelHierarchy"/>
    <dgm:cxn modelId="{0FFDD43C-34D5-4843-8677-7CB90213502E}" type="presParOf" srcId="{F94E1C58-CFE9-47F9-8C4B-A20346910850}" destId="{C714B966-F586-486A-BE4D-33CCF7C7CCCA}" srcOrd="1" destOrd="0" presId="urn:microsoft.com/office/officeart/2008/layout/HorizontalMultiLevelHierarchy"/>
    <dgm:cxn modelId="{1EB21BD9-6211-4B47-A3BD-A5E5A108005A}" type="presParOf" srcId="{C714B966-F586-486A-BE4D-33CCF7C7CCCA}" destId="{0BE4AF17-46D1-4A36-8F21-647BD3BEB44E}" srcOrd="0" destOrd="0" presId="urn:microsoft.com/office/officeart/2008/layout/HorizontalMultiLevelHierarchy"/>
    <dgm:cxn modelId="{BF47761D-8CB1-4B6E-8B98-4C0A3CEA8C17}" type="presParOf" srcId="{0BE4AF17-46D1-4A36-8F21-647BD3BEB44E}" destId="{F5DFE0B6-E142-4F07-AAF5-8B41D7431184}" srcOrd="0" destOrd="0" presId="urn:microsoft.com/office/officeart/2008/layout/HorizontalMultiLevelHierarchy"/>
    <dgm:cxn modelId="{E719FF78-B469-457E-AE36-A148CC0A6237}" type="presParOf" srcId="{C714B966-F586-486A-BE4D-33CCF7C7CCCA}" destId="{0D0AF84C-AD2B-4E05-86FE-6BA6A0554FCF}" srcOrd="1" destOrd="0" presId="urn:microsoft.com/office/officeart/2008/layout/HorizontalMultiLevelHierarchy"/>
    <dgm:cxn modelId="{3462C27F-59C4-49F3-962E-B9CF1A134C52}" type="presParOf" srcId="{0D0AF84C-AD2B-4E05-86FE-6BA6A0554FCF}" destId="{8FB04E64-73AF-4001-83B5-B3114E21671D}" srcOrd="0" destOrd="0" presId="urn:microsoft.com/office/officeart/2008/layout/HorizontalMultiLevelHierarchy"/>
    <dgm:cxn modelId="{5BADF1F2-FD49-4C83-A049-8A21A4A82CEC}" type="presParOf" srcId="{0D0AF84C-AD2B-4E05-86FE-6BA6A0554FCF}" destId="{7F5D5D61-A323-4F0B-B03D-9231297ADD9D}" srcOrd="1" destOrd="0" presId="urn:microsoft.com/office/officeart/2008/layout/HorizontalMultiLevelHierarchy"/>
    <dgm:cxn modelId="{96AF61ED-B68B-48ED-9B72-6A38ECAB0D93}" type="presParOf" srcId="{C714B966-F586-486A-BE4D-33CCF7C7CCCA}" destId="{6F581356-81BE-4623-86AE-877ACF954D7A}" srcOrd="2" destOrd="0" presId="urn:microsoft.com/office/officeart/2008/layout/HorizontalMultiLevelHierarchy"/>
    <dgm:cxn modelId="{CD212488-BC8B-4096-A21A-4323FB12333E}" type="presParOf" srcId="{6F581356-81BE-4623-86AE-877ACF954D7A}" destId="{FF3B76B5-B132-4AE7-9C2D-48F4AEB6CDCD}" srcOrd="0" destOrd="0" presId="urn:microsoft.com/office/officeart/2008/layout/HorizontalMultiLevelHierarchy"/>
    <dgm:cxn modelId="{86C05338-6613-4CC7-8CFD-0EE10FDBC284}" type="presParOf" srcId="{C714B966-F586-486A-BE4D-33CCF7C7CCCA}" destId="{111198AB-84EF-4BC0-9A8E-B31EFF2EA790}" srcOrd="3" destOrd="0" presId="urn:microsoft.com/office/officeart/2008/layout/HorizontalMultiLevelHierarchy"/>
    <dgm:cxn modelId="{E1948D66-128F-4E48-A775-70EC29A07110}" type="presParOf" srcId="{111198AB-84EF-4BC0-9A8E-B31EFF2EA790}" destId="{C4528094-17B9-471B-BC6A-BE9DC378AE00}" srcOrd="0" destOrd="0" presId="urn:microsoft.com/office/officeart/2008/layout/HorizontalMultiLevelHierarchy"/>
    <dgm:cxn modelId="{3560C108-CE13-4F13-BCBA-6A24AEB28867}" type="presParOf" srcId="{111198AB-84EF-4BC0-9A8E-B31EFF2EA790}" destId="{9F55557B-2694-4D6E-92C4-9227926CA405}" srcOrd="1" destOrd="0" presId="urn:microsoft.com/office/officeart/2008/layout/HorizontalMultiLevelHierarchy"/>
    <dgm:cxn modelId="{456B2C7F-A5B4-4625-A996-232E5F2BB837}" type="presParOf" srcId="{C714B966-F586-486A-BE4D-33CCF7C7CCCA}" destId="{14B9C133-37B2-48F2-AA2A-9385C65E5B18}" srcOrd="4" destOrd="0" presId="urn:microsoft.com/office/officeart/2008/layout/HorizontalMultiLevelHierarchy"/>
    <dgm:cxn modelId="{B94384FF-9FAF-4E9F-8CA9-F08BA43A0ACE}" type="presParOf" srcId="{14B9C133-37B2-48F2-AA2A-9385C65E5B18}" destId="{DA542848-CB05-4F9E-940A-C3937F44BDAE}" srcOrd="0" destOrd="0" presId="urn:microsoft.com/office/officeart/2008/layout/HorizontalMultiLevelHierarchy"/>
    <dgm:cxn modelId="{A3689420-9FDD-4B7D-87D0-66E88240EA2C}" type="presParOf" srcId="{C714B966-F586-486A-BE4D-33CCF7C7CCCA}" destId="{79D1361F-3591-4A43-8D15-23762E758203}" srcOrd="5" destOrd="0" presId="urn:microsoft.com/office/officeart/2008/layout/HorizontalMultiLevelHierarchy"/>
    <dgm:cxn modelId="{B51DFB9B-BC0F-47CB-A4F9-7DC4A0668E27}" type="presParOf" srcId="{79D1361F-3591-4A43-8D15-23762E758203}" destId="{A9EFB4CA-D233-4AE9-BD6F-4D3F941E15F6}" srcOrd="0" destOrd="0" presId="urn:microsoft.com/office/officeart/2008/layout/HorizontalMultiLevelHierarchy"/>
    <dgm:cxn modelId="{40E21642-1BF1-4F4C-B76F-FA8AA4BC07CD}" type="presParOf" srcId="{79D1361F-3591-4A43-8D15-23762E758203}" destId="{10C77988-F152-4A0A-AA02-456AB24A02E7}" srcOrd="1" destOrd="0" presId="urn:microsoft.com/office/officeart/2008/layout/HorizontalMultiLevelHierarchy"/>
    <dgm:cxn modelId="{00951B3F-0172-4CAA-817C-BC814B24735D}" type="presParOf" srcId="{C714B966-F586-486A-BE4D-33CCF7C7CCCA}" destId="{00A79681-39B1-4BEA-80DC-6E976EAF4994}" srcOrd="6" destOrd="0" presId="urn:microsoft.com/office/officeart/2008/layout/HorizontalMultiLevelHierarchy"/>
    <dgm:cxn modelId="{5C07D17B-917D-4E55-AD4A-9BFB8FCB8776}" type="presParOf" srcId="{00A79681-39B1-4BEA-80DC-6E976EAF4994}" destId="{4AE941B6-9865-4784-BA2F-FA4CA8A478C3}" srcOrd="0" destOrd="0" presId="urn:microsoft.com/office/officeart/2008/layout/HorizontalMultiLevelHierarchy"/>
    <dgm:cxn modelId="{69A3706B-F880-4DC7-8F33-0FE244F4D261}" type="presParOf" srcId="{C714B966-F586-486A-BE4D-33CCF7C7CCCA}" destId="{32FA139A-E420-45CE-9860-27C30D28BC8E}" srcOrd="7" destOrd="0" presId="urn:microsoft.com/office/officeart/2008/layout/HorizontalMultiLevelHierarchy"/>
    <dgm:cxn modelId="{1075103D-3417-4A84-8B1F-919DC064C63D}" type="presParOf" srcId="{32FA139A-E420-45CE-9860-27C30D28BC8E}" destId="{219912B2-2D37-42A7-A6FB-D8F79F914FD7}" srcOrd="0" destOrd="0" presId="urn:microsoft.com/office/officeart/2008/layout/HorizontalMultiLevelHierarchy"/>
    <dgm:cxn modelId="{2C8E1B78-6C49-4166-BB1C-1E0BE8DDBB25}" type="presParOf" srcId="{32FA139A-E420-45CE-9860-27C30D28BC8E}" destId="{B115B735-7C8C-48E4-82C3-01014D4B2221}" srcOrd="1" destOrd="0" presId="urn:microsoft.com/office/officeart/2008/layout/HorizontalMultiLevelHierarchy"/>
    <dgm:cxn modelId="{4ED7B695-DFB8-4A4E-AAA4-952F36C49120}" type="presParOf" srcId="{C714B966-F586-486A-BE4D-33CCF7C7CCCA}" destId="{BF75E6DB-A933-43E9-AB9B-678A1EF5B267}" srcOrd="8" destOrd="0" presId="urn:microsoft.com/office/officeart/2008/layout/HorizontalMultiLevelHierarchy"/>
    <dgm:cxn modelId="{F499258C-22F2-4D87-9A28-3AFC92EBE151}" type="presParOf" srcId="{BF75E6DB-A933-43E9-AB9B-678A1EF5B267}" destId="{6DE8E4F4-22FC-4402-9022-9391298BA360}" srcOrd="0" destOrd="0" presId="urn:microsoft.com/office/officeart/2008/layout/HorizontalMultiLevelHierarchy"/>
    <dgm:cxn modelId="{5ED482D7-5B41-44E2-B844-6A4E00E700AF}" type="presParOf" srcId="{C714B966-F586-486A-BE4D-33CCF7C7CCCA}" destId="{F889634C-83EE-4D5B-9D6E-5B959310B88F}" srcOrd="9" destOrd="0" presId="urn:microsoft.com/office/officeart/2008/layout/HorizontalMultiLevelHierarchy"/>
    <dgm:cxn modelId="{389CA891-CA21-4D79-9388-4FA8E2356D5F}" type="presParOf" srcId="{F889634C-83EE-4D5B-9D6E-5B959310B88F}" destId="{F21BFD5E-0B62-4414-ACB9-E2C0BCC29091}" srcOrd="0" destOrd="0" presId="urn:microsoft.com/office/officeart/2008/layout/HorizontalMultiLevelHierarchy"/>
    <dgm:cxn modelId="{798DF9D8-ECCD-4E0D-8D24-8548EFD312C8}" type="presParOf" srcId="{F889634C-83EE-4D5B-9D6E-5B959310B88F}" destId="{C0E26CD7-66FC-4F66-A499-275447BBFD95}" srcOrd="1" destOrd="0" presId="urn:microsoft.com/office/officeart/2008/layout/HorizontalMultiLevelHierarchy"/>
    <dgm:cxn modelId="{D45C3326-C0A1-4678-8E83-DD672AB7E624}" type="presParOf" srcId="{C714B966-F586-486A-BE4D-33CCF7C7CCCA}" destId="{E55A4CF8-B52C-4D8C-A8CC-8297F4B83456}" srcOrd="10" destOrd="0" presId="urn:microsoft.com/office/officeart/2008/layout/HorizontalMultiLevelHierarchy"/>
    <dgm:cxn modelId="{F0D6C632-47D2-4FE7-B7E4-1E30FCEA84C8}" type="presParOf" srcId="{E55A4CF8-B52C-4D8C-A8CC-8297F4B83456}" destId="{33D2050C-EDF1-405A-A6FA-88595EC15C67}" srcOrd="0" destOrd="0" presId="urn:microsoft.com/office/officeart/2008/layout/HorizontalMultiLevelHierarchy"/>
    <dgm:cxn modelId="{D75C5DA9-D868-47A6-9ADA-46F08712C87D}" type="presParOf" srcId="{C714B966-F586-486A-BE4D-33CCF7C7CCCA}" destId="{60632501-3682-44DA-B8FD-044F141F41D6}" srcOrd="11" destOrd="0" presId="urn:microsoft.com/office/officeart/2008/layout/HorizontalMultiLevelHierarchy"/>
    <dgm:cxn modelId="{9EC72E2E-DD93-4FFA-A65B-1B5F532CDF15}" type="presParOf" srcId="{60632501-3682-44DA-B8FD-044F141F41D6}" destId="{00E661BC-E58E-4DB6-B9E5-A6B7ED89583A}" srcOrd="0" destOrd="0" presId="urn:microsoft.com/office/officeart/2008/layout/HorizontalMultiLevelHierarchy"/>
    <dgm:cxn modelId="{7FD0B333-0B25-4B4F-B4E5-501A9B8BAAE7}" type="presParOf" srcId="{60632501-3682-44DA-B8FD-044F141F41D6}" destId="{CCA22E0D-ECED-4848-813D-E0ABA04D7670}"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D01B4D-96E2-4FD5-B6CE-8795BE8A7DE2}" type="doc">
      <dgm:prSet loTypeId="urn:microsoft.com/office/officeart/2008/layout/HorizontalMultiLevelHierarchy" loCatId="hierarchy" qsTypeId="urn:microsoft.com/office/officeart/2005/8/quickstyle/3d3" qsCatId="3D" csTypeId="urn:microsoft.com/office/officeart/2005/8/colors/accent3_4" csCatId="accent3" phldr="1"/>
      <dgm:spPr/>
      <dgm:t>
        <a:bodyPr/>
        <a:lstStyle/>
        <a:p>
          <a:endParaRPr lang="en-ZA"/>
        </a:p>
      </dgm:t>
    </dgm:pt>
    <dgm:pt modelId="{E91045A0-8CD5-4897-AFD4-5786B9E0BC66}">
      <dgm:prSet phldrT="[Text]" custT="1"/>
      <dgm:spPr>
        <a:solidFill>
          <a:srgbClr val="024522"/>
        </a:solidFill>
      </dgm:spPr>
      <dgm:t>
        <a:bodyPr/>
        <a:lstStyle/>
        <a:p>
          <a:r>
            <a:rPr lang="en-US" sz="1600" b="1" spc="-14" dirty="0">
              <a:solidFill>
                <a:schemeClr val="bg1"/>
              </a:solidFill>
              <a:latin typeface="Arial Narrow" panose="020B0606020202030204" pitchFamily="34" charset="0"/>
              <a:cs typeface="Arial"/>
            </a:rPr>
            <a:t>Policies and Strategies</a:t>
          </a:r>
          <a:endParaRPr lang="en-ZA" sz="1400" b="1" dirty="0">
            <a:solidFill>
              <a:schemeClr val="bg1"/>
            </a:solidFill>
            <a:latin typeface="Arial Narrow" panose="020B0606020202030204" pitchFamily="34" charset="0"/>
          </a:endParaRPr>
        </a:p>
      </dgm:t>
    </dgm:pt>
    <dgm:pt modelId="{97B4E919-8264-4A98-8824-A9D4516ECF6C}" type="parTrans" cxnId="{C3887E88-B055-46B8-96D7-AEA3ADABC908}">
      <dgm:prSet/>
      <dgm:spPr/>
      <dgm:t>
        <a:bodyPr/>
        <a:lstStyle/>
        <a:p>
          <a:endParaRPr lang="en-ZA" sz="1400" b="1">
            <a:solidFill>
              <a:schemeClr val="tx1"/>
            </a:solidFill>
            <a:latin typeface="Arial Narrow" panose="020B0606020202030204" pitchFamily="34" charset="0"/>
          </a:endParaRPr>
        </a:p>
      </dgm:t>
    </dgm:pt>
    <dgm:pt modelId="{11A4D156-0142-418D-B012-675BB3CFA48F}" type="sibTrans" cxnId="{C3887E88-B055-46B8-96D7-AEA3ADABC908}">
      <dgm:prSet/>
      <dgm:spPr/>
      <dgm:t>
        <a:bodyPr/>
        <a:lstStyle/>
        <a:p>
          <a:endParaRPr lang="en-ZA" sz="1400" b="1">
            <a:solidFill>
              <a:schemeClr val="tx1"/>
            </a:solidFill>
            <a:latin typeface="Arial Narrow" panose="020B0606020202030204" pitchFamily="34" charset="0"/>
          </a:endParaRPr>
        </a:p>
      </dgm:t>
    </dgm:pt>
    <dgm:pt modelId="{12901E1E-C2A7-47ED-990E-F94ED15B3F44}">
      <dgm:prSet phldrT="[Text]" custT="1"/>
      <dgm:spPr>
        <a:solidFill>
          <a:srgbClr val="CEE3A2"/>
        </a:solidFill>
      </dgm:spPr>
      <dgm:t>
        <a:bodyPr/>
        <a:lstStyle/>
        <a:p>
          <a:pPr algn="ctr" rtl="0"/>
          <a:r>
            <a:rPr lang="en-US" sz="1400" b="1" dirty="0">
              <a:solidFill>
                <a:schemeClr val="tx1"/>
              </a:solidFill>
              <a:latin typeface="Arial Narrow" panose="020B0606020202030204" pitchFamily="34" charset="0"/>
            </a:rPr>
            <a:t>e-Policing Policy Framework</a:t>
          </a:r>
          <a:endParaRPr lang="en-ZA" sz="1400" b="1" dirty="0">
            <a:solidFill>
              <a:schemeClr val="tx1"/>
            </a:solidFill>
            <a:latin typeface="Arial Narrow" panose="020B0606020202030204" pitchFamily="34" charset="0"/>
          </a:endParaRPr>
        </a:p>
      </dgm:t>
    </dgm:pt>
    <dgm:pt modelId="{84FEF1C1-D17C-4E8B-AB7B-CC50FCBEF1C6}" type="parTrans" cxnId="{C7B7BE2E-3759-482D-B837-B78B5CDE3934}">
      <dgm:prSet custT="1"/>
      <dgm:spPr/>
      <dgm:t>
        <a:bodyPr/>
        <a:lstStyle/>
        <a:p>
          <a:endParaRPr lang="en-ZA" sz="1400" b="1" dirty="0">
            <a:solidFill>
              <a:schemeClr val="tx1"/>
            </a:solidFill>
            <a:latin typeface="Arial Narrow" panose="020B0606020202030204" pitchFamily="34" charset="0"/>
          </a:endParaRPr>
        </a:p>
      </dgm:t>
    </dgm:pt>
    <dgm:pt modelId="{3D3B6A1B-9AE7-4943-A0B8-DF4856DF6231}" type="sibTrans" cxnId="{C7B7BE2E-3759-482D-B837-B78B5CDE3934}">
      <dgm:prSet/>
      <dgm:spPr/>
      <dgm:t>
        <a:bodyPr/>
        <a:lstStyle/>
        <a:p>
          <a:endParaRPr lang="en-ZA" sz="1400" b="1">
            <a:solidFill>
              <a:schemeClr val="tx1"/>
            </a:solidFill>
            <a:latin typeface="Arial Narrow" panose="020B0606020202030204" pitchFamily="34" charset="0"/>
          </a:endParaRPr>
        </a:p>
      </dgm:t>
    </dgm:pt>
    <dgm:pt modelId="{6A7996F4-F384-4101-B78A-1923F951EF80}">
      <dgm:prSet phldrT="[Text]" custT="1"/>
      <dgm:spPr>
        <a:solidFill>
          <a:srgbClr val="CEE3A2"/>
        </a:solidFill>
      </dgm:spPr>
      <dgm:t>
        <a:bodyPr/>
        <a:lstStyle/>
        <a:p>
          <a:pPr rtl="0"/>
          <a:r>
            <a:rPr lang="en-US" sz="1400" b="1" dirty="0">
              <a:solidFill>
                <a:schemeClr val="tx1"/>
              </a:solidFill>
              <a:latin typeface="Arial Narrow" panose="020B0606020202030204" pitchFamily="34" charset="0"/>
            </a:rPr>
            <a:t>Guidelines to enhance SAPS Performance Indicators </a:t>
          </a:r>
          <a:endParaRPr lang="en-ZA" sz="1400" b="1" dirty="0">
            <a:solidFill>
              <a:schemeClr val="tx1"/>
            </a:solidFill>
            <a:latin typeface="Arial Narrow" panose="020B0606020202030204" pitchFamily="34" charset="0"/>
          </a:endParaRPr>
        </a:p>
      </dgm:t>
    </dgm:pt>
    <dgm:pt modelId="{13622C16-9F32-474D-B866-7856F12CD0E7}" type="parTrans" cxnId="{36FDD756-6BCB-4B97-ABFA-9A657EF3C552}">
      <dgm:prSet custT="1"/>
      <dgm:spPr/>
      <dgm:t>
        <a:bodyPr/>
        <a:lstStyle/>
        <a:p>
          <a:endParaRPr lang="en-ZA" sz="1400" b="1" dirty="0">
            <a:solidFill>
              <a:schemeClr val="tx1"/>
            </a:solidFill>
            <a:latin typeface="Arial Narrow" panose="020B0606020202030204" pitchFamily="34" charset="0"/>
          </a:endParaRPr>
        </a:p>
      </dgm:t>
    </dgm:pt>
    <dgm:pt modelId="{3D55B49C-106C-45ED-A1F0-F85B8200C1C9}" type="sibTrans" cxnId="{36FDD756-6BCB-4B97-ABFA-9A657EF3C552}">
      <dgm:prSet/>
      <dgm:spPr/>
      <dgm:t>
        <a:bodyPr/>
        <a:lstStyle/>
        <a:p>
          <a:endParaRPr lang="en-ZA" sz="1400" b="1">
            <a:solidFill>
              <a:schemeClr val="tx1"/>
            </a:solidFill>
            <a:latin typeface="Arial Narrow" panose="020B0606020202030204" pitchFamily="34" charset="0"/>
          </a:endParaRPr>
        </a:p>
      </dgm:t>
    </dgm:pt>
    <dgm:pt modelId="{1102BE12-1A78-4E9B-BE75-A5B74CF72355}">
      <dgm:prSet phldrT="[Text]" custT="1"/>
      <dgm:spPr>
        <a:solidFill>
          <a:srgbClr val="CEE3A2"/>
        </a:solidFill>
      </dgm:spPr>
      <dgm:t>
        <a:bodyPr/>
        <a:lstStyle/>
        <a:p>
          <a:pPr rtl="0"/>
          <a:r>
            <a:rPr lang="en-US" sz="1400" b="1" dirty="0">
              <a:solidFill>
                <a:schemeClr val="tx1"/>
              </a:solidFill>
              <a:latin typeface="Arial Narrow" panose="020B0606020202030204" pitchFamily="34" charset="0"/>
            </a:rPr>
            <a:t>Communication Strategy</a:t>
          </a:r>
          <a:endParaRPr lang="en-ZA" sz="1400" b="1" dirty="0">
            <a:solidFill>
              <a:schemeClr val="tx1"/>
            </a:solidFill>
            <a:latin typeface="Arial Narrow" panose="020B0606020202030204" pitchFamily="34" charset="0"/>
          </a:endParaRPr>
        </a:p>
      </dgm:t>
    </dgm:pt>
    <dgm:pt modelId="{07CB0F24-CB17-464A-B4F5-CAB8C13FCE5D}" type="parTrans" cxnId="{C2767092-0A85-41FC-9006-BDEFD4931C02}">
      <dgm:prSet custT="1"/>
      <dgm:spPr/>
      <dgm:t>
        <a:bodyPr/>
        <a:lstStyle/>
        <a:p>
          <a:endParaRPr lang="en-ZA" sz="1400" b="1" dirty="0">
            <a:solidFill>
              <a:schemeClr val="tx1"/>
            </a:solidFill>
            <a:latin typeface="Arial Narrow" panose="020B0606020202030204" pitchFamily="34" charset="0"/>
          </a:endParaRPr>
        </a:p>
      </dgm:t>
    </dgm:pt>
    <dgm:pt modelId="{7996ED4F-69A2-4C26-9499-09B21ED5B1E1}" type="sibTrans" cxnId="{C2767092-0A85-41FC-9006-BDEFD4931C02}">
      <dgm:prSet/>
      <dgm:spPr/>
      <dgm:t>
        <a:bodyPr/>
        <a:lstStyle/>
        <a:p>
          <a:endParaRPr lang="en-ZA" sz="1400" b="1">
            <a:solidFill>
              <a:schemeClr val="tx1"/>
            </a:solidFill>
            <a:latin typeface="Arial Narrow" panose="020B0606020202030204" pitchFamily="34" charset="0"/>
          </a:endParaRPr>
        </a:p>
      </dgm:t>
    </dgm:pt>
    <dgm:pt modelId="{7D32AE64-2E81-4544-AEEA-FD4BB448F364}">
      <dgm:prSet custT="1"/>
      <dgm:spPr>
        <a:solidFill>
          <a:srgbClr val="CEE3A2"/>
        </a:solidFill>
      </dgm:spPr>
      <dgm:t>
        <a:bodyPr/>
        <a:lstStyle/>
        <a:p>
          <a:pPr rtl="0"/>
          <a:r>
            <a:rPr lang="en-US" sz="1400" b="1" dirty="0">
              <a:solidFill>
                <a:schemeClr val="tx1"/>
              </a:solidFill>
              <a:latin typeface="Arial Narrow" panose="020B0606020202030204" pitchFamily="34" charset="0"/>
            </a:rPr>
            <a:t>Partnership Strategy and Framework</a:t>
          </a:r>
          <a:endParaRPr lang="en-ZA" sz="1400" b="1" dirty="0">
            <a:solidFill>
              <a:schemeClr val="tx1"/>
            </a:solidFill>
            <a:latin typeface="Arial Narrow" panose="020B0606020202030204" pitchFamily="34" charset="0"/>
          </a:endParaRPr>
        </a:p>
      </dgm:t>
    </dgm:pt>
    <dgm:pt modelId="{09DB1CD5-D1E2-4B96-9A75-97275F97575D}" type="parTrans" cxnId="{3B96051E-E714-4FF5-8DA2-047B853A036F}">
      <dgm:prSet custT="1"/>
      <dgm:spPr/>
      <dgm:t>
        <a:bodyPr/>
        <a:lstStyle/>
        <a:p>
          <a:endParaRPr lang="en-ZA" sz="1400" b="1" dirty="0">
            <a:solidFill>
              <a:schemeClr val="tx1"/>
            </a:solidFill>
            <a:latin typeface="Arial Narrow" panose="020B0606020202030204" pitchFamily="34" charset="0"/>
          </a:endParaRPr>
        </a:p>
      </dgm:t>
    </dgm:pt>
    <dgm:pt modelId="{9F808BF9-1A10-46F0-971F-1EAB1FD94E70}" type="sibTrans" cxnId="{3B96051E-E714-4FF5-8DA2-047B853A036F}">
      <dgm:prSet/>
      <dgm:spPr/>
      <dgm:t>
        <a:bodyPr/>
        <a:lstStyle/>
        <a:p>
          <a:endParaRPr lang="en-ZA" sz="1400" b="1">
            <a:solidFill>
              <a:schemeClr val="tx1"/>
            </a:solidFill>
            <a:latin typeface="Arial Narrow" panose="020B0606020202030204" pitchFamily="34" charset="0"/>
          </a:endParaRPr>
        </a:p>
      </dgm:t>
    </dgm:pt>
    <dgm:pt modelId="{FC1457E9-FB1C-44C1-8D4C-CAF057C78297}">
      <dgm:prSet custT="1"/>
      <dgm:spPr>
        <a:solidFill>
          <a:srgbClr val="CEE3A2"/>
        </a:solidFill>
      </dgm:spPr>
      <dgm:t>
        <a:bodyPr/>
        <a:lstStyle/>
        <a:p>
          <a:pPr rtl="0"/>
          <a:r>
            <a:rPr lang="en-US" sz="1400" b="1" dirty="0">
              <a:solidFill>
                <a:schemeClr val="tx1"/>
              </a:solidFill>
              <a:latin typeface="Arial Narrow" panose="020B0606020202030204" pitchFamily="34" charset="0"/>
            </a:rPr>
            <a:t>Information and Communication Technology Strategy</a:t>
          </a:r>
          <a:endParaRPr lang="en-ZA" sz="1400" b="1" dirty="0">
            <a:solidFill>
              <a:schemeClr val="tx1"/>
            </a:solidFill>
            <a:latin typeface="Arial Narrow" panose="020B0606020202030204" pitchFamily="34" charset="0"/>
          </a:endParaRPr>
        </a:p>
      </dgm:t>
    </dgm:pt>
    <dgm:pt modelId="{C41992B2-3EFD-4356-9AB5-60EA5F277A2A}" type="parTrans" cxnId="{8B0E5B37-3D50-4B71-B1AF-33D208BDEBC9}">
      <dgm:prSet custT="1"/>
      <dgm:spPr/>
      <dgm:t>
        <a:bodyPr/>
        <a:lstStyle/>
        <a:p>
          <a:endParaRPr lang="en-ZA" sz="1400" b="1" dirty="0">
            <a:solidFill>
              <a:schemeClr val="tx1"/>
            </a:solidFill>
            <a:latin typeface="Arial Narrow" panose="020B0606020202030204" pitchFamily="34" charset="0"/>
          </a:endParaRPr>
        </a:p>
      </dgm:t>
    </dgm:pt>
    <dgm:pt modelId="{612BD048-A45C-4374-8EDC-A5800A6DA435}" type="sibTrans" cxnId="{8B0E5B37-3D50-4B71-B1AF-33D208BDEBC9}">
      <dgm:prSet/>
      <dgm:spPr/>
      <dgm:t>
        <a:bodyPr/>
        <a:lstStyle/>
        <a:p>
          <a:endParaRPr lang="en-ZA" sz="1400" b="1">
            <a:solidFill>
              <a:schemeClr val="tx1"/>
            </a:solidFill>
            <a:latin typeface="Arial Narrow" panose="020B0606020202030204" pitchFamily="34" charset="0"/>
          </a:endParaRPr>
        </a:p>
      </dgm:t>
    </dgm:pt>
    <dgm:pt modelId="{3CD56844-7BDC-49B2-B2A7-84AEC3BC8260}">
      <dgm:prSet custT="1"/>
      <dgm:spPr>
        <a:solidFill>
          <a:srgbClr val="CEE3A2"/>
        </a:solidFill>
      </dgm:spPr>
      <dgm:t>
        <a:bodyPr/>
        <a:lstStyle/>
        <a:p>
          <a:pPr rtl="0"/>
          <a:r>
            <a:rPr lang="en-US" sz="1400" b="1" dirty="0">
              <a:solidFill>
                <a:schemeClr val="tx1"/>
              </a:solidFill>
              <a:latin typeface="Arial Narrow" panose="020B0606020202030204" pitchFamily="34" charset="0"/>
            </a:rPr>
            <a:t>Human Capital Strategy</a:t>
          </a:r>
          <a:endParaRPr lang="en-ZA" sz="1400" b="1" dirty="0">
            <a:solidFill>
              <a:schemeClr val="tx1"/>
            </a:solidFill>
            <a:latin typeface="Arial Narrow" panose="020B0606020202030204" pitchFamily="34" charset="0"/>
          </a:endParaRPr>
        </a:p>
      </dgm:t>
    </dgm:pt>
    <dgm:pt modelId="{BB4EE992-B799-48F8-BADB-BC0682ECDE8F}" type="parTrans" cxnId="{24B3C80B-209E-4D49-A64E-9EAE1960B45A}">
      <dgm:prSet custT="1"/>
      <dgm:spPr/>
      <dgm:t>
        <a:bodyPr/>
        <a:lstStyle/>
        <a:p>
          <a:endParaRPr lang="en-ZA" sz="1400" b="1" dirty="0">
            <a:solidFill>
              <a:schemeClr val="tx1"/>
            </a:solidFill>
            <a:latin typeface="Arial Narrow" panose="020B0606020202030204" pitchFamily="34" charset="0"/>
          </a:endParaRPr>
        </a:p>
      </dgm:t>
    </dgm:pt>
    <dgm:pt modelId="{8C6D58A4-7DBB-42B1-AE15-7271D84C73D7}" type="sibTrans" cxnId="{24B3C80B-209E-4D49-A64E-9EAE1960B45A}">
      <dgm:prSet/>
      <dgm:spPr/>
      <dgm:t>
        <a:bodyPr/>
        <a:lstStyle/>
        <a:p>
          <a:endParaRPr lang="en-ZA" sz="1400" b="1">
            <a:solidFill>
              <a:schemeClr val="tx1"/>
            </a:solidFill>
            <a:latin typeface="Arial Narrow" panose="020B0606020202030204" pitchFamily="34" charset="0"/>
          </a:endParaRPr>
        </a:p>
      </dgm:t>
    </dgm:pt>
    <dgm:pt modelId="{DB1B6118-F91C-4C38-8055-884D542CAE0D}" type="pres">
      <dgm:prSet presAssocID="{D9D01B4D-96E2-4FD5-B6CE-8795BE8A7DE2}" presName="Name0" presStyleCnt="0">
        <dgm:presLayoutVars>
          <dgm:chPref val="1"/>
          <dgm:dir/>
          <dgm:animOne val="branch"/>
          <dgm:animLvl val="lvl"/>
          <dgm:resizeHandles val="exact"/>
        </dgm:presLayoutVars>
      </dgm:prSet>
      <dgm:spPr/>
      <dgm:t>
        <a:bodyPr/>
        <a:lstStyle/>
        <a:p>
          <a:endParaRPr lang="en-ZA"/>
        </a:p>
      </dgm:t>
    </dgm:pt>
    <dgm:pt modelId="{48B8B367-F524-4FCE-919A-7DD2906D504E}" type="pres">
      <dgm:prSet presAssocID="{E91045A0-8CD5-4897-AFD4-5786B9E0BC66}" presName="root1" presStyleCnt="0"/>
      <dgm:spPr/>
    </dgm:pt>
    <dgm:pt modelId="{353AE68B-7B08-4934-AB52-B657496ED932}" type="pres">
      <dgm:prSet presAssocID="{E91045A0-8CD5-4897-AFD4-5786B9E0BC66}" presName="LevelOneTextNode" presStyleLbl="node0" presStyleIdx="0" presStyleCnt="1">
        <dgm:presLayoutVars>
          <dgm:chPref val="3"/>
        </dgm:presLayoutVars>
      </dgm:prSet>
      <dgm:spPr/>
      <dgm:t>
        <a:bodyPr/>
        <a:lstStyle/>
        <a:p>
          <a:endParaRPr lang="en-ZA"/>
        </a:p>
      </dgm:t>
    </dgm:pt>
    <dgm:pt modelId="{B00E0785-5C71-453E-A8A8-A2C2E9B681DE}" type="pres">
      <dgm:prSet presAssocID="{E91045A0-8CD5-4897-AFD4-5786B9E0BC66}" presName="level2hierChild" presStyleCnt="0"/>
      <dgm:spPr/>
    </dgm:pt>
    <dgm:pt modelId="{1F6C963C-2F3F-4E68-B7A3-DD96F283AB80}" type="pres">
      <dgm:prSet presAssocID="{84FEF1C1-D17C-4E8B-AB7B-CC50FCBEF1C6}" presName="conn2-1" presStyleLbl="parChTrans1D2" presStyleIdx="0" presStyleCnt="6"/>
      <dgm:spPr/>
      <dgm:t>
        <a:bodyPr/>
        <a:lstStyle/>
        <a:p>
          <a:endParaRPr lang="en-ZA"/>
        </a:p>
      </dgm:t>
    </dgm:pt>
    <dgm:pt modelId="{5BF25AB9-FD19-49C1-AEC6-A6B19914415F}" type="pres">
      <dgm:prSet presAssocID="{84FEF1C1-D17C-4E8B-AB7B-CC50FCBEF1C6}" presName="connTx" presStyleLbl="parChTrans1D2" presStyleIdx="0" presStyleCnt="6"/>
      <dgm:spPr/>
      <dgm:t>
        <a:bodyPr/>
        <a:lstStyle/>
        <a:p>
          <a:endParaRPr lang="en-ZA"/>
        </a:p>
      </dgm:t>
    </dgm:pt>
    <dgm:pt modelId="{40F5C41F-1A7B-4765-950B-F982B713B308}" type="pres">
      <dgm:prSet presAssocID="{12901E1E-C2A7-47ED-990E-F94ED15B3F44}" presName="root2" presStyleCnt="0"/>
      <dgm:spPr/>
    </dgm:pt>
    <dgm:pt modelId="{D4C35BDB-F176-4BA9-8F55-EE54BC3CEB43}" type="pres">
      <dgm:prSet presAssocID="{12901E1E-C2A7-47ED-990E-F94ED15B3F44}" presName="LevelTwoTextNode" presStyleLbl="node2" presStyleIdx="0" presStyleCnt="6" custScaleX="200854" custScaleY="110544" custLinFactNeighborX="-53" custLinFactNeighborY="624">
        <dgm:presLayoutVars>
          <dgm:chPref val="3"/>
        </dgm:presLayoutVars>
      </dgm:prSet>
      <dgm:spPr/>
      <dgm:t>
        <a:bodyPr/>
        <a:lstStyle/>
        <a:p>
          <a:endParaRPr lang="en-ZA"/>
        </a:p>
      </dgm:t>
    </dgm:pt>
    <dgm:pt modelId="{1508A48B-7913-47DC-AE66-611B1B7AE974}" type="pres">
      <dgm:prSet presAssocID="{12901E1E-C2A7-47ED-990E-F94ED15B3F44}" presName="level3hierChild" presStyleCnt="0"/>
      <dgm:spPr/>
    </dgm:pt>
    <dgm:pt modelId="{0BE4AF17-46D1-4A36-8F21-647BD3BEB44E}" type="pres">
      <dgm:prSet presAssocID="{13622C16-9F32-474D-B866-7856F12CD0E7}" presName="conn2-1" presStyleLbl="parChTrans1D2" presStyleIdx="1" presStyleCnt="6"/>
      <dgm:spPr/>
      <dgm:t>
        <a:bodyPr/>
        <a:lstStyle/>
        <a:p>
          <a:endParaRPr lang="en-ZA"/>
        </a:p>
      </dgm:t>
    </dgm:pt>
    <dgm:pt modelId="{F5DFE0B6-E142-4F07-AAF5-8B41D7431184}" type="pres">
      <dgm:prSet presAssocID="{13622C16-9F32-474D-B866-7856F12CD0E7}" presName="connTx" presStyleLbl="parChTrans1D2" presStyleIdx="1" presStyleCnt="6"/>
      <dgm:spPr/>
      <dgm:t>
        <a:bodyPr/>
        <a:lstStyle/>
        <a:p>
          <a:endParaRPr lang="en-ZA"/>
        </a:p>
      </dgm:t>
    </dgm:pt>
    <dgm:pt modelId="{0D0AF84C-AD2B-4E05-86FE-6BA6A0554FCF}" type="pres">
      <dgm:prSet presAssocID="{6A7996F4-F384-4101-B78A-1923F951EF80}" presName="root2" presStyleCnt="0"/>
      <dgm:spPr/>
    </dgm:pt>
    <dgm:pt modelId="{8FB04E64-73AF-4001-83B5-B3114E21671D}" type="pres">
      <dgm:prSet presAssocID="{6A7996F4-F384-4101-B78A-1923F951EF80}" presName="LevelTwoTextNode" presStyleLbl="node2" presStyleIdx="1" presStyleCnt="6" custScaleX="202059" custScaleY="110544" custLinFactNeighborX="-53" custLinFactNeighborY="624">
        <dgm:presLayoutVars>
          <dgm:chPref val="3"/>
        </dgm:presLayoutVars>
      </dgm:prSet>
      <dgm:spPr/>
      <dgm:t>
        <a:bodyPr/>
        <a:lstStyle/>
        <a:p>
          <a:endParaRPr lang="en-ZA"/>
        </a:p>
      </dgm:t>
    </dgm:pt>
    <dgm:pt modelId="{7F5D5D61-A323-4F0B-B03D-9231297ADD9D}" type="pres">
      <dgm:prSet presAssocID="{6A7996F4-F384-4101-B78A-1923F951EF80}" presName="level3hierChild" presStyleCnt="0"/>
      <dgm:spPr/>
    </dgm:pt>
    <dgm:pt modelId="{6F581356-81BE-4623-86AE-877ACF954D7A}" type="pres">
      <dgm:prSet presAssocID="{07CB0F24-CB17-464A-B4F5-CAB8C13FCE5D}" presName="conn2-1" presStyleLbl="parChTrans1D2" presStyleIdx="2" presStyleCnt="6"/>
      <dgm:spPr/>
      <dgm:t>
        <a:bodyPr/>
        <a:lstStyle/>
        <a:p>
          <a:endParaRPr lang="en-ZA"/>
        </a:p>
      </dgm:t>
    </dgm:pt>
    <dgm:pt modelId="{FF3B76B5-B132-4AE7-9C2D-48F4AEB6CDCD}" type="pres">
      <dgm:prSet presAssocID="{07CB0F24-CB17-464A-B4F5-CAB8C13FCE5D}" presName="connTx" presStyleLbl="parChTrans1D2" presStyleIdx="2" presStyleCnt="6"/>
      <dgm:spPr/>
      <dgm:t>
        <a:bodyPr/>
        <a:lstStyle/>
        <a:p>
          <a:endParaRPr lang="en-ZA"/>
        </a:p>
      </dgm:t>
    </dgm:pt>
    <dgm:pt modelId="{111198AB-84EF-4BC0-9A8E-B31EFF2EA790}" type="pres">
      <dgm:prSet presAssocID="{1102BE12-1A78-4E9B-BE75-A5B74CF72355}" presName="root2" presStyleCnt="0"/>
      <dgm:spPr/>
    </dgm:pt>
    <dgm:pt modelId="{C4528094-17B9-471B-BC6A-BE9DC378AE00}" type="pres">
      <dgm:prSet presAssocID="{1102BE12-1A78-4E9B-BE75-A5B74CF72355}" presName="LevelTwoTextNode" presStyleLbl="node2" presStyleIdx="2" presStyleCnt="6" custScaleX="200699" custScaleY="110544" custLinFactNeighborX="-53" custLinFactNeighborY="624">
        <dgm:presLayoutVars>
          <dgm:chPref val="3"/>
        </dgm:presLayoutVars>
      </dgm:prSet>
      <dgm:spPr/>
      <dgm:t>
        <a:bodyPr/>
        <a:lstStyle/>
        <a:p>
          <a:endParaRPr lang="en-ZA"/>
        </a:p>
      </dgm:t>
    </dgm:pt>
    <dgm:pt modelId="{9F55557B-2694-4D6E-92C4-9227926CA405}" type="pres">
      <dgm:prSet presAssocID="{1102BE12-1A78-4E9B-BE75-A5B74CF72355}" presName="level3hierChild" presStyleCnt="0"/>
      <dgm:spPr/>
    </dgm:pt>
    <dgm:pt modelId="{87A9A8BA-558F-4815-9D36-410725AC6E4B}" type="pres">
      <dgm:prSet presAssocID="{09DB1CD5-D1E2-4B96-9A75-97275F97575D}" presName="conn2-1" presStyleLbl="parChTrans1D2" presStyleIdx="3" presStyleCnt="6"/>
      <dgm:spPr/>
      <dgm:t>
        <a:bodyPr/>
        <a:lstStyle/>
        <a:p>
          <a:endParaRPr lang="en-ZA"/>
        </a:p>
      </dgm:t>
    </dgm:pt>
    <dgm:pt modelId="{13DD30F5-320A-4CE3-9C60-2D594E8D07DA}" type="pres">
      <dgm:prSet presAssocID="{09DB1CD5-D1E2-4B96-9A75-97275F97575D}" presName="connTx" presStyleLbl="parChTrans1D2" presStyleIdx="3" presStyleCnt="6"/>
      <dgm:spPr/>
      <dgm:t>
        <a:bodyPr/>
        <a:lstStyle/>
        <a:p>
          <a:endParaRPr lang="en-ZA"/>
        </a:p>
      </dgm:t>
    </dgm:pt>
    <dgm:pt modelId="{F8E994E0-22A9-411A-85BA-4598B9109B86}" type="pres">
      <dgm:prSet presAssocID="{7D32AE64-2E81-4544-AEEA-FD4BB448F364}" presName="root2" presStyleCnt="0"/>
      <dgm:spPr/>
    </dgm:pt>
    <dgm:pt modelId="{B8150E49-0F4C-470B-9285-ACC581EA118D}" type="pres">
      <dgm:prSet presAssocID="{7D32AE64-2E81-4544-AEEA-FD4BB448F364}" presName="LevelTwoTextNode" presStyleLbl="node2" presStyleIdx="3" presStyleCnt="6" custScaleX="200699" custScaleY="110544" custLinFactNeighborX="-53" custLinFactNeighborY="624">
        <dgm:presLayoutVars>
          <dgm:chPref val="3"/>
        </dgm:presLayoutVars>
      </dgm:prSet>
      <dgm:spPr/>
      <dgm:t>
        <a:bodyPr/>
        <a:lstStyle/>
        <a:p>
          <a:endParaRPr lang="en-ZA"/>
        </a:p>
      </dgm:t>
    </dgm:pt>
    <dgm:pt modelId="{2BECD15E-57AB-463C-94C2-1862FA7ADE08}" type="pres">
      <dgm:prSet presAssocID="{7D32AE64-2E81-4544-AEEA-FD4BB448F364}" presName="level3hierChild" presStyleCnt="0"/>
      <dgm:spPr/>
    </dgm:pt>
    <dgm:pt modelId="{31D07D5D-670B-4CB3-A193-87B8F17506FC}" type="pres">
      <dgm:prSet presAssocID="{C41992B2-3EFD-4356-9AB5-60EA5F277A2A}" presName="conn2-1" presStyleLbl="parChTrans1D2" presStyleIdx="4" presStyleCnt="6"/>
      <dgm:spPr/>
      <dgm:t>
        <a:bodyPr/>
        <a:lstStyle/>
        <a:p>
          <a:endParaRPr lang="en-ZA"/>
        </a:p>
      </dgm:t>
    </dgm:pt>
    <dgm:pt modelId="{202A1756-625C-48B4-8431-B0B0CA5EBD3D}" type="pres">
      <dgm:prSet presAssocID="{C41992B2-3EFD-4356-9AB5-60EA5F277A2A}" presName="connTx" presStyleLbl="parChTrans1D2" presStyleIdx="4" presStyleCnt="6"/>
      <dgm:spPr/>
      <dgm:t>
        <a:bodyPr/>
        <a:lstStyle/>
        <a:p>
          <a:endParaRPr lang="en-ZA"/>
        </a:p>
      </dgm:t>
    </dgm:pt>
    <dgm:pt modelId="{50AB2A47-4626-437C-B6C7-AE7A9D5EC3ED}" type="pres">
      <dgm:prSet presAssocID="{FC1457E9-FB1C-44C1-8D4C-CAF057C78297}" presName="root2" presStyleCnt="0"/>
      <dgm:spPr/>
    </dgm:pt>
    <dgm:pt modelId="{A74194C6-6580-4DE4-AC56-8B50825DE0FE}" type="pres">
      <dgm:prSet presAssocID="{FC1457E9-FB1C-44C1-8D4C-CAF057C78297}" presName="LevelTwoTextNode" presStyleLbl="node2" presStyleIdx="4" presStyleCnt="6" custScaleX="200698" custScaleY="110544" custLinFactNeighborX="-53" custLinFactNeighborY="624">
        <dgm:presLayoutVars>
          <dgm:chPref val="3"/>
        </dgm:presLayoutVars>
      </dgm:prSet>
      <dgm:spPr/>
      <dgm:t>
        <a:bodyPr/>
        <a:lstStyle/>
        <a:p>
          <a:endParaRPr lang="en-ZA"/>
        </a:p>
      </dgm:t>
    </dgm:pt>
    <dgm:pt modelId="{CB7228F3-669E-47D0-AFB9-ED6227589A60}" type="pres">
      <dgm:prSet presAssocID="{FC1457E9-FB1C-44C1-8D4C-CAF057C78297}" presName="level3hierChild" presStyleCnt="0"/>
      <dgm:spPr/>
    </dgm:pt>
    <dgm:pt modelId="{06A382B6-CB76-4898-BD24-EAFD8E314C14}" type="pres">
      <dgm:prSet presAssocID="{BB4EE992-B799-48F8-BADB-BC0682ECDE8F}" presName="conn2-1" presStyleLbl="parChTrans1D2" presStyleIdx="5" presStyleCnt="6"/>
      <dgm:spPr/>
      <dgm:t>
        <a:bodyPr/>
        <a:lstStyle/>
        <a:p>
          <a:endParaRPr lang="en-ZA"/>
        </a:p>
      </dgm:t>
    </dgm:pt>
    <dgm:pt modelId="{52175626-5136-49BB-ADBC-421C7160AFC6}" type="pres">
      <dgm:prSet presAssocID="{BB4EE992-B799-48F8-BADB-BC0682ECDE8F}" presName="connTx" presStyleLbl="parChTrans1D2" presStyleIdx="5" presStyleCnt="6"/>
      <dgm:spPr/>
      <dgm:t>
        <a:bodyPr/>
        <a:lstStyle/>
        <a:p>
          <a:endParaRPr lang="en-ZA"/>
        </a:p>
      </dgm:t>
    </dgm:pt>
    <dgm:pt modelId="{976C7A92-8608-4975-BD2C-4EA1BD85B2B2}" type="pres">
      <dgm:prSet presAssocID="{3CD56844-7BDC-49B2-B2A7-84AEC3BC8260}" presName="root2" presStyleCnt="0"/>
      <dgm:spPr/>
    </dgm:pt>
    <dgm:pt modelId="{A566D36E-DDCD-4DF1-8DAA-4FC70D9F6F53}" type="pres">
      <dgm:prSet presAssocID="{3CD56844-7BDC-49B2-B2A7-84AEC3BC8260}" presName="LevelTwoTextNode" presStyleLbl="node2" presStyleIdx="5" presStyleCnt="6" custScaleX="200698" custScaleY="110544">
        <dgm:presLayoutVars>
          <dgm:chPref val="3"/>
        </dgm:presLayoutVars>
      </dgm:prSet>
      <dgm:spPr/>
      <dgm:t>
        <a:bodyPr/>
        <a:lstStyle/>
        <a:p>
          <a:endParaRPr lang="en-ZA"/>
        </a:p>
      </dgm:t>
    </dgm:pt>
    <dgm:pt modelId="{67F7B40F-EFEA-4BE7-A756-9A6600051FF2}" type="pres">
      <dgm:prSet presAssocID="{3CD56844-7BDC-49B2-B2A7-84AEC3BC8260}" presName="level3hierChild" presStyleCnt="0"/>
      <dgm:spPr/>
    </dgm:pt>
  </dgm:ptLst>
  <dgm:cxnLst>
    <dgm:cxn modelId="{6BAAB4B2-1F3D-4600-81D4-091F67016732}" type="presOf" srcId="{1102BE12-1A78-4E9B-BE75-A5B74CF72355}" destId="{C4528094-17B9-471B-BC6A-BE9DC378AE00}" srcOrd="0" destOrd="0" presId="urn:microsoft.com/office/officeart/2008/layout/HorizontalMultiLevelHierarchy"/>
    <dgm:cxn modelId="{ECD9E587-DCEB-4462-BDF1-ABD4D547BB42}" type="presOf" srcId="{12901E1E-C2A7-47ED-990E-F94ED15B3F44}" destId="{D4C35BDB-F176-4BA9-8F55-EE54BC3CEB43}" srcOrd="0" destOrd="0" presId="urn:microsoft.com/office/officeart/2008/layout/HorizontalMultiLevelHierarchy"/>
    <dgm:cxn modelId="{0C06CCF6-2A51-4C68-A729-D7FADBE9854A}" type="presOf" srcId="{09DB1CD5-D1E2-4B96-9A75-97275F97575D}" destId="{13DD30F5-320A-4CE3-9C60-2D594E8D07DA}" srcOrd="1" destOrd="0" presId="urn:microsoft.com/office/officeart/2008/layout/HorizontalMultiLevelHierarchy"/>
    <dgm:cxn modelId="{D34F5A33-80DE-452D-BEEC-B1A5E1341BAD}" type="presOf" srcId="{84FEF1C1-D17C-4E8B-AB7B-CC50FCBEF1C6}" destId="{5BF25AB9-FD19-49C1-AEC6-A6B19914415F}" srcOrd="1" destOrd="0" presId="urn:microsoft.com/office/officeart/2008/layout/HorizontalMultiLevelHierarchy"/>
    <dgm:cxn modelId="{937BA192-AC65-4E63-BFE3-492E50F9D540}" type="presOf" srcId="{07CB0F24-CB17-464A-B4F5-CAB8C13FCE5D}" destId="{6F581356-81BE-4623-86AE-877ACF954D7A}" srcOrd="0" destOrd="0" presId="urn:microsoft.com/office/officeart/2008/layout/HorizontalMultiLevelHierarchy"/>
    <dgm:cxn modelId="{8B0E5B37-3D50-4B71-B1AF-33D208BDEBC9}" srcId="{E91045A0-8CD5-4897-AFD4-5786B9E0BC66}" destId="{FC1457E9-FB1C-44C1-8D4C-CAF057C78297}" srcOrd="4" destOrd="0" parTransId="{C41992B2-3EFD-4356-9AB5-60EA5F277A2A}" sibTransId="{612BD048-A45C-4374-8EDC-A5800A6DA435}"/>
    <dgm:cxn modelId="{3B96051E-E714-4FF5-8DA2-047B853A036F}" srcId="{E91045A0-8CD5-4897-AFD4-5786B9E0BC66}" destId="{7D32AE64-2E81-4544-AEEA-FD4BB448F364}" srcOrd="3" destOrd="0" parTransId="{09DB1CD5-D1E2-4B96-9A75-97275F97575D}" sibTransId="{9F808BF9-1A10-46F0-971F-1EAB1FD94E70}"/>
    <dgm:cxn modelId="{DD7CB800-39CC-491F-B4C6-909A4BD778AA}" type="presOf" srcId="{FC1457E9-FB1C-44C1-8D4C-CAF057C78297}" destId="{A74194C6-6580-4DE4-AC56-8B50825DE0FE}" srcOrd="0" destOrd="0" presId="urn:microsoft.com/office/officeart/2008/layout/HorizontalMultiLevelHierarchy"/>
    <dgm:cxn modelId="{869D4D46-3D7E-46A7-B4D7-F2410B530666}" type="presOf" srcId="{D9D01B4D-96E2-4FD5-B6CE-8795BE8A7DE2}" destId="{DB1B6118-F91C-4C38-8055-884D542CAE0D}" srcOrd="0" destOrd="0" presId="urn:microsoft.com/office/officeart/2008/layout/HorizontalMultiLevelHierarchy"/>
    <dgm:cxn modelId="{6C9E1C1A-758A-4B97-9B64-BCE0F32ACB0F}" type="presOf" srcId="{84FEF1C1-D17C-4E8B-AB7B-CC50FCBEF1C6}" destId="{1F6C963C-2F3F-4E68-B7A3-DD96F283AB80}" srcOrd="0" destOrd="0" presId="urn:microsoft.com/office/officeart/2008/layout/HorizontalMultiLevelHierarchy"/>
    <dgm:cxn modelId="{A44F8EC1-5565-4C2A-A735-690E01E7D0CC}" type="presOf" srcId="{7D32AE64-2E81-4544-AEEA-FD4BB448F364}" destId="{B8150E49-0F4C-470B-9285-ACC581EA118D}" srcOrd="0" destOrd="0" presId="urn:microsoft.com/office/officeart/2008/layout/HorizontalMultiLevelHierarchy"/>
    <dgm:cxn modelId="{0791E293-B109-496C-90E3-888BACEFC65F}" type="presOf" srcId="{C41992B2-3EFD-4356-9AB5-60EA5F277A2A}" destId="{31D07D5D-670B-4CB3-A193-87B8F17506FC}" srcOrd="0" destOrd="0" presId="urn:microsoft.com/office/officeart/2008/layout/HorizontalMultiLevelHierarchy"/>
    <dgm:cxn modelId="{D13116D9-7705-43CB-9CED-FD86811785EF}" type="presOf" srcId="{BB4EE992-B799-48F8-BADB-BC0682ECDE8F}" destId="{52175626-5136-49BB-ADBC-421C7160AFC6}" srcOrd="1" destOrd="0" presId="urn:microsoft.com/office/officeart/2008/layout/HorizontalMultiLevelHierarchy"/>
    <dgm:cxn modelId="{DFA5A60C-B50E-4A45-AE3A-0EB8F159B825}" type="presOf" srcId="{13622C16-9F32-474D-B866-7856F12CD0E7}" destId="{F5DFE0B6-E142-4F07-AAF5-8B41D7431184}" srcOrd="1" destOrd="0" presId="urn:microsoft.com/office/officeart/2008/layout/HorizontalMultiLevelHierarchy"/>
    <dgm:cxn modelId="{B0255C3A-F1C5-4030-8CA1-60DF6FFB8A82}" type="presOf" srcId="{3CD56844-7BDC-49B2-B2A7-84AEC3BC8260}" destId="{A566D36E-DDCD-4DF1-8DAA-4FC70D9F6F53}" srcOrd="0" destOrd="0" presId="urn:microsoft.com/office/officeart/2008/layout/HorizontalMultiLevelHierarchy"/>
    <dgm:cxn modelId="{C2767092-0A85-41FC-9006-BDEFD4931C02}" srcId="{E91045A0-8CD5-4897-AFD4-5786B9E0BC66}" destId="{1102BE12-1A78-4E9B-BE75-A5B74CF72355}" srcOrd="2" destOrd="0" parTransId="{07CB0F24-CB17-464A-B4F5-CAB8C13FCE5D}" sibTransId="{7996ED4F-69A2-4C26-9499-09B21ED5B1E1}"/>
    <dgm:cxn modelId="{BD1C0E31-A991-4ACD-BBA1-95A83235FBDD}" type="presOf" srcId="{E91045A0-8CD5-4897-AFD4-5786B9E0BC66}" destId="{353AE68B-7B08-4934-AB52-B657496ED932}" srcOrd="0" destOrd="0" presId="urn:microsoft.com/office/officeart/2008/layout/HorizontalMultiLevelHierarchy"/>
    <dgm:cxn modelId="{0BCBAD07-5BF2-42AC-A395-78E474452129}" type="presOf" srcId="{09DB1CD5-D1E2-4B96-9A75-97275F97575D}" destId="{87A9A8BA-558F-4815-9D36-410725AC6E4B}" srcOrd="0" destOrd="0" presId="urn:microsoft.com/office/officeart/2008/layout/HorizontalMultiLevelHierarchy"/>
    <dgm:cxn modelId="{2EEFF572-D40A-4A14-93AC-0E518DB23F0A}" type="presOf" srcId="{BB4EE992-B799-48F8-BADB-BC0682ECDE8F}" destId="{06A382B6-CB76-4898-BD24-EAFD8E314C14}" srcOrd="0" destOrd="0" presId="urn:microsoft.com/office/officeart/2008/layout/HorizontalMultiLevelHierarchy"/>
    <dgm:cxn modelId="{36FDD756-6BCB-4B97-ABFA-9A657EF3C552}" srcId="{E91045A0-8CD5-4897-AFD4-5786B9E0BC66}" destId="{6A7996F4-F384-4101-B78A-1923F951EF80}" srcOrd="1" destOrd="0" parTransId="{13622C16-9F32-474D-B866-7856F12CD0E7}" sibTransId="{3D55B49C-106C-45ED-A1F0-F85B8200C1C9}"/>
    <dgm:cxn modelId="{74A3D737-1253-427D-83D0-58E833FA4762}" type="presOf" srcId="{07CB0F24-CB17-464A-B4F5-CAB8C13FCE5D}" destId="{FF3B76B5-B132-4AE7-9C2D-48F4AEB6CDCD}" srcOrd="1" destOrd="0" presId="urn:microsoft.com/office/officeart/2008/layout/HorizontalMultiLevelHierarchy"/>
    <dgm:cxn modelId="{C3887E88-B055-46B8-96D7-AEA3ADABC908}" srcId="{D9D01B4D-96E2-4FD5-B6CE-8795BE8A7DE2}" destId="{E91045A0-8CD5-4897-AFD4-5786B9E0BC66}" srcOrd="0" destOrd="0" parTransId="{97B4E919-8264-4A98-8824-A9D4516ECF6C}" sibTransId="{11A4D156-0142-418D-B012-675BB3CFA48F}"/>
    <dgm:cxn modelId="{76C4FEA7-FF0E-4D65-A833-B17C9ABE6E1E}" type="presOf" srcId="{13622C16-9F32-474D-B866-7856F12CD0E7}" destId="{0BE4AF17-46D1-4A36-8F21-647BD3BEB44E}" srcOrd="0" destOrd="0" presId="urn:microsoft.com/office/officeart/2008/layout/HorizontalMultiLevelHierarchy"/>
    <dgm:cxn modelId="{DA3FF811-B0CF-4919-AB1A-63C96D7B31F6}" type="presOf" srcId="{6A7996F4-F384-4101-B78A-1923F951EF80}" destId="{8FB04E64-73AF-4001-83B5-B3114E21671D}" srcOrd="0" destOrd="0" presId="urn:microsoft.com/office/officeart/2008/layout/HorizontalMultiLevelHierarchy"/>
    <dgm:cxn modelId="{24B3C80B-209E-4D49-A64E-9EAE1960B45A}" srcId="{E91045A0-8CD5-4897-AFD4-5786B9E0BC66}" destId="{3CD56844-7BDC-49B2-B2A7-84AEC3BC8260}" srcOrd="5" destOrd="0" parTransId="{BB4EE992-B799-48F8-BADB-BC0682ECDE8F}" sibTransId="{8C6D58A4-7DBB-42B1-AE15-7271D84C73D7}"/>
    <dgm:cxn modelId="{7802A6AB-7485-4E93-8D5D-D4FE351B3225}" type="presOf" srcId="{C41992B2-3EFD-4356-9AB5-60EA5F277A2A}" destId="{202A1756-625C-48B4-8431-B0B0CA5EBD3D}" srcOrd="1" destOrd="0" presId="urn:microsoft.com/office/officeart/2008/layout/HorizontalMultiLevelHierarchy"/>
    <dgm:cxn modelId="{C7B7BE2E-3759-482D-B837-B78B5CDE3934}" srcId="{E91045A0-8CD5-4897-AFD4-5786B9E0BC66}" destId="{12901E1E-C2A7-47ED-990E-F94ED15B3F44}" srcOrd="0" destOrd="0" parTransId="{84FEF1C1-D17C-4E8B-AB7B-CC50FCBEF1C6}" sibTransId="{3D3B6A1B-9AE7-4943-A0B8-DF4856DF6231}"/>
    <dgm:cxn modelId="{331016E1-D042-46E9-9ABA-3A12ECF214FA}" type="presParOf" srcId="{DB1B6118-F91C-4C38-8055-884D542CAE0D}" destId="{48B8B367-F524-4FCE-919A-7DD2906D504E}" srcOrd="0" destOrd="0" presId="urn:microsoft.com/office/officeart/2008/layout/HorizontalMultiLevelHierarchy"/>
    <dgm:cxn modelId="{DFC00A1A-45C8-4E66-B8D1-C0E3CF1C231D}" type="presParOf" srcId="{48B8B367-F524-4FCE-919A-7DD2906D504E}" destId="{353AE68B-7B08-4934-AB52-B657496ED932}" srcOrd="0" destOrd="0" presId="urn:microsoft.com/office/officeart/2008/layout/HorizontalMultiLevelHierarchy"/>
    <dgm:cxn modelId="{D4A302FD-C920-467E-914B-F39ACD6D8589}" type="presParOf" srcId="{48B8B367-F524-4FCE-919A-7DD2906D504E}" destId="{B00E0785-5C71-453E-A8A8-A2C2E9B681DE}" srcOrd="1" destOrd="0" presId="urn:microsoft.com/office/officeart/2008/layout/HorizontalMultiLevelHierarchy"/>
    <dgm:cxn modelId="{FA6D1EF8-55C2-4D49-A817-B04E1A941A66}" type="presParOf" srcId="{B00E0785-5C71-453E-A8A8-A2C2E9B681DE}" destId="{1F6C963C-2F3F-4E68-B7A3-DD96F283AB80}" srcOrd="0" destOrd="0" presId="urn:microsoft.com/office/officeart/2008/layout/HorizontalMultiLevelHierarchy"/>
    <dgm:cxn modelId="{B72F86BE-915A-4BF3-8E7D-7240EEF98E9A}" type="presParOf" srcId="{1F6C963C-2F3F-4E68-B7A3-DD96F283AB80}" destId="{5BF25AB9-FD19-49C1-AEC6-A6B19914415F}" srcOrd="0" destOrd="0" presId="urn:microsoft.com/office/officeart/2008/layout/HorizontalMultiLevelHierarchy"/>
    <dgm:cxn modelId="{20629163-77DF-40DF-817B-DCFD9044DF98}" type="presParOf" srcId="{B00E0785-5C71-453E-A8A8-A2C2E9B681DE}" destId="{40F5C41F-1A7B-4765-950B-F982B713B308}" srcOrd="1" destOrd="0" presId="urn:microsoft.com/office/officeart/2008/layout/HorizontalMultiLevelHierarchy"/>
    <dgm:cxn modelId="{4F320157-96BA-47DE-98FB-6EB11CE670D6}" type="presParOf" srcId="{40F5C41F-1A7B-4765-950B-F982B713B308}" destId="{D4C35BDB-F176-4BA9-8F55-EE54BC3CEB43}" srcOrd="0" destOrd="0" presId="urn:microsoft.com/office/officeart/2008/layout/HorizontalMultiLevelHierarchy"/>
    <dgm:cxn modelId="{FEE4C7CA-7D4E-4E98-AA70-7D4E67AF0CE5}" type="presParOf" srcId="{40F5C41F-1A7B-4765-950B-F982B713B308}" destId="{1508A48B-7913-47DC-AE66-611B1B7AE974}" srcOrd="1" destOrd="0" presId="urn:microsoft.com/office/officeart/2008/layout/HorizontalMultiLevelHierarchy"/>
    <dgm:cxn modelId="{019E05F5-3EBE-484B-980B-414654886522}" type="presParOf" srcId="{B00E0785-5C71-453E-A8A8-A2C2E9B681DE}" destId="{0BE4AF17-46D1-4A36-8F21-647BD3BEB44E}" srcOrd="2" destOrd="0" presId="urn:microsoft.com/office/officeart/2008/layout/HorizontalMultiLevelHierarchy"/>
    <dgm:cxn modelId="{6F94CB90-D9DD-4AD3-8D63-117EEF1A08C2}" type="presParOf" srcId="{0BE4AF17-46D1-4A36-8F21-647BD3BEB44E}" destId="{F5DFE0B6-E142-4F07-AAF5-8B41D7431184}" srcOrd="0" destOrd="0" presId="urn:microsoft.com/office/officeart/2008/layout/HorizontalMultiLevelHierarchy"/>
    <dgm:cxn modelId="{F77A8DC2-6945-46F9-A1C3-A441F7F5F506}" type="presParOf" srcId="{B00E0785-5C71-453E-A8A8-A2C2E9B681DE}" destId="{0D0AF84C-AD2B-4E05-86FE-6BA6A0554FCF}" srcOrd="3" destOrd="0" presId="urn:microsoft.com/office/officeart/2008/layout/HorizontalMultiLevelHierarchy"/>
    <dgm:cxn modelId="{2E364B2D-EEE7-48CD-92FC-9C3F03044037}" type="presParOf" srcId="{0D0AF84C-AD2B-4E05-86FE-6BA6A0554FCF}" destId="{8FB04E64-73AF-4001-83B5-B3114E21671D}" srcOrd="0" destOrd="0" presId="urn:microsoft.com/office/officeart/2008/layout/HorizontalMultiLevelHierarchy"/>
    <dgm:cxn modelId="{6D0B2DC8-BFE5-46D5-8BDC-56D5DF2C39B6}" type="presParOf" srcId="{0D0AF84C-AD2B-4E05-86FE-6BA6A0554FCF}" destId="{7F5D5D61-A323-4F0B-B03D-9231297ADD9D}" srcOrd="1" destOrd="0" presId="urn:microsoft.com/office/officeart/2008/layout/HorizontalMultiLevelHierarchy"/>
    <dgm:cxn modelId="{8949810E-4C58-4AF3-AD63-E4EA1BFA1579}" type="presParOf" srcId="{B00E0785-5C71-453E-A8A8-A2C2E9B681DE}" destId="{6F581356-81BE-4623-86AE-877ACF954D7A}" srcOrd="4" destOrd="0" presId="urn:microsoft.com/office/officeart/2008/layout/HorizontalMultiLevelHierarchy"/>
    <dgm:cxn modelId="{2F7AC99B-802C-41EA-9F59-6AAE565FF2CC}" type="presParOf" srcId="{6F581356-81BE-4623-86AE-877ACF954D7A}" destId="{FF3B76B5-B132-4AE7-9C2D-48F4AEB6CDCD}" srcOrd="0" destOrd="0" presId="urn:microsoft.com/office/officeart/2008/layout/HorizontalMultiLevelHierarchy"/>
    <dgm:cxn modelId="{EFC9ACBD-303E-427B-A1FD-A459D9844E46}" type="presParOf" srcId="{B00E0785-5C71-453E-A8A8-A2C2E9B681DE}" destId="{111198AB-84EF-4BC0-9A8E-B31EFF2EA790}" srcOrd="5" destOrd="0" presId="urn:microsoft.com/office/officeart/2008/layout/HorizontalMultiLevelHierarchy"/>
    <dgm:cxn modelId="{9B7A3E24-5704-4D9C-A60A-0AD56F34A843}" type="presParOf" srcId="{111198AB-84EF-4BC0-9A8E-B31EFF2EA790}" destId="{C4528094-17B9-471B-BC6A-BE9DC378AE00}" srcOrd="0" destOrd="0" presId="urn:microsoft.com/office/officeart/2008/layout/HorizontalMultiLevelHierarchy"/>
    <dgm:cxn modelId="{DE6E10F0-77E2-4496-89F0-48D0BC762361}" type="presParOf" srcId="{111198AB-84EF-4BC0-9A8E-B31EFF2EA790}" destId="{9F55557B-2694-4D6E-92C4-9227926CA405}" srcOrd="1" destOrd="0" presId="urn:microsoft.com/office/officeart/2008/layout/HorizontalMultiLevelHierarchy"/>
    <dgm:cxn modelId="{9A3B94FE-9AA5-4D91-BD69-59ECCB3302F2}" type="presParOf" srcId="{B00E0785-5C71-453E-A8A8-A2C2E9B681DE}" destId="{87A9A8BA-558F-4815-9D36-410725AC6E4B}" srcOrd="6" destOrd="0" presId="urn:microsoft.com/office/officeart/2008/layout/HorizontalMultiLevelHierarchy"/>
    <dgm:cxn modelId="{6B8F54A0-A3C2-442F-928E-BD8EA65FE77B}" type="presParOf" srcId="{87A9A8BA-558F-4815-9D36-410725AC6E4B}" destId="{13DD30F5-320A-4CE3-9C60-2D594E8D07DA}" srcOrd="0" destOrd="0" presId="urn:microsoft.com/office/officeart/2008/layout/HorizontalMultiLevelHierarchy"/>
    <dgm:cxn modelId="{F624774E-CC45-4DB6-ADA4-FB75CB2A711A}" type="presParOf" srcId="{B00E0785-5C71-453E-A8A8-A2C2E9B681DE}" destId="{F8E994E0-22A9-411A-85BA-4598B9109B86}" srcOrd="7" destOrd="0" presId="urn:microsoft.com/office/officeart/2008/layout/HorizontalMultiLevelHierarchy"/>
    <dgm:cxn modelId="{62517A8A-2C53-4274-9067-ECF25D414556}" type="presParOf" srcId="{F8E994E0-22A9-411A-85BA-4598B9109B86}" destId="{B8150E49-0F4C-470B-9285-ACC581EA118D}" srcOrd="0" destOrd="0" presId="urn:microsoft.com/office/officeart/2008/layout/HorizontalMultiLevelHierarchy"/>
    <dgm:cxn modelId="{F5DE5D84-1D04-42E6-AA79-4970131B24A4}" type="presParOf" srcId="{F8E994E0-22A9-411A-85BA-4598B9109B86}" destId="{2BECD15E-57AB-463C-94C2-1862FA7ADE08}" srcOrd="1" destOrd="0" presId="urn:microsoft.com/office/officeart/2008/layout/HorizontalMultiLevelHierarchy"/>
    <dgm:cxn modelId="{131E5F97-0973-4447-B9C6-511C3DBA6949}" type="presParOf" srcId="{B00E0785-5C71-453E-A8A8-A2C2E9B681DE}" destId="{31D07D5D-670B-4CB3-A193-87B8F17506FC}" srcOrd="8" destOrd="0" presId="urn:microsoft.com/office/officeart/2008/layout/HorizontalMultiLevelHierarchy"/>
    <dgm:cxn modelId="{DAABBFE9-1256-4CFE-AEE8-FE82696CC372}" type="presParOf" srcId="{31D07D5D-670B-4CB3-A193-87B8F17506FC}" destId="{202A1756-625C-48B4-8431-B0B0CA5EBD3D}" srcOrd="0" destOrd="0" presId="urn:microsoft.com/office/officeart/2008/layout/HorizontalMultiLevelHierarchy"/>
    <dgm:cxn modelId="{067F9112-896A-44A2-9FD7-C58EDBDFB4FD}" type="presParOf" srcId="{B00E0785-5C71-453E-A8A8-A2C2E9B681DE}" destId="{50AB2A47-4626-437C-B6C7-AE7A9D5EC3ED}" srcOrd="9" destOrd="0" presId="urn:microsoft.com/office/officeart/2008/layout/HorizontalMultiLevelHierarchy"/>
    <dgm:cxn modelId="{BEFC2970-0382-4B11-8306-F36B845315BD}" type="presParOf" srcId="{50AB2A47-4626-437C-B6C7-AE7A9D5EC3ED}" destId="{A74194C6-6580-4DE4-AC56-8B50825DE0FE}" srcOrd="0" destOrd="0" presId="urn:microsoft.com/office/officeart/2008/layout/HorizontalMultiLevelHierarchy"/>
    <dgm:cxn modelId="{D03C26C2-48D7-485F-97B1-C55014440307}" type="presParOf" srcId="{50AB2A47-4626-437C-B6C7-AE7A9D5EC3ED}" destId="{CB7228F3-669E-47D0-AFB9-ED6227589A60}" srcOrd="1" destOrd="0" presId="urn:microsoft.com/office/officeart/2008/layout/HorizontalMultiLevelHierarchy"/>
    <dgm:cxn modelId="{3518FCF9-AA73-4FDD-9C39-3DA761E94F2C}" type="presParOf" srcId="{B00E0785-5C71-453E-A8A8-A2C2E9B681DE}" destId="{06A382B6-CB76-4898-BD24-EAFD8E314C14}" srcOrd="10" destOrd="0" presId="urn:microsoft.com/office/officeart/2008/layout/HorizontalMultiLevelHierarchy"/>
    <dgm:cxn modelId="{D5747BAE-96C5-4C3E-999F-A79717AF7A84}" type="presParOf" srcId="{06A382B6-CB76-4898-BD24-EAFD8E314C14}" destId="{52175626-5136-49BB-ADBC-421C7160AFC6}" srcOrd="0" destOrd="0" presId="urn:microsoft.com/office/officeart/2008/layout/HorizontalMultiLevelHierarchy"/>
    <dgm:cxn modelId="{6192FDE1-757E-45FE-B433-AE93795B776F}" type="presParOf" srcId="{B00E0785-5C71-453E-A8A8-A2C2E9B681DE}" destId="{976C7A92-8608-4975-BD2C-4EA1BD85B2B2}" srcOrd="11" destOrd="0" presId="urn:microsoft.com/office/officeart/2008/layout/HorizontalMultiLevelHierarchy"/>
    <dgm:cxn modelId="{E68CC399-0E9F-403D-9AD6-24084004E43C}" type="presParOf" srcId="{976C7A92-8608-4975-BD2C-4EA1BD85B2B2}" destId="{A566D36E-DDCD-4DF1-8DAA-4FC70D9F6F53}" srcOrd="0" destOrd="0" presId="urn:microsoft.com/office/officeart/2008/layout/HorizontalMultiLevelHierarchy"/>
    <dgm:cxn modelId="{DB3397E8-90BE-49B9-B8AA-314C14435661}" type="presParOf" srcId="{976C7A92-8608-4975-BD2C-4EA1BD85B2B2}" destId="{67F7B40F-EFEA-4BE7-A756-9A6600051FF2}" srcOrd="1" destOrd="0" presId="urn:microsoft.com/office/officeart/2008/layout/HorizontalMultiLevelHierarchy"/>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D88734-BF3A-4C8E-9D64-4909F47AE2BB}">
      <dsp:nvSpPr>
        <dsp:cNvPr id="0" name=""/>
        <dsp:cNvSpPr/>
      </dsp:nvSpPr>
      <dsp:spPr>
        <a:xfrm>
          <a:off x="934704" y="1210363"/>
          <a:ext cx="2328561" cy="2328561"/>
        </a:xfrm>
        <a:prstGeom prst="ellipse">
          <a:avLst/>
        </a:prstGeom>
        <a:solidFill>
          <a:srgbClr val="006600">
            <a:alpha val="95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150000"/>
            </a:lnSpc>
            <a:spcBef>
              <a:spcPct val="0"/>
            </a:spcBef>
            <a:spcAft>
              <a:spcPts val="0"/>
            </a:spcAft>
          </a:pPr>
          <a:r>
            <a:rPr lang="en-US" sz="1600" b="1" kern="1200" dirty="0">
              <a:latin typeface="Arial Narrow" panose="020B0606020202030204" pitchFamily="34" charset="0"/>
            </a:rPr>
            <a:t>CSPS Act &amp; Regulations</a:t>
          </a:r>
        </a:p>
      </dsp:txBody>
      <dsp:txXfrm>
        <a:off x="934704" y="1210363"/>
        <a:ext cx="2328561" cy="2328561"/>
      </dsp:txXfrm>
    </dsp:sp>
    <dsp:sp modelId="{6029B5A7-4EA9-4168-8DD5-645C826A865E}">
      <dsp:nvSpPr>
        <dsp:cNvPr id="0" name=""/>
        <dsp:cNvSpPr/>
      </dsp:nvSpPr>
      <dsp:spPr>
        <a:xfrm>
          <a:off x="1516844" y="276074"/>
          <a:ext cx="1164280" cy="1164280"/>
        </a:xfrm>
        <a:prstGeom prst="ellipse">
          <a:avLst/>
        </a:prstGeom>
        <a:solidFill>
          <a:srgbClr val="CEE3A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150000"/>
            </a:lnSpc>
            <a:spcBef>
              <a:spcPct val="0"/>
            </a:spcBef>
            <a:spcAft>
              <a:spcPts val="0"/>
            </a:spcAft>
          </a:pPr>
          <a:r>
            <a:rPr lang="en-US" sz="1600" b="1" kern="1200" dirty="0">
              <a:latin typeface="Arial Narrow" panose="020B0606020202030204" pitchFamily="34" charset="0"/>
            </a:rPr>
            <a:t>SAPS Act</a:t>
          </a:r>
        </a:p>
      </dsp:txBody>
      <dsp:txXfrm>
        <a:off x="1516844" y="276074"/>
        <a:ext cx="1164280" cy="1164280"/>
      </dsp:txXfrm>
    </dsp:sp>
    <dsp:sp modelId="{74C11179-07FF-4533-9B5F-58A414A530DA}">
      <dsp:nvSpPr>
        <dsp:cNvPr id="0" name=""/>
        <dsp:cNvSpPr/>
      </dsp:nvSpPr>
      <dsp:spPr>
        <a:xfrm>
          <a:off x="2830110" y="1034289"/>
          <a:ext cx="1164280" cy="1164280"/>
        </a:xfrm>
        <a:prstGeom prst="ellipse">
          <a:avLst/>
        </a:prstGeom>
        <a:solidFill>
          <a:srgbClr val="CEE3A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150000"/>
            </a:lnSpc>
            <a:spcBef>
              <a:spcPct val="0"/>
            </a:spcBef>
            <a:spcAft>
              <a:spcPts val="0"/>
            </a:spcAft>
          </a:pPr>
          <a:r>
            <a:rPr lang="en-US" sz="1600" b="1" kern="1200" dirty="0">
              <a:latin typeface="Arial Narrow" panose="020B0606020202030204" pitchFamily="34" charset="0"/>
            </a:rPr>
            <a:t>Public Service Act</a:t>
          </a:r>
        </a:p>
      </dsp:txBody>
      <dsp:txXfrm>
        <a:off x="2830110" y="1034289"/>
        <a:ext cx="1164280" cy="1164280"/>
      </dsp:txXfrm>
    </dsp:sp>
    <dsp:sp modelId="{463E1723-0A0D-4D2A-8D0B-C8FD2D783E43}">
      <dsp:nvSpPr>
        <dsp:cNvPr id="0" name=""/>
        <dsp:cNvSpPr/>
      </dsp:nvSpPr>
      <dsp:spPr>
        <a:xfrm>
          <a:off x="2830110" y="2550718"/>
          <a:ext cx="1164280" cy="1164280"/>
        </a:xfrm>
        <a:prstGeom prst="ellipse">
          <a:avLst/>
        </a:prstGeom>
        <a:solidFill>
          <a:srgbClr val="CEE3A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150000"/>
            </a:lnSpc>
            <a:spcBef>
              <a:spcPct val="0"/>
            </a:spcBef>
            <a:spcAft>
              <a:spcPts val="0"/>
            </a:spcAft>
          </a:pPr>
          <a:r>
            <a:rPr lang="en-US" sz="1600" b="1" kern="1200" dirty="0">
              <a:latin typeface="Arial Narrow" panose="020B0606020202030204" pitchFamily="34" charset="0"/>
            </a:rPr>
            <a:t>PFMA</a:t>
          </a:r>
        </a:p>
      </dsp:txBody>
      <dsp:txXfrm>
        <a:off x="2830110" y="2550718"/>
        <a:ext cx="1164280" cy="1164280"/>
      </dsp:txXfrm>
    </dsp:sp>
    <dsp:sp modelId="{531EA956-95B7-4195-9F12-57EE815381F7}">
      <dsp:nvSpPr>
        <dsp:cNvPr id="0" name=""/>
        <dsp:cNvSpPr/>
      </dsp:nvSpPr>
      <dsp:spPr>
        <a:xfrm>
          <a:off x="1388569" y="3308932"/>
          <a:ext cx="1420830" cy="1164280"/>
        </a:xfrm>
        <a:prstGeom prst="ellipse">
          <a:avLst/>
        </a:prstGeom>
        <a:solidFill>
          <a:srgbClr val="CEE3A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150000"/>
            </a:lnSpc>
            <a:spcBef>
              <a:spcPct val="0"/>
            </a:spcBef>
            <a:spcAft>
              <a:spcPts val="0"/>
            </a:spcAft>
          </a:pPr>
          <a:r>
            <a:rPr lang="en-US" sz="1400" b="1" kern="1200" dirty="0">
              <a:latin typeface="Arial Narrow" panose="020B0606020202030204" pitchFamily="34" charset="0"/>
            </a:rPr>
            <a:t>Critical Infrastructure Protection Act </a:t>
          </a:r>
        </a:p>
      </dsp:txBody>
      <dsp:txXfrm>
        <a:off x="1388569" y="3308932"/>
        <a:ext cx="1420830" cy="1164280"/>
      </dsp:txXfrm>
    </dsp:sp>
    <dsp:sp modelId="{3DBF64CE-37B6-492A-A06B-5D74EBCD341B}">
      <dsp:nvSpPr>
        <dsp:cNvPr id="0" name=""/>
        <dsp:cNvSpPr/>
      </dsp:nvSpPr>
      <dsp:spPr>
        <a:xfrm>
          <a:off x="203578" y="2550718"/>
          <a:ext cx="1164280" cy="1164280"/>
        </a:xfrm>
        <a:prstGeom prst="ellipse">
          <a:avLst/>
        </a:prstGeom>
        <a:solidFill>
          <a:srgbClr val="CEE3A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150000"/>
            </a:lnSpc>
            <a:spcBef>
              <a:spcPct val="0"/>
            </a:spcBef>
            <a:spcAft>
              <a:spcPts val="0"/>
            </a:spcAft>
          </a:pPr>
          <a:r>
            <a:rPr lang="en-US" sz="1600" b="1" kern="1200" dirty="0">
              <a:latin typeface="Arial Narrow" panose="020B0606020202030204" pitchFamily="34" charset="0"/>
            </a:rPr>
            <a:t>IGRF Act</a:t>
          </a:r>
        </a:p>
      </dsp:txBody>
      <dsp:txXfrm>
        <a:off x="203578" y="2550718"/>
        <a:ext cx="1164280" cy="1164280"/>
      </dsp:txXfrm>
    </dsp:sp>
    <dsp:sp modelId="{08A81821-2FC0-4721-A5B5-86FC831F8248}">
      <dsp:nvSpPr>
        <dsp:cNvPr id="0" name=""/>
        <dsp:cNvSpPr/>
      </dsp:nvSpPr>
      <dsp:spPr>
        <a:xfrm>
          <a:off x="203578" y="1034289"/>
          <a:ext cx="1164280" cy="1164280"/>
        </a:xfrm>
        <a:prstGeom prst="ellipse">
          <a:avLst/>
        </a:prstGeom>
        <a:solidFill>
          <a:srgbClr val="CEE3A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150000"/>
            </a:lnSpc>
            <a:spcBef>
              <a:spcPct val="0"/>
            </a:spcBef>
            <a:spcAft>
              <a:spcPts val="0"/>
            </a:spcAft>
          </a:pPr>
          <a:r>
            <a:rPr lang="en-US" sz="1600" b="1" kern="1200" dirty="0">
              <a:latin typeface="Arial Narrow" panose="020B0606020202030204" pitchFamily="34" charset="0"/>
            </a:rPr>
            <a:t>IPID Act</a:t>
          </a:r>
        </a:p>
      </dsp:txBody>
      <dsp:txXfrm>
        <a:off x="203578" y="1034289"/>
        <a:ext cx="1164280" cy="11642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5A4CF8-B52C-4D8C-A8CC-8297F4B83456}">
      <dsp:nvSpPr>
        <dsp:cNvPr id="0" name=""/>
        <dsp:cNvSpPr/>
      </dsp:nvSpPr>
      <dsp:spPr>
        <a:xfrm>
          <a:off x="664602" y="2438610"/>
          <a:ext cx="164040" cy="1764266"/>
        </a:xfrm>
        <a:custGeom>
          <a:avLst/>
          <a:gdLst/>
          <a:ahLst/>
          <a:cxnLst/>
          <a:rect l="0" t="0" r="0" b="0"/>
          <a:pathLst>
            <a:path>
              <a:moveTo>
                <a:pt x="0" y="0"/>
              </a:moveTo>
              <a:lnTo>
                <a:pt x="82020" y="0"/>
              </a:lnTo>
              <a:lnTo>
                <a:pt x="82020" y="1764266"/>
              </a:lnTo>
              <a:lnTo>
                <a:pt x="164040" y="1764266"/>
              </a:lnTo>
            </a:path>
          </a:pathLst>
        </a:custGeom>
        <a:noFill/>
        <a:ln w="25400" cap="flat" cmpd="sng"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ZA" sz="1400" b="1" kern="1200" dirty="0">
            <a:solidFill>
              <a:schemeClr val="tx1"/>
            </a:solidFill>
            <a:latin typeface="Arial Narrow" panose="020B0606020202030204" pitchFamily="34" charset="0"/>
          </a:endParaRPr>
        </a:p>
      </dsp:txBody>
      <dsp:txXfrm>
        <a:off x="702325" y="3276447"/>
        <a:ext cx="88593" cy="88593"/>
      </dsp:txXfrm>
    </dsp:sp>
    <dsp:sp modelId="{BF75E6DB-A933-43E9-AB9B-678A1EF5B267}">
      <dsp:nvSpPr>
        <dsp:cNvPr id="0" name=""/>
        <dsp:cNvSpPr/>
      </dsp:nvSpPr>
      <dsp:spPr>
        <a:xfrm>
          <a:off x="664602" y="2438610"/>
          <a:ext cx="176816" cy="1080682"/>
        </a:xfrm>
        <a:custGeom>
          <a:avLst/>
          <a:gdLst/>
          <a:ahLst/>
          <a:cxnLst/>
          <a:rect l="0" t="0" r="0" b="0"/>
          <a:pathLst>
            <a:path>
              <a:moveTo>
                <a:pt x="0" y="0"/>
              </a:moveTo>
              <a:lnTo>
                <a:pt x="88408" y="0"/>
              </a:lnTo>
              <a:lnTo>
                <a:pt x="88408" y="1080682"/>
              </a:lnTo>
              <a:lnTo>
                <a:pt x="176816" y="1080682"/>
              </a:lnTo>
            </a:path>
          </a:pathLst>
        </a:custGeom>
        <a:noFill/>
        <a:ln w="25400" cap="flat" cmpd="sng"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ZA" sz="1400" b="1" kern="1200" dirty="0">
            <a:solidFill>
              <a:schemeClr val="tx1"/>
            </a:solidFill>
            <a:latin typeface="Arial Narrow" panose="020B0606020202030204" pitchFamily="34" charset="0"/>
          </a:endParaRPr>
        </a:p>
      </dsp:txBody>
      <dsp:txXfrm>
        <a:off x="725634" y="2951576"/>
        <a:ext cx="54752" cy="54752"/>
      </dsp:txXfrm>
    </dsp:sp>
    <dsp:sp modelId="{00A79681-39B1-4BEA-80DC-6E976EAF4994}">
      <dsp:nvSpPr>
        <dsp:cNvPr id="0" name=""/>
        <dsp:cNvSpPr/>
      </dsp:nvSpPr>
      <dsp:spPr>
        <a:xfrm>
          <a:off x="664602" y="2438610"/>
          <a:ext cx="164040" cy="403003"/>
        </a:xfrm>
        <a:custGeom>
          <a:avLst/>
          <a:gdLst/>
          <a:ahLst/>
          <a:cxnLst/>
          <a:rect l="0" t="0" r="0" b="0"/>
          <a:pathLst>
            <a:path>
              <a:moveTo>
                <a:pt x="0" y="0"/>
              </a:moveTo>
              <a:lnTo>
                <a:pt x="82020" y="0"/>
              </a:lnTo>
              <a:lnTo>
                <a:pt x="82020" y="403003"/>
              </a:lnTo>
              <a:lnTo>
                <a:pt x="164040" y="403003"/>
              </a:lnTo>
            </a:path>
          </a:pathLst>
        </a:custGeom>
        <a:noFill/>
        <a:ln w="25400" cap="flat" cmpd="sng"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ZA" sz="1400" b="1" kern="1200" dirty="0">
            <a:solidFill>
              <a:schemeClr val="tx1"/>
            </a:solidFill>
            <a:latin typeface="Arial Narrow" panose="020B0606020202030204" pitchFamily="34" charset="0"/>
          </a:endParaRPr>
        </a:p>
      </dsp:txBody>
      <dsp:txXfrm>
        <a:off x="735744" y="2629234"/>
        <a:ext cx="21755" cy="21755"/>
      </dsp:txXfrm>
    </dsp:sp>
    <dsp:sp modelId="{14B9C133-37B2-48F2-AA2A-9385C65E5B18}">
      <dsp:nvSpPr>
        <dsp:cNvPr id="0" name=""/>
        <dsp:cNvSpPr/>
      </dsp:nvSpPr>
      <dsp:spPr>
        <a:xfrm>
          <a:off x="664602" y="2180870"/>
          <a:ext cx="164040" cy="257740"/>
        </a:xfrm>
        <a:custGeom>
          <a:avLst/>
          <a:gdLst/>
          <a:ahLst/>
          <a:cxnLst/>
          <a:rect l="0" t="0" r="0" b="0"/>
          <a:pathLst>
            <a:path>
              <a:moveTo>
                <a:pt x="0" y="257740"/>
              </a:moveTo>
              <a:lnTo>
                <a:pt x="82020" y="257740"/>
              </a:lnTo>
              <a:lnTo>
                <a:pt x="82020" y="0"/>
              </a:lnTo>
              <a:lnTo>
                <a:pt x="164040" y="0"/>
              </a:lnTo>
            </a:path>
          </a:pathLst>
        </a:custGeom>
        <a:noFill/>
        <a:ln w="25400" cap="flat" cmpd="sng"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ZA" sz="1400" b="1" kern="1200" dirty="0">
            <a:solidFill>
              <a:schemeClr val="tx1"/>
            </a:solidFill>
            <a:latin typeface="Arial Narrow" panose="020B0606020202030204" pitchFamily="34" charset="0"/>
          </a:endParaRPr>
        </a:p>
      </dsp:txBody>
      <dsp:txXfrm>
        <a:off x="738984" y="2302102"/>
        <a:ext cx="15275" cy="15275"/>
      </dsp:txXfrm>
    </dsp:sp>
    <dsp:sp modelId="{6F581356-81BE-4623-86AE-877ACF954D7A}">
      <dsp:nvSpPr>
        <dsp:cNvPr id="0" name=""/>
        <dsp:cNvSpPr/>
      </dsp:nvSpPr>
      <dsp:spPr>
        <a:xfrm>
          <a:off x="664602" y="1410674"/>
          <a:ext cx="155648" cy="1027936"/>
        </a:xfrm>
        <a:custGeom>
          <a:avLst/>
          <a:gdLst/>
          <a:ahLst/>
          <a:cxnLst/>
          <a:rect l="0" t="0" r="0" b="0"/>
          <a:pathLst>
            <a:path>
              <a:moveTo>
                <a:pt x="0" y="1027936"/>
              </a:moveTo>
              <a:lnTo>
                <a:pt x="77824" y="1027936"/>
              </a:lnTo>
              <a:lnTo>
                <a:pt x="77824" y="0"/>
              </a:lnTo>
              <a:lnTo>
                <a:pt x="155648" y="0"/>
              </a:lnTo>
            </a:path>
          </a:pathLst>
        </a:custGeom>
        <a:noFill/>
        <a:ln w="25400" cap="flat" cmpd="sng"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ZA" sz="1400" b="1" kern="1200" dirty="0">
            <a:solidFill>
              <a:schemeClr val="tx1"/>
            </a:solidFill>
            <a:latin typeface="Arial Narrow" panose="020B0606020202030204" pitchFamily="34" charset="0"/>
          </a:endParaRPr>
        </a:p>
      </dsp:txBody>
      <dsp:txXfrm>
        <a:off x="716435" y="1898651"/>
        <a:ext cx="51982" cy="51982"/>
      </dsp:txXfrm>
    </dsp:sp>
    <dsp:sp modelId="{0BE4AF17-46D1-4A36-8F21-647BD3BEB44E}">
      <dsp:nvSpPr>
        <dsp:cNvPr id="0" name=""/>
        <dsp:cNvSpPr/>
      </dsp:nvSpPr>
      <dsp:spPr>
        <a:xfrm>
          <a:off x="664602" y="699268"/>
          <a:ext cx="164040" cy="1739342"/>
        </a:xfrm>
        <a:custGeom>
          <a:avLst/>
          <a:gdLst/>
          <a:ahLst/>
          <a:cxnLst/>
          <a:rect l="0" t="0" r="0" b="0"/>
          <a:pathLst>
            <a:path>
              <a:moveTo>
                <a:pt x="0" y="1739342"/>
              </a:moveTo>
              <a:lnTo>
                <a:pt x="82020" y="1739342"/>
              </a:lnTo>
              <a:lnTo>
                <a:pt x="82020" y="0"/>
              </a:lnTo>
              <a:lnTo>
                <a:pt x="164040" y="0"/>
              </a:lnTo>
            </a:path>
          </a:pathLst>
        </a:custGeom>
        <a:noFill/>
        <a:ln w="25400" cap="flat" cmpd="sng"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ZA" sz="1400" b="1" kern="1200" dirty="0">
            <a:solidFill>
              <a:schemeClr val="tx1"/>
            </a:solidFill>
            <a:latin typeface="Arial Narrow" panose="020B0606020202030204" pitchFamily="34" charset="0"/>
          </a:endParaRPr>
        </a:p>
      </dsp:txBody>
      <dsp:txXfrm>
        <a:off x="702945" y="1525263"/>
        <a:ext cx="87353" cy="87353"/>
      </dsp:txXfrm>
    </dsp:sp>
    <dsp:sp modelId="{79A7EF2B-13A9-4FA6-A817-FA9AD71F3B70}">
      <dsp:nvSpPr>
        <dsp:cNvPr id="0" name=""/>
        <dsp:cNvSpPr/>
      </dsp:nvSpPr>
      <dsp:spPr>
        <a:xfrm rot="16200000">
          <a:off x="-927786" y="2190222"/>
          <a:ext cx="2688001" cy="496775"/>
        </a:xfrm>
        <a:prstGeom prst="rect">
          <a:avLst/>
        </a:prstGeom>
        <a:solidFill>
          <a:srgbClr val="02452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latin typeface="Arial Narrow" panose="020B0606020202030204" pitchFamily="34" charset="0"/>
            </a:rPr>
            <a:t>Policies</a:t>
          </a:r>
          <a:r>
            <a:rPr lang="en-US" sz="1600" b="1" kern="1200" dirty="0">
              <a:solidFill>
                <a:schemeClr val="tx1"/>
              </a:solidFill>
              <a:latin typeface="Arial Narrow" panose="020B0606020202030204" pitchFamily="34" charset="0"/>
            </a:rPr>
            <a:t> </a:t>
          </a:r>
          <a:r>
            <a:rPr lang="en-US" sz="1600" b="1" kern="1200" dirty="0">
              <a:solidFill>
                <a:schemeClr val="bg1"/>
              </a:solidFill>
              <a:latin typeface="Arial Narrow" panose="020B0606020202030204" pitchFamily="34" charset="0"/>
            </a:rPr>
            <a:t>and</a:t>
          </a:r>
          <a:r>
            <a:rPr lang="en-US" sz="1600" b="1" kern="1200" dirty="0">
              <a:solidFill>
                <a:schemeClr val="tx1"/>
              </a:solidFill>
              <a:latin typeface="Arial Narrow" panose="020B0606020202030204" pitchFamily="34" charset="0"/>
            </a:rPr>
            <a:t> </a:t>
          </a:r>
          <a:r>
            <a:rPr lang="en-US" sz="1600" b="1" kern="1200" dirty="0">
              <a:solidFill>
                <a:schemeClr val="bg1"/>
              </a:solidFill>
              <a:latin typeface="Arial Narrow" panose="020B0606020202030204" pitchFamily="34" charset="0"/>
            </a:rPr>
            <a:t>Strategies</a:t>
          </a:r>
          <a:endParaRPr lang="en-ZA" sz="1600" b="1" kern="1200" dirty="0">
            <a:solidFill>
              <a:schemeClr val="bg1"/>
            </a:solidFill>
            <a:latin typeface="Arial Narrow" panose="020B0606020202030204" pitchFamily="34" charset="0"/>
          </a:endParaRPr>
        </a:p>
      </dsp:txBody>
      <dsp:txXfrm rot="16200000">
        <a:off x="-927786" y="2190222"/>
        <a:ext cx="2688001" cy="496775"/>
      </dsp:txXfrm>
    </dsp:sp>
    <dsp:sp modelId="{8FB04E64-73AF-4001-83B5-B3114E21671D}">
      <dsp:nvSpPr>
        <dsp:cNvPr id="0" name=""/>
        <dsp:cNvSpPr/>
      </dsp:nvSpPr>
      <dsp:spPr>
        <a:xfrm>
          <a:off x="828642" y="390522"/>
          <a:ext cx="3867211" cy="617492"/>
        </a:xfrm>
        <a:prstGeom prst="rect">
          <a:avLst/>
        </a:prstGeom>
        <a:solidFill>
          <a:srgbClr val="CEE3A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latin typeface="Arial Narrow" panose="020B0606020202030204" pitchFamily="34" charset="0"/>
            </a:rPr>
            <a:t>Panel of Experts Report: Farlam Commission of Inquiry</a:t>
          </a:r>
          <a:endParaRPr lang="en-ZA" sz="1400" b="1" kern="1200" dirty="0">
            <a:solidFill>
              <a:schemeClr val="tx1"/>
            </a:solidFill>
            <a:latin typeface="Arial Narrow" panose="020B0606020202030204" pitchFamily="34" charset="0"/>
          </a:endParaRPr>
        </a:p>
      </dsp:txBody>
      <dsp:txXfrm>
        <a:off x="828642" y="390522"/>
        <a:ext cx="3867211" cy="617492"/>
      </dsp:txXfrm>
    </dsp:sp>
    <dsp:sp modelId="{C4528094-17B9-471B-BC6A-BE9DC378AE00}">
      <dsp:nvSpPr>
        <dsp:cNvPr id="0" name=""/>
        <dsp:cNvSpPr/>
      </dsp:nvSpPr>
      <dsp:spPr>
        <a:xfrm>
          <a:off x="820251" y="1092521"/>
          <a:ext cx="3867211" cy="636305"/>
        </a:xfrm>
        <a:prstGeom prst="rect">
          <a:avLst/>
        </a:prstGeom>
        <a:solidFill>
          <a:srgbClr val="CEE3A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latin typeface="Arial Narrow" panose="020B0606020202030204" pitchFamily="34" charset="0"/>
            </a:rPr>
            <a:t>2016 White Paper on Safety and Security </a:t>
          </a:r>
          <a:endParaRPr lang="en-ZA" sz="1400" b="1" kern="1200" dirty="0">
            <a:solidFill>
              <a:schemeClr val="tx1"/>
            </a:solidFill>
            <a:latin typeface="Arial Narrow" panose="020B0606020202030204" pitchFamily="34" charset="0"/>
          </a:endParaRPr>
        </a:p>
      </dsp:txBody>
      <dsp:txXfrm>
        <a:off x="820251" y="1092521"/>
        <a:ext cx="3867211" cy="636305"/>
      </dsp:txXfrm>
    </dsp:sp>
    <dsp:sp modelId="{A9EFB4CA-D233-4AE9-BD6F-4D3F941E15F6}">
      <dsp:nvSpPr>
        <dsp:cNvPr id="0" name=""/>
        <dsp:cNvSpPr/>
      </dsp:nvSpPr>
      <dsp:spPr>
        <a:xfrm>
          <a:off x="828642" y="1892708"/>
          <a:ext cx="3868596" cy="576324"/>
        </a:xfrm>
        <a:prstGeom prst="rect">
          <a:avLst/>
        </a:prstGeom>
        <a:solidFill>
          <a:srgbClr val="CEE3A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latin typeface="Arial Narrow" panose="020B0606020202030204" pitchFamily="34" charset="0"/>
            </a:rPr>
            <a:t>2016 White Paper on Policing </a:t>
          </a:r>
          <a:endParaRPr lang="en-ZA" sz="1400" b="1" kern="1200" dirty="0">
            <a:solidFill>
              <a:schemeClr val="tx1"/>
            </a:solidFill>
            <a:latin typeface="Arial Narrow" panose="020B0606020202030204" pitchFamily="34" charset="0"/>
          </a:endParaRPr>
        </a:p>
      </dsp:txBody>
      <dsp:txXfrm>
        <a:off x="828642" y="1892708"/>
        <a:ext cx="3868596" cy="576324"/>
      </dsp:txXfrm>
    </dsp:sp>
    <dsp:sp modelId="{219912B2-2D37-42A7-A6FB-D8F79F914FD7}">
      <dsp:nvSpPr>
        <dsp:cNvPr id="0" name=""/>
        <dsp:cNvSpPr/>
      </dsp:nvSpPr>
      <dsp:spPr>
        <a:xfrm>
          <a:off x="828642" y="2593226"/>
          <a:ext cx="3861801" cy="496775"/>
        </a:xfrm>
        <a:prstGeom prst="rect">
          <a:avLst/>
        </a:prstGeom>
        <a:solidFill>
          <a:srgbClr val="CEE3A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effectLst/>
              <a:latin typeface="Arial Narrow" panose="020B0606020202030204" pitchFamily="34" charset="0"/>
              <a:ea typeface="+mn-ea"/>
              <a:cs typeface="+mn-cs"/>
            </a:rPr>
            <a:t>C</a:t>
          </a:r>
          <a:r>
            <a:rPr lang="en-US" sz="1400" b="1" kern="1200" dirty="0">
              <a:solidFill>
                <a:schemeClr val="tx1"/>
              </a:solidFill>
              <a:latin typeface="Arial Narrow" panose="020B0606020202030204" pitchFamily="34" charset="0"/>
            </a:rPr>
            <a:t>ommunity Policing Policy </a:t>
          </a:r>
          <a:endParaRPr lang="en-ZA" sz="1400" b="1" kern="1200" dirty="0">
            <a:solidFill>
              <a:schemeClr val="tx1"/>
            </a:solidFill>
            <a:latin typeface="Arial Narrow" panose="020B0606020202030204" pitchFamily="34" charset="0"/>
          </a:endParaRPr>
        </a:p>
      </dsp:txBody>
      <dsp:txXfrm>
        <a:off x="828642" y="2593226"/>
        <a:ext cx="3861801" cy="496775"/>
      </dsp:txXfrm>
    </dsp:sp>
    <dsp:sp modelId="{F21BFD5E-0B62-4414-ACB9-E2C0BCC29091}">
      <dsp:nvSpPr>
        <dsp:cNvPr id="0" name=""/>
        <dsp:cNvSpPr/>
      </dsp:nvSpPr>
      <dsp:spPr>
        <a:xfrm>
          <a:off x="841419" y="3231131"/>
          <a:ext cx="3861801" cy="576324"/>
        </a:xfrm>
        <a:prstGeom prst="rect">
          <a:avLst/>
        </a:prstGeom>
        <a:solidFill>
          <a:srgbClr val="CEE3A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effectLst/>
              <a:latin typeface="Arial Narrow" panose="020B0606020202030204" pitchFamily="34" charset="0"/>
              <a:ea typeface="+mn-ea"/>
              <a:cs typeface="+mn-cs"/>
            </a:rPr>
            <a:t>Knowledge Management Strategy</a:t>
          </a:r>
          <a:endParaRPr lang="en-ZA" sz="1400" b="1" kern="1200" dirty="0">
            <a:solidFill>
              <a:schemeClr val="tx1"/>
            </a:solidFill>
            <a:latin typeface="Arial Narrow" panose="020B0606020202030204" pitchFamily="34" charset="0"/>
          </a:endParaRPr>
        </a:p>
      </dsp:txBody>
      <dsp:txXfrm>
        <a:off x="841419" y="3231131"/>
        <a:ext cx="3861801" cy="576324"/>
      </dsp:txXfrm>
    </dsp:sp>
    <dsp:sp modelId="{00E661BC-E58E-4DB6-B9E5-A6B7ED89583A}">
      <dsp:nvSpPr>
        <dsp:cNvPr id="0" name=""/>
        <dsp:cNvSpPr/>
      </dsp:nvSpPr>
      <dsp:spPr>
        <a:xfrm>
          <a:off x="828642" y="3914714"/>
          <a:ext cx="3861801" cy="576324"/>
        </a:xfrm>
        <a:prstGeom prst="rect">
          <a:avLst/>
        </a:prstGeom>
        <a:solidFill>
          <a:srgbClr val="CEE3A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effectLst/>
              <a:latin typeface="Arial Narrow" panose="020B0606020202030204" pitchFamily="34" charset="0"/>
              <a:ea typeface="+mn-ea"/>
              <a:cs typeface="+mn-cs"/>
            </a:rPr>
            <a:t>Policy Framework on Establishing an Integrated Model of Policing</a:t>
          </a:r>
          <a:endParaRPr lang="en-ZA" sz="1400" b="1" kern="1200" dirty="0">
            <a:solidFill>
              <a:schemeClr val="tx1"/>
            </a:solidFill>
            <a:latin typeface="Arial Narrow" panose="020B0606020202030204" pitchFamily="34" charset="0"/>
          </a:endParaRPr>
        </a:p>
      </dsp:txBody>
      <dsp:txXfrm>
        <a:off x="828642" y="3914714"/>
        <a:ext cx="3861801" cy="57632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A382B6-CB76-4898-BD24-EAFD8E314C14}">
      <dsp:nvSpPr>
        <dsp:cNvPr id="0" name=""/>
        <dsp:cNvSpPr/>
      </dsp:nvSpPr>
      <dsp:spPr>
        <a:xfrm>
          <a:off x="524872" y="2268252"/>
          <a:ext cx="341464" cy="1763849"/>
        </a:xfrm>
        <a:custGeom>
          <a:avLst/>
          <a:gdLst/>
          <a:ahLst/>
          <a:cxnLst/>
          <a:rect l="0" t="0" r="0" b="0"/>
          <a:pathLst>
            <a:path>
              <a:moveTo>
                <a:pt x="0" y="0"/>
              </a:moveTo>
              <a:lnTo>
                <a:pt x="170732" y="0"/>
              </a:lnTo>
              <a:lnTo>
                <a:pt x="170732" y="1763849"/>
              </a:lnTo>
              <a:lnTo>
                <a:pt x="341464" y="1763849"/>
              </a:lnTo>
            </a:path>
          </a:pathLst>
        </a:custGeom>
        <a:noFill/>
        <a:ln w="25400" cap="flat" cmpd="sng"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ZA" sz="1400" b="1" kern="1200" dirty="0">
            <a:solidFill>
              <a:schemeClr val="tx1"/>
            </a:solidFill>
            <a:latin typeface="Arial Narrow" panose="020B0606020202030204" pitchFamily="34" charset="0"/>
          </a:endParaRPr>
        </a:p>
      </dsp:txBody>
      <dsp:txXfrm>
        <a:off x="650689" y="3105261"/>
        <a:ext cx="89829" cy="89829"/>
      </dsp:txXfrm>
    </dsp:sp>
    <dsp:sp modelId="{31D07D5D-670B-4CB3-A193-87B8F17506FC}">
      <dsp:nvSpPr>
        <dsp:cNvPr id="0" name=""/>
        <dsp:cNvSpPr/>
      </dsp:nvSpPr>
      <dsp:spPr>
        <a:xfrm>
          <a:off x="524872" y="2268252"/>
          <a:ext cx="340559" cy="1061557"/>
        </a:xfrm>
        <a:custGeom>
          <a:avLst/>
          <a:gdLst/>
          <a:ahLst/>
          <a:cxnLst/>
          <a:rect l="0" t="0" r="0" b="0"/>
          <a:pathLst>
            <a:path>
              <a:moveTo>
                <a:pt x="0" y="0"/>
              </a:moveTo>
              <a:lnTo>
                <a:pt x="170279" y="0"/>
              </a:lnTo>
              <a:lnTo>
                <a:pt x="170279" y="1061557"/>
              </a:lnTo>
              <a:lnTo>
                <a:pt x="340559" y="1061557"/>
              </a:lnTo>
            </a:path>
          </a:pathLst>
        </a:custGeom>
        <a:noFill/>
        <a:ln w="25400" cap="flat" cmpd="sng"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ZA" sz="1400" b="1" kern="1200" dirty="0">
            <a:solidFill>
              <a:schemeClr val="tx1"/>
            </a:solidFill>
            <a:latin typeface="Arial Narrow" panose="020B0606020202030204" pitchFamily="34" charset="0"/>
          </a:endParaRPr>
        </a:p>
      </dsp:txBody>
      <dsp:txXfrm>
        <a:off x="667281" y="2771159"/>
        <a:ext cx="55742" cy="55742"/>
      </dsp:txXfrm>
    </dsp:sp>
    <dsp:sp modelId="{87A9A8BA-558F-4815-9D36-410725AC6E4B}">
      <dsp:nvSpPr>
        <dsp:cNvPr id="0" name=""/>
        <dsp:cNvSpPr/>
      </dsp:nvSpPr>
      <dsp:spPr>
        <a:xfrm>
          <a:off x="524872" y="2268252"/>
          <a:ext cx="340559" cy="356018"/>
        </a:xfrm>
        <a:custGeom>
          <a:avLst/>
          <a:gdLst/>
          <a:ahLst/>
          <a:cxnLst/>
          <a:rect l="0" t="0" r="0" b="0"/>
          <a:pathLst>
            <a:path>
              <a:moveTo>
                <a:pt x="0" y="0"/>
              </a:moveTo>
              <a:lnTo>
                <a:pt x="170279" y="0"/>
              </a:lnTo>
              <a:lnTo>
                <a:pt x="170279" y="356018"/>
              </a:lnTo>
              <a:lnTo>
                <a:pt x="340559" y="356018"/>
              </a:lnTo>
            </a:path>
          </a:pathLst>
        </a:custGeom>
        <a:noFill/>
        <a:ln w="25400" cap="flat" cmpd="sng"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ZA" sz="1400" b="1" kern="1200" dirty="0">
            <a:solidFill>
              <a:schemeClr val="tx1"/>
            </a:solidFill>
            <a:latin typeface="Arial Narrow" panose="020B0606020202030204" pitchFamily="34" charset="0"/>
          </a:endParaRPr>
        </a:p>
      </dsp:txBody>
      <dsp:txXfrm>
        <a:off x="682835" y="2433944"/>
        <a:ext cx="24633" cy="24633"/>
      </dsp:txXfrm>
    </dsp:sp>
    <dsp:sp modelId="{6F581356-81BE-4623-86AE-877ACF954D7A}">
      <dsp:nvSpPr>
        <dsp:cNvPr id="0" name=""/>
        <dsp:cNvSpPr/>
      </dsp:nvSpPr>
      <dsp:spPr>
        <a:xfrm>
          <a:off x="524872" y="1918730"/>
          <a:ext cx="340559" cy="349521"/>
        </a:xfrm>
        <a:custGeom>
          <a:avLst/>
          <a:gdLst/>
          <a:ahLst/>
          <a:cxnLst/>
          <a:rect l="0" t="0" r="0" b="0"/>
          <a:pathLst>
            <a:path>
              <a:moveTo>
                <a:pt x="0" y="349521"/>
              </a:moveTo>
              <a:lnTo>
                <a:pt x="170279" y="349521"/>
              </a:lnTo>
              <a:lnTo>
                <a:pt x="170279" y="0"/>
              </a:lnTo>
              <a:lnTo>
                <a:pt x="340559" y="0"/>
              </a:lnTo>
            </a:path>
          </a:pathLst>
        </a:custGeom>
        <a:noFill/>
        <a:ln w="25400" cap="flat" cmpd="sng"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ZA" sz="1400" b="1" kern="1200" dirty="0">
            <a:solidFill>
              <a:schemeClr val="tx1"/>
            </a:solidFill>
            <a:latin typeface="Arial Narrow" panose="020B0606020202030204" pitchFamily="34" charset="0"/>
          </a:endParaRPr>
        </a:p>
      </dsp:txBody>
      <dsp:txXfrm>
        <a:off x="682952" y="2081291"/>
        <a:ext cx="24400" cy="24400"/>
      </dsp:txXfrm>
    </dsp:sp>
    <dsp:sp modelId="{0BE4AF17-46D1-4A36-8F21-647BD3BEB44E}">
      <dsp:nvSpPr>
        <dsp:cNvPr id="0" name=""/>
        <dsp:cNvSpPr/>
      </dsp:nvSpPr>
      <dsp:spPr>
        <a:xfrm>
          <a:off x="524872" y="1213190"/>
          <a:ext cx="340559" cy="1055061"/>
        </a:xfrm>
        <a:custGeom>
          <a:avLst/>
          <a:gdLst/>
          <a:ahLst/>
          <a:cxnLst/>
          <a:rect l="0" t="0" r="0" b="0"/>
          <a:pathLst>
            <a:path>
              <a:moveTo>
                <a:pt x="0" y="1055061"/>
              </a:moveTo>
              <a:lnTo>
                <a:pt x="170279" y="1055061"/>
              </a:lnTo>
              <a:lnTo>
                <a:pt x="170279" y="0"/>
              </a:lnTo>
              <a:lnTo>
                <a:pt x="340559" y="0"/>
              </a:lnTo>
            </a:path>
          </a:pathLst>
        </a:custGeom>
        <a:noFill/>
        <a:ln w="25400" cap="flat" cmpd="sng"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ZA" sz="1400" b="1" kern="1200" dirty="0">
            <a:solidFill>
              <a:schemeClr val="tx1"/>
            </a:solidFill>
            <a:latin typeface="Arial Narrow" panose="020B0606020202030204" pitchFamily="34" charset="0"/>
          </a:endParaRPr>
        </a:p>
      </dsp:txBody>
      <dsp:txXfrm>
        <a:off x="667435" y="1713004"/>
        <a:ext cx="55433" cy="55433"/>
      </dsp:txXfrm>
    </dsp:sp>
    <dsp:sp modelId="{1F6C963C-2F3F-4E68-B7A3-DD96F283AB80}">
      <dsp:nvSpPr>
        <dsp:cNvPr id="0" name=""/>
        <dsp:cNvSpPr/>
      </dsp:nvSpPr>
      <dsp:spPr>
        <a:xfrm>
          <a:off x="524872" y="507650"/>
          <a:ext cx="340559" cy="1760601"/>
        </a:xfrm>
        <a:custGeom>
          <a:avLst/>
          <a:gdLst/>
          <a:ahLst/>
          <a:cxnLst/>
          <a:rect l="0" t="0" r="0" b="0"/>
          <a:pathLst>
            <a:path>
              <a:moveTo>
                <a:pt x="0" y="1760601"/>
              </a:moveTo>
              <a:lnTo>
                <a:pt x="170279" y="1760601"/>
              </a:lnTo>
              <a:lnTo>
                <a:pt x="170279" y="0"/>
              </a:lnTo>
              <a:lnTo>
                <a:pt x="340559" y="0"/>
              </a:lnTo>
            </a:path>
          </a:pathLst>
        </a:custGeom>
        <a:noFill/>
        <a:ln w="25400" cap="flat" cmpd="sng"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ZA" sz="1400" b="1" kern="1200" dirty="0">
            <a:solidFill>
              <a:schemeClr val="tx1"/>
            </a:solidFill>
            <a:latin typeface="Arial Narrow" panose="020B0606020202030204" pitchFamily="34" charset="0"/>
          </a:endParaRPr>
        </a:p>
      </dsp:txBody>
      <dsp:txXfrm>
        <a:off x="650321" y="1343120"/>
        <a:ext cx="89661" cy="89661"/>
      </dsp:txXfrm>
    </dsp:sp>
    <dsp:sp modelId="{353AE68B-7B08-4934-AB52-B657496ED932}">
      <dsp:nvSpPr>
        <dsp:cNvPr id="0" name=""/>
        <dsp:cNvSpPr/>
      </dsp:nvSpPr>
      <dsp:spPr>
        <a:xfrm rot="16200000">
          <a:off x="-1105191" y="2007989"/>
          <a:ext cx="2739603" cy="520524"/>
        </a:xfrm>
        <a:prstGeom prst="rect">
          <a:avLst/>
        </a:prstGeom>
        <a:solidFill>
          <a:srgbClr val="02452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pc="-14" dirty="0">
              <a:solidFill>
                <a:schemeClr val="bg1"/>
              </a:solidFill>
              <a:latin typeface="Arial Narrow" panose="020B0606020202030204" pitchFamily="34" charset="0"/>
              <a:cs typeface="Arial"/>
            </a:rPr>
            <a:t>Policies and Strategies</a:t>
          </a:r>
          <a:endParaRPr lang="en-ZA" sz="1400" b="1" kern="1200" dirty="0">
            <a:solidFill>
              <a:schemeClr val="bg1"/>
            </a:solidFill>
            <a:latin typeface="Arial Narrow" panose="020B0606020202030204" pitchFamily="34" charset="0"/>
          </a:endParaRPr>
        </a:p>
      </dsp:txBody>
      <dsp:txXfrm rot="16200000">
        <a:off x="-1105191" y="2007989"/>
        <a:ext cx="2739603" cy="520524"/>
      </dsp:txXfrm>
    </dsp:sp>
    <dsp:sp modelId="{D4C35BDB-F176-4BA9-8F55-EE54BC3CEB43}">
      <dsp:nvSpPr>
        <dsp:cNvPr id="0" name=""/>
        <dsp:cNvSpPr/>
      </dsp:nvSpPr>
      <dsp:spPr>
        <a:xfrm>
          <a:off x="865431" y="219946"/>
          <a:ext cx="3429221" cy="575408"/>
        </a:xfrm>
        <a:prstGeom prst="rect">
          <a:avLst/>
        </a:prstGeom>
        <a:solidFill>
          <a:srgbClr val="CEE3A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a:solidFill>
                <a:schemeClr val="tx1"/>
              </a:solidFill>
              <a:latin typeface="Arial Narrow" panose="020B0606020202030204" pitchFamily="34" charset="0"/>
            </a:rPr>
            <a:t>e-Policing Policy Framework</a:t>
          </a:r>
          <a:endParaRPr lang="en-ZA" sz="1400" b="1" kern="1200" dirty="0">
            <a:solidFill>
              <a:schemeClr val="tx1"/>
            </a:solidFill>
            <a:latin typeface="Arial Narrow" panose="020B0606020202030204" pitchFamily="34" charset="0"/>
          </a:endParaRPr>
        </a:p>
      </dsp:txBody>
      <dsp:txXfrm>
        <a:off x="865431" y="219946"/>
        <a:ext cx="3429221" cy="575408"/>
      </dsp:txXfrm>
    </dsp:sp>
    <dsp:sp modelId="{8FB04E64-73AF-4001-83B5-B3114E21671D}">
      <dsp:nvSpPr>
        <dsp:cNvPr id="0" name=""/>
        <dsp:cNvSpPr/>
      </dsp:nvSpPr>
      <dsp:spPr>
        <a:xfrm>
          <a:off x="865431" y="925485"/>
          <a:ext cx="3449795" cy="575408"/>
        </a:xfrm>
        <a:prstGeom prst="rect">
          <a:avLst/>
        </a:prstGeom>
        <a:solidFill>
          <a:srgbClr val="CEE3A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a:solidFill>
                <a:schemeClr val="tx1"/>
              </a:solidFill>
              <a:latin typeface="Arial Narrow" panose="020B0606020202030204" pitchFamily="34" charset="0"/>
            </a:rPr>
            <a:t>Guidelines to enhance SAPS Performance Indicators </a:t>
          </a:r>
          <a:endParaRPr lang="en-ZA" sz="1400" b="1" kern="1200" dirty="0">
            <a:solidFill>
              <a:schemeClr val="tx1"/>
            </a:solidFill>
            <a:latin typeface="Arial Narrow" panose="020B0606020202030204" pitchFamily="34" charset="0"/>
          </a:endParaRPr>
        </a:p>
      </dsp:txBody>
      <dsp:txXfrm>
        <a:off x="865431" y="925485"/>
        <a:ext cx="3449795" cy="575408"/>
      </dsp:txXfrm>
    </dsp:sp>
    <dsp:sp modelId="{C4528094-17B9-471B-BC6A-BE9DC378AE00}">
      <dsp:nvSpPr>
        <dsp:cNvPr id="0" name=""/>
        <dsp:cNvSpPr/>
      </dsp:nvSpPr>
      <dsp:spPr>
        <a:xfrm>
          <a:off x="865431" y="1631025"/>
          <a:ext cx="3426575" cy="575408"/>
        </a:xfrm>
        <a:prstGeom prst="rect">
          <a:avLst/>
        </a:prstGeom>
        <a:solidFill>
          <a:srgbClr val="CEE3A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a:solidFill>
                <a:schemeClr val="tx1"/>
              </a:solidFill>
              <a:latin typeface="Arial Narrow" panose="020B0606020202030204" pitchFamily="34" charset="0"/>
            </a:rPr>
            <a:t>Communication Strategy</a:t>
          </a:r>
          <a:endParaRPr lang="en-ZA" sz="1400" b="1" kern="1200" dirty="0">
            <a:solidFill>
              <a:schemeClr val="tx1"/>
            </a:solidFill>
            <a:latin typeface="Arial Narrow" panose="020B0606020202030204" pitchFamily="34" charset="0"/>
          </a:endParaRPr>
        </a:p>
      </dsp:txBody>
      <dsp:txXfrm>
        <a:off x="865431" y="1631025"/>
        <a:ext cx="3426575" cy="575408"/>
      </dsp:txXfrm>
    </dsp:sp>
    <dsp:sp modelId="{B8150E49-0F4C-470B-9285-ACC581EA118D}">
      <dsp:nvSpPr>
        <dsp:cNvPr id="0" name=""/>
        <dsp:cNvSpPr/>
      </dsp:nvSpPr>
      <dsp:spPr>
        <a:xfrm>
          <a:off x="865431" y="2336565"/>
          <a:ext cx="3426575" cy="575408"/>
        </a:xfrm>
        <a:prstGeom prst="rect">
          <a:avLst/>
        </a:prstGeom>
        <a:solidFill>
          <a:srgbClr val="CEE3A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a:solidFill>
                <a:schemeClr val="tx1"/>
              </a:solidFill>
              <a:latin typeface="Arial Narrow" panose="020B0606020202030204" pitchFamily="34" charset="0"/>
            </a:rPr>
            <a:t>Partnership Strategy and Framework</a:t>
          </a:r>
          <a:endParaRPr lang="en-ZA" sz="1400" b="1" kern="1200" dirty="0">
            <a:solidFill>
              <a:schemeClr val="tx1"/>
            </a:solidFill>
            <a:latin typeface="Arial Narrow" panose="020B0606020202030204" pitchFamily="34" charset="0"/>
          </a:endParaRPr>
        </a:p>
      </dsp:txBody>
      <dsp:txXfrm>
        <a:off x="865431" y="2336565"/>
        <a:ext cx="3426575" cy="575408"/>
      </dsp:txXfrm>
    </dsp:sp>
    <dsp:sp modelId="{A74194C6-6580-4DE4-AC56-8B50825DE0FE}">
      <dsp:nvSpPr>
        <dsp:cNvPr id="0" name=""/>
        <dsp:cNvSpPr/>
      </dsp:nvSpPr>
      <dsp:spPr>
        <a:xfrm>
          <a:off x="865431" y="3042105"/>
          <a:ext cx="3426558" cy="575408"/>
        </a:xfrm>
        <a:prstGeom prst="rect">
          <a:avLst/>
        </a:prstGeom>
        <a:solidFill>
          <a:srgbClr val="CEE3A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a:solidFill>
                <a:schemeClr val="tx1"/>
              </a:solidFill>
              <a:latin typeface="Arial Narrow" panose="020B0606020202030204" pitchFamily="34" charset="0"/>
            </a:rPr>
            <a:t>Information and Communication Technology Strategy</a:t>
          </a:r>
          <a:endParaRPr lang="en-ZA" sz="1400" b="1" kern="1200" dirty="0">
            <a:solidFill>
              <a:schemeClr val="tx1"/>
            </a:solidFill>
            <a:latin typeface="Arial Narrow" panose="020B0606020202030204" pitchFamily="34" charset="0"/>
          </a:endParaRPr>
        </a:p>
      </dsp:txBody>
      <dsp:txXfrm>
        <a:off x="865431" y="3042105"/>
        <a:ext cx="3426558" cy="575408"/>
      </dsp:txXfrm>
    </dsp:sp>
    <dsp:sp modelId="{A566D36E-DDCD-4DF1-8DAA-4FC70D9F6F53}">
      <dsp:nvSpPr>
        <dsp:cNvPr id="0" name=""/>
        <dsp:cNvSpPr/>
      </dsp:nvSpPr>
      <dsp:spPr>
        <a:xfrm>
          <a:off x="866336" y="3744397"/>
          <a:ext cx="3426558" cy="575408"/>
        </a:xfrm>
        <a:prstGeom prst="rect">
          <a:avLst/>
        </a:prstGeom>
        <a:solidFill>
          <a:srgbClr val="CEE3A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a:solidFill>
                <a:schemeClr val="tx1"/>
              </a:solidFill>
              <a:latin typeface="Arial Narrow" panose="020B0606020202030204" pitchFamily="34" charset="0"/>
            </a:rPr>
            <a:t>Human Capital Strategy</a:t>
          </a:r>
          <a:endParaRPr lang="en-ZA" sz="1400" b="1" kern="1200" dirty="0">
            <a:solidFill>
              <a:schemeClr val="tx1"/>
            </a:solidFill>
            <a:latin typeface="Arial Narrow" panose="020B0606020202030204" pitchFamily="34" charset="0"/>
          </a:endParaRPr>
        </a:p>
      </dsp:txBody>
      <dsp:txXfrm>
        <a:off x="866336" y="3744397"/>
        <a:ext cx="3426558" cy="575408"/>
      </dsp:txXfrm>
    </dsp:sp>
  </dsp:spTree>
</dsp:drawing>
</file>

<file path=ppt/diagrams/layout1.xml><?xml version="1.0" encoding="utf-8"?>
<dgm:layoutDef xmlns:dgm="http://schemas.openxmlformats.org/drawingml/2006/diagram" xmlns:a="http://schemas.openxmlformats.org/drawingml/2006/main" uniqueId="urn:microsoft.com/office/officeart/2005/8/layout/radial3#1">
  <dgm:title val=""/>
  <dgm:desc val=""/>
  <dgm:catLst>
    <dgm:cat type="relationship" pri="111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7" tIns="46153" rIns="92307" bIns="46153" rtlCol="0"/>
          <a:lstStyle>
            <a:lvl1pPr algn="l">
              <a:defRPr sz="1200"/>
            </a:lvl1pPr>
          </a:lstStyle>
          <a:p>
            <a:pPr>
              <a:defRPr/>
            </a:pPr>
            <a:endParaRPr lang="en-ZA"/>
          </a:p>
        </p:txBody>
      </p:sp>
      <p:sp>
        <p:nvSpPr>
          <p:cNvPr id="3" name="Date Placeholder 2"/>
          <p:cNvSpPr>
            <a:spLocks noGrp="1"/>
          </p:cNvSpPr>
          <p:nvPr>
            <p:ph type="dt" sz="quarter" idx="1"/>
          </p:nvPr>
        </p:nvSpPr>
        <p:spPr>
          <a:xfrm>
            <a:off x="3970338" y="0"/>
            <a:ext cx="3038475" cy="463550"/>
          </a:xfrm>
          <a:prstGeom prst="rect">
            <a:avLst/>
          </a:prstGeom>
        </p:spPr>
        <p:txBody>
          <a:bodyPr vert="horz" lIns="92307" tIns="46153" rIns="92307" bIns="46153" rtlCol="0"/>
          <a:lstStyle>
            <a:lvl1pPr algn="r">
              <a:defRPr sz="1200"/>
            </a:lvl1pPr>
          </a:lstStyle>
          <a:p>
            <a:pPr>
              <a:defRPr/>
            </a:pPr>
            <a:fld id="{88A4E351-F57C-496B-8911-9F8ACE24B798}" type="datetimeFigureOut">
              <a:rPr lang="en-ZA"/>
              <a:pPr>
                <a:defRPr/>
              </a:pPr>
              <a:t>2022/05/05</a:t>
            </a:fld>
            <a:endParaRPr lang="en-ZA"/>
          </a:p>
        </p:txBody>
      </p:sp>
      <p:sp>
        <p:nvSpPr>
          <p:cNvPr id="4" name="Footer Placeholder 3"/>
          <p:cNvSpPr>
            <a:spLocks noGrp="1"/>
          </p:cNvSpPr>
          <p:nvPr>
            <p:ph type="ftr" sz="quarter" idx="2"/>
          </p:nvPr>
        </p:nvSpPr>
        <p:spPr>
          <a:xfrm>
            <a:off x="0" y="8772525"/>
            <a:ext cx="3038475" cy="463550"/>
          </a:xfrm>
          <a:prstGeom prst="rect">
            <a:avLst/>
          </a:prstGeom>
        </p:spPr>
        <p:txBody>
          <a:bodyPr vert="horz" lIns="92307" tIns="46153" rIns="92307" bIns="46153" rtlCol="0" anchor="b"/>
          <a:lstStyle>
            <a:lvl1pPr algn="l">
              <a:defRPr sz="1200"/>
            </a:lvl1pPr>
          </a:lstStyle>
          <a:p>
            <a:pPr>
              <a:defRPr/>
            </a:pPr>
            <a:endParaRPr lang="en-ZA"/>
          </a:p>
        </p:txBody>
      </p:sp>
      <p:sp>
        <p:nvSpPr>
          <p:cNvPr id="5" name="Slide Number Placeholder 4"/>
          <p:cNvSpPr>
            <a:spLocks noGrp="1"/>
          </p:cNvSpPr>
          <p:nvPr>
            <p:ph type="sldNum" sz="quarter" idx="3"/>
          </p:nvPr>
        </p:nvSpPr>
        <p:spPr>
          <a:xfrm>
            <a:off x="3970338" y="8772525"/>
            <a:ext cx="3038475" cy="463550"/>
          </a:xfrm>
          <a:prstGeom prst="rect">
            <a:avLst/>
          </a:prstGeom>
        </p:spPr>
        <p:txBody>
          <a:bodyPr vert="horz" lIns="92307" tIns="46153" rIns="92307" bIns="46153" rtlCol="0" anchor="b"/>
          <a:lstStyle>
            <a:lvl1pPr algn="r">
              <a:defRPr sz="1200"/>
            </a:lvl1pPr>
          </a:lstStyle>
          <a:p>
            <a:pPr>
              <a:defRPr/>
            </a:pPr>
            <a:fld id="{9651C0F7-F17D-40A8-B4E6-164CE062F1BE}" type="slidenum">
              <a:rPr lang="en-ZA"/>
              <a:pPr>
                <a:defRPr/>
              </a:pPr>
              <a:t>‹#›</a:t>
            </a:fld>
            <a:endParaRPr lang="en-ZA"/>
          </a:p>
        </p:txBody>
      </p:sp>
    </p:spTree>
    <p:extLst>
      <p:ext uri="{BB962C8B-B14F-4D97-AF65-F5344CB8AC3E}">
        <p14:creationId xmlns:p14="http://schemas.microsoft.com/office/powerpoint/2010/main" xmlns="" val="2284096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2307" tIns="46153" rIns="92307" bIns="46153" rtlCol="0"/>
          <a:lstStyle>
            <a:lvl1pPr algn="l" eaLnBrk="1" fontAlgn="auto" hangingPunct="1">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idx="1"/>
          </p:nvPr>
        </p:nvSpPr>
        <p:spPr>
          <a:xfrm>
            <a:off x="3970338" y="0"/>
            <a:ext cx="3038475" cy="461963"/>
          </a:xfrm>
          <a:prstGeom prst="rect">
            <a:avLst/>
          </a:prstGeom>
        </p:spPr>
        <p:txBody>
          <a:bodyPr vert="horz" lIns="92307" tIns="46153" rIns="92307" bIns="46153" rtlCol="0"/>
          <a:lstStyle>
            <a:lvl1pPr algn="r" eaLnBrk="1" fontAlgn="auto" hangingPunct="1">
              <a:spcBef>
                <a:spcPts val="0"/>
              </a:spcBef>
              <a:spcAft>
                <a:spcPts val="0"/>
              </a:spcAft>
              <a:defRPr sz="1200">
                <a:latin typeface="+mn-lt"/>
                <a:cs typeface="+mn-cs"/>
              </a:defRPr>
            </a:lvl1pPr>
          </a:lstStyle>
          <a:p>
            <a:pPr>
              <a:defRPr/>
            </a:pPr>
            <a:fld id="{7FEFB247-D16D-461A-9939-52090BB19A55}" type="datetimeFigureOut">
              <a:rPr lang="en-ZA"/>
              <a:pPr>
                <a:defRPr/>
              </a:pPr>
              <a:t>2022/05/05</a:t>
            </a:fld>
            <a:endParaRPr lang="en-ZA"/>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307" tIns="46153" rIns="92307" bIns="46153" rtlCol="0" anchor="ctr"/>
          <a:lstStyle/>
          <a:p>
            <a:pPr lvl="0"/>
            <a:endParaRPr lang="en-ZA" noProof="0"/>
          </a:p>
        </p:txBody>
      </p:sp>
      <p:sp>
        <p:nvSpPr>
          <p:cNvPr id="5" name="Notes Placeholder 4"/>
          <p:cNvSpPr>
            <a:spLocks noGrp="1"/>
          </p:cNvSpPr>
          <p:nvPr>
            <p:ph type="body" sz="quarter" idx="3"/>
          </p:nvPr>
        </p:nvSpPr>
        <p:spPr>
          <a:xfrm>
            <a:off x="701675" y="4386263"/>
            <a:ext cx="5607050" cy="4157662"/>
          </a:xfrm>
          <a:prstGeom prst="rect">
            <a:avLst/>
          </a:prstGeom>
        </p:spPr>
        <p:txBody>
          <a:bodyPr vert="horz" lIns="92307" tIns="46153" rIns="92307" bIns="4615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8772525"/>
            <a:ext cx="3038475" cy="461963"/>
          </a:xfrm>
          <a:prstGeom prst="rect">
            <a:avLst/>
          </a:prstGeom>
        </p:spPr>
        <p:txBody>
          <a:bodyPr vert="horz" lIns="92307" tIns="46153" rIns="92307" bIns="46153" rtlCol="0" anchor="b"/>
          <a:lstStyle>
            <a:lvl1pPr algn="l" eaLnBrk="1" fontAlgn="auto" hangingPunct="1">
              <a:spcBef>
                <a:spcPts val="0"/>
              </a:spcBef>
              <a:spcAft>
                <a:spcPts val="0"/>
              </a:spcAft>
              <a:defRPr sz="12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2307" tIns="46153" rIns="92307" bIns="46153" numCol="1" anchor="b" anchorCtr="0" compatLnSpc="1">
            <a:prstTxWarp prst="textNoShape">
              <a:avLst/>
            </a:prstTxWarp>
          </a:bodyPr>
          <a:lstStyle>
            <a:lvl1pPr algn="r" eaLnBrk="1" hangingPunct="1">
              <a:defRPr sz="1200"/>
            </a:lvl1pPr>
          </a:lstStyle>
          <a:p>
            <a:pPr>
              <a:defRPr/>
            </a:pPr>
            <a:fld id="{7D2289DF-28FB-4233-9C3B-5F43736B38D2}" type="slidenum">
              <a:rPr lang="en-ZA" altLang="en-US"/>
              <a:pPr>
                <a:defRPr/>
              </a:pPr>
              <a:t>‹#›</a:t>
            </a:fld>
            <a:endParaRPr lang="en-ZA" altLang="en-US"/>
          </a:p>
        </p:txBody>
      </p:sp>
    </p:spTree>
    <p:extLst>
      <p:ext uri="{BB962C8B-B14F-4D97-AF65-F5344CB8AC3E}">
        <p14:creationId xmlns:p14="http://schemas.microsoft.com/office/powerpoint/2010/main" xmlns="" val="3610123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713" indent="-287338">
              <a:spcBef>
                <a:spcPct val="30000"/>
              </a:spcBef>
              <a:defRPr sz="1200">
                <a:solidFill>
                  <a:schemeClr val="tx1"/>
                </a:solidFill>
                <a:latin typeface="Calibri" panose="020F0502020204030204" pitchFamily="34" charset="0"/>
              </a:defRPr>
            </a:lvl2pPr>
            <a:lvl3pPr marL="1150938" indent="-228600">
              <a:spcBef>
                <a:spcPct val="30000"/>
              </a:spcBef>
              <a:defRPr sz="1200">
                <a:solidFill>
                  <a:schemeClr val="tx1"/>
                </a:solidFill>
                <a:latin typeface="Calibri" panose="020F0502020204030204" pitchFamily="34" charset="0"/>
              </a:defRPr>
            </a:lvl3pPr>
            <a:lvl4pPr marL="1612900" indent="-228600">
              <a:spcBef>
                <a:spcPct val="30000"/>
              </a:spcBef>
              <a:defRPr sz="1200">
                <a:solidFill>
                  <a:schemeClr val="tx1"/>
                </a:solidFill>
                <a:latin typeface="Calibri" panose="020F0502020204030204" pitchFamily="34" charset="0"/>
              </a:defRPr>
            </a:lvl4pPr>
            <a:lvl5pPr marL="2074863" indent="-228600">
              <a:spcBef>
                <a:spcPct val="30000"/>
              </a:spcBef>
              <a:defRPr sz="1200">
                <a:solidFill>
                  <a:schemeClr val="tx1"/>
                </a:solidFill>
                <a:latin typeface="Calibri" panose="020F0502020204030204" pitchFamily="34" charset="0"/>
              </a:defRPr>
            </a:lvl5pPr>
            <a:lvl6pPr marL="2532063" indent="-228600" eaLnBrk="0" fontAlgn="base" hangingPunct="0">
              <a:spcBef>
                <a:spcPct val="30000"/>
              </a:spcBef>
              <a:spcAft>
                <a:spcPct val="0"/>
              </a:spcAft>
              <a:defRPr sz="1200">
                <a:solidFill>
                  <a:schemeClr val="tx1"/>
                </a:solidFill>
                <a:latin typeface="Calibri" panose="020F0502020204030204" pitchFamily="34" charset="0"/>
              </a:defRPr>
            </a:lvl6pPr>
            <a:lvl7pPr marL="2989263" indent="-228600" eaLnBrk="0" fontAlgn="base" hangingPunct="0">
              <a:spcBef>
                <a:spcPct val="30000"/>
              </a:spcBef>
              <a:spcAft>
                <a:spcPct val="0"/>
              </a:spcAft>
              <a:defRPr sz="1200">
                <a:solidFill>
                  <a:schemeClr val="tx1"/>
                </a:solidFill>
                <a:latin typeface="Calibri" panose="020F0502020204030204" pitchFamily="34" charset="0"/>
              </a:defRPr>
            </a:lvl7pPr>
            <a:lvl8pPr marL="3446463" indent="-228600" eaLnBrk="0" fontAlgn="base" hangingPunct="0">
              <a:spcBef>
                <a:spcPct val="30000"/>
              </a:spcBef>
              <a:spcAft>
                <a:spcPct val="0"/>
              </a:spcAft>
              <a:defRPr sz="1200">
                <a:solidFill>
                  <a:schemeClr val="tx1"/>
                </a:solidFill>
                <a:latin typeface="Calibri" panose="020F0502020204030204" pitchFamily="34" charset="0"/>
              </a:defRPr>
            </a:lvl8pPr>
            <a:lvl9pPr marL="39036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DC98B9-3D6D-45A5-A99C-A4DCCD44A4E0}" type="slidenum">
              <a:rPr lang="en-US" altLang="en-US" smtClean="0">
                <a:solidFill>
                  <a:srgbClr val="000000"/>
                </a:solidFill>
                <a:latin typeface="Arial" panose="020B0604020202020204" pitchFamily="34" charset="0"/>
              </a:rPr>
              <a:pPr>
                <a:spcBef>
                  <a:spcPct val="0"/>
                </a:spcBef>
              </a:pPr>
              <a:t>1</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341473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2289DF-28FB-4233-9C3B-5F43736B38D2}" type="slidenum">
              <a:rPr lang="en-ZA" altLang="en-US" smtClean="0"/>
              <a:pPr>
                <a:defRPr/>
              </a:pPr>
              <a:t>2</a:t>
            </a:fld>
            <a:endParaRPr lang="en-ZA" altLang="en-US"/>
          </a:p>
        </p:txBody>
      </p:sp>
    </p:spTree>
    <p:extLst>
      <p:ext uri="{BB962C8B-B14F-4D97-AF65-F5344CB8AC3E}">
        <p14:creationId xmlns:p14="http://schemas.microsoft.com/office/powerpoint/2010/main" xmlns="" val="9107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2289DF-28FB-4233-9C3B-5F43736B38D2}" type="slidenum">
              <a:rPr lang="en-ZA" altLang="en-US" smtClean="0"/>
              <a:pPr>
                <a:defRPr/>
              </a:pPr>
              <a:t>15</a:t>
            </a:fld>
            <a:endParaRPr lang="en-ZA" altLang="en-US"/>
          </a:p>
        </p:txBody>
      </p:sp>
    </p:spTree>
    <p:extLst>
      <p:ext uri="{BB962C8B-B14F-4D97-AF65-F5344CB8AC3E}">
        <p14:creationId xmlns:p14="http://schemas.microsoft.com/office/powerpoint/2010/main" xmlns="" val="166656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DC8F6BA7-32B1-497A-AEF0-5E251870B4BA}" type="datetime1">
              <a:rPr lang="en-ZA"/>
              <a:pPr>
                <a:defRPr/>
              </a:pPr>
              <a:t>2022/05/05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1E74524E-753A-4334-94FD-5ABDC302619B}" type="slidenum">
              <a:rPr lang="en-ZA" altLang="en-US"/>
              <a:pPr>
                <a:defRPr/>
              </a:pPr>
              <a:t>‹#›</a:t>
            </a:fld>
            <a:endParaRPr lang="en-ZA" altLang="en-US"/>
          </a:p>
        </p:txBody>
      </p:sp>
    </p:spTree>
    <p:extLst>
      <p:ext uri="{BB962C8B-B14F-4D97-AF65-F5344CB8AC3E}">
        <p14:creationId xmlns:p14="http://schemas.microsoft.com/office/powerpoint/2010/main" xmlns="" val="1824290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1C5B3994-F61C-43C1-A01C-8DA4FB26650D}" type="datetime1">
              <a:rPr lang="en-ZA"/>
              <a:pPr>
                <a:defRPr/>
              </a:pPr>
              <a:t>2022/05/05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F90FF327-60C1-4301-A0A8-742695976FCF}" type="slidenum">
              <a:rPr lang="en-ZA" altLang="en-US"/>
              <a:pPr>
                <a:defRPr/>
              </a:pPr>
              <a:t>‹#›</a:t>
            </a:fld>
            <a:endParaRPr lang="en-ZA" altLang="en-US"/>
          </a:p>
        </p:txBody>
      </p:sp>
    </p:spTree>
    <p:extLst>
      <p:ext uri="{BB962C8B-B14F-4D97-AF65-F5344CB8AC3E}">
        <p14:creationId xmlns:p14="http://schemas.microsoft.com/office/powerpoint/2010/main" xmlns="" val="346349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F61A3404-9336-4995-A506-52F91295B9AC}" type="datetime1">
              <a:rPr lang="en-ZA"/>
              <a:pPr>
                <a:defRPr/>
              </a:pPr>
              <a:t>2022/05/05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B7D6171F-242E-4097-8EAB-B53D7F5FDDCF}" type="slidenum">
              <a:rPr lang="en-ZA" altLang="en-US"/>
              <a:pPr>
                <a:defRPr/>
              </a:pPr>
              <a:t>‹#›</a:t>
            </a:fld>
            <a:endParaRPr lang="en-ZA" altLang="en-US"/>
          </a:p>
        </p:txBody>
      </p:sp>
    </p:spTree>
    <p:extLst>
      <p:ext uri="{BB962C8B-B14F-4D97-AF65-F5344CB8AC3E}">
        <p14:creationId xmlns:p14="http://schemas.microsoft.com/office/powerpoint/2010/main" xmlns="" val="2704434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fld id="{2632A386-8470-43D3-94A0-F56B17A96852}" type="datetime1">
              <a:rPr lang="en-ZA"/>
              <a:pPr>
                <a:defRPr/>
              </a:pPr>
              <a:t>2022/05/05</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xfrm>
            <a:off x="6891338" y="6524625"/>
            <a:ext cx="2133600" cy="476250"/>
          </a:xfrm>
          <a:prstGeom prst="rect">
            <a:avLst/>
          </a:prstGeom>
        </p:spPr>
        <p:txBody>
          <a:bodyPr/>
          <a:lstStyle>
            <a:lvl1pPr>
              <a:defRPr/>
            </a:lvl1pPr>
          </a:lstStyle>
          <a:p>
            <a:pPr>
              <a:defRPr/>
            </a:pPr>
            <a:fld id="{157AE153-C79D-4EE8-ACD8-FFC2920AB430}" type="slidenum">
              <a:rPr lang="en-US" altLang="en-US"/>
              <a:pPr>
                <a:defRPr/>
              </a:pPr>
              <a:t>‹#›</a:t>
            </a:fld>
            <a:endParaRPr lang="en-US" altLang="en-US"/>
          </a:p>
        </p:txBody>
      </p:sp>
    </p:spTree>
    <p:extLst>
      <p:ext uri="{BB962C8B-B14F-4D97-AF65-F5344CB8AC3E}">
        <p14:creationId xmlns:p14="http://schemas.microsoft.com/office/powerpoint/2010/main" xmlns="" val="16451845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fld id="{0D4638B3-5486-41AF-AA07-22B403613173}" type="datetime1">
              <a:rPr lang="en-ZA"/>
              <a:pPr>
                <a:defRPr/>
              </a:pPr>
              <a:t>2022/05/05</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xfrm>
            <a:off x="6891338" y="6524625"/>
            <a:ext cx="2133600" cy="476250"/>
          </a:xfrm>
          <a:prstGeom prst="rect">
            <a:avLst/>
          </a:prstGeom>
        </p:spPr>
        <p:txBody>
          <a:bodyPr/>
          <a:lstStyle>
            <a:lvl1pPr>
              <a:defRPr/>
            </a:lvl1pPr>
          </a:lstStyle>
          <a:p>
            <a:pPr>
              <a:defRPr/>
            </a:pPr>
            <a:fld id="{427A32AB-4B18-4428-A297-BE0B1AB2A99E}" type="slidenum">
              <a:rPr lang="en-US" altLang="en-US"/>
              <a:pPr>
                <a:defRPr/>
              </a:pPr>
              <a:t>‹#›</a:t>
            </a:fld>
            <a:endParaRPr lang="en-US" altLang="en-US"/>
          </a:p>
        </p:txBody>
      </p:sp>
    </p:spTree>
    <p:extLst>
      <p:ext uri="{BB962C8B-B14F-4D97-AF65-F5344CB8AC3E}">
        <p14:creationId xmlns:p14="http://schemas.microsoft.com/office/powerpoint/2010/main" xmlns="" val="15732361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fld id="{59625089-4666-4C21-B764-D0C309F6E681}" type="datetime1">
              <a:rPr lang="en-ZA"/>
              <a:pPr>
                <a:defRPr/>
              </a:pPr>
              <a:t>2022/05/05</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xfrm>
            <a:off x="6891338" y="6524625"/>
            <a:ext cx="2133600" cy="476250"/>
          </a:xfrm>
          <a:prstGeom prst="rect">
            <a:avLst/>
          </a:prstGeom>
        </p:spPr>
        <p:txBody>
          <a:bodyPr/>
          <a:lstStyle>
            <a:lvl1pPr>
              <a:defRPr/>
            </a:lvl1pPr>
          </a:lstStyle>
          <a:p>
            <a:pPr>
              <a:defRPr/>
            </a:pPr>
            <a:fld id="{1BF916C2-0479-4DA3-A2FA-59FCACCA052C}" type="slidenum">
              <a:rPr lang="en-US" altLang="en-US"/>
              <a:pPr>
                <a:defRPr/>
              </a:pPr>
              <a:t>‹#›</a:t>
            </a:fld>
            <a:endParaRPr lang="en-US" altLang="en-US"/>
          </a:p>
        </p:txBody>
      </p:sp>
    </p:spTree>
    <p:extLst>
      <p:ext uri="{BB962C8B-B14F-4D97-AF65-F5344CB8AC3E}">
        <p14:creationId xmlns:p14="http://schemas.microsoft.com/office/powerpoint/2010/main" xmlns="" val="313200417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2338"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fld id="{62775BD1-FC43-4C79-9F75-16BEBA6A0757}" type="datetime1">
              <a:rPr lang="en-ZA"/>
              <a:pPr>
                <a:defRPr/>
              </a:pPr>
              <a:t>2022/05/05</a:t>
            </a:fld>
            <a:endParaRPr 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a:xfrm>
            <a:off x="6891338" y="6524625"/>
            <a:ext cx="2133600" cy="476250"/>
          </a:xfrm>
          <a:prstGeom prst="rect">
            <a:avLst/>
          </a:prstGeom>
        </p:spPr>
        <p:txBody>
          <a:bodyPr/>
          <a:lstStyle>
            <a:lvl1pPr>
              <a:defRPr/>
            </a:lvl1pPr>
          </a:lstStyle>
          <a:p>
            <a:pPr>
              <a:defRPr/>
            </a:pPr>
            <a:fld id="{0E3F9EFA-1674-4C43-AA46-F301C823836C}" type="slidenum">
              <a:rPr lang="en-US" altLang="en-US"/>
              <a:pPr>
                <a:defRPr/>
              </a:pPr>
              <a:t>‹#›</a:t>
            </a:fld>
            <a:endParaRPr lang="en-US" altLang="en-US"/>
          </a:p>
        </p:txBody>
      </p:sp>
    </p:spTree>
    <p:extLst>
      <p:ext uri="{BB962C8B-B14F-4D97-AF65-F5344CB8AC3E}">
        <p14:creationId xmlns:p14="http://schemas.microsoft.com/office/powerpoint/2010/main" xmlns="" val="191831444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fld id="{7560456E-B4B4-4CEF-8A29-68733E528422}" type="datetime1">
              <a:rPr lang="en-ZA"/>
              <a:pPr>
                <a:defRPr/>
              </a:pPr>
              <a:t>2022/05/05</a:t>
            </a:fld>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a:xfrm>
            <a:off x="6891338" y="6524625"/>
            <a:ext cx="2133600" cy="476250"/>
          </a:xfrm>
          <a:prstGeom prst="rect">
            <a:avLst/>
          </a:prstGeom>
        </p:spPr>
        <p:txBody>
          <a:bodyPr/>
          <a:lstStyle>
            <a:lvl1pPr>
              <a:defRPr/>
            </a:lvl1pPr>
          </a:lstStyle>
          <a:p>
            <a:pPr>
              <a:defRPr/>
            </a:pPr>
            <a:fld id="{F564B0EF-081C-461C-B588-6B201FC1CEA2}" type="slidenum">
              <a:rPr lang="en-US" altLang="en-US"/>
              <a:pPr>
                <a:defRPr/>
              </a:pPr>
              <a:t>‹#›</a:t>
            </a:fld>
            <a:endParaRPr lang="en-US" altLang="en-US"/>
          </a:p>
        </p:txBody>
      </p:sp>
    </p:spTree>
    <p:extLst>
      <p:ext uri="{BB962C8B-B14F-4D97-AF65-F5344CB8AC3E}">
        <p14:creationId xmlns:p14="http://schemas.microsoft.com/office/powerpoint/2010/main" xmlns="" val="6441818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fld id="{91818E65-87B0-4C65-8817-9106467D69ED}" type="datetime1">
              <a:rPr lang="en-ZA"/>
              <a:pPr>
                <a:defRPr/>
              </a:pPr>
              <a:t>2022/05/05</a:t>
            </a:fld>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a:xfrm>
            <a:off x="6891338" y="6524625"/>
            <a:ext cx="2133600" cy="476250"/>
          </a:xfrm>
          <a:prstGeom prst="rect">
            <a:avLst/>
          </a:prstGeom>
        </p:spPr>
        <p:txBody>
          <a:bodyPr/>
          <a:lstStyle>
            <a:lvl1pPr>
              <a:defRPr/>
            </a:lvl1pPr>
          </a:lstStyle>
          <a:p>
            <a:pPr>
              <a:defRPr/>
            </a:pPr>
            <a:fld id="{54D75811-34E0-45D7-A178-FBF9B45BFB62}" type="slidenum">
              <a:rPr lang="en-US" altLang="en-US"/>
              <a:pPr>
                <a:defRPr/>
              </a:pPr>
              <a:t>‹#›</a:t>
            </a:fld>
            <a:endParaRPr lang="en-US" altLang="en-US"/>
          </a:p>
        </p:txBody>
      </p:sp>
    </p:spTree>
    <p:extLst>
      <p:ext uri="{BB962C8B-B14F-4D97-AF65-F5344CB8AC3E}">
        <p14:creationId xmlns:p14="http://schemas.microsoft.com/office/powerpoint/2010/main" xmlns="" val="14269550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fld id="{10303B79-E637-468B-840C-76FCF049634B}" type="datetime1">
              <a:rPr lang="en-ZA"/>
              <a:pPr>
                <a:defRPr/>
              </a:pPr>
              <a:t>2022/05/05</a:t>
            </a:fld>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a:xfrm>
            <a:off x="6891338" y="6524625"/>
            <a:ext cx="2133600" cy="476250"/>
          </a:xfrm>
          <a:prstGeom prst="rect">
            <a:avLst/>
          </a:prstGeom>
        </p:spPr>
        <p:txBody>
          <a:bodyPr/>
          <a:lstStyle>
            <a:lvl1pPr>
              <a:defRPr/>
            </a:lvl1pPr>
          </a:lstStyle>
          <a:p>
            <a:pPr>
              <a:defRPr/>
            </a:pPr>
            <a:fld id="{89E8997C-A0A3-4E4E-B4D7-090C21054666}" type="slidenum">
              <a:rPr lang="en-US" altLang="en-US"/>
              <a:pPr>
                <a:defRPr/>
              </a:pPr>
              <a:t>‹#›</a:t>
            </a:fld>
            <a:endParaRPr lang="en-US" altLang="en-US"/>
          </a:p>
        </p:txBody>
      </p:sp>
    </p:spTree>
    <p:extLst>
      <p:ext uri="{BB962C8B-B14F-4D97-AF65-F5344CB8AC3E}">
        <p14:creationId xmlns:p14="http://schemas.microsoft.com/office/powerpoint/2010/main" xmlns="" val="75150183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fld id="{36A5F66A-5D40-49FB-95F7-E81C40C48FD5}" type="datetime1">
              <a:rPr lang="en-ZA"/>
              <a:pPr>
                <a:defRPr/>
              </a:pPr>
              <a:t>2022/05/05</a:t>
            </a:fld>
            <a:endParaRPr 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a:xfrm>
            <a:off x="6891338" y="6524625"/>
            <a:ext cx="2133600" cy="476250"/>
          </a:xfrm>
          <a:prstGeom prst="rect">
            <a:avLst/>
          </a:prstGeom>
        </p:spPr>
        <p:txBody>
          <a:bodyPr/>
          <a:lstStyle>
            <a:lvl1pPr>
              <a:defRPr/>
            </a:lvl1pPr>
          </a:lstStyle>
          <a:p>
            <a:pPr>
              <a:defRPr/>
            </a:pPr>
            <a:fld id="{4C6EE13B-6794-4E97-8F52-F6F59AC2BC5E}" type="slidenum">
              <a:rPr lang="en-US" altLang="en-US"/>
              <a:pPr>
                <a:defRPr/>
              </a:pPr>
              <a:t>‹#›</a:t>
            </a:fld>
            <a:endParaRPr lang="en-US" altLang="en-US"/>
          </a:p>
        </p:txBody>
      </p:sp>
    </p:spTree>
    <p:extLst>
      <p:ext uri="{BB962C8B-B14F-4D97-AF65-F5344CB8AC3E}">
        <p14:creationId xmlns:p14="http://schemas.microsoft.com/office/powerpoint/2010/main" xmlns="" val="32039034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399D7792-1753-4902-9F4D-F19D9782965C}" type="datetime1">
              <a:rPr lang="en-ZA"/>
              <a:pPr>
                <a:defRPr/>
              </a:pPr>
              <a:t>2022/05/05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F3D6B9F2-F071-46AB-962F-7CDDB82B8255}" type="slidenum">
              <a:rPr lang="en-ZA" altLang="en-US"/>
              <a:pPr>
                <a:defRPr/>
              </a:pPr>
              <a:t>‹#›</a:t>
            </a:fld>
            <a:endParaRPr lang="en-ZA" altLang="en-US"/>
          </a:p>
        </p:txBody>
      </p:sp>
    </p:spTree>
    <p:extLst>
      <p:ext uri="{BB962C8B-B14F-4D97-AF65-F5344CB8AC3E}">
        <p14:creationId xmlns:p14="http://schemas.microsoft.com/office/powerpoint/2010/main" xmlns="" val="2863934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fld id="{51442A04-B617-4927-9E5B-F9CFA35D4551}" type="datetime1">
              <a:rPr lang="en-ZA"/>
              <a:pPr>
                <a:defRPr/>
              </a:pPr>
              <a:t>2022/05/05</a:t>
            </a:fld>
            <a:endParaRPr 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a:xfrm>
            <a:off x="6891338" y="6524625"/>
            <a:ext cx="2133600" cy="476250"/>
          </a:xfrm>
          <a:prstGeom prst="rect">
            <a:avLst/>
          </a:prstGeom>
        </p:spPr>
        <p:txBody>
          <a:bodyPr/>
          <a:lstStyle>
            <a:lvl1pPr>
              <a:defRPr/>
            </a:lvl1pPr>
          </a:lstStyle>
          <a:p>
            <a:pPr>
              <a:defRPr/>
            </a:pPr>
            <a:fld id="{07270583-7B3A-4DF4-A812-53320EC216F3}" type="slidenum">
              <a:rPr lang="en-US" altLang="en-US"/>
              <a:pPr>
                <a:defRPr/>
              </a:pPr>
              <a:t>‹#›</a:t>
            </a:fld>
            <a:endParaRPr lang="en-US" altLang="en-US"/>
          </a:p>
        </p:txBody>
      </p:sp>
    </p:spTree>
    <p:extLst>
      <p:ext uri="{BB962C8B-B14F-4D97-AF65-F5344CB8AC3E}">
        <p14:creationId xmlns:p14="http://schemas.microsoft.com/office/powerpoint/2010/main" xmlns="" val="180521403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fld id="{79FD0B60-06F6-4C37-97C4-A40989A222EF}" type="datetime1">
              <a:rPr lang="en-ZA"/>
              <a:pPr>
                <a:defRPr/>
              </a:pPr>
              <a:t>2022/05/05</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xfrm>
            <a:off x="6891338" y="6524625"/>
            <a:ext cx="2133600" cy="476250"/>
          </a:xfrm>
          <a:prstGeom prst="rect">
            <a:avLst/>
          </a:prstGeom>
        </p:spPr>
        <p:txBody>
          <a:bodyPr/>
          <a:lstStyle>
            <a:lvl1pPr>
              <a:defRPr/>
            </a:lvl1pPr>
          </a:lstStyle>
          <a:p>
            <a:pPr>
              <a:defRPr/>
            </a:pPr>
            <a:fld id="{1A6C94DF-CFA4-4F30-8FE7-486D79CF96CF}" type="slidenum">
              <a:rPr lang="en-US" altLang="en-US"/>
              <a:pPr>
                <a:defRPr/>
              </a:pPr>
              <a:t>‹#›</a:t>
            </a:fld>
            <a:endParaRPr lang="en-US" altLang="en-US"/>
          </a:p>
        </p:txBody>
      </p:sp>
    </p:spTree>
    <p:extLst>
      <p:ext uri="{BB962C8B-B14F-4D97-AF65-F5344CB8AC3E}">
        <p14:creationId xmlns:p14="http://schemas.microsoft.com/office/powerpoint/2010/main" xmlns="" val="192441800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5084" y="115889"/>
            <a:ext cx="2074985" cy="60102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5889"/>
            <a:ext cx="6087208"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fld id="{03875020-833D-4550-9851-10E5E579787F}" type="datetime1">
              <a:rPr lang="en-ZA"/>
              <a:pPr>
                <a:defRPr/>
              </a:pPr>
              <a:t>2022/05/05</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xfrm>
            <a:off x="6891338" y="6524625"/>
            <a:ext cx="2133600" cy="476250"/>
          </a:xfrm>
          <a:prstGeom prst="rect">
            <a:avLst/>
          </a:prstGeom>
        </p:spPr>
        <p:txBody>
          <a:bodyPr/>
          <a:lstStyle>
            <a:lvl1pPr>
              <a:defRPr/>
            </a:lvl1pPr>
          </a:lstStyle>
          <a:p>
            <a:pPr>
              <a:defRPr/>
            </a:pPr>
            <a:fld id="{A6B49332-C350-4618-AD4E-6ED49762E82A}" type="slidenum">
              <a:rPr lang="en-US" altLang="en-US"/>
              <a:pPr>
                <a:defRPr/>
              </a:pPr>
              <a:t>‹#›</a:t>
            </a:fld>
            <a:endParaRPr lang="en-US" altLang="en-US"/>
          </a:p>
        </p:txBody>
      </p:sp>
    </p:spTree>
    <p:extLst>
      <p:ext uri="{BB962C8B-B14F-4D97-AF65-F5344CB8AC3E}">
        <p14:creationId xmlns:p14="http://schemas.microsoft.com/office/powerpoint/2010/main" xmlns="" val="31786055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0469" y="115889"/>
            <a:ext cx="8229600" cy="720725"/>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1"/>
            <a:ext cx="8229600" cy="4525963"/>
          </a:xfrm>
        </p:spPr>
        <p:txBody>
          <a:bodyPr/>
          <a:lstStyle/>
          <a:p>
            <a:pPr lvl="0"/>
            <a:endParaRPr lang="en-GB" noProof="0"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fld id="{FBF24386-F699-4D20-B484-FFD0234214A6}" type="datetime1">
              <a:rPr lang="en-ZA"/>
              <a:pPr>
                <a:defRPr/>
              </a:pPr>
              <a:t>2022/05/05</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xfrm>
            <a:off x="6891338" y="6524625"/>
            <a:ext cx="2133600" cy="476250"/>
          </a:xfrm>
          <a:prstGeom prst="rect">
            <a:avLst/>
          </a:prstGeom>
        </p:spPr>
        <p:txBody>
          <a:bodyPr/>
          <a:lstStyle>
            <a:lvl1pPr>
              <a:defRPr/>
            </a:lvl1pPr>
          </a:lstStyle>
          <a:p>
            <a:pPr>
              <a:defRPr/>
            </a:pPr>
            <a:fld id="{D186D72A-FB13-4E21-A965-F4F351980B59}" type="slidenum">
              <a:rPr lang="en-US" altLang="en-US"/>
              <a:pPr>
                <a:defRPr/>
              </a:pPr>
              <a:t>‹#›</a:t>
            </a:fld>
            <a:endParaRPr lang="en-US" altLang="en-US"/>
          </a:p>
        </p:txBody>
      </p:sp>
    </p:spTree>
    <p:extLst>
      <p:ext uri="{BB962C8B-B14F-4D97-AF65-F5344CB8AC3E}">
        <p14:creationId xmlns:p14="http://schemas.microsoft.com/office/powerpoint/2010/main" xmlns="" val="13393058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115889"/>
            <a:ext cx="8302869" cy="6010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fld id="{13C33A8E-D0CF-44FF-8A75-53B815EC1FE6}" type="datetime1">
              <a:rPr lang="en-ZA"/>
              <a:pPr>
                <a:defRPr/>
              </a:pPr>
              <a:t>2022/05/05</a:t>
            </a:fld>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a:xfrm>
            <a:off x="6891338" y="6524625"/>
            <a:ext cx="2133600" cy="476250"/>
          </a:xfrm>
          <a:prstGeom prst="rect">
            <a:avLst/>
          </a:prstGeom>
        </p:spPr>
        <p:txBody>
          <a:bodyPr/>
          <a:lstStyle>
            <a:lvl1pPr>
              <a:defRPr/>
            </a:lvl1pPr>
          </a:lstStyle>
          <a:p>
            <a:pPr>
              <a:defRPr/>
            </a:pPr>
            <a:fld id="{F5138AD3-0A75-4F2E-A4FC-F0CE37891F7F}" type="slidenum">
              <a:rPr lang="en-US" altLang="en-US"/>
              <a:pPr>
                <a:defRPr/>
              </a:pPr>
              <a:t>‹#›</a:t>
            </a:fld>
            <a:endParaRPr lang="en-US" altLang="en-US"/>
          </a:p>
        </p:txBody>
      </p:sp>
    </p:spTree>
    <p:extLst>
      <p:ext uri="{BB962C8B-B14F-4D97-AF65-F5344CB8AC3E}">
        <p14:creationId xmlns:p14="http://schemas.microsoft.com/office/powerpoint/2010/main" xmlns="" val="39967806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16C97C-74D6-4724-BCAB-0E54AD7D9DB8}" type="datetime1">
              <a:rPr lang="en-ZA"/>
              <a:pPr>
                <a:defRPr/>
              </a:pPr>
              <a:t>2022/05/05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6779F71-0F49-403D-8CCC-6DCC6411AC3F}" type="slidenum">
              <a:rPr lang="en-ZA" altLang="en-US"/>
              <a:pPr>
                <a:defRPr/>
              </a:pPr>
              <a:t>‹#›</a:t>
            </a:fld>
            <a:endParaRPr lang="en-ZA" altLang="en-US"/>
          </a:p>
        </p:txBody>
      </p:sp>
    </p:spTree>
    <p:extLst>
      <p:ext uri="{BB962C8B-B14F-4D97-AF65-F5344CB8AC3E}">
        <p14:creationId xmlns:p14="http://schemas.microsoft.com/office/powerpoint/2010/main" xmlns="" val="179091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p:cNvSpPr>
            <a:spLocks noGrp="1"/>
          </p:cNvSpPr>
          <p:nvPr>
            <p:ph type="dt" sz="half" idx="10"/>
          </p:nvPr>
        </p:nvSpPr>
        <p:spPr/>
        <p:txBody>
          <a:bodyPr/>
          <a:lstStyle>
            <a:lvl1pPr>
              <a:defRPr/>
            </a:lvl1pPr>
          </a:lstStyle>
          <a:p>
            <a:pPr>
              <a:defRPr/>
            </a:pPr>
            <a:fld id="{B858C90B-171E-4133-8D0A-7CEA6796874F}" type="datetime1">
              <a:rPr lang="en-ZA"/>
              <a:pPr>
                <a:defRPr/>
              </a:pPr>
              <a:t>2022/05/05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4EBD0014-AA0A-4FF6-B0EE-BD99DA1B81D3}" type="slidenum">
              <a:rPr lang="en-ZA" altLang="en-US"/>
              <a:pPr>
                <a:defRPr/>
              </a:pPr>
              <a:t>‹#›</a:t>
            </a:fld>
            <a:endParaRPr lang="en-ZA" altLang="en-US"/>
          </a:p>
        </p:txBody>
      </p:sp>
    </p:spTree>
    <p:extLst>
      <p:ext uri="{BB962C8B-B14F-4D97-AF65-F5344CB8AC3E}">
        <p14:creationId xmlns:p14="http://schemas.microsoft.com/office/powerpoint/2010/main" xmlns="" val="3350763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p:cNvSpPr>
            <a:spLocks noGrp="1"/>
          </p:cNvSpPr>
          <p:nvPr>
            <p:ph type="dt" sz="half" idx="10"/>
          </p:nvPr>
        </p:nvSpPr>
        <p:spPr/>
        <p:txBody>
          <a:bodyPr/>
          <a:lstStyle>
            <a:lvl1pPr>
              <a:defRPr/>
            </a:lvl1pPr>
          </a:lstStyle>
          <a:p>
            <a:pPr>
              <a:defRPr/>
            </a:pPr>
            <a:fld id="{606A24CC-B9E5-4415-BED2-11BC15D9EEF6}" type="datetime1">
              <a:rPr lang="en-ZA"/>
              <a:pPr>
                <a:defRPr/>
              </a:pPr>
              <a:t>2022/05/05</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pPr>
              <a:defRPr/>
            </a:pPr>
            <a:fld id="{476A2EF5-830C-4CE4-9A56-255DD2CE7865}" type="slidenum">
              <a:rPr lang="en-ZA" altLang="en-US"/>
              <a:pPr>
                <a:defRPr/>
              </a:pPr>
              <a:t>‹#›</a:t>
            </a:fld>
            <a:endParaRPr lang="en-ZA" altLang="en-US"/>
          </a:p>
        </p:txBody>
      </p:sp>
    </p:spTree>
    <p:extLst>
      <p:ext uri="{BB962C8B-B14F-4D97-AF65-F5344CB8AC3E}">
        <p14:creationId xmlns:p14="http://schemas.microsoft.com/office/powerpoint/2010/main" xmlns="" val="31020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CBE08289-26D6-4D24-9503-8E246915ADA0}" type="datetime1">
              <a:rPr lang="en-ZA"/>
              <a:pPr>
                <a:defRPr/>
              </a:pPr>
              <a:t>2022/05/05</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pPr>
              <a:defRPr/>
            </a:pPr>
            <a:fld id="{2C5B7ECE-8F33-44A7-9110-82F48EDBD2B2}" type="slidenum">
              <a:rPr lang="en-ZA" altLang="en-US"/>
              <a:pPr>
                <a:defRPr/>
              </a:pPr>
              <a:t>‹#›</a:t>
            </a:fld>
            <a:endParaRPr lang="en-ZA" altLang="en-US"/>
          </a:p>
        </p:txBody>
      </p:sp>
    </p:spTree>
    <p:extLst>
      <p:ext uri="{BB962C8B-B14F-4D97-AF65-F5344CB8AC3E}">
        <p14:creationId xmlns:p14="http://schemas.microsoft.com/office/powerpoint/2010/main" xmlns="" val="393630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1433D1-6B64-4315-8515-46D9CE375714}" type="datetime1">
              <a:rPr lang="en-ZA"/>
              <a:pPr>
                <a:defRPr/>
              </a:pPr>
              <a:t>2022/05/05</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pPr>
              <a:defRPr/>
            </a:pPr>
            <a:fld id="{F79FCB6C-E773-4FFF-A88F-B2CC3C267D0D}" type="slidenum">
              <a:rPr lang="en-ZA" altLang="en-US"/>
              <a:pPr>
                <a:defRPr/>
              </a:pPr>
              <a:t>‹#›</a:t>
            </a:fld>
            <a:endParaRPr lang="en-ZA" altLang="en-US"/>
          </a:p>
        </p:txBody>
      </p:sp>
    </p:spTree>
    <p:extLst>
      <p:ext uri="{BB962C8B-B14F-4D97-AF65-F5344CB8AC3E}">
        <p14:creationId xmlns:p14="http://schemas.microsoft.com/office/powerpoint/2010/main" xmlns="" val="380822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1B7C2D-07C5-420E-8843-3810EC80EF3F}" type="datetime1">
              <a:rPr lang="en-ZA"/>
              <a:pPr>
                <a:defRPr/>
              </a:pPr>
              <a:t>2022/05/05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0E7EED3D-6375-48AF-8B87-BB78C463049C}" type="slidenum">
              <a:rPr lang="en-ZA" altLang="en-US"/>
              <a:pPr>
                <a:defRPr/>
              </a:pPr>
              <a:t>‹#›</a:t>
            </a:fld>
            <a:endParaRPr lang="en-ZA" altLang="en-US"/>
          </a:p>
        </p:txBody>
      </p:sp>
    </p:spTree>
    <p:extLst>
      <p:ext uri="{BB962C8B-B14F-4D97-AF65-F5344CB8AC3E}">
        <p14:creationId xmlns:p14="http://schemas.microsoft.com/office/powerpoint/2010/main" xmlns="" val="166490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074C89-EA18-43E3-9120-1954C725B47B}" type="datetime1">
              <a:rPr lang="en-ZA"/>
              <a:pPr>
                <a:defRPr/>
              </a:pPr>
              <a:t>2022/05/05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25A2A3CB-0AA3-4E5E-AF17-365C0645B6A0}" type="slidenum">
              <a:rPr lang="en-ZA" altLang="en-US"/>
              <a:pPr>
                <a:defRPr/>
              </a:pPr>
              <a:t>‹#›</a:t>
            </a:fld>
            <a:endParaRPr lang="en-ZA" altLang="en-US"/>
          </a:p>
        </p:txBody>
      </p:sp>
    </p:spTree>
    <p:extLst>
      <p:ext uri="{BB962C8B-B14F-4D97-AF65-F5344CB8AC3E}">
        <p14:creationId xmlns:p14="http://schemas.microsoft.com/office/powerpoint/2010/main" xmlns="" val="17580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FCACE23-1D40-4CF8-B53D-9942939E05D6}" type="datetime1">
              <a:rPr lang="en-ZA"/>
              <a:pPr>
                <a:defRPr/>
              </a:pPr>
              <a:t>2022/05/05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39085AB-AA73-41D8-B571-2441E7CD9717}" type="slidenum">
              <a:rPr lang="en-ZA" altLang="en-US"/>
              <a:pPr>
                <a:defRPr/>
              </a:pPr>
              <a:t>‹#›</a:t>
            </a:fld>
            <a:endParaRPr lang="en-ZA" alt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flipH="1">
            <a:off x="0" y="-451"/>
            <a:ext cx="1619672" cy="918026"/>
          </a:xfrm>
          <a:prstGeom prst="rect">
            <a:avLst/>
          </a:prstGeom>
          <a:effectLst>
            <a:softEdge rad="31750"/>
          </a:effectLst>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flipH="1">
            <a:off x="8272855" y="-10228"/>
            <a:ext cx="873878" cy="976425"/>
          </a:xfrm>
          <a:prstGeom prst="rect">
            <a:avLst/>
          </a:prstGeom>
        </p:spPr>
      </p:pic>
    </p:spTree>
  </p:cSld>
  <p:clrMap bg1="lt1" tx1="dk1" bg2="lt2" tx2="dk2" accent1="accent1" accent2="accent2" accent3="accent3" accent4="accent4" accent5="accent5" accent6="accent6" hlink="hlink" folHlink="folHlink"/>
  <p:sldLayoutIdLst>
    <p:sldLayoutId id="2147485574" r:id="rId1"/>
    <p:sldLayoutId id="2147485575" r:id="rId2"/>
    <p:sldLayoutId id="2147485576" r:id="rId3"/>
    <p:sldLayoutId id="2147485577" r:id="rId4"/>
    <p:sldLayoutId id="2147485578" r:id="rId5"/>
    <p:sldLayoutId id="2147485579" r:id="rId6"/>
    <p:sldLayoutId id="2147485580" r:id="rId7"/>
    <p:sldLayoutId id="2147485581" r:id="rId8"/>
    <p:sldLayoutId id="2147485582" r:id="rId9"/>
    <p:sldLayoutId id="2147485583" r:id="rId10"/>
    <p:sldLayoutId id="214748558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0225" y="115888"/>
            <a:ext cx="82296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pic>
        <p:nvPicPr>
          <p:cNvPr id="14" name="Picture 13"/>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flipH="1">
            <a:off x="0" y="-451"/>
            <a:ext cx="1619672" cy="918026"/>
          </a:xfrm>
          <a:prstGeom prst="rect">
            <a:avLst/>
          </a:prstGeom>
          <a:effectLst>
            <a:softEdge rad="31750"/>
          </a:effectLst>
        </p:spPr>
      </p:pic>
      <p:pic>
        <p:nvPicPr>
          <p:cNvPr id="15" name="Picture 14"/>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flipH="1">
            <a:off x="8272855" y="-10228"/>
            <a:ext cx="873878" cy="976425"/>
          </a:xfrm>
          <a:prstGeom prst="rect">
            <a:avLst/>
          </a:prstGeom>
        </p:spPr>
      </p:pic>
    </p:spTree>
  </p:cSld>
  <p:clrMap bg1="lt1" tx1="dk1" bg2="lt2" tx2="dk2" accent1="accent1" accent2="accent2" accent3="accent3" accent4="accent4" accent5="accent5" accent6="accent6" hlink="hlink" folHlink="folHlink"/>
  <p:sldLayoutIdLst>
    <p:sldLayoutId id="2147485585" r:id="rId1"/>
    <p:sldLayoutId id="2147485586" r:id="rId2"/>
    <p:sldLayoutId id="2147485587" r:id="rId3"/>
    <p:sldLayoutId id="2147485588" r:id="rId4"/>
    <p:sldLayoutId id="2147485589" r:id="rId5"/>
    <p:sldLayoutId id="2147485590" r:id="rId6"/>
    <p:sldLayoutId id="2147485591" r:id="rId7"/>
    <p:sldLayoutId id="2147485592" r:id="rId8"/>
    <p:sldLayoutId id="2147485593" r:id="rId9"/>
    <p:sldLayoutId id="2147485594" r:id="rId10"/>
    <p:sldLayoutId id="2147485595" r:id="rId11"/>
    <p:sldLayoutId id="2147485596" r:id="rId12"/>
    <p:sldLayoutId id="2147485597" r:id="rId13"/>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2.jpe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19"/>
          <p:cNvGrpSpPr>
            <a:grpSpLocks noChangeAspect="1"/>
          </p:cNvGrpSpPr>
          <p:nvPr/>
        </p:nvGrpSpPr>
        <p:grpSpPr bwMode="auto">
          <a:xfrm>
            <a:off x="5900738" y="5510213"/>
            <a:ext cx="2947987" cy="1087437"/>
            <a:chOff x="3566" y="3353"/>
            <a:chExt cx="1493" cy="529"/>
          </a:xfrm>
        </p:grpSpPr>
        <p:sp>
          <p:nvSpPr>
            <p:cNvPr id="18459" name="AutoShape 220"/>
            <p:cNvSpPr>
              <a:spLocks noChangeAspect="1" noChangeArrowheads="1" noTextEdit="1"/>
            </p:cNvSpPr>
            <p:nvPr/>
          </p:nvSpPr>
          <p:spPr bwMode="auto">
            <a:xfrm>
              <a:off x="3566" y="3353"/>
              <a:ext cx="1493" cy="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grpSp>
          <p:nvGrpSpPr>
            <p:cNvPr id="18460" name="Group 221"/>
            <p:cNvGrpSpPr>
              <a:grpSpLocks/>
            </p:cNvGrpSpPr>
            <p:nvPr/>
          </p:nvGrpSpPr>
          <p:grpSpPr bwMode="auto">
            <a:xfrm>
              <a:off x="3573" y="3358"/>
              <a:ext cx="1479" cy="519"/>
              <a:chOff x="3573" y="3358"/>
              <a:chExt cx="1479" cy="519"/>
            </a:xfrm>
          </p:grpSpPr>
          <p:sp>
            <p:nvSpPr>
              <p:cNvPr id="18468" name="Freeform 222"/>
              <p:cNvSpPr>
                <a:spLocks/>
              </p:cNvSpPr>
              <p:nvPr/>
            </p:nvSpPr>
            <p:spPr bwMode="auto">
              <a:xfrm>
                <a:off x="4061" y="3593"/>
                <a:ext cx="991" cy="7"/>
              </a:xfrm>
              <a:custGeom>
                <a:avLst/>
                <a:gdLst>
                  <a:gd name="T0" fmla="*/ 0 w 991"/>
                  <a:gd name="T1" fmla="*/ 1 h 7"/>
                  <a:gd name="T2" fmla="*/ 991 w 991"/>
                  <a:gd name="T3" fmla="*/ 0 h 7"/>
                  <a:gd name="T4" fmla="*/ 991 w 991"/>
                  <a:gd name="T5" fmla="*/ 7 h 7"/>
                  <a:gd name="T6" fmla="*/ 0 w 991"/>
                  <a:gd name="T7" fmla="*/ 7 h 7"/>
                  <a:gd name="T8" fmla="*/ 0 w 991"/>
                  <a:gd name="T9" fmla="*/ 1 h 7"/>
                  <a:gd name="T10" fmla="*/ 0 60000 65536"/>
                  <a:gd name="T11" fmla="*/ 0 60000 65536"/>
                  <a:gd name="T12" fmla="*/ 0 60000 65536"/>
                  <a:gd name="T13" fmla="*/ 0 60000 65536"/>
                  <a:gd name="T14" fmla="*/ 0 60000 65536"/>
                  <a:gd name="T15" fmla="*/ 0 w 991"/>
                  <a:gd name="T16" fmla="*/ 0 h 7"/>
                  <a:gd name="T17" fmla="*/ 991 w 991"/>
                  <a:gd name="T18" fmla="*/ 7 h 7"/>
                </a:gdLst>
                <a:ahLst/>
                <a:cxnLst>
                  <a:cxn ang="T10">
                    <a:pos x="T0" y="T1"/>
                  </a:cxn>
                  <a:cxn ang="T11">
                    <a:pos x="T2" y="T3"/>
                  </a:cxn>
                  <a:cxn ang="T12">
                    <a:pos x="T4" y="T5"/>
                  </a:cxn>
                  <a:cxn ang="T13">
                    <a:pos x="T6" y="T7"/>
                  </a:cxn>
                  <a:cxn ang="T14">
                    <a:pos x="T8" y="T9"/>
                  </a:cxn>
                </a:cxnLst>
                <a:rect l="T15" t="T16" r="T17" b="T18"/>
                <a:pathLst>
                  <a:path w="991" h="7">
                    <a:moveTo>
                      <a:pt x="0" y="1"/>
                    </a:moveTo>
                    <a:lnTo>
                      <a:pt x="991" y="0"/>
                    </a:lnTo>
                    <a:lnTo>
                      <a:pt x="991" y="7"/>
                    </a:lnTo>
                    <a:lnTo>
                      <a:pt x="0" y="7"/>
                    </a:lnTo>
                    <a:lnTo>
                      <a:pt x="0" y="1"/>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69" name="Freeform 223"/>
              <p:cNvSpPr>
                <a:spLocks noEditPoints="1"/>
              </p:cNvSpPr>
              <p:nvPr/>
            </p:nvSpPr>
            <p:spPr bwMode="auto">
              <a:xfrm>
                <a:off x="4061" y="3701"/>
                <a:ext cx="37" cy="47"/>
              </a:xfrm>
              <a:custGeom>
                <a:avLst/>
                <a:gdLst>
                  <a:gd name="T0" fmla="*/ 0 w 37"/>
                  <a:gd name="T1" fmla="*/ 47 h 47"/>
                  <a:gd name="T2" fmla="*/ 0 w 37"/>
                  <a:gd name="T3" fmla="*/ 0 h 47"/>
                  <a:gd name="T4" fmla="*/ 19 w 37"/>
                  <a:gd name="T5" fmla="*/ 0 h 47"/>
                  <a:gd name="T6" fmla="*/ 24 w 37"/>
                  <a:gd name="T7" fmla="*/ 0 h 47"/>
                  <a:gd name="T8" fmla="*/ 26 w 37"/>
                  <a:gd name="T9" fmla="*/ 0 h 47"/>
                  <a:gd name="T10" fmla="*/ 29 w 37"/>
                  <a:gd name="T11" fmla="*/ 1 h 47"/>
                  <a:gd name="T12" fmla="*/ 32 w 37"/>
                  <a:gd name="T13" fmla="*/ 2 h 47"/>
                  <a:gd name="T14" fmla="*/ 34 w 37"/>
                  <a:gd name="T15" fmla="*/ 4 h 47"/>
                  <a:gd name="T16" fmla="*/ 36 w 37"/>
                  <a:gd name="T17" fmla="*/ 6 h 47"/>
                  <a:gd name="T18" fmla="*/ 37 w 37"/>
                  <a:gd name="T19" fmla="*/ 11 h 47"/>
                  <a:gd name="T20" fmla="*/ 37 w 37"/>
                  <a:gd name="T21" fmla="*/ 13 h 47"/>
                  <a:gd name="T22" fmla="*/ 37 w 37"/>
                  <a:gd name="T23" fmla="*/ 19 h 47"/>
                  <a:gd name="T24" fmla="*/ 33 w 37"/>
                  <a:gd name="T25" fmla="*/ 24 h 47"/>
                  <a:gd name="T26" fmla="*/ 32 w 37"/>
                  <a:gd name="T27" fmla="*/ 26 h 47"/>
                  <a:gd name="T28" fmla="*/ 28 w 37"/>
                  <a:gd name="T29" fmla="*/ 27 h 47"/>
                  <a:gd name="T30" fmla="*/ 24 w 37"/>
                  <a:gd name="T31" fmla="*/ 28 h 47"/>
                  <a:gd name="T32" fmla="*/ 19 w 37"/>
                  <a:gd name="T33" fmla="*/ 28 h 47"/>
                  <a:gd name="T34" fmla="*/ 7 w 37"/>
                  <a:gd name="T35" fmla="*/ 28 h 47"/>
                  <a:gd name="T36" fmla="*/ 7 w 37"/>
                  <a:gd name="T37" fmla="*/ 47 h 47"/>
                  <a:gd name="T38" fmla="*/ 0 w 37"/>
                  <a:gd name="T39" fmla="*/ 47 h 47"/>
                  <a:gd name="T40" fmla="*/ 7 w 37"/>
                  <a:gd name="T41" fmla="*/ 23 h 47"/>
                  <a:gd name="T42" fmla="*/ 19 w 37"/>
                  <a:gd name="T43" fmla="*/ 23 h 47"/>
                  <a:gd name="T44" fmla="*/ 25 w 37"/>
                  <a:gd name="T45" fmla="*/ 21 h 47"/>
                  <a:gd name="T46" fmla="*/ 29 w 37"/>
                  <a:gd name="T47" fmla="*/ 20 h 47"/>
                  <a:gd name="T48" fmla="*/ 30 w 37"/>
                  <a:gd name="T49" fmla="*/ 17 h 47"/>
                  <a:gd name="T50" fmla="*/ 30 w 37"/>
                  <a:gd name="T51" fmla="*/ 13 h 47"/>
                  <a:gd name="T52" fmla="*/ 30 w 37"/>
                  <a:gd name="T53" fmla="*/ 11 h 47"/>
                  <a:gd name="T54" fmla="*/ 29 w 37"/>
                  <a:gd name="T55" fmla="*/ 8 h 47"/>
                  <a:gd name="T56" fmla="*/ 28 w 37"/>
                  <a:gd name="T57" fmla="*/ 6 h 47"/>
                  <a:gd name="T58" fmla="*/ 25 w 37"/>
                  <a:gd name="T59" fmla="*/ 5 h 47"/>
                  <a:gd name="T60" fmla="*/ 24 w 37"/>
                  <a:gd name="T61" fmla="*/ 5 h 47"/>
                  <a:gd name="T62" fmla="*/ 19 w 37"/>
                  <a:gd name="T63" fmla="*/ 5 h 47"/>
                  <a:gd name="T64" fmla="*/ 7 w 37"/>
                  <a:gd name="T65" fmla="*/ 5 h 47"/>
                  <a:gd name="T66" fmla="*/ 7 w 37"/>
                  <a:gd name="T67" fmla="*/ 23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47"/>
                  <a:gd name="T104" fmla="*/ 37 w 37"/>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47">
                    <a:moveTo>
                      <a:pt x="0" y="47"/>
                    </a:moveTo>
                    <a:lnTo>
                      <a:pt x="0" y="0"/>
                    </a:lnTo>
                    <a:lnTo>
                      <a:pt x="19" y="0"/>
                    </a:lnTo>
                    <a:lnTo>
                      <a:pt x="24" y="0"/>
                    </a:lnTo>
                    <a:lnTo>
                      <a:pt x="26" y="0"/>
                    </a:lnTo>
                    <a:lnTo>
                      <a:pt x="29" y="1"/>
                    </a:lnTo>
                    <a:lnTo>
                      <a:pt x="32" y="2"/>
                    </a:lnTo>
                    <a:lnTo>
                      <a:pt x="34" y="4"/>
                    </a:lnTo>
                    <a:lnTo>
                      <a:pt x="36" y="6"/>
                    </a:lnTo>
                    <a:lnTo>
                      <a:pt x="37" y="11"/>
                    </a:lnTo>
                    <a:lnTo>
                      <a:pt x="37" y="13"/>
                    </a:lnTo>
                    <a:lnTo>
                      <a:pt x="37" y="19"/>
                    </a:lnTo>
                    <a:lnTo>
                      <a:pt x="33" y="24"/>
                    </a:lnTo>
                    <a:lnTo>
                      <a:pt x="32" y="26"/>
                    </a:lnTo>
                    <a:lnTo>
                      <a:pt x="28" y="27"/>
                    </a:lnTo>
                    <a:lnTo>
                      <a:pt x="24" y="28"/>
                    </a:lnTo>
                    <a:lnTo>
                      <a:pt x="19" y="28"/>
                    </a:lnTo>
                    <a:lnTo>
                      <a:pt x="7" y="28"/>
                    </a:lnTo>
                    <a:lnTo>
                      <a:pt x="7" y="47"/>
                    </a:lnTo>
                    <a:lnTo>
                      <a:pt x="0" y="47"/>
                    </a:lnTo>
                    <a:close/>
                    <a:moveTo>
                      <a:pt x="7" y="23"/>
                    </a:moveTo>
                    <a:lnTo>
                      <a:pt x="19" y="23"/>
                    </a:lnTo>
                    <a:lnTo>
                      <a:pt x="25" y="21"/>
                    </a:lnTo>
                    <a:lnTo>
                      <a:pt x="29" y="20"/>
                    </a:lnTo>
                    <a:lnTo>
                      <a:pt x="30" y="17"/>
                    </a:lnTo>
                    <a:lnTo>
                      <a:pt x="30" y="13"/>
                    </a:lnTo>
                    <a:lnTo>
                      <a:pt x="30" y="11"/>
                    </a:lnTo>
                    <a:lnTo>
                      <a:pt x="29" y="8"/>
                    </a:lnTo>
                    <a:lnTo>
                      <a:pt x="28" y="6"/>
                    </a:lnTo>
                    <a:lnTo>
                      <a:pt x="25" y="5"/>
                    </a:lnTo>
                    <a:lnTo>
                      <a:pt x="24" y="5"/>
                    </a:lnTo>
                    <a:lnTo>
                      <a:pt x="19" y="5"/>
                    </a:lnTo>
                    <a:lnTo>
                      <a:pt x="7" y="5"/>
                    </a:lnTo>
                    <a:lnTo>
                      <a:pt x="7" y="2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70" name="Freeform 224"/>
              <p:cNvSpPr>
                <a:spLocks noEditPoints="1"/>
              </p:cNvSpPr>
              <p:nvPr/>
            </p:nvSpPr>
            <p:spPr bwMode="auto">
              <a:xfrm>
                <a:off x="4104" y="3713"/>
                <a:ext cx="32" cy="37"/>
              </a:xfrm>
              <a:custGeom>
                <a:avLst/>
                <a:gdLst>
                  <a:gd name="T0" fmla="*/ 0 w 32"/>
                  <a:gd name="T1" fmla="*/ 19 h 37"/>
                  <a:gd name="T2" fmla="*/ 0 w 32"/>
                  <a:gd name="T3" fmla="*/ 14 h 37"/>
                  <a:gd name="T4" fmla="*/ 1 w 32"/>
                  <a:gd name="T5" fmla="*/ 9 h 37"/>
                  <a:gd name="T6" fmla="*/ 2 w 32"/>
                  <a:gd name="T7" fmla="*/ 7 h 37"/>
                  <a:gd name="T8" fmla="*/ 5 w 32"/>
                  <a:gd name="T9" fmla="*/ 4 h 37"/>
                  <a:gd name="T10" fmla="*/ 10 w 32"/>
                  <a:gd name="T11" fmla="*/ 1 h 37"/>
                  <a:gd name="T12" fmla="*/ 16 w 32"/>
                  <a:gd name="T13" fmla="*/ 0 h 37"/>
                  <a:gd name="T14" fmla="*/ 23 w 32"/>
                  <a:gd name="T15" fmla="*/ 1 h 37"/>
                  <a:gd name="T16" fmla="*/ 28 w 32"/>
                  <a:gd name="T17" fmla="*/ 5 h 37"/>
                  <a:gd name="T18" fmla="*/ 30 w 32"/>
                  <a:gd name="T19" fmla="*/ 7 h 37"/>
                  <a:gd name="T20" fmla="*/ 31 w 32"/>
                  <a:gd name="T21" fmla="*/ 11 h 37"/>
                  <a:gd name="T22" fmla="*/ 32 w 32"/>
                  <a:gd name="T23" fmla="*/ 14 h 37"/>
                  <a:gd name="T24" fmla="*/ 32 w 32"/>
                  <a:gd name="T25" fmla="*/ 18 h 37"/>
                  <a:gd name="T26" fmla="*/ 32 w 32"/>
                  <a:gd name="T27" fmla="*/ 24 h 37"/>
                  <a:gd name="T28" fmla="*/ 31 w 32"/>
                  <a:gd name="T29" fmla="*/ 29 h 37"/>
                  <a:gd name="T30" fmla="*/ 28 w 32"/>
                  <a:gd name="T31" fmla="*/ 33 h 37"/>
                  <a:gd name="T32" fmla="*/ 24 w 32"/>
                  <a:gd name="T33" fmla="*/ 34 h 37"/>
                  <a:gd name="T34" fmla="*/ 20 w 32"/>
                  <a:gd name="T35" fmla="*/ 37 h 37"/>
                  <a:gd name="T36" fmla="*/ 16 w 32"/>
                  <a:gd name="T37" fmla="*/ 37 h 37"/>
                  <a:gd name="T38" fmla="*/ 12 w 32"/>
                  <a:gd name="T39" fmla="*/ 37 h 37"/>
                  <a:gd name="T40" fmla="*/ 9 w 32"/>
                  <a:gd name="T41" fmla="*/ 35 h 37"/>
                  <a:gd name="T42" fmla="*/ 6 w 32"/>
                  <a:gd name="T43" fmla="*/ 34 h 37"/>
                  <a:gd name="T44" fmla="*/ 4 w 32"/>
                  <a:gd name="T45" fmla="*/ 33 h 37"/>
                  <a:gd name="T46" fmla="*/ 2 w 32"/>
                  <a:gd name="T47" fmla="*/ 30 h 37"/>
                  <a:gd name="T48" fmla="*/ 1 w 32"/>
                  <a:gd name="T49" fmla="*/ 26 h 37"/>
                  <a:gd name="T50" fmla="*/ 0 w 32"/>
                  <a:gd name="T51" fmla="*/ 23 h 37"/>
                  <a:gd name="T52" fmla="*/ 0 w 32"/>
                  <a:gd name="T53" fmla="*/ 19 h 37"/>
                  <a:gd name="T54" fmla="*/ 5 w 32"/>
                  <a:gd name="T55" fmla="*/ 19 h 37"/>
                  <a:gd name="T56" fmla="*/ 6 w 32"/>
                  <a:gd name="T57" fmla="*/ 24 h 37"/>
                  <a:gd name="T58" fmla="*/ 9 w 32"/>
                  <a:gd name="T59" fmla="*/ 29 h 37"/>
                  <a:gd name="T60" fmla="*/ 12 w 32"/>
                  <a:gd name="T61" fmla="*/ 31 h 37"/>
                  <a:gd name="T62" fmla="*/ 16 w 32"/>
                  <a:gd name="T63" fmla="*/ 31 h 37"/>
                  <a:gd name="T64" fmla="*/ 20 w 32"/>
                  <a:gd name="T65" fmla="*/ 31 h 37"/>
                  <a:gd name="T66" fmla="*/ 24 w 32"/>
                  <a:gd name="T67" fmla="*/ 29 h 37"/>
                  <a:gd name="T68" fmla="*/ 25 w 32"/>
                  <a:gd name="T69" fmla="*/ 24 h 37"/>
                  <a:gd name="T70" fmla="*/ 27 w 32"/>
                  <a:gd name="T71" fmla="*/ 18 h 37"/>
                  <a:gd name="T72" fmla="*/ 25 w 32"/>
                  <a:gd name="T73" fmla="*/ 12 h 37"/>
                  <a:gd name="T74" fmla="*/ 23 w 32"/>
                  <a:gd name="T75" fmla="*/ 8 h 37"/>
                  <a:gd name="T76" fmla="*/ 20 w 32"/>
                  <a:gd name="T77" fmla="*/ 5 h 37"/>
                  <a:gd name="T78" fmla="*/ 16 w 32"/>
                  <a:gd name="T79" fmla="*/ 5 h 37"/>
                  <a:gd name="T80" fmla="*/ 12 w 32"/>
                  <a:gd name="T81" fmla="*/ 5 h 37"/>
                  <a:gd name="T82" fmla="*/ 9 w 32"/>
                  <a:gd name="T83" fmla="*/ 8 h 37"/>
                  <a:gd name="T84" fmla="*/ 6 w 32"/>
                  <a:gd name="T85" fmla="*/ 12 h 37"/>
                  <a:gd name="T86" fmla="*/ 5 w 32"/>
                  <a:gd name="T87" fmla="*/ 19 h 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37"/>
                  <a:gd name="T134" fmla="*/ 32 w 32"/>
                  <a:gd name="T135" fmla="*/ 37 h 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37">
                    <a:moveTo>
                      <a:pt x="0" y="19"/>
                    </a:moveTo>
                    <a:lnTo>
                      <a:pt x="0" y="14"/>
                    </a:lnTo>
                    <a:lnTo>
                      <a:pt x="1" y="9"/>
                    </a:lnTo>
                    <a:lnTo>
                      <a:pt x="2" y="7"/>
                    </a:lnTo>
                    <a:lnTo>
                      <a:pt x="5" y="4"/>
                    </a:lnTo>
                    <a:lnTo>
                      <a:pt x="10" y="1"/>
                    </a:lnTo>
                    <a:lnTo>
                      <a:pt x="16" y="0"/>
                    </a:lnTo>
                    <a:lnTo>
                      <a:pt x="23" y="1"/>
                    </a:lnTo>
                    <a:lnTo>
                      <a:pt x="28" y="5"/>
                    </a:lnTo>
                    <a:lnTo>
                      <a:pt x="30" y="7"/>
                    </a:lnTo>
                    <a:lnTo>
                      <a:pt x="31" y="11"/>
                    </a:lnTo>
                    <a:lnTo>
                      <a:pt x="32" y="14"/>
                    </a:lnTo>
                    <a:lnTo>
                      <a:pt x="32" y="18"/>
                    </a:lnTo>
                    <a:lnTo>
                      <a:pt x="32" y="24"/>
                    </a:lnTo>
                    <a:lnTo>
                      <a:pt x="31" y="29"/>
                    </a:lnTo>
                    <a:lnTo>
                      <a:pt x="28" y="33"/>
                    </a:lnTo>
                    <a:lnTo>
                      <a:pt x="24" y="34"/>
                    </a:lnTo>
                    <a:lnTo>
                      <a:pt x="20" y="37"/>
                    </a:lnTo>
                    <a:lnTo>
                      <a:pt x="16" y="37"/>
                    </a:lnTo>
                    <a:lnTo>
                      <a:pt x="12" y="37"/>
                    </a:lnTo>
                    <a:lnTo>
                      <a:pt x="9" y="35"/>
                    </a:lnTo>
                    <a:lnTo>
                      <a:pt x="6" y="34"/>
                    </a:lnTo>
                    <a:lnTo>
                      <a:pt x="4" y="33"/>
                    </a:lnTo>
                    <a:lnTo>
                      <a:pt x="2" y="30"/>
                    </a:lnTo>
                    <a:lnTo>
                      <a:pt x="1" y="26"/>
                    </a:lnTo>
                    <a:lnTo>
                      <a:pt x="0" y="23"/>
                    </a:lnTo>
                    <a:lnTo>
                      <a:pt x="0" y="19"/>
                    </a:lnTo>
                    <a:close/>
                    <a:moveTo>
                      <a:pt x="5" y="19"/>
                    </a:moveTo>
                    <a:lnTo>
                      <a:pt x="6" y="24"/>
                    </a:lnTo>
                    <a:lnTo>
                      <a:pt x="9" y="29"/>
                    </a:lnTo>
                    <a:lnTo>
                      <a:pt x="12" y="31"/>
                    </a:lnTo>
                    <a:lnTo>
                      <a:pt x="16" y="31"/>
                    </a:lnTo>
                    <a:lnTo>
                      <a:pt x="20" y="31"/>
                    </a:lnTo>
                    <a:lnTo>
                      <a:pt x="24" y="29"/>
                    </a:lnTo>
                    <a:lnTo>
                      <a:pt x="25" y="24"/>
                    </a:lnTo>
                    <a:lnTo>
                      <a:pt x="27" y="18"/>
                    </a:lnTo>
                    <a:lnTo>
                      <a:pt x="25" y="12"/>
                    </a:lnTo>
                    <a:lnTo>
                      <a:pt x="23" y="8"/>
                    </a:lnTo>
                    <a:lnTo>
                      <a:pt x="20" y="5"/>
                    </a:lnTo>
                    <a:lnTo>
                      <a:pt x="16" y="5"/>
                    </a:lnTo>
                    <a:lnTo>
                      <a:pt x="12" y="5"/>
                    </a:lnTo>
                    <a:lnTo>
                      <a:pt x="9" y="8"/>
                    </a:lnTo>
                    <a:lnTo>
                      <a:pt x="6" y="12"/>
                    </a:lnTo>
                    <a:lnTo>
                      <a:pt x="5" y="19"/>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71" name="Rectangle 225"/>
              <p:cNvSpPr>
                <a:spLocks noChangeArrowheads="1"/>
              </p:cNvSpPr>
              <p:nvPr/>
            </p:nvSpPr>
            <p:spPr bwMode="auto">
              <a:xfrm>
                <a:off x="4143" y="3701"/>
                <a:ext cx="6" cy="47"/>
              </a:xfrm>
              <a:prstGeom prst="rect">
                <a:avLst/>
              </a:prstGeom>
              <a:solidFill>
                <a:srgbClr val="1F1A1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b="1" dirty="0">
                  <a:solidFill>
                    <a:srgbClr val="BBE0E3"/>
                  </a:solidFill>
                  <a:latin typeface="Lucida Sans Unicode" panose="020B0602030504020204" pitchFamily="34" charset="0"/>
                  <a:ea typeface="굴림" pitchFamily="34" charset="-127"/>
                </a:endParaRPr>
              </a:p>
            </p:txBody>
          </p:sp>
          <p:sp>
            <p:nvSpPr>
              <p:cNvPr id="18472" name="Freeform 226"/>
              <p:cNvSpPr>
                <a:spLocks noEditPoints="1"/>
              </p:cNvSpPr>
              <p:nvPr/>
            </p:nvSpPr>
            <p:spPr bwMode="auto">
              <a:xfrm>
                <a:off x="4158" y="3701"/>
                <a:ext cx="5" cy="47"/>
              </a:xfrm>
              <a:custGeom>
                <a:avLst/>
                <a:gdLst>
                  <a:gd name="T0" fmla="*/ 0 w 5"/>
                  <a:gd name="T1" fmla="*/ 6 h 47"/>
                  <a:gd name="T2" fmla="*/ 0 w 5"/>
                  <a:gd name="T3" fmla="*/ 0 h 47"/>
                  <a:gd name="T4" fmla="*/ 5 w 5"/>
                  <a:gd name="T5" fmla="*/ 0 h 47"/>
                  <a:gd name="T6" fmla="*/ 5 w 5"/>
                  <a:gd name="T7" fmla="*/ 6 h 47"/>
                  <a:gd name="T8" fmla="*/ 0 w 5"/>
                  <a:gd name="T9" fmla="*/ 6 h 47"/>
                  <a:gd name="T10" fmla="*/ 0 w 5"/>
                  <a:gd name="T11" fmla="*/ 47 h 47"/>
                  <a:gd name="T12" fmla="*/ 0 w 5"/>
                  <a:gd name="T13" fmla="*/ 13 h 47"/>
                  <a:gd name="T14" fmla="*/ 5 w 5"/>
                  <a:gd name="T15" fmla="*/ 13 h 47"/>
                  <a:gd name="T16" fmla="*/ 5 w 5"/>
                  <a:gd name="T17" fmla="*/ 47 h 47"/>
                  <a:gd name="T18" fmla="*/ 0 w 5"/>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47"/>
                  <a:gd name="T32" fmla="*/ 5 w 5"/>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47">
                    <a:moveTo>
                      <a:pt x="0" y="6"/>
                    </a:moveTo>
                    <a:lnTo>
                      <a:pt x="0" y="0"/>
                    </a:lnTo>
                    <a:lnTo>
                      <a:pt x="5" y="0"/>
                    </a:lnTo>
                    <a:lnTo>
                      <a:pt x="5" y="6"/>
                    </a:lnTo>
                    <a:lnTo>
                      <a:pt x="0" y="6"/>
                    </a:lnTo>
                    <a:close/>
                    <a:moveTo>
                      <a:pt x="0" y="47"/>
                    </a:moveTo>
                    <a:lnTo>
                      <a:pt x="0" y="13"/>
                    </a:lnTo>
                    <a:lnTo>
                      <a:pt x="5" y="13"/>
                    </a:lnTo>
                    <a:lnTo>
                      <a:pt x="5" y="47"/>
                    </a:lnTo>
                    <a:lnTo>
                      <a:pt x="0" y="4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73" name="Freeform 227"/>
              <p:cNvSpPr>
                <a:spLocks/>
              </p:cNvSpPr>
              <p:nvPr/>
            </p:nvSpPr>
            <p:spPr bwMode="auto">
              <a:xfrm>
                <a:off x="4170" y="3713"/>
                <a:ext cx="32" cy="37"/>
              </a:xfrm>
              <a:custGeom>
                <a:avLst/>
                <a:gdLst>
                  <a:gd name="T0" fmla="*/ 26 w 32"/>
                  <a:gd name="T1" fmla="*/ 23 h 37"/>
                  <a:gd name="T2" fmla="*/ 32 w 32"/>
                  <a:gd name="T3" fmla="*/ 24 h 37"/>
                  <a:gd name="T4" fmla="*/ 30 w 32"/>
                  <a:gd name="T5" fmla="*/ 30 h 37"/>
                  <a:gd name="T6" fmla="*/ 26 w 32"/>
                  <a:gd name="T7" fmla="*/ 34 h 37"/>
                  <a:gd name="T8" fmla="*/ 22 w 32"/>
                  <a:gd name="T9" fmla="*/ 35 h 37"/>
                  <a:gd name="T10" fmla="*/ 17 w 32"/>
                  <a:gd name="T11" fmla="*/ 37 h 37"/>
                  <a:gd name="T12" fmla="*/ 14 w 32"/>
                  <a:gd name="T13" fmla="*/ 37 h 37"/>
                  <a:gd name="T14" fmla="*/ 10 w 32"/>
                  <a:gd name="T15" fmla="*/ 35 h 37"/>
                  <a:gd name="T16" fmla="*/ 7 w 32"/>
                  <a:gd name="T17" fmla="*/ 34 h 37"/>
                  <a:gd name="T18" fmla="*/ 6 w 32"/>
                  <a:gd name="T19" fmla="*/ 33 h 37"/>
                  <a:gd name="T20" fmla="*/ 3 w 32"/>
                  <a:gd name="T21" fmla="*/ 30 h 37"/>
                  <a:gd name="T22" fmla="*/ 2 w 32"/>
                  <a:gd name="T23" fmla="*/ 26 h 37"/>
                  <a:gd name="T24" fmla="*/ 2 w 32"/>
                  <a:gd name="T25" fmla="*/ 23 h 37"/>
                  <a:gd name="T26" fmla="*/ 0 w 32"/>
                  <a:gd name="T27" fmla="*/ 19 h 37"/>
                  <a:gd name="T28" fmla="*/ 2 w 32"/>
                  <a:gd name="T29" fmla="*/ 14 h 37"/>
                  <a:gd name="T30" fmla="*/ 3 w 32"/>
                  <a:gd name="T31" fmla="*/ 8 h 37"/>
                  <a:gd name="T32" fmla="*/ 6 w 32"/>
                  <a:gd name="T33" fmla="*/ 5 h 37"/>
                  <a:gd name="T34" fmla="*/ 8 w 32"/>
                  <a:gd name="T35" fmla="*/ 3 h 37"/>
                  <a:gd name="T36" fmla="*/ 13 w 32"/>
                  <a:gd name="T37" fmla="*/ 0 h 37"/>
                  <a:gd name="T38" fmla="*/ 17 w 32"/>
                  <a:gd name="T39" fmla="*/ 0 h 37"/>
                  <a:gd name="T40" fmla="*/ 22 w 32"/>
                  <a:gd name="T41" fmla="*/ 1 h 37"/>
                  <a:gd name="T42" fmla="*/ 26 w 32"/>
                  <a:gd name="T43" fmla="*/ 3 h 37"/>
                  <a:gd name="T44" fmla="*/ 29 w 32"/>
                  <a:gd name="T45" fmla="*/ 7 h 37"/>
                  <a:gd name="T46" fmla="*/ 32 w 32"/>
                  <a:gd name="T47" fmla="*/ 11 h 37"/>
                  <a:gd name="T48" fmla="*/ 25 w 32"/>
                  <a:gd name="T49" fmla="*/ 12 h 37"/>
                  <a:gd name="T50" fmla="*/ 23 w 32"/>
                  <a:gd name="T51" fmla="*/ 9 h 37"/>
                  <a:gd name="T52" fmla="*/ 22 w 32"/>
                  <a:gd name="T53" fmla="*/ 7 h 37"/>
                  <a:gd name="T54" fmla="*/ 19 w 32"/>
                  <a:gd name="T55" fmla="*/ 5 h 37"/>
                  <a:gd name="T56" fmla="*/ 17 w 32"/>
                  <a:gd name="T57" fmla="*/ 5 h 37"/>
                  <a:gd name="T58" fmla="*/ 13 w 32"/>
                  <a:gd name="T59" fmla="*/ 5 h 37"/>
                  <a:gd name="T60" fmla="*/ 10 w 32"/>
                  <a:gd name="T61" fmla="*/ 8 h 37"/>
                  <a:gd name="T62" fmla="*/ 7 w 32"/>
                  <a:gd name="T63" fmla="*/ 12 h 37"/>
                  <a:gd name="T64" fmla="*/ 7 w 32"/>
                  <a:gd name="T65" fmla="*/ 19 h 37"/>
                  <a:gd name="T66" fmla="*/ 7 w 32"/>
                  <a:gd name="T67" fmla="*/ 24 h 37"/>
                  <a:gd name="T68" fmla="*/ 10 w 32"/>
                  <a:gd name="T69" fmla="*/ 29 h 37"/>
                  <a:gd name="T70" fmla="*/ 13 w 32"/>
                  <a:gd name="T71" fmla="*/ 31 h 37"/>
                  <a:gd name="T72" fmla="*/ 17 w 32"/>
                  <a:gd name="T73" fmla="*/ 31 h 37"/>
                  <a:gd name="T74" fmla="*/ 21 w 32"/>
                  <a:gd name="T75" fmla="*/ 31 h 37"/>
                  <a:gd name="T76" fmla="*/ 22 w 32"/>
                  <a:gd name="T77" fmla="*/ 30 h 37"/>
                  <a:gd name="T78" fmla="*/ 25 w 32"/>
                  <a:gd name="T79" fmla="*/ 27 h 37"/>
                  <a:gd name="T80" fmla="*/ 26 w 32"/>
                  <a:gd name="T81" fmla="*/ 2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37"/>
                  <a:gd name="T125" fmla="*/ 32 w 32"/>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37">
                    <a:moveTo>
                      <a:pt x="26" y="23"/>
                    </a:moveTo>
                    <a:lnTo>
                      <a:pt x="32" y="24"/>
                    </a:lnTo>
                    <a:lnTo>
                      <a:pt x="30" y="30"/>
                    </a:lnTo>
                    <a:lnTo>
                      <a:pt x="26" y="34"/>
                    </a:lnTo>
                    <a:lnTo>
                      <a:pt x="22" y="35"/>
                    </a:lnTo>
                    <a:lnTo>
                      <a:pt x="17" y="37"/>
                    </a:lnTo>
                    <a:lnTo>
                      <a:pt x="14" y="37"/>
                    </a:lnTo>
                    <a:lnTo>
                      <a:pt x="10" y="35"/>
                    </a:lnTo>
                    <a:lnTo>
                      <a:pt x="7" y="34"/>
                    </a:lnTo>
                    <a:lnTo>
                      <a:pt x="6" y="33"/>
                    </a:lnTo>
                    <a:lnTo>
                      <a:pt x="3" y="30"/>
                    </a:lnTo>
                    <a:lnTo>
                      <a:pt x="2" y="26"/>
                    </a:lnTo>
                    <a:lnTo>
                      <a:pt x="2" y="23"/>
                    </a:lnTo>
                    <a:lnTo>
                      <a:pt x="0" y="19"/>
                    </a:lnTo>
                    <a:lnTo>
                      <a:pt x="2" y="14"/>
                    </a:lnTo>
                    <a:lnTo>
                      <a:pt x="3" y="8"/>
                    </a:lnTo>
                    <a:lnTo>
                      <a:pt x="6" y="5"/>
                    </a:lnTo>
                    <a:lnTo>
                      <a:pt x="8" y="3"/>
                    </a:lnTo>
                    <a:lnTo>
                      <a:pt x="13" y="0"/>
                    </a:lnTo>
                    <a:lnTo>
                      <a:pt x="17" y="0"/>
                    </a:lnTo>
                    <a:lnTo>
                      <a:pt x="22" y="1"/>
                    </a:lnTo>
                    <a:lnTo>
                      <a:pt x="26" y="3"/>
                    </a:lnTo>
                    <a:lnTo>
                      <a:pt x="29" y="7"/>
                    </a:lnTo>
                    <a:lnTo>
                      <a:pt x="32" y="11"/>
                    </a:lnTo>
                    <a:lnTo>
                      <a:pt x="25" y="12"/>
                    </a:lnTo>
                    <a:lnTo>
                      <a:pt x="23" y="9"/>
                    </a:lnTo>
                    <a:lnTo>
                      <a:pt x="22" y="7"/>
                    </a:lnTo>
                    <a:lnTo>
                      <a:pt x="19" y="5"/>
                    </a:lnTo>
                    <a:lnTo>
                      <a:pt x="17" y="5"/>
                    </a:lnTo>
                    <a:lnTo>
                      <a:pt x="13" y="5"/>
                    </a:lnTo>
                    <a:lnTo>
                      <a:pt x="10" y="8"/>
                    </a:lnTo>
                    <a:lnTo>
                      <a:pt x="7" y="12"/>
                    </a:lnTo>
                    <a:lnTo>
                      <a:pt x="7" y="19"/>
                    </a:lnTo>
                    <a:lnTo>
                      <a:pt x="7" y="24"/>
                    </a:lnTo>
                    <a:lnTo>
                      <a:pt x="10" y="29"/>
                    </a:lnTo>
                    <a:lnTo>
                      <a:pt x="13" y="31"/>
                    </a:lnTo>
                    <a:lnTo>
                      <a:pt x="17" y="31"/>
                    </a:lnTo>
                    <a:lnTo>
                      <a:pt x="21" y="31"/>
                    </a:lnTo>
                    <a:lnTo>
                      <a:pt x="22" y="30"/>
                    </a:lnTo>
                    <a:lnTo>
                      <a:pt x="25" y="27"/>
                    </a:lnTo>
                    <a:lnTo>
                      <a:pt x="26" y="2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74" name="Freeform 228"/>
              <p:cNvSpPr>
                <a:spLocks noEditPoints="1"/>
              </p:cNvSpPr>
              <p:nvPr/>
            </p:nvSpPr>
            <p:spPr bwMode="auto">
              <a:xfrm>
                <a:off x="4204" y="3713"/>
                <a:ext cx="33" cy="37"/>
              </a:xfrm>
              <a:custGeom>
                <a:avLst/>
                <a:gdLst>
                  <a:gd name="T0" fmla="*/ 26 w 33"/>
                  <a:gd name="T1" fmla="*/ 24 h 37"/>
                  <a:gd name="T2" fmla="*/ 33 w 33"/>
                  <a:gd name="T3" fmla="*/ 26 h 37"/>
                  <a:gd name="T4" fmla="*/ 30 w 33"/>
                  <a:gd name="T5" fmla="*/ 30 h 37"/>
                  <a:gd name="T6" fmla="*/ 28 w 33"/>
                  <a:gd name="T7" fmla="*/ 34 h 37"/>
                  <a:gd name="T8" fmla="*/ 22 w 33"/>
                  <a:gd name="T9" fmla="*/ 35 h 37"/>
                  <a:gd name="T10" fmla="*/ 17 w 33"/>
                  <a:gd name="T11" fmla="*/ 37 h 37"/>
                  <a:gd name="T12" fmla="*/ 14 w 33"/>
                  <a:gd name="T13" fmla="*/ 37 h 37"/>
                  <a:gd name="T14" fmla="*/ 10 w 33"/>
                  <a:gd name="T15" fmla="*/ 35 h 37"/>
                  <a:gd name="T16" fmla="*/ 7 w 33"/>
                  <a:gd name="T17" fmla="*/ 34 h 37"/>
                  <a:gd name="T18" fmla="*/ 4 w 33"/>
                  <a:gd name="T19" fmla="*/ 33 h 37"/>
                  <a:gd name="T20" fmla="*/ 3 w 33"/>
                  <a:gd name="T21" fmla="*/ 30 h 37"/>
                  <a:gd name="T22" fmla="*/ 2 w 33"/>
                  <a:gd name="T23" fmla="*/ 26 h 37"/>
                  <a:gd name="T24" fmla="*/ 0 w 33"/>
                  <a:gd name="T25" fmla="*/ 23 h 37"/>
                  <a:gd name="T26" fmla="*/ 0 w 33"/>
                  <a:gd name="T27" fmla="*/ 19 h 37"/>
                  <a:gd name="T28" fmla="*/ 0 w 33"/>
                  <a:gd name="T29" fmla="*/ 15 h 37"/>
                  <a:gd name="T30" fmla="*/ 2 w 33"/>
                  <a:gd name="T31" fmla="*/ 11 h 37"/>
                  <a:gd name="T32" fmla="*/ 3 w 33"/>
                  <a:gd name="T33" fmla="*/ 8 h 37"/>
                  <a:gd name="T34" fmla="*/ 4 w 33"/>
                  <a:gd name="T35" fmla="*/ 5 h 37"/>
                  <a:gd name="T36" fmla="*/ 7 w 33"/>
                  <a:gd name="T37" fmla="*/ 3 h 37"/>
                  <a:gd name="T38" fmla="*/ 10 w 33"/>
                  <a:gd name="T39" fmla="*/ 1 h 37"/>
                  <a:gd name="T40" fmla="*/ 14 w 33"/>
                  <a:gd name="T41" fmla="*/ 0 h 37"/>
                  <a:gd name="T42" fmla="*/ 17 w 33"/>
                  <a:gd name="T43" fmla="*/ 0 h 37"/>
                  <a:gd name="T44" fmla="*/ 23 w 33"/>
                  <a:gd name="T45" fmla="*/ 1 h 37"/>
                  <a:gd name="T46" fmla="*/ 29 w 33"/>
                  <a:gd name="T47" fmla="*/ 5 h 37"/>
                  <a:gd name="T48" fmla="*/ 30 w 33"/>
                  <a:gd name="T49" fmla="*/ 7 h 37"/>
                  <a:gd name="T50" fmla="*/ 32 w 33"/>
                  <a:gd name="T51" fmla="*/ 11 h 37"/>
                  <a:gd name="T52" fmla="*/ 33 w 33"/>
                  <a:gd name="T53" fmla="*/ 14 h 37"/>
                  <a:gd name="T54" fmla="*/ 33 w 33"/>
                  <a:gd name="T55" fmla="*/ 18 h 37"/>
                  <a:gd name="T56" fmla="*/ 33 w 33"/>
                  <a:gd name="T57" fmla="*/ 19 h 37"/>
                  <a:gd name="T58" fmla="*/ 33 w 33"/>
                  <a:gd name="T59" fmla="*/ 20 h 37"/>
                  <a:gd name="T60" fmla="*/ 7 w 33"/>
                  <a:gd name="T61" fmla="*/ 20 h 37"/>
                  <a:gd name="T62" fmla="*/ 7 w 33"/>
                  <a:gd name="T63" fmla="*/ 24 h 37"/>
                  <a:gd name="T64" fmla="*/ 10 w 33"/>
                  <a:gd name="T65" fmla="*/ 29 h 37"/>
                  <a:gd name="T66" fmla="*/ 13 w 33"/>
                  <a:gd name="T67" fmla="*/ 31 h 37"/>
                  <a:gd name="T68" fmla="*/ 17 w 33"/>
                  <a:gd name="T69" fmla="*/ 31 h 37"/>
                  <a:gd name="T70" fmla="*/ 21 w 33"/>
                  <a:gd name="T71" fmla="*/ 31 h 37"/>
                  <a:gd name="T72" fmla="*/ 23 w 33"/>
                  <a:gd name="T73" fmla="*/ 30 h 37"/>
                  <a:gd name="T74" fmla="*/ 25 w 33"/>
                  <a:gd name="T75" fmla="*/ 29 h 37"/>
                  <a:gd name="T76" fmla="*/ 26 w 33"/>
                  <a:gd name="T77" fmla="*/ 24 h 37"/>
                  <a:gd name="T78" fmla="*/ 7 w 33"/>
                  <a:gd name="T79" fmla="*/ 15 h 37"/>
                  <a:gd name="T80" fmla="*/ 26 w 33"/>
                  <a:gd name="T81" fmla="*/ 15 h 37"/>
                  <a:gd name="T82" fmla="*/ 26 w 33"/>
                  <a:gd name="T83" fmla="*/ 11 h 37"/>
                  <a:gd name="T84" fmla="*/ 25 w 33"/>
                  <a:gd name="T85" fmla="*/ 8 h 37"/>
                  <a:gd name="T86" fmla="*/ 21 w 33"/>
                  <a:gd name="T87" fmla="*/ 5 h 37"/>
                  <a:gd name="T88" fmla="*/ 17 w 33"/>
                  <a:gd name="T89" fmla="*/ 5 h 37"/>
                  <a:gd name="T90" fmla="*/ 13 w 33"/>
                  <a:gd name="T91" fmla="*/ 5 h 37"/>
                  <a:gd name="T92" fmla="*/ 10 w 33"/>
                  <a:gd name="T93" fmla="*/ 8 h 37"/>
                  <a:gd name="T94" fmla="*/ 7 w 33"/>
                  <a:gd name="T95" fmla="*/ 11 h 37"/>
                  <a:gd name="T96" fmla="*/ 7 w 33"/>
                  <a:gd name="T97" fmla="*/ 15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
                  <a:gd name="T148" fmla="*/ 0 h 37"/>
                  <a:gd name="T149" fmla="*/ 33 w 33"/>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 h="37">
                    <a:moveTo>
                      <a:pt x="26" y="24"/>
                    </a:moveTo>
                    <a:lnTo>
                      <a:pt x="33" y="26"/>
                    </a:lnTo>
                    <a:lnTo>
                      <a:pt x="30" y="30"/>
                    </a:lnTo>
                    <a:lnTo>
                      <a:pt x="28" y="34"/>
                    </a:lnTo>
                    <a:lnTo>
                      <a:pt x="22" y="35"/>
                    </a:lnTo>
                    <a:lnTo>
                      <a:pt x="17" y="37"/>
                    </a:lnTo>
                    <a:lnTo>
                      <a:pt x="14" y="37"/>
                    </a:lnTo>
                    <a:lnTo>
                      <a:pt x="10" y="35"/>
                    </a:lnTo>
                    <a:lnTo>
                      <a:pt x="7" y="34"/>
                    </a:lnTo>
                    <a:lnTo>
                      <a:pt x="4" y="33"/>
                    </a:lnTo>
                    <a:lnTo>
                      <a:pt x="3" y="30"/>
                    </a:lnTo>
                    <a:lnTo>
                      <a:pt x="2" y="26"/>
                    </a:lnTo>
                    <a:lnTo>
                      <a:pt x="0" y="23"/>
                    </a:lnTo>
                    <a:lnTo>
                      <a:pt x="0" y="19"/>
                    </a:lnTo>
                    <a:lnTo>
                      <a:pt x="0" y="15"/>
                    </a:lnTo>
                    <a:lnTo>
                      <a:pt x="2" y="11"/>
                    </a:lnTo>
                    <a:lnTo>
                      <a:pt x="3" y="8"/>
                    </a:lnTo>
                    <a:lnTo>
                      <a:pt x="4" y="5"/>
                    </a:lnTo>
                    <a:lnTo>
                      <a:pt x="7" y="3"/>
                    </a:lnTo>
                    <a:lnTo>
                      <a:pt x="10" y="1"/>
                    </a:lnTo>
                    <a:lnTo>
                      <a:pt x="14" y="0"/>
                    </a:lnTo>
                    <a:lnTo>
                      <a:pt x="17" y="0"/>
                    </a:lnTo>
                    <a:lnTo>
                      <a:pt x="23" y="1"/>
                    </a:lnTo>
                    <a:lnTo>
                      <a:pt x="29" y="5"/>
                    </a:lnTo>
                    <a:lnTo>
                      <a:pt x="30" y="7"/>
                    </a:lnTo>
                    <a:lnTo>
                      <a:pt x="32" y="11"/>
                    </a:lnTo>
                    <a:lnTo>
                      <a:pt x="33" y="14"/>
                    </a:lnTo>
                    <a:lnTo>
                      <a:pt x="33" y="18"/>
                    </a:lnTo>
                    <a:lnTo>
                      <a:pt x="33" y="19"/>
                    </a:lnTo>
                    <a:lnTo>
                      <a:pt x="33" y="20"/>
                    </a:lnTo>
                    <a:lnTo>
                      <a:pt x="7" y="20"/>
                    </a:lnTo>
                    <a:lnTo>
                      <a:pt x="7" y="24"/>
                    </a:lnTo>
                    <a:lnTo>
                      <a:pt x="10" y="29"/>
                    </a:lnTo>
                    <a:lnTo>
                      <a:pt x="13" y="31"/>
                    </a:lnTo>
                    <a:lnTo>
                      <a:pt x="17" y="31"/>
                    </a:lnTo>
                    <a:lnTo>
                      <a:pt x="21" y="31"/>
                    </a:lnTo>
                    <a:lnTo>
                      <a:pt x="23" y="30"/>
                    </a:lnTo>
                    <a:lnTo>
                      <a:pt x="25" y="29"/>
                    </a:lnTo>
                    <a:lnTo>
                      <a:pt x="26" y="24"/>
                    </a:lnTo>
                    <a:close/>
                    <a:moveTo>
                      <a:pt x="7" y="15"/>
                    </a:moveTo>
                    <a:lnTo>
                      <a:pt x="26" y="15"/>
                    </a:lnTo>
                    <a:lnTo>
                      <a:pt x="26" y="11"/>
                    </a:lnTo>
                    <a:lnTo>
                      <a:pt x="25" y="8"/>
                    </a:lnTo>
                    <a:lnTo>
                      <a:pt x="21" y="5"/>
                    </a:lnTo>
                    <a:lnTo>
                      <a:pt x="17" y="5"/>
                    </a:lnTo>
                    <a:lnTo>
                      <a:pt x="13" y="5"/>
                    </a:lnTo>
                    <a:lnTo>
                      <a:pt x="10" y="8"/>
                    </a:lnTo>
                    <a:lnTo>
                      <a:pt x="7" y="11"/>
                    </a:lnTo>
                    <a:lnTo>
                      <a:pt x="7" y="1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75" name="Freeform 229"/>
              <p:cNvSpPr>
                <a:spLocks noEditPoints="1"/>
              </p:cNvSpPr>
              <p:nvPr/>
            </p:nvSpPr>
            <p:spPr bwMode="auto">
              <a:xfrm>
                <a:off x="4061" y="3627"/>
                <a:ext cx="41" cy="48"/>
              </a:xfrm>
              <a:custGeom>
                <a:avLst/>
                <a:gdLst>
                  <a:gd name="T0" fmla="*/ 0 w 41"/>
                  <a:gd name="T1" fmla="*/ 48 h 48"/>
                  <a:gd name="T2" fmla="*/ 0 w 41"/>
                  <a:gd name="T3" fmla="*/ 0 h 48"/>
                  <a:gd name="T4" fmla="*/ 18 w 41"/>
                  <a:gd name="T5" fmla="*/ 0 h 48"/>
                  <a:gd name="T6" fmla="*/ 22 w 41"/>
                  <a:gd name="T7" fmla="*/ 0 h 48"/>
                  <a:gd name="T8" fmla="*/ 26 w 41"/>
                  <a:gd name="T9" fmla="*/ 0 h 48"/>
                  <a:gd name="T10" fmla="*/ 30 w 41"/>
                  <a:gd name="T11" fmla="*/ 1 h 48"/>
                  <a:gd name="T12" fmla="*/ 33 w 41"/>
                  <a:gd name="T13" fmla="*/ 4 h 48"/>
                  <a:gd name="T14" fmla="*/ 37 w 41"/>
                  <a:gd name="T15" fmla="*/ 7 h 48"/>
                  <a:gd name="T16" fmla="*/ 39 w 41"/>
                  <a:gd name="T17" fmla="*/ 12 h 48"/>
                  <a:gd name="T18" fmla="*/ 40 w 41"/>
                  <a:gd name="T19" fmla="*/ 18 h 48"/>
                  <a:gd name="T20" fmla="*/ 41 w 41"/>
                  <a:gd name="T21" fmla="*/ 23 h 48"/>
                  <a:gd name="T22" fmla="*/ 41 w 41"/>
                  <a:gd name="T23" fmla="*/ 29 h 48"/>
                  <a:gd name="T24" fmla="*/ 40 w 41"/>
                  <a:gd name="T25" fmla="*/ 34 h 48"/>
                  <a:gd name="T26" fmla="*/ 39 w 41"/>
                  <a:gd name="T27" fmla="*/ 37 h 48"/>
                  <a:gd name="T28" fmla="*/ 36 w 41"/>
                  <a:gd name="T29" fmla="*/ 41 h 48"/>
                  <a:gd name="T30" fmla="*/ 34 w 41"/>
                  <a:gd name="T31" fmla="*/ 44 h 48"/>
                  <a:gd name="T32" fmla="*/ 32 w 41"/>
                  <a:gd name="T33" fmla="*/ 45 h 48"/>
                  <a:gd name="T34" fmla="*/ 29 w 41"/>
                  <a:gd name="T35" fmla="*/ 46 h 48"/>
                  <a:gd name="T36" fmla="*/ 26 w 41"/>
                  <a:gd name="T37" fmla="*/ 48 h 48"/>
                  <a:gd name="T38" fmla="*/ 22 w 41"/>
                  <a:gd name="T39" fmla="*/ 48 h 48"/>
                  <a:gd name="T40" fmla="*/ 18 w 41"/>
                  <a:gd name="T41" fmla="*/ 48 h 48"/>
                  <a:gd name="T42" fmla="*/ 0 w 41"/>
                  <a:gd name="T43" fmla="*/ 48 h 48"/>
                  <a:gd name="T44" fmla="*/ 7 w 41"/>
                  <a:gd name="T45" fmla="*/ 42 h 48"/>
                  <a:gd name="T46" fmla="*/ 18 w 41"/>
                  <a:gd name="T47" fmla="*/ 42 h 48"/>
                  <a:gd name="T48" fmla="*/ 22 w 41"/>
                  <a:gd name="T49" fmla="*/ 42 h 48"/>
                  <a:gd name="T50" fmla="*/ 25 w 41"/>
                  <a:gd name="T51" fmla="*/ 41 h 48"/>
                  <a:gd name="T52" fmla="*/ 28 w 41"/>
                  <a:gd name="T53" fmla="*/ 41 h 48"/>
                  <a:gd name="T54" fmla="*/ 29 w 41"/>
                  <a:gd name="T55" fmla="*/ 40 h 48"/>
                  <a:gd name="T56" fmla="*/ 32 w 41"/>
                  <a:gd name="T57" fmla="*/ 37 h 48"/>
                  <a:gd name="T58" fmla="*/ 33 w 41"/>
                  <a:gd name="T59" fmla="*/ 33 h 48"/>
                  <a:gd name="T60" fmla="*/ 34 w 41"/>
                  <a:gd name="T61" fmla="*/ 29 h 48"/>
                  <a:gd name="T62" fmla="*/ 34 w 41"/>
                  <a:gd name="T63" fmla="*/ 23 h 48"/>
                  <a:gd name="T64" fmla="*/ 33 w 41"/>
                  <a:gd name="T65" fmla="*/ 16 h 48"/>
                  <a:gd name="T66" fmla="*/ 32 w 41"/>
                  <a:gd name="T67" fmla="*/ 12 h 48"/>
                  <a:gd name="T68" fmla="*/ 29 w 41"/>
                  <a:gd name="T69" fmla="*/ 8 h 48"/>
                  <a:gd name="T70" fmla="*/ 26 w 41"/>
                  <a:gd name="T71" fmla="*/ 7 h 48"/>
                  <a:gd name="T72" fmla="*/ 22 w 41"/>
                  <a:gd name="T73" fmla="*/ 5 h 48"/>
                  <a:gd name="T74" fmla="*/ 17 w 41"/>
                  <a:gd name="T75" fmla="*/ 5 h 48"/>
                  <a:gd name="T76" fmla="*/ 7 w 41"/>
                  <a:gd name="T77" fmla="*/ 5 h 48"/>
                  <a:gd name="T78" fmla="*/ 7 w 41"/>
                  <a:gd name="T79" fmla="*/ 42 h 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
                  <a:gd name="T121" fmla="*/ 0 h 48"/>
                  <a:gd name="T122" fmla="*/ 41 w 41"/>
                  <a:gd name="T123" fmla="*/ 48 h 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 h="48">
                    <a:moveTo>
                      <a:pt x="0" y="48"/>
                    </a:moveTo>
                    <a:lnTo>
                      <a:pt x="0" y="0"/>
                    </a:lnTo>
                    <a:lnTo>
                      <a:pt x="18" y="0"/>
                    </a:lnTo>
                    <a:lnTo>
                      <a:pt x="22" y="0"/>
                    </a:lnTo>
                    <a:lnTo>
                      <a:pt x="26" y="0"/>
                    </a:lnTo>
                    <a:lnTo>
                      <a:pt x="30" y="1"/>
                    </a:lnTo>
                    <a:lnTo>
                      <a:pt x="33" y="4"/>
                    </a:lnTo>
                    <a:lnTo>
                      <a:pt x="37" y="7"/>
                    </a:lnTo>
                    <a:lnTo>
                      <a:pt x="39" y="12"/>
                    </a:lnTo>
                    <a:lnTo>
                      <a:pt x="40" y="18"/>
                    </a:lnTo>
                    <a:lnTo>
                      <a:pt x="41" y="23"/>
                    </a:lnTo>
                    <a:lnTo>
                      <a:pt x="41" y="29"/>
                    </a:lnTo>
                    <a:lnTo>
                      <a:pt x="40" y="34"/>
                    </a:lnTo>
                    <a:lnTo>
                      <a:pt x="39" y="37"/>
                    </a:lnTo>
                    <a:lnTo>
                      <a:pt x="36" y="41"/>
                    </a:lnTo>
                    <a:lnTo>
                      <a:pt x="34" y="44"/>
                    </a:lnTo>
                    <a:lnTo>
                      <a:pt x="32" y="45"/>
                    </a:lnTo>
                    <a:lnTo>
                      <a:pt x="29" y="46"/>
                    </a:lnTo>
                    <a:lnTo>
                      <a:pt x="26" y="48"/>
                    </a:lnTo>
                    <a:lnTo>
                      <a:pt x="22" y="48"/>
                    </a:lnTo>
                    <a:lnTo>
                      <a:pt x="18" y="48"/>
                    </a:lnTo>
                    <a:lnTo>
                      <a:pt x="0" y="48"/>
                    </a:lnTo>
                    <a:close/>
                    <a:moveTo>
                      <a:pt x="7" y="42"/>
                    </a:moveTo>
                    <a:lnTo>
                      <a:pt x="18" y="42"/>
                    </a:lnTo>
                    <a:lnTo>
                      <a:pt x="22" y="42"/>
                    </a:lnTo>
                    <a:lnTo>
                      <a:pt x="25" y="41"/>
                    </a:lnTo>
                    <a:lnTo>
                      <a:pt x="28" y="41"/>
                    </a:lnTo>
                    <a:lnTo>
                      <a:pt x="29" y="40"/>
                    </a:lnTo>
                    <a:lnTo>
                      <a:pt x="32" y="37"/>
                    </a:lnTo>
                    <a:lnTo>
                      <a:pt x="33" y="33"/>
                    </a:lnTo>
                    <a:lnTo>
                      <a:pt x="34" y="29"/>
                    </a:lnTo>
                    <a:lnTo>
                      <a:pt x="34" y="23"/>
                    </a:lnTo>
                    <a:lnTo>
                      <a:pt x="33" y="16"/>
                    </a:lnTo>
                    <a:lnTo>
                      <a:pt x="32" y="12"/>
                    </a:lnTo>
                    <a:lnTo>
                      <a:pt x="29" y="8"/>
                    </a:lnTo>
                    <a:lnTo>
                      <a:pt x="26" y="7"/>
                    </a:lnTo>
                    <a:lnTo>
                      <a:pt x="22" y="5"/>
                    </a:lnTo>
                    <a:lnTo>
                      <a:pt x="17" y="5"/>
                    </a:lnTo>
                    <a:lnTo>
                      <a:pt x="7" y="5"/>
                    </a:lnTo>
                    <a:lnTo>
                      <a:pt x="7" y="4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76" name="Freeform 230"/>
              <p:cNvSpPr>
                <a:spLocks noEditPoints="1"/>
              </p:cNvSpPr>
              <p:nvPr/>
            </p:nvSpPr>
            <p:spPr bwMode="auto">
              <a:xfrm>
                <a:off x="4108" y="3639"/>
                <a:ext cx="32" cy="37"/>
              </a:xfrm>
              <a:custGeom>
                <a:avLst/>
                <a:gdLst>
                  <a:gd name="T0" fmla="*/ 26 w 32"/>
                  <a:gd name="T1" fmla="*/ 25 h 37"/>
                  <a:gd name="T2" fmla="*/ 32 w 32"/>
                  <a:gd name="T3" fmla="*/ 26 h 37"/>
                  <a:gd name="T4" fmla="*/ 30 w 32"/>
                  <a:gd name="T5" fmla="*/ 30 h 37"/>
                  <a:gd name="T6" fmla="*/ 27 w 32"/>
                  <a:gd name="T7" fmla="*/ 34 h 37"/>
                  <a:gd name="T8" fmla="*/ 23 w 32"/>
                  <a:gd name="T9" fmla="*/ 36 h 37"/>
                  <a:gd name="T10" fmla="*/ 17 w 32"/>
                  <a:gd name="T11" fmla="*/ 37 h 37"/>
                  <a:gd name="T12" fmla="*/ 13 w 32"/>
                  <a:gd name="T13" fmla="*/ 37 h 37"/>
                  <a:gd name="T14" fmla="*/ 9 w 32"/>
                  <a:gd name="T15" fmla="*/ 36 h 37"/>
                  <a:gd name="T16" fmla="*/ 6 w 32"/>
                  <a:gd name="T17" fmla="*/ 34 h 37"/>
                  <a:gd name="T18" fmla="*/ 5 w 32"/>
                  <a:gd name="T19" fmla="*/ 32 h 37"/>
                  <a:gd name="T20" fmla="*/ 2 w 32"/>
                  <a:gd name="T21" fmla="*/ 30 h 37"/>
                  <a:gd name="T22" fmla="*/ 1 w 32"/>
                  <a:gd name="T23" fmla="*/ 26 h 37"/>
                  <a:gd name="T24" fmla="*/ 0 w 32"/>
                  <a:gd name="T25" fmla="*/ 23 h 37"/>
                  <a:gd name="T26" fmla="*/ 0 w 32"/>
                  <a:gd name="T27" fmla="*/ 19 h 37"/>
                  <a:gd name="T28" fmla="*/ 0 w 32"/>
                  <a:gd name="T29" fmla="*/ 15 h 37"/>
                  <a:gd name="T30" fmla="*/ 1 w 32"/>
                  <a:gd name="T31" fmla="*/ 11 h 37"/>
                  <a:gd name="T32" fmla="*/ 2 w 32"/>
                  <a:gd name="T33" fmla="*/ 8 h 37"/>
                  <a:gd name="T34" fmla="*/ 5 w 32"/>
                  <a:gd name="T35" fmla="*/ 6 h 37"/>
                  <a:gd name="T36" fmla="*/ 6 w 32"/>
                  <a:gd name="T37" fmla="*/ 3 h 37"/>
                  <a:gd name="T38" fmla="*/ 9 w 32"/>
                  <a:gd name="T39" fmla="*/ 2 h 37"/>
                  <a:gd name="T40" fmla="*/ 13 w 32"/>
                  <a:gd name="T41" fmla="*/ 0 h 37"/>
                  <a:gd name="T42" fmla="*/ 16 w 32"/>
                  <a:gd name="T43" fmla="*/ 0 h 37"/>
                  <a:gd name="T44" fmla="*/ 23 w 32"/>
                  <a:gd name="T45" fmla="*/ 2 h 37"/>
                  <a:gd name="T46" fmla="*/ 28 w 32"/>
                  <a:gd name="T47" fmla="*/ 4 h 37"/>
                  <a:gd name="T48" fmla="*/ 30 w 32"/>
                  <a:gd name="T49" fmla="*/ 7 h 37"/>
                  <a:gd name="T50" fmla="*/ 31 w 32"/>
                  <a:gd name="T51" fmla="*/ 11 h 37"/>
                  <a:gd name="T52" fmla="*/ 32 w 32"/>
                  <a:gd name="T53" fmla="*/ 14 h 37"/>
                  <a:gd name="T54" fmla="*/ 32 w 32"/>
                  <a:gd name="T55" fmla="*/ 18 h 37"/>
                  <a:gd name="T56" fmla="*/ 32 w 32"/>
                  <a:gd name="T57" fmla="*/ 19 h 37"/>
                  <a:gd name="T58" fmla="*/ 32 w 32"/>
                  <a:gd name="T59" fmla="*/ 21 h 37"/>
                  <a:gd name="T60" fmla="*/ 6 w 32"/>
                  <a:gd name="T61" fmla="*/ 21 h 37"/>
                  <a:gd name="T62" fmla="*/ 8 w 32"/>
                  <a:gd name="T63" fmla="*/ 25 h 37"/>
                  <a:gd name="T64" fmla="*/ 9 w 32"/>
                  <a:gd name="T65" fmla="*/ 29 h 37"/>
                  <a:gd name="T66" fmla="*/ 13 w 32"/>
                  <a:gd name="T67" fmla="*/ 32 h 37"/>
                  <a:gd name="T68" fmla="*/ 17 w 32"/>
                  <a:gd name="T69" fmla="*/ 32 h 37"/>
                  <a:gd name="T70" fmla="*/ 20 w 32"/>
                  <a:gd name="T71" fmla="*/ 32 h 37"/>
                  <a:gd name="T72" fmla="*/ 23 w 32"/>
                  <a:gd name="T73" fmla="*/ 30 h 37"/>
                  <a:gd name="T74" fmla="*/ 24 w 32"/>
                  <a:gd name="T75" fmla="*/ 28 h 37"/>
                  <a:gd name="T76" fmla="*/ 26 w 32"/>
                  <a:gd name="T77" fmla="*/ 25 h 37"/>
                  <a:gd name="T78" fmla="*/ 6 w 32"/>
                  <a:gd name="T79" fmla="*/ 15 h 37"/>
                  <a:gd name="T80" fmla="*/ 26 w 32"/>
                  <a:gd name="T81" fmla="*/ 15 h 37"/>
                  <a:gd name="T82" fmla="*/ 26 w 32"/>
                  <a:gd name="T83" fmla="*/ 11 h 37"/>
                  <a:gd name="T84" fmla="*/ 24 w 32"/>
                  <a:gd name="T85" fmla="*/ 8 h 37"/>
                  <a:gd name="T86" fmla="*/ 20 w 32"/>
                  <a:gd name="T87" fmla="*/ 6 h 37"/>
                  <a:gd name="T88" fmla="*/ 16 w 32"/>
                  <a:gd name="T89" fmla="*/ 6 h 37"/>
                  <a:gd name="T90" fmla="*/ 13 w 32"/>
                  <a:gd name="T91" fmla="*/ 6 h 37"/>
                  <a:gd name="T92" fmla="*/ 9 w 32"/>
                  <a:gd name="T93" fmla="*/ 8 h 37"/>
                  <a:gd name="T94" fmla="*/ 8 w 32"/>
                  <a:gd name="T95" fmla="*/ 11 h 37"/>
                  <a:gd name="T96" fmla="*/ 6 w 32"/>
                  <a:gd name="T97" fmla="*/ 15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
                  <a:gd name="T148" fmla="*/ 0 h 37"/>
                  <a:gd name="T149" fmla="*/ 32 w 32"/>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 h="37">
                    <a:moveTo>
                      <a:pt x="26" y="25"/>
                    </a:moveTo>
                    <a:lnTo>
                      <a:pt x="32" y="26"/>
                    </a:lnTo>
                    <a:lnTo>
                      <a:pt x="30" y="30"/>
                    </a:lnTo>
                    <a:lnTo>
                      <a:pt x="27" y="34"/>
                    </a:lnTo>
                    <a:lnTo>
                      <a:pt x="23" y="36"/>
                    </a:lnTo>
                    <a:lnTo>
                      <a:pt x="17" y="37"/>
                    </a:lnTo>
                    <a:lnTo>
                      <a:pt x="13" y="37"/>
                    </a:lnTo>
                    <a:lnTo>
                      <a:pt x="9" y="36"/>
                    </a:lnTo>
                    <a:lnTo>
                      <a:pt x="6" y="34"/>
                    </a:lnTo>
                    <a:lnTo>
                      <a:pt x="5" y="32"/>
                    </a:lnTo>
                    <a:lnTo>
                      <a:pt x="2" y="30"/>
                    </a:lnTo>
                    <a:lnTo>
                      <a:pt x="1" y="26"/>
                    </a:lnTo>
                    <a:lnTo>
                      <a:pt x="0" y="23"/>
                    </a:lnTo>
                    <a:lnTo>
                      <a:pt x="0" y="19"/>
                    </a:lnTo>
                    <a:lnTo>
                      <a:pt x="0" y="15"/>
                    </a:lnTo>
                    <a:lnTo>
                      <a:pt x="1" y="11"/>
                    </a:lnTo>
                    <a:lnTo>
                      <a:pt x="2" y="8"/>
                    </a:lnTo>
                    <a:lnTo>
                      <a:pt x="5" y="6"/>
                    </a:lnTo>
                    <a:lnTo>
                      <a:pt x="6" y="3"/>
                    </a:lnTo>
                    <a:lnTo>
                      <a:pt x="9" y="2"/>
                    </a:lnTo>
                    <a:lnTo>
                      <a:pt x="13" y="0"/>
                    </a:lnTo>
                    <a:lnTo>
                      <a:pt x="16" y="0"/>
                    </a:lnTo>
                    <a:lnTo>
                      <a:pt x="23" y="2"/>
                    </a:lnTo>
                    <a:lnTo>
                      <a:pt x="28" y="4"/>
                    </a:lnTo>
                    <a:lnTo>
                      <a:pt x="30" y="7"/>
                    </a:lnTo>
                    <a:lnTo>
                      <a:pt x="31" y="11"/>
                    </a:lnTo>
                    <a:lnTo>
                      <a:pt x="32" y="14"/>
                    </a:lnTo>
                    <a:lnTo>
                      <a:pt x="32" y="18"/>
                    </a:lnTo>
                    <a:lnTo>
                      <a:pt x="32" y="19"/>
                    </a:lnTo>
                    <a:lnTo>
                      <a:pt x="32" y="21"/>
                    </a:lnTo>
                    <a:lnTo>
                      <a:pt x="6" y="21"/>
                    </a:lnTo>
                    <a:lnTo>
                      <a:pt x="8" y="25"/>
                    </a:lnTo>
                    <a:lnTo>
                      <a:pt x="9" y="29"/>
                    </a:lnTo>
                    <a:lnTo>
                      <a:pt x="13" y="32"/>
                    </a:lnTo>
                    <a:lnTo>
                      <a:pt x="17" y="32"/>
                    </a:lnTo>
                    <a:lnTo>
                      <a:pt x="20" y="32"/>
                    </a:lnTo>
                    <a:lnTo>
                      <a:pt x="23" y="30"/>
                    </a:lnTo>
                    <a:lnTo>
                      <a:pt x="24" y="28"/>
                    </a:lnTo>
                    <a:lnTo>
                      <a:pt x="26" y="25"/>
                    </a:lnTo>
                    <a:close/>
                    <a:moveTo>
                      <a:pt x="6" y="15"/>
                    </a:moveTo>
                    <a:lnTo>
                      <a:pt x="26" y="15"/>
                    </a:lnTo>
                    <a:lnTo>
                      <a:pt x="26" y="11"/>
                    </a:lnTo>
                    <a:lnTo>
                      <a:pt x="24" y="8"/>
                    </a:lnTo>
                    <a:lnTo>
                      <a:pt x="20" y="6"/>
                    </a:lnTo>
                    <a:lnTo>
                      <a:pt x="16" y="6"/>
                    </a:lnTo>
                    <a:lnTo>
                      <a:pt x="13" y="6"/>
                    </a:lnTo>
                    <a:lnTo>
                      <a:pt x="9" y="8"/>
                    </a:lnTo>
                    <a:lnTo>
                      <a:pt x="8" y="11"/>
                    </a:lnTo>
                    <a:lnTo>
                      <a:pt x="6" y="1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77" name="Freeform 231"/>
              <p:cNvSpPr>
                <a:spLocks noEditPoints="1"/>
              </p:cNvSpPr>
              <p:nvPr/>
            </p:nvSpPr>
            <p:spPr bwMode="auto">
              <a:xfrm>
                <a:off x="4147" y="3639"/>
                <a:ext cx="31" cy="49"/>
              </a:xfrm>
              <a:custGeom>
                <a:avLst/>
                <a:gdLst>
                  <a:gd name="T0" fmla="*/ 0 w 31"/>
                  <a:gd name="T1" fmla="*/ 49 h 49"/>
                  <a:gd name="T2" fmla="*/ 0 w 31"/>
                  <a:gd name="T3" fmla="*/ 2 h 49"/>
                  <a:gd name="T4" fmla="*/ 6 w 31"/>
                  <a:gd name="T5" fmla="*/ 2 h 49"/>
                  <a:gd name="T6" fmla="*/ 6 w 31"/>
                  <a:gd name="T7" fmla="*/ 6 h 49"/>
                  <a:gd name="T8" fmla="*/ 8 w 31"/>
                  <a:gd name="T9" fmla="*/ 3 h 49"/>
                  <a:gd name="T10" fmla="*/ 11 w 31"/>
                  <a:gd name="T11" fmla="*/ 2 h 49"/>
                  <a:gd name="T12" fmla="*/ 14 w 31"/>
                  <a:gd name="T13" fmla="*/ 0 h 49"/>
                  <a:gd name="T14" fmla="*/ 16 w 31"/>
                  <a:gd name="T15" fmla="*/ 0 h 49"/>
                  <a:gd name="T16" fmla="*/ 21 w 31"/>
                  <a:gd name="T17" fmla="*/ 0 h 49"/>
                  <a:gd name="T18" fmla="*/ 25 w 31"/>
                  <a:gd name="T19" fmla="*/ 3 h 49"/>
                  <a:gd name="T20" fmla="*/ 27 w 31"/>
                  <a:gd name="T21" fmla="*/ 6 h 49"/>
                  <a:gd name="T22" fmla="*/ 30 w 31"/>
                  <a:gd name="T23" fmla="*/ 8 h 49"/>
                  <a:gd name="T24" fmla="*/ 31 w 31"/>
                  <a:gd name="T25" fmla="*/ 14 h 49"/>
                  <a:gd name="T26" fmla="*/ 31 w 31"/>
                  <a:gd name="T27" fmla="*/ 18 h 49"/>
                  <a:gd name="T28" fmla="*/ 31 w 31"/>
                  <a:gd name="T29" fmla="*/ 23 h 49"/>
                  <a:gd name="T30" fmla="*/ 30 w 31"/>
                  <a:gd name="T31" fmla="*/ 28 h 49"/>
                  <a:gd name="T32" fmla="*/ 27 w 31"/>
                  <a:gd name="T33" fmla="*/ 32 h 49"/>
                  <a:gd name="T34" fmla="*/ 23 w 31"/>
                  <a:gd name="T35" fmla="*/ 34 h 49"/>
                  <a:gd name="T36" fmla="*/ 21 w 31"/>
                  <a:gd name="T37" fmla="*/ 37 h 49"/>
                  <a:gd name="T38" fmla="*/ 16 w 31"/>
                  <a:gd name="T39" fmla="*/ 37 h 49"/>
                  <a:gd name="T40" fmla="*/ 14 w 31"/>
                  <a:gd name="T41" fmla="*/ 37 h 49"/>
                  <a:gd name="T42" fmla="*/ 11 w 31"/>
                  <a:gd name="T43" fmla="*/ 36 h 49"/>
                  <a:gd name="T44" fmla="*/ 8 w 31"/>
                  <a:gd name="T45" fmla="*/ 34 h 49"/>
                  <a:gd name="T46" fmla="*/ 7 w 31"/>
                  <a:gd name="T47" fmla="*/ 33 h 49"/>
                  <a:gd name="T48" fmla="*/ 7 w 31"/>
                  <a:gd name="T49" fmla="*/ 49 h 49"/>
                  <a:gd name="T50" fmla="*/ 0 w 31"/>
                  <a:gd name="T51" fmla="*/ 49 h 49"/>
                  <a:gd name="T52" fmla="*/ 6 w 31"/>
                  <a:gd name="T53" fmla="*/ 19 h 49"/>
                  <a:gd name="T54" fmla="*/ 7 w 31"/>
                  <a:gd name="T55" fmla="*/ 25 h 49"/>
                  <a:gd name="T56" fmla="*/ 8 w 31"/>
                  <a:gd name="T57" fmla="*/ 29 h 49"/>
                  <a:gd name="T58" fmla="*/ 12 w 31"/>
                  <a:gd name="T59" fmla="*/ 32 h 49"/>
                  <a:gd name="T60" fmla="*/ 15 w 31"/>
                  <a:gd name="T61" fmla="*/ 32 h 49"/>
                  <a:gd name="T62" fmla="*/ 19 w 31"/>
                  <a:gd name="T63" fmla="*/ 32 h 49"/>
                  <a:gd name="T64" fmla="*/ 22 w 31"/>
                  <a:gd name="T65" fmla="*/ 29 h 49"/>
                  <a:gd name="T66" fmla="*/ 25 w 31"/>
                  <a:gd name="T67" fmla="*/ 25 h 49"/>
                  <a:gd name="T68" fmla="*/ 25 w 31"/>
                  <a:gd name="T69" fmla="*/ 18 h 49"/>
                  <a:gd name="T70" fmla="*/ 25 w 31"/>
                  <a:gd name="T71" fmla="*/ 13 h 49"/>
                  <a:gd name="T72" fmla="*/ 22 w 31"/>
                  <a:gd name="T73" fmla="*/ 8 h 49"/>
                  <a:gd name="T74" fmla="*/ 19 w 31"/>
                  <a:gd name="T75" fmla="*/ 6 h 49"/>
                  <a:gd name="T76" fmla="*/ 16 w 31"/>
                  <a:gd name="T77" fmla="*/ 4 h 49"/>
                  <a:gd name="T78" fmla="*/ 12 w 31"/>
                  <a:gd name="T79" fmla="*/ 6 h 49"/>
                  <a:gd name="T80" fmla="*/ 10 w 31"/>
                  <a:gd name="T81" fmla="*/ 8 h 49"/>
                  <a:gd name="T82" fmla="*/ 7 w 31"/>
                  <a:gd name="T83" fmla="*/ 13 h 49"/>
                  <a:gd name="T84" fmla="*/ 6 w 31"/>
                  <a:gd name="T85" fmla="*/ 19 h 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49"/>
                  <a:gd name="T131" fmla="*/ 31 w 31"/>
                  <a:gd name="T132" fmla="*/ 49 h 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49">
                    <a:moveTo>
                      <a:pt x="0" y="49"/>
                    </a:moveTo>
                    <a:lnTo>
                      <a:pt x="0" y="2"/>
                    </a:lnTo>
                    <a:lnTo>
                      <a:pt x="6" y="2"/>
                    </a:lnTo>
                    <a:lnTo>
                      <a:pt x="6" y="6"/>
                    </a:lnTo>
                    <a:lnTo>
                      <a:pt x="8" y="3"/>
                    </a:lnTo>
                    <a:lnTo>
                      <a:pt x="11" y="2"/>
                    </a:lnTo>
                    <a:lnTo>
                      <a:pt x="14" y="0"/>
                    </a:lnTo>
                    <a:lnTo>
                      <a:pt x="16" y="0"/>
                    </a:lnTo>
                    <a:lnTo>
                      <a:pt x="21" y="0"/>
                    </a:lnTo>
                    <a:lnTo>
                      <a:pt x="25" y="3"/>
                    </a:lnTo>
                    <a:lnTo>
                      <a:pt x="27" y="6"/>
                    </a:lnTo>
                    <a:lnTo>
                      <a:pt x="30" y="8"/>
                    </a:lnTo>
                    <a:lnTo>
                      <a:pt x="31" y="14"/>
                    </a:lnTo>
                    <a:lnTo>
                      <a:pt x="31" y="18"/>
                    </a:lnTo>
                    <a:lnTo>
                      <a:pt x="31" y="23"/>
                    </a:lnTo>
                    <a:lnTo>
                      <a:pt x="30" y="28"/>
                    </a:lnTo>
                    <a:lnTo>
                      <a:pt x="27" y="32"/>
                    </a:lnTo>
                    <a:lnTo>
                      <a:pt x="23" y="34"/>
                    </a:lnTo>
                    <a:lnTo>
                      <a:pt x="21" y="37"/>
                    </a:lnTo>
                    <a:lnTo>
                      <a:pt x="16" y="37"/>
                    </a:lnTo>
                    <a:lnTo>
                      <a:pt x="14" y="37"/>
                    </a:lnTo>
                    <a:lnTo>
                      <a:pt x="11" y="36"/>
                    </a:lnTo>
                    <a:lnTo>
                      <a:pt x="8" y="34"/>
                    </a:lnTo>
                    <a:lnTo>
                      <a:pt x="7" y="33"/>
                    </a:lnTo>
                    <a:lnTo>
                      <a:pt x="7" y="49"/>
                    </a:lnTo>
                    <a:lnTo>
                      <a:pt x="0" y="49"/>
                    </a:lnTo>
                    <a:close/>
                    <a:moveTo>
                      <a:pt x="6" y="19"/>
                    </a:moveTo>
                    <a:lnTo>
                      <a:pt x="7" y="25"/>
                    </a:lnTo>
                    <a:lnTo>
                      <a:pt x="8" y="29"/>
                    </a:lnTo>
                    <a:lnTo>
                      <a:pt x="12" y="32"/>
                    </a:lnTo>
                    <a:lnTo>
                      <a:pt x="15" y="32"/>
                    </a:lnTo>
                    <a:lnTo>
                      <a:pt x="19" y="32"/>
                    </a:lnTo>
                    <a:lnTo>
                      <a:pt x="22" y="29"/>
                    </a:lnTo>
                    <a:lnTo>
                      <a:pt x="25" y="25"/>
                    </a:lnTo>
                    <a:lnTo>
                      <a:pt x="25" y="18"/>
                    </a:lnTo>
                    <a:lnTo>
                      <a:pt x="25" y="13"/>
                    </a:lnTo>
                    <a:lnTo>
                      <a:pt x="22" y="8"/>
                    </a:lnTo>
                    <a:lnTo>
                      <a:pt x="19" y="6"/>
                    </a:lnTo>
                    <a:lnTo>
                      <a:pt x="16" y="4"/>
                    </a:lnTo>
                    <a:lnTo>
                      <a:pt x="12" y="6"/>
                    </a:lnTo>
                    <a:lnTo>
                      <a:pt x="10" y="8"/>
                    </a:lnTo>
                    <a:lnTo>
                      <a:pt x="7" y="13"/>
                    </a:lnTo>
                    <a:lnTo>
                      <a:pt x="6" y="19"/>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78" name="Freeform 232"/>
              <p:cNvSpPr>
                <a:spLocks noEditPoints="1"/>
              </p:cNvSpPr>
              <p:nvPr/>
            </p:nvSpPr>
            <p:spPr bwMode="auto">
              <a:xfrm>
                <a:off x="4183" y="3639"/>
                <a:ext cx="32" cy="37"/>
              </a:xfrm>
              <a:custGeom>
                <a:avLst/>
                <a:gdLst>
                  <a:gd name="T0" fmla="*/ 21 w 32"/>
                  <a:gd name="T1" fmla="*/ 34 h 37"/>
                  <a:gd name="T2" fmla="*/ 14 w 32"/>
                  <a:gd name="T3" fmla="*/ 37 h 37"/>
                  <a:gd name="T4" fmla="*/ 6 w 32"/>
                  <a:gd name="T5" fmla="*/ 36 h 37"/>
                  <a:gd name="T6" fmla="*/ 1 w 32"/>
                  <a:gd name="T7" fmla="*/ 30 h 37"/>
                  <a:gd name="T8" fmla="*/ 0 w 32"/>
                  <a:gd name="T9" fmla="*/ 25 h 37"/>
                  <a:gd name="T10" fmla="*/ 2 w 32"/>
                  <a:gd name="T11" fmla="*/ 21 h 37"/>
                  <a:gd name="T12" fmla="*/ 6 w 32"/>
                  <a:gd name="T13" fmla="*/ 18 h 37"/>
                  <a:gd name="T14" fmla="*/ 10 w 32"/>
                  <a:gd name="T15" fmla="*/ 17 h 37"/>
                  <a:gd name="T16" fmla="*/ 20 w 32"/>
                  <a:gd name="T17" fmla="*/ 15 h 37"/>
                  <a:gd name="T18" fmla="*/ 24 w 32"/>
                  <a:gd name="T19" fmla="*/ 13 h 37"/>
                  <a:gd name="T20" fmla="*/ 24 w 32"/>
                  <a:gd name="T21" fmla="*/ 10 h 37"/>
                  <a:gd name="T22" fmla="*/ 20 w 32"/>
                  <a:gd name="T23" fmla="*/ 6 h 37"/>
                  <a:gd name="T24" fmla="*/ 12 w 32"/>
                  <a:gd name="T25" fmla="*/ 6 h 37"/>
                  <a:gd name="T26" fmla="*/ 8 w 32"/>
                  <a:gd name="T27" fmla="*/ 8 h 37"/>
                  <a:gd name="T28" fmla="*/ 1 w 32"/>
                  <a:gd name="T29" fmla="*/ 11 h 37"/>
                  <a:gd name="T30" fmla="*/ 4 w 32"/>
                  <a:gd name="T31" fmla="*/ 4 h 37"/>
                  <a:gd name="T32" fmla="*/ 9 w 32"/>
                  <a:gd name="T33" fmla="*/ 2 h 37"/>
                  <a:gd name="T34" fmla="*/ 16 w 32"/>
                  <a:gd name="T35" fmla="*/ 0 h 37"/>
                  <a:gd name="T36" fmla="*/ 24 w 32"/>
                  <a:gd name="T37" fmla="*/ 2 h 37"/>
                  <a:gd name="T38" fmla="*/ 28 w 32"/>
                  <a:gd name="T39" fmla="*/ 4 h 37"/>
                  <a:gd name="T40" fmla="*/ 29 w 32"/>
                  <a:gd name="T41" fmla="*/ 8 h 37"/>
                  <a:gd name="T42" fmla="*/ 29 w 32"/>
                  <a:gd name="T43" fmla="*/ 14 h 37"/>
                  <a:gd name="T44" fmla="*/ 31 w 32"/>
                  <a:gd name="T45" fmla="*/ 29 h 37"/>
                  <a:gd name="T46" fmla="*/ 31 w 32"/>
                  <a:gd name="T47" fmla="*/ 34 h 37"/>
                  <a:gd name="T48" fmla="*/ 25 w 32"/>
                  <a:gd name="T49" fmla="*/ 36 h 37"/>
                  <a:gd name="T50" fmla="*/ 24 w 32"/>
                  <a:gd name="T51" fmla="*/ 32 h 37"/>
                  <a:gd name="T52" fmla="*/ 20 w 32"/>
                  <a:gd name="T53" fmla="*/ 19 h 37"/>
                  <a:gd name="T54" fmla="*/ 12 w 32"/>
                  <a:gd name="T55" fmla="*/ 21 h 37"/>
                  <a:gd name="T56" fmla="*/ 8 w 32"/>
                  <a:gd name="T57" fmla="*/ 23 h 37"/>
                  <a:gd name="T58" fmla="*/ 6 w 32"/>
                  <a:gd name="T59" fmla="*/ 25 h 37"/>
                  <a:gd name="T60" fmla="*/ 6 w 32"/>
                  <a:gd name="T61" fmla="*/ 29 h 37"/>
                  <a:gd name="T62" fmla="*/ 10 w 32"/>
                  <a:gd name="T63" fmla="*/ 32 h 37"/>
                  <a:gd name="T64" fmla="*/ 16 w 32"/>
                  <a:gd name="T65" fmla="*/ 32 h 37"/>
                  <a:gd name="T66" fmla="*/ 21 w 32"/>
                  <a:gd name="T67" fmla="*/ 29 h 37"/>
                  <a:gd name="T68" fmla="*/ 24 w 32"/>
                  <a:gd name="T69" fmla="*/ 25 h 37"/>
                  <a:gd name="T70" fmla="*/ 24 w 32"/>
                  <a:gd name="T71" fmla="*/ 18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
                  <a:gd name="T109" fmla="*/ 0 h 37"/>
                  <a:gd name="T110" fmla="*/ 32 w 32"/>
                  <a:gd name="T111" fmla="*/ 37 h 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 h="37">
                    <a:moveTo>
                      <a:pt x="24" y="32"/>
                    </a:moveTo>
                    <a:lnTo>
                      <a:pt x="21" y="34"/>
                    </a:lnTo>
                    <a:lnTo>
                      <a:pt x="19" y="36"/>
                    </a:lnTo>
                    <a:lnTo>
                      <a:pt x="14" y="37"/>
                    </a:lnTo>
                    <a:lnTo>
                      <a:pt x="12" y="37"/>
                    </a:lnTo>
                    <a:lnTo>
                      <a:pt x="6" y="36"/>
                    </a:lnTo>
                    <a:lnTo>
                      <a:pt x="2" y="34"/>
                    </a:lnTo>
                    <a:lnTo>
                      <a:pt x="1" y="30"/>
                    </a:lnTo>
                    <a:lnTo>
                      <a:pt x="0" y="28"/>
                    </a:lnTo>
                    <a:lnTo>
                      <a:pt x="0" y="25"/>
                    </a:lnTo>
                    <a:lnTo>
                      <a:pt x="1" y="22"/>
                    </a:lnTo>
                    <a:lnTo>
                      <a:pt x="2" y="21"/>
                    </a:lnTo>
                    <a:lnTo>
                      <a:pt x="4" y="19"/>
                    </a:lnTo>
                    <a:lnTo>
                      <a:pt x="6" y="18"/>
                    </a:lnTo>
                    <a:lnTo>
                      <a:pt x="8" y="17"/>
                    </a:lnTo>
                    <a:lnTo>
                      <a:pt x="10" y="17"/>
                    </a:lnTo>
                    <a:lnTo>
                      <a:pt x="13" y="15"/>
                    </a:lnTo>
                    <a:lnTo>
                      <a:pt x="20" y="15"/>
                    </a:lnTo>
                    <a:lnTo>
                      <a:pt x="24" y="14"/>
                    </a:lnTo>
                    <a:lnTo>
                      <a:pt x="24" y="13"/>
                    </a:lnTo>
                    <a:lnTo>
                      <a:pt x="24" y="10"/>
                    </a:lnTo>
                    <a:lnTo>
                      <a:pt x="23" y="7"/>
                    </a:lnTo>
                    <a:lnTo>
                      <a:pt x="20" y="6"/>
                    </a:lnTo>
                    <a:lnTo>
                      <a:pt x="16" y="6"/>
                    </a:lnTo>
                    <a:lnTo>
                      <a:pt x="12" y="6"/>
                    </a:lnTo>
                    <a:lnTo>
                      <a:pt x="9" y="7"/>
                    </a:lnTo>
                    <a:lnTo>
                      <a:pt x="8" y="8"/>
                    </a:lnTo>
                    <a:lnTo>
                      <a:pt x="6" y="11"/>
                    </a:lnTo>
                    <a:lnTo>
                      <a:pt x="1" y="11"/>
                    </a:lnTo>
                    <a:lnTo>
                      <a:pt x="2" y="7"/>
                    </a:lnTo>
                    <a:lnTo>
                      <a:pt x="4" y="4"/>
                    </a:lnTo>
                    <a:lnTo>
                      <a:pt x="5" y="3"/>
                    </a:lnTo>
                    <a:lnTo>
                      <a:pt x="9" y="2"/>
                    </a:lnTo>
                    <a:lnTo>
                      <a:pt x="12" y="0"/>
                    </a:lnTo>
                    <a:lnTo>
                      <a:pt x="16" y="0"/>
                    </a:lnTo>
                    <a:lnTo>
                      <a:pt x="20" y="0"/>
                    </a:lnTo>
                    <a:lnTo>
                      <a:pt x="24" y="2"/>
                    </a:lnTo>
                    <a:lnTo>
                      <a:pt x="27" y="3"/>
                    </a:lnTo>
                    <a:lnTo>
                      <a:pt x="28" y="4"/>
                    </a:lnTo>
                    <a:lnTo>
                      <a:pt x="29" y="6"/>
                    </a:lnTo>
                    <a:lnTo>
                      <a:pt x="29" y="8"/>
                    </a:lnTo>
                    <a:lnTo>
                      <a:pt x="29" y="10"/>
                    </a:lnTo>
                    <a:lnTo>
                      <a:pt x="29" y="14"/>
                    </a:lnTo>
                    <a:lnTo>
                      <a:pt x="29" y="22"/>
                    </a:lnTo>
                    <a:lnTo>
                      <a:pt x="31" y="29"/>
                    </a:lnTo>
                    <a:lnTo>
                      <a:pt x="31" y="32"/>
                    </a:lnTo>
                    <a:lnTo>
                      <a:pt x="31" y="34"/>
                    </a:lnTo>
                    <a:lnTo>
                      <a:pt x="32" y="36"/>
                    </a:lnTo>
                    <a:lnTo>
                      <a:pt x="25" y="36"/>
                    </a:lnTo>
                    <a:lnTo>
                      <a:pt x="25" y="34"/>
                    </a:lnTo>
                    <a:lnTo>
                      <a:pt x="24" y="32"/>
                    </a:lnTo>
                    <a:close/>
                    <a:moveTo>
                      <a:pt x="24" y="18"/>
                    </a:moveTo>
                    <a:lnTo>
                      <a:pt x="20" y="19"/>
                    </a:lnTo>
                    <a:lnTo>
                      <a:pt x="14" y="21"/>
                    </a:lnTo>
                    <a:lnTo>
                      <a:pt x="12" y="21"/>
                    </a:lnTo>
                    <a:lnTo>
                      <a:pt x="9" y="22"/>
                    </a:lnTo>
                    <a:lnTo>
                      <a:pt x="8" y="23"/>
                    </a:lnTo>
                    <a:lnTo>
                      <a:pt x="6" y="23"/>
                    </a:lnTo>
                    <a:lnTo>
                      <a:pt x="6" y="25"/>
                    </a:lnTo>
                    <a:lnTo>
                      <a:pt x="6" y="26"/>
                    </a:lnTo>
                    <a:lnTo>
                      <a:pt x="6" y="29"/>
                    </a:lnTo>
                    <a:lnTo>
                      <a:pt x="8" y="30"/>
                    </a:lnTo>
                    <a:lnTo>
                      <a:pt x="10" y="32"/>
                    </a:lnTo>
                    <a:lnTo>
                      <a:pt x="13" y="32"/>
                    </a:lnTo>
                    <a:lnTo>
                      <a:pt x="16" y="32"/>
                    </a:lnTo>
                    <a:lnTo>
                      <a:pt x="19" y="30"/>
                    </a:lnTo>
                    <a:lnTo>
                      <a:pt x="21" y="29"/>
                    </a:lnTo>
                    <a:lnTo>
                      <a:pt x="23" y="26"/>
                    </a:lnTo>
                    <a:lnTo>
                      <a:pt x="24" y="25"/>
                    </a:lnTo>
                    <a:lnTo>
                      <a:pt x="24" y="21"/>
                    </a:lnTo>
                    <a:lnTo>
                      <a:pt x="24" y="1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79" name="Freeform 233"/>
              <p:cNvSpPr>
                <a:spLocks/>
              </p:cNvSpPr>
              <p:nvPr/>
            </p:nvSpPr>
            <p:spPr bwMode="auto">
              <a:xfrm>
                <a:off x="4222" y="3639"/>
                <a:ext cx="19" cy="36"/>
              </a:xfrm>
              <a:custGeom>
                <a:avLst/>
                <a:gdLst>
                  <a:gd name="T0" fmla="*/ 0 w 19"/>
                  <a:gd name="T1" fmla="*/ 36 h 36"/>
                  <a:gd name="T2" fmla="*/ 0 w 19"/>
                  <a:gd name="T3" fmla="*/ 2 h 36"/>
                  <a:gd name="T4" fmla="*/ 5 w 19"/>
                  <a:gd name="T5" fmla="*/ 2 h 36"/>
                  <a:gd name="T6" fmla="*/ 5 w 19"/>
                  <a:gd name="T7" fmla="*/ 6 h 36"/>
                  <a:gd name="T8" fmla="*/ 8 w 19"/>
                  <a:gd name="T9" fmla="*/ 3 h 36"/>
                  <a:gd name="T10" fmla="*/ 10 w 19"/>
                  <a:gd name="T11" fmla="*/ 2 h 36"/>
                  <a:gd name="T12" fmla="*/ 11 w 19"/>
                  <a:gd name="T13" fmla="*/ 0 h 36"/>
                  <a:gd name="T14" fmla="*/ 14 w 19"/>
                  <a:gd name="T15" fmla="*/ 0 h 36"/>
                  <a:gd name="T16" fmla="*/ 16 w 19"/>
                  <a:gd name="T17" fmla="*/ 0 h 36"/>
                  <a:gd name="T18" fmla="*/ 19 w 19"/>
                  <a:gd name="T19" fmla="*/ 2 h 36"/>
                  <a:gd name="T20" fmla="*/ 18 w 19"/>
                  <a:gd name="T21" fmla="*/ 7 h 36"/>
                  <a:gd name="T22" fmla="*/ 15 w 19"/>
                  <a:gd name="T23" fmla="*/ 7 h 36"/>
                  <a:gd name="T24" fmla="*/ 14 w 19"/>
                  <a:gd name="T25" fmla="*/ 6 h 36"/>
                  <a:gd name="T26" fmla="*/ 11 w 19"/>
                  <a:gd name="T27" fmla="*/ 7 h 36"/>
                  <a:gd name="T28" fmla="*/ 10 w 19"/>
                  <a:gd name="T29" fmla="*/ 7 h 36"/>
                  <a:gd name="T30" fmla="*/ 8 w 19"/>
                  <a:gd name="T31" fmla="*/ 8 h 36"/>
                  <a:gd name="T32" fmla="*/ 7 w 19"/>
                  <a:gd name="T33" fmla="*/ 11 h 36"/>
                  <a:gd name="T34" fmla="*/ 7 w 19"/>
                  <a:gd name="T35" fmla="*/ 14 h 36"/>
                  <a:gd name="T36" fmla="*/ 7 w 19"/>
                  <a:gd name="T37" fmla="*/ 18 h 36"/>
                  <a:gd name="T38" fmla="*/ 7 w 19"/>
                  <a:gd name="T39" fmla="*/ 36 h 36"/>
                  <a:gd name="T40" fmla="*/ 0 w 19"/>
                  <a:gd name="T41" fmla="*/ 36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36"/>
                  <a:gd name="T65" fmla="*/ 19 w 19"/>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36">
                    <a:moveTo>
                      <a:pt x="0" y="36"/>
                    </a:moveTo>
                    <a:lnTo>
                      <a:pt x="0" y="2"/>
                    </a:lnTo>
                    <a:lnTo>
                      <a:pt x="5" y="2"/>
                    </a:lnTo>
                    <a:lnTo>
                      <a:pt x="5" y="6"/>
                    </a:lnTo>
                    <a:lnTo>
                      <a:pt x="8" y="3"/>
                    </a:lnTo>
                    <a:lnTo>
                      <a:pt x="10" y="2"/>
                    </a:lnTo>
                    <a:lnTo>
                      <a:pt x="11" y="0"/>
                    </a:lnTo>
                    <a:lnTo>
                      <a:pt x="14" y="0"/>
                    </a:lnTo>
                    <a:lnTo>
                      <a:pt x="16" y="0"/>
                    </a:lnTo>
                    <a:lnTo>
                      <a:pt x="19" y="2"/>
                    </a:lnTo>
                    <a:lnTo>
                      <a:pt x="18" y="7"/>
                    </a:lnTo>
                    <a:lnTo>
                      <a:pt x="15" y="7"/>
                    </a:lnTo>
                    <a:lnTo>
                      <a:pt x="14" y="6"/>
                    </a:lnTo>
                    <a:lnTo>
                      <a:pt x="11" y="7"/>
                    </a:lnTo>
                    <a:lnTo>
                      <a:pt x="10" y="7"/>
                    </a:lnTo>
                    <a:lnTo>
                      <a:pt x="8" y="8"/>
                    </a:lnTo>
                    <a:lnTo>
                      <a:pt x="7" y="11"/>
                    </a:lnTo>
                    <a:lnTo>
                      <a:pt x="7" y="14"/>
                    </a:lnTo>
                    <a:lnTo>
                      <a:pt x="7" y="18"/>
                    </a:lnTo>
                    <a:lnTo>
                      <a:pt x="7" y="36"/>
                    </a:lnTo>
                    <a:lnTo>
                      <a:pt x="0" y="36"/>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80" name="Freeform 234"/>
              <p:cNvSpPr>
                <a:spLocks/>
              </p:cNvSpPr>
              <p:nvPr/>
            </p:nvSpPr>
            <p:spPr bwMode="auto">
              <a:xfrm>
                <a:off x="4241" y="3627"/>
                <a:ext cx="18" cy="49"/>
              </a:xfrm>
              <a:custGeom>
                <a:avLst/>
                <a:gdLst>
                  <a:gd name="T0" fmla="*/ 16 w 18"/>
                  <a:gd name="T1" fmla="*/ 42 h 49"/>
                  <a:gd name="T2" fmla="*/ 18 w 18"/>
                  <a:gd name="T3" fmla="*/ 48 h 49"/>
                  <a:gd name="T4" fmla="*/ 15 w 18"/>
                  <a:gd name="T5" fmla="*/ 49 h 49"/>
                  <a:gd name="T6" fmla="*/ 14 w 18"/>
                  <a:gd name="T7" fmla="*/ 49 h 49"/>
                  <a:gd name="T8" fmla="*/ 11 w 18"/>
                  <a:gd name="T9" fmla="*/ 48 h 49"/>
                  <a:gd name="T10" fmla="*/ 8 w 18"/>
                  <a:gd name="T11" fmla="*/ 48 h 49"/>
                  <a:gd name="T12" fmla="*/ 7 w 18"/>
                  <a:gd name="T13" fmla="*/ 46 h 49"/>
                  <a:gd name="T14" fmla="*/ 5 w 18"/>
                  <a:gd name="T15" fmla="*/ 45 h 49"/>
                  <a:gd name="T16" fmla="*/ 5 w 18"/>
                  <a:gd name="T17" fmla="*/ 42 h 49"/>
                  <a:gd name="T18" fmla="*/ 5 w 18"/>
                  <a:gd name="T19" fmla="*/ 38 h 49"/>
                  <a:gd name="T20" fmla="*/ 5 w 18"/>
                  <a:gd name="T21" fmla="*/ 18 h 49"/>
                  <a:gd name="T22" fmla="*/ 0 w 18"/>
                  <a:gd name="T23" fmla="*/ 18 h 49"/>
                  <a:gd name="T24" fmla="*/ 0 w 18"/>
                  <a:gd name="T25" fmla="*/ 14 h 49"/>
                  <a:gd name="T26" fmla="*/ 5 w 18"/>
                  <a:gd name="T27" fmla="*/ 14 h 49"/>
                  <a:gd name="T28" fmla="*/ 5 w 18"/>
                  <a:gd name="T29" fmla="*/ 4 h 49"/>
                  <a:gd name="T30" fmla="*/ 11 w 18"/>
                  <a:gd name="T31" fmla="*/ 0 h 49"/>
                  <a:gd name="T32" fmla="*/ 11 w 18"/>
                  <a:gd name="T33" fmla="*/ 14 h 49"/>
                  <a:gd name="T34" fmla="*/ 16 w 18"/>
                  <a:gd name="T35" fmla="*/ 14 h 49"/>
                  <a:gd name="T36" fmla="*/ 16 w 18"/>
                  <a:gd name="T37" fmla="*/ 18 h 49"/>
                  <a:gd name="T38" fmla="*/ 11 w 18"/>
                  <a:gd name="T39" fmla="*/ 18 h 49"/>
                  <a:gd name="T40" fmla="*/ 11 w 18"/>
                  <a:gd name="T41" fmla="*/ 38 h 49"/>
                  <a:gd name="T42" fmla="*/ 11 w 18"/>
                  <a:gd name="T43" fmla="*/ 41 h 49"/>
                  <a:gd name="T44" fmla="*/ 11 w 18"/>
                  <a:gd name="T45" fmla="*/ 41 h 49"/>
                  <a:gd name="T46" fmla="*/ 12 w 18"/>
                  <a:gd name="T47" fmla="*/ 42 h 49"/>
                  <a:gd name="T48" fmla="*/ 12 w 18"/>
                  <a:gd name="T49" fmla="*/ 42 h 49"/>
                  <a:gd name="T50" fmla="*/ 14 w 18"/>
                  <a:gd name="T51" fmla="*/ 44 h 49"/>
                  <a:gd name="T52" fmla="*/ 15 w 18"/>
                  <a:gd name="T53" fmla="*/ 44 h 49"/>
                  <a:gd name="T54" fmla="*/ 15 w 18"/>
                  <a:gd name="T55" fmla="*/ 44 h 49"/>
                  <a:gd name="T56" fmla="*/ 16 w 18"/>
                  <a:gd name="T57" fmla="*/ 42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49"/>
                  <a:gd name="T89" fmla="*/ 18 w 18"/>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49">
                    <a:moveTo>
                      <a:pt x="16" y="42"/>
                    </a:moveTo>
                    <a:lnTo>
                      <a:pt x="18" y="48"/>
                    </a:lnTo>
                    <a:lnTo>
                      <a:pt x="15" y="49"/>
                    </a:lnTo>
                    <a:lnTo>
                      <a:pt x="14" y="49"/>
                    </a:lnTo>
                    <a:lnTo>
                      <a:pt x="11" y="48"/>
                    </a:lnTo>
                    <a:lnTo>
                      <a:pt x="8" y="48"/>
                    </a:lnTo>
                    <a:lnTo>
                      <a:pt x="7" y="46"/>
                    </a:lnTo>
                    <a:lnTo>
                      <a:pt x="5" y="45"/>
                    </a:lnTo>
                    <a:lnTo>
                      <a:pt x="5" y="42"/>
                    </a:lnTo>
                    <a:lnTo>
                      <a:pt x="5" y="38"/>
                    </a:lnTo>
                    <a:lnTo>
                      <a:pt x="5" y="18"/>
                    </a:lnTo>
                    <a:lnTo>
                      <a:pt x="0" y="18"/>
                    </a:lnTo>
                    <a:lnTo>
                      <a:pt x="0" y="14"/>
                    </a:lnTo>
                    <a:lnTo>
                      <a:pt x="5" y="14"/>
                    </a:lnTo>
                    <a:lnTo>
                      <a:pt x="5" y="4"/>
                    </a:lnTo>
                    <a:lnTo>
                      <a:pt x="11" y="0"/>
                    </a:lnTo>
                    <a:lnTo>
                      <a:pt x="11" y="14"/>
                    </a:lnTo>
                    <a:lnTo>
                      <a:pt x="16" y="14"/>
                    </a:lnTo>
                    <a:lnTo>
                      <a:pt x="16" y="18"/>
                    </a:lnTo>
                    <a:lnTo>
                      <a:pt x="11" y="18"/>
                    </a:lnTo>
                    <a:lnTo>
                      <a:pt x="11" y="38"/>
                    </a:lnTo>
                    <a:lnTo>
                      <a:pt x="11" y="41"/>
                    </a:lnTo>
                    <a:lnTo>
                      <a:pt x="12" y="42"/>
                    </a:lnTo>
                    <a:lnTo>
                      <a:pt x="14" y="44"/>
                    </a:lnTo>
                    <a:lnTo>
                      <a:pt x="15" y="44"/>
                    </a:lnTo>
                    <a:lnTo>
                      <a:pt x="16" y="4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81" name="Freeform 235"/>
              <p:cNvSpPr>
                <a:spLocks/>
              </p:cNvSpPr>
              <p:nvPr/>
            </p:nvSpPr>
            <p:spPr bwMode="auto">
              <a:xfrm>
                <a:off x="4264" y="3639"/>
                <a:ext cx="48" cy="36"/>
              </a:xfrm>
              <a:custGeom>
                <a:avLst/>
                <a:gdLst>
                  <a:gd name="T0" fmla="*/ 0 w 48"/>
                  <a:gd name="T1" fmla="*/ 36 h 36"/>
                  <a:gd name="T2" fmla="*/ 0 w 48"/>
                  <a:gd name="T3" fmla="*/ 2 h 36"/>
                  <a:gd name="T4" fmla="*/ 6 w 48"/>
                  <a:gd name="T5" fmla="*/ 2 h 36"/>
                  <a:gd name="T6" fmla="*/ 6 w 48"/>
                  <a:gd name="T7" fmla="*/ 6 h 36"/>
                  <a:gd name="T8" fmla="*/ 7 w 48"/>
                  <a:gd name="T9" fmla="*/ 3 h 36"/>
                  <a:gd name="T10" fmla="*/ 10 w 48"/>
                  <a:gd name="T11" fmla="*/ 2 h 36"/>
                  <a:gd name="T12" fmla="*/ 12 w 48"/>
                  <a:gd name="T13" fmla="*/ 0 h 36"/>
                  <a:gd name="T14" fmla="*/ 17 w 48"/>
                  <a:gd name="T15" fmla="*/ 0 h 36"/>
                  <a:gd name="T16" fmla="*/ 19 w 48"/>
                  <a:gd name="T17" fmla="*/ 0 h 36"/>
                  <a:gd name="T18" fmla="*/ 22 w 48"/>
                  <a:gd name="T19" fmla="*/ 2 h 36"/>
                  <a:gd name="T20" fmla="*/ 25 w 48"/>
                  <a:gd name="T21" fmla="*/ 4 h 36"/>
                  <a:gd name="T22" fmla="*/ 26 w 48"/>
                  <a:gd name="T23" fmla="*/ 6 h 36"/>
                  <a:gd name="T24" fmla="*/ 27 w 48"/>
                  <a:gd name="T25" fmla="*/ 3 h 36"/>
                  <a:gd name="T26" fmla="*/ 30 w 48"/>
                  <a:gd name="T27" fmla="*/ 2 h 36"/>
                  <a:gd name="T28" fmla="*/ 33 w 48"/>
                  <a:gd name="T29" fmla="*/ 0 h 36"/>
                  <a:gd name="T30" fmla="*/ 37 w 48"/>
                  <a:gd name="T31" fmla="*/ 0 h 36"/>
                  <a:gd name="T32" fmla="*/ 41 w 48"/>
                  <a:gd name="T33" fmla="*/ 0 h 36"/>
                  <a:gd name="T34" fmla="*/ 45 w 48"/>
                  <a:gd name="T35" fmla="*/ 3 h 36"/>
                  <a:gd name="T36" fmla="*/ 46 w 48"/>
                  <a:gd name="T37" fmla="*/ 7 h 36"/>
                  <a:gd name="T38" fmla="*/ 48 w 48"/>
                  <a:gd name="T39" fmla="*/ 13 h 36"/>
                  <a:gd name="T40" fmla="*/ 48 w 48"/>
                  <a:gd name="T41" fmla="*/ 36 h 36"/>
                  <a:gd name="T42" fmla="*/ 41 w 48"/>
                  <a:gd name="T43" fmla="*/ 36 h 36"/>
                  <a:gd name="T44" fmla="*/ 41 w 48"/>
                  <a:gd name="T45" fmla="*/ 14 h 36"/>
                  <a:gd name="T46" fmla="*/ 41 w 48"/>
                  <a:gd name="T47" fmla="*/ 11 h 36"/>
                  <a:gd name="T48" fmla="*/ 41 w 48"/>
                  <a:gd name="T49" fmla="*/ 8 h 36"/>
                  <a:gd name="T50" fmla="*/ 40 w 48"/>
                  <a:gd name="T51" fmla="*/ 7 h 36"/>
                  <a:gd name="T52" fmla="*/ 38 w 48"/>
                  <a:gd name="T53" fmla="*/ 6 h 36"/>
                  <a:gd name="T54" fmla="*/ 37 w 48"/>
                  <a:gd name="T55" fmla="*/ 6 h 36"/>
                  <a:gd name="T56" fmla="*/ 36 w 48"/>
                  <a:gd name="T57" fmla="*/ 6 h 36"/>
                  <a:gd name="T58" fmla="*/ 31 w 48"/>
                  <a:gd name="T59" fmla="*/ 6 h 36"/>
                  <a:gd name="T60" fmla="*/ 29 w 48"/>
                  <a:gd name="T61" fmla="*/ 8 h 36"/>
                  <a:gd name="T62" fmla="*/ 27 w 48"/>
                  <a:gd name="T63" fmla="*/ 11 h 36"/>
                  <a:gd name="T64" fmla="*/ 27 w 48"/>
                  <a:gd name="T65" fmla="*/ 15 h 36"/>
                  <a:gd name="T66" fmla="*/ 27 w 48"/>
                  <a:gd name="T67" fmla="*/ 36 h 36"/>
                  <a:gd name="T68" fmla="*/ 21 w 48"/>
                  <a:gd name="T69" fmla="*/ 36 h 36"/>
                  <a:gd name="T70" fmla="*/ 21 w 48"/>
                  <a:gd name="T71" fmla="*/ 14 h 36"/>
                  <a:gd name="T72" fmla="*/ 21 w 48"/>
                  <a:gd name="T73" fmla="*/ 10 h 36"/>
                  <a:gd name="T74" fmla="*/ 19 w 48"/>
                  <a:gd name="T75" fmla="*/ 7 h 36"/>
                  <a:gd name="T76" fmla="*/ 18 w 48"/>
                  <a:gd name="T77" fmla="*/ 6 h 36"/>
                  <a:gd name="T78" fmla="*/ 15 w 48"/>
                  <a:gd name="T79" fmla="*/ 6 h 36"/>
                  <a:gd name="T80" fmla="*/ 12 w 48"/>
                  <a:gd name="T81" fmla="*/ 6 h 36"/>
                  <a:gd name="T82" fmla="*/ 10 w 48"/>
                  <a:gd name="T83" fmla="*/ 7 h 36"/>
                  <a:gd name="T84" fmla="*/ 8 w 48"/>
                  <a:gd name="T85" fmla="*/ 8 h 36"/>
                  <a:gd name="T86" fmla="*/ 7 w 48"/>
                  <a:gd name="T87" fmla="*/ 11 h 36"/>
                  <a:gd name="T88" fmla="*/ 6 w 48"/>
                  <a:gd name="T89" fmla="*/ 14 h 36"/>
                  <a:gd name="T90" fmla="*/ 6 w 48"/>
                  <a:gd name="T91" fmla="*/ 18 h 36"/>
                  <a:gd name="T92" fmla="*/ 6 w 48"/>
                  <a:gd name="T93" fmla="*/ 36 h 36"/>
                  <a:gd name="T94" fmla="*/ 0 w 48"/>
                  <a:gd name="T95" fmla="*/ 36 h 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36"/>
                  <a:gd name="T146" fmla="*/ 48 w 48"/>
                  <a:gd name="T147" fmla="*/ 36 h 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36">
                    <a:moveTo>
                      <a:pt x="0" y="36"/>
                    </a:moveTo>
                    <a:lnTo>
                      <a:pt x="0" y="2"/>
                    </a:lnTo>
                    <a:lnTo>
                      <a:pt x="6" y="2"/>
                    </a:lnTo>
                    <a:lnTo>
                      <a:pt x="6" y="6"/>
                    </a:lnTo>
                    <a:lnTo>
                      <a:pt x="7" y="3"/>
                    </a:lnTo>
                    <a:lnTo>
                      <a:pt x="10" y="2"/>
                    </a:lnTo>
                    <a:lnTo>
                      <a:pt x="12" y="0"/>
                    </a:lnTo>
                    <a:lnTo>
                      <a:pt x="17" y="0"/>
                    </a:lnTo>
                    <a:lnTo>
                      <a:pt x="19" y="0"/>
                    </a:lnTo>
                    <a:lnTo>
                      <a:pt x="22" y="2"/>
                    </a:lnTo>
                    <a:lnTo>
                      <a:pt x="25" y="4"/>
                    </a:lnTo>
                    <a:lnTo>
                      <a:pt x="26" y="6"/>
                    </a:lnTo>
                    <a:lnTo>
                      <a:pt x="27" y="3"/>
                    </a:lnTo>
                    <a:lnTo>
                      <a:pt x="30" y="2"/>
                    </a:lnTo>
                    <a:lnTo>
                      <a:pt x="33" y="0"/>
                    </a:lnTo>
                    <a:lnTo>
                      <a:pt x="37" y="0"/>
                    </a:lnTo>
                    <a:lnTo>
                      <a:pt x="41" y="0"/>
                    </a:lnTo>
                    <a:lnTo>
                      <a:pt x="45" y="3"/>
                    </a:lnTo>
                    <a:lnTo>
                      <a:pt x="46" y="7"/>
                    </a:lnTo>
                    <a:lnTo>
                      <a:pt x="48" y="13"/>
                    </a:lnTo>
                    <a:lnTo>
                      <a:pt x="48" y="36"/>
                    </a:lnTo>
                    <a:lnTo>
                      <a:pt x="41" y="36"/>
                    </a:lnTo>
                    <a:lnTo>
                      <a:pt x="41" y="14"/>
                    </a:lnTo>
                    <a:lnTo>
                      <a:pt x="41" y="11"/>
                    </a:lnTo>
                    <a:lnTo>
                      <a:pt x="41" y="8"/>
                    </a:lnTo>
                    <a:lnTo>
                      <a:pt x="40" y="7"/>
                    </a:lnTo>
                    <a:lnTo>
                      <a:pt x="38" y="6"/>
                    </a:lnTo>
                    <a:lnTo>
                      <a:pt x="37" y="6"/>
                    </a:lnTo>
                    <a:lnTo>
                      <a:pt x="36" y="6"/>
                    </a:lnTo>
                    <a:lnTo>
                      <a:pt x="31" y="6"/>
                    </a:lnTo>
                    <a:lnTo>
                      <a:pt x="29" y="8"/>
                    </a:lnTo>
                    <a:lnTo>
                      <a:pt x="27" y="11"/>
                    </a:lnTo>
                    <a:lnTo>
                      <a:pt x="27" y="15"/>
                    </a:lnTo>
                    <a:lnTo>
                      <a:pt x="27" y="36"/>
                    </a:lnTo>
                    <a:lnTo>
                      <a:pt x="21" y="36"/>
                    </a:lnTo>
                    <a:lnTo>
                      <a:pt x="21" y="14"/>
                    </a:lnTo>
                    <a:lnTo>
                      <a:pt x="21" y="10"/>
                    </a:lnTo>
                    <a:lnTo>
                      <a:pt x="19" y="7"/>
                    </a:lnTo>
                    <a:lnTo>
                      <a:pt x="18" y="6"/>
                    </a:lnTo>
                    <a:lnTo>
                      <a:pt x="15" y="6"/>
                    </a:lnTo>
                    <a:lnTo>
                      <a:pt x="12" y="6"/>
                    </a:lnTo>
                    <a:lnTo>
                      <a:pt x="10" y="7"/>
                    </a:lnTo>
                    <a:lnTo>
                      <a:pt x="8" y="8"/>
                    </a:lnTo>
                    <a:lnTo>
                      <a:pt x="7" y="11"/>
                    </a:lnTo>
                    <a:lnTo>
                      <a:pt x="6" y="14"/>
                    </a:lnTo>
                    <a:lnTo>
                      <a:pt x="6" y="18"/>
                    </a:lnTo>
                    <a:lnTo>
                      <a:pt x="6" y="36"/>
                    </a:lnTo>
                    <a:lnTo>
                      <a:pt x="0" y="36"/>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82" name="Freeform 236"/>
              <p:cNvSpPr>
                <a:spLocks noEditPoints="1"/>
              </p:cNvSpPr>
              <p:nvPr/>
            </p:nvSpPr>
            <p:spPr bwMode="auto">
              <a:xfrm>
                <a:off x="4319" y="3639"/>
                <a:ext cx="32" cy="37"/>
              </a:xfrm>
              <a:custGeom>
                <a:avLst/>
                <a:gdLst>
                  <a:gd name="T0" fmla="*/ 25 w 32"/>
                  <a:gd name="T1" fmla="*/ 25 h 37"/>
                  <a:gd name="T2" fmla="*/ 32 w 32"/>
                  <a:gd name="T3" fmla="*/ 26 h 37"/>
                  <a:gd name="T4" fmla="*/ 30 w 32"/>
                  <a:gd name="T5" fmla="*/ 30 h 37"/>
                  <a:gd name="T6" fmla="*/ 27 w 32"/>
                  <a:gd name="T7" fmla="*/ 34 h 37"/>
                  <a:gd name="T8" fmla="*/ 21 w 32"/>
                  <a:gd name="T9" fmla="*/ 36 h 37"/>
                  <a:gd name="T10" fmla="*/ 16 w 32"/>
                  <a:gd name="T11" fmla="*/ 37 h 37"/>
                  <a:gd name="T12" fmla="*/ 13 w 32"/>
                  <a:gd name="T13" fmla="*/ 37 h 37"/>
                  <a:gd name="T14" fmla="*/ 9 w 32"/>
                  <a:gd name="T15" fmla="*/ 36 h 37"/>
                  <a:gd name="T16" fmla="*/ 6 w 32"/>
                  <a:gd name="T17" fmla="*/ 34 h 37"/>
                  <a:gd name="T18" fmla="*/ 4 w 32"/>
                  <a:gd name="T19" fmla="*/ 32 h 37"/>
                  <a:gd name="T20" fmla="*/ 2 w 32"/>
                  <a:gd name="T21" fmla="*/ 30 h 37"/>
                  <a:gd name="T22" fmla="*/ 1 w 32"/>
                  <a:gd name="T23" fmla="*/ 26 h 37"/>
                  <a:gd name="T24" fmla="*/ 0 w 32"/>
                  <a:gd name="T25" fmla="*/ 23 h 37"/>
                  <a:gd name="T26" fmla="*/ 0 w 32"/>
                  <a:gd name="T27" fmla="*/ 19 h 37"/>
                  <a:gd name="T28" fmla="*/ 0 w 32"/>
                  <a:gd name="T29" fmla="*/ 15 h 37"/>
                  <a:gd name="T30" fmla="*/ 1 w 32"/>
                  <a:gd name="T31" fmla="*/ 11 h 37"/>
                  <a:gd name="T32" fmla="*/ 2 w 32"/>
                  <a:gd name="T33" fmla="*/ 8 h 37"/>
                  <a:gd name="T34" fmla="*/ 4 w 32"/>
                  <a:gd name="T35" fmla="*/ 6 h 37"/>
                  <a:gd name="T36" fmla="*/ 6 w 32"/>
                  <a:gd name="T37" fmla="*/ 3 h 37"/>
                  <a:gd name="T38" fmla="*/ 9 w 32"/>
                  <a:gd name="T39" fmla="*/ 2 h 37"/>
                  <a:gd name="T40" fmla="*/ 12 w 32"/>
                  <a:gd name="T41" fmla="*/ 0 h 37"/>
                  <a:gd name="T42" fmla="*/ 16 w 32"/>
                  <a:gd name="T43" fmla="*/ 0 h 37"/>
                  <a:gd name="T44" fmla="*/ 23 w 32"/>
                  <a:gd name="T45" fmla="*/ 2 h 37"/>
                  <a:gd name="T46" fmla="*/ 27 w 32"/>
                  <a:gd name="T47" fmla="*/ 4 h 37"/>
                  <a:gd name="T48" fmla="*/ 30 w 32"/>
                  <a:gd name="T49" fmla="*/ 7 h 37"/>
                  <a:gd name="T50" fmla="*/ 31 w 32"/>
                  <a:gd name="T51" fmla="*/ 11 h 37"/>
                  <a:gd name="T52" fmla="*/ 32 w 32"/>
                  <a:gd name="T53" fmla="*/ 14 h 37"/>
                  <a:gd name="T54" fmla="*/ 32 w 32"/>
                  <a:gd name="T55" fmla="*/ 18 h 37"/>
                  <a:gd name="T56" fmla="*/ 32 w 32"/>
                  <a:gd name="T57" fmla="*/ 19 h 37"/>
                  <a:gd name="T58" fmla="*/ 32 w 32"/>
                  <a:gd name="T59" fmla="*/ 21 h 37"/>
                  <a:gd name="T60" fmla="*/ 5 w 32"/>
                  <a:gd name="T61" fmla="*/ 21 h 37"/>
                  <a:gd name="T62" fmla="*/ 6 w 32"/>
                  <a:gd name="T63" fmla="*/ 25 h 37"/>
                  <a:gd name="T64" fmla="*/ 9 w 32"/>
                  <a:gd name="T65" fmla="*/ 29 h 37"/>
                  <a:gd name="T66" fmla="*/ 12 w 32"/>
                  <a:gd name="T67" fmla="*/ 32 h 37"/>
                  <a:gd name="T68" fmla="*/ 16 w 32"/>
                  <a:gd name="T69" fmla="*/ 32 h 37"/>
                  <a:gd name="T70" fmla="*/ 19 w 32"/>
                  <a:gd name="T71" fmla="*/ 32 h 37"/>
                  <a:gd name="T72" fmla="*/ 21 w 32"/>
                  <a:gd name="T73" fmla="*/ 30 h 37"/>
                  <a:gd name="T74" fmla="*/ 24 w 32"/>
                  <a:gd name="T75" fmla="*/ 28 h 37"/>
                  <a:gd name="T76" fmla="*/ 25 w 32"/>
                  <a:gd name="T77" fmla="*/ 25 h 37"/>
                  <a:gd name="T78" fmla="*/ 6 w 32"/>
                  <a:gd name="T79" fmla="*/ 15 h 37"/>
                  <a:gd name="T80" fmla="*/ 25 w 32"/>
                  <a:gd name="T81" fmla="*/ 15 h 37"/>
                  <a:gd name="T82" fmla="*/ 25 w 32"/>
                  <a:gd name="T83" fmla="*/ 11 h 37"/>
                  <a:gd name="T84" fmla="*/ 23 w 32"/>
                  <a:gd name="T85" fmla="*/ 8 h 37"/>
                  <a:gd name="T86" fmla="*/ 20 w 32"/>
                  <a:gd name="T87" fmla="*/ 6 h 37"/>
                  <a:gd name="T88" fmla="*/ 16 w 32"/>
                  <a:gd name="T89" fmla="*/ 6 h 37"/>
                  <a:gd name="T90" fmla="*/ 12 w 32"/>
                  <a:gd name="T91" fmla="*/ 6 h 37"/>
                  <a:gd name="T92" fmla="*/ 9 w 32"/>
                  <a:gd name="T93" fmla="*/ 8 h 37"/>
                  <a:gd name="T94" fmla="*/ 6 w 32"/>
                  <a:gd name="T95" fmla="*/ 11 h 37"/>
                  <a:gd name="T96" fmla="*/ 6 w 32"/>
                  <a:gd name="T97" fmla="*/ 15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
                  <a:gd name="T148" fmla="*/ 0 h 37"/>
                  <a:gd name="T149" fmla="*/ 32 w 32"/>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 h="37">
                    <a:moveTo>
                      <a:pt x="25" y="25"/>
                    </a:moveTo>
                    <a:lnTo>
                      <a:pt x="32" y="26"/>
                    </a:lnTo>
                    <a:lnTo>
                      <a:pt x="30" y="30"/>
                    </a:lnTo>
                    <a:lnTo>
                      <a:pt x="27" y="34"/>
                    </a:lnTo>
                    <a:lnTo>
                      <a:pt x="21" y="36"/>
                    </a:lnTo>
                    <a:lnTo>
                      <a:pt x="16" y="37"/>
                    </a:lnTo>
                    <a:lnTo>
                      <a:pt x="13" y="37"/>
                    </a:lnTo>
                    <a:lnTo>
                      <a:pt x="9" y="36"/>
                    </a:lnTo>
                    <a:lnTo>
                      <a:pt x="6" y="34"/>
                    </a:lnTo>
                    <a:lnTo>
                      <a:pt x="4" y="32"/>
                    </a:lnTo>
                    <a:lnTo>
                      <a:pt x="2" y="30"/>
                    </a:lnTo>
                    <a:lnTo>
                      <a:pt x="1" y="26"/>
                    </a:lnTo>
                    <a:lnTo>
                      <a:pt x="0" y="23"/>
                    </a:lnTo>
                    <a:lnTo>
                      <a:pt x="0" y="19"/>
                    </a:lnTo>
                    <a:lnTo>
                      <a:pt x="0" y="15"/>
                    </a:lnTo>
                    <a:lnTo>
                      <a:pt x="1" y="11"/>
                    </a:lnTo>
                    <a:lnTo>
                      <a:pt x="2" y="8"/>
                    </a:lnTo>
                    <a:lnTo>
                      <a:pt x="4" y="6"/>
                    </a:lnTo>
                    <a:lnTo>
                      <a:pt x="6" y="3"/>
                    </a:lnTo>
                    <a:lnTo>
                      <a:pt x="9" y="2"/>
                    </a:lnTo>
                    <a:lnTo>
                      <a:pt x="12" y="0"/>
                    </a:lnTo>
                    <a:lnTo>
                      <a:pt x="16" y="0"/>
                    </a:lnTo>
                    <a:lnTo>
                      <a:pt x="23" y="2"/>
                    </a:lnTo>
                    <a:lnTo>
                      <a:pt x="27" y="4"/>
                    </a:lnTo>
                    <a:lnTo>
                      <a:pt x="30" y="7"/>
                    </a:lnTo>
                    <a:lnTo>
                      <a:pt x="31" y="11"/>
                    </a:lnTo>
                    <a:lnTo>
                      <a:pt x="32" y="14"/>
                    </a:lnTo>
                    <a:lnTo>
                      <a:pt x="32" y="18"/>
                    </a:lnTo>
                    <a:lnTo>
                      <a:pt x="32" y="19"/>
                    </a:lnTo>
                    <a:lnTo>
                      <a:pt x="32" y="21"/>
                    </a:lnTo>
                    <a:lnTo>
                      <a:pt x="5" y="21"/>
                    </a:lnTo>
                    <a:lnTo>
                      <a:pt x="6" y="25"/>
                    </a:lnTo>
                    <a:lnTo>
                      <a:pt x="9" y="29"/>
                    </a:lnTo>
                    <a:lnTo>
                      <a:pt x="12" y="32"/>
                    </a:lnTo>
                    <a:lnTo>
                      <a:pt x="16" y="32"/>
                    </a:lnTo>
                    <a:lnTo>
                      <a:pt x="19" y="32"/>
                    </a:lnTo>
                    <a:lnTo>
                      <a:pt x="21" y="30"/>
                    </a:lnTo>
                    <a:lnTo>
                      <a:pt x="24" y="28"/>
                    </a:lnTo>
                    <a:lnTo>
                      <a:pt x="25" y="25"/>
                    </a:lnTo>
                    <a:close/>
                    <a:moveTo>
                      <a:pt x="6" y="15"/>
                    </a:moveTo>
                    <a:lnTo>
                      <a:pt x="25" y="15"/>
                    </a:lnTo>
                    <a:lnTo>
                      <a:pt x="25" y="11"/>
                    </a:lnTo>
                    <a:lnTo>
                      <a:pt x="23" y="8"/>
                    </a:lnTo>
                    <a:lnTo>
                      <a:pt x="20" y="6"/>
                    </a:lnTo>
                    <a:lnTo>
                      <a:pt x="16" y="6"/>
                    </a:lnTo>
                    <a:lnTo>
                      <a:pt x="12" y="6"/>
                    </a:lnTo>
                    <a:lnTo>
                      <a:pt x="9" y="8"/>
                    </a:lnTo>
                    <a:lnTo>
                      <a:pt x="6" y="11"/>
                    </a:lnTo>
                    <a:lnTo>
                      <a:pt x="6" y="1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83" name="Freeform 237"/>
              <p:cNvSpPr>
                <a:spLocks/>
              </p:cNvSpPr>
              <p:nvPr/>
            </p:nvSpPr>
            <p:spPr bwMode="auto">
              <a:xfrm>
                <a:off x="4358" y="3639"/>
                <a:ext cx="29" cy="36"/>
              </a:xfrm>
              <a:custGeom>
                <a:avLst/>
                <a:gdLst>
                  <a:gd name="T0" fmla="*/ 0 w 29"/>
                  <a:gd name="T1" fmla="*/ 36 h 36"/>
                  <a:gd name="T2" fmla="*/ 0 w 29"/>
                  <a:gd name="T3" fmla="*/ 2 h 36"/>
                  <a:gd name="T4" fmla="*/ 6 w 29"/>
                  <a:gd name="T5" fmla="*/ 2 h 36"/>
                  <a:gd name="T6" fmla="*/ 6 w 29"/>
                  <a:gd name="T7" fmla="*/ 6 h 36"/>
                  <a:gd name="T8" fmla="*/ 8 w 29"/>
                  <a:gd name="T9" fmla="*/ 3 h 36"/>
                  <a:gd name="T10" fmla="*/ 11 w 29"/>
                  <a:gd name="T11" fmla="*/ 2 h 36"/>
                  <a:gd name="T12" fmla="*/ 14 w 29"/>
                  <a:gd name="T13" fmla="*/ 0 h 36"/>
                  <a:gd name="T14" fmla="*/ 16 w 29"/>
                  <a:gd name="T15" fmla="*/ 0 h 36"/>
                  <a:gd name="T16" fmla="*/ 21 w 29"/>
                  <a:gd name="T17" fmla="*/ 0 h 36"/>
                  <a:gd name="T18" fmla="*/ 23 w 29"/>
                  <a:gd name="T19" fmla="*/ 2 h 36"/>
                  <a:gd name="T20" fmla="*/ 25 w 29"/>
                  <a:gd name="T21" fmla="*/ 3 h 36"/>
                  <a:gd name="T22" fmla="*/ 27 w 29"/>
                  <a:gd name="T23" fmla="*/ 4 h 36"/>
                  <a:gd name="T24" fmla="*/ 27 w 29"/>
                  <a:gd name="T25" fmla="*/ 6 h 36"/>
                  <a:gd name="T26" fmla="*/ 29 w 29"/>
                  <a:gd name="T27" fmla="*/ 8 h 36"/>
                  <a:gd name="T28" fmla="*/ 29 w 29"/>
                  <a:gd name="T29" fmla="*/ 11 h 36"/>
                  <a:gd name="T30" fmla="*/ 29 w 29"/>
                  <a:gd name="T31" fmla="*/ 14 h 36"/>
                  <a:gd name="T32" fmla="*/ 29 w 29"/>
                  <a:gd name="T33" fmla="*/ 36 h 36"/>
                  <a:gd name="T34" fmla="*/ 23 w 29"/>
                  <a:gd name="T35" fmla="*/ 36 h 36"/>
                  <a:gd name="T36" fmla="*/ 23 w 29"/>
                  <a:gd name="T37" fmla="*/ 15 h 36"/>
                  <a:gd name="T38" fmla="*/ 23 w 29"/>
                  <a:gd name="T39" fmla="*/ 11 h 36"/>
                  <a:gd name="T40" fmla="*/ 22 w 29"/>
                  <a:gd name="T41" fmla="*/ 10 h 36"/>
                  <a:gd name="T42" fmla="*/ 22 w 29"/>
                  <a:gd name="T43" fmla="*/ 7 h 36"/>
                  <a:gd name="T44" fmla="*/ 19 w 29"/>
                  <a:gd name="T45" fmla="*/ 7 h 36"/>
                  <a:gd name="T46" fmla="*/ 18 w 29"/>
                  <a:gd name="T47" fmla="*/ 6 h 36"/>
                  <a:gd name="T48" fmla="*/ 15 w 29"/>
                  <a:gd name="T49" fmla="*/ 6 h 36"/>
                  <a:gd name="T50" fmla="*/ 12 w 29"/>
                  <a:gd name="T51" fmla="*/ 6 h 36"/>
                  <a:gd name="T52" fmla="*/ 10 w 29"/>
                  <a:gd name="T53" fmla="*/ 7 h 36"/>
                  <a:gd name="T54" fmla="*/ 7 w 29"/>
                  <a:gd name="T55" fmla="*/ 11 h 36"/>
                  <a:gd name="T56" fmla="*/ 6 w 29"/>
                  <a:gd name="T57" fmla="*/ 17 h 36"/>
                  <a:gd name="T58" fmla="*/ 6 w 29"/>
                  <a:gd name="T59" fmla="*/ 36 h 36"/>
                  <a:gd name="T60" fmla="*/ 0 w 29"/>
                  <a:gd name="T61" fmla="*/ 36 h 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
                  <a:gd name="T94" fmla="*/ 0 h 36"/>
                  <a:gd name="T95" fmla="*/ 29 w 29"/>
                  <a:gd name="T96" fmla="*/ 36 h 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 h="36">
                    <a:moveTo>
                      <a:pt x="0" y="36"/>
                    </a:moveTo>
                    <a:lnTo>
                      <a:pt x="0" y="2"/>
                    </a:lnTo>
                    <a:lnTo>
                      <a:pt x="6" y="2"/>
                    </a:lnTo>
                    <a:lnTo>
                      <a:pt x="6" y="6"/>
                    </a:lnTo>
                    <a:lnTo>
                      <a:pt x="8" y="3"/>
                    </a:lnTo>
                    <a:lnTo>
                      <a:pt x="11" y="2"/>
                    </a:lnTo>
                    <a:lnTo>
                      <a:pt x="14" y="0"/>
                    </a:lnTo>
                    <a:lnTo>
                      <a:pt x="16" y="0"/>
                    </a:lnTo>
                    <a:lnTo>
                      <a:pt x="21" y="0"/>
                    </a:lnTo>
                    <a:lnTo>
                      <a:pt x="23" y="2"/>
                    </a:lnTo>
                    <a:lnTo>
                      <a:pt x="25" y="3"/>
                    </a:lnTo>
                    <a:lnTo>
                      <a:pt x="27" y="4"/>
                    </a:lnTo>
                    <a:lnTo>
                      <a:pt x="27" y="6"/>
                    </a:lnTo>
                    <a:lnTo>
                      <a:pt x="29" y="8"/>
                    </a:lnTo>
                    <a:lnTo>
                      <a:pt x="29" y="11"/>
                    </a:lnTo>
                    <a:lnTo>
                      <a:pt x="29" y="14"/>
                    </a:lnTo>
                    <a:lnTo>
                      <a:pt x="29" y="36"/>
                    </a:lnTo>
                    <a:lnTo>
                      <a:pt x="23" y="36"/>
                    </a:lnTo>
                    <a:lnTo>
                      <a:pt x="23" y="15"/>
                    </a:lnTo>
                    <a:lnTo>
                      <a:pt x="23" y="11"/>
                    </a:lnTo>
                    <a:lnTo>
                      <a:pt x="22" y="10"/>
                    </a:lnTo>
                    <a:lnTo>
                      <a:pt x="22" y="7"/>
                    </a:lnTo>
                    <a:lnTo>
                      <a:pt x="19" y="7"/>
                    </a:lnTo>
                    <a:lnTo>
                      <a:pt x="18" y="6"/>
                    </a:lnTo>
                    <a:lnTo>
                      <a:pt x="15" y="6"/>
                    </a:lnTo>
                    <a:lnTo>
                      <a:pt x="12" y="6"/>
                    </a:lnTo>
                    <a:lnTo>
                      <a:pt x="10" y="7"/>
                    </a:lnTo>
                    <a:lnTo>
                      <a:pt x="7" y="11"/>
                    </a:lnTo>
                    <a:lnTo>
                      <a:pt x="6" y="17"/>
                    </a:lnTo>
                    <a:lnTo>
                      <a:pt x="6" y="36"/>
                    </a:lnTo>
                    <a:lnTo>
                      <a:pt x="0" y="36"/>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84" name="Freeform 238"/>
              <p:cNvSpPr>
                <a:spLocks/>
              </p:cNvSpPr>
              <p:nvPr/>
            </p:nvSpPr>
            <p:spPr bwMode="auto">
              <a:xfrm>
                <a:off x="4392" y="3627"/>
                <a:ext cx="18" cy="49"/>
              </a:xfrm>
              <a:custGeom>
                <a:avLst/>
                <a:gdLst>
                  <a:gd name="T0" fmla="*/ 16 w 18"/>
                  <a:gd name="T1" fmla="*/ 42 h 49"/>
                  <a:gd name="T2" fmla="*/ 18 w 18"/>
                  <a:gd name="T3" fmla="*/ 48 h 49"/>
                  <a:gd name="T4" fmla="*/ 15 w 18"/>
                  <a:gd name="T5" fmla="*/ 49 h 49"/>
                  <a:gd name="T6" fmla="*/ 14 w 18"/>
                  <a:gd name="T7" fmla="*/ 49 h 49"/>
                  <a:gd name="T8" fmla="*/ 11 w 18"/>
                  <a:gd name="T9" fmla="*/ 48 h 49"/>
                  <a:gd name="T10" fmla="*/ 8 w 18"/>
                  <a:gd name="T11" fmla="*/ 48 h 49"/>
                  <a:gd name="T12" fmla="*/ 7 w 18"/>
                  <a:gd name="T13" fmla="*/ 46 h 49"/>
                  <a:gd name="T14" fmla="*/ 6 w 18"/>
                  <a:gd name="T15" fmla="*/ 45 h 49"/>
                  <a:gd name="T16" fmla="*/ 6 w 18"/>
                  <a:gd name="T17" fmla="*/ 42 h 49"/>
                  <a:gd name="T18" fmla="*/ 6 w 18"/>
                  <a:gd name="T19" fmla="*/ 38 h 49"/>
                  <a:gd name="T20" fmla="*/ 6 w 18"/>
                  <a:gd name="T21" fmla="*/ 18 h 49"/>
                  <a:gd name="T22" fmla="*/ 0 w 18"/>
                  <a:gd name="T23" fmla="*/ 18 h 49"/>
                  <a:gd name="T24" fmla="*/ 0 w 18"/>
                  <a:gd name="T25" fmla="*/ 14 h 49"/>
                  <a:gd name="T26" fmla="*/ 6 w 18"/>
                  <a:gd name="T27" fmla="*/ 14 h 49"/>
                  <a:gd name="T28" fmla="*/ 6 w 18"/>
                  <a:gd name="T29" fmla="*/ 4 h 49"/>
                  <a:gd name="T30" fmla="*/ 11 w 18"/>
                  <a:gd name="T31" fmla="*/ 0 h 49"/>
                  <a:gd name="T32" fmla="*/ 11 w 18"/>
                  <a:gd name="T33" fmla="*/ 14 h 49"/>
                  <a:gd name="T34" fmla="*/ 16 w 18"/>
                  <a:gd name="T35" fmla="*/ 14 h 49"/>
                  <a:gd name="T36" fmla="*/ 16 w 18"/>
                  <a:gd name="T37" fmla="*/ 18 h 49"/>
                  <a:gd name="T38" fmla="*/ 11 w 18"/>
                  <a:gd name="T39" fmla="*/ 18 h 49"/>
                  <a:gd name="T40" fmla="*/ 11 w 18"/>
                  <a:gd name="T41" fmla="*/ 38 h 49"/>
                  <a:gd name="T42" fmla="*/ 11 w 18"/>
                  <a:gd name="T43" fmla="*/ 41 h 49"/>
                  <a:gd name="T44" fmla="*/ 11 w 18"/>
                  <a:gd name="T45" fmla="*/ 41 h 49"/>
                  <a:gd name="T46" fmla="*/ 12 w 18"/>
                  <a:gd name="T47" fmla="*/ 42 h 49"/>
                  <a:gd name="T48" fmla="*/ 12 w 18"/>
                  <a:gd name="T49" fmla="*/ 42 h 49"/>
                  <a:gd name="T50" fmla="*/ 14 w 18"/>
                  <a:gd name="T51" fmla="*/ 44 h 49"/>
                  <a:gd name="T52" fmla="*/ 14 w 18"/>
                  <a:gd name="T53" fmla="*/ 44 h 49"/>
                  <a:gd name="T54" fmla="*/ 15 w 18"/>
                  <a:gd name="T55" fmla="*/ 44 h 49"/>
                  <a:gd name="T56" fmla="*/ 16 w 18"/>
                  <a:gd name="T57" fmla="*/ 42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49"/>
                  <a:gd name="T89" fmla="*/ 18 w 18"/>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49">
                    <a:moveTo>
                      <a:pt x="16" y="42"/>
                    </a:moveTo>
                    <a:lnTo>
                      <a:pt x="18" y="48"/>
                    </a:lnTo>
                    <a:lnTo>
                      <a:pt x="15" y="49"/>
                    </a:lnTo>
                    <a:lnTo>
                      <a:pt x="14" y="49"/>
                    </a:lnTo>
                    <a:lnTo>
                      <a:pt x="11" y="48"/>
                    </a:lnTo>
                    <a:lnTo>
                      <a:pt x="8" y="48"/>
                    </a:lnTo>
                    <a:lnTo>
                      <a:pt x="7" y="46"/>
                    </a:lnTo>
                    <a:lnTo>
                      <a:pt x="6" y="45"/>
                    </a:lnTo>
                    <a:lnTo>
                      <a:pt x="6" y="42"/>
                    </a:lnTo>
                    <a:lnTo>
                      <a:pt x="6" y="38"/>
                    </a:lnTo>
                    <a:lnTo>
                      <a:pt x="6" y="18"/>
                    </a:lnTo>
                    <a:lnTo>
                      <a:pt x="0" y="18"/>
                    </a:lnTo>
                    <a:lnTo>
                      <a:pt x="0" y="14"/>
                    </a:lnTo>
                    <a:lnTo>
                      <a:pt x="6" y="14"/>
                    </a:lnTo>
                    <a:lnTo>
                      <a:pt x="6" y="4"/>
                    </a:lnTo>
                    <a:lnTo>
                      <a:pt x="11" y="0"/>
                    </a:lnTo>
                    <a:lnTo>
                      <a:pt x="11" y="14"/>
                    </a:lnTo>
                    <a:lnTo>
                      <a:pt x="16" y="14"/>
                    </a:lnTo>
                    <a:lnTo>
                      <a:pt x="16" y="18"/>
                    </a:lnTo>
                    <a:lnTo>
                      <a:pt x="11" y="18"/>
                    </a:lnTo>
                    <a:lnTo>
                      <a:pt x="11" y="38"/>
                    </a:lnTo>
                    <a:lnTo>
                      <a:pt x="11" y="41"/>
                    </a:lnTo>
                    <a:lnTo>
                      <a:pt x="12" y="42"/>
                    </a:lnTo>
                    <a:lnTo>
                      <a:pt x="14" y="44"/>
                    </a:lnTo>
                    <a:lnTo>
                      <a:pt x="15" y="44"/>
                    </a:lnTo>
                    <a:lnTo>
                      <a:pt x="16" y="4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85" name="Freeform 239"/>
              <p:cNvSpPr>
                <a:spLocks noEditPoints="1"/>
              </p:cNvSpPr>
              <p:nvPr/>
            </p:nvSpPr>
            <p:spPr bwMode="auto">
              <a:xfrm>
                <a:off x="4417" y="3641"/>
                <a:ext cx="6" cy="34"/>
              </a:xfrm>
              <a:custGeom>
                <a:avLst/>
                <a:gdLst>
                  <a:gd name="T0" fmla="*/ 0 w 6"/>
                  <a:gd name="T1" fmla="*/ 5 h 34"/>
                  <a:gd name="T2" fmla="*/ 0 w 6"/>
                  <a:gd name="T3" fmla="*/ 0 h 34"/>
                  <a:gd name="T4" fmla="*/ 6 w 6"/>
                  <a:gd name="T5" fmla="*/ 0 h 34"/>
                  <a:gd name="T6" fmla="*/ 6 w 6"/>
                  <a:gd name="T7" fmla="*/ 5 h 34"/>
                  <a:gd name="T8" fmla="*/ 0 w 6"/>
                  <a:gd name="T9" fmla="*/ 5 h 34"/>
                  <a:gd name="T10" fmla="*/ 0 w 6"/>
                  <a:gd name="T11" fmla="*/ 34 h 34"/>
                  <a:gd name="T12" fmla="*/ 0 w 6"/>
                  <a:gd name="T13" fmla="*/ 27 h 34"/>
                  <a:gd name="T14" fmla="*/ 6 w 6"/>
                  <a:gd name="T15" fmla="*/ 27 h 34"/>
                  <a:gd name="T16" fmla="*/ 6 w 6"/>
                  <a:gd name="T17" fmla="*/ 34 h 34"/>
                  <a:gd name="T18" fmla="*/ 0 w 6"/>
                  <a:gd name="T19" fmla="*/ 34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34"/>
                  <a:gd name="T32" fmla="*/ 6 w 6"/>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34">
                    <a:moveTo>
                      <a:pt x="0" y="5"/>
                    </a:moveTo>
                    <a:lnTo>
                      <a:pt x="0" y="0"/>
                    </a:lnTo>
                    <a:lnTo>
                      <a:pt x="6" y="0"/>
                    </a:lnTo>
                    <a:lnTo>
                      <a:pt x="6" y="5"/>
                    </a:lnTo>
                    <a:lnTo>
                      <a:pt x="0" y="5"/>
                    </a:lnTo>
                    <a:close/>
                    <a:moveTo>
                      <a:pt x="0" y="34"/>
                    </a:moveTo>
                    <a:lnTo>
                      <a:pt x="0" y="27"/>
                    </a:lnTo>
                    <a:lnTo>
                      <a:pt x="6" y="27"/>
                    </a:lnTo>
                    <a:lnTo>
                      <a:pt x="6" y="34"/>
                    </a:lnTo>
                    <a:lnTo>
                      <a:pt x="0" y="3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86" name="Freeform 240"/>
              <p:cNvSpPr>
                <a:spLocks noEditPoints="1"/>
              </p:cNvSpPr>
              <p:nvPr/>
            </p:nvSpPr>
            <p:spPr bwMode="auto">
              <a:xfrm>
                <a:off x="4061" y="3774"/>
                <a:ext cx="44" cy="49"/>
              </a:xfrm>
              <a:custGeom>
                <a:avLst/>
                <a:gdLst>
                  <a:gd name="T0" fmla="*/ 0 w 44"/>
                  <a:gd name="T1" fmla="*/ 49 h 49"/>
                  <a:gd name="T2" fmla="*/ 0 w 44"/>
                  <a:gd name="T3" fmla="*/ 0 h 49"/>
                  <a:gd name="T4" fmla="*/ 21 w 44"/>
                  <a:gd name="T5" fmla="*/ 0 h 49"/>
                  <a:gd name="T6" fmla="*/ 28 w 44"/>
                  <a:gd name="T7" fmla="*/ 0 h 49"/>
                  <a:gd name="T8" fmla="*/ 32 w 44"/>
                  <a:gd name="T9" fmla="*/ 2 h 49"/>
                  <a:gd name="T10" fmla="*/ 36 w 44"/>
                  <a:gd name="T11" fmla="*/ 3 h 49"/>
                  <a:gd name="T12" fmla="*/ 39 w 44"/>
                  <a:gd name="T13" fmla="*/ 6 h 49"/>
                  <a:gd name="T14" fmla="*/ 40 w 44"/>
                  <a:gd name="T15" fmla="*/ 10 h 49"/>
                  <a:gd name="T16" fmla="*/ 40 w 44"/>
                  <a:gd name="T17" fmla="*/ 14 h 49"/>
                  <a:gd name="T18" fmla="*/ 40 w 44"/>
                  <a:gd name="T19" fmla="*/ 19 h 49"/>
                  <a:gd name="T20" fmla="*/ 37 w 44"/>
                  <a:gd name="T21" fmla="*/ 23 h 49"/>
                  <a:gd name="T22" fmla="*/ 33 w 44"/>
                  <a:gd name="T23" fmla="*/ 26 h 49"/>
                  <a:gd name="T24" fmla="*/ 28 w 44"/>
                  <a:gd name="T25" fmla="*/ 28 h 49"/>
                  <a:gd name="T26" fmla="*/ 30 w 44"/>
                  <a:gd name="T27" fmla="*/ 29 h 49"/>
                  <a:gd name="T28" fmla="*/ 33 w 44"/>
                  <a:gd name="T29" fmla="*/ 32 h 49"/>
                  <a:gd name="T30" fmla="*/ 34 w 44"/>
                  <a:gd name="T31" fmla="*/ 34 h 49"/>
                  <a:gd name="T32" fmla="*/ 39 w 44"/>
                  <a:gd name="T33" fmla="*/ 40 h 49"/>
                  <a:gd name="T34" fmla="*/ 44 w 44"/>
                  <a:gd name="T35" fmla="*/ 49 h 49"/>
                  <a:gd name="T36" fmla="*/ 32 w 44"/>
                  <a:gd name="T37" fmla="*/ 49 h 49"/>
                  <a:gd name="T38" fmla="*/ 25 w 44"/>
                  <a:gd name="T39" fmla="*/ 38 h 49"/>
                  <a:gd name="T40" fmla="*/ 22 w 44"/>
                  <a:gd name="T41" fmla="*/ 34 h 49"/>
                  <a:gd name="T42" fmla="*/ 19 w 44"/>
                  <a:gd name="T43" fmla="*/ 32 h 49"/>
                  <a:gd name="T44" fmla="*/ 18 w 44"/>
                  <a:gd name="T45" fmla="*/ 30 h 49"/>
                  <a:gd name="T46" fmla="*/ 17 w 44"/>
                  <a:gd name="T47" fmla="*/ 29 h 49"/>
                  <a:gd name="T48" fmla="*/ 15 w 44"/>
                  <a:gd name="T49" fmla="*/ 29 h 49"/>
                  <a:gd name="T50" fmla="*/ 13 w 44"/>
                  <a:gd name="T51" fmla="*/ 29 h 49"/>
                  <a:gd name="T52" fmla="*/ 10 w 44"/>
                  <a:gd name="T53" fmla="*/ 29 h 49"/>
                  <a:gd name="T54" fmla="*/ 10 w 44"/>
                  <a:gd name="T55" fmla="*/ 49 h 49"/>
                  <a:gd name="T56" fmla="*/ 0 w 44"/>
                  <a:gd name="T57" fmla="*/ 49 h 49"/>
                  <a:gd name="T58" fmla="*/ 10 w 44"/>
                  <a:gd name="T59" fmla="*/ 21 h 49"/>
                  <a:gd name="T60" fmla="*/ 17 w 44"/>
                  <a:gd name="T61" fmla="*/ 21 h 49"/>
                  <a:gd name="T62" fmla="*/ 24 w 44"/>
                  <a:gd name="T63" fmla="*/ 21 h 49"/>
                  <a:gd name="T64" fmla="*/ 26 w 44"/>
                  <a:gd name="T65" fmla="*/ 21 h 49"/>
                  <a:gd name="T66" fmla="*/ 28 w 44"/>
                  <a:gd name="T67" fmla="*/ 19 h 49"/>
                  <a:gd name="T68" fmla="*/ 29 w 44"/>
                  <a:gd name="T69" fmla="*/ 18 h 49"/>
                  <a:gd name="T70" fmla="*/ 30 w 44"/>
                  <a:gd name="T71" fmla="*/ 17 h 49"/>
                  <a:gd name="T72" fmla="*/ 30 w 44"/>
                  <a:gd name="T73" fmla="*/ 15 h 49"/>
                  <a:gd name="T74" fmla="*/ 29 w 44"/>
                  <a:gd name="T75" fmla="*/ 13 h 49"/>
                  <a:gd name="T76" fmla="*/ 29 w 44"/>
                  <a:gd name="T77" fmla="*/ 11 h 49"/>
                  <a:gd name="T78" fmla="*/ 28 w 44"/>
                  <a:gd name="T79" fmla="*/ 10 h 49"/>
                  <a:gd name="T80" fmla="*/ 25 w 44"/>
                  <a:gd name="T81" fmla="*/ 8 h 49"/>
                  <a:gd name="T82" fmla="*/ 22 w 44"/>
                  <a:gd name="T83" fmla="*/ 8 h 49"/>
                  <a:gd name="T84" fmla="*/ 18 w 44"/>
                  <a:gd name="T85" fmla="*/ 8 h 49"/>
                  <a:gd name="T86" fmla="*/ 10 w 44"/>
                  <a:gd name="T87" fmla="*/ 8 h 49"/>
                  <a:gd name="T88" fmla="*/ 10 w 44"/>
                  <a:gd name="T89" fmla="*/ 21 h 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
                  <a:gd name="T136" fmla="*/ 0 h 49"/>
                  <a:gd name="T137" fmla="*/ 44 w 44"/>
                  <a:gd name="T138" fmla="*/ 49 h 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 h="49">
                    <a:moveTo>
                      <a:pt x="0" y="49"/>
                    </a:moveTo>
                    <a:lnTo>
                      <a:pt x="0" y="0"/>
                    </a:lnTo>
                    <a:lnTo>
                      <a:pt x="21" y="0"/>
                    </a:lnTo>
                    <a:lnTo>
                      <a:pt x="28" y="0"/>
                    </a:lnTo>
                    <a:lnTo>
                      <a:pt x="32" y="2"/>
                    </a:lnTo>
                    <a:lnTo>
                      <a:pt x="36" y="3"/>
                    </a:lnTo>
                    <a:lnTo>
                      <a:pt x="39" y="6"/>
                    </a:lnTo>
                    <a:lnTo>
                      <a:pt x="40" y="10"/>
                    </a:lnTo>
                    <a:lnTo>
                      <a:pt x="40" y="14"/>
                    </a:lnTo>
                    <a:lnTo>
                      <a:pt x="40" y="19"/>
                    </a:lnTo>
                    <a:lnTo>
                      <a:pt x="37" y="23"/>
                    </a:lnTo>
                    <a:lnTo>
                      <a:pt x="33" y="26"/>
                    </a:lnTo>
                    <a:lnTo>
                      <a:pt x="28" y="28"/>
                    </a:lnTo>
                    <a:lnTo>
                      <a:pt x="30" y="29"/>
                    </a:lnTo>
                    <a:lnTo>
                      <a:pt x="33" y="32"/>
                    </a:lnTo>
                    <a:lnTo>
                      <a:pt x="34" y="34"/>
                    </a:lnTo>
                    <a:lnTo>
                      <a:pt x="39" y="40"/>
                    </a:lnTo>
                    <a:lnTo>
                      <a:pt x="44" y="49"/>
                    </a:lnTo>
                    <a:lnTo>
                      <a:pt x="32" y="49"/>
                    </a:lnTo>
                    <a:lnTo>
                      <a:pt x="25" y="38"/>
                    </a:lnTo>
                    <a:lnTo>
                      <a:pt x="22" y="34"/>
                    </a:lnTo>
                    <a:lnTo>
                      <a:pt x="19" y="32"/>
                    </a:lnTo>
                    <a:lnTo>
                      <a:pt x="18" y="30"/>
                    </a:lnTo>
                    <a:lnTo>
                      <a:pt x="17" y="29"/>
                    </a:lnTo>
                    <a:lnTo>
                      <a:pt x="15" y="29"/>
                    </a:lnTo>
                    <a:lnTo>
                      <a:pt x="13" y="29"/>
                    </a:lnTo>
                    <a:lnTo>
                      <a:pt x="10" y="29"/>
                    </a:lnTo>
                    <a:lnTo>
                      <a:pt x="10" y="49"/>
                    </a:lnTo>
                    <a:lnTo>
                      <a:pt x="0" y="49"/>
                    </a:lnTo>
                    <a:close/>
                    <a:moveTo>
                      <a:pt x="10" y="21"/>
                    </a:moveTo>
                    <a:lnTo>
                      <a:pt x="17" y="21"/>
                    </a:lnTo>
                    <a:lnTo>
                      <a:pt x="24" y="21"/>
                    </a:lnTo>
                    <a:lnTo>
                      <a:pt x="26" y="21"/>
                    </a:lnTo>
                    <a:lnTo>
                      <a:pt x="28" y="19"/>
                    </a:lnTo>
                    <a:lnTo>
                      <a:pt x="29" y="18"/>
                    </a:lnTo>
                    <a:lnTo>
                      <a:pt x="30" y="17"/>
                    </a:lnTo>
                    <a:lnTo>
                      <a:pt x="30" y="15"/>
                    </a:lnTo>
                    <a:lnTo>
                      <a:pt x="29" y="13"/>
                    </a:lnTo>
                    <a:lnTo>
                      <a:pt x="29" y="11"/>
                    </a:lnTo>
                    <a:lnTo>
                      <a:pt x="28" y="10"/>
                    </a:lnTo>
                    <a:lnTo>
                      <a:pt x="25" y="8"/>
                    </a:lnTo>
                    <a:lnTo>
                      <a:pt x="22" y="8"/>
                    </a:lnTo>
                    <a:lnTo>
                      <a:pt x="18" y="8"/>
                    </a:lnTo>
                    <a:lnTo>
                      <a:pt x="10" y="8"/>
                    </a:lnTo>
                    <a:lnTo>
                      <a:pt x="10" y="21"/>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87" name="Freeform 241"/>
              <p:cNvSpPr>
                <a:spLocks/>
              </p:cNvSpPr>
              <p:nvPr/>
            </p:nvSpPr>
            <p:spPr bwMode="auto">
              <a:xfrm>
                <a:off x="4110" y="3774"/>
                <a:ext cx="37" cy="49"/>
              </a:xfrm>
              <a:custGeom>
                <a:avLst/>
                <a:gdLst>
                  <a:gd name="T0" fmla="*/ 0 w 37"/>
                  <a:gd name="T1" fmla="*/ 49 h 49"/>
                  <a:gd name="T2" fmla="*/ 0 w 37"/>
                  <a:gd name="T3" fmla="*/ 0 h 49"/>
                  <a:gd name="T4" fmla="*/ 36 w 37"/>
                  <a:gd name="T5" fmla="*/ 0 h 49"/>
                  <a:gd name="T6" fmla="*/ 36 w 37"/>
                  <a:gd name="T7" fmla="*/ 8 h 49"/>
                  <a:gd name="T8" fmla="*/ 10 w 37"/>
                  <a:gd name="T9" fmla="*/ 8 h 49"/>
                  <a:gd name="T10" fmla="*/ 10 w 37"/>
                  <a:gd name="T11" fmla="*/ 19 h 49"/>
                  <a:gd name="T12" fmla="*/ 34 w 37"/>
                  <a:gd name="T13" fmla="*/ 19 h 49"/>
                  <a:gd name="T14" fmla="*/ 34 w 37"/>
                  <a:gd name="T15" fmla="*/ 28 h 49"/>
                  <a:gd name="T16" fmla="*/ 10 w 37"/>
                  <a:gd name="T17" fmla="*/ 28 h 49"/>
                  <a:gd name="T18" fmla="*/ 10 w 37"/>
                  <a:gd name="T19" fmla="*/ 41 h 49"/>
                  <a:gd name="T20" fmla="*/ 37 w 37"/>
                  <a:gd name="T21" fmla="*/ 41 h 49"/>
                  <a:gd name="T22" fmla="*/ 37 w 37"/>
                  <a:gd name="T23" fmla="*/ 49 h 49"/>
                  <a:gd name="T24" fmla="*/ 0 w 37"/>
                  <a:gd name="T25" fmla="*/ 49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49"/>
                  <a:gd name="T41" fmla="*/ 37 w 37"/>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49">
                    <a:moveTo>
                      <a:pt x="0" y="49"/>
                    </a:moveTo>
                    <a:lnTo>
                      <a:pt x="0" y="0"/>
                    </a:lnTo>
                    <a:lnTo>
                      <a:pt x="36" y="0"/>
                    </a:lnTo>
                    <a:lnTo>
                      <a:pt x="36" y="8"/>
                    </a:lnTo>
                    <a:lnTo>
                      <a:pt x="10" y="8"/>
                    </a:lnTo>
                    <a:lnTo>
                      <a:pt x="10" y="19"/>
                    </a:lnTo>
                    <a:lnTo>
                      <a:pt x="34" y="19"/>
                    </a:lnTo>
                    <a:lnTo>
                      <a:pt x="34" y="28"/>
                    </a:lnTo>
                    <a:lnTo>
                      <a:pt x="10" y="28"/>
                    </a:lnTo>
                    <a:lnTo>
                      <a:pt x="10" y="41"/>
                    </a:lnTo>
                    <a:lnTo>
                      <a:pt x="37" y="41"/>
                    </a:lnTo>
                    <a:lnTo>
                      <a:pt x="37" y="49"/>
                    </a:lnTo>
                    <a:lnTo>
                      <a:pt x="0" y="49"/>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88" name="Freeform 242"/>
              <p:cNvSpPr>
                <a:spLocks noEditPoints="1"/>
              </p:cNvSpPr>
              <p:nvPr/>
            </p:nvSpPr>
            <p:spPr bwMode="auto">
              <a:xfrm>
                <a:off x="4155" y="3774"/>
                <a:ext cx="38" cy="49"/>
              </a:xfrm>
              <a:custGeom>
                <a:avLst/>
                <a:gdLst>
                  <a:gd name="T0" fmla="*/ 0 w 38"/>
                  <a:gd name="T1" fmla="*/ 49 h 49"/>
                  <a:gd name="T2" fmla="*/ 0 w 38"/>
                  <a:gd name="T3" fmla="*/ 0 h 49"/>
                  <a:gd name="T4" fmla="*/ 17 w 38"/>
                  <a:gd name="T5" fmla="*/ 0 h 49"/>
                  <a:gd name="T6" fmla="*/ 23 w 38"/>
                  <a:gd name="T7" fmla="*/ 0 h 49"/>
                  <a:gd name="T8" fmla="*/ 28 w 38"/>
                  <a:gd name="T9" fmla="*/ 2 h 49"/>
                  <a:gd name="T10" fmla="*/ 32 w 38"/>
                  <a:gd name="T11" fmla="*/ 3 h 49"/>
                  <a:gd name="T12" fmla="*/ 36 w 38"/>
                  <a:gd name="T13" fmla="*/ 6 h 49"/>
                  <a:gd name="T14" fmla="*/ 37 w 38"/>
                  <a:gd name="T15" fmla="*/ 10 h 49"/>
                  <a:gd name="T16" fmla="*/ 38 w 38"/>
                  <a:gd name="T17" fmla="*/ 15 h 49"/>
                  <a:gd name="T18" fmla="*/ 37 w 38"/>
                  <a:gd name="T19" fmla="*/ 19 h 49"/>
                  <a:gd name="T20" fmla="*/ 36 w 38"/>
                  <a:gd name="T21" fmla="*/ 23 h 49"/>
                  <a:gd name="T22" fmla="*/ 34 w 38"/>
                  <a:gd name="T23" fmla="*/ 26 h 49"/>
                  <a:gd name="T24" fmla="*/ 32 w 38"/>
                  <a:gd name="T25" fmla="*/ 28 h 49"/>
                  <a:gd name="T26" fmla="*/ 30 w 38"/>
                  <a:gd name="T27" fmla="*/ 29 h 49"/>
                  <a:gd name="T28" fmla="*/ 28 w 38"/>
                  <a:gd name="T29" fmla="*/ 30 h 49"/>
                  <a:gd name="T30" fmla="*/ 22 w 38"/>
                  <a:gd name="T31" fmla="*/ 30 h 49"/>
                  <a:gd name="T32" fmla="*/ 17 w 38"/>
                  <a:gd name="T33" fmla="*/ 30 h 49"/>
                  <a:gd name="T34" fmla="*/ 10 w 38"/>
                  <a:gd name="T35" fmla="*/ 30 h 49"/>
                  <a:gd name="T36" fmla="*/ 10 w 38"/>
                  <a:gd name="T37" fmla="*/ 49 h 49"/>
                  <a:gd name="T38" fmla="*/ 0 w 38"/>
                  <a:gd name="T39" fmla="*/ 49 h 49"/>
                  <a:gd name="T40" fmla="*/ 10 w 38"/>
                  <a:gd name="T41" fmla="*/ 8 h 49"/>
                  <a:gd name="T42" fmla="*/ 10 w 38"/>
                  <a:gd name="T43" fmla="*/ 22 h 49"/>
                  <a:gd name="T44" fmla="*/ 15 w 38"/>
                  <a:gd name="T45" fmla="*/ 22 h 49"/>
                  <a:gd name="T46" fmla="*/ 21 w 38"/>
                  <a:gd name="T47" fmla="*/ 22 h 49"/>
                  <a:gd name="T48" fmla="*/ 23 w 38"/>
                  <a:gd name="T49" fmla="*/ 22 h 49"/>
                  <a:gd name="T50" fmla="*/ 25 w 38"/>
                  <a:gd name="T51" fmla="*/ 21 h 49"/>
                  <a:gd name="T52" fmla="*/ 26 w 38"/>
                  <a:gd name="T53" fmla="*/ 19 h 49"/>
                  <a:gd name="T54" fmla="*/ 28 w 38"/>
                  <a:gd name="T55" fmla="*/ 18 h 49"/>
                  <a:gd name="T56" fmla="*/ 28 w 38"/>
                  <a:gd name="T57" fmla="*/ 15 h 49"/>
                  <a:gd name="T58" fmla="*/ 28 w 38"/>
                  <a:gd name="T59" fmla="*/ 13 h 49"/>
                  <a:gd name="T60" fmla="*/ 26 w 38"/>
                  <a:gd name="T61" fmla="*/ 11 h 49"/>
                  <a:gd name="T62" fmla="*/ 25 w 38"/>
                  <a:gd name="T63" fmla="*/ 10 h 49"/>
                  <a:gd name="T64" fmla="*/ 22 w 38"/>
                  <a:gd name="T65" fmla="*/ 8 h 49"/>
                  <a:gd name="T66" fmla="*/ 19 w 38"/>
                  <a:gd name="T67" fmla="*/ 8 h 49"/>
                  <a:gd name="T68" fmla="*/ 15 w 38"/>
                  <a:gd name="T69" fmla="*/ 8 h 49"/>
                  <a:gd name="T70" fmla="*/ 10 w 38"/>
                  <a:gd name="T71" fmla="*/ 8 h 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49"/>
                  <a:gd name="T110" fmla="*/ 38 w 38"/>
                  <a:gd name="T111" fmla="*/ 49 h 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49">
                    <a:moveTo>
                      <a:pt x="0" y="49"/>
                    </a:moveTo>
                    <a:lnTo>
                      <a:pt x="0" y="0"/>
                    </a:lnTo>
                    <a:lnTo>
                      <a:pt x="17" y="0"/>
                    </a:lnTo>
                    <a:lnTo>
                      <a:pt x="23" y="0"/>
                    </a:lnTo>
                    <a:lnTo>
                      <a:pt x="28" y="2"/>
                    </a:lnTo>
                    <a:lnTo>
                      <a:pt x="32" y="3"/>
                    </a:lnTo>
                    <a:lnTo>
                      <a:pt x="36" y="6"/>
                    </a:lnTo>
                    <a:lnTo>
                      <a:pt x="37" y="10"/>
                    </a:lnTo>
                    <a:lnTo>
                      <a:pt x="38" y="15"/>
                    </a:lnTo>
                    <a:lnTo>
                      <a:pt x="37" y="19"/>
                    </a:lnTo>
                    <a:lnTo>
                      <a:pt x="36" y="23"/>
                    </a:lnTo>
                    <a:lnTo>
                      <a:pt x="34" y="26"/>
                    </a:lnTo>
                    <a:lnTo>
                      <a:pt x="32" y="28"/>
                    </a:lnTo>
                    <a:lnTo>
                      <a:pt x="30" y="29"/>
                    </a:lnTo>
                    <a:lnTo>
                      <a:pt x="28" y="30"/>
                    </a:lnTo>
                    <a:lnTo>
                      <a:pt x="22" y="30"/>
                    </a:lnTo>
                    <a:lnTo>
                      <a:pt x="17" y="30"/>
                    </a:lnTo>
                    <a:lnTo>
                      <a:pt x="10" y="30"/>
                    </a:lnTo>
                    <a:lnTo>
                      <a:pt x="10" y="49"/>
                    </a:lnTo>
                    <a:lnTo>
                      <a:pt x="0" y="49"/>
                    </a:lnTo>
                    <a:close/>
                    <a:moveTo>
                      <a:pt x="10" y="8"/>
                    </a:moveTo>
                    <a:lnTo>
                      <a:pt x="10" y="22"/>
                    </a:lnTo>
                    <a:lnTo>
                      <a:pt x="15" y="22"/>
                    </a:lnTo>
                    <a:lnTo>
                      <a:pt x="21" y="22"/>
                    </a:lnTo>
                    <a:lnTo>
                      <a:pt x="23" y="22"/>
                    </a:lnTo>
                    <a:lnTo>
                      <a:pt x="25" y="21"/>
                    </a:lnTo>
                    <a:lnTo>
                      <a:pt x="26" y="19"/>
                    </a:lnTo>
                    <a:lnTo>
                      <a:pt x="28" y="18"/>
                    </a:lnTo>
                    <a:lnTo>
                      <a:pt x="28" y="15"/>
                    </a:lnTo>
                    <a:lnTo>
                      <a:pt x="28" y="13"/>
                    </a:lnTo>
                    <a:lnTo>
                      <a:pt x="26" y="11"/>
                    </a:lnTo>
                    <a:lnTo>
                      <a:pt x="25" y="10"/>
                    </a:lnTo>
                    <a:lnTo>
                      <a:pt x="22" y="8"/>
                    </a:lnTo>
                    <a:lnTo>
                      <a:pt x="19" y="8"/>
                    </a:lnTo>
                    <a:lnTo>
                      <a:pt x="15" y="8"/>
                    </a:lnTo>
                    <a:lnTo>
                      <a:pt x="10" y="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89" name="Freeform 243"/>
              <p:cNvSpPr>
                <a:spLocks/>
              </p:cNvSpPr>
              <p:nvPr/>
            </p:nvSpPr>
            <p:spPr bwMode="auto">
              <a:xfrm>
                <a:off x="4200" y="3774"/>
                <a:ext cx="40" cy="49"/>
              </a:xfrm>
              <a:custGeom>
                <a:avLst/>
                <a:gdLst>
                  <a:gd name="T0" fmla="*/ 0 w 40"/>
                  <a:gd name="T1" fmla="*/ 0 h 49"/>
                  <a:gd name="T2" fmla="*/ 11 w 40"/>
                  <a:gd name="T3" fmla="*/ 0 h 49"/>
                  <a:gd name="T4" fmla="*/ 11 w 40"/>
                  <a:gd name="T5" fmla="*/ 26 h 49"/>
                  <a:gd name="T6" fmla="*/ 11 w 40"/>
                  <a:gd name="T7" fmla="*/ 32 h 49"/>
                  <a:gd name="T8" fmla="*/ 11 w 40"/>
                  <a:gd name="T9" fmla="*/ 34 h 49"/>
                  <a:gd name="T10" fmla="*/ 12 w 40"/>
                  <a:gd name="T11" fmla="*/ 37 h 49"/>
                  <a:gd name="T12" fmla="*/ 14 w 40"/>
                  <a:gd name="T13" fmla="*/ 40 h 49"/>
                  <a:gd name="T14" fmla="*/ 17 w 40"/>
                  <a:gd name="T15" fmla="*/ 41 h 49"/>
                  <a:gd name="T16" fmla="*/ 21 w 40"/>
                  <a:gd name="T17" fmla="*/ 41 h 49"/>
                  <a:gd name="T18" fmla="*/ 25 w 40"/>
                  <a:gd name="T19" fmla="*/ 41 h 49"/>
                  <a:gd name="T20" fmla="*/ 27 w 40"/>
                  <a:gd name="T21" fmla="*/ 40 h 49"/>
                  <a:gd name="T22" fmla="*/ 29 w 40"/>
                  <a:gd name="T23" fmla="*/ 38 h 49"/>
                  <a:gd name="T24" fmla="*/ 29 w 40"/>
                  <a:gd name="T25" fmla="*/ 36 h 49"/>
                  <a:gd name="T26" fmla="*/ 30 w 40"/>
                  <a:gd name="T27" fmla="*/ 32 h 49"/>
                  <a:gd name="T28" fmla="*/ 30 w 40"/>
                  <a:gd name="T29" fmla="*/ 28 h 49"/>
                  <a:gd name="T30" fmla="*/ 30 w 40"/>
                  <a:gd name="T31" fmla="*/ 0 h 49"/>
                  <a:gd name="T32" fmla="*/ 40 w 40"/>
                  <a:gd name="T33" fmla="*/ 0 h 49"/>
                  <a:gd name="T34" fmla="*/ 40 w 40"/>
                  <a:gd name="T35" fmla="*/ 26 h 49"/>
                  <a:gd name="T36" fmla="*/ 40 w 40"/>
                  <a:gd name="T37" fmla="*/ 33 h 49"/>
                  <a:gd name="T38" fmla="*/ 38 w 40"/>
                  <a:gd name="T39" fmla="*/ 38 h 49"/>
                  <a:gd name="T40" fmla="*/ 38 w 40"/>
                  <a:gd name="T41" fmla="*/ 41 h 49"/>
                  <a:gd name="T42" fmla="*/ 36 w 40"/>
                  <a:gd name="T43" fmla="*/ 44 h 49"/>
                  <a:gd name="T44" fmla="*/ 33 w 40"/>
                  <a:gd name="T45" fmla="*/ 47 h 49"/>
                  <a:gd name="T46" fmla="*/ 30 w 40"/>
                  <a:gd name="T47" fmla="*/ 48 h 49"/>
                  <a:gd name="T48" fmla="*/ 26 w 40"/>
                  <a:gd name="T49" fmla="*/ 49 h 49"/>
                  <a:gd name="T50" fmla="*/ 21 w 40"/>
                  <a:gd name="T51" fmla="*/ 49 h 49"/>
                  <a:gd name="T52" fmla="*/ 15 w 40"/>
                  <a:gd name="T53" fmla="*/ 49 h 49"/>
                  <a:gd name="T54" fmla="*/ 10 w 40"/>
                  <a:gd name="T55" fmla="*/ 48 h 49"/>
                  <a:gd name="T56" fmla="*/ 7 w 40"/>
                  <a:gd name="T57" fmla="*/ 47 h 49"/>
                  <a:gd name="T58" fmla="*/ 4 w 40"/>
                  <a:gd name="T59" fmla="*/ 44 h 49"/>
                  <a:gd name="T60" fmla="*/ 3 w 40"/>
                  <a:gd name="T61" fmla="*/ 41 h 49"/>
                  <a:gd name="T62" fmla="*/ 2 w 40"/>
                  <a:gd name="T63" fmla="*/ 38 h 49"/>
                  <a:gd name="T64" fmla="*/ 2 w 40"/>
                  <a:gd name="T65" fmla="*/ 33 h 49"/>
                  <a:gd name="T66" fmla="*/ 0 w 40"/>
                  <a:gd name="T67" fmla="*/ 26 h 49"/>
                  <a:gd name="T68" fmla="*/ 0 w 40"/>
                  <a:gd name="T69" fmla="*/ 0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9"/>
                  <a:gd name="T107" fmla="*/ 40 w 40"/>
                  <a:gd name="T108" fmla="*/ 49 h 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9">
                    <a:moveTo>
                      <a:pt x="0" y="0"/>
                    </a:moveTo>
                    <a:lnTo>
                      <a:pt x="11" y="0"/>
                    </a:lnTo>
                    <a:lnTo>
                      <a:pt x="11" y="26"/>
                    </a:lnTo>
                    <a:lnTo>
                      <a:pt x="11" y="32"/>
                    </a:lnTo>
                    <a:lnTo>
                      <a:pt x="11" y="34"/>
                    </a:lnTo>
                    <a:lnTo>
                      <a:pt x="12" y="37"/>
                    </a:lnTo>
                    <a:lnTo>
                      <a:pt x="14" y="40"/>
                    </a:lnTo>
                    <a:lnTo>
                      <a:pt x="17" y="41"/>
                    </a:lnTo>
                    <a:lnTo>
                      <a:pt x="21" y="41"/>
                    </a:lnTo>
                    <a:lnTo>
                      <a:pt x="25" y="41"/>
                    </a:lnTo>
                    <a:lnTo>
                      <a:pt x="27" y="40"/>
                    </a:lnTo>
                    <a:lnTo>
                      <a:pt x="29" y="38"/>
                    </a:lnTo>
                    <a:lnTo>
                      <a:pt x="29" y="36"/>
                    </a:lnTo>
                    <a:lnTo>
                      <a:pt x="30" y="32"/>
                    </a:lnTo>
                    <a:lnTo>
                      <a:pt x="30" y="28"/>
                    </a:lnTo>
                    <a:lnTo>
                      <a:pt x="30" y="0"/>
                    </a:lnTo>
                    <a:lnTo>
                      <a:pt x="40" y="0"/>
                    </a:lnTo>
                    <a:lnTo>
                      <a:pt x="40" y="26"/>
                    </a:lnTo>
                    <a:lnTo>
                      <a:pt x="40" y="33"/>
                    </a:lnTo>
                    <a:lnTo>
                      <a:pt x="38" y="38"/>
                    </a:lnTo>
                    <a:lnTo>
                      <a:pt x="38" y="41"/>
                    </a:lnTo>
                    <a:lnTo>
                      <a:pt x="36" y="44"/>
                    </a:lnTo>
                    <a:lnTo>
                      <a:pt x="33" y="47"/>
                    </a:lnTo>
                    <a:lnTo>
                      <a:pt x="30" y="48"/>
                    </a:lnTo>
                    <a:lnTo>
                      <a:pt x="26" y="49"/>
                    </a:lnTo>
                    <a:lnTo>
                      <a:pt x="21" y="49"/>
                    </a:lnTo>
                    <a:lnTo>
                      <a:pt x="15" y="49"/>
                    </a:lnTo>
                    <a:lnTo>
                      <a:pt x="10" y="48"/>
                    </a:lnTo>
                    <a:lnTo>
                      <a:pt x="7" y="47"/>
                    </a:lnTo>
                    <a:lnTo>
                      <a:pt x="4" y="44"/>
                    </a:lnTo>
                    <a:lnTo>
                      <a:pt x="3" y="41"/>
                    </a:lnTo>
                    <a:lnTo>
                      <a:pt x="2" y="38"/>
                    </a:lnTo>
                    <a:lnTo>
                      <a:pt x="2" y="33"/>
                    </a:lnTo>
                    <a:lnTo>
                      <a:pt x="0" y="26"/>
                    </a:lnTo>
                    <a:lnTo>
                      <a:pt x="0" y="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90" name="Freeform 244"/>
              <p:cNvSpPr>
                <a:spLocks noEditPoints="1"/>
              </p:cNvSpPr>
              <p:nvPr/>
            </p:nvSpPr>
            <p:spPr bwMode="auto">
              <a:xfrm>
                <a:off x="4251" y="3774"/>
                <a:ext cx="40" cy="49"/>
              </a:xfrm>
              <a:custGeom>
                <a:avLst/>
                <a:gdLst>
                  <a:gd name="T0" fmla="*/ 0 w 40"/>
                  <a:gd name="T1" fmla="*/ 0 h 49"/>
                  <a:gd name="T2" fmla="*/ 19 w 40"/>
                  <a:gd name="T3" fmla="*/ 0 h 49"/>
                  <a:gd name="T4" fmla="*/ 24 w 40"/>
                  <a:gd name="T5" fmla="*/ 0 h 49"/>
                  <a:gd name="T6" fmla="*/ 27 w 40"/>
                  <a:gd name="T7" fmla="*/ 0 h 49"/>
                  <a:gd name="T8" fmla="*/ 30 w 40"/>
                  <a:gd name="T9" fmla="*/ 2 h 49"/>
                  <a:gd name="T10" fmla="*/ 32 w 40"/>
                  <a:gd name="T11" fmla="*/ 3 h 49"/>
                  <a:gd name="T12" fmla="*/ 34 w 40"/>
                  <a:gd name="T13" fmla="*/ 4 h 49"/>
                  <a:gd name="T14" fmla="*/ 36 w 40"/>
                  <a:gd name="T15" fmla="*/ 7 h 49"/>
                  <a:gd name="T16" fmla="*/ 36 w 40"/>
                  <a:gd name="T17" fmla="*/ 10 h 49"/>
                  <a:gd name="T18" fmla="*/ 38 w 40"/>
                  <a:gd name="T19" fmla="*/ 13 h 49"/>
                  <a:gd name="T20" fmla="*/ 36 w 40"/>
                  <a:gd name="T21" fmla="*/ 15 h 49"/>
                  <a:gd name="T22" fmla="*/ 35 w 40"/>
                  <a:gd name="T23" fmla="*/ 19 h 49"/>
                  <a:gd name="T24" fmla="*/ 34 w 40"/>
                  <a:gd name="T25" fmla="*/ 22 h 49"/>
                  <a:gd name="T26" fmla="*/ 31 w 40"/>
                  <a:gd name="T27" fmla="*/ 23 h 49"/>
                  <a:gd name="T28" fmla="*/ 35 w 40"/>
                  <a:gd name="T29" fmla="*/ 25 h 49"/>
                  <a:gd name="T30" fmla="*/ 38 w 40"/>
                  <a:gd name="T31" fmla="*/ 28 h 49"/>
                  <a:gd name="T32" fmla="*/ 39 w 40"/>
                  <a:gd name="T33" fmla="*/ 32 h 49"/>
                  <a:gd name="T34" fmla="*/ 40 w 40"/>
                  <a:gd name="T35" fmla="*/ 34 h 49"/>
                  <a:gd name="T36" fmla="*/ 39 w 40"/>
                  <a:gd name="T37" fmla="*/ 38 h 49"/>
                  <a:gd name="T38" fmla="*/ 38 w 40"/>
                  <a:gd name="T39" fmla="*/ 41 h 49"/>
                  <a:gd name="T40" fmla="*/ 36 w 40"/>
                  <a:gd name="T41" fmla="*/ 44 h 49"/>
                  <a:gd name="T42" fmla="*/ 34 w 40"/>
                  <a:gd name="T43" fmla="*/ 47 h 49"/>
                  <a:gd name="T44" fmla="*/ 31 w 40"/>
                  <a:gd name="T45" fmla="*/ 48 h 49"/>
                  <a:gd name="T46" fmla="*/ 27 w 40"/>
                  <a:gd name="T47" fmla="*/ 49 h 49"/>
                  <a:gd name="T48" fmla="*/ 23 w 40"/>
                  <a:gd name="T49" fmla="*/ 49 h 49"/>
                  <a:gd name="T50" fmla="*/ 16 w 40"/>
                  <a:gd name="T51" fmla="*/ 49 h 49"/>
                  <a:gd name="T52" fmla="*/ 0 w 40"/>
                  <a:gd name="T53" fmla="*/ 49 h 49"/>
                  <a:gd name="T54" fmla="*/ 0 w 40"/>
                  <a:gd name="T55" fmla="*/ 0 h 49"/>
                  <a:gd name="T56" fmla="*/ 9 w 40"/>
                  <a:gd name="T57" fmla="*/ 8 h 49"/>
                  <a:gd name="T58" fmla="*/ 9 w 40"/>
                  <a:gd name="T59" fmla="*/ 19 h 49"/>
                  <a:gd name="T60" fmla="*/ 16 w 40"/>
                  <a:gd name="T61" fmla="*/ 19 h 49"/>
                  <a:gd name="T62" fmla="*/ 20 w 40"/>
                  <a:gd name="T63" fmla="*/ 19 h 49"/>
                  <a:gd name="T64" fmla="*/ 23 w 40"/>
                  <a:gd name="T65" fmla="*/ 19 h 49"/>
                  <a:gd name="T66" fmla="*/ 24 w 40"/>
                  <a:gd name="T67" fmla="*/ 19 h 49"/>
                  <a:gd name="T68" fmla="*/ 27 w 40"/>
                  <a:gd name="T69" fmla="*/ 18 h 49"/>
                  <a:gd name="T70" fmla="*/ 27 w 40"/>
                  <a:gd name="T71" fmla="*/ 17 h 49"/>
                  <a:gd name="T72" fmla="*/ 28 w 40"/>
                  <a:gd name="T73" fmla="*/ 14 h 49"/>
                  <a:gd name="T74" fmla="*/ 28 w 40"/>
                  <a:gd name="T75" fmla="*/ 13 h 49"/>
                  <a:gd name="T76" fmla="*/ 27 w 40"/>
                  <a:gd name="T77" fmla="*/ 10 h 49"/>
                  <a:gd name="T78" fmla="*/ 25 w 40"/>
                  <a:gd name="T79" fmla="*/ 10 h 49"/>
                  <a:gd name="T80" fmla="*/ 23 w 40"/>
                  <a:gd name="T81" fmla="*/ 8 h 49"/>
                  <a:gd name="T82" fmla="*/ 20 w 40"/>
                  <a:gd name="T83" fmla="*/ 8 h 49"/>
                  <a:gd name="T84" fmla="*/ 15 w 40"/>
                  <a:gd name="T85" fmla="*/ 8 h 49"/>
                  <a:gd name="T86" fmla="*/ 9 w 40"/>
                  <a:gd name="T87" fmla="*/ 8 h 49"/>
                  <a:gd name="T88" fmla="*/ 9 w 40"/>
                  <a:gd name="T89" fmla="*/ 28 h 49"/>
                  <a:gd name="T90" fmla="*/ 9 w 40"/>
                  <a:gd name="T91" fmla="*/ 41 h 49"/>
                  <a:gd name="T92" fmla="*/ 17 w 40"/>
                  <a:gd name="T93" fmla="*/ 41 h 49"/>
                  <a:gd name="T94" fmla="*/ 23 w 40"/>
                  <a:gd name="T95" fmla="*/ 41 h 49"/>
                  <a:gd name="T96" fmla="*/ 24 w 40"/>
                  <a:gd name="T97" fmla="*/ 41 h 49"/>
                  <a:gd name="T98" fmla="*/ 27 w 40"/>
                  <a:gd name="T99" fmla="*/ 40 h 49"/>
                  <a:gd name="T100" fmla="*/ 28 w 40"/>
                  <a:gd name="T101" fmla="*/ 38 h 49"/>
                  <a:gd name="T102" fmla="*/ 30 w 40"/>
                  <a:gd name="T103" fmla="*/ 37 h 49"/>
                  <a:gd name="T104" fmla="*/ 30 w 40"/>
                  <a:gd name="T105" fmla="*/ 34 h 49"/>
                  <a:gd name="T106" fmla="*/ 30 w 40"/>
                  <a:gd name="T107" fmla="*/ 33 h 49"/>
                  <a:gd name="T108" fmla="*/ 28 w 40"/>
                  <a:gd name="T109" fmla="*/ 30 h 49"/>
                  <a:gd name="T110" fmla="*/ 27 w 40"/>
                  <a:gd name="T111" fmla="*/ 29 h 49"/>
                  <a:gd name="T112" fmla="*/ 25 w 40"/>
                  <a:gd name="T113" fmla="*/ 29 h 49"/>
                  <a:gd name="T114" fmla="*/ 23 w 40"/>
                  <a:gd name="T115" fmla="*/ 28 h 49"/>
                  <a:gd name="T116" fmla="*/ 17 w 40"/>
                  <a:gd name="T117" fmla="*/ 28 h 49"/>
                  <a:gd name="T118" fmla="*/ 9 w 40"/>
                  <a:gd name="T119" fmla="*/ 28 h 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
                  <a:gd name="T181" fmla="*/ 0 h 49"/>
                  <a:gd name="T182" fmla="*/ 40 w 40"/>
                  <a:gd name="T183" fmla="*/ 49 h 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 h="49">
                    <a:moveTo>
                      <a:pt x="0" y="0"/>
                    </a:moveTo>
                    <a:lnTo>
                      <a:pt x="19" y="0"/>
                    </a:lnTo>
                    <a:lnTo>
                      <a:pt x="24" y="0"/>
                    </a:lnTo>
                    <a:lnTo>
                      <a:pt x="27" y="0"/>
                    </a:lnTo>
                    <a:lnTo>
                      <a:pt x="30" y="2"/>
                    </a:lnTo>
                    <a:lnTo>
                      <a:pt x="32" y="3"/>
                    </a:lnTo>
                    <a:lnTo>
                      <a:pt x="34" y="4"/>
                    </a:lnTo>
                    <a:lnTo>
                      <a:pt x="36" y="7"/>
                    </a:lnTo>
                    <a:lnTo>
                      <a:pt x="36" y="10"/>
                    </a:lnTo>
                    <a:lnTo>
                      <a:pt x="38" y="13"/>
                    </a:lnTo>
                    <a:lnTo>
                      <a:pt x="36" y="15"/>
                    </a:lnTo>
                    <a:lnTo>
                      <a:pt x="35" y="19"/>
                    </a:lnTo>
                    <a:lnTo>
                      <a:pt x="34" y="22"/>
                    </a:lnTo>
                    <a:lnTo>
                      <a:pt x="31" y="23"/>
                    </a:lnTo>
                    <a:lnTo>
                      <a:pt x="35" y="25"/>
                    </a:lnTo>
                    <a:lnTo>
                      <a:pt x="38" y="28"/>
                    </a:lnTo>
                    <a:lnTo>
                      <a:pt x="39" y="32"/>
                    </a:lnTo>
                    <a:lnTo>
                      <a:pt x="40" y="34"/>
                    </a:lnTo>
                    <a:lnTo>
                      <a:pt x="39" y="38"/>
                    </a:lnTo>
                    <a:lnTo>
                      <a:pt x="38" y="41"/>
                    </a:lnTo>
                    <a:lnTo>
                      <a:pt x="36" y="44"/>
                    </a:lnTo>
                    <a:lnTo>
                      <a:pt x="34" y="47"/>
                    </a:lnTo>
                    <a:lnTo>
                      <a:pt x="31" y="48"/>
                    </a:lnTo>
                    <a:lnTo>
                      <a:pt x="27" y="49"/>
                    </a:lnTo>
                    <a:lnTo>
                      <a:pt x="23" y="49"/>
                    </a:lnTo>
                    <a:lnTo>
                      <a:pt x="16" y="49"/>
                    </a:lnTo>
                    <a:lnTo>
                      <a:pt x="0" y="49"/>
                    </a:lnTo>
                    <a:lnTo>
                      <a:pt x="0" y="0"/>
                    </a:lnTo>
                    <a:close/>
                    <a:moveTo>
                      <a:pt x="9" y="8"/>
                    </a:moveTo>
                    <a:lnTo>
                      <a:pt x="9" y="19"/>
                    </a:lnTo>
                    <a:lnTo>
                      <a:pt x="16" y="19"/>
                    </a:lnTo>
                    <a:lnTo>
                      <a:pt x="20" y="19"/>
                    </a:lnTo>
                    <a:lnTo>
                      <a:pt x="23" y="19"/>
                    </a:lnTo>
                    <a:lnTo>
                      <a:pt x="24" y="19"/>
                    </a:lnTo>
                    <a:lnTo>
                      <a:pt x="27" y="18"/>
                    </a:lnTo>
                    <a:lnTo>
                      <a:pt x="27" y="17"/>
                    </a:lnTo>
                    <a:lnTo>
                      <a:pt x="28" y="14"/>
                    </a:lnTo>
                    <a:lnTo>
                      <a:pt x="28" y="13"/>
                    </a:lnTo>
                    <a:lnTo>
                      <a:pt x="27" y="10"/>
                    </a:lnTo>
                    <a:lnTo>
                      <a:pt x="25" y="10"/>
                    </a:lnTo>
                    <a:lnTo>
                      <a:pt x="23" y="8"/>
                    </a:lnTo>
                    <a:lnTo>
                      <a:pt x="20" y="8"/>
                    </a:lnTo>
                    <a:lnTo>
                      <a:pt x="15" y="8"/>
                    </a:lnTo>
                    <a:lnTo>
                      <a:pt x="9" y="8"/>
                    </a:lnTo>
                    <a:close/>
                    <a:moveTo>
                      <a:pt x="9" y="28"/>
                    </a:moveTo>
                    <a:lnTo>
                      <a:pt x="9" y="41"/>
                    </a:lnTo>
                    <a:lnTo>
                      <a:pt x="17" y="41"/>
                    </a:lnTo>
                    <a:lnTo>
                      <a:pt x="23" y="41"/>
                    </a:lnTo>
                    <a:lnTo>
                      <a:pt x="24" y="41"/>
                    </a:lnTo>
                    <a:lnTo>
                      <a:pt x="27" y="40"/>
                    </a:lnTo>
                    <a:lnTo>
                      <a:pt x="28" y="38"/>
                    </a:lnTo>
                    <a:lnTo>
                      <a:pt x="30" y="37"/>
                    </a:lnTo>
                    <a:lnTo>
                      <a:pt x="30" y="34"/>
                    </a:lnTo>
                    <a:lnTo>
                      <a:pt x="30" y="33"/>
                    </a:lnTo>
                    <a:lnTo>
                      <a:pt x="28" y="30"/>
                    </a:lnTo>
                    <a:lnTo>
                      <a:pt x="27" y="29"/>
                    </a:lnTo>
                    <a:lnTo>
                      <a:pt x="25" y="29"/>
                    </a:lnTo>
                    <a:lnTo>
                      <a:pt x="23" y="28"/>
                    </a:lnTo>
                    <a:lnTo>
                      <a:pt x="17" y="28"/>
                    </a:lnTo>
                    <a:lnTo>
                      <a:pt x="9" y="2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91" name="Freeform 245"/>
              <p:cNvSpPr>
                <a:spLocks/>
              </p:cNvSpPr>
              <p:nvPr/>
            </p:nvSpPr>
            <p:spPr bwMode="auto">
              <a:xfrm>
                <a:off x="4300" y="3774"/>
                <a:ext cx="34" cy="49"/>
              </a:xfrm>
              <a:custGeom>
                <a:avLst/>
                <a:gdLst>
                  <a:gd name="T0" fmla="*/ 0 w 34"/>
                  <a:gd name="T1" fmla="*/ 49 h 49"/>
                  <a:gd name="T2" fmla="*/ 0 w 34"/>
                  <a:gd name="T3" fmla="*/ 0 h 49"/>
                  <a:gd name="T4" fmla="*/ 9 w 34"/>
                  <a:gd name="T5" fmla="*/ 0 h 49"/>
                  <a:gd name="T6" fmla="*/ 9 w 34"/>
                  <a:gd name="T7" fmla="*/ 41 h 49"/>
                  <a:gd name="T8" fmla="*/ 34 w 34"/>
                  <a:gd name="T9" fmla="*/ 41 h 49"/>
                  <a:gd name="T10" fmla="*/ 34 w 34"/>
                  <a:gd name="T11" fmla="*/ 49 h 49"/>
                  <a:gd name="T12" fmla="*/ 0 w 34"/>
                  <a:gd name="T13" fmla="*/ 49 h 49"/>
                  <a:gd name="T14" fmla="*/ 0 60000 65536"/>
                  <a:gd name="T15" fmla="*/ 0 60000 65536"/>
                  <a:gd name="T16" fmla="*/ 0 60000 65536"/>
                  <a:gd name="T17" fmla="*/ 0 60000 65536"/>
                  <a:gd name="T18" fmla="*/ 0 60000 65536"/>
                  <a:gd name="T19" fmla="*/ 0 60000 65536"/>
                  <a:gd name="T20" fmla="*/ 0 60000 65536"/>
                  <a:gd name="T21" fmla="*/ 0 w 34"/>
                  <a:gd name="T22" fmla="*/ 0 h 49"/>
                  <a:gd name="T23" fmla="*/ 34 w 3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9">
                    <a:moveTo>
                      <a:pt x="0" y="49"/>
                    </a:moveTo>
                    <a:lnTo>
                      <a:pt x="0" y="0"/>
                    </a:lnTo>
                    <a:lnTo>
                      <a:pt x="9" y="0"/>
                    </a:lnTo>
                    <a:lnTo>
                      <a:pt x="9" y="41"/>
                    </a:lnTo>
                    <a:lnTo>
                      <a:pt x="34" y="41"/>
                    </a:lnTo>
                    <a:lnTo>
                      <a:pt x="34" y="49"/>
                    </a:lnTo>
                    <a:lnTo>
                      <a:pt x="0" y="49"/>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92" name="Rectangle 246"/>
              <p:cNvSpPr>
                <a:spLocks noChangeArrowheads="1"/>
              </p:cNvSpPr>
              <p:nvPr/>
            </p:nvSpPr>
            <p:spPr bwMode="auto">
              <a:xfrm>
                <a:off x="4340" y="3774"/>
                <a:ext cx="10" cy="49"/>
              </a:xfrm>
              <a:prstGeom prst="rect">
                <a:avLst/>
              </a:prstGeom>
              <a:solidFill>
                <a:srgbClr val="1F1A1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b="1" dirty="0">
                  <a:solidFill>
                    <a:srgbClr val="BBE0E3"/>
                  </a:solidFill>
                  <a:latin typeface="Lucida Sans Unicode" panose="020B0602030504020204" pitchFamily="34" charset="0"/>
                  <a:ea typeface="굴림" pitchFamily="34" charset="-127"/>
                </a:endParaRPr>
              </a:p>
            </p:txBody>
          </p:sp>
          <p:sp>
            <p:nvSpPr>
              <p:cNvPr id="18493" name="Freeform 247"/>
              <p:cNvSpPr>
                <a:spLocks/>
              </p:cNvSpPr>
              <p:nvPr/>
            </p:nvSpPr>
            <p:spPr bwMode="auto">
              <a:xfrm>
                <a:off x="4358" y="3774"/>
                <a:ext cx="42" cy="49"/>
              </a:xfrm>
              <a:custGeom>
                <a:avLst/>
                <a:gdLst>
                  <a:gd name="T0" fmla="*/ 33 w 42"/>
                  <a:gd name="T1" fmla="*/ 32 h 49"/>
                  <a:gd name="T2" fmla="*/ 42 w 42"/>
                  <a:gd name="T3" fmla="*/ 34 h 49"/>
                  <a:gd name="T4" fmla="*/ 40 w 42"/>
                  <a:gd name="T5" fmla="*/ 41 h 49"/>
                  <a:gd name="T6" fmla="*/ 34 w 42"/>
                  <a:gd name="T7" fmla="*/ 47 h 49"/>
                  <a:gd name="T8" fmla="*/ 29 w 42"/>
                  <a:gd name="T9" fmla="*/ 49 h 49"/>
                  <a:gd name="T10" fmla="*/ 22 w 42"/>
                  <a:gd name="T11" fmla="*/ 49 h 49"/>
                  <a:gd name="T12" fmla="*/ 18 w 42"/>
                  <a:gd name="T13" fmla="*/ 49 h 49"/>
                  <a:gd name="T14" fmla="*/ 12 w 42"/>
                  <a:gd name="T15" fmla="*/ 48 h 49"/>
                  <a:gd name="T16" fmla="*/ 10 w 42"/>
                  <a:gd name="T17" fmla="*/ 47 h 49"/>
                  <a:gd name="T18" fmla="*/ 6 w 42"/>
                  <a:gd name="T19" fmla="*/ 44 h 49"/>
                  <a:gd name="T20" fmla="*/ 3 w 42"/>
                  <a:gd name="T21" fmla="*/ 40 h 49"/>
                  <a:gd name="T22" fmla="*/ 1 w 42"/>
                  <a:gd name="T23" fmla="*/ 36 h 49"/>
                  <a:gd name="T24" fmla="*/ 0 w 42"/>
                  <a:gd name="T25" fmla="*/ 30 h 49"/>
                  <a:gd name="T26" fmla="*/ 0 w 42"/>
                  <a:gd name="T27" fmla="*/ 25 h 49"/>
                  <a:gd name="T28" fmla="*/ 0 w 42"/>
                  <a:gd name="T29" fmla="*/ 19 h 49"/>
                  <a:gd name="T30" fmla="*/ 1 w 42"/>
                  <a:gd name="T31" fmla="*/ 14 h 49"/>
                  <a:gd name="T32" fmla="*/ 3 w 42"/>
                  <a:gd name="T33" fmla="*/ 10 h 49"/>
                  <a:gd name="T34" fmla="*/ 6 w 42"/>
                  <a:gd name="T35" fmla="*/ 6 h 49"/>
                  <a:gd name="T36" fmla="*/ 10 w 42"/>
                  <a:gd name="T37" fmla="*/ 3 h 49"/>
                  <a:gd name="T38" fmla="*/ 14 w 42"/>
                  <a:gd name="T39" fmla="*/ 2 h 49"/>
                  <a:gd name="T40" fmla="*/ 18 w 42"/>
                  <a:gd name="T41" fmla="*/ 0 h 49"/>
                  <a:gd name="T42" fmla="*/ 22 w 42"/>
                  <a:gd name="T43" fmla="*/ 0 h 49"/>
                  <a:gd name="T44" fmla="*/ 27 w 42"/>
                  <a:gd name="T45" fmla="*/ 0 h 49"/>
                  <a:gd name="T46" fmla="*/ 30 w 42"/>
                  <a:gd name="T47" fmla="*/ 0 h 49"/>
                  <a:gd name="T48" fmla="*/ 34 w 42"/>
                  <a:gd name="T49" fmla="*/ 3 h 49"/>
                  <a:gd name="T50" fmla="*/ 37 w 42"/>
                  <a:gd name="T51" fmla="*/ 4 h 49"/>
                  <a:gd name="T52" fmla="*/ 40 w 42"/>
                  <a:gd name="T53" fmla="*/ 8 h 49"/>
                  <a:gd name="T54" fmla="*/ 42 w 42"/>
                  <a:gd name="T55" fmla="*/ 14 h 49"/>
                  <a:gd name="T56" fmla="*/ 33 w 42"/>
                  <a:gd name="T57" fmla="*/ 17 h 49"/>
                  <a:gd name="T58" fmla="*/ 31 w 42"/>
                  <a:gd name="T59" fmla="*/ 13 h 49"/>
                  <a:gd name="T60" fmla="*/ 29 w 42"/>
                  <a:gd name="T61" fmla="*/ 10 h 49"/>
                  <a:gd name="T62" fmla="*/ 26 w 42"/>
                  <a:gd name="T63" fmla="*/ 8 h 49"/>
                  <a:gd name="T64" fmla="*/ 22 w 42"/>
                  <a:gd name="T65" fmla="*/ 8 h 49"/>
                  <a:gd name="T66" fmla="*/ 16 w 42"/>
                  <a:gd name="T67" fmla="*/ 8 h 49"/>
                  <a:gd name="T68" fmla="*/ 14 w 42"/>
                  <a:gd name="T69" fmla="*/ 13 h 49"/>
                  <a:gd name="T70" fmla="*/ 11 w 42"/>
                  <a:gd name="T71" fmla="*/ 17 h 49"/>
                  <a:gd name="T72" fmla="*/ 10 w 42"/>
                  <a:gd name="T73" fmla="*/ 25 h 49"/>
                  <a:gd name="T74" fmla="*/ 11 w 42"/>
                  <a:gd name="T75" fmla="*/ 33 h 49"/>
                  <a:gd name="T76" fmla="*/ 14 w 42"/>
                  <a:gd name="T77" fmla="*/ 37 h 49"/>
                  <a:gd name="T78" fmla="*/ 16 w 42"/>
                  <a:gd name="T79" fmla="*/ 41 h 49"/>
                  <a:gd name="T80" fmla="*/ 22 w 42"/>
                  <a:gd name="T81" fmla="*/ 41 h 49"/>
                  <a:gd name="T82" fmla="*/ 26 w 42"/>
                  <a:gd name="T83" fmla="*/ 41 h 49"/>
                  <a:gd name="T84" fmla="*/ 29 w 42"/>
                  <a:gd name="T85" fmla="*/ 38 h 49"/>
                  <a:gd name="T86" fmla="*/ 31 w 42"/>
                  <a:gd name="T87" fmla="*/ 36 h 49"/>
                  <a:gd name="T88" fmla="*/ 33 w 42"/>
                  <a:gd name="T89" fmla="*/ 32 h 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9"/>
                  <a:gd name="T137" fmla="*/ 42 w 42"/>
                  <a:gd name="T138" fmla="*/ 49 h 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9">
                    <a:moveTo>
                      <a:pt x="33" y="32"/>
                    </a:moveTo>
                    <a:lnTo>
                      <a:pt x="42" y="34"/>
                    </a:lnTo>
                    <a:lnTo>
                      <a:pt x="40" y="41"/>
                    </a:lnTo>
                    <a:lnTo>
                      <a:pt x="34" y="47"/>
                    </a:lnTo>
                    <a:lnTo>
                      <a:pt x="29" y="49"/>
                    </a:lnTo>
                    <a:lnTo>
                      <a:pt x="22" y="49"/>
                    </a:lnTo>
                    <a:lnTo>
                      <a:pt x="18" y="49"/>
                    </a:lnTo>
                    <a:lnTo>
                      <a:pt x="12" y="48"/>
                    </a:lnTo>
                    <a:lnTo>
                      <a:pt x="10" y="47"/>
                    </a:lnTo>
                    <a:lnTo>
                      <a:pt x="6" y="44"/>
                    </a:lnTo>
                    <a:lnTo>
                      <a:pt x="3" y="40"/>
                    </a:lnTo>
                    <a:lnTo>
                      <a:pt x="1" y="36"/>
                    </a:lnTo>
                    <a:lnTo>
                      <a:pt x="0" y="30"/>
                    </a:lnTo>
                    <a:lnTo>
                      <a:pt x="0" y="25"/>
                    </a:lnTo>
                    <a:lnTo>
                      <a:pt x="0" y="19"/>
                    </a:lnTo>
                    <a:lnTo>
                      <a:pt x="1" y="14"/>
                    </a:lnTo>
                    <a:lnTo>
                      <a:pt x="3" y="10"/>
                    </a:lnTo>
                    <a:lnTo>
                      <a:pt x="6" y="6"/>
                    </a:lnTo>
                    <a:lnTo>
                      <a:pt x="10" y="3"/>
                    </a:lnTo>
                    <a:lnTo>
                      <a:pt x="14" y="2"/>
                    </a:lnTo>
                    <a:lnTo>
                      <a:pt x="18" y="0"/>
                    </a:lnTo>
                    <a:lnTo>
                      <a:pt x="22" y="0"/>
                    </a:lnTo>
                    <a:lnTo>
                      <a:pt x="27" y="0"/>
                    </a:lnTo>
                    <a:lnTo>
                      <a:pt x="30" y="0"/>
                    </a:lnTo>
                    <a:lnTo>
                      <a:pt x="34" y="3"/>
                    </a:lnTo>
                    <a:lnTo>
                      <a:pt x="37" y="4"/>
                    </a:lnTo>
                    <a:lnTo>
                      <a:pt x="40" y="8"/>
                    </a:lnTo>
                    <a:lnTo>
                      <a:pt x="42" y="14"/>
                    </a:lnTo>
                    <a:lnTo>
                      <a:pt x="33" y="17"/>
                    </a:lnTo>
                    <a:lnTo>
                      <a:pt x="31" y="13"/>
                    </a:lnTo>
                    <a:lnTo>
                      <a:pt x="29" y="10"/>
                    </a:lnTo>
                    <a:lnTo>
                      <a:pt x="26" y="8"/>
                    </a:lnTo>
                    <a:lnTo>
                      <a:pt x="22" y="8"/>
                    </a:lnTo>
                    <a:lnTo>
                      <a:pt x="16" y="8"/>
                    </a:lnTo>
                    <a:lnTo>
                      <a:pt x="14" y="13"/>
                    </a:lnTo>
                    <a:lnTo>
                      <a:pt x="11" y="17"/>
                    </a:lnTo>
                    <a:lnTo>
                      <a:pt x="10" y="25"/>
                    </a:lnTo>
                    <a:lnTo>
                      <a:pt x="11" y="33"/>
                    </a:lnTo>
                    <a:lnTo>
                      <a:pt x="14" y="37"/>
                    </a:lnTo>
                    <a:lnTo>
                      <a:pt x="16" y="41"/>
                    </a:lnTo>
                    <a:lnTo>
                      <a:pt x="22" y="41"/>
                    </a:lnTo>
                    <a:lnTo>
                      <a:pt x="26" y="41"/>
                    </a:lnTo>
                    <a:lnTo>
                      <a:pt x="29" y="38"/>
                    </a:lnTo>
                    <a:lnTo>
                      <a:pt x="31" y="36"/>
                    </a:lnTo>
                    <a:lnTo>
                      <a:pt x="33" y="3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94" name="Freeform 248"/>
              <p:cNvSpPr>
                <a:spLocks noEditPoints="1"/>
              </p:cNvSpPr>
              <p:nvPr/>
            </p:nvSpPr>
            <p:spPr bwMode="auto">
              <a:xfrm>
                <a:off x="4425" y="3774"/>
                <a:ext cx="47" cy="49"/>
              </a:xfrm>
              <a:custGeom>
                <a:avLst/>
                <a:gdLst>
                  <a:gd name="T0" fmla="*/ 0 w 47"/>
                  <a:gd name="T1" fmla="*/ 25 h 49"/>
                  <a:gd name="T2" fmla="*/ 1 w 47"/>
                  <a:gd name="T3" fmla="*/ 18 h 49"/>
                  <a:gd name="T4" fmla="*/ 3 w 47"/>
                  <a:gd name="T5" fmla="*/ 13 h 49"/>
                  <a:gd name="T6" fmla="*/ 4 w 47"/>
                  <a:gd name="T7" fmla="*/ 8 h 49"/>
                  <a:gd name="T8" fmla="*/ 7 w 47"/>
                  <a:gd name="T9" fmla="*/ 6 h 49"/>
                  <a:gd name="T10" fmla="*/ 11 w 47"/>
                  <a:gd name="T11" fmla="*/ 3 h 49"/>
                  <a:gd name="T12" fmla="*/ 13 w 47"/>
                  <a:gd name="T13" fmla="*/ 2 h 49"/>
                  <a:gd name="T14" fmla="*/ 19 w 47"/>
                  <a:gd name="T15" fmla="*/ 0 h 49"/>
                  <a:gd name="T16" fmla="*/ 24 w 47"/>
                  <a:gd name="T17" fmla="*/ 0 h 49"/>
                  <a:gd name="T18" fmla="*/ 28 w 47"/>
                  <a:gd name="T19" fmla="*/ 0 h 49"/>
                  <a:gd name="T20" fmla="*/ 34 w 47"/>
                  <a:gd name="T21" fmla="*/ 2 h 49"/>
                  <a:gd name="T22" fmla="*/ 38 w 47"/>
                  <a:gd name="T23" fmla="*/ 3 h 49"/>
                  <a:gd name="T24" fmla="*/ 41 w 47"/>
                  <a:gd name="T25" fmla="*/ 6 h 49"/>
                  <a:gd name="T26" fmla="*/ 43 w 47"/>
                  <a:gd name="T27" fmla="*/ 10 h 49"/>
                  <a:gd name="T28" fmla="*/ 46 w 47"/>
                  <a:gd name="T29" fmla="*/ 14 h 49"/>
                  <a:gd name="T30" fmla="*/ 47 w 47"/>
                  <a:gd name="T31" fmla="*/ 19 h 49"/>
                  <a:gd name="T32" fmla="*/ 47 w 47"/>
                  <a:gd name="T33" fmla="*/ 25 h 49"/>
                  <a:gd name="T34" fmla="*/ 47 w 47"/>
                  <a:gd name="T35" fmla="*/ 30 h 49"/>
                  <a:gd name="T36" fmla="*/ 46 w 47"/>
                  <a:gd name="T37" fmla="*/ 36 h 49"/>
                  <a:gd name="T38" fmla="*/ 43 w 47"/>
                  <a:gd name="T39" fmla="*/ 40 h 49"/>
                  <a:gd name="T40" fmla="*/ 41 w 47"/>
                  <a:gd name="T41" fmla="*/ 44 h 49"/>
                  <a:gd name="T42" fmla="*/ 38 w 47"/>
                  <a:gd name="T43" fmla="*/ 47 h 49"/>
                  <a:gd name="T44" fmla="*/ 34 w 47"/>
                  <a:gd name="T45" fmla="*/ 48 h 49"/>
                  <a:gd name="T46" fmla="*/ 30 w 47"/>
                  <a:gd name="T47" fmla="*/ 49 h 49"/>
                  <a:gd name="T48" fmla="*/ 24 w 47"/>
                  <a:gd name="T49" fmla="*/ 49 h 49"/>
                  <a:gd name="T50" fmla="*/ 19 w 47"/>
                  <a:gd name="T51" fmla="*/ 49 h 49"/>
                  <a:gd name="T52" fmla="*/ 15 w 47"/>
                  <a:gd name="T53" fmla="*/ 48 h 49"/>
                  <a:gd name="T54" fmla="*/ 11 w 47"/>
                  <a:gd name="T55" fmla="*/ 47 h 49"/>
                  <a:gd name="T56" fmla="*/ 7 w 47"/>
                  <a:gd name="T57" fmla="*/ 44 h 49"/>
                  <a:gd name="T58" fmla="*/ 4 w 47"/>
                  <a:gd name="T59" fmla="*/ 40 h 49"/>
                  <a:gd name="T60" fmla="*/ 3 w 47"/>
                  <a:gd name="T61" fmla="*/ 36 h 49"/>
                  <a:gd name="T62" fmla="*/ 1 w 47"/>
                  <a:gd name="T63" fmla="*/ 30 h 49"/>
                  <a:gd name="T64" fmla="*/ 0 w 47"/>
                  <a:gd name="T65" fmla="*/ 25 h 49"/>
                  <a:gd name="T66" fmla="*/ 11 w 47"/>
                  <a:gd name="T67" fmla="*/ 25 h 49"/>
                  <a:gd name="T68" fmla="*/ 12 w 47"/>
                  <a:gd name="T69" fmla="*/ 32 h 49"/>
                  <a:gd name="T70" fmla="*/ 15 w 47"/>
                  <a:gd name="T71" fmla="*/ 37 h 49"/>
                  <a:gd name="T72" fmla="*/ 19 w 47"/>
                  <a:gd name="T73" fmla="*/ 40 h 49"/>
                  <a:gd name="T74" fmla="*/ 24 w 47"/>
                  <a:gd name="T75" fmla="*/ 41 h 49"/>
                  <a:gd name="T76" fmla="*/ 30 w 47"/>
                  <a:gd name="T77" fmla="*/ 40 h 49"/>
                  <a:gd name="T78" fmla="*/ 34 w 47"/>
                  <a:gd name="T79" fmla="*/ 37 h 49"/>
                  <a:gd name="T80" fmla="*/ 37 w 47"/>
                  <a:gd name="T81" fmla="*/ 32 h 49"/>
                  <a:gd name="T82" fmla="*/ 38 w 47"/>
                  <a:gd name="T83" fmla="*/ 25 h 49"/>
                  <a:gd name="T84" fmla="*/ 37 w 47"/>
                  <a:gd name="T85" fmla="*/ 17 h 49"/>
                  <a:gd name="T86" fmla="*/ 34 w 47"/>
                  <a:gd name="T87" fmla="*/ 13 h 49"/>
                  <a:gd name="T88" fmla="*/ 30 w 47"/>
                  <a:gd name="T89" fmla="*/ 8 h 49"/>
                  <a:gd name="T90" fmla="*/ 24 w 47"/>
                  <a:gd name="T91" fmla="*/ 8 h 49"/>
                  <a:gd name="T92" fmla="*/ 19 w 47"/>
                  <a:gd name="T93" fmla="*/ 8 h 49"/>
                  <a:gd name="T94" fmla="*/ 15 w 47"/>
                  <a:gd name="T95" fmla="*/ 13 h 49"/>
                  <a:gd name="T96" fmla="*/ 12 w 47"/>
                  <a:gd name="T97" fmla="*/ 18 h 49"/>
                  <a:gd name="T98" fmla="*/ 11 w 47"/>
                  <a:gd name="T99" fmla="*/ 25 h 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
                  <a:gd name="T151" fmla="*/ 0 h 49"/>
                  <a:gd name="T152" fmla="*/ 47 w 47"/>
                  <a:gd name="T153" fmla="*/ 49 h 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 h="49">
                    <a:moveTo>
                      <a:pt x="0" y="25"/>
                    </a:moveTo>
                    <a:lnTo>
                      <a:pt x="1" y="18"/>
                    </a:lnTo>
                    <a:lnTo>
                      <a:pt x="3" y="13"/>
                    </a:lnTo>
                    <a:lnTo>
                      <a:pt x="4" y="8"/>
                    </a:lnTo>
                    <a:lnTo>
                      <a:pt x="7" y="6"/>
                    </a:lnTo>
                    <a:lnTo>
                      <a:pt x="11" y="3"/>
                    </a:lnTo>
                    <a:lnTo>
                      <a:pt x="13" y="2"/>
                    </a:lnTo>
                    <a:lnTo>
                      <a:pt x="19" y="0"/>
                    </a:lnTo>
                    <a:lnTo>
                      <a:pt x="24" y="0"/>
                    </a:lnTo>
                    <a:lnTo>
                      <a:pt x="28" y="0"/>
                    </a:lnTo>
                    <a:lnTo>
                      <a:pt x="34" y="2"/>
                    </a:lnTo>
                    <a:lnTo>
                      <a:pt x="38" y="3"/>
                    </a:lnTo>
                    <a:lnTo>
                      <a:pt x="41" y="6"/>
                    </a:lnTo>
                    <a:lnTo>
                      <a:pt x="43" y="10"/>
                    </a:lnTo>
                    <a:lnTo>
                      <a:pt x="46" y="14"/>
                    </a:lnTo>
                    <a:lnTo>
                      <a:pt x="47" y="19"/>
                    </a:lnTo>
                    <a:lnTo>
                      <a:pt x="47" y="25"/>
                    </a:lnTo>
                    <a:lnTo>
                      <a:pt x="47" y="30"/>
                    </a:lnTo>
                    <a:lnTo>
                      <a:pt x="46" y="36"/>
                    </a:lnTo>
                    <a:lnTo>
                      <a:pt x="43" y="40"/>
                    </a:lnTo>
                    <a:lnTo>
                      <a:pt x="41" y="44"/>
                    </a:lnTo>
                    <a:lnTo>
                      <a:pt x="38" y="47"/>
                    </a:lnTo>
                    <a:lnTo>
                      <a:pt x="34" y="48"/>
                    </a:lnTo>
                    <a:lnTo>
                      <a:pt x="30" y="49"/>
                    </a:lnTo>
                    <a:lnTo>
                      <a:pt x="24" y="49"/>
                    </a:lnTo>
                    <a:lnTo>
                      <a:pt x="19" y="49"/>
                    </a:lnTo>
                    <a:lnTo>
                      <a:pt x="15" y="48"/>
                    </a:lnTo>
                    <a:lnTo>
                      <a:pt x="11" y="47"/>
                    </a:lnTo>
                    <a:lnTo>
                      <a:pt x="7" y="44"/>
                    </a:lnTo>
                    <a:lnTo>
                      <a:pt x="4" y="40"/>
                    </a:lnTo>
                    <a:lnTo>
                      <a:pt x="3" y="36"/>
                    </a:lnTo>
                    <a:lnTo>
                      <a:pt x="1" y="30"/>
                    </a:lnTo>
                    <a:lnTo>
                      <a:pt x="0" y="25"/>
                    </a:lnTo>
                    <a:close/>
                    <a:moveTo>
                      <a:pt x="11" y="25"/>
                    </a:moveTo>
                    <a:lnTo>
                      <a:pt x="12" y="32"/>
                    </a:lnTo>
                    <a:lnTo>
                      <a:pt x="15" y="37"/>
                    </a:lnTo>
                    <a:lnTo>
                      <a:pt x="19" y="40"/>
                    </a:lnTo>
                    <a:lnTo>
                      <a:pt x="24" y="41"/>
                    </a:lnTo>
                    <a:lnTo>
                      <a:pt x="30" y="40"/>
                    </a:lnTo>
                    <a:lnTo>
                      <a:pt x="34" y="37"/>
                    </a:lnTo>
                    <a:lnTo>
                      <a:pt x="37" y="32"/>
                    </a:lnTo>
                    <a:lnTo>
                      <a:pt x="38" y="25"/>
                    </a:lnTo>
                    <a:lnTo>
                      <a:pt x="37" y="17"/>
                    </a:lnTo>
                    <a:lnTo>
                      <a:pt x="34" y="13"/>
                    </a:lnTo>
                    <a:lnTo>
                      <a:pt x="30" y="8"/>
                    </a:lnTo>
                    <a:lnTo>
                      <a:pt x="24" y="8"/>
                    </a:lnTo>
                    <a:lnTo>
                      <a:pt x="19" y="8"/>
                    </a:lnTo>
                    <a:lnTo>
                      <a:pt x="15" y="13"/>
                    </a:lnTo>
                    <a:lnTo>
                      <a:pt x="12" y="18"/>
                    </a:lnTo>
                    <a:lnTo>
                      <a:pt x="11" y="2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95" name="Freeform 249"/>
              <p:cNvSpPr>
                <a:spLocks/>
              </p:cNvSpPr>
              <p:nvPr/>
            </p:nvSpPr>
            <p:spPr bwMode="auto">
              <a:xfrm>
                <a:off x="4481" y="3774"/>
                <a:ext cx="32" cy="49"/>
              </a:xfrm>
              <a:custGeom>
                <a:avLst/>
                <a:gdLst>
                  <a:gd name="T0" fmla="*/ 0 w 32"/>
                  <a:gd name="T1" fmla="*/ 49 h 49"/>
                  <a:gd name="T2" fmla="*/ 0 w 32"/>
                  <a:gd name="T3" fmla="*/ 0 h 49"/>
                  <a:gd name="T4" fmla="*/ 32 w 32"/>
                  <a:gd name="T5" fmla="*/ 0 h 49"/>
                  <a:gd name="T6" fmla="*/ 32 w 32"/>
                  <a:gd name="T7" fmla="*/ 8 h 49"/>
                  <a:gd name="T8" fmla="*/ 9 w 32"/>
                  <a:gd name="T9" fmla="*/ 8 h 49"/>
                  <a:gd name="T10" fmla="*/ 9 w 32"/>
                  <a:gd name="T11" fmla="*/ 21 h 49"/>
                  <a:gd name="T12" fmla="*/ 30 w 32"/>
                  <a:gd name="T13" fmla="*/ 21 h 49"/>
                  <a:gd name="T14" fmla="*/ 30 w 32"/>
                  <a:gd name="T15" fmla="*/ 29 h 49"/>
                  <a:gd name="T16" fmla="*/ 9 w 32"/>
                  <a:gd name="T17" fmla="*/ 29 h 49"/>
                  <a:gd name="T18" fmla="*/ 9 w 32"/>
                  <a:gd name="T19" fmla="*/ 49 h 49"/>
                  <a:gd name="T20" fmla="*/ 0 w 32"/>
                  <a:gd name="T21" fmla="*/ 49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49"/>
                  <a:gd name="T35" fmla="*/ 32 w 3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49">
                    <a:moveTo>
                      <a:pt x="0" y="49"/>
                    </a:moveTo>
                    <a:lnTo>
                      <a:pt x="0" y="0"/>
                    </a:lnTo>
                    <a:lnTo>
                      <a:pt x="32" y="0"/>
                    </a:lnTo>
                    <a:lnTo>
                      <a:pt x="32" y="8"/>
                    </a:lnTo>
                    <a:lnTo>
                      <a:pt x="9" y="8"/>
                    </a:lnTo>
                    <a:lnTo>
                      <a:pt x="9" y="21"/>
                    </a:lnTo>
                    <a:lnTo>
                      <a:pt x="30" y="21"/>
                    </a:lnTo>
                    <a:lnTo>
                      <a:pt x="30" y="29"/>
                    </a:lnTo>
                    <a:lnTo>
                      <a:pt x="9" y="29"/>
                    </a:lnTo>
                    <a:lnTo>
                      <a:pt x="9" y="49"/>
                    </a:lnTo>
                    <a:lnTo>
                      <a:pt x="0" y="49"/>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96" name="Freeform 250"/>
              <p:cNvSpPr>
                <a:spLocks/>
              </p:cNvSpPr>
              <p:nvPr/>
            </p:nvSpPr>
            <p:spPr bwMode="auto">
              <a:xfrm>
                <a:off x="4538" y="3774"/>
                <a:ext cx="39" cy="49"/>
              </a:xfrm>
              <a:custGeom>
                <a:avLst/>
                <a:gdLst>
                  <a:gd name="T0" fmla="*/ 0 w 39"/>
                  <a:gd name="T1" fmla="*/ 33 h 49"/>
                  <a:gd name="T2" fmla="*/ 9 w 39"/>
                  <a:gd name="T3" fmla="*/ 32 h 49"/>
                  <a:gd name="T4" fmla="*/ 11 w 39"/>
                  <a:gd name="T5" fmla="*/ 37 h 49"/>
                  <a:gd name="T6" fmla="*/ 13 w 39"/>
                  <a:gd name="T7" fmla="*/ 40 h 49"/>
                  <a:gd name="T8" fmla="*/ 16 w 39"/>
                  <a:gd name="T9" fmla="*/ 41 h 49"/>
                  <a:gd name="T10" fmla="*/ 20 w 39"/>
                  <a:gd name="T11" fmla="*/ 41 h 49"/>
                  <a:gd name="T12" fmla="*/ 24 w 39"/>
                  <a:gd name="T13" fmla="*/ 41 h 49"/>
                  <a:gd name="T14" fmla="*/ 27 w 39"/>
                  <a:gd name="T15" fmla="*/ 40 h 49"/>
                  <a:gd name="T16" fmla="*/ 30 w 39"/>
                  <a:gd name="T17" fmla="*/ 37 h 49"/>
                  <a:gd name="T18" fmla="*/ 30 w 39"/>
                  <a:gd name="T19" fmla="*/ 34 h 49"/>
                  <a:gd name="T20" fmla="*/ 30 w 39"/>
                  <a:gd name="T21" fmla="*/ 33 h 49"/>
                  <a:gd name="T22" fmla="*/ 28 w 39"/>
                  <a:gd name="T23" fmla="*/ 32 h 49"/>
                  <a:gd name="T24" fmla="*/ 27 w 39"/>
                  <a:gd name="T25" fmla="*/ 30 h 49"/>
                  <a:gd name="T26" fmla="*/ 26 w 39"/>
                  <a:gd name="T27" fmla="*/ 30 h 49"/>
                  <a:gd name="T28" fmla="*/ 23 w 39"/>
                  <a:gd name="T29" fmla="*/ 29 h 49"/>
                  <a:gd name="T30" fmla="*/ 17 w 39"/>
                  <a:gd name="T31" fmla="*/ 28 h 49"/>
                  <a:gd name="T32" fmla="*/ 11 w 39"/>
                  <a:gd name="T33" fmla="*/ 26 h 49"/>
                  <a:gd name="T34" fmla="*/ 7 w 39"/>
                  <a:gd name="T35" fmla="*/ 23 h 49"/>
                  <a:gd name="T36" fmla="*/ 2 w 39"/>
                  <a:gd name="T37" fmla="*/ 18 h 49"/>
                  <a:gd name="T38" fmla="*/ 2 w 39"/>
                  <a:gd name="T39" fmla="*/ 13 h 49"/>
                  <a:gd name="T40" fmla="*/ 2 w 39"/>
                  <a:gd name="T41" fmla="*/ 10 h 49"/>
                  <a:gd name="T42" fmla="*/ 4 w 39"/>
                  <a:gd name="T43" fmla="*/ 6 h 49"/>
                  <a:gd name="T44" fmla="*/ 7 w 39"/>
                  <a:gd name="T45" fmla="*/ 3 h 49"/>
                  <a:gd name="T46" fmla="*/ 11 w 39"/>
                  <a:gd name="T47" fmla="*/ 2 h 49"/>
                  <a:gd name="T48" fmla="*/ 15 w 39"/>
                  <a:gd name="T49" fmla="*/ 0 h 49"/>
                  <a:gd name="T50" fmla="*/ 20 w 39"/>
                  <a:gd name="T51" fmla="*/ 0 h 49"/>
                  <a:gd name="T52" fmla="*/ 27 w 39"/>
                  <a:gd name="T53" fmla="*/ 0 h 49"/>
                  <a:gd name="T54" fmla="*/ 34 w 39"/>
                  <a:gd name="T55" fmla="*/ 3 h 49"/>
                  <a:gd name="T56" fmla="*/ 36 w 39"/>
                  <a:gd name="T57" fmla="*/ 8 h 49"/>
                  <a:gd name="T58" fmla="*/ 38 w 39"/>
                  <a:gd name="T59" fmla="*/ 14 h 49"/>
                  <a:gd name="T60" fmla="*/ 28 w 39"/>
                  <a:gd name="T61" fmla="*/ 15 h 49"/>
                  <a:gd name="T62" fmla="*/ 27 w 39"/>
                  <a:gd name="T63" fmla="*/ 11 h 49"/>
                  <a:gd name="T64" fmla="*/ 26 w 39"/>
                  <a:gd name="T65" fmla="*/ 10 h 49"/>
                  <a:gd name="T66" fmla="*/ 23 w 39"/>
                  <a:gd name="T67" fmla="*/ 8 h 49"/>
                  <a:gd name="T68" fmla="*/ 19 w 39"/>
                  <a:gd name="T69" fmla="*/ 7 h 49"/>
                  <a:gd name="T70" fmla="*/ 16 w 39"/>
                  <a:gd name="T71" fmla="*/ 8 h 49"/>
                  <a:gd name="T72" fmla="*/ 13 w 39"/>
                  <a:gd name="T73" fmla="*/ 10 h 49"/>
                  <a:gd name="T74" fmla="*/ 12 w 39"/>
                  <a:gd name="T75" fmla="*/ 11 h 49"/>
                  <a:gd name="T76" fmla="*/ 11 w 39"/>
                  <a:gd name="T77" fmla="*/ 13 h 49"/>
                  <a:gd name="T78" fmla="*/ 12 w 39"/>
                  <a:gd name="T79" fmla="*/ 14 h 49"/>
                  <a:gd name="T80" fmla="*/ 12 w 39"/>
                  <a:gd name="T81" fmla="*/ 15 h 49"/>
                  <a:gd name="T82" fmla="*/ 16 w 39"/>
                  <a:gd name="T83" fmla="*/ 17 h 49"/>
                  <a:gd name="T84" fmla="*/ 22 w 39"/>
                  <a:gd name="T85" fmla="*/ 19 h 49"/>
                  <a:gd name="T86" fmla="*/ 28 w 39"/>
                  <a:gd name="T87" fmla="*/ 21 h 49"/>
                  <a:gd name="T88" fmla="*/ 32 w 39"/>
                  <a:gd name="T89" fmla="*/ 22 h 49"/>
                  <a:gd name="T90" fmla="*/ 35 w 39"/>
                  <a:gd name="T91" fmla="*/ 25 h 49"/>
                  <a:gd name="T92" fmla="*/ 38 w 39"/>
                  <a:gd name="T93" fmla="*/ 28 h 49"/>
                  <a:gd name="T94" fmla="*/ 39 w 39"/>
                  <a:gd name="T95" fmla="*/ 30 h 49"/>
                  <a:gd name="T96" fmla="*/ 39 w 39"/>
                  <a:gd name="T97" fmla="*/ 34 h 49"/>
                  <a:gd name="T98" fmla="*/ 39 w 39"/>
                  <a:gd name="T99" fmla="*/ 38 h 49"/>
                  <a:gd name="T100" fmla="*/ 38 w 39"/>
                  <a:gd name="T101" fmla="*/ 43 h 49"/>
                  <a:gd name="T102" fmla="*/ 35 w 39"/>
                  <a:gd name="T103" fmla="*/ 45 h 49"/>
                  <a:gd name="T104" fmla="*/ 31 w 39"/>
                  <a:gd name="T105" fmla="*/ 48 h 49"/>
                  <a:gd name="T106" fmla="*/ 26 w 39"/>
                  <a:gd name="T107" fmla="*/ 49 h 49"/>
                  <a:gd name="T108" fmla="*/ 20 w 39"/>
                  <a:gd name="T109" fmla="*/ 49 h 49"/>
                  <a:gd name="T110" fmla="*/ 12 w 39"/>
                  <a:gd name="T111" fmla="*/ 49 h 49"/>
                  <a:gd name="T112" fmla="*/ 7 w 39"/>
                  <a:gd name="T113" fmla="*/ 45 h 49"/>
                  <a:gd name="T114" fmla="*/ 2 w 39"/>
                  <a:gd name="T115" fmla="*/ 40 h 49"/>
                  <a:gd name="T116" fmla="*/ 0 w 39"/>
                  <a:gd name="T117" fmla="*/ 33 h 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
                  <a:gd name="T178" fmla="*/ 0 h 49"/>
                  <a:gd name="T179" fmla="*/ 39 w 39"/>
                  <a:gd name="T180" fmla="*/ 49 h 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 h="49">
                    <a:moveTo>
                      <a:pt x="0" y="33"/>
                    </a:moveTo>
                    <a:lnTo>
                      <a:pt x="9" y="32"/>
                    </a:lnTo>
                    <a:lnTo>
                      <a:pt x="11" y="37"/>
                    </a:lnTo>
                    <a:lnTo>
                      <a:pt x="13" y="40"/>
                    </a:lnTo>
                    <a:lnTo>
                      <a:pt x="16" y="41"/>
                    </a:lnTo>
                    <a:lnTo>
                      <a:pt x="20" y="41"/>
                    </a:lnTo>
                    <a:lnTo>
                      <a:pt x="24" y="41"/>
                    </a:lnTo>
                    <a:lnTo>
                      <a:pt x="27" y="40"/>
                    </a:lnTo>
                    <a:lnTo>
                      <a:pt x="30" y="37"/>
                    </a:lnTo>
                    <a:lnTo>
                      <a:pt x="30" y="34"/>
                    </a:lnTo>
                    <a:lnTo>
                      <a:pt x="30" y="33"/>
                    </a:lnTo>
                    <a:lnTo>
                      <a:pt x="28" y="32"/>
                    </a:lnTo>
                    <a:lnTo>
                      <a:pt x="27" y="30"/>
                    </a:lnTo>
                    <a:lnTo>
                      <a:pt x="26" y="30"/>
                    </a:lnTo>
                    <a:lnTo>
                      <a:pt x="23" y="29"/>
                    </a:lnTo>
                    <a:lnTo>
                      <a:pt x="17" y="28"/>
                    </a:lnTo>
                    <a:lnTo>
                      <a:pt x="11" y="26"/>
                    </a:lnTo>
                    <a:lnTo>
                      <a:pt x="7" y="23"/>
                    </a:lnTo>
                    <a:lnTo>
                      <a:pt x="2" y="18"/>
                    </a:lnTo>
                    <a:lnTo>
                      <a:pt x="2" y="13"/>
                    </a:lnTo>
                    <a:lnTo>
                      <a:pt x="2" y="10"/>
                    </a:lnTo>
                    <a:lnTo>
                      <a:pt x="4" y="6"/>
                    </a:lnTo>
                    <a:lnTo>
                      <a:pt x="7" y="3"/>
                    </a:lnTo>
                    <a:lnTo>
                      <a:pt x="11" y="2"/>
                    </a:lnTo>
                    <a:lnTo>
                      <a:pt x="15" y="0"/>
                    </a:lnTo>
                    <a:lnTo>
                      <a:pt x="20" y="0"/>
                    </a:lnTo>
                    <a:lnTo>
                      <a:pt x="27" y="0"/>
                    </a:lnTo>
                    <a:lnTo>
                      <a:pt x="34" y="3"/>
                    </a:lnTo>
                    <a:lnTo>
                      <a:pt x="36" y="8"/>
                    </a:lnTo>
                    <a:lnTo>
                      <a:pt x="38" y="14"/>
                    </a:lnTo>
                    <a:lnTo>
                      <a:pt x="28" y="15"/>
                    </a:lnTo>
                    <a:lnTo>
                      <a:pt x="27" y="11"/>
                    </a:lnTo>
                    <a:lnTo>
                      <a:pt x="26" y="10"/>
                    </a:lnTo>
                    <a:lnTo>
                      <a:pt x="23" y="8"/>
                    </a:lnTo>
                    <a:lnTo>
                      <a:pt x="19" y="7"/>
                    </a:lnTo>
                    <a:lnTo>
                      <a:pt x="16" y="8"/>
                    </a:lnTo>
                    <a:lnTo>
                      <a:pt x="13" y="10"/>
                    </a:lnTo>
                    <a:lnTo>
                      <a:pt x="12" y="11"/>
                    </a:lnTo>
                    <a:lnTo>
                      <a:pt x="11" y="13"/>
                    </a:lnTo>
                    <a:lnTo>
                      <a:pt x="12" y="14"/>
                    </a:lnTo>
                    <a:lnTo>
                      <a:pt x="12" y="15"/>
                    </a:lnTo>
                    <a:lnTo>
                      <a:pt x="16" y="17"/>
                    </a:lnTo>
                    <a:lnTo>
                      <a:pt x="22" y="19"/>
                    </a:lnTo>
                    <a:lnTo>
                      <a:pt x="28" y="21"/>
                    </a:lnTo>
                    <a:lnTo>
                      <a:pt x="32" y="22"/>
                    </a:lnTo>
                    <a:lnTo>
                      <a:pt x="35" y="25"/>
                    </a:lnTo>
                    <a:lnTo>
                      <a:pt x="38" y="28"/>
                    </a:lnTo>
                    <a:lnTo>
                      <a:pt x="39" y="30"/>
                    </a:lnTo>
                    <a:lnTo>
                      <a:pt x="39" y="34"/>
                    </a:lnTo>
                    <a:lnTo>
                      <a:pt x="39" y="38"/>
                    </a:lnTo>
                    <a:lnTo>
                      <a:pt x="38" y="43"/>
                    </a:lnTo>
                    <a:lnTo>
                      <a:pt x="35" y="45"/>
                    </a:lnTo>
                    <a:lnTo>
                      <a:pt x="31" y="48"/>
                    </a:lnTo>
                    <a:lnTo>
                      <a:pt x="26" y="49"/>
                    </a:lnTo>
                    <a:lnTo>
                      <a:pt x="20" y="49"/>
                    </a:lnTo>
                    <a:lnTo>
                      <a:pt x="12" y="49"/>
                    </a:lnTo>
                    <a:lnTo>
                      <a:pt x="7" y="45"/>
                    </a:lnTo>
                    <a:lnTo>
                      <a:pt x="2" y="40"/>
                    </a:lnTo>
                    <a:lnTo>
                      <a:pt x="0" y="3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97" name="Freeform 251"/>
              <p:cNvSpPr>
                <a:spLocks noEditPoints="1"/>
              </p:cNvSpPr>
              <p:nvPr/>
            </p:nvSpPr>
            <p:spPr bwMode="auto">
              <a:xfrm>
                <a:off x="4584" y="3774"/>
                <a:ext cx="48" cy="49"/>
              </a:xfrm>
              <a:custGeom>
                <a:avLst/>
                <a:gdLst>
                  <a:gd name="T0" fmla="*/ 0 w 48"/>
                  <a:gd name="T1" fmla="*/ 25 h 49"/>
                  <a:gd name="T2" fmla="*/ 0 w 48"/>
                  <a:gd name="T3" fmla="*/ 18 h 49"/>
                  <a:gd name="T4" fmla="*/ 3 w 48"/>
                  <a:gd name="T5" fmla="*/ 13 h 49"/>
                  <a:gd name="T6" fmla="*/ 4 w 48"/>
                  <a:gd name="T7" fmla="*/ 8 h 49"/>
                  <a:gd name="T8" fmla="*/ 7 w 48"/>
                  <a:gd name="T9" fmla="*/ 6 h 49"/>
                  <a:gd name="T10" fmla="*/ 10 w 48"/>
                  <a:gd name="T11" fmla="*/ 3 h 49"/>
                  <a:gd name="T12" fmla="*/ 12 w 48"/>
                  <a:gd name="T13" fmla="*/ 2 h 49"/>
                  <a:gd name="T14" fmla="*/ 18 w 48"/>
                  <a:gd name="T15" fmla="*/ 0 h 49"/>
                  <a:gd name="T16" fmla="*/ 23 w 48"/>
                  <a:gd name="T17" fmla="*/ 0 h 49"/>
                  <a:gd name="T18" fmla="*/ 29 w 48"/>
                  <a:gd name="T19" fmla="*/ 0 h 49"/>
                  <a:gd name="T20" fmla="*/ 33 w 48"/>
                  <a:gd name="T21" fmla="*/ 2 h 49"/>
                  <a:gd name="T22" fmla="*/ 37 w 48"/>
                  <a:gd name="T23" fmla="*/ 3 h 49"/>
                  <a:gd name="T24" fmla="*/ 41 w 48"/>
                  <a:gd name="T25" fmla="*/ 6 h 49"/>
                  <a:gd name="T26" fmla="*/ 44 w 48"/>
                  <a:gd name="T27" fmla="*/ 10 h 49"/>
                  <a:gd name="T28" fmla="*/ 45 w 48"/>
                  <a:gd name="T29" fmla="*/ 14 h 49"/>
                  <a:gd name="T30" fmla="*/ 46 w 48"/>
                  <a:gd name="T31" fmla="*/ 19 h 49"/>
                  <a:gd name="T32" fmla="*/ 48 w 48"/>
                  <a:gd name="T33" fmla="*/ 25 h 49"/>
                  <a:gd name="T34" fmla="*/ 46 w 48"/>
                  <a:gd name="T35" fmla="*/ 30 h 49"/>
                  <a:gd name="T36" fmla="*/ 45 w 48"/>
                  <a:gd name="T37" fmla="*/ 36 h 49"/>
                  <a:gd name="T38" fmla="*/ 44 w 48"/>
                  <a:gd name="T39" fmla="*/ 40 h 49"/>
                  <a:gd name="T40" fmla="*/ 41 w 48"/>
                  <a:gd name="T41" fmla="*/ 44 h 49"/>
                  <a:gd name="T42" fmla="*/ 37 w 48"/>
                  <a:gd name="T43" fmla="*/ 47 h 49"/>
                  <a:gd name="T44" fmla="*/ 33 w 48"/>
                  <a:gd name="T45" fmla="*/ 48 h 49"/>
                  <a:gd name="T46" fmla="*/ 29 w 48"/>
                  <a:gd name="T47" fmla="*/ 49 h 49"/>
                  <a:gd name="T48" fmla="*/ 23 w 48"/>
                  <a:gd name="T49" fmla="*/ 49 h 49"/>
                  <a:gd name="T50" fmla="*/ 18 w 48"/>
                  <a:gd name="T51" fmla="*/ 49 h 49"/>
                  <a:gd name="T52" fmla="*/ 14 w 48"/>
                  <a:gd name="T53" fmla="*/ 48 h 49"/>
                  <a:gd name="T54" fmla="*/ 10 w 48"/>
                  <a:gd name="T55" fmla="*/ 47 h 49"/>
                  <a:gd name="T56" fmla="*/ 7 w 48"/>
                  <a:gd name="T57" fmla="*/ 44 h 49"/>
                  <a:gd name="T58" fmla="*/ 4 w 48"/>
                  <a:gd name="T59" fmla="*/ 40 h 49"/>
                  <a:gd name="T60" fmla="*/ 1 w 48"/>
                  <a:gd name="T61" fmla="*/ 36 h 49"/>
                  <a:gd name="T62" fmla="*/ 0 w 48"/>
                  <a:gd name="T63" fmla="*/ 30 h 49"/>
                  <a:gd name="T64" fmla="*/ 0 w 48"/>
                  <a:gd name="T65" fmla="*/ 25 h 49"/>
                  <a:gd name="T66" fmla="*/ 10 w 48"/>
                  <a:gd name="T67" fmla="*/ 25 h 49"/>
                  <a:gd name="T68" fmla="*/ 11 w 48"/>
                  <a:gd name="T69" fmla="*/ 32 h 49"/>
                  <a:gd name="T70" fmla="*/ 14 w 48"/>
                  <a:gd name="T71" fmla="*/ 37 h 49"/>
                  <a:gd name="T72" fmla="*/ 18 w 48"/>
                  <a:gd name="T73" fmla="*/ 40 h 49"/>
                  <a:gd name="T74" fmla="*/ 23 w 48"/>
                  <a:gd name="T75" fmla="*/ 41 h 49"/>
                  <a:gd name="T76" fmla="*/ 29 w 48"/>
                  <a:gd name="T77" fmla="*/ 40 h 49"/>
                  <a:gd name="T78" fmla="*/ 33 w 48"/>
                  <a:gd name="T79" fmla="*/ 37 h 49"/>
                  <a:gd name="T80" fmla="*/ 35 w 48"/>
                  <a:gd name="T81" fmla="*/ 32 h 49"/>
                  <a:gd name="T82" fmla="*/ 37 w 48"/>
                  <a:gd name="T83" fmla="*/ 25 h 49"/>
                  <a:gd name="T84" fmla="*/ 35 w 48"/>
                  <a:gd name="T85" fmla="*/ 17 h 49"/>
                  <a:gd name="T86" fmla="*/ 33 w 48"/>
                  <a:gd name="T87" fmla="*/ 13 h 49"/>
                  <a:gd name="T88" fmla="*/ 29 w 48"/>
                  <a:gd name="T89" fmla="*/ 8 h 49"/>
                  <a:gd name="T90" fmla="*/ 23 w 48"/>
                  <a:gd name="T91" fmla="*/ 8 h 49"/>
                  <a:gd name="T92" fmla="*/ 18 w 48"/>
                  <a:gd name="T93" fmla="*/ 8 h 49"/>
                  <a:gd name="T94" fmla="*/ 14 w 48"/>
                  <a:gd name="T95" fmla="*/ 13 h 49"/>
                  <a:gd name="T96" fmla="*/ 11 w 48"/>
                  <a:gd name="T97" fmla="*/ 18 h 49"/>
                  <a:gd name="T98" fmla="*/ 10 w 48"/>
                  <a:gd name="T99" fmla="*/ 25 h 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
                  <a:gd name="T151" fmla="*/ 0 h 49"/>
                  <a:gd name="T152" fmla="*/ 48 w 48"/>
                  <a:gd name="T153" fmla="*/ 49 h 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 h="49">
                    <a:moveTo>
                      <a:pt x="0" y="25"/>
                    </a:moveTo>
                    <a:lnTo>
                      <a:pt x="0" y="18"/>
                    </a:lnTo>
                    <a:lnTo>
                      <a:pt x="3" y="13"/>
                    </a:lnTo>
                    <a:lnTo>
                      <a:pt x="4" y="8"/>
                    </a:lnTo>
                    <a:lnTo>
                      <a:pt x="7" y="6"/>
                    </a:lnTo>
                    <a:lnTo>
                      <a:pt x="10" y="3"/>
                    </a:lnTo>
                    <a:lnTo>
                      <a:pt x="12" y="2"/>
                    </a:lnTo>
                    <a:lnTo>
                      <a:pt x="18" y="0"/>
                    </a:lnTo>
                    <a:lnTo>
                      <a:pt x="23" y="0"/>
                    </a:lnTo>
                    <a:lnTo>
                      <a:pt x="29" y="0"/>
                    </a:lnTo>
                    <a:lnTo>
                      <a:pt x="33" y="2"/>
                    </a:lnTo>
                    <a:lnTo>
                      <a:pt x="37" y="3"/>
                    </a:lnTo>
                    <a:lnTo>
                      <a:pt x="41" y="6"/>
                    </a:lnTo>
                    <a:lnTo>
                      <a:pt x="44" y="10"/>
                    </a:lnTo>
                    <a:lnTo>
                      <a:pt x="45" y="14"/>
                    </a:lnTo>
                    <a:lnTo>
                      <a:pt x="46" y="19"/>
                    </a:lnTo>
                    <a:lnTo>
                      <a:pt x="48" y="25"/>
                    </a:lnTo>
                    <a:lnTo>
                      <a:pt x="46" y="30"/>
                    </a:lnTo>
                    <a:lnTo>
                      <a:pt x="45" y="36"/>
                    </a:lnTo>
                    <a:lnTo>
                      <a:pt x="44" y="40"/>
                    </a:lnTo>
                    <a:lnTo>
                      <a:pt x="41" y="44"/>
                    </a:lnTo>
                    <a:lnTo>
                      <a:pt x="37" y="47"/>
                    </a:lnTo>
                    <a:lnTo>
                      <a:pt x="33" y="48"/>
                    </a:lnTo>
                    <a:lnTo>
                      <a:pt x="29" y="49"/>
                    </a:lnTo>
                    <a:lnTo>
                      <a:pt x="23" y="49"/>
                    </a:lnTo>
                    <a:lnTo>
                      <a:pt x="18" y="49"/>
                    </a:lnTo>
                    <a:lnTo>
                      <a:pt x="14" y="48"/>
                    </a:lnTo>
                    <a:lnTo>
                      <a:pt x="10" y="47"/>
                    </a:lnTo>
                    <a:lnTo>
                      <a:pt x="7" y="44"/>
                    </a:lnTo>
                    <a:lnTo>
                      <a:pt x="4" y="40"/>
                    </a:lnTo>
                    <a:lnTo>
                      <a:pt x="1" y="36"/>
                    </a:lnTo>
                    <a:lnTo>
                      <a:pt x="0" y="30"/>
                    </a:lnTo>
                    <a:lnTo>
                      <a:pt x="0" y="25"/>
                    </a:lnTo>
                    <a:close/>
                    <a:moveTo>
                      <a:pt x="10" y="25"/>
                    </a:moveTo>
                    <a:lnTo>
                      <a:pt x="11" y="32"/>
                    </a:lnTo>
                    <a:lnTo>
                      <a:pt x="14" y="37"/>
                    </a:lnTo>
                    <a:lnTo>
                      <a:pt x="18" y="40"/>
                    </a:lnTo>
                    <a:lnTo>
                      <a:pt x="23" y="41"/>
                    </a:lnTo>
                    <a:lnTo>
                      <a:pt x="29" y="40"/>
                    </a:lnTo>
                    <a:lnTo>
                      <a:pt x="33" y="37"/>
                    </a:lnTo>
                    <a:lnTo>
                      <a:pt x="35" y="32"/>
                    </a:lnTo>
                    <a:lnTo>
                      <a:pt x="37" y="25"/>
                    </a:lnTo>
                    <a:lnTo>
                      <a:pt x="35" y="17"/>
                    </a:lnTo>
                    <a:lnTo>
                      <a:pt x="33" y="13"/>
                    </a:lnTo>
                    <a:lnTo>
                      <a:pt x="29" y="8"/>
                    </a:lnTo>
                    <a:lnTo>
                      <a:pt x="23" y="8"/>
                    </a:lnTo>
                    <a:lnTo>
                      <a:pt x="18" y="8"/>
                    </a:lnTo>
                    <a:lnTo>
                      <a:pt x="14" y="13"/>
                    </a:lnTo>
                    <a:lnTo>
                      <a:pt x="11" y="18"/>
                    </a:lnTo>
                    <a:lnTo>
                      <a:pt x="10" y="2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98" name="Freeform 252"/>
              <p:cNvSpPr>
                <a:spLocks/>
              </p:cNvSpPr>
              <p:nvPr/>
            </p:nvSpPr>
            <p:spPr bwMode="auto">
              <a:xfrm>
                <a:off x="4638" y="3774"/>
                <a:ext cx="40" cy="49"/>
              </a:xfrm>
              <a:custGeom>
                <a:avLst/>
                <a:gdLst>
                  <a:gd name="T0" fmla="*/ 0 w 40"/>
                  <a:gd name="T1" fmla="*/ 0 h 49"/>
                  <a:gd name="T2" fmla="*/ 10 w 40"/>
                  <a:gd name="T3" fmla="*/ 0 h 49"/>
                  <a:gd name="T4" fmla="*/ 10 w 40"/>
                  <a:gd name="T5" fmla="*/ 26 h 49"/>
                  <a:gd name="T6" fmla="*/ 10 w 40"/>
                  <a:gd name="T7" fmla="*/ 32 h 49"/>
                  <a:gd name="T8" fmla="*/ 11 w 40"/>
                  <a:gd name="T9" fmla="*/ 34 h 49"/>
                  <a:gd name="T10" fmla="*/ 11 w 40"/>
                  <a:gd name="T11" fmla="*/ 37 h 49"/>
                  <a:gd name="T12" fmla="*/ 14 w 40"/>
                  <a:gd name="T13" fmla="*/ 40 h 49"/>
                  <a:gd name="T14" fmla="*/ 17 w 40"/>
                  <a:gd name="T15" fmla="*/ 41 h 49"/>
                  <a:gd name="T16" fmla="*/ 21 w 40"/>
                  <a:gd name="T17" fmla="*/ 41 h 49"/>
                  <a:gd name="T18" fmla="*/ 24 w 40"/>
                  <a:gd name="T19" fmla="*/ 41 h 49"/>
                  <a:gd name="T20" fmla="*/ 26 w 40"/>
                  <a:gd name="T21" fmla="*/ 40 h 49"/>
                  <a:gd name="T22" fmla="*/ 28 w 40"/>
                  <a:gd name="T23" fmla="*/ 38 h 49"/>
                  <a:gd name="T24" fmla="*/ 29 w 40"/>
                  <a:gd name="T25" fmla="*/ 36 h 49"/>
                  <a:gd name="T26" fmla="*/ 29 w 40"/>
                  <a:gd name="T27" fmla="*/ 32 h 49"/>
                  <a:gd name="T28" fmla="*/ 29 w 40"/>
                  <a:gd name="T29" fmla="*/ 28 h 49"/>
                  <a:gd name="T30" fmla="*/ 29 w 40"/>
                  <a:gd name="T31" fmla="*/ 0 h 49"/>
                  <a:gd name="T32" fmla="*/ 40 w 40"/>
                  <a:gd name="T33" fmla="*/ 0 h 49"/>
                  <a:gd name="T34" fmla="*/ 40 w 40"/>
                  <a:gd name="T35" fmla="*/ 26 h 49"/>
                  <a:gd name="T36" fmla="*/ 39 w 40"/>
                  <a:gd name="T37" fmla="*/ 33 h 49"/>
                  <a:gd name="T38" fmla="*/ 39 w 40"/>
                  <a:gd name="T39" fmla="*/ 38 h 49"/>
                  <a:gd name="T40" fmla="*/ 37 w 40"/>
                  <a:gd name="T41" fmla="*/ 41 h 49"/>
                  <a:gd name="T42" fmla="*/ 36 w 40"/>
                  <a:gd name="T43" fmla="*/ 44 h 49"/>
                  <a:gd name="T44" fmla="*/ 33 w 40"/>
                  <a:gd name="T45" fmla="*/ 47 h 49"/>
                  <a:gd name="T46" fmla="*/ 30 w 40"/>
                  <a:gd name="T47" fmla="*/ 48 h 49"/>
                  <a:gd name="T48" fmla="*/ 26 w 40"/>
                  <a:gd name="T49" fmla="*/ 49 h 49"/>
                  <a:gd name="T50" fmla="*/ 21 w 40"/>
                  <a:gd name="T51" fmla="*/ 49 h 49"/>
                  <a:gd name="T52" fmla="*/ 14 w 40"/>
                  <a:gd name="T53" fmla="*/ 49 h 49"/>
                  <a:gd name="T54" fmla="*/ 10 w 40"/>
                  <a:gd name="T55" fmla="*/ 48 h 49"/>
                  <a:gd name="T56" fmla="*/ 7 w 40"/>
                  <a:gd name="T57" fmla="*/ 47 h 49"/>
                  <a:gd name="T58" fmla="*/ 5 w 40"/>
                  <a:gd name="T59" fmla="*/ 44 h 49"/>
                  <a:gd name="T60" fmla="*/ 3 w 40"/>
                  <a:gd name="T61" fmla="*/ 41 h 49"/>
                  <a:gd name="T62" fmla="*/ 2 w 40"/>
                  <a:gd name="T63" fmla="*/ 38 h 49"/>
                  <a:gd name="T64" fmla="*/ 0 w 40"/>
                  <a:gd name="T65" fmla="*/ 33 h 49"/>
                  <a:gd name="T66" fmla="*/ 0 w 40"/>
                  <a:gd name="T67" fmla="*/ 26 h 49"/>
                  <a:gd name="T68" fmla="*/ 0 w 40"/>
                  <a:gd name="T69" fmla="*/ 0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9"/>
                  <a:gd name="T107" fmla="*/ 40 w 40"/>
                  <a:gd name="T108" fmla="*/ 49 h 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9">
                    <a:moveTo>
                      <a:pt x="0" y="0"/>
                    </a:moveTo>
                    <a:lnTo>
                      <a:pt x="10" y="0"/>
                    </a:lnTo>
                    <a:lnTo>
                      <a:pt x="10" y="26"/>
                    </a:lnTo>
                    <a:lnTo>
                      <a:pt x="10" y="32"/>
                    </a:lnTo>
                    <a:lnTo>
                      <a:pt x="11" y="34"/>
                    </a:lnTo>
                    <a:lnTo>
                      <a:pt x="11" y="37"/>
                    </a:lnTo>
                    <a:lnTo>
                      <a:pt x="14" y="40"/>
                    </a:lnTo>
                    <a:lnTo>
                      <a:pt x="17" y="41"/>
                    </a:lnTo>
                    <a:lnTo>
                      <a:pt x="21" y="41"/>
                    </a:lnTo>
                    <a:lnTo>
                      <a:pt x="24" y="41"/>
                    </a:lnTo>
                    <a:lnTo>
                      <a:pt x="26" y="40"/>
                    </a:lnTo>
                    <a:lnTo>
                      <a:pt x="28" y="38"/>
                    </a:lnTo>
                    <a:lnTo>
                      <a:pt x="29" y="36"/>
                    </a:lnTo>
                    <a:lnTo>
                      <a:pt x="29" y="32"/>
                    </a:lnTo>
                    <a:lnTo>
                      <a:pt x="29" y="28"/>
                    </a:lnTo>
                    <a:lnTo>
                      <a:pt x="29" y="0"/>
                    </a:lnTo>
                    <a:lnTo>
                      <a:pt x="40" y="0"/>
                    </a:lnTo>
                    <a:lnTo>
                      <a:pt x="40" y="26"/>
                    </a:lnTo>
                    <a:lnTo>
                      <a:pt x="39" y="33"/>
                    </a:lnTo>
                    <a:lnTo>
                      <a:pt x="39" y="38"/>
                    </a:lnTo>
                    <a:lnTo>
                      <a:pt x="37" y="41"/>
                    </a:lnTo>
                    <a:lnTo>
                      <a:pt x="36" y="44"/>
                    </a:lnTo>
                    <a:lnTo>
                      <a:pt x="33" y="47"/>
                    </a:lnTo>
                    <a:lnTo>
                      <a:pt x="30" y="48"/>
                    </a:lnTo>
                    <a:lnTo>
                      <a:pt x="26" y="49"/>
                    </a:lnTo>
                    <a:lnTo>
                      <a:pt x="21" y="49"/>
                    </a:lnTo>
                    <a:lnTo>
                      <a:pt x="14" y="49"/>
                    </a:lnTo>
                    <a:lnTo>
                      <a:pt x="10" y="48"/>
                    </a:lnTo>
                    <a:lnTo>
                      <a:pt x="7" y="47"/>
                    </a:lnTo>
                    <a:lnTo>
                      <a:pt x="5" y="44"/>
                    </a:lnTo>
                    <a:lnTo>
                      <a:pt x="3" y="41"/>
                    </a:lnTo>
                    <a:lnTo>
                      <a:pt x="2" y="38"/>
                    </a:lnTo>
                    <a:lnTo>
                      <a:pt x="0" y="33"/>
                    </a:lnTo>
                    <a:lnTo>
                      <a:pt x="0" y="26"/>
                    </a:lnTo>
                    <a:lnTo>
                      <a:pt x="0" y="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99" name="Freeform 253"/>
              <p:cNvSpPr>
                <a:spLocks/>
              </p:cNvSpPr>
              <p:nvPr/>
            </p:nvSpPr>
            <p:spPr bwMode="auto">
              <a:xfrm>
                <a:off x="4685" y="3774"/>
                <a:ext cx="38" cy="49"/>
              </a:xfrm>
              <a:custGeom>
                <a:avLst/>
                <a:gdLst>
                  <a:gd name="T0" fmla="*/ 13 w 38"/>
                  <a:gd name="T1" fmla="*/ 49 h 49"/>
                  <a:gd name="T2" fmla="*/ 13 w 38"/>
                  <a:gd name="T3" fmla="*/ 8 h 49"/>
                  <a:gd name="T4" fmla="*/ 0 w 38"/>
                  <a:gd name="T5" fmla="*/ 8 h 49"/>
                  <a:gd name="T6" fmla="*/ 0 w 38"/>
                  <a:gd name="T7" fmla="*/ 0 h 49"/>
                  <a:gd name="T8" fmla="*/ 38 w 38"/>
                  <a:gd name="T9" fmla="*/ 0 h 49"/>
                  <a:gd name="T10" fmla="*/ 38 w 38"/>
                  <a:gd name="T11" fmla="*/ 8 h 49"/>
                  <a:gd name="T12" fmla="*/ 23 w 38"/>
                  <a:gd name="T13" fmla="*/ 8 h 49"/>
                  <a:gd name="T14" fmla="*/ 23 w 38"/>
                  <a:gd name="T15" fmla="*/ 49 h 49"/>
                  <a:gd name="T16" fmla="*/ 13 w 38"/>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49"/>
                  <a:gd name="T29" fmla="*/ 38 w 3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49">
                    <a:moveTo>
                      <a:pt x="13" y="49"/>
                    </a:moveTo>
                    <a:lnTo>
                      <a:pt x="13" y="8"/>
                    </a:lnTo>
                    <a:lnTo>
                      <a:pt x="0" y="8"/>
                    </a:lnTo>
                    <a:lnTo>
                      <a:pt x="0" y="0"/>
                    </a:lnTo>
                    <a:lnTo>
                      <a:pt x="38" y="0"/>
                    </a:lnTo>
                    <a:lnTo>
                      <a:pt x="38" y="8"/>
                    </a:lnTo>
                    <a:lnTo>
                      <a:pt x="23" y="8"/>
                    </a:lnTo>
                    <a:lnTo>
                      <a:pt x="23" y="49"/>
                    </a:lnTo>
                    <a:lnTo>
                      <a:pt x="13" y="49"/>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00" name="Freeform 254"/>
              <p:cNvSpPr>
                <a:spLocks/>
              </p:cNvSpPr>
              <p:nvPr/>
            </p:nvSpPr>
            <p:spPr bwMode="auto">
              <a:xfrm>
                <a:off x="4730" y="3774"/>
                <a:ext cx="38" cy="49"/>
              </a:xfrm>
              <a:custGeom>
                <a:avLst/>
                <a:gdLst>
                  <a:gd name="T0" fmla="*/ 0 w 38"/>
                  <a:gd name="T1" fmla="*/ 49 h 49"/>
                  <a:gd name="T2" fmla="*/ 0 w 38"/>
                  <a:gd name="T3" fmla="*/ 0 h 49"/>
                  <a:gd name="T4" fmla="*/ 9 w 38"/>
                  <a:gd name="T5" fmla="*/ 0 h 49"/>
                  <a:gd name="T6" fmla="*/ 9 w 38"/>
                  <a:gd name="T7" fmla="*/ 19 h 49"/>
                  <a:gd name="T8" fmla="*/ 28 w 38"/>
                  <a:gd name="T9" fmla="*/ 19 h 49"/>
                  <a:gd name="T10" fmla="*/ 28 w 38"/>
                  <a:gd name="T11" fmla="*/ 0 h 49"/>
                  <a:gd name="T12" fmla="*/ 38 w 38"/>
                  <a:gd name="T13" fmla="*/ 0 h 49"/>
                  <a:gd name="T14" fmla="*/ 38 w 38"/>
                  <a:gd name="T15" fmla="*/ 49 h 49"/>
                  <a:gd name="T16" fmla="*/ 28 w 38"/>
                  <a:gd name="T17" fmla="*/ 49 h 49"/>
                  <a:gd name="T18" fmla="*/ 28 w 38"/>
                  <a:gd name="T19" fmla="*/ 28 h 49"/>
                  <a:gd name="T20" fmla="*/ 9 w 38"/>
                  <a:gd name="T21" fmla="*/ 28 h 49"/>
                  <a:gd name="T22" fmla="*/ 9 w 38"/>
                  <a:gd name="T23" fmla="*/ 49 h 49"/>
                  <a:gd name="T24" fmla="*/ 0 w 38"/>
                  <a:gd name="T25" fmla="*/ 49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9"/>
                  <a:gd name="T41" fmla="*/ 38 w 38"/>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9">
                    <a:moveTo>
                      <a:pt x="0" y="49"/>
                    </a:moveTo>
                    <a:lnTo>
                      <a:pt x="0" y="0"/>
                    </a:lnTo>
                    <a:lnTo>
                      <a:pt x="9" y="0"/>
                    </a:lnTo>
                    <a:lnTo>
                      <a:pt x="9" y="19"/>
                    </a:lnTo>
                    <a:lnTo>
                      <a:pt x="28" y="19"/>
                    </a:lnTo>
                    <a:lnTo>
                      <a:pt x="28" y="0"/>
                    </a:lnTo>
                    <a:lnTo>
                      <a:pt x="38" y="0"/>
                    </a:lnTo>
                    <a:lnTo>
                      <a:pt x="38" y="49"/>
                    </a:lnTo>
                    <a:lnTo>
                      <a:pt x="28" y="49"/>
                    </a:lnTo>
                    <a:lnTo>
                      <a:pt x="28" y="28"/>
                    </a:lnTo>
                    <a:lnTo>
                      <a:pt x="9" y="28"/>
                    </a:lnTo>
                    <a:lnTo>
                      <a:pt x="9" y="49"/>
                    </a:lnTo>
                    <a:lnTo>
                      <a:pt x="0" y="49"/>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01" name="Freeform 255"/>
              <p:cNvSpPr>
                <a:spLocks noEditPoints="1"/>
              </p:cNvSpPr>
              <p:nvPr/>
            </p:nvSpPr>
            <p:spPr bwMode="auto">
              <a:xfrm>
                <a:off x="4790" y="3774"/>
                <a:ext cx="49" cy="49"/>
              </a:xfrm>
              <a:custGeom>
                <a:avLst/>
                <a:gdLst>
                  <a:gd name="T0" fmla="*/ 49 w 49"/>
                  <a:gd name="T1" fmla="*/ 49 h 49"/>
                  <a:gd name="T2" fmla="*/ 38 w 49"/>
                  <a:gd name="T3" fmla="*/ 49 h 49"/>
                  <a:gd name="T4" fmla="*/ 34 w 49"/>
                  <a:gd name="T5" fmla="*/ 38 h 49"/>
                  <a:gd name="T6" fmla="*/ 14 w 49"/>
                  <a:gd name="T7" fmla="*/ 38 h 49"/>
                  <a:gd name="T8" fmla="*/ 10 w 49"/>
                  <a:gd name="T9" fmla="*/ 49 h 49"/>
                  <a:gd name="T10" fmla="*/ 0 w 49"/>
                  <a:gd name="T11" fmla="*/ 49 h 49"/>
                  <a:gd name="T12" fmla="*/ 19 w 49"/>
                  <a:gd name="T13" fmla="*/ 0 h 49"/>
                  <a:gd name="T14" fmla="*/ 29 w 49"/>
                  <a:gd name="T15" fmla="*/ 0 h 49"/>
                  <a:gd name="T16" fmla="*/ 49 w 49"/>
                  <a:gd name="T17" fmla="*/ 49 h 49"/>
                  <a:gd name="T18" fmla="*/ 31 w 49"/>
                  <a:gd name="T19" fmla="*/ 30 h 49"/>
                  <a:gd name="T20" fmla="*/ 24 w 49"/>
                  <a:gd name="T21" fmla="*/ 11 h 49"/>
                  <a:gd name="T22" fmla="*/ 17 w 49"/>
                  <a:gd name="T23" fmla="*/ 30 h 49"/>
                  <a:gd name="T24" fmla="*/ 31 w 49"/>
                  <a:gd name="T25" fmla="*/ 3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49"/>
                  <a:gd name="T41" fmla="*/ 49 w 49"/>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49">
                    <a:moveTo>
                      <a:pt x="49" y="49"/>
                    </a:moveTo>
                    <a:lnTo>
                      <a:pt x="38" y="49"/>
                    </a:lnTo>
                    <a:lnTo>
                      <a:pt x="34" y="38"/>
                    </a:lnTo>
                    <a:lnTo>
                      <a:pt x="14" y="38"/>
                    </a:lnTo>
                    <a:lnTo>
                      <a:pt x="10" y="49"/>
                    </a:lnTo>
                    <a:lnTo>
                      <a:pt x="0" y="49"/>
                    </a:lnTo>
                    <a:lnTo>
                      <a:pt x="19" y="0"/>
                    </a:lnTo>
                    <a:lnTo>
                      <a:pt x="29" y="0"/>
                    </a:lnTo>
                    <a:lnTo>
                      <a:pt x="49" y="49"/>
                    </a:lnTo>
                    <a:close/>
                    <a:moveTo>
                      <a:pt x="31" y="30"/>
                    </a:moveTo>
                    <a:lnTo>
                      <a:pt x="24" y="11"/>
                    </a:lnTo>
                    <a:lnTo>
                      <a:pt x="17" y="30"/>
                    </a:lnTo>
                    <a:lnTo>
                      <a:pt x="31" y="3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02" name="Freeform 256"/>
              <p:cNvSpPr>
                <a:spLocks/>
              </p:cNvSpPr>
              <p:nvPr/>
            </p:nvSpPr>
            <p:spPr bwMode="auto">
              <a:xfrm>
                <a:off x="4844" y="3774"/>
                <a:ext cx="33" cy="49"/>
              </a:xfrm>
              <a:custGeom>
                <a:avLst/>
                <a:gdLst>
                  <a:gd name="T0" fmla="*/ 0 w 33"/>
                  <a:gd name="T1" fmla="*/ 49 h 49"/>
                  <a:gd name="T2" fmla="*/ 0 w 33"/>
                  <a:gd name="T3" fmla="*/ 0 h 49"/>
                  <a:gd name="T4" fmla="*/ 33 w 33"/>
                  <a:gd name="T5" fmla="*/ 0 h 49"/>
                  <a:gd name="T6" fmla="*/ 33 w 33"/>
                  <a:gd name="T7" fmla="*/ 8 h 49"/>
                  <a:gd name="T8" fmla="*/ 9 w 33"/>
                  <a:gd name="T9" fmla="*/ 8 h 49"/>
                  <a:gd name="T10" fmla="*/ 9 w 33"/>
                  <a:gd name="T11" fmla="*/ 21 h 49"/>
                  <a:gd name="T12" fmla="*/ 30 w 33"/>
                  <a:gd name="T13" fmla="*/ 21 h 49"/>
                  <a:gd name="T14" fmla="*/ 30 w 33"/>
                  <a:gd name="T15" fmla="*/ 29 h 49"/>
                  <a:gd name="T16" fmla="*/ 9 w 33"/>
                  <a:gd name="T17" fmla="*/ 29 h 49"/>
                  <a:gd name="T18" fmla="*/ 9 w 33"/>
                  <a:gd name="T19" fmla="*/ 49 h 49"/>
                  <a:gd name="T20" fmla="*/ 0 w 33"/>
                  <a:gd name="T21" fmla="*/ 49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9"/>
                  <a:gd name="T35" fmla="*/ 33 w 33"/>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9">
                    <a:moveTo>
                      <a:pt x="0" y="49"/>
                    </a:moveTo>
                    <a:lnTo>
                      <a:pt x="0" y="0"/>
                    </a:lnTo>
                    <a:lnTo>
                      <a:pt x="33" y="0"/>
                    </a:lnTo>
                    <a:lnTo>
                      <a:pt x="33" y="8"/>
                    </a:lnTo>
                    <a:lnTo>
                      <a:pt x="9" y="8"/>
                    </a:lnTo>
                    <a:lnTo>
                      <a:pt x="9" y="21"/>
                    </a:lnTo>
                    <a:lnTo>
                      <a:pt x="30" y="21"/>
                    </a:lnTo>
                    <a:lnTo>
                      <a:pt x="30" y="29"/>
                    </a:lnTo>
                    <a:lnTo>
                      <a:pt x="9" y="29"/>
                    </a:lnTo>
                    <a:lnTo>
                      <a:pt x="9" y="49"/>
                    </a:lnTo>
                    <a:lnTo>
                      <a:pt x="0" y="49"/>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03" name="Freeform 257"/>
              <p:cNvSpPr>
                <a:spLocks noEditPoints="1"/>
              </p:cNvSpPr>
              <p:nvPr/>
            </p:nvSpPr>
            <p:spPr bwMode="auto">
              <a:xfrm>
                <a:off x="4885" y="3774"/>
                <a:ext cx="43" cy="49"/>
              </a:xfrm>
              <a:custGeom>
                <a:avLst/>
                <a:gdLst>
                  <a:gd name="T0" fmla="*/ 0 w 43"/>
                  <a:gd name="T1" fmla="*/ 49 h 49"/>
                  <a:gd name="T2" fmla="*/ 0 w 43"/>
                  <a:gd name="T3" fmla="*/ 0 h 49"/>
                  <a:gd name="T4" fmla="*/ 20 w 43"/>
                  <a:gd name="T5" fmla="*/ 0 h 49"/>
                  <a:gd name="T6" fmla="*/ 27 w 43"/>
                  <a:gd name="T7" fmla="*/ 0 h 49"/>
                  <a:gd name="T8" fmla="*/ 32 w 43"/>
                  <a:gd name="T9" fmla="*/ 2 h 49"/>
                  <a:gd name="T10" fmla="*/ 35 w 43"/>
                  <a:gd name="T11" fmla="*/ 3 h 49"/>
                  <a:gd name="T12" fmla="*/ 38 w 43"/>
                  <a:gd name="T13" fmla="*/ 6 h 49"/>
                  <a:gd name="T14" fmla="*/ 39 w 43"/>
                  <a:gd name="T15" fmla="*/ 10 h 49"/>
                  <a:gd name="T16" fmla="*/ 41 w 43"/>
                  <a:gd name="T17" fmla="*/ 14 h 49"/>
                  <a:gd name="T18" fmla="*/ 39 w 43"/>
                  <a:gd name="T19" fmla="*/ 19 h 49"/>
                  <a:gd name="T20" fmla="*/ 37 w 43"/>
                  <a:gd name="T21" fmla="*/ 23 h 49"/>
                  <a:gd name="T22" fmla="*/ 32 w 43"/>
                  <a:gd name="T23" fmla="*/ 26 h 49"/>
                  <a:gd name="T24" fmla="*/ 27 w 43"/>
                  <a:gd name="T25" fmla="*/ 28 h 49"/>
                  <a:gd name="T26" fmla="*/ 30 w 43"/>
                  <a:gd name="T27" fmla="*/ 29 h 49"/>
                  <a:gd name="T28" fmla="*/ 32 w 43"/>
                  <a:gd name="T29" fmla="*/ 32 h 49"/>
                  <a:gd name="T30" fmla="*/ 35 w 43"/>
                  <a:gd name="T31" fmla="*/ 34 h 49"/>
                  <a:gd name="T32" fmla="*/ 38 w 43"/>
                  <a:gd name="T33" fmla="*/ 40 h 49"/>
                  <a:gd name="T34" fmla="*/ 43 w 43"/>
                  <a:gd name="T35" fmla="*/ 49 h 49"/>
                  <a:gd name="T36" fmla="*/ 32 w 43"/>
                  <a:gd name="T37" fmla="*/ 49 h 49"/>
                  <a:gd name="T38" fmla="*/ 26 w 43"/>
                  <a:gd name="T39" fmla="*/ 38 h 49"/>
                  <a:gd name="T40" fmla="*/ 22 w 43"/>
                  <a:gd name="T41" fmla="*/ 34 h 49"/>
                  <a:gd name="T42" fmla="*/ 20 w 43"/>
                  <a:gd name="T43" fmla="*/ 32 h 49"/>
                  <a:gd name="T44" fmla="*/ 19 w 43"/>
                  <a:gd name="T45" fmla="*/ 30 h 49"/>
                  <a:gd name="T46" fmla="*/ 17 w 43"/>
                  <a:gd name="T47" fmla="*/ 29 h 49"/>
                  <a:gd name="T48" fmla="*/ 15 w 43"/>
                  <a:gd name="T49" fmla="*/ 29 h 49"/>
                  <a:gd name="T50" fmla="*/ 12 w 43"/>
                  <a:gd name="T51" fmla="*/ 29 h 49"/>
                  <a:gd name="T52" fmla="*/ 11 w 43"/>
                  <a:gd name="T53" fmla="*/ 29 h 49"/>
                  <a:gd name="T54" fmla="*/ 11 w 43"/>
                  <a:gd name="T55" fmla="*/ 49 h 49"/>
                  <a:gd name="T56" fmla="*/ 0 w 43"/>
                  <a:gd name="T57" fmla="*/ 49 h 49"/>
                  <a:gd name="T58" fmla="*/ 11 w 43"/>
                  <a:gd name="T59" fmla="*/ 21 h 49"/>
                  <a:gd name="T60" fmla="*/ 17 w 43"/>
                  <a:gd name="T61" fmla="*/ 21 h 49"/>
                  <a:gd name="T62" fmla="*/ 23 w 43"/>
                  <a:gd name="T63" fmla="*/ 21 h 49"/>
                  <a:gd name="T64" fmla="*/ 26 w 43"/>
                  <a:gd name="T65" fmla="*/ 21 h 49"/>
                  <a:gd name="T66" fmla="*/ 27 w 43"/>
                  <a:gd name="T67" fmla="*/ 19 h 49"/>
                  <a:gd name="T68" fmla="*/ 28 w 43"/>
                  <a:gd name="T69" fmla="*/ 18 h 49"/>
                  <a:gd name="T70" fmla="*/ 30 w 43"/>
                  <a:gd name="T71" fmla="*/ 17 h 49"/>
                  <a:gd name="T72" fmla="*/ 30 w 43"/>
                  <a:gd name="T73" fmla="*/ 15 h 49"/>
                  <a:gd name="T74" fmla="*/ 30 w 43"/>
                  <a:gd name="T75" fmla="*/ 13 h 49"/>
                  <a:gd name="T76" fmla="*/ 28 w 43"/>
                  <a:gd name="T77" fmla="*/ 11 h 49"/>
                  <a:gd name="T78" fmla="*/ 27 w 43"/>
                  <a:gd name="T79" fmla="*/ 10 h 49"/>
                  <a:gd name="T80" fmla="*/ 24 w 43"/>
                  <a:gd name="T81" fmla="*/ 8 h 49"/>
                  <a:gd name="T82" fmla="*/ 23 w 43"/>
                  <a:gd name="T83" fmla="*/ 8 h 49"/>
                  <a:gd name="T84" fmla="*/ 17 w 43"/>
                  <a:gd name="T85" fmla="*/ 8 h 49"/>
                  <a:gd name="T86" fmla="*/ 11 w 43"/>
                  <a:gd name="T87" fmla="*/ 8 h 49"/>
                  <a:gd name="T88" fmla="*/ 11 w 43"/>
                  <a:gd name="T89" fmla="*/ 21 h 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
                  <a:gd name="T136" fmla="*/ 0 h 49"/>
                  <a:gd name="T137" fmla="*/ 43 w 43"/>
                  <a:gd name="T138" fmla="*/ 49 h 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 h="49">
                    <a:moveTo>
                      <a:pt x="0" y="49"/>
                    </a:moveTo>
                    <a:lnTo>
                      <a:pt x="0" y="0"/>
                    </a:lnTo>
                    <a:lnTo>
                      <a:pt x="20" y="0"/>
                    </a:lnTo>
                    <a:lnTo>
                      <a:pt x="27" y="0"/>
                    </a:lnTo>
                    <a:lnTo>
                      <a:pt x="32" y="2"/>
                    </a:lnTo>
                    <a:lnTo>
                      <a:pt x="35" y="3"/>
                    </a:lnTo>
                    <a:lnTo>
                      <a:pt x="38" y="6"/>
                    </a:lnTo>
                    <a:lnTo>
                      <a:pt x="39" y="10"/>
                    </a:lnTo>
                    <a:lnTo>
                      <a:pt x="41" y="14"/>
                    </a:lnTo>
                    <a:lnTo>
                      <a:pt x="39" y="19"/>
                    </a:lnTo>
                    <a:lnTo>
                      <a:pt x="37" y="23"/>
                    </a:lnTo>
                    <a:lnTo>
                      <a:pt x="32" y="26"/>
                    </a:lnTo>
                    <a:lnTo>
                      <a:pt x="27" y="28"/>
                    </a:lnTo>
                    <a:lnTo>
                      <a:pt x="30" y="29"/>
                    </a:lnTo>
                    <a:lnTo>
                      <a:pt x="32" y="32"/>
                    </a:lnTo>
                    <a:lnTo>
                      <a:pt x="35" y="34"/>
                    </a:lnTo>
                    <a:lnTo>
                      <a:pt x="38" y="40"/>
                    </a:lnTo>
                    <a:lnTo>
                      <a:pt x="43" y="49"/>
                    </a:lnTo>
                    <a:lnTo>
                      <a:pt x="32" y="49"/>
                    </a:lnTo>
                    <a:lnTo>
                      <a:pt x="26" y="38"/>
                    </a:lnTo>
                    <a:lnTo>
                      <a:pt x="22" y="34"/>
                    </a:lnTo>
                    <a:lnTo>
                      <a:pt x="20" y="32"/>
                    </a:lnTo>
                    <a:lnTo>
                      <a:pt x="19" y="30"/>
                    </a:lnTo>
                    <a:lnTo>
                      <a:pt x="17" y="29"/>
                    </a:lnTo>
                    <a:lnTo>
                      <a:pt x="15" y="29"/>
                    </a:lnTo>
                    <a:lnTo>
                      <a:pt x="12" y="29"/>
                    </a:lnTo>
                    <a:lnTo>
                      <a:pt x="11" y="29"/>
                    </a:lnTo>
                    <a:lnTo>
                      <a:pt x="11" y="49"/>
                    </a:lnTo>
                    <a:lnTo>
                      <a:pt x="0" y="49"/>
                    </a:lnTo>
                    <a:close/>
                    <a:moveTo>
                      <a:pt x="11" y="21"/>
                    </a:moveTo>
                    <a:lnTo>
                      <a:pt x="17" y="21"/>
                    </a:lnTo>
                    <a:lnTo>
                      <a:pt x="23" y="21"/>
                    </a:lnTo>
                    <a:lnTo>
                      <a:pt x="26" y="21"/>
                    </a:lnTo>
                    <a:lnTo>
                      <a:pt x="27" y="19"/>
                    </a:lnTo>
                    <a:lnTo>
                      <a:pt x="28" y="18"/>
                    </a:lnTo>
                    <a:lnTo>
                      <a:pt x="30" y="17"/>
                    </a:lnTo>
                    <a:lnTo>
                      <a:pt x="30" y="15"/>
                    </a:lnTo>
                    <a:lnTo>
                      <a:pt x="30" y="13"/>
                    </a:lnTo>
                    <a:lnTo>
                      <a:pt x="28" y="11"/>
                    </a:lnTo>
                    <a:lnTo>
                      <a:pt x="27" y="10"/>
                    </a:lnTo>
                    <a:lnTo>
                      <a:pt x="24" y="8"/>
                    </a:lnTo>
                    <a:lnTo>
                      <a:pt x="23" y="8"/>
                    </a:lnTo>
                    <a:lnTo>
                      <a:pt x="17" y="8"/>
                    </a:lnTo>
                    <a:lnTo>
                      <a:pt x="11" y="8"/>
                    </a:lnTo>
                    <a:lnTo>
                      <a:pt x="11" y="21"/>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04" name="Rectangle 258"/>
              <p:cNvSpPr>
                <a:spLocks noChangeArrowheads="1"/>
              </p:cNvSpPr>
              <p:nvPr/>
            </p:nvSpPr>
            <p:spPr bwMode="auto">
              <a:xfrm>
                <a:off x="4934" y="3774"/>
                <a:ext cx="9" cy="49"/>
              </a:xfrm>
              <a:prstGeom prst="rect">
                <a:avLst/>
              </a:prstGeom>
              <a:solidFill>
                <a:srgbClr val="1F1A1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b="1" dirty="0">
                  <a:solidFill>
                    <a:srgbClr val="BBE0E3"/>
                  </a:solidFill>
                  <a:latin typeface="Lucida Sans Unicode" panose="020B0602030504020204" pitchFamily="34" charset="0"/>
                  <a:ea typeface="굴림" pitchFamily="34" charset="-127"/>
                </a:endParaRPr>
              </a:p>
            </p:txBody>
          </p:sp>
          <p:sp>
            <p:nvSpPr>
              <p:cNvPr id="18505" name="Freeform 259"/>
              <p:cNvSpPr>
                <a:spLocks/>
              </p:cNvSpPr>
              <p:nvPr/>
            </p:nvSpPr>
            <p:spPr bwMode="auto">
              <a:xfrm>
                <a:off x="4951" y="3774"/>
                <a:ext cx="43" cy="49"/>
              </a:xfrm>
              <a:custGeom>
                <a:avLst/>
                <a:gdLst>
                  <a:gd name="T0" fmla="*/ 33 w 43"/>
                  <a:gd name="T1" fmla="*/ 32 h 49"/>
                  <a:gd name="T2" fmla="*/ 43 w 43"/>
                  <a:gd name="T3" fmla="*/ 34 h 49"/>
                  <a:gd name="T4" fmla="*/ 40 w 43"/>
                  <a:gd name="T5" fmla="*/ 41 h 49"/>
                  <a:gd name="T6" fmla="*/ 36 w 43"/>
                  <a:gd name="T7" fmla="*/ 47 h 49"/>
                  <a:gd name="T8" fmla="*/ 29 w 43"/>
                  <a:gd name="T9" fmla="*/ 49 h 49"/>
                  <a:gd name="T10" fmla="*/ 22 w 43"/>
                  <a:gd name="T11" fmla="*/ 49 h 49"/>
                  <a:gd name="T12" fmla="*/ 18 w 43"/>
                  <a:gd name="T13" fmla="*/ 49 h 49"/>
                  <a:gd name="T14" fmla="*/ 14 w 43"/>
                  <a:gd name="T15" fmla="*/ 48 h 49"/>
                  <a:gd name="T16" fmla="*/ 10 w 43"/>
                  <a:gd name="T17" fmla="*/ 47 h 49"/>
                  <a:gd name="T18" fmla="*/ 6 w 43"/>
                  <a:gd name="T19" fmla="*/ 44 h 49"/>
                  <a:gd name="T20" fmla="*/ 3 w 43"/>
                  <a:gd name="T21" fmla="*/ 40 h 49"/>
                  <a:gd name="T22" fmla="*/ 2 w 43"/>
                  <a:gd name="T23" fmla="*/ 36 h 49"/>
                  <a:gd name="T24" fmla="*/ 0 w 43"/>
                  <a:gd name="T25" fmla="*/ 30 h 49"/>
                  <a:gd name="T26" fmla="*/ 0 w 43"/>
                  <a:gd name="T27" fmla="*/ 25 h 49"/>
                  <a:gd name="T28" fmla="*/ 0 w 43"/>
                  <a:gd name="T29" fmla="*/ 19 h 49"/>
                  <a:gd name="T30" fmla="*/ 2 w 43"/>
                  <a:gd name="T31" fmla="*/ 14 h 49"/>
                  <a:gd name="T32" fmla="*/ 3 w 43"/>
                  <a:gd name="T33" fmla="*/ 10 h 49"/>
                  <a:gd name="T34" fmla="*/ 7 w 43"/>
                  <a:gd name="T35" fmla="*/ 6 h 49"/>
                  <a:gd name="T36" fmla="*/ 10 w 43"/>
                  <a:gd name="T37" fmla="*/ 3 h 49"/>
                  <a:gd name="T38" fmla="*/ 14 w 43"/>
                  <a:gd name="T39" fmla="*/ 2 h 49"/>
                  <a:gd name="T40" fmla="*/ 18 w 43"/>
                  <a:gd name="T41" fmla="*/ 0 h 49"/>
                  <a:gd name="T42" fmla="*/ 24 w 43"/>
                  <a:gd name="T43" fmla="*/ 0 h 49"/>
                  <a:gd name="T44" fmla="*/ 28 w 43"/>
                  <a:gd name="T45" fmla="*/ 0 h 49"/>
                  <a:gd name="T46" fmla="*/ 32 w 43"/>
                  <a:gd name="T47" fmla="*/ 0 h 49"/>
                  <a:gd name="T48" fmla="*/ 35 w 43"/>
                  <a:gd name="T49" fmla="*/ 3 h 49"/>
                  <a:gd name="T50" fmla="*/ 37 w 43"/>
                  <a:gd name="T51" fmla="*/ 4 h 49"/>
                  <a:gd name="T52" fmla="*/ 40 w 43"/>
                  <a:gd name="T53" fmla="*/ 8 h 49"/>
                  <a:gd name="T54" fmla="*/ 43 w 43"/>
                  <a:gd name="T55" fmla="*/ 14 h 49"/>
                  <a:gd name="T56" fmla="*/ 33 w 43"/>
                  <a:gd name="T57" fmla="*/ 17 h 49"/>
                  <a:gd name="T58" fmla="*/ 32 w 43"/>
                  <a:gd name="T59" fmla="*/ 13 h 49"/>
                  <a:gd name="T60" fmla="*/ 29 w 43"/>
                  <a:gd name="T61" fmla="*/ 10 h 49"/>
                  <a:gd name="T62" fmla="*/ 26 w 43"/>
                  <a:gd name="T63" fmla="*/ 8 h 49"/>
                  <a:gd name="T64" fmla="*/ 22 w 43"/>
                  <a:gd name="T65" fmla="*/ 8 h 49"/>
                  <a:gd name="T66" fmla="*/ 18 w 43"/>
                  <a:gd name="T67" fmla="*/ 8 h 49"/>
                  <a:gd name="T68" fmla="*/ 14 w 43"/>
                  <a:gd name="T69" fmla="*/ 13 h 49"/>
                  <a:gd name="T70" fmla="*/ 11 w 43"/>
                  <a:gd name="T71" fmla="*/ 17 h 49"/>
                  <a:gd name="T72" fmla="*/ 10 w 43"/>
                  <a:gd name="T73" fmla="*/ 25 h 49"/>
                  <a:gd name="T74" fmla="*/ 11 w 43"/>
                  <a:gd name="T75" fmla="*/ 33 h 49"/>
                  <a:gd name="T76" fmla="*/ 14 w 43"/>
                  <a:gd name="T77" fmla="*/ 37 h 49"/>
                  <a:gd name="T78" fmla="*/ 18 w 43"/>
                  <a:gd name="T79" fmla="*/ 41 h 49"/>
                  <a:gd name="T80" fmla="*/ 22 w 43"/>
                  <a:gd name="T81" fmla="*/ 41 h 49"/>
                  <a:gd name="T82" fmla="*/ 26 w 43"/>
                  <a:gd name="T83" fmla="*/ 41 h 49"/>
                  <a:gd name="T84" fmla="*/ 29 w 43"/>
                  <a:gd name="T85" fmla="*/ 38 h 49"/>
                  <a:gd name="T86" fmla="*/ 32 w 43"/>
                  <a:gd name="T87" fmla="*/ 36 h 49"/>
                  <a:gd name="T88" fmla="*/ 33 w 43"/>
                  <a:gd name="T89" fmla="*/ 32 h 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
                  <a:gd name="T136" fmla="*/ 0 h 49"/>
                  <a:gd name="T137" fmla="*/ 43 w 43"/>
                  <a:gd name="T138" fmla="*/ 49 h 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 h="49">
                    <a:moveTo>
                      <a:pt x="33" y="32"/>
                    </a:moveTo>
                    <a:lnTo>
                      <a:pt x="43" y="34"/>
                    </a:lnTo>
                    <a:lnTo>
                      <a:pt x="40" y="41"/>
                    </a:lnTo>
                    <a:lnTo>
                      <a:pt x="36" y="47"/>
                    </a:lnTo>
                    <a:lnTo>
                      <a:pt x="29" y="49"/>
                    </a:lnTo>
                    <a:lnTo>
                      <a:pt x="22" y="49"/>
                    </a:lnTo>
                    <a:lnTo>
                      <a:pt x="18" y="49"/>
                    </a:lnTo>
                    <a:lnTo>
                      <a:pt x="14" y="48"/>
                    </a:lnTo>
                    <a:lnTo>
                      <a:pt x="10" y="47"/>
                    </a:lnTo>
                    <a:lnTo>
                      <a:pt x="6" y="44"/>
                    </a:lnTo>
                    <a:lnTo>
                      <a:pt x="3" y="40"/>
                    </a:lnTo>
                    <a:lnTo>
                      <a:pt x="2" y="36"/>
                    </a:lnTo>
                    <a:lnTo>
                      <a:pt x="0" y="30"/>
                    </a:lnTo>
                    <a:lnTo>
                      <a:pt x="0" y="25"/>
                    </a:lnTo>
                    <a:lnTo>
                      <a:pt x="0" y="19"/>
                    </a:lnTo>
                    <a:lnTo>
                      <a:pt x="2" y="14"/>
                    </a:lnTo>
                    <a:lnTo>
                      <a:pt x="3" y="10"/>
                    </a:lnTo>
                    <a:lnTo>
                      <a:pt x="7" y="6"/>
                    </a:lnTo>
                    <a:lnTo>
                      <a:pt x="10" y="3"/>
                    </a:lnTo>
                    <a:lnTo>
                      <a:pt x="14" y="2"/>
                    </a:lnTo>
                    <a:lnTo>
                      <a:pt x="18" y="0"/>
                    </a:lnTo>
                    <a:lnTo>
                      <a:pt x="24" y="0"/>
                    </a:lnTo>
                    <a:lnTo>
                      <a:pt x="28" y="0"/>
                    </a:lnTo>
                    <a:lnTo>
                      <a:pt x="32" y="0"/>
                    </a:lnTo>
                    <a:lnTo>
                      <a:pt x="35" y="3"/>
                    </a:lnTo>
                    <a:lnTo>
                      <a:pt x="37" y="4"/>
                    </a:lnTo>
                    <a:lnTo>
                      <a:pt x="40" y="8"/>
                    </a:lnTo>
                    <a:lnTo>
                      <a:pt x="43" y="14"/>
                    </a:lnTo>
                    <a:lnTo>
                      <a:pt x="33" y="17"/>
                    </a:lnTo>
                    <a:lnTo>
                      <a:pt x="32" y="13"/>
                    </a:lnTo>
                    <a:lnTo>
                      <a:pt x="29" y="10"/>
                    </a:lnTo>
                    <a:lnTo>
                      <a:pt x="26" y="8"/>
                    </a:lnTo>
                    <a:lnTo>
                      <a:pt x="22" y="8"/>
                    </a:lnTo>
                    <a:lnTo>
                      <a:pt x="18" y="8"/>
                    </a:lnTo>
                    <a:lnTo>
                      <a:pt x="14" y="13"/>
                    </a:lnTo>
                    <a:lnTo>
                      <a:pt x="11" y="17"/>
                    </a:lnTo>
                    <a:lnTo>
                      <a:pt x="10" y="25"/>
                    </a:lnTo>
                    <a:lnTo>
                      <a:pt x="11" y="33"/>
                    </a:lnTo>
                    <a:lnTo>
                      <a:pt x="14" y="37"/>
                    </a:lnTo>
                    <a:lnTo>
                      <a:pt x="18" y="41"/>
                    </a:lnTo>
                    <a:lnTo>
                      <a:pt x="22" y="41"/>
                    </a:lnTo>
                    <a:lnTo>
                      <a:pt x="26" y="41"/>
                    </a:lnTo>
                    <a:lnTo>
                      <a:pt x="29" y="38"/>
                    </a:lnTo>
                    <a:lnTo>
                      <a:pt x="32" y="36"/>
                    </a:lnTo>
                    <a:lnTo>
                      <a:pt x="33" y="3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06" name="Freeform 260"/>
              <p:cNvSpPr>
                <a:spLocks noEditPoints="1"/>
              </p:cNvSpPr>
              <p:nvPr/>
            </p:nvSpPr>
            <p:spPr bwMode="auto">
              <a:xfrm>
                <a:off x="4998" y="3774"/>
                <a:ext cx="47" cy="49"/>
              </a:xfrm>
              <a:custGeom>
                <a:avLst/>
                <a:gdLst>
                  <a:gd name="T0" fmla="*/ 47 w 47"/>
                  <a:gd name="T1" fmla="*/ 49 h 49"/>
                  <a:gd name="T2" fmla="*/ 38 w 47"/>
                  <a:gd name="T3" fmla="*/ 49 h 49"/>
                  <a:gd name="T4" fmla="*/ 32 w 47"/>
                  <a:gd name="T5" fmla="*/ 38 h 49"/>
                  <a:gd name="T6" fmla="*/ 13 w 47"/>
                  <a:gd name="T7" fmla="*/ 38 h 49"/>
                  <a:gd name="T8" fmla="*/ 9 w 47"/>
                  <a:gd name="T9" fmla="*/ 49 h 49"/>
                  <a:gd name="T10" fmla="*/ 0 w 47"/>
                  <a:gd name="T11" fmla="*/ 49 h 49"/>
                  <a:gd name="T12" fmla="*/ 17 w 47"/>
                  <a:gd name="T13" fmla="*/ 0 h 49"/>
                  <a:gd name="T14" fmla="*/ 28 w 47"/>
                  <a:gd name="T15" fmla="*/ 0 h 49"/>
                  <a:gd name="T16" fmla="*/ 47 w 47"/>
                  <a:gd name="T17" fmla="*/ 49 h 49"/>
                  <a:gd name="T18" fmla="*/ 30 w 47"/>
                  <a:gd name="T19" fmla="*/ 30 h 49"/>
                  <a:gd name="T20" fmla="*/ 23 w 47"/>
                  <a:gd name="T21" fmla="*/ 11 h 49"/>
                  <a:gd name="T22" fmla="*/ 16 w 47"/>
                  <a:gd name="T23" fmla="*/ 30 h 49"/>
                  <a:gd name="T24" fmla="*/ 30 w 47"/>
                  <a:gd name="T25" fmla="*/ 3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49"/>
                  <a:gd name="T41" fmla="*/ 47 w 47"/>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49">
                    <a:moveTo>
                      <a:pt x="47" y="49"/>
                    </a:moveTo>
                    <a:lnTo>
                      <a:pt x="38" y="49"/>
                    </a:lnTo>
                    <a:lnTo>
                      <a:pt x="32" y="38"/>
                    </a:lnTo>
                    <a:lnTo>
                      <a:pt x="13" y="38"/>
                    </a:lnTo>
                    <a:lnTo>
                      <a:pt x="9" y="49"/>
                    </a:lnTo>
                    <a:lnTo>
                      <a:pt x="0" y="49"/>
                    </a:lnTo>
                    <a:lnTo>
                      <a:pt x="17" y="0"/>
                    </a:lnTo>
                    <a:lnTo>
                      <a:pt x="28" y="0"/>
                    </a:lnTo>
                    <a:lnTo>
                      <a:pt x="47" y="49"/>
                    </a:lnTo>
                    <a:close/>
                    <a:moveTo>
                      <a:pt x="30" y="30"/>
                    </a:moveTo>
                    <a:lnTo>
                      <a:pt x="23" y="11"/>
                    </a:lnTo>
                    <a:lnTo>
                      <a:pt x="16" y="30"/>
                    </a:lnTo>
                    <a:lnTo>
                      <a:pt x="30" y="3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07" name="Freeform 261"/>
              <p:cNvSpPr>
                <a:spLocks noEditPoints="1"/>
              </p:cNvSpPr>
              <p:nvPr/>
            </p:nvSpPr>
            <p:spPr bwMode="auto">
              <a:xfrm>
                <a:off x="4064" y="3480"/>
                <a:ext cx="61" cy="97"/>
              </a:xfrm>
              <a:custGeom>
                <a:avLst/>
                <a:gdLst>
                  <a:gd name="T0" fmla="*/ 14 w 61"/>
                  <a:gd name="T1" fmla="*/ 15 h 97"/>
                  <a:gd name="T2" fmla="*/ 14 w 61"/>
                  <a:gd name="T3" fmla="*/ 50 h 97"/>
                  <a:gd name="T4" fmla="*/ 16 w 61"/>
                  <a:gd name="T5" fmla="*/ 53 h 97"/>
                  <a:gd name="T6" fmla="*/ 19 w 61"/>
                  <a:gd name="T7" fmla="*/ 54 h 97"/>
                  <a:gd name="T8" fmla="*/ 23 w 61"/>
                  <a:gd name="T9" fmla="*/ 54 h 97"/>
                  <a:gd name="T10" fmla="*/ 26 w 61"/>
                  <a:gd name="T11" fmla="*/ 56 h 97"/>
                  <a:gd name="T12" fmla="*/ 31 w 61"/>
                  <a:gd name="T13" fmla="*/ 54 h 97"/>
                  <a:gd name="T14" fmla="*/ 36 w 61"/>
                  <a:gd name="T15" fmla="*/ 53 h 97"/>
                  <a:gd name="T16" fmla="*/ 38 w 61"/>
                  <a:gd name="T17" fmla="*/ 52 h 97"/>
                  <a:gd name="T18" fmla="*/ 42 w 61"/>
                  <a:gd name="T19" fmla="*/ 49 h 97"/>
                  <a:gd name="T20" fmla="*/ 44 w 61"/>
                  <a:gd name="T21" fmla="*/ 46 h 97"/>
                  <a:gd name="T22" fmla="*/ 46 w 61"/>
                  <a:gd name="T23" fmla="*/ 42 h 97"/>
                  <a:gd name="T24" fmla="*/ 46 w 61"/>
                  <a:gd name="T25" fmla="*/ 38 h 97"/>
                  <a:gd name="T26" fmla="*/ 48 w 61"/>
                  <a:gd name="T27" fmla="*/ 33 h 97"/>
                  <a:gd name="T28" fmla="*/ 46 w 61"/>
                  <a:gd name="T29" fmla="*/ 27 h 97"/>
                  <a:gd name="T30" fmla="*/ 46 w 61"/>
                  <a:gd name="T31" fmla="*/ 23 h 97"/>
                  <a:gd name="T32" fmla="*/ 44 w 61"/>
                  <a:gd name="T33" fmla="*/ 19 h 97"/>
                  <a:gd name="T34" fmla="*/ 42 w 61"/>
                  <a:gd name="T35" fmla="*/ 16 h 97"/>
                  <a:gd name="T36" fmla="*/ 38 w 61"/>
                  <a:gd name="T37" fmla="*/ 13 h 97"/>
                  <a:gd name="T38" fmla="*/ 36 w 61"/>
                  <a:gd name="T39" fmla="*/ 12 h 97"/>
                  <a:gd name="T40" fmla="*/ 31 w 61"/>
                  <a:gd name="T41" fmla="*/ 11 h 97"/>
                  <a:gd name="T42" fmla="*/ 26 w 61"/>
                  <a:gd name="T43" fmla="*/ 11 h 97"/>
                  <a:gd name="T44" fmla="*/ 23 w 61"/>
                  <a:gd name="T45" fmla="*/ 11 h 97"/>
                  <a:gd name="T46" fmla="*/ 19 w 61"/>
                  <a:gd name="T47" fmla="*/ 12 h 97"/>
                  <a:gd name="T48" fmla="*/ 16 w 61"/>
                  <a:gd name="T49" fmla="*/ 13 h 97"/>
                  <a:gd name="T50" fmla="*/ 14 w 61"/>
                  <a:gd name="T51" fmla="*/ 15 h 97"/>
                  <a:gd name="T52" fmla="*/ 0 w 61"/>
                  <a:gd name="T53" fmla="*/ 97 h 97"/>
                  <a:gd name="T54" fmla="*/ 0 w 61"/>
                  <a:gd name="T55" fmla="*/ 1 h 97"/>
                  <a:gd name="T56" fmla="*/ 14 w 61"/>
                  <a:gd name="T57" fmla="*/ 1 h 97"/>
                  <a:gd name="T58" fmla="*/ 14 w 61"/>
                  <a:gd name="T59" fmla="*/ 4 h 97"/>
                  <a:gd name="T60" fmla="*/ 16 w 61"/>
                  <a:gd name="T61" fmla="*/ 3 h 97"/>
                  <a:gd name="T62" fmla="*/ 21 w 61"/>
                  <a:gd name="T63" fmla="*/ 1 h 97"/>
                  <a:gd name="T64" fmla="*/ 25 w 61"/>
                  <a:gd name="T65" fmla="*/ 0 h 97"/>
                  <a:gd name="T66" fmla="*/ 30 w 61"/>
                  <a:gd name="T67" fmla="*/ 0 h 97"/>
                  <a:gd name="T68" fmla="*/ 37 w 61"/>
                  <a:gd name="T69" fmla="*/ 0 h 97"/>
                  <a:gd name="T70" fmla="*/ 42 w 61"/>
                  <a:gd name="T71" fmla="*/ 1 h 97"/>
                  <a:gd name="T72" fmla="*/ 48 w 61"/>
                  <a:gd name="T73" fmla="*/ 4 h 97"/>
                  <a:gd name="T74" fmla="*/ 52 w 61"/>
                  <a:gd name="T75" fmla="*/ 8 h 97"/>
                  <a:gd name="T76" fmla="*/ 56 w 61"/>
                  <a:gd name="T77" fmla="*/ 13 h 97"/>
                  <a:gd name="T78" fmla="*/ 59 w 61"/>
                  <a:gd name="T79" fmla="*/ 19 h 97"/>
                  <a:gd name="T80" fmla="*/ 60 w 61"/>
                  <a:gd name="T81" fmla="*/ 26 h 97"/>
                  <a:gd name="T82" fmla="*/ 61 w 61"/>
                  <a:gd name="T83" fmla="*/ 33 h 97"/>
                  <a:gd name="T84" fmla="*/ 60 w 61"/>
                  <a:gd name="T85" fmla="*/ 39 h 97"/>
                  <a:gd name="T86" fmla="*/ 59 w 61"/>
                  <a:gd name="T87" fmla="*/ 46 h 97"/>
                  <a:gd name="T88" fmla="*/ 56 w 61"/>
                  <a:gd name="T89" fmla="*/ 52 h 97"/>
                  <a:gd name="T90" fmla="*/ 52 w 61"/>
                  <a:gd name="T91" fmla="*/ 57 h 97"/>
                  <a:gd name="T92" fmla="*/ 48 w 61"/>
                  <a:gd name="T93" fmla="*/ 61 h 97"/>
                  <a:gd name="T94" fmla="*/ 42 w 61"/>
                  <a:gd name="T95" fmla="*/ 64 h 97"/>
                  <a:gd name="T96" fmla="*/ 37 w 61"/>
                  <a:gd name="T97" fmla="*/ 65 h 97"/>
                  <a:gd name="T98" fmla="*/ 30 w 61"/>
                  <a:gd name="T99" fmla="*/ 67 h 97"/>
                  <a:gd name="T100" fmla="*/ 25 w 61"/>
                  <a:gd name="T101" fmla="*/ 65 h 97"/>
                  <a:gd name="T102" fmla="*/ 21 w 61"/>
                  <a:gd name="T103" fmla="*/ 65 h 97"/>
                  <a:gd name="T104" fmla="*/ 16 w 61"/>
                  <a:gd name="T105" fmla="*/ 64 h 97"/>
                  <a:gd name="T106" fmla="*/ 14 w 61"/>
                  <a:gd name="T107" fmla="*/ 61 h 97"/>
                  <a:gd name="T108" fmla="*/ 14 w 61"/>
                  <a:gd name="T109" fmla="*/ 97 h 97"/>
                  <a:gd name="T110" fmla="*/ 0 w 61"/>
                  <a:gd name="T111" fmla="*/ 97 h 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
                  <a:gd name="T169" fmla="*/ 0 h 97"/>
                  <a:gd name="T170" fmla="*/ 61 w 61"/>
                  <a:gd name="T171" fmla="*/ 97 h 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 h="97">
                    <a:moveTo>
                      <a:pt x="14" y="15"/>
                    </a:moveTo>
                    <a:lnTo>
                      <a:pt x="14" y="50"/>
                    </a:lnTo>
                    <a:lnTo>
                      <a:pt x="16" y="53"/>
                    </a:lnTo>
                    <a:lnTo>
                      <a:pt x="19" y="54"/>
                    </a:lnTo>
                    <a:lnTo>
                      <a:pt x="23" y="54"/>
                    </a:lnTo>
                    <a:lnTo>
                      <a:pt x="26" y="56"/>
                    </a:lnTo>
                    <a:lnTo>
                      <a:pt x="31" y="54"/>
                    </a:lnTo>
                    <a:lnTo>
                      <a:pt x="36" y="53"/>
                    </a:lnTo>
                    <a:lnTo>
                      <a:pt x="38" y="52"/>
                    </a:lnTo>
                    <a:lnTo>
                      <a:pt x="42" y="49"/>
                    </a:lnTo>
                    <a:lnTo>
                      <a:pt x="44" y="46"/>
                    </a:lnTo>
                    <a:lnTo>
                      <a:pt x="46" y="42"/>
                    </a:lnTo>
                    <a:lnTo>
                      <a:pt x="46" y="38"/>
                    </a:lnTo>
                    <a:lnTo>
                      <a:pt x="48" y="33"/>
                    </a:lnTo>
                    <a:lnTo>
                      <a:pt x="46" y="27"/>
                    </a:lnTo>
                    <a:lnTo>
                      <a:pt x="46" y="23"/>
                    </a:lnTo>
                    <a:lnTo>
                      <a:pt x="44" y="19"/>
                    </a:lnTo>
                    <a:lnTo>
                      <a:pt x="42" y="16"/>
                    </a:lnTo>
                    <a:lnTo>
                      <a:pt x="38" y="13"/>
                    </a:lnTo>
                    <a:lnTo>
                      <a:pt x="36" y="12"/>
                    </a:lnTo>
                    <a:lnTo>
                      <a:pt x="31" y="11"/>
                    </a:lnTo>
                    <a:lnTo>
                      <a:pt x="26" y="11"/>
                    </a:lnTo>
                    <a:lnTo>
                      <a:pt x="23" y="11"/>
                    </a:lnTo>
                    <a:lnTo>
                      <a:pt x="19" y="12"/>
                    </a:lnTo>
                    <a:lnTo>
                      <a:pt x="16" y="13"/>
                    </a:lnTo>
                    <a:lnTo>
                      <a:pt x="14" y="15"/>
                    </a:lnTo>
                    <a:close/>
                    <a:moveTo>
                      <a:pt x="0" y="97"/>
                    </a:moveTo>
                    <a:lnTo>
                      <a:pt x="0" y="1"/>
                    </a:lnTo>
                    <a:lnTo>
                      <a:pt x="14" y="1"/>
                    </a:lnTo>
                    <a:lnTo>
                      <a:pt x="14" y="4"/>
                    </a:lnTo>
                    <a:lnTo>
                      <a:pt x="16" y="3"/>
                    </a:lnTo>
                    <a:lnTo>
                      <a:pt x="21" y="1"/>
                    </a:lnTo>
                    <a:lnTo>
                      <a:pt x="25" y="0"/>
                    </a:lnTo>
                    <a:lnTo>
                      <a:pt x="30" y="0"/>
                    </a:lnTo>
                    <a:lnTo>
                      <a:pt x="37" y="0"/>
                    </a:lnTo>
                    <a:lnTo>
                      <a:pt x="42" y="1"/>
                    </a:lnTo>
                    <a:lnTo>
                      <a:pt x="48" y="4"/>
                    </a:lnTo>
                    <a:lnTo>
                      <a:pt x="52" y="8"/>
                    </a:lnTo>
                    <a:lnTo>
                      <a:pt x="56" y="13"/>
                    </a:lnTo>
                    <a:lnTo>
                      <a:pt x="59" y="19"/>
                    </a:lnTo>
                    <a:lnTo>
                      <a:pt x="60" y="26"/>
                    </a:lnTo>
                    <a:lnTo>
                      <a:pt x="61" y="33"/>
                    </a:lnTo>
                    <a:lnTo>
                      <a:pt x="60" y="39"/>
                    </a:lnTo>
                    <a:lnTo>
                      <a:pt x="59" y="46"/>
                    </a:lnTo>
                    <a:lnTo>
                      <a:pt x="56" y="52"/>
                    </a:lnTo>
                    <a:lnTo>
                      <a:pt x="52" y="57"/>
                    </a:lnTo>
                    <a:lnTo>
                      <a:pt x="48" y="61"/>
                    </a:lnTo>
                    <a:lnTo>
                      <a:pt x="42" y="64"/>
                    </a:lnTo>
                    <a:lnTo>
                      <a:pt x="37" y="65"/>
                    </a:lnTo>
                    <a:lnTo>
                      <a:pt x="30" y="67"/>
                    </a:lnTo>
                    <a:lnTo>
                      <a:pt x="25" y="65"/>
                    </a:lnTo>
                    <a:lnTo>
                      <a:pt x="21" y="65"/>
                    </a:lnTo>
                    <a:lnTo>
                      <a:pt x="16" y="64"/>
                    </a:lnTo>
                    <a:lnTo>
                      <a:pt x="14" y="61"/>
                    </a:lnTo>
                    <a:lnTo>
                      <a:pt x="14" y="97"/>
                    </a:lnTo>
                    <a:lnTo>
                      <a:pt x="0" y="97"/>
                    </a:lnTo>
                    <a:close/>
                  </a:path>
                </a:pathLst>
              </a:custGeom>
              <a:solidFill>
                <a:srgbClr val="0057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08" name="Freeform 262"/>
              <p:cNvSpPr>
                <a:spLocks noEditPoints="1"/>
              </p:cNvSpPr>
              <p:nvPr/>
            </p:nvSpPr>
            <p:spPr bwMode="auto">
              <a:xfrm>
                <a:off x="4132" y="3480"/>
                <a:ext cx="68" cy="67"/>
              </a:xfrm>
              <a:custGeom>
                <a:avLst/>
                <a:gdLst>
                  <a:gd name="T0" fmla="*/ 14 w 68"/>
                  <a:gd name="T1" fmla="*/ 37 h 67"/>
                  <a:gd name="T2" fmla="*/ 17 w 68"/>
                  <a:gd name="T3" fmla="*/ 45 h 67"/>
                  <a:gd name="T4" fmla="*/ 22 w 68"/>
                  <a:gd name="T5" fmla="*/ 50 h 67"/>
                  <a:gd name="T6" fmla="*/ 30 w 68"/>
                  <a:gd name="T7" fmla="*/ 54 h 67"/>
                  <a:gd name="T8" fmla="*/ 38 w 68"/>
                  <a:gd name="T9" fmla="*/ 54 h 67"/>
                  <a:gd name="T10" fmla="*/ 45 w 68"/>
                  <a:gd name="T11" fmla="*/ 50 h 67"/>
                  <a:gd name="T12" fmla="*/ 51 w 68"/>
                  <a:gd name="T13" fmla="*/ 45 h 67"/>
                  <a:gd name="T14" fmla="*/ 55 w 68"/>
                  <a:gd name="T15" fmla="*/ 37 h 67"/>
                  <a:gd name="T16" fmla="*/ 55 w 68"/>
                  <a:gd name="T17" fmla="*/ 28 h 67"/>
                  <a:gd name="T18" fmla="*/ 51 w 68"/>
                  <a:gd name="T19" fmla="*/ 20 h 67"/>
                  <a:gd name="T20" fmla="*/ 45 w 68"/>
                  <a:gd name="T21" fmla="*/ 15 h 67"/>
                  <a:gd name="T22" fmla="*/ 38 w 68"/>
                  <a:gd name="T23" fmla="*/ 12 h 67"/>
                  <a:gd name="T24" fmla="*/ 30 w 68"/>
                  <a:gd name="T25" fmla="*/ 12 h 67"/>
                  <a:gd name="T26" fmla="*/ 22 w 68"/>
                  <a:gd name="T27" fmla="*/ 15 h 67"/>
                  <a:gd name="T28" fmla="*/ 17 w 68"/>
                  <a:gd name="T29" fmla="*/ 20 h 67"/>
                  <a:gd name="T30" fmla="*/ 14 w 68"/>
                  <a:gd name="T31" fmla="*/ 28 h 67"/>
                  <a:gd name="T32" fmla="*/ 0 w 68"/>
                  <a:gd name="T33" fmla="*/ 33 h 67"/>
                  <a:gd name="T34" fmla="*/ 3 w 68"/>
                  <a:gd name="T35" fmla="*/ 20 h 67"/>
                  <a:gd name="T36" fmla="*/ 10 w 68"/>
                  <a:gd name="T37" fmla="*/ 9 h 67"/>
                  <a:gd name="T38" fmla="*/ 21 w 68"/>
                  <a:gd name="T39" fmla="*/ 1 h 67"/>
                  <a:gd name="T40" fmla="*/ 34 w 68"/>
                  <a:gd name="T41" fmla="*/ 0 h 67"/>
                  <a:gd name="T42" fmla="*/ 46 w 68"/>
                  <a:gd name="T43" fmla="*/ 1 h 67"/>
                  <a:gd name="T44" fmla="*/ 57 w 68"/>
                  <a:gd name="T45" fmla="*/ 9 h 67"/>
                  <a:gd name="T46" fmla="*/ 65 w 68"/>
                  <a:gd name="T47" fmla="*/ 20 h 67"/>
                  <a:gd name="T48" fmla="*/ 68 w 68"/>
                  <a:gd name="T49" fmla="*/ 33 h 67"/>
                  <a:gd name="T50" fmla="*/ 65 w 68"/>
                  <a:gd name="T51" fmla="*/ 45 h 67"/>
                  <a:gd name="T52" fmla="*/ 57 w 68"/>
                  <a:gd name="T53" fmla="*/ 56 h 67"/>
                  <a:gd name="T54" fmla="*/ 46 w 68"/>
                  <a:gd name="T55" fmla="*/ 64 h 67"/>
                  <a:gd name="T56" fmla="*/ 34 w 68"/>
                  <a:gd name="T57" fmla="*/ 67 h 67"/>
                  <a:gd name="T58" fmla="*/ 21 w 68"/>
                  <a:gd name="T59" fmla="*/ 64 h 67"/>
                  <a:gd name="T60" fmla="*/ 10 w 68"/>
                  <a:gd name="T61" fmla="*/ 56 h 67"/>
                  <a:gd name="T62" fmla="*/ 3 w 68"/>
                  <a:gd name="T63" fmla="*/ 46 h 67"/>
                  <a:gd name="T64" fmla="*/ 0 w 68"/>
                  <a:gd name="T65" fmla="*/ 33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7"/>
                  <a:gd name="T101" fmla="*/ 68 w 68"/>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7">
                    <a:moveTo>
                      <a:pt x="14" y="33"/>
                    </a:moveTo>
                    <a:lnTo>
                      <a:pt x="14" y="37"/>
                    </a:lnTo>
                    <a:lnTo>
                      <a:pt x="15" y="41"/>
                    </a:lnTo>
                    <a:lnTo>
                      <a:pt x="17" y="45"/>
                    </a:lnTo>
                    <a:lnTo>
                      <a:pt x="19" y="48"/>
                    </a:lnTo>
                    <a:lnTo>
                      <a:pt x="22" y="50"/>
                    </a:lnTo>
                    <a:lnTo>
                      <a:pt x="26" y="53"/>
                    </a:lnTo>
                    <a:lnTo>
                      <a:pt x="30" y="54"/>
                    </a:lnTo>
                    <a:lnTo>
                      <a:pt x="34" y="54"/>
                    </a:lnTo>
                    <a:lnTo>
                      <a:pt x="38" y="54"/>
                    </a:lnTo>
                    <a:lnTo>
                      <a:pt x="41" y="53"/>
                    </a:lnTo>
                    <a:lnTo>
                      <a:pt x="45" y="50"/>
                    </a:lnTo>
                    <a:lnTo>
                      <a:pt x="48" y="48"/>
                    </a:lnTo>
                    <a:lnTo>
                      <a:pt x="51" y="45"/>
                    </a:lnTo>
                    <a:lnTo>
                      <a:pt x="53" y="41"/>
                    </a:lnTo>
                    <a:lnTo>
                      <a:pt x="55" y="37"/>
                    </a:lnTo>
                    <a:lnTo>
                      <a:pt x="55" y="33"/>
                    </a:lnTo>
                    <a:lnTo>
                      <a:pt x="55" y="28"/>
                    </a:lnTo>
                    <a:lnTo>
                      <a:pt x="53" y="24"/>
                    </a:lnTo>
                    <a:lnTo>
                      <a:pt x="51" y="20"/>
                    </a:lnTo>
                    <a:lnTo>
                      <a:pt x="48" y="18"/>
                    </a:lnTo>
                    <a:lnTo>
                      <a:pt x="45" y="15"/>
                    </a:lnTo>
                    <a:lnTo>
                      <a:pt x="41" y="13"/>
                    </a:lnTo>
                    <a:lnTo>
                      <a:pt x="38" y="12"/>
                    </a:lnTo>
                    <a:lnTo>
                      <a:pt x="34" y="11"/>
                    </a:lnTo>
                    <a:lnTo>
                      <a:pt x="30" y="12"/>
                    </a:lnTo>
                    <a:lnTo>
                      <a:pt x="26" y="13"/>
                    </a:lnTo>
                    <a:lnTo>
                      <a:pt x="22" y="15"/>
                    </a:lnTo>
                    <a:lnTo>
                      <a:pt x="19" y="18"/>
                    </a:lnTo>
                    <a:lnTo>
                      <a:pt x="17" y="20"/>
                    </a:lnTo>
                    <a:lnTo>
                      <a:pt x="15" y="24"/>
                    </a:lnTo>
                    <a:lnTo>
                      <a:pt x="14" y="28"/>
                    </a:lnTo>
                    <a:lnTo>
                      <a:pt x="14" y="33"/>
                    </a:lnTo>
                    <a:close/>
                    <a:moveTo>
                      <a:pt x="0" y="33"/>
                    </a:moveTo>
                    <a:lnTo>
                      <a:pt x="0" y="26"/>
                    </a:lnTo>
                    <a:lnTo>
                      <a:pt x="3" y="20"/>
                    </a:lnTo>
                    <a:lnTo>
                      <a:pt x="6" y="13"/>
                    </a:lnTo>
                    <a:lnTo>
                      <a:pt x="10" y="9"/>
                    </a:lnTo>
                    <a:lnTo>
                      <a:pt x="15" y="5"/>
                    </a:lnTo>
                    <a:lnTo>
                      <a:pt x="21" y="1"/>
                    </a:lnTo>
                    <a:lnTo>
                      <a:pt x="27" y="0"/>
                    </a:lnTo>
                    <a:lnTo>
                      <a:pt x="34" y="0"/>
                    </a:lnTo>
                    <a:lnTo>
                      <a:pt x="41" y="0"/>
                    </a:lnTo>
                    <a:lnTo>
                      <a:pt x="46" y="1"/>
                    </a:lnTo>
                    <a:lnTo>
                      <a:pt x="52" y="5"/>
                    </a:lnTo>
                    <a:lnTo>
                      <a:pt x="57" y="9"/>
                    </a:lnTo>
                    <a:lnTo>
                      <a:pt x="61" y="15"/>
                    </a:lnTo>
                    <a:lnTo>
                      <a:pt x="65" y="20"/>
                    </a:lnTo>
                    <a:lnTo>
                      <a:pt x="67" y="26"/>
                    </a:lnTo>
                    <a:lnTo>
                      <a:pt x="68" y="33"/>
                    </a:lnTo>
                    <a:lnTo>
                      <a:pt x="67" y="39"/>
                    </a:lnTo>
                    <a:lnTo>
                      <a:pt x="65" y="45"/>
                    </a:lnTo>
                    <a:lnTo>
                      <a:pt x="61" y="52"/>
                    </a:lnTo>
                    <a:lnTo>
                      <a:pt x="57" y="56"/>
                    </a:lnTo>
                    <a:lnTo>
                      <a:pt x="53" y="61"/>
                    </a:lnTo>
                    <a:lnTo>
                      <a:pt x="46" y="64"/>
                    </a:lnTo>
                    <a:lnTo>
                      <a:pt x="41" y="65"/>
                    </a:lnTo>
                    <a:lnTo>
                      <a:pt x="34" y="67"/>
                    </a:lnTo>
                    <a:lnTo>
                      <a:pt x="27" y="65"/>
                    </a:lnTo>
                    <a:lnTo>
                      <a:pt x="21" y="64"/>
                    </a:lnTo>
                    <a:lnTo>
                      <a:pt x="15" y="61"/>
                    </a:lnTo>
                    <a:lnTo>
                      <a:pt x="10" y="56"/>
                    </a:lnTo>
                    <a:lnTo>
                      <a:pt x="6" y="52"/>
                    </a:lnTo>
                    <a:lnTo>
                      <a:pt x="3" y="46"/>
                    </a:lnTo>
                    <a:lnTo>
                      <a:pt x="0" y="39"/>
                    </a:lnTo>
                    <a:lnTo>
                      <a:pt x="0" y="33"/>
                    </a:lnTo>
                    <a:close/>
                  </a:path>
                </a:pathLst>
              </a:custGeom>
              <a:solidFill>
                <a:srgbClr val="0057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09" name="Rectangle 263"/>
              <p:cNvSpPr>
                <a:spLocks noChangeArrowheads="1"/>
              </p:cNvSpPr>
              <p:nvPr/>
            </p:nvSpPr>
            <p:spPr bwMode="auto">
              <a:xfrm>
                <a:off x="4211" y="3447"/>
                <a:ext cx="12" cy="98"/>
              </a:xfrm>
              <a:prstGeom prst="rect">
                <a:avLst/>
              </a:prstGeom>
              <a:solidFill>
                <a:srgbClr val="00572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b="1" dirty="0">
                  <a:solidFill>
                    <a:srgbClr val="BBE0E3"/>
                  </a:solidFill>
                  <a:latin typeface="Lucida Sans Unicode" panose="020B0602030504020204" pitchFamily="34" charset="0"/>
                  <a:ea typeface="굴림" pitchFamily="34" charset="-127"/>
                </a:endParaRPr>
              </a:p>
            </p:txBody>
          </p:sp>
          <p:sp>
            <p:nvSpPr>
              <p:cNvPr id="18510" name="Freeform 264"/>
              <p:cNvSpPr>
                <a:spLocks noEditPoints="1"/>
              </p:cNvSpPr>
              <p:nvPr/>
            </p:nvSpPr>
            <p:spPr bwMode="auto">
              <a:xfrm>
                <a:off x="4238" y="3455"/>
                <a:ext cx="15" cy="90"/>
              </a:xfrm>
              <a:custGeom>
                <a:avLst/>
                <a:gdLst>
                  <a:gd name="T0" fmla="*/ 0 w 15"/>
                  <a:gd name="T1" fmla="*/ 7 h 90"/>
                  <a:gd name="T2" fmla="*/ 2 w 15"/>
                  <a:gd name="T3" fmla="*/ 4 h 90"/>
                  <a:gd name="T4" fmla="*/ 3 w 15"/>
                  <a:gd name="T5" fmla="*/ 2 h 90"/>
                  <a:gd name="T6" fmla="*/ 4 w 15"/>
                  <a:gd name="T7" fmla="*/ 0 h 90"/>
                  <a:gd name="T8" fmla="*/ 7 w 15"/>
                  <a:gd name="T9" fmla="*/ 0 h 90"/>
                  <a:gd name="T10" fmla="*/ 11 w 15"/>
                  <a:gd name="T11" fmla="*/ 0 h 90"/>
                  <a:gd name="T12" fmla="*/ 13 w 15"/>
                  <a:gd name="T13" fmla="*/ 2 h 90"/>
                  <a:gd name="T14" fmla="*/ 14 w 15"/>
                  <a:gd name="T15" fmla="*/ 4 h 90"/>
                  <a:gd name="T16" fmla="*/ 15 w 15"/>
                  <a:gd name="T17" fmla="*/ 7 h 90"/>
                  <a:gd name="T18" fmla="*/ 14 w 15"/>
                  <a:gd name="T19" fmla="*/ 10 h 90"/>
                  <a:gd name="T20" fmla="*/ 13 w 15"/>
                  <a:gd name="T21" fmla="*/ 13 h 90"/>
                  <a:gd name="T22" fmla="*/ 11 w 15"/>
                  <a:gd name="T23" fmla="*/ 14 h 90"/>
                  <a:gd name="T24" fmla="*/ 7 w 15"/>
                  <a:gd name="T25" fmla="*/ 14 h 90"/>
                  <a:gd name="T26" fmla="*/ 4 w 15"/>
                  <a:gd name="T27" fmla="*/ 14 h 90"/>
                  <a:gd name="T28" fmla="*/ 3 w 15"/>
                  <a:gd name="T29" fmla="*/ 13 h 90"/>
                  <a:gd name="T30" fmla="*/ 2 w 15"/>
                  <a:gd name="T31" fmla="*/ 10 h 90"/>
                  <a:gd name="T32" fmla="*/ 0 w 15"/>
                  <a:gd name="T33" fmla="*/ 7 h 90"/>
                  <a:gd name="T34" fmla="*/ 2 w 15"/>
                  <a:gd name="T35" fmla="*/ 90 h 90"/>
                  <a:gd name="T36" fmla="*/ 2 w 15"/>
                  <a:gd name="T37" fmla="*/ 26 h 90"/>
                  <a:gd name="T38" fmla="*/ 14 w 15"/>
                  <a:gd name="T39" fmla="*/ 26 h 90"/>
                  <a:gd name="T40" fmla="*/ 14 w 15"/>
                  <a:gd name="T41" fmla="*/ 90 h 90"/>
                  <a:gd name="T42" fmla="*/ 2 w 15"/>
                  <a:gd name="T43" fmla="*/ 90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
                  <a:gd name="T67" fmla="*/ 0 h 90"/>
                  <a:gd name="T68" fmla="*/ 15 w 15"/>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 h="90">
                    <a:moveTo>
                      <a:pt x="0" y="7"/>
                    </a:moveTo>
                    <a:lnTo>
                      <a:pt x="2" y="4"/>
                    </a:lnTo>
                    <a:lnTo>
                      <a:pt x="3" y="2"/>
                    </a:lnTo>
                    <a:lnTo>
                      <a:pt x="4" y="0"/>
                    </a:lnTo>
                    <a:lnTo>
                      <a:pt x="7" y="0"/>
                    </a:lnTo>
                    <a:lnTo>
                      <a:pt x="11" y="0"/>
                    </a:lnTo>
                    <a:lnTo>
                      <a:pt x="13" y="2"/>
                    </a:lnTo>
                    <a:lnTo>
                      <a:pt x="14" y="4"/>
                    </a:lnTo>
                    <a:lnTo>
                      <a:pt x="15" y="7"/>
                    </a:lnTo>
                    <a:lnTo>
                      <a:pt x="14" y="10"/>
                    </a:lnTo>
                    <a:lnTo>
                      <a:pt x="13" y="13"/>
                    </a:lnTo>
                    <a:lnTo>
                      <a:pt x="11" y="14"/>
                    </a:lnTo>
                    <a:lnTo>
                      <a:pt x="7" y="14"/>
                    </a:lnTo>
                    <a:lnTo>
                      <a:pt x="4" y="14"/>
                    </a:lnTo>
                    <a:lnTo>
                      <a:pt x="3" y="13"/>
                    </a:lnTo>
                    <a:lnTo>
                      <a:pt x="2" y="10"/>
                    </a:lnTo>
                    <a:lnTo>
                      <a:pt x="0" y="7"/>
                    </a:lnTo>
                    <a:close/>
                    <a:moveTo>
                      <a:pt x="2" y="90"/>
                    </a:moveTo>
                    <a:lnTo>
                      <a:pt x="2" y="26"/>
                    </a:lnTo>
                    <a:lnTo>
                      <a:pt x="14" y="26"/>
                    </a:lnTo>
                    <a:lnTo>
                      <a:pt x="14" y="90"/>
                    </a:lnTo>
                    <a:lnTo>
                      <a:pt x="2" y="90"/>
                    </a:lnTo>
                    <a:close/>
                  </a:path>
                </a:pathLst>
              </a:custGeom>
              <a:solidFill>
                <a:srgbClr val="0057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11" name="Freeform 265"/>
              <p:cNvSpPr>
                <a:spLocks/>
              </p:cNvSpPr>
              <p:nvPr/>
            </p:nvSpPr>
            <p:spPr bwMode="auto">
              <a:xfrm>
                <a:off x="4263" y="3480"/>
                <a:ext cx="54" cy="67"/>
              </a:xfrm>
              <a:custGeom>
                <a:avLst/>
                <a:gdLst>
                  <a:gd name="T0" fmla="*/ 54 w 54"/>
                  <a:gd name="T1" fmla="*/ 49 h 67"/>
                  <a:gd name="T2" fmla="*/ 54 w 54"/>
                  <a:gd name="T3" fmla="*/ 63 h 67"/>
                  <a:gd name="T4" fmla="*/ 50 w 54"/>
                  <a:gd name="T5" fmla="*/ 64 h 67"/>
                  <a:gd name="T6" fmla="*/ 45 w 54"/>
                  <a:gd name="T7" fmla="*/ 65 h 67"/>
                  <a:gd name="T8" fmla="*/ 41 w 54"/>
                  <a:gd name="T9" fmla="*/ 65 h 67"/>
                  <a:gd name="T10" fmla="*/ 37 w 54"/>
                  <a:gd name="T11" fmla="*/ 67 h 67"/>
                  <a:gd name="T12" fmla="*/ 28 w 54"/>
                  <a:gd name="T13" fmla="*/ 65 h 67"/>
                  <a:gd name="T14" fmla="*/ 22 w 54"/>
                  <a:gd name="T15" fmla="*/ 64 h 67"/>
                  <a:gd name="T16" fmla="*/ 16 w 54"/>
                  <a:gd name="T17" fmla="*/ 61 h 67"/>
                  <a:gd name="T18" fmla="*/ 11 w 54"/>
                  <a:gd name="T19" fmla="*/ 57 h 67"/>
                  <a:gd name="T20" fmla="*/ 7 w 54"/>
                  <a:gd name="T21" fmla="*/ 52 h 67"/>
                  <a:gd name="T22" fmla="*/ 3 w 54"/>
                  <a:gd name="T23" fmla="*/ 46 h 67"/>
                  <a:gd name="T24" fmla="*/ 1 w 54"/>
                  <a:gd name="T25" fmla="*/ 39 h 67"/>
                  <a:gd name="T26" fmla="*/ 0 w 54"/>
                  <a:gd name="T27" fmla="*/ 33 h 67"/>
                  <a:gd name="T28" fmla="*/ 1 w 54"/>
                  <a:gd name="T29" fmla="*/ 26 h 67"/>
                  <a:gd name="T30" fmla="*/ 3 w 54"/>
                  <a:gd name="T31" fmla="*/ 19 h 67"/>
                  <a:gd name="T32" fmla="*/ 7 w 54"/>
                  <a:gd name="T33" fmla="*/ 13 h 67"/>
                  <a:gd name="T34" fmla="*/ 11 w 54"/>
                  <a:gd name="T35" fmla="*/ 9 h 67"/>
                  <a:gd name="T36" fmla="*/ 16 w 54"/>
                  <a:gd name="T37" fmla="*/ 5 h 67"/>
                  <a:gd name="T38" fmla="*/ 22 w 54"/>
                  <a:gd name="T39" fmla="*/ 1 h 67"/>
                  <a:gd name="T40" fmla="*/ 28 w 54"/>
                  <a:gd name="T41" fmla="*/ 0 h 67"/>
                  <a:gd name="T42" fmla="*/ 35 w 54"/>
                  <a:gd name="T43" fmla="*/ 0 h 67"/>
                  <a:gd name="T44" fmla="*/ 41 w 54"/>
                  <a:gd name="T45" fmla="*/ 0 h 67"/>
                  <a:gd name="T46" fmla="*/ 45 w 54"/>
                  <a:gd name="T47" fmla="*/ 0 h 67"/>
                  <a:gd name="T48" fmla="*/ 49 w 54"/>
                  <a:gd name="T49" fmla="*/ 1 h 67"/>
                  <a:gd name="T50" fmla="*/ 53 w 54"/>
                  <a:gd name="T51" fmla="*/ 4 h 67"/>
                  <a:gd name="T52" fmla="*/ 53 w 54"/>
                  <a:gd name="T53" fmla="*/ 18 h 67"/>
                  <a:gd name="T54" fmla="*/ 49 w 54"/>
                  <a:gd name="T55" fmla="*/ 15 h 67"/>
                  <a:gd name="T56" fmla="*/ 45 w 54"/>
                  <a:gd name="T57" fmla="*/ 13 h 67"/>
                  <a:gd name="T58" fmla="*/ 41 w 54"/>
                  <a:gd name="T59" fmla="*/ 12 h 67"/>
                  <a:gd name="T60" fmla="*/ 37 w 54"/>
                  <a:gd name="T61" fmla="*/ 12 h 67"/>
                  <a:gd name="T62" fmla="*/ 31 w 54"/>
                  <a:gd name="T63" fmla="*/ 12 h 67"/>
                  <a:gd name="T64" fmla="*/ 27 w 54"/>
                  <a:gd name="T65" fmla="*/ 13 h 67"/>
                  <a:gd name="T66" fmla="*/ 23 w 54"/>
                  <a:gd name="T67" fmla="*/ 15 h 67"/>
                  <a:gd name="T68" fmla="*/ 20 w 54"/>
                  <a:gd name="T69" fmla="*/ 18 h 67"/>
                  <a:gd name="T70" fmla="*/ 18 w 54"/>
                  <a:gd name="T71" fmla="*/ 20 h 67"/>
                  <a:gd name="T72" fmla="*/ 15 w 54"/>
                  <a:gd name="T73" fmla="*/ 24 h 67"/>
                  <a:gd name="T74" fmla="*/ 13 w 54"/>
                  <a:gd name="T75" fmla="*/ 28 h 67"/>
                  <a:gd name="T76" fmla="*/ 13 w 54"/>
                  <a:gd name="T77" fmla="*/ 33 h 67"/>
                  <a:gd name="T78" fmla="*/ 13 w 54"/>
                  <a:gd name="T79" fmla="*/ 37 h 67"/>
                  <a:gd name="T80" fmla="*/ 15 w 54"/>
                  <a:gd name="T81" fmla="*/ 41 h 67"/>
                  <a:gd name="T82" fmla="*/ 18 w 54"/>
                  <a:gd name="T83" fmla="*/ 45 h 67"/>
                  <a:gd name="T84" fmla="*/ 20 w 54"/>
                  <a:gd name="T85" fmla="*/ 48 h 67"/>
                  <a:gd name="T86" fmla="*/ 23 w 54"/>
                  <a:gd name="T87" fmla="*/ 50 h 67"/>
                  <a:gd name="T88" fmla="*/ 27 w 54"/>
                  <a:gd name="T89" fmla="*/ 53 h 67"/>
                  <a:gd name="T90" fmla="*/ 31 w 54"/>
                  <a:gd name="T91" fmla="*/ 53 h 67"/>
                  <a:gd name="T92" fmla="*/ 37 w 54"/>
                  <a:gd name="T93" fmla="*/ 54 h 67"/>
                  <a:gd name="T94" fmla="*/ 41 w 54"/>
                  <a:gd name="T95" fmla="*/ 53 h 67"/>
                  <a:gd name="T96" fmla="*/ 46 w 54"/>
                  <a:gd name="T97" fmla="*/ 53 h 67"/>
                  <a:gd name="T98" fmla="*/ 50 w 54"/>
                  <a:gd name="T99" fmla="*/ 52 h 67"/>
                  <a:gd name="T100" fmla="*/ 54 w 54"/>
                  <a:gd name="T101" fmla="*/ 49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
                  <a:gd name="T154" fmla="*/ 0 h 67"/>
                  <a:gd name="T155" fmla="*/ 54 w 54"/>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 h="67">
                    <a:moveTo>
                      <a:pt x="54" y="49"/>
                    </a:moveTo>
                    <a:lnTo>
                      <a:pt x="54" y="63"/>
                    </a:lnTo>
                    <a:lnTo>
                      <a:pt x="50" y="64"/>
                    </a:lnTo>
                    <a:lnTo>
                      <a:pt x="45" y="65"/>
                    </a:lnTo>
                    <a:lnTo>
                      <a:pt x="41" y="65"/>
                    </a:lnTo>
                    <a:lnTo>
                      <a:pt x="37" y="67"/>
                    </a:lnTo>
                    <a:lnTo>
                      <a:pt x="28" y="65"/>
                    </a:lnTo>
                    <a:lnTo>
                      <a:pt x="22" y="64"/>
                    </a:lnTo>
                    <a:lnTo>
                      <a:pt x="16" y="61"/>
                    </a:lnTo>
                    <a:lnTo>
                      <a:pt x="11" y="57"/>
                    </a:lnTo>
                    <a:lnTo>
                      <a:pt x="7" y="52"/>
                    </a:lnTo>
                    <a:lnTo>
                      <a:pt x="3" y="46"/>
                    </a:lnTo>
                    <a:lnTo>
                      <a:pt x="1" y="39"/>
                    </a:lnTo>
                    <a:lnTo>
                      <a:pt x="0" y="33"/>
                    </a:lnTo>
                    <a:lnTo>
                      <a:pt x="1" y="26"/>
                    </a:lnTo>
                    <a:lnTo>
                      <a:pt x="3" y="19"/>
                    </a:lnTo>
                    <a:lnTo>
                      <a:pt x="7" y="13"/>
                    </a:lnTo>
                    <a:lnTo>
                      <a:pt x="11" y="9"/>
                    </a:lnTo>
                    <a:lnTo>
                      <a:pt x="16" y="5"/>
                    </a:lnTo>
                    <a:lnTo>
                      <a:pt x="22" y="1"/>
                    </a:lnTo>
                    <a:lnTo>
                      <a:pt x="28" y="0"/>
                    </a:lnTo>
                    <a:lnTo>
                      <a:pt x="35" y="0"/>
                    </a:lnTo>
                    <a:lnTo>
                      <a:pt x="41" y="0"/>
                    </a:lnTo>
                    <a:lnTo>
                      <a:pt x="45" y="0"/>
                    </a:lnTo>
                    <a:lnTo>
                      <a:pt x="49" y="1"/>
                    </a:lnTo>
                    <a:lnTo>
                      <a:pt x="53" y="4"/>
                    </a:lnTo>
                    <a:lnTo>
                      <a:pt x="53" y="18"/>
                    </a:lnTo>
                    <a:lnTo>
                      <a:pt x="49" y="15"/>
                    </a:lnTo>
                    <a:lnTo>
                      <a:pt x="45" y="13"/>
                    </a:lnTo>
                    <a:lnTo>
                      <a:pt x="41" y="12"/>
                    </a:lnTo>
                    <a:lnTo>
                      <a:pt x="37" y="12"/>
                    </a:lnTo>
                    <a:lnTo>
                      <a:pt x="31" y="12"/>
                    </a:lnTo>
                    <a:lnTo>
                      <a:pt x="27" y="13"/>
                    </a:lnTo>
                    <a:lnTo>
                      <a:pt x="23" y="15"/>
                    </a:lnTo>
                    <a:lnTo>
                      <a:pt x="20" y="18"/>
                    </a:lnTo>
                    <a:lnTo>
                      <a:pt x="18" y="20"/>
                    </a:lnTo>
                    <a:lnTo>
                      <a:pt x="15" y="24"/>
                    </a:lnTo>
                    <a:lnTo>
                      <a:pt x="13" y="28"/>
                    </a:lnTo>
                    <a:lnTo>
                      <a:pt x="13" y="33"/>
                    </a:lnTo>
                    <a:lnTo>
                      <a:pt x="13" y="37"/>
                    </a:lnTo>
                    <a:lnTo>
                      <a:pt x="15" y="41"/>
                    </a:lnTo>
                    <a:lnTo>
                      <a:pt x="18" y="45"/>
                    </a:lnTo>
                    <a:lnTo>
                      <a:pt x="20" y="48"/>
                    </a:lnTo>
                    <a:lnTo>
                      <a:pt x="23" y="50"/>
                    </a:lnTo>
                    <a:lnTo>
                      <a:pt x="27" y="53"/>
                    </a:lnTo>
                    <a:lnTo>
                      <a:pt x="31" y="53"/>
                    </a:lnTo>
                    <a:lnTo>
                      <a:pt x="37" y="54"/>
                    </a:lnTo>
                    <a:lnTo>
                      <a:pt x="41" y="53"/>
                    </a:lnTo>
                    <a:lnTo>
                      <a:pt x="46" y="53"/>
                    </a:lnTo>
                    <a:lnTo>
                      <a:pt x="50" y="52"/>
                    </a:lnTo>
                    <a:lnTo>
                      <a:pt x="54" y="49"/>
                    </a:lnTo>
                    <a:close/>
                  </a:path>
                </a:pathLst>
              </a:custGeom>
              <a:solidFill>
                <a:srgbClr val="0057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12" name="Freeform 266"/>
              <p:cNvSpPr>
                <a:spLocks noEditPoints="1"/>
              </p:cNvSpPr>
              <p:nvPr/>
            </p:nvSpPr>
            <p:spPr bwMode="auto">
              <a:xfrm>
                <a:off x="4324" y="3480"/>
                <a:ext cx="61" cy="67"/>
              </a:xfrm>
              <a:custGeom>
                <a:avLst/>
                <a:gdLst>
                  <a:gd name="T0" fmla="*/ 61 w 61"/>
                  <a:gd name="T1" fmla="*/ 58 h 67"/>
                  <a:gd name="T2" fmla="*/ 55 w 61"/>
                  <a:gd name="T3" fmla="*/ 61 h 67"/>
                  <a:gd name="T4" fmla="*/ 48 w 61"/>
                  <a:gd name="T5" fmla="*/ 64 h 67"/>
                  <a:gd name="T6" fmla="*/ 41 w 61"/>
                  <a:gd name="T7" fmla="*/ 65 h 67"/>
                  <a:gd name="T8" fmla="*/ 34 w 61"/>
                  <a:gd name="T9" fmla="*/ 67 h 67"/>
                  <a:gd name="T10" fmla="*/ 26 w 61"/>
                  <a:gd name="T11" fmla="*/ 65 h 67"/>
                  <a:gd name="T12" fmla="*/ 20 w 61"/>
                  <a:gd name="T13" fmla="*/ 64 h 67"/>
                  <a:gd name="T14" fmla="*/ 14 w 61"/>
                  <a:gd name="T15" fmla="*/ 61 h 67"/>
                  <a:gd name="T16" fmla="*/ 10 w 61"/>
                  <a:gd name="T17" fmla="*/ 57 h 67"/>
                  <a:gd name="T18" fmla="*/ 6 w 61"/>
                  <a:gd name="T19" fmla="*/ 52 h 67"/>
                  <a:gd name="T20" fmla="*/ 3 w 61"/>
                  <a:gd name="T21" fmla="*/ 46 h 67"/>
                  <a:gd name="T22" fmla="*/ 1 w 61"/>
                  <a:gd name="T23" fmla="*/ 39 h 67"/>
                  <a:gd name="T24" fmla="*/ 0 w 61"/>
                  <a:gd name="T25" fmla="*/ 31 h 67"/>
                  <a:gd name="T26" fmla="*/ 1 w 61"/>
                  <a:gd name="T27" fmla="*/ 24 h 67"/>
                  <a:gd name="T28" fmla="*/ 3 w 61"/>
                  <a:gd name="T29" fmla="*/ 19 h 67"/>
                  <a:gd name="T30" fmla="*/ 6 w 61"/>
                  <a:gd name="T31" fmla="*/ 13 h 67"/>
                  <a:gd name="T32" fmla="*/ 10 w 61"/>
                  <a:gd name="T33" fmla="*/ 8 h 67"/>
                  <a:gd name="T34" fmla="*/ 14 w 61"/>
                  <a:gd name="T35" fmla="*/ 4 h 67"/>
                  <a:gd name="T36" fmla="*/ 19 w 61"/>
                  <a:gd name="T37" fmla="*/ 1 h 67"/>
                  <a:gd name="T38" fmla="*/ 25 w 61"/>
                  <a:gd name="T39" fmla="*/ 0 h 67"/>
                  <a:gd name="T40" fmla="*/ 31 w 61"/>
                  <a:gd name="T41" fmla="*/ 0 h 67"/>
                  <a:gd name="T42" fmla="*/ 38 w 61"/>
                  <a:gd name="T43" fmla="*/ 0 h 67"/>
                  <a:gd name="T44" fmla="*/ 44 w 61"/>
                  <a:gd name="T45" fmla="*/ 1 h 67"/>
                  <a:gd name="T46" fmla="*/ 49 w 61"/>
                  <a:gd name="T47" fmla="*/ 4 h 67"/>
                  <a:gd name="T48" fmla="*/ 53 w 61"/>
                  <a:gd name="T49" fmla="*/ 8 h 67"/>
                  <a:gd name="T50" fmla="*/ 57 w 61"/>
                  <a:gd name="T51" fmla="*/ 13 h 67"/>
                  <a:gd name="T52" fmla="*/ 60 w 61"/>
                  <a:gd name="T53" fmla="*/ 19 h 67"/>
                  <a:gd name="T54" fmla="*/ 61 w 61"/>
                  <a:gd name="T55" fmla="*/ 26 h 67"/>
                  <a:gd name="T56" fmla="*/ 61 w 61"/>
                  <a:gd name="T57" fmla="*/ 33 h 67"/>
                  <a:gd name="T58" fmla="*/ 61 w 61"/>
                  <a:gd name="T59" fmla="*/ 35 h 67"/>
                  <a:gd name="T60" fmla="*/ 14 w 61"/>
                  <a:gd name="T61" fmla="*/ 35 h 67"/>
                  <a:gd name="T62" fmla="*/ 15 w 61"/>
                  <a:gd name="T63" fmla="*/ 39 h 67"/>
                  <a:gd name="T64" fmla="*/ 15 w 61"/>
                  <a:gd name="T65" fmla="*/ 43 h 67"/>
                  <a:gd name="T66" fmla="*/ 18 w 61"/>
                  <a:gd name="T67" fmla="*/ 46 h 67"/>
                  <a:gd name="T68" fmla="*/ 20 w 61"/>
                  <a:gd name="T69" fmla="*/ 49 h 67"/>
                  <a:gd name="T70" fmla="*/ 23 w 61"/>
                  <a:gd name="T71" fmla="*/ 52 h 67"/>
                  <a:gd name="T72" fmla="*/ 26 w 61"/>
                  <a:gd name="T73" fmla="*/ 53 h 67"/>
                  <a:gd name="T74" fmla="*/ 30 w 61"/>
                  <a:gd name="T75" fmla="*/ 54 h 67"/>
                  <a:gd name="T76" fmla="*/ 34 w 61"/>
                  <a:gd name="T77" fmla="*/ 54 h 67"/>
                  <a:gd name="T78" fmla="*/ 41 w 61"/>
                  <a:gd name="T79" fmla="*/ 53 h 67"/>
                  <a:gd name="T80" fmla="*/ 46 w 61"/>
                  <a:gd name="T81" fmla="*/ 52 h 67"/>
                  <a:gd name="T82" fmla="*/ 53 w 61"/>
                  <a:gd name="T83" fmla="*/ 49 h 67"/>
                  <a:gd name="T84" fmla="*/ 61 w 61"/>
                  <a:gd name="T85" fmla="*/ 45 h 67"/>
                  <a:gd name="T86" fmla="*/ 61 w 61"/>
                  <a:gd name="T87" fmla="*/ 58 h 67"/>
                  <a:gd name="T88" fmla="*/ 14 w 61"/>
                  <a:gd name="T89" fmla="*/ 26 h 67"/>
                  <a:gd name="T90" fmla="*/ 48 w 61"/>
                  <a:gd name="T91" fmla="*/ 26 h 67"/>
                  <a:gd name="T92" fmla="*/ 46 w 61"/>
                  <a:gd name="T93" fmla="*/ 19 h 67"/>
                  <a:gd name="T94" fmla="*/ 42 w 61"/>
                  <a:gd name="T95" fmla="*/ 15 h 67"/>
                  <a:gd name="T96" fmla="*/ 38 w 61"/>
                  <a:gd name="T97" fmla="*/ 12 h 67"/>
                  <a:gd name="T98" fmla="*/ 31 w 61"/>
                  <a:gd name="T99" fmla="*/ 11 h 67"/>
                  <a:gd name="T100" fmla="*/ 25 w 61"/>
                  <a:gd name="T101" fmla="*/ 11 h 67"/>
                  <a:gd name="T102" fmla="*/ 19 w 61"/>
                  <a:gd name="T103" fmla="*/ 15 h 67"/>
                  <a:gd name="T104" fmla="*/ 16 w 61"/>
                  <a:gd name="T105" fmla="*/ 19 h 67"/>
                  <a:gd name="T106" fmla="*/ 14 w 61"/>
                  <a:gd name="T107" fmla="*/ 26 h 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
                  <a:gd name="T163" fmla="*/ 0 h 67"/>
                  <a:gd name="T164" fmla="*/ 61 w 61"/>
                  <a:gd name="T165" fmla="*/ 67 h 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 h="67">
                    <a:moveTo>
                      <a:pt x="61" y="58"/>
                    </a:moveTo>
                    <a:lnTo>
                      <a:pt x="55" y="61"/>
                    </a:lnTo>
                    <a:lnTo>
                      <a:pt x="48" y="64"/>
                    </a:lnTo>
                    <a:lnTo>
                      <a:pt x="41" y="65"/>
                    </a:lnTo>
                    <a:lnTo>
                      <a:pt x="34" y="67"/>
                    </a:lnTo>
                    <a:lnTo>
                      <a:pt x="26" y="65"/>
                    </a:lnTo>
                    <a:lnTo>
                      <a:pt x="20" y="64"/>
                    </a:lnTo>
                    <a:lnTo>
                      <a:pt x="14" y="61"/>
                    </a:lnTo>
                    <a:lnTo>
                      <a:pt x="10" y="57"/>
                    </a:lnTo>
                    <a:lnTo>
                      <a:pt x="6" y="52"/>
                    </a:lnTo>
                    <a:lnTo>
                      <a:pt x="3" y="46"/>
                    </a:lnTo>
                    <a:lnTo>
                      <a:pt x="1" y="39"/>
                    </a:lnTo>
                    <a:lnTo>
                      <a:pt x="0" y="31"/>
                    </a:lnTo>
                    <a:lnTo>
                      <a:pt x="1" y="24"/>
                    </a:lnTo>
                    <a:lnTo>
                      <a:pt x="3" y="19"/>
                    </a:lnTo>
                    <a:lnTo>
                      <a:pt x="6" y="13"/>
                    </a:lnTo>
                    <a:lnTo>
                      <a:pt x="10" y="8"/>
                    </a:lnTo>
                    <a:lnTo>
                      <a:pt x="14" y="4"/>
                    </a:lnTo>
                    <a:lnTo>
                      <a:pt x="19" y="1"/>
                    </a:lnTo>
                    <a:lnTo>
                      <a:pt x="25" y="0"/>
                    </a:lnTo>
                    <a:lnTo>
                      <a:pt x="31" y="0"/>
                    </a:lnTo>
                    <a:lnTo>
                      <a:pt x="38" y="0"/>
                    </a:lnTo>
                    <a:lnTo>
                      <a:pt x="44" y="1"/>
                    </a:lnTo>
                    <a:lnTo>
                      <a:pt x="49" y="4"/>
                    </a:lnTo>
                    <a:lnTo>
                      <a:pt x="53" y="8"/>
                    </a:lnTo>
                    <a:lnTo>
                      <a:pt x="57" y="13"/>
                    </a:lnTo>
                    <a:lnTo>
                      <a:pt x="60" y="19"/>
                    </a:lnTo>
                    <a:lnTo>
                      <a:pt x="61" y="26"/>
                    </a:lnTo>
                    <a:lnTo>
                      <a:pt x="61" y="33"/>
                    </a:lnTo>
                    <a:lnTo>
                      <a:pt x="61" y="35"/>
                    </a:lnTo>
                    <a:lnTo>
                      <a:pt x="14" y="35"/>
                    </a:lnTo>
                    <a:lnTo>
                      <a:pt x="15" y="39"/>
                    </a:lnTo>
                    <a:lnTo>
                      <a:pt x="15" y="43"/>
                    </a:lnTo>
                    <a:lnTo>
                      <a:pt x="18" y="46"/>
                    </a:lnTo>
                    <a:lnTo>
                      <a:pt x="20" y="49"/>
                    </a:lnTo>
                    <a:lnTo>
                      <a:pt x="23" y="52"/>
                    </a:lnTo>
                    <a:lnTo>
                      <a:pt x="26" y="53"/>
                    </a:lnTo>
                    <a:lnTo>
                      <a:pt x="30" y="54"/>
                    </a:lnTo>
                    <a:lnTo>
                      <a:pt x="34" y="54"/>
                    </a:lnTo>
                    <a:lnTo>
                      <a:pt x="41" y="53"/>
                    </a:lnTo>
                    <a:lnTo>
                      <a:pt x="46" y="52"/>
                    </a:lnTo>
                    <a:lnTo>
                      <a:pt x="53" y="49"/>
                    </a:lnTo>
                    <a:lnTo>
                      <a:pt x="61" y="45"/>
                    </a:lnTo>
                    <a:lnTo>
                      <a:pt x="61" y="58"/>
                    </a:lnTo>
                    <a:close/>
                    <a:moveTo>
                      <a:pt x="14" y="26"/>
                    </a:moveTo>
                    <a:lnTo>
                      <a:pt x="48" y="26"/>
                    </a:lnTo>
                    <a:lnTo>
                      <a:pt x="46" y="19"/>
                    </a:lnTo>
                    <a:lnTo>
                      <a:pt x="42" y="15"/>
                    </a:lnTo>
                    <a:lnTo>
                      <a:pt x="38" y="12"/>
                    </a:lnTo>
                    <a:lnTo>
                      <a:pt x="31" y="11"/>
                    </a:lnTo>
                    <a:lnTo>
                      <a:pt x="25" y="11"/>
                    </a:lnTo>
                    <a:lnTo>
                      <a:pt x="19" y="15"/>
                    </a:lnTo>
                    <a:lnTo>
                      <a:pt x="16" y="19"/>
                    </a:lnTo>
                    <a:lnTo>
                      <a:pt x="14" y="26"/>
                    </a:lnTo>
                    <a:close/>
                  </a:path>
                </a:pathLst>
              </a:custGeom>
              <a:solidFill>
                <a:srgbClr val="0057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13" name="Freeform 267"/>
              <p:cNvSpPr>
                <a:spLocks/>
              </p:cNvSpPr>
              <p:nvPr/>
            </p:nvSpPr>
            <p:spPr bwMode="auto">
              <a:xfrm>
                <a:off x="3663" y="3424"/>
                <a:ext cx="85" cy="20"/>
              </a:xfrm>
              <a:custGeom>
                <a:avLst/>
                <a:gdLst>
                  <a:gd name="T0" fmla="*/ 53 w 85"/>
                  <a:gd name="T1" fmla="*/ 20 h 20"/>
                  <a:gd name="T2" fmla="*/ 81 w 85"/>
                  <a:gd name="T3" fmla="*/ 11 h 20"/>
                  <a:gd name="T4" fmla="*/ 85 w 85"/>
                  <a:gd name="T5" fmla="*/ 0 h 20"/>
                  <a:gd name="T6" fmla="*/ 0 w 85"/>
                  <a:gd name="T7" fmla="*/ 0 h 20"/>
                  <a:gd name="T8" fmla="*/ 53 w 85"/>
                  <a:gd name="T9" fmla="*/ 20 h 20"/>
                  <a:gd name="T10" fmla="*/ 0 60000 65536"/>
                  <a:gd name="T11" fmla="*/ 0 60000 65536"/>
                  <a:gd name="T12" fmla="*/ 0 60000 65536"/>
                  <a:gd name="T13" fmla="*/ 0 60000 65536"/>
                  <a:gd name="T14" fmla="*/ 0 60000 65536"/>
                  <a:gd name="T15" fmla="*/ 0 w 85"/>
                  <a:gd name="T16" fmla="*/ 0 h 20"/>
                  <a:gd name="T17" fmla="*/ 85 w 85"/>
                  <a:gd name="T18" fmla="*/ 20 h 20"/>
                </a:gdLst>
                <a:ahLst/>
                <a:cxnLst>
                  <a:cxn ang="T10">
                    <a:pos x="T0" y="T1"/>
                  </a:cxn>
                  <a:cxn ang="T11">
                    <a:pos x="T2" y="T3"/>
                  </a:cxn>
                  <a:cxn ang="T12">
                    <a:pos x="T4" y="T5"/>
                  </a:cxn>
                  <a:cxn ang="T13">
                    <a:pos x="T6" y="T7"/>
                  </a:cxn>
                  <a:cxn ang="T14">
                    <a:pos x="T8" y="T9"/>
                  </a:cxn>
                </a:cxnLst>
                <a:rect l="T15" t="T16" r="T17" b="T18"/>
                <a:pathLst>
                  <a:path w="85" h="20">
                    <a:moveTo>
                      <a:pt x="53" y="20"/>
                    </a:moveTo>
                    <a:lnTo>
                      <a:pt x="81" y="11"/>
                    </a:lnTo>
                    <a:lnTo>
                      <a:pt x="85" y="0"/>
                    </a:lnTo>
                    <a:lnTo>
                      <a:pt x="0" y="0"/>
                    </a:lnTo>
                    <a:lnTo>
                      <a:pt x="53" y="20"/>
                    </a:lnTo>
                    <a:close/>
                  </a:path>
                </a:pathLst>
              </a:custGeom>
              <a:solidFill>
                <a:srgbClr val="F0A1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14" name="Freeform 268"/>
              <p:cNvSpPr>
                <a:spLocks/>
              </p:cNvSpPr>
              <p:nvPr/>
            </p:nvSpPr>
            <p:spPr bwMode="auto">
              <a:xfrm>
                <a:off x="3663" y="3424"/>
                <a:ext cx="85" cy="14"/>
              </a:xfrm>
              <a:custGeom>
                <a:avLst/>
                <a:gdLst>
                  <a:gd name="T0" fmla="*/ 66 w 85"/>
                  <a:gd name="T1" fmla="*/ 14 h 14"/>
                  <a:gd name="T2" fmla="*/ 85 w 85"/>
                  <a:gd name="T3" fmla="*/ 0 h 14"/>
                  <a:gd name="T4" fmla="*/ 0 w 85"/>
                  <a:gd name="T5" fmla="*/ 0 h 14"/>
                  <a:gd name="T6" fmla="*/ 66 w 85"/>
                  <a:gd name="T7" fmla="*/ 14 h 14"/>
                  <a:gd name="T8" fmla="*/ 0 60000 65536"/>
                  <a:gd name="T9" fmla="*/ 0 60000 65536"/>
                  <a:gd name="T10" fmla="*/ 0 60000 65536"/>
                  <a:gd name="T11" fmla="*/ 0 60000 65536"/>
                  <a:gd name="T12" fmla="*/ 0 w 85"/>
                  <a:gd name="T13" fmla="*/ 0 h 14"/>
                  <a:gd name="T14" fmla="*/ 85 w 85"/>
                  <a:gd name="T15" fmla="*/ 14 h 14"/>
                </a:gdLst>
                <a:ahLst/>
                <a:cxnLst>
                  <a:cxn ang="T8">
                    <a:pos x="T0" y="T1"/>
                  </a:cxn>
                  <a:cxn ang="T9">
                    <a:pos x="T2" y="T3"/>
                  </a:cxn>
                  <a:cxn ang="T10">
                    <a:pos x="T4" y="T5"/>
                  </a:cxn>
                  <a:cxn ang="T11">
                    <a:pos x="T6" y="T7"/>
                  </a:cxn>
                </a:cxnLst>
                <a:rect l="T12" t="T13" r="T14" b="T15"/>
                <a:pathLst>
                  <a:path w="85" h="14">
                    <a:moveTo>
                      <a:pt x="66" y="14"/>
                    </a:moveTo>
                    <a:lnTo>
                      <a:pt x="85" y="0"/>
                    </a:lnTo>
                    <a:lnTo>
                      <a:pt x="0" y="0"/>
                    </a:lnTo>
                    <a:lnTo>
                      <a:pt x="66" y="14"/>
                    </a:lnTo>
                    <a:close/>
                  </a:path>
                </a:pathLst>
              </a:custGeom>
              <a:solidFill>
                <a:srgbClr val="E7791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15" name="Freeform 269"/>
              <p:cNvSpPr>
                <a:spLocks/>
              </p:cNvSpPr>
              <p:nvPr/>
            </p:nvSpPr>
            <p:spPr bwMode="auto">
              <a:xfrm>
                <a:off x="3727" y="3371"/>
                <a:ext cx="57" cy="65"/>
              </a:xfrm>
              <a:custGeom>
                <a:avLst/>
                <a:gdLst>
                  <a:gd name="T0" fmla="*/ 12 w 57"/>
                  <a:gd name="T1" fmla="*/ 65 h 65"/>
                  <a:gd name="T2" fmla="*/ 47 w 57"/>
                  <a:gd name="T3" fmla="*/ 61 h 65"/>
                  <a:gd name="T4" fmla="*/ 57 w 57"/>
                  <a:gd name="T5" fmla="*/ 57 h 65"/>
                  <a:gd name="T6" fmla="*/ 0 w 57"/>
                  <a:gd name="T7" fmla="*/ 0 h 65"/>
                  <a:gd name="T8" fmla="*/ 12 w 57"/>
                  <a:gd name="T9" fmla="*/ 65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12" y="65"/>
                    </a:moveTo>
                    <a:lnTo>
                      <a:pt x="47" y="61"/>
                    </a:lnTo>
                    <a:lnTo>
                      <a:pt x="57" y="57"/>
                    </a:lnTo>
                    <a:lnTo>
                      <a:pt x="0" y="0"/>
                    </a:lnTo>
                    <a:lnTo>
                      <a:pt x="12" y="65"/>
                    </a:lnTo>
                    <a:close/>
                  </a:path>
                </a:pathLst>
              </a:custGeom>
              <a:solidFill>
                <a:srgbClr val="F0A1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16" name="Freeform 270"/>
              <p:cNvSpPr>
                <a:spLocks/>
              </p:cNvSpPr>
              <p:nvPr/>
            </p:nvSpPr>
            <p:spPr bwMode="auto">
              <a:xfrm>
                <a:off x="3727" y="3371"/>
                <a:ext cx="57" cy="62"/>
              </a:xfrm>
              <a:custGeom>
                <a:avLst/>
                <a:gdLst>
                  <a:gd name="T0" fmla="*/ 32 w 57"/>
                  <a:gd name="T1" fmla="*/ 62 h 62"/>
                  <a:gd name="T2" fmla="*/ 57 w 57"/>
                  <a:gd name="T3" fmla="*/ 57 h 62"/>
                  <a:gd name="T4" fmla="*/ 0 w 57"/>
                  <a:gd name="T5" fmla="*/ 0 h 62"/>
                  <a:gd name="T6" fmla="*/ 32 w 57"/>
                  <a:gd name="T7" fmla="*/ 62 h 62"/>
                  <a:gd name="T8" fmla="*/ 0 60000 65536"/>
                  <a:gd name="T9" fmla="*/ 0 60000 65536"/>
                  <a:gd name="T10" fmla="*/ 0 60000 65536"/>
                  <a:gd name="T11" fmla="*/ 0 60000 65536"/>
                  <a:gd name="T12" fmla="*/ 0 w 57"/>
                  <a:gd name="T13" fmla="*/ 0 h 62"/>
                  <a:gd name="T14" fmla="*/ 57 w 57"/>
                  <a:gd name="T15" fmla="*/ 62 h 62"/>
                </a:gdLst>
                <a:ahLst/>
                <a:cxnLst>
                  <a:cxn ang="T8">
                    <a:pos x="T0" y="T1"/>
                  </a:cxn>
                  <a:cxn ang="T9">
                    <a:pos x="T2" y="T3"/>
                  </a:cxn>
                  <a:cxn ang="T10">
                    <a:pos x="T4" y="T5"/>
                  </a:cxn>
                  <a:cxn ang="T11">
                    <a:pos x="T6" y="T7"/>
                  </a:cxn>
                </a:cxnLst>
                <a:rect l="T12" t="T13" r="T14" b="T15"/>
                <a:pathLst>
                  <a:path w="57" h="62">
                    <a:moveTo>
                      <a:pt x="32" y="62"/>
                    </a:moveTo>
                    <a:lnTo>
                      <a:pt x="57" y="57"/>
                    </a:lnTo>
                    <a:lnTo>
                      <a:pt x="0" y="0"/>
                    </a:lnTo>
                    <a:lnTo>
                      <a:pt x="32" y="62"/>
                    </a:lnTo>
                    <a:close/>
                  </a:path>
                </a:pathLst>
              </a:custGeom>
              <a:solidFill>
                <a:srgbClr val="E7791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17" name="Freeform 271"/>
              <p:cNvSpPr>
                <a:spLocks/>
              </p:cNvSpPr>
              <p:nvPr/>
            </p:nvSpPr>
            <p:spPr bwMode="auto">
              <a:xfrm>
                <a:off x="3687" y="3388"/>
                <a:ext cx="86" cy="51"/>
              </a:xfrm>
              <a:custGeom>
                <a:avLst/>
                <a:gdLst>
                  <a:gd name="T0" fmla="*/ 42 w 86"/>
                  <a:gd name="T1" fmla="*/ 51 h 51"/>
                  <a:gd name="T2" fmla="*/ 82 w 86"/>
                  <a:gd name="T3" fmla="*/ 43 h 51"/>
                  <a:gd name="T4" fmla="*/ 86 w 86"/>
                  <a:gd name="T5" fmla="*/ 39 h 51"/>
                  <a:gd name="T6" fmla="*/ 0 w 86"/>
                  <a:gd name="T7" fmla="*/ 0 h 51"/>
                  <a:gd name="T8" fmla="*/ 42 w 86"/>
                  <a:gd name="T9" fmla="*/ 51 h 51"/>
                  <a:gd name="T10" fmla="*/ 0 60000 65536"/>
                  <a:gd name="T11" fmla="*/ 0 60000 65536"/>
                  <a:gd name="T12" fmla="*/ 0 60000 65536"/>
                  <a:gd name="T13" fmla="*/ 0 60000 65536"/>
                  <a:gd name="T14" fmla="*/ 0 60000 65536"/>
                  <a:gd name="T15" fmla="*/ 0 w 86"/>
                  <a:gd name="T16" fmla="*/ 0 h 51"/>
                  <a:gd name="T17" fmla="*/ 86 w 86"/>
                  <a:gd name="T18" fmla="*/ 51 h 51"/>
                </a:gdLst>
                <a:ahLst/>
                <a:cxnLst>
                  <a:cxn ang="T10">
                    <a:pos x="T0" y="T1"/>
                  </a:cxn>
                  <a:cxn ang="T11">
                    <a:pos x="T2" y="T3"/>
                  </a:cxn>
                  <a:cxn ang="T12">
                    <a:pos x="T4" y="T5"/>
                  </a:cxn>
                  <a:cxn ang="T13">
                    <a:pos x="T6" y="T7"/>
                  </a:cxn>
                  <a:cxn ang="T14">
                    <a:pos x="T8" y="T9"/>
                  </a:cxn>
                </a:cxnLst>
                <a:rect l="T15" t="T16" r="T17" b="T18"/>
                <a:pathLst>
                  <a:path w="86" h="51">
                    <a:moveTo>
                      <a:pt x="42" y="51"/>
                    </a:moveTo>
                    <a:lnTo>
                      <a:pt x="82" y="43"/>
                    </a:lnTo>
                    <a:lnTo>
                      <a:pt x="86" y="39"/>
                    </a:lnTo>
                    <a:lnTo>
                      <a:pt x="0" y="0"/>
                    </a:lnTo>
                    <a:lnTo>
                      <a:pt x="42" y="51"/>
                    </a:lnTo>
                    <a:close/>
                  </a:path>
                </a:pathLst>
              </a:custGeom>
              <a:solidFill>
                <a:srgbClr val="F0A1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18" name="Freeform 272"/>
              <p:cNvSpPr>
                <a:spLocks/>
              </p:cNvSpPr>
              <p:nvPr/>
            </p:nvSpPr>
            <p:spPr bwMode="auto">
              <a:xfrm>
                <a:off x="3687" y="3388"/>
                <a:ext cx="86" cy="47"/>
              </a:xfrm>
              <a:custGeom>
                <a:avLst/>
                <a:gdLst>
                  <a:gd name="T0" fmla="*/ 63 w 86"/>
                  <a:gd name="T1" fmla="*/ 47 h 47"/>
                  <a:gd name="T2" fmla="*/ 86 w 86"/>
                  <a:gd name="T3" fmla="*/ 39 h 47"/>
                  <a:gd name="T4" fmla="*/ 0 w 86"/>
                  <a:gd name="T5" fmla="*/ 0 h 47"/>
                  <a:gd name="T6" fmla="*/ 63 w 86"/>
                  <a:gd name="T7" fmla="*/ 47 h 47"/>
                  <a:gd name="T8" fmla="*/ 0 60000 65536"/>
                  <a:gd name="T9" fmla="*/ 0 60000 65536"/>
                  <a:gd name="T10" fmla="*/ 0 60000 65536"/>
                  <a:gd name="T11" fmla="*/ 0 60000 65536"/>
                  <a:gd name="T12" fmla="*/ 0 w 86"/>
                  <a:gd name="T13" fmla="*/ 0 h 47"/>
                  <a:gd name="T14" fmla="*/ 86 w 86"/>
                  <a:gd name="T15" fmla="*/ 47 h 47"/>
                </a:gdLst>
                <a:ahLst/>
                <a:cxnLst>
                  <a:cxn ang="T8">
                    <a:pos x="T0" y="T1"/>
                  </a:cxn>
                  <a:cxn ang="T9">
                    <a:pos x="T2" y="T3"/>
                  </a:cxn>
                  <a:cxn ang="T10">
                    <a:pos x="T4" y="T5"/>
                  </a:cxn>
                  <a:cxn ang="T11">
                    <a:pos x="T6" y="T7"/>
                  </a:cxn>
                </a:cxnLst>
                <a:rect l="T12" t="T13" r="T14" b="T15"/>
                <a:pathLst>
                  <a:path w="86" h="47">
                    <a:moveTo>
                      <a:pt x="63" y="47"/>
                    </a:moveTo>
                    <a:lnTo>
                      <a:pt x="86" y="39"/>
                    </a:lnTo>
                    <a:lnTo>
                      <a:pt x="0" y="0"/>
                    </a:lnTo>
                    <a:lnTo>
                      <a:pt x="63" y="47"/>
                    </a:lnTo>
                    <a:close/>
                  </a:path>
                </a:pathLst>
              </a:custGeom>
              <a:solidFill>
                <a:srgbClr val="E7791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19" name="Freeform 273"/>
              <p:cNvSpPr>
                <a:spLocks/>
              </p:cNvSpPr>
              <p:nvPr/>
            </p:nvSpPr>
            <p:spPr bwMode="auto">
              <a:xfrm>
                <a:off x="3786" y="3424"/>
                <a:ext cx="88" cy="20"/>
              </a:xfrm>
              <a:custGeom>
                <a:avLst/>
                <a:gdLst>
                  <a:gd name="T0" fmla="*/ 33 w 88"/>
                  <a:gd name="T1" fmla="*/ 20 h 20"/>
                  <a:gd name="T2" fmla="*/ 5 w 88"/>
                  <a:gd name="T3" fmla="*/ 11 h 20"/>
                  <a:gd name="T4" fmla="*/ 0 w 88"/>
                  <a:gd name="T5" fmla="*/ 0 h 20"/>
                  <a:gd name="T6" fmla="*/ 88 w 88"/>
                  <a:gd name="T7" fmla="*/ 0 h 20"/>
                  <a:gd name="T8" fmla="*/ 33 w 88"/>
                  <a:gd name="T9" fmla="*/ 20 h 20"/>
                  <a:gd name="T10" fmla="*/ 0 60000 65536"/>
                  <a:gd name="T11" fmla="*/ 0 60000 65536"/>
                  <a:gd name="T12" fmla="*/ 0 60000 65536"/>
                  <a:gd name="T13" fmla="*/ 0 60000 65536"/>
                  <a:gd name="T14" fmla="*/ 0 60000 65536"/>
                  <a:gd name="T15" fmla="*/ 0 w 88"/>
                  <a:gd name="T16" fmla="*/ 0 h 20"/>
                  <a:gd name="T17" fmla="*/ 88 w 88"/>
                  <a:gd name="T18" fmla="*/ 20 h 20"/>
                </a:gdLst>
                <a:ahLst/>
                <a:cxnLst>
                  <a:cxn ang="T10">
                    <a:pos x="T0" y="T1"/>
                  </a:cxn>
                  <a:cxn ang="T11">
                    <a:pos x="T2" y="T3"/>
                  </a:cxn>
                  <a:cxn ang="T12">
                    <a:pos x="T4" y="T5"/>
                  </a:cxn>
                  <a:cxn ang="T13">
                    <a:pos x="T6" y="T7"/>
                  </a:cxn>
                  <a:cxn ang="T14">
                    <a:pos x="T8" y="T9"/>
                  </a:cxn>
                </a:cxnLst>
                <a:rect l="T15" t="T16" r="T17" b="T18"/>
                <a:pathLst>
                  <a:path w="88" h="20">
                    <a:moveTo>
                      <a:pt x="33" y="20"/>
                    </a:moveTo>
                    <a:lnTo>
                      <a:pt x="5" y="11"/>
                    </a:lnTo>
                    <a:lnTo>
                      <a:pt x="0" y="0"/>
                    </a:lnTo>
                    <a:lnTo>
                      <a:pt x="88" y="0"/>
                    </a:lnTo>
                    <a:lnTo>
                      <a:pt x="33" y="20"/>
                    </a:lnTo>
                    <a:close/>
                  </a:path>
                </a:pathLst>
              </a:custGeom>
              <a:solidFill>
                <a:srgbClr val="E7791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20" name="Freeform 274"/>
              <p:cNvSpPr>
                <a:spLocks/>
              </p:cNvSpPr>
              <p:nvPr/>
            </p:nvSpPr>
            <p:spPr bwMode="auto">
              <a:xfrm>
                <a:off x="3786" y="3424"/>
                <a:ext cx="88" cy="14"/>
              </a:xfrm>
              <a:custGeom>
                <a:avLst/>
                <a:gdLst>
                  <a:gd name="T0" fmla="*/ 20 w 88"/>
                  <a:gd name="T1" fmla="*/ 14 h 14"/>
                  <a:gd name="T2" fmla="*/ 0 w 88"/>
                  <a:gd name="T3" fmla="*/ 0 h 14"/>
                  <a:gd name="T4" fmla="*/ 88 w 88"/>
                  <a:gd name="T5" fmla="*/ 0 h 14"/>
                  <a:gd name="T6" fmla="*/ 20 w 88"/>
                  <a:gd name="T7" fmla="*/ 14 h 14"/>
                  <a:gd name="T8" fmla="*/ 0 60000 65536"/>
                  <a:gd name="T9" fmla="*/ 0 60000 65536"/>
                  <a:gd name="T10" fmla="*/ 0 60000 65536"/>
                  <a:gd name="T11" fmla="*/ 0 60000 65536"/>
                  <a:gd name="T12" fmla="*/ 0 w 88"/>
                  <a:gd name="T13" fmla="*/ 0 h 14"/>
                  <a:gd name="T14" fmla="*/ 88 w 88"/>
                  <a:gd name="T15" fmla="*/ 14 h 14"/>
                </a:gdLst>
                <a:ahLst/>
                <a:cxnLst>
                  <a:cxn ang="T8">
                    <a:pos x="T0" y="T1"/>
                  </a:cxn>
                  <a:cxn ang="T9">
                    <a:pos x="T2" y="T3"/>
                  </a:cxn>
                  <a:cxn ang="T10">
                    <a:pos x="T4" y="T5"/>
                  </a:cxn>
                  <a:cxn ang="T11">
                    <a:pos x="T6" y="T7"/>
                  </a:cxn>
                </a:cxnLst>
                <a:rect l="T12" t="T13" r="T14" b="T15"/>
                <a:pathLst>
                  <a:path w="88" h="14">
                    <a:moveTo>
                      <a:pt x="20" y="14"/>
                    </a:moveTo>
                    <a:lnTo>
                      <a:pt x="0" y="0"/>
                    </a:lnTo>
                    <a:lnTo>
                      <a:pt x="88" y="0"/>
                    </a:lnTo>
                    <a:lnTo>
                      <a:pt x="20" y="14"/>
                    </a:lnTo>
                    <a:close/>
                  </a:path>
                </a:pathLst>
              </a:custGeom>
              <a:solidFill>
                <a:srgbClr val="F0A1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21" name="Freeform 275"/>
              <p:cNvSpPr>
                <a:spLocks/>
              </p:cNvSpPr>
              <p:nvPr/>
            </p:nvSpPr>
            <p:spPr bwMode="auto">
              <a:xfrm>
                <a:off x="3752" y="3371"/>
                <a:ext cx="56" cy="65"/>
              </a:xfrm>
              <a:custGeom>
                <a:avLst/>
                <a:gdLst>
                  <a:gd name="T0" fmla="*/ 45 w 56"/>
                  <a:gd name="T1" fmla="*/ 65 h 65"/>
                  <a:gd name="T2" fmla="*/ 10 w 56"/>
                  <a:gd name="T3" fmla="*/ 61 h 65"/>
                  <a:gd name="T4" fmla="*/ 0 w 56"/>
                  <a:gd name="T5" fmla="*/ 57 h 65"/>
                  <a:gd name="T6" fmla="*/ 56 w 56"/>
                  <a:gd name="T7" fmla="*/ 0 h 65"/>
                  <a:gd name="T8" fmla="*/ 45 w 56"/>
                  <a:gd name="T9" fmla="*/ 65 h 65"/>
                  <a:gd name="T10" fmla="*/ 0 60000 65536"/>
                  <a:gd name="T11" fmla="*/ 0 60000 65536"/>
                  <a:gd name="T12" fmla="*/ 0 60000 65536"/>
                  <a:gd name="T13" fmla="*/ 0 60000 65536"/>
                  <a:gd name="T14" fmla="*/ 0 60000 65536"/>
                  <a:gd name="T15" fmla="*/ 0 w 56"/>
                  <a:gd name="T16" fmla="*/ 0 h 65"/>
                  <a:gd name="T17" fmla="*/ 56 w 56"/>
                  <a:gd name="T18" fmla="*/ 65 h 65"/>
                </a:gdLst>
                <a:ahLst/>
                <a:cxnLst>
                  <a:cxn ang="T10">
                    <a:pos x="T0" y="T1"/>
                  </a:cxn>
                  <a:cxn ang="T11">
                    <a:pos x="T2" y="T3"/>
                  </a:cxn>
                  <a:cxn ang="T12">
                    <a:pos x="T4" y="T5"/>
                  </a:cxn>
                  <a:cxn ang="T13">
                    <a:pos x="T6" y="T7"/>
                  </a:cxn>
                  <a:cxn ang="T14">
                    <a:pos x="T8" y="T9"/>
                  </a:cxn>
                </a:cxnLst>
                <a:rect l="T15" t="T16" r="T17" b="T18"/>
                <a:pathLst>
                  <a:path w="56" h="65">
                    <a:moveTo>
                      <a:pt x="45" y="65"/>
                    </a:moveTo>
                    <a:lnTo>
                      <a:pt x="10" y="61"/>
                    </a:lnTo>
                    <a:lnTo>
                      <a:pt x="0" y="57"/>
                    </a:lnTo>
                    <a:lnTo>
                      <a:pt x="56" y="0"/>
                    </a:lnTo>
                    <a:lnTo>
                      <a:pt x="45" y="65"/>
                    </a:lnTo>
                    <a:close/>
                  </a:path>
                </a:pathLst>
              </a:custGeom>
              <a:solidFill>
                <a:srgbClr val="E7791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22" name="Freeform 276"/>
              <p:cNvSpPr>
                <a:spLocks/>
              </p:cNvSpPr>
              <p:nvPr/>
            </p:nvSpPr>
            <p:spPr bwMode="auto">
              <a:xfrm>
                <a:off x="3752" y="3371"/>
                <a:ext cx="56" cy="62"/>
              </a:xfrm>
              <a:custGeom>
                <a:avLst/>
                <a:gdLst>
                  <a:gd name="T0" fmla="*/ 25 w 56"/>
                  <a:gd name="T1" fmla="*/ 62 h 62"/>
                  <a:gd name="T2" fmla="*/ 0 w 56"/>
                  <a:gd name="T3" fmla="*/ 57 h 62"/>
                  <a:gd name="T4" fmla="*/ 56 w 56"/>
                  <a:gd name="T5" fmla="*/ 0 h 62"/>
                  <a:gd name="T6" fmla="*/ 25 w 56"/>
                  <a:gd name="T7" fmla="*/ 62 h 62"/>
                  <a:gd name="T8" fmla="*/ 0 60000 65536"/>
                  <a:gd name="T9" fmla="*/ 0 60000 65536"/>
                  <a:gd name="T10" fmla="*/ 0 60000 65536"/>
                  <a:gd name="T11" fmla="*/ 0 60000 65536"/>
                  <a:gd name="T12" fmla="*/ 0 w 56"/>
                  <a:gd name="T13" fmla="*/ 0 h 62"/>
                  <a:gd name="T14" fmla="*/ 56 w 56"/>
                  <a:gd name="T15" fmla="*/ 62 h 62"/>
                </a:gdLst>
                <a:ahLst/>
                <a:cxnLst>
                  <a:cxn ang="T8">
                    <a:pos x="T0" y="T1"/>
                  </a:cxn>
                  <a:cxn ang="T9">
                    <a:pos x="T2" y="T3"/>
                  </a:cxn>
                  <a:cxn ang="T10">
                    <a:pos x="T4" y="T5"/>
                  </a:cxn>
                  <a:cxn ang="T11">
                    <a:pos x="T6" y="T7"/>
                  </a:cxn>
                </a:cxnLst>
                <a:rect l="T12" t="T13" r="T14" b="T15"/>
                <a:pathLst>
                  <a:path w="56" h="62">
                    <a:moveTo>
                      <a:pt x="25" y="62"/>
                    </a:moveTo>
                    <a:lnTo>
                      <a:pt x="0" y="57"/>
                    </a:lnTo>
                    <a:lnTo>
                      <a:pt x="56" y="0"/>
                    </a:lnTo>
                    <a:lnTo>
                      <a:pt x="25" y="62"/>
                    </a:lnTo>
                    <a:close/>
                  </a:path>
                </a:pathLst>
              </a:custGeom>
              <a:solidFill>
                <a:srgbClr val="F0A1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23" name="Freeform 277"/>
              <p:cNvSpPr>
                <a:spLocks/>
              </p:cNvSpPr>
              <p:nvPr/>
            </p:nvSpPr>
            <p:spPr bwMode="auto">
              <a:xfrm>
                <a:off x="3763" y="3388"/>
                <a:ext cx="86" cy="51"/>
              </a:xfrm>
              <a:custGeom>
                <a:avLst/>
                <a:gdLst>
                  <a:gd name="T0" fmla="*/ 44 w 86"/>
                  <a:gd name="T1" fmla="*/ 51 h 51"/>
                  <a:gd name="T2" fmla="*/ 4 w 86"/>
                  <a:gd name="T3" fmla="*/ 43 h 51"/>
                  <a:gd name="T4" fmla="*/ 0 w 86"/>
                  <a:gd name="T5" fmla="*/ 39 h 51"/>
                  <a:gd name="T6" fmla="*/ 86 w 86"/>
                  <a:gd name="T7" fmla="*/ 0 h 51"/>
                  <a:gd name="T8" fmla="*/ 44 w 86"/>
                  <a:gd name="T9" fmla="*/ 51 h 51"/>
                  <a:gd name="T10" fmla="*/ 0 60000 65536"/>
                  <a:gd name="T11" fmla="*/ 0 60000 65536"/>
                  <a:gd name="T12" fmla="*/ 0 60000 65536"/>
                  <a:gd name="T13" fmla="*/ 0 60000 65536"/>
                  <a:gd name="T14" fmla="*/ 0 60000 65536"/>
                  <a:gd name="T15" fmla="*/ 0 w 86"/>
                  <a:gd name="T16" fmla="*/ 0 h 51"/>
                  <a:gd name="T17" fmla="*/ 86 w 86"/>
                  <a:gd name="T18" fmla="*/ 51 h 51"/>
                </a:gdLst>
                <a:ahLst/>
                <a:cxnLst>
                  <a:cxn ang="T10">
                    <a:pos x="T0" y="T1"/>
                  </a:cxn>
                  <a:cxn ang="T11">
                    <a:pos x="T2" y="T3"/>
                  </a:cxn>
                  <a:cxn ang="T12">
                    <a:pos x="T4" y="T5"/>
                  </a:cxn>
                  <a:cxn ang="T13">
                    <a:pos x="T6" y="T7"/>
                  </a:cxn>
                  <a:cxn ang="T14">
                    <a:pos x="T8" y="T9"/>
                  </a:cxn>
                </a:cxnLst>
                <a:rect l="T15" t="T16" r="T17" b="T18"/>
                <a:pathLst>
                  <a:path w="86" h="51">
                    <a:moveTo>
                      <a:pt x="44" y="51"/>
                    </a:moveTo>
                    <a:lnTo>
                      <a:pt x="4" y="43"/>
                    </a:lnTo>
                    <a:lnTo>
                      <a:pt x="0" y="39"/>
                    </a:lnTo>
                    <a:lnTo>
                      <a:pt x="86" y="0"/>
                    </a:lnTo>
                    <a:lnTo>
                      <a:pt x="44" y="51"/>
                    </a:lnTo>
                    <a:close/>
                  </a:path>
                </a:pathLst>
              </a:custGeom>
              <a:solidFill>
                <a:srgbClr val="E7791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24" name="Freeform 278"/>
              <p:cNvSpPr>
                <a:spLocks/>
              </p:cNvSpPr>
              <p:nvPr/>
            </p:nvSpPr>
            <p:spPr bwMode="auto">
              <a:xfrm>
                <a:off x="3762" y="3388"/>
                <a:ext cx="87" cy="45"/>
              </a:xfrm>
              <a:custGeom>
                <a:avLst/>
                <a:gdLst>
                  <a:gd name="T0" fmla="*/ 24 w 87"/>
                  <a:gd name="T1" fmla="*/ 45 h 45"/>
                  <a:gd name="T2" fmla="*/ 0 w 87"/>
                  <a:gd name="T3" fmla="*/ 39 h 45"/>
                  <a:gd name="T4" fmla="*/ 87 w 87"/>
                  <a:gd name="T5" fmla="*/ 0 h 45"/>
                  <a:gd name="T6" fmla="*/ 24 w 87"/>
                  <a:gd name="T7" fmla="*/ 45 h 45"/>
                  <a:gd name="T8" fmla="*/ 0 60000 65536"/>
                  <a:gd name="T9" fmla="*/ 0 60000 65536"/>
                  <a:gd name="T10" fmla="*/ 0 60000 65536"/>
                  <a:gd name="T11" fmla="*/ 0 60000 65536"/>
                  <a:gd name="T12" fmla="*/ 0 w 87"/>
                  <a:gd name="T13" fmla="*/ 0 h 45"/>
                  <a:gd name="T14" fmla="*/ 87 w 87"/>
                  <a:gd name="T15" fmla="*/ 45 h 45"/>
                </a:gdLst>
                <a:ahLst/>
                <a:cxnLst>
                  <a:cxn ang="T8">
                    <a:pos x="T0" y="T1"/>
                  </a:cxn>
                  <a:cxn ang="T9">
                    <a:pos x="T2" y="T3"/>
                  </a:cxn>
                  <a:cxn ang="T10">
                    <a:pos x="T4" y="T5"/>
                  </a:cxn>
                  <a:cxn ang="T11">
                    <a:pos x="T6" y="T7"/>
                  </a:cxn>
                </a:cxnLst>
                <a:rect l="T12" t="T13" r="T14" b="T15"/>
                <a:pathLst>
                  <a:path w="87" h="45">
                    <a:moveTo>
                      <a:pt x="24" y="45"/>
                    </a:moveTo>
                    <a:lnTo>
                      <a:pt x="0" y="39"/>
                    </a:lnTo>
                    <a:lnTo>
                      <a:pt x="87" y="0"/>
                    </a:lnTo>
                    <a:lnTo>
                      <a:pt x="24" y="45"/>
                    </a:lnTo>
                    <a:close/>
                  </a:path>
                </a:pathLst>
              </a:custGeom>
              <a:solidFill>
                <a:srgbClr val="F0A1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25" name="Freeform 279"/>
              <p:cNvSpPr>
                <a:spLocks/>
              </p:cNvSpPr>
              <p:nvPr/>
            </p:nvSpPr>
            <p:spPr bwMode="auto">
              <a:xfrm>
                <a:off x="3746" y="3360"/>
                <a:ext cx="45" cy="72"/>
              </a:xfrm>
              <a:custGeom>
                <a:avLst/>
                <a:gdLst>
                  <a:gd name="T0" fmla="*/ 45 w 45"/>
                  <a:gd name="T1" fmla="*/ 72 h 72"/>
                  <a:gd name="T2" fmla="*/ 36 w 45"/>
                  <a:gd name="T3" fmla="*/ 71 h 72"/>
                  <a:gd name="T4" fmla="*/ 28 w 45"/>
                  <a:gd name="T5" fmla="*/ 69 h 72"/>
                  <a:gd name="T6" fmla="*/ 20 w 45"/>
                  <a:gd name="T7" fmla="*/ 69 h 72"/>
                  <a:gd name="T8" fmla="*/ 12 w 45"/>
                  <a:gd name="T9" fmla="*/ 69 h 72"/>
                  <a:gd name="T10" fmla="*/ 0 w 45"/>
                  <a:gd name="T11" fmla="*/ 72 h 72"/>
                  <a:gd name="T12" fmla="*/ 21 w 45"/>
                  <a:gd name="T13" fmla="*/ 0 h 72"/>
                  <a:gd name="T14" fmla="*/ 45 w 45"/>
                  <a:gd name="T15" fmla="*/ 72 h 72"/>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72"/>
                  <a:gd name="T26" fmla="*/ 45 w 45"/>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72">
                    <a:moveTo>
                      <a:pt x="45" y="72"/>
                    </a:moveTo>
                    <a:lnTo>
                      <a:pt x="36" y="71"/>
                    </a:lnTo>
                    <a:lnTo>
                      <a:pt x="28" y="69"/>
                    </a:lnTo>
                    <a:lnTo>
                      <a:pt x="20" y="69"/>
                    </a:lnTo>
                    <a:lnTo>
                      <a:pt x="12" y="69"/>
                    </a:lnTo>
                    <a:lnTo>
                      <a:pt x="0" y="72"/>
                    </a:lnTo>
                    <a:lnTo>
                      <a:pt x="21" y="0"/>
                    </a:lnTo>
                    <a:lnTo>
                      <a:pt x="45" y="72"/>
                    </a:lnTo>
                    <a:close/>
                  </a:path>
                </a:pathLst>
              </a:custGeom>
              <a:solidFill>
                <a:srgbClr val="E7791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26" name="Freeform 280"/>
              <p:cNvSpPr>
                <a:spLocks/>
              </p:cNvSpPr>
              <p:nvPr/>
            </p:nvSpPr>
            <p:spPr bwMode="auto">
              <a:xfrm>
                <a:off x="3746" y="3360"/>
                <a:ext cx="21" cy="72"/>
              </a:xfrm>
              <a:custGeom>
                <a:avLst/>
                <a:gdLst>
                  <a:gd name="T0" fmla="*/ 21 w 21"/>
                  <a:gd name="T1" fmla="*/ 69 h 72"/>
                  <a:gd name="T2" fmla="*/ 11 w 21"/>
                  <a:gd name="T3" fmla="*/ 71 h 72"/>
                  <a:gd name="T4" fmla="*/ 0 w 21"/>
                  <a:gd name="T5" fmla="*/ 72 h 72"/>
                  <a:gd name="T6" fmla="*/ 21 w 21"/>
                  <a:gd name="T7" fmla="*/ 0 h 72"/>
                  <a:gd name="T8" fmla="*/ 21 w 21"/>
                  <a:gd name="T9" fmla="*/ 69 h 72"/>
                  <a:gd name="T10" fmla="*/ 0 60000 65536"/>
                  <a:gd name="T11" fmla="*/ 0 60000 65536"/>
                  <a:gd name="T12" fmla="*/ 0 60000 65536"/>
                  <a:gd name="T13" fmla="*/ 0 60000 65536"/>
                  <a:gd name="T14" fmla="*/ 0 60000 65536"/>
                  <a:gd name="T15" fmla="*/ 0 w 21"/>
                  <a:gd name="T16" fmla="*/ 0 h 72"/>
                  <a:gd name="T17" fmla="*/ 21 w 21"/>
                  <a:gd name="T18" fmla="*/ 72 h 72"/>
                </a:gdLst>
                <a:ahLst/>
                <a:cxnLst>
                  <a:cxn ang="T10">
                    <a:pos x="T0" y="T1"/>
                  </a:cxn>
                  <a:cxn ang="T11">
                    <a:pos x="T2" y="T3"/>
                  </a:cxn>
                  <a:cxn ang="T12">
                    <a:pos x="T4" y="T5"/>
                  </a:cxn>
                  <a:cxn ang="T13">
                    <a:pos x="T6" y="T7"/>
                  </a:cxn>
                  <a:cxn ang="T14">
                    <a:pos x="T8" y="T9"/>
                  </a:cxn>
                </a:cxnLst>
                <a:rect l="T15" t="T16" r="T17" b="T18"/>
                <a:pathLst>
                  <a:path w="21" h="72">
                    <a:moveTo>
                      <a:pt x="21" y="69"/>
                    </a:moveTo>
                    <a:lnTo>
                      <a:pt x="11" y="71"/>
                    </a:lnTo>
                    <a:lnTo>
                      <a:pt x="0" y="72"/>
                    </a:lnTo>
                    <a:lnTo>
                      <a:pt x="21" y="0"/>
                    </a:lnTo>
                    <a:lnTo>
                      <a:pt x="21" y="69"/>
                    </a:lnTo>
                    <a:close/>
                  </a:path>
                </a:pathLst>
              </a:custGeom>
              <a:solidFill>
                <a:srgbClr val="F0A1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27" name="Freeform 281"/>
              <p:cNvSpPr>
                <a:spLocks noEditPoints="1"/>
              </p:cNvSpPr>
              <p:nvPr/>
            </p:nvSpPr>
            <p:spPr bwMode="auto">
              <a:xfrm>
                <a:off x="3784" y="3680"/>
                <a:ext cx="30" cy="7"/>
              </a:xfrm>
              <a:custGeom>
                <a:avLst/>
                <a:gdLst>
                  <a:gd name="T0" fmla="*/ 7 w 30"/>
                  <a:gd name="T1" fmla="*/ 3 h 7"/>
                  <a:gd name="T2" fmla="*/ 7 w 30"/>
                  <a:gd name="T3" fmla="*/ 3 h 7"/>
                  <a:gd name="T4" fmla="*/ 5 w 30"/>
                  <a:gd name="T5" fmla="*/ 3 h 7"/>
                  <a:gd name="T6" fmla="*/ 2 w 30"/>
                  <a:gd name="T7" fmla="*/ 2 h 7"/>
                  <a:gd name="T8" fmla="*/ 0 w 30"/>
                  <a:gd name="T9" fmla="*/ 3 h 7"/>
                  <a:gd name="T10" fmla="*/ 1 w 30"/>
                  <a:gd name="T11" fmla="*/ 4 h 7"/>
                  <a:gd name="T12" fmla="*/ 4 w 30"/>
                  <a:gd name="T13" fmla="*/ 6 h 7"/>
                  <a:gd name="T14" fmla="*/ 5 w 30"/>
                  <a:gd name="T15" fmla="*/ 6 h 7"/>
                  <a:gd name="T16" fmla="*/ 7 w 30"/>
                  <a:gd name="T17" fmla="*/ 7 h 7"/>
                  <a:gd name="T18" fmla="*/ 7 w 30"/>
                  <a:gd name="T19" fmla="*/ 7 h 7"/>
                  <a:gd name="T20" fmla="*/ 7 w 30"/>
                  <a:gd name="T21" fmla="*/ 7 h 7"/>
                  <a:gd name="T22" fmla="*/ 7 w 30"/>
                  <a:gd name="T23" fmla="*/ 4 h 7"/>
                  <a:gd name="T24" fmla="*/ 7 w 30"/>
                  <a:gd name="T25" fmla="*/ 3 h 7"/>
                  <a:gd name="T26" fmla="*/ 7 w 30"/>
                  <a:gd name="T27" fmla="*/ 3 h 7"/>
                  <a:gd name="T28" fmla="*/ 7 w 30"/>
                  <a:gd name="T29" fmla="*/ 3 h 7"/>
                  <a:gd name="T30" fmla="*/ 24 w 30"/>
                  <a:gd name="T31" fmla="*/ 4 h 7"/>
                  <a:gd name="T32" fmla="*/ 26 w 30"/>
                  <a:gd name="T33" fmla="*/ 4 h 7"/>
                  <a:gd name="T34" fmla="*/ 26 w 30"/>
                  <a:gd name="T35" fmla="*/ 3 h 7"/>
                  <a:gd name="T36" fmla="*/ 28 w 30"/>
                  <a:gd name="T37" fmla="*/ 2 h 7"/>
                  <a:gd name="T38" fmla="*/ 30 w 30"/>
                  <a:gd name="T39" fmla="*/ 0 h 7"/>
                  <a:gd name="T40" fmla="*/ 28 w 30"/>
                  <a:gd name="T41" fmla="*/ 0 h 7"/>
                  <a:gd name="T42" fmla="*/ 27 w 30"/>
                  <a:gd name="T43" fmla="*/ 0 h 7"/>
                  <a:gd name="T44" fmla="*/ 26 w 30"/>
                  <a:gd name="T45" fmla="*/ 2 h 7"/>
                  <a:gd name="T46" fmla="*/ 24 w 30"/>
                  <a:gd name="T47" fmla="*/ 4 h 7"/>
                  <a:gd name="T48" fmla="*/ 24 w 30"/>
                  <a:gd name="T49" fmla="*/ 4 h 7"/>
                  <a:gd name="T50" fmla="*/ 24 w 30"/>
                  <a:gd name="T51" fmla="*/ 4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
                  <a:gd name="T79" fmla="*/ 0 h 7"/>
                  <a:gd name="T80" fmla="*/ 30 w 30"/>
                  <a:gd name="T81" fmla="*/ 7 h 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 h="7">
                    <a:moveTo>
                      <a:pt x="7" y="3"/>
                    </a:moveTo>
                    <a:lnTo>
                      <a:pt x="7" y="3"/>
                    </a:lnTo>
                    <a:lnTo>
                      <a:pt x="5" y="3"/>
                    </a:lnTo>
                    <a:lnTo>
                      <a:pt x="2" y="2"/>
                    </a:lnTo>
                    <a:lnTo>
                      <a:pt x="0" y="3"/>
                    </a:lnTo>
                    <a:lnTo>
                      <a:pt x="1" y="4"/>
                    </a:lnTo>
                    <a:lnTo>
                      <a:pt x="4" y="6"/>
                    </a:lnTo>
                    <a:lnTo>
                      <a:pt x="5" y="6"/>
                    </a:lnTo>
                    <a:lnTo>
                      <a:pt x="7" y="7"/>
                    </a:lnTo>
                    <a:lnTo>
                      <a:pt x="7" y="4"/>
                    </a:lnTo>
                    <a:lnTo>
                      <a:pt x="7" y="3"/>
                    </a:lnTo>
                    <a:close/>
                    <a:moveTo>
                      <a:pt x="24" y="4"/>
                    </a:moveTo>
                    <a:lnTo>
                      <a:pt x="26" y="4"/>
                    </a:lnTo>
                    <a:lnTo>
                      <a:pt x="26" y="3"/>
                    </a:lnTo>
                    <a:lnTo>
                      <a:pt x="28" y="2"/>
                    </a:lnTo>
                    <a:lnTo>
                      <a:pt x="30" y="0"/>
                    </a:lnTo>
                    <a:lnTo>
                      <a:pt x="28" y="0"/>
                    </a:lnTo>
                    <a:lnTo>
                      <a:pt x="27" y="0"/>
                    </a:lnTo>
                    <a:lnTo>
                      <a:pt x="26" y="2"/>
                    </a:lnTo>
                    <a:lnTo>
                      <a:pt x="24"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28" name="Freeform 282"/>
              <p:cNvSpPr>
                <a:spLocks noEditPoints="1"/>
              </p:cNvSpPr>
              <p:nvPr/>
            </p:nvSpPr>
            <p:spPr bwMode="auto">
              <a:xfrm>
                <a:off x="3723" y="3680"/>
                <a:ext cx="29" cy="7"/>
              </a:xfrm>
              <a:custGeom>
                <a:avLst/>
                <a:gdLst>
                  <a:gd name="T0" fmla="*/ 23 w 29"/>
                  <a:gd name="T1" fmla="*/ 3 h 7"/>
                  <a:gd name="T2" fmla="*/ 23 w 29"/>
                  <a:gd name="T3" fmla="*/ 3 h 7"/>
                  <a:gd name="T4" fmla="*/ 23 w 29"/>
                  <a:gd name="T5" fmla="*/ 3 h 7"/>
                  <a:gd name="T6" fmla="*/ 27 w 29"/>
                  <a:gd name="T7" fmla="*/ 2 h 7"/>
                  <a:gd name="T8" fmla="*/ 29 w 29"/>
                  <a:gd name="T9" fmla="*/ 3 h 7"/>
                  <a:gd name="T10" fmla="*/ 28 w 29"/>
                  <a:gd name="T11" fmla="*/ 4 h 7"/>
                  <a:gd name="T12" fmla="*/ 25 w 29"/>
                  <a:gd name="T13" fmla="*/ 6 h 7"/>
                  <a:gd name="T14" fmla="*/ 24 w 29"/>
                  <a:gd name="T15" fmla="*/ 6 h 7"/>
                  <a:gd name="T16" fmla="*/ 23 w 29"/>
                  <a:gd name="T17" fmla="*/ 7 h 7"/>
                  <a:gd name="T18" fmla="*/ 23 w 29"/>
                  <a:gd name="T19" fmla="*/ 7 h 7"/>
                  <a:gd name="T20" fmla="*/ 23 w 29"/>
                  <a:gd name="T21" fmla="*/ 7 h 7"/>
                  <a:gd name="T22" fmla="*/ 23 w 29"/>
                  <a:gd name="T23" fmla="*/ 4 h 7"/>
                  <a:gd name="T24" fmla="*/ 23 w 29"/>
                  <a:gd name="T25" fmla="*/ 3 h 7"/>
                  <a:gd name="T26" fmla="*/ 23 w 29"/>
                  <a:gd name="T27" fmla="*/ 3 h 7"/>
                  <a:gd name="T28" fmla="*/ 23 w 29"/>
                  <a:gd name="T29" fmla="*/ 3 h 7"/>
                  <a:gd name="T30" fmla="*/ 5 w 29"/>
                  <a:gd name="T31" fmla="*/ 4 h 7"/>
                  <a:gd name="T32" fmla="*/ 4 w 29"/>
                  <a:gd name="T33" fmla="*/ 4 h 7"/>
                  <a:gd name="T34" fmla="*/ 4 w 29"/>
                  <a:gd name="T35" fmla="*/ 3 h 7"/>
                  <a:gd name="T36" fmla="*/ 1 w 29"/>
                  <a:gd name="T37" fmla="*/ 2 h 7"/>
                  <a:gd name="T38" fmla="*/ 0 w 29"/>
                  <a:gd name="T39" fmla="*/ 0 h 7"/>
                  <a:gd name="T40" fmla="*/ 1 w 29"/>
                  <a:gd name="T41" fmla="*/ 0 h 7"/>
                  <a:gd name="T42" fmla="*/ 2 w 29"/>
                  <a:gd name="T43" fmla="*/ 0 h 7"/>
                  <a:gd name="T44" fmla="*/ 4 w 29"/>
                  <a:gd name="T45" fmla="*/ 2 h 7"/>
                  <a:gd name="T46" fmla="*/ 5 w 29"/>
                  <a:gd name="T47" fmla="*/ 4 h 7"/>
                  <a:gd name="T48" fmla="*/ 5 w 29"/>
                  <a:gd name="T49" fmla="*/ 4 h 7"/>
                  <a:gd name="T50" fmla="*/ 5 w 29"/>
                  <a:gd name="T51" fmla="*/ 4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
                  <a:gd name="T79" fmla="*/ 0 h 7"/>
                  <a:gd name="T80" fmla="*/ 29 w 29"/>
                  <a:gd name="T81" fmla="*/ 7 h 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 h="7">
                    <a:moveTo>
                      <a:pt x="23" y="3"/>
                    </a:moveTo>
                    <a:lnTo>
                      <a:pt x="23" y="3"/>
                    </a:lnTo>
                    <a:lnTo>
                      <a:pt x="27" y="2"/>
                    </a:lnTo>
                    <a:lnTo>
                      <a:pt x="29" y="3"/>
                    </a:lnTo>
                    <a:lnTo>
                      <a:pt x="28" y="4"/>
                    </a:lnTo>
                    <a:lnTo>
                      <a:pt x="25" y="6"/>
                    </a:lnTo>
                    <a:lnTo>
                      <a:pt x="24" y="6"/>
                    </a:lnTo>
                    <a:lnTo>
                      <a:pt x="23" y="7"/>
                    </a:lnTo>
                    <a:lnTo>
                      <a:pt x="23" y="4"/>
                    </a:lnTo>
                    <a:lnTo>
                      <a:pt x="23" y="3"/>
                    </a:lnTo>
                    <a:close/>
                    <a:moveTo>
                      <a:pt x="5" y="4"/>
                    </a:moveTo>
                    <a:lnTo>
                      <a:pt x="4" y="4"/>
                    </a:lnTo>
                    <a:lnTo>
                      <a:pt x="4" y="3"/>
                    </a:lnTo>
                    <a:lnTo>
                      <a:pt x="1" y="2"/>
                    </a:lnTo>
                    <a:lnTo>
                      <a:pt x="0" y="0"/>
                    </a:lnTo>
                    <a:lnTo>
                      <a:pt x="1" y="0"/>
                    </a:lnTo>
                    <a:lnTo>
                      <a:pt x="2" y="0"/>
                    </a:lnTo>
                    <a:lnTo>
                      <a:pt x="4" y="2"/>
                    </a:lnTo>
                    <a:lnTo>
                      <a:pt x="5"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29" name="Freeform 283"/>
              <p:cNvSpPr>
                <a:spLocks/>
              </p:cNvSpPr>
              <p:nvPr/>
            </p:nvSpPr>
            <p:spPr bwMode="auto">
              <a:xfrm>
                <a:off x="3773" y="3583"/>
                <a:ext cx="28" cy="45"/>
              </a:xfrm>
              <a:custGeom>
                <a:avLst/>
                <a:gdLst>
                  <a:gd name="T0" fmla="*/ 28 w 28"/>
                  <a:gd name="T1" fmla="*/ 0 h 45"/>
                  <a:gd name="T2" fmla="*/ 12 w 28"/>
                  <a:gd name="T3" fmla="*/ 32 h 45"/>
                  <a:gd name="T4" fmla="*/ 0 w 28"/>
                  <a:gd name="T5" fmla="*/ 45 h 45"/>
                  <a:gd name="T6" fmla="*/ 8 w 28"/>
                  <a:gd name="T7" fmla="*/ 33 h 45"/>
                  <a:gd name="T8" fmla="*/ 4 w 28"/>
                  <a:gd name="T9" fmla="*/ 20 h 45"/>
                  <a:gd name="T10" fmla="*/ 28 w 28"/>
                  <a:gd name="T11" fmla="*/ 0 h 45"/>
                  <a:gd name="T12" fmla="*/ 0 60000 65536"/>
                  <a:gd name="T13" fmla="*/ 0 60000 65536"/>
                  <a:gd name="T14" fmla="*/ 0 60000 65536"/>
                  <a:gd name="T15" fmla="*/ 0 60000 65536"/>
                  <a:gd name="T16" fmla="*/ 0 60000 65536"/>
                  <a:gd name="T17" fmla="*/ 0 60000 65536"/>
                  <a:gd name="T18" fmla="*/ 0 w 28"/>
                  <a:gd name="T19" fmla="*/ 0 h 45"/>
                  <a:gd name="T20" fmla="*/ 28 w 2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8" h="45">
                    <a:moveTo>
                      <a:pt x="28" y="0"/>
                    </a:moveTo>
                    <a:lnTo>
                      <a:pt x="12" y="32"/>
                    </a:lnTo>
                    <a:lnTo>
                      <a:pt x="0" y="45"/>
                    </a:lnTo>
                    <a:lnTo>
                      <a:pt x="8" y="33"/>
                    </a:lnTo>
                    <a:lnTo>
                      <a:pt x="4" y="20"/>
                    </a:lnTo>
                    <a:lnTo>
                      <a:pt x="28" y="0"/>
                    </a:lnTo>
                    <a:close/>
                  </a:path>
                </a:pathLst>
              </a:custGeom>
              <a:solidFill>
                <a:srgbClr val="0057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30" name="Freeform 284"/>
              <p:cNvSpPr>
                <a:spLocks/>
              </p:cNvSpPr>
              <p:nvPr/>
            </p:nvSpPr>
            <p:spPr bwMode="auto">
              <a:xfrm>
                <a:off x="3729" y="3549"/>
                <a:ext cx="37" cy="15"/>
              </a:xfrm>
              <a:custGeom>
                <a:avLst/>
                <a:gdLst>
                  <a:gd name="T0" fmla="*/ 0 w 37"/>
                  <a:gd name="T1" fmla="*/ 15 h 15"/>
                  <a:gd name="T2" fmla="*/ 37 w 37"/>
                  <a:gd name="T3" fmla="*/ 15 h 15"/>
                  <a:gd name="T4" fmla="*/ 19 w 37"/>
                  <a:gd name="T5" fmla="*/ 0 h 15"/>
                  <a:gd name="T6" fmla="*/ 0 w 37"/>
                  <a:gd name="T7" fmla="*/ 15 h 15"/>
                  <a:gd name="T8" fmla="*/ 0 60000 65536"/>
                  <a:gd name="T9" fmla="*/ 0 60000 65536"/>
                  <a:gd name="T10" fmla="*/ 0 60000 65536"/>
                  <a:gd name="T11" fmla="*/ 0 60000 65536"/>
                  <a:gd name="T12" fmla="*/ 0 w 37"/>
                  <a:gd name="T13" fmla="*/ 0 h 15"/>
                  <a:gd name="T14" fmla="*/ 37 w 37"/>
                  <a:gd name="T15" fmla="*/ 15 h 15"/>
                </a:gdLst>
                <a:ahLst/>
                <a:cxnLst>
                  <a:cxn ang="T8">
                    <a:pos x="T0" y="T1"/>
                  </a:cxn>
                  <a:cxn ang="T9">
                    <a:pos x="T2" y="T3"/>
                  </a:cxn>
                  <a:cxn ang="T10">
                    <a:pos x="T4" y="T5"/>
                  </a:cxn>
                  <a:cxn ang="T11">
                    <a:pos x="T6" y="T7"/>
                  </a:cxn>
                </a:cxnLst>
                <a:rect l="T12" t="T13" r="T14" b="T15"/>
                <a:pathLst>
                  <a:path w="37" h="15">
                    <a:moveTo>
                      <a:pt x="0" y="15"/>
                    </a:moveTo>
                    <a:lnTo>
                      <a:pt x="37" y="15"/>
                    </a:lnTo>
                    <a:lnTo>
                      <a:pt x="19" y="0"/>
                    </a:lnTo>
                    <a:lnTo>
                      <a:pt x="0" y="15"/>
                    </a:lnTo>
                    <a:close/>
                  </a:path>
                </a:pathLst>
              </a:custGeom>
              <a:solidFill>
                <a:srgbClr val="0057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31" name="Freeform 285"/>
              <p:cNvSpPr>
                <a:spLocks/>
              </p:cNvSpPr>
              <p:nvPr/>
            </p:nvSpPr>
            <p:spPr bwMode="auto">
              <a:xfrm>
                <a:off x="3729" y="3549"/>
                <a:ext cx="37" cy="15"/>
              </a:xfrm>
              <a:custGeom>
                <a:avLst/>
                <a:gdLst>
                  <a:gd name="T0" fmla="*/ 0 w 37"/>
                  <a:gd name="T1" fmla="*/ 15 h 15"/>
                  <a:gd name="T2" fmla="*/ 37 w 37"/>
                  <a:gd name="T3" fmla="*/ 15 h 15"/>
                  <a:gd name="T4" fmla="*/ 19 w 37"/>
                  <a:gd name="T5" fmla="*/ 0 h 15"/>
                  <a:gd name="T6" fmla="*/ 0 w 37"/>
                  <a:gd name="T7" fmla="*/ 15 h 15"/>
                  <a:gd name="T8" fmla="*/ 0 60000 65536"/>
                  <a:gd name="T9" fmla="*/ 0 60000 65536"/>
                  <a:gd name="T10" fmla="*/ 0 60000 65536"/>
                  <a:gd name="T11" fmla="*/ 0 60000 65536"/>
                  <a:gd name="T12" fmla="*/ 0 w 37"/>
                  <a:gd name="T13" fmla="*/ 0 h 15"/>
                  <a:gd name="T14" fmla="*/ 37 w 37"/>
                  <a:gd name="T15" fmla="*/ 15 h 15"/>
                </a:gdLst>
                <a:ahLst/>
                <a:cxnLst>
                  <a:cxn ang="T8">
                    <a:pos x="T0" y="T1"/>
                  </a:cxn>
                  <a:cxn ang="T9">
                    <a:pos x="T2" y="T3"/>
                  </a:cxn>
                  <a:cxn ang="T10">
                    <a:pos x="T4" y="T5"/>
                  </a:cxn>
                  <a:cxn ang="T11">
                    <a:pos x="T6" y="T7"/>
                  </a:cxn>
                </a:cxnLst>
                <a:rect l="T12" t="T13" r="T14" b="T15"/>
                <a:pathLst>
                  <a:path w="37" h="15">
                    <a:moveTo>
                      <a:pt x="0" y="15"/>
                    </a:moveTo>
                    <a:lnTo>
                      <a:pt x="37" y="15"/>
                    </a:lnTo>
                    <a:lnTo>
                      <a:pt x="19" y="0"/>
                    </a:lnTo>
                    <a:lnTo>
                      <a:pt x="0" y="15"/>
                    </a:lnTo>
                    <a:close/>
                  </a:path>
                </a:pathLst>
              </a:custGeom>
              <a:noFill/>
              <a:ln w="1588">
                <a:solidFill>
                  <a:srgbClr val="00572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8532" name="Freeform 286"/>
              <p:cNvSpPr>
                <a:spLocks/>
              </p:cNvSpPr>
              <p:nvPr/>
            </p:nvSpPr>
            <p:spPr bwMode="auto">
              <a:xfrm>
                <a:off x="3766" y="3549"/>
                <a:ext cx="38" cy="15"/>
              </a:xfrm>
              <a:custGeom>
                <a:avLst/>
                <a:gdLst>
                  <a:gd name="T0" fmla="*/ 0 w 38"/>
                  <a:gd name="T1" fmla="*/ 15 h 15"/>
                  <a:gd name="T2" fmla="*/ 38 w 38"/>
                  <a:gd name="T3" fmla="*/ 15 h 15"/>
                  <a:gd name="T4" fmla="*/ 19 w 38"/>
                  <a:gd name="T5" fmla="*/ 0 h 15"/>
                  <a:gd name="T6" fmla="*/ 0 w 38"/>
                  <a:gd name="T7" fmla="*/ 15 h 15"/>
                  <a:gd name="T8" fmla="*/ 0 60000 65536"/>
                  <a:gd name="T9" fmla="*/ 0 60000 65536"/>
                  <a:gd name="T10" fmla="*/ 0 60000 65536"/>
                  <a:gd name="T11" fmla="*/ 0 60000 65536"/>
                  <a:gd name="T12" fmla="*/ 0 w 38"/>
                  <a:gd name="T13" fmla="*/ 0 h 15"/>
                  <a:gd name="T14" fmla="*/ 38 w 38"/>
                  <a:gd name="T15" fmla="*/ 15 h 15"/>
                </a:gdLst>
                <a:ahLst/>
                <a:cxnLst>
                  <a:cxn ang="T8">
                    <a:pos x="T0" y="T1"/>
                  </a:cxn>
                  <a:cxn ang="T9">
                    <a:pos x="T2" y="T3"/>
                  </a:cxn>
                  <a:cxn ang="T10">
                    <a:pos x="T4" y="T5"/>
                  </a:cxn>
                  <a:cxn ang="T11">
                    <a:pos x="T6" y="T7"/>
                  </a:cxn>
                </a:cxnLst>
                <a:rect l="T12" t="T13" r="T14" b="T15"/>
                <a:pathLst>
                  <a:path w="38" h="15">
                    <a:moveTo>
                      <a:pt x="0" y="15"/>
                    </a:moveTo>
                    <a:lnTo>
                      <a:pt x="38" y="15"/>
                    </a:lnTo>
                    <a:lnTo>
                      <a:pt x="19" y="0"/>
                    </a:lnTo>
                    <a:lnTo>
                      <a:pt x="0" y="15"/>
                    </a:lnTo>
                    <a:close/>
                  </a:path>
                </a:pathLst>
              </a:custGeom>
              <a:solidFill>
                <a:srgbClr val="0057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33" name="Freeform 287"/>
              <p:cNvSpPr>
                <a:spLocks/>
              </p:cNvSpPr>
              <p:nvPr/>
            </p:nvSpPr>
            <p:spPr bwMode="auto">
              <a:xfrm>
                <a:off x="3766" y="3549"/>
                <a:ext cx="38" cy="15"/>
              </a:xfrm>
              <a:custGeom>
                <a:avLst/>
                <a:gdLst>
                  <a:gd name="T0" fmla="*/ 0 w 38"/>
                  <a:gd name="T1" fmla="*/ 15 h 15"/>
                  <a:gd name="T2" fmla="*/ 38 w 38"/>
                  <a:gd name="T3" fmla="*/ 15 h 15"/>
                  <a:gd name="T4" fmla="*/ 19 w 38"/>
                  <a:gd name="T5" fmla="*/ 0 h 15"/>
                  <a:gd name="T6" fmla="*/ 0 w 38"/>
                  <a:gd name="T7" fmla="*/ 15 h 15"/>
                  <a:gd name="T8" fmla="*/ 0 60000 65536"/>
                  <a:gd name="T9" fmla="*/ 0 60000 65536"/>
                  <a:gd name="T10" fmla="*/ 0 60000 65536"/>
                  <a:gd name="T11" fmla="*/ 0 60000 65536"/>
                  <a:gd name="T12" fmla="*/ 0 w 38"/>
                  <a:gd name="T13" fmla="*/ 0 h 15"/>
                  <a:gd name="T14" fmla="*/ 38 w 38"/>
                  <a:gd name="T15" fmla="*/ 15 h 15"/>
                </a:gdLst>
                <a:ahLst/>
                <a:cxnLst>
                  <a:cxn ang="T8">
                    <a:pos x="T0" y="T1"/>
                  </a:cxn>
                  <a:cxn ang="T9">
                    <a:pos x="T2" y="T3"/>
                  </a:cxn>
                  <a:cxn ang="T10">
                    <a:pos x="T4" y="T5"/>
                  </a:cxn>
                  <a:cxn ang="T11">
                    <a:pos x="T6" y="T7"/>
                  </a:cxn>
                </a:cxnLst>
                <a:rect l="T12" t="T13" r="T14" b="T15"/>
                <a:pathLst>
                  <a:path w="38" h="15">
                    <a:moveTo>
                      <a:pt x="0" y="15"/>
                    </a:moveTo>
                    <a:lnTo>
                      <a:pt x="38" y="15"/>
                    </a:lnTo>
                    <a:lnTo>
                      <a:pt x="19" y="0"/>
                    </a:lnTo>
                    <a:lnTo>
                      <a:pt x="0" y="15"/>
                    </a:lnTo>
                    <a:close/>
                  </a:path>
                </a:pathLst>
              </a:custGeom>
              <a:noFill/>
              <a:ln w="1588">
                <a:solidFill>
                  <a:srgbClr val="00572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8534" name="Freeform 288"/>
              <p:cNvSpPr>
                <a:spLocks/>
              </p:cNvSpPr>
              <p:nvPr/>
            </p:nvSpPr>
            <p:spPr bwMode="auto">
              <a:xfrm>
                <a:off x="3748" y="3536"/>
                <a:ext cx="38" cy="13"/>
              </a:xfrm>
              <a:custGeom>
                <a:avLst/>
                <a:gdLst>
                  <a:gd name="T0" fmla="*/ 0 w 38"/>
                  <a:gd name="T1" fmla="*/ 13 h 13"/>
                  <a:gd name="T2" fmla="*/ 38 w 38"/>
                  <a:gd name="T3" fmla="*/ 13 h 13"/>
                  <a:gd name="T4" fmla="*/ 19 w 38"/>
                  <a:gd name="T5" fmla="*/ 0 h 13"/>
                  <a:gd name="T6" fmla="*/ 0 w 38"/>
                  <a:gd name="T7" fmla="*/ 13 h 13"/>
                  <a:gd name="T8" fmla="*/ 0 60000 65536"/>
                  <a:gd name="T9" fmla="*/ 0 60000 65536"/>
                  <a:gd name="T10" fmla="*/ 0 60000 65536"/>
                  <a:gd name="T11" fmla="*/ 0 60000 65536"/>
                  <a:gd name="T12" fmla="*/ 0 w 38"/>
                  <a:gd name="T13" fmla="*/ 0 h 13"/>
                  <a:gd name="T14" fmla="*/ 38 w 38"/>
                  <a:gd name="T15" fmla="*/ 13 h 13"/>
                </a:gdLst>
                <a:ahLst/>
                <a:cxnLst>
                  <a:cxn ang="T8">
                    <a:pos x="T0" y="T1"/>
                  </a:cxn>
                  <a:cxn ang="T9">
                    <a:pos x="T2" y="T3"/>
                  </a:cxn>
                  <a:cxn ang="T10">
                    <a:pos x="T4" y="T5"/>
                  </a:cxn>
                  <a:cxn ang="T11">
                    <a:pos x="T6" y="T7"/>
                  </a:cxn>
                </a:cxnLst>
                <a:rect l="T12" t="T13" r="T14" b="T15"/>
                <a:pathLst>
                  <a:path w="38" h="13">
                    <a:moveTo>
                      <a:pt x="0" y="13"/>
                    </a:moveTo>
                    <a:lnTo>
                      <a:pt x="38" y="13"/>
                    </a:lnTo>
                    <a:lnTo>
                      <a:pt x="19" y="0"/>
                    </a:lnTo>
                    <a:lnTo>
                      <a:pt x="0" y="13"/>
                    </a:lnTo>
                    <a:close/>
                  </a:path>
                </a:pathLst>
              </a:custGeom>
              <a:solidFill>
                <a:srgbClr val="DA25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35" name="Freeform 289"/>
              <p:cNvSpPr>
                <a:spLocks/>
              </p:cNvSpPr>
              <p:nvPr/>
            </p:nvSpPr>
            <p:spPr bwMode="auto">
              <a:xfrm>
                <a:off x="3709" y="3564"/>
                <a:ext cx="38" cy="15"/>
              </a:xfrm>
              <a:custGeom>
                <a:avLst/>
                <a:gdLst>
                  <a:gd name="T0" fmla="*/ 0 w 38"/>
                  <a:gd name="T1" fmla="*/ 15 h 15"/>
                  <a:gd name="T2" fmla="*/ 38 w 38"/>
                  <a:gd name="T3" fmla="*/ 15 h 15"/>
                  <a:gd name="T4" fmla="*/ 19 w 38"/>
                  <a:gd name="T5" fmla="*/ 0 h 15"/>
                  <a:gd name="T6" fmla="*/ 0 w 38"/>
                  <a:gd name="T7" fmla="*/ 15 h 15"/>
                  <a:gd name="T8" fmla="*/ 0 60000 65536"/>
                  <a:gd name="T9" fmla="*/ 0 60000 65536"/>
                  <a:gd name="T10" fmla="*/ 0 60000 65536"/>
                  <a:gd name="T11" fmla="*/ 0 60000 65536"/>
                  <a:gd name="T12" fmla="*/ 0 w 38"/>
                  <a:gd name="T13" fmla="*/ 0 h 15"/>
                  <a:gd name="T14" fmla="*/ 38 w 38"/>
                  <a:gd name="T15" fmla="*/ 15 h 15"/>
                </a:gdLst>
                <a:ahLst/>
                <a:cxnLst>
                  <a:cxn ang="T8">
                    <a:pos x="T0" y="T1"/>
                  </a:cxn>
                  <a:cxn ang="T9">
                    <a:pos x="T2" y="T3"/>
                  </a:cxn>
                  <a:cxn ang="T10">
                    <a:pos x="T4" y="T5"/>
                  </a:cxn>
                  <a:cxn ang="T11">
                    <a:pos x="T6" y="T7"/>
                  </a:cxn>
                </a:cxnLst>
                <a:rect l="T12" t="T13" r="T14" b="T15"/>
                <a:pathLst>
                  <a:path w="38" h="15">
                    <a:moveTo>
                      <a:pt x="0" y="15"/>
                    </a:moveTo>
                    <a:lnTo>
                      <a:pt x="38" y="15"/>
                    </a:lnTo>
                    <a:lnTo>
                      <a:pt x="19" y="0"/>
                    </a:lnTo>
                    <a:lnTo>
                      <a:pt x="0" y="15"/>
                    </a:lnTo>
                    <a:close/>
                  </a:path>
                </a:pathLst>
              </a:custGeom>
              <a:solidFill>
                <a:srgbClr val="0057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36" name="Freeform 290"/>
              <p:cNvSpPr>
                <a:spLocks/>
              </p:cNvSpPr>
              <p:nvPr/>
            </p:nvSpPr>
            <p:spPr bwMode="auto">
              <a:xfrm>
                <a:off x="3709" y="3564"/>
                <a:ext cx="38" cy="15"/>
              </a:xfrm>
              <a:custGeom>
                <a:avLst/>
                <a:gdLst>
                  <a:gd name="T0" fmla="*/ 0 w 38"/>
                  <a:gd name="T1" fmla="*/ 15 h 15"/>
                  <a:gd name="T2" fmla="*/ 38 w 38"/>
                  <a:gd name="T3" fmla="*/ 15 h 15"/>
                  <a:gd name="T4" fmla="*/ 19 w 38"/>
                  <a:gd name="T5" fmla="*/ 0 h 15"/>
                  <a:gd name="T6" fmla="*/ 0 w 38"/>
                  <a:gd name="T7" fmla="*/ 15 h 15"/>
                  <a:gd name="T8" fmla="*/ 0 60000 65536"/>
                  <a:gd name="T9" fmla="*/ 0 60000 65536"/>
                  <a:gd name="T10" fmla="*/ 0 60000 65536"/>
                  <a:gd name="T11" fmla="*/ 0 60000 65536"/>
                  <a:gd name="T12" fmla="*/ 0 w 38"/>
                  <a:gd name="T13" fmla="*/ 0 h 15"/>
                  <a:gd name="T14" fmla="*/ 38 w 38"/>
                  <a:gd name="T15" fmla="*/ 15 h 15"/>
                </a:gdLst>
                <a:ahLst/>
                <a:cxnLst>
                  <a:cxn ang="T8">
                    <a:pos x="T0" y="T1"/>
                  </a:cxn>
                  <a:cxn ang="T9">
                    <a:pos x="T2" y="T3"/>
                  </a:cxn>
                  <a:cxn ang="T10">
                    <a:pos x="T4" y="T5"/>
                  </a:cxn>
                  <a:cxn ang="T11">
                    <a:pos x="T6" y="T7"/>
                  </a:cxn>
                </a:cxnLst>
                <a:rect l="T12" t="T13" r="T14" b="T15"/>
                <a:pathLst>
                  <a:path w="38" h="15">
                    <a:moveTo>
                      <a:pt x="0" y="15"/>
                    </a:moveTo>
                    <a:lnTo>
                      <a:pt x="38" y="15"/>
                    </a:lnTo>
                    <a:lnTo>
                      <a:pt x="19" y="0"/>
                    </a:lnTo>
                    <a:lnTo>
                      <a:pt x="0" y="15"/>
                    </a:lnTo>
                    <a:close/>
                  </a:path>
                </a:pathLst>
              </a:custGeom>
              <a:noFill/>
              <a:ln w="1588">
                <a:solidFill>
                  <a:srgbClr val="00572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8537" name="Freeform 291"/>
              <p:cNvSpPr>
                <a:spLocks/>
              </p:cNvSpPr>
              <p:nvPr/>
            </p:nvSpPr>
            <p:spPr bwMode="auto">
              <a:xfrm>
                <a:off x="3747" y="3564"/>
                <a:ext cx="39" cy="15"/>
              </a:xfrm>
              <a:custGeom>
                <a:avLst/>
                <a:gdLst>
                  <a:gd name="T0" fmla="*/ 0 w 39"/>
                  <a:gd name="T1" fmla="*/ 15 h 15"/>
                  <a:gd name="T2" fmla="*/ 39 w 39"/>
                  <a:gd name="T3" fmla="*/ 15 h 15"/>
                  <a:gd name="T4" fmla="*/ 20 w 39"/>
                  <a:gd name="T5" fmla="*/ 0 h 15"/>
                  <a:gd name="T6" fmla="*/ 0 w 39"/>
                  <a:gd name="T7" fmla="*/ 15 h 15"/>
                  <a:gd name="T8" fmla="*/ 0 60000 65536"/>
                  <a:gd name="T9" fmla="*/ 0 60000 65536"/>
                  <a:gd name="T10" fmla="*/ 0 60000 65536"/>
                  <a:gd name="T11" fmla="*/ 0 60000 65536"/>
                  <a:gd name="T12" fmla="*/ 0 w 39"/>
                  <a:gd name="T13" fmla="*/ 0 h 15"/>
                  <a:gd name="T14" fmla="*/ 39 w 39"/>
                  <a:gd name="T15" fmla="*/ 15 h 15"/>
                </a:gdLst>
                <a:ahLst/>
                <a:cxnLst>
                  <a:cxn ang="T8">
                    <a:pos x="T0" y="T1"/>
                  </a:cxn>
                  <a:cxn ang="T9">
                    <a:pos x="T2" y="T3"/>
                  </a:cxn>
                  <a:cxn ang="T10">
                    <a:pos x="T4" y="T5"/>
                  </a:cxn>
                  <a:cxn ang="T11">
                    <a:pos x="T6" y="T7"/>
                  </a:cxn>
                </a:cxnLst>
                <a:rect l="T12" t="T13" r="T14" b="T15"/>
                <a:pathLst>
                  <a:path w="39" h="15">
                    <a:moveTo>
                      <a:pt x="0" y="15"/>
                    </a:moveTo>
                    <a:lnTo>
                      <a:pt x="39" y="15"/>
                    </a:lnTo>
                    <a:lnTo>
                      <a:pt x="20" y="0"/>
                    </a:lnTo>
                    <a:lnTo>
                      <a:pt x="0" y="1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38" name="Freeform 292"/>
              <p:cNvSpPr>
                <a:spLocks/>
              </p:cNvSpPr>
              <p:nvPr/>
            </p:nvSpPr>
            <p:spPr bwMode="auto">
              <a:xfrm>
                <a:off x="3747" y="3564"/>
                <a:ext cx="39" cy="15"/>
              </a:xfrm>
              <a:custGeom>
                <a:avLst/>
                <a:gdLst>
                  <a:gd name="T0" fmla="*/ 0 w 39"/>
                  <a:gd name="T1" fmla="*/ 15 h 15"/>
                  <a:gd name="T2" fmla="*/ 39 w 39"/>
                  <a:gd name="T3" fmla="*/ 15 h 15"/>
                  <a:gd name="T4" fmla="*/ 20 w 39"/>
                  <a:gd name="T5" fmla="*/ 0 h 15"/>
                  <a:gd name="T6" fmla="*/ 0 w 39"/>
                  <a:gd name="T7" fmla="*/ 15 h 15"/>
                  <a:gd name="T8" fmla="*/ 0 60000 65536"/>
                  <a:gd name="T9" fmla="*/ 0 60000 65536"/>
                  <a:gd name="T10" fmla="*/ 0 60000 65536"/>
                  <a:gd name="T11" fmla="*/ 0 60000 65536"/>
                  <a:gd name="T12" fmla="*/ 0 w 39"/>
                  <a:gd name="T13" fmla="*/ 0 h 15"/>
                  <a:gd name="T14" fmla="*/ 39 w 39"/>
                  <a:gd name="T15" fmla="*/ 15 h 15"/>
                </a:gdLst>
                <a:ahLst/>
                <a:cxnLst>
                  <a:cxn ang="T8">
                    <a:pos x="T0" y="T1"/>
                  </a:cxn>
                  <a:cxn ang="T9">
                    <a:pos x="T2" y="T3"/>
                  </a:cxn>
                  <a:cxn ang="T10">
                    <a:pos x="T4" y="T5"/>
                  </a:cxn>
                  <a:cxn ang="T11">
                    <a:pos x="T6" y="T7"/>
                  </a:cxn>
                </a:cxnLst>
                <a:rect l="T12" t="T13" r="T14" b="T15"/>
                <a:pathLst>
                  <a:path w="39" h="15">
                    <a:moveTo>
                      <a:pt x="0" y="15"/>
                    </a:moveTo>
                    <a:lnTo>
                      <a:pt x="39" y="15"/>
                    </a:lnTo>
                    <a:lnTo>
                      <a:pt x="20" y="0"/>
                    </a:lnTo>
                    <a:lnTo>
                      <a:pt x="0" y="15"/>
                    </a:lnTo>
                    <a:close/>
                  </a:path>
                </a:pathLst>
              </a:custGeom>
              <a:noFill/>
              <a:ln w="1588">
                <a:solidFill>
                  <a:srgbClr val="1F1A17"/>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8539" name="Freeform 293"/>
              <p:cNvSpPr>
                <a:spLocks/>
              </p:cNvSpPr>
              <p:nvPr/>
            </p:nvSpPr>
            <p:spPr bwMode="auto">
              <a:xfrm>
                <a:off x="3786" y="3564"/>
                <a:ext cx="37" cy="15"/>
              </a:xfrm>
              <a:custGeom>
                <a:avLst/>
                <a:gdLst>
                  <a:gd name="T0" fmla="*/ 0 w 37"/>
                  <a:gd name="T1" fmla="*/ 15 h 15"/>
                  <a:gd name="T2" fmla="*/ 37 w 37"/>
                  <a:gd name="T3" fmla="*/ 15 h 15"/>
                  <a:gd name="T4" fmla="*/ 18 w 37"/>
                  <a:gd name="T5" fmla="*/ 0 h 15"/>
                  <a:gd name="T6" fmla="*/ 0 w 37"/>
                  <a:gd name="T7" fmla="*/ 15 h 15"/>
                  <a:gd name="T8" fmla="*/ 0 60000 65536"/>
                  <a:gd name="T9" fmla="*/ 0 60000 65536"/>
                  <a:gd name="T10" fmla="*/ 0 60000 65536"/>
                  <a:gd name="T11" fmla="*/ 0 60000 65536"/>
                  <a:gd name="T12" fmla="*/ 0 w 37"/>
                  <a:gd name="T13" fmla="*/ 0 h 15"/>
                  <a:gd name="T14" fmla="*/ 37 w 37"/>
                  <a:gd name="T15" fmla="*/ 15 h 15"/>
                </a:gdLst>
                <a:ahLst/>
                <a:cxnLst>
                  <a:cxn ang="T8">
                    <a:pos x="T0" y="T1"/>
                  </a:cxn>
                  <a:cxn ang="T9">
                    <a:pos x="T2" y="T3"/>
                  </a:cxn>
                  <a:cxn ang="T10">
                    <a:pos x="T4" y="T5"/>
                  </a:cxn>
                  <a:cxn ang="T11">
                    <a:pos x="T6" y="T7"/>
                  </a:cxn>
                </a:cxnLst>
                <a:rect l="T12" t="T13" r="T14" b="T15"/>
                <a:pathLst>
                  <a:path w="37" h="15">
                    <a:moveTo>
                      <a:pt x="0" y="15"/>
                    </a:moveTo>
                    <a:lnTo>
                      <a:pt x="37" y="15"/>
                    </a:lnTo>
                    <a:lnTo>
                      <a:pt x="18" y="0"/>
                    </a:lnTo>
                    <a:lnTo>
                      <a:pt x="0" y="15"/>
                    </a:lnTo>
                    <a:close/>
                  </a:path>
                </a:pathLst>
              </a:custGeom>
              <a:solidFill>
                <a:srgbClr val="0057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40" name="Freeform 294"/>
              <p:cNvSpPr>
                <a:spLocks/>
              </p:cNvSpPr>
              <p:nvPr/>
            </p:nvSpPr>
            <p:spPr bwMode="auto">
              <a:xfrm>
                <a:off x="3786" y="3564"/>
                <a:ext cx="37" cy="15"/>
              </a:xfrm>
              <a:custGeom>
                <a:avLst/>
                <a:gdLst>
                  <a:gd name="T0" fmla="*/ 0 w 37"/>
                  <a:gd name="T1" fmla="*/ 15 h 15"/>
                  <a:gd name="T2" fmla="*/ 37 w 37"/>
                  <a:gd name="T3" fmla="*/ 15 h 15"/>
                  <a:gd name="T4" fmla="*/ 18 w 37"/>
                  <a:gd name="T5" fmla="*/ 0 h 15"/>
                  <a:gd name="T6" fmla="*/ 0 w 37"/>
                  <a:gd name="T7" fmla="*/ 15 h 15"/>
                  <a:gd name="T8" fmla="*/ 0 60000 65536"/>
                  <a:gd name="T9" fmla="*/ 0 60000 65536"/>
                  <a:gd name="T10" fmla="*/ 0 60000 65536"/>
                  <a:gd name="T11" fmla="*/ 0 60000 65536"/>
                  <a:gd name="T12" fmla="*/ 0 w 37"/>
                  <a:gd name="T13" fmla="*/ 0 h 15"/>
                  <a:gd name="T14" fmla="*/ 37 w 37"/>
                  <a:gd name="T15" fmla="*/ 15 h 15"/>
                </a:gdLst>
                <a:ahLst/>
                <a:cxnLst>
                  <a:cxn ang="T8">
                    <a:pos x="T0" y="T1"/>
                  </a:cxn>
                  <a:cxn ang="T9">
                    <a:pos x="T2" y="T3"/>
                  </a:cxn>
                  <a:cxn ang="T10">
                    <a:pos x="T4" y="T5"/>
                  </a:cxn>
                  <a:cxn ang="T11">
                    <a:pos x="T6" y="T7"/>
                  </a:cxn>
                </a:cxnLst>
                <a:rect l="T12" t="T13" r="T14" b="T15"/>
                <a:pathLst>
                  <a:path w="37" h="15">
                    <a:moveTo>
                      <a:pt x="0" y="15"/>
                    </a:moveTo>
                    <a:lnTo>
                      <a:pt x="37" y="15"/>
                    </a:lnTo>
                    <a:lnTo>
                      <a:pt x="18" y="0"/>
                    </a:lnTo>
                    <a:lnTo>
                      <a:pt x="0" y="15"/>
                    </a:lnTo>
                    <a:close/>
                  </a:path>
                </a:pathLst>
              </a:custGeom>
              <a:noFill/>
              <a:ln w="1588">
                <a:solidFill>
                  <a:srgbClr val="00572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8541" name="Freeform 295"/>
              <p:cNvSpPr>
                <a:spLocks/>
              </p:cNvSpPr>
              <p:nvPr/>
            </p:nvSpPr>
            <p:spPr bwMode="auto">
              <a:xfrm>
                <a:off x="3766" y="3474"/>
                <a:ext cx="52" cy="26"/>
              </a:xfrm>
              <a:custGeom>
                <a:avLst/>
                <a:gdLst>
                  <a:gd name="T0" fmla="*/ 0 w 52"/>
                  <a:gd name="T1" fmla="*/ 0 h 26"/>
                  <a:gd name="T2" fmla="*/ 4 w 52"/>
                  <a:gd name="T3" fmla="*/ 2 h 26"/>
                  <a:gd name="T4" fmla="*/ 10 w 52"/>
                  <a:gd name="T5" fmla="*/ 3 h 26"/>
                  <a:gd name="T6" fmla="*/ 16 w 52"/>
                  <a:gd name="T7" fmla="*/ 2 h 26"/>
                  <a:gd name="T8" fmla="*/ 22 w 52"/>
                  <a:gd name="T9" fmla="*/ 2 h 26"/>
                  <a:gd name="T10" fmla="*/ 33 w 52"/>
                  <a:gd name="T11" fmla="*/ 3 h 26"/>
                  <a:gd name="T12" fmla="*/ 37 w 52"/>
                  <a:gd name="T13" fmla="*/ 4 h 26"/>
                  <a:gd name="T14" fmla="*/ 33 w 52"/>
                  <a:gd name="T15" fmla="*/ 3 h 26"/>
                  <a:gd name="T16" fmla="*/ 25 w 52"/>
                  <a:gd name="T17" fmla="*/ 4 h 26"/>
                  <a:gd name="T18" fmla="*/ 18 w 52"/>
                  <a:gd name="T19" fmla="*/ 4 h 26"/>
                  <a:gd name="T20" fmla="*/ 18 w 52"/>
                  <a:gd name="T21" fmla="*/ 6 h 26"/>
                  <a:gd name="T22" fmla="*/ 19 w 52"/>
                  <a:gd name="T23" fmla="*/ 6 h 26"/>
                  <a:gd name="T24" fmla="*/ 22 w 52"/>
                  <a:gd name="T25" fmla="*/ 6 h 26"/>
                  <a:gd name="T26" fmla="*/ 26 w 52"/>
                  <a:gd name="T27" fmla="*/ 6 h 26"/>
                  <a:gd name="T28" fmla="*/ 31 w 52"/>
                  <a:gd name="T29" fmla="*/ 6 h 26"/>
                  <a:gd name="T30" fmla="*/ 40 w 52"/>
                  <a:gd name="T31" fmla="*/ 7 h 26"/>
                  <a:gd name="T32" fmla="*/ 42 w 52"/>
                  <a:gd name="T33" fmla="*/ 7 h 26"/>
                  <a:gd name="T34" fmla="*/ 38 w 52"/>
                  <a:gd name="T35" fmla="*/ 7 h 26"/>
                  <a:gd name="T36" fmla="*/ 27 w 52"/>
                  <a:gd name="T37" fmla="*/ 9 h 26"/>
                  <a:gd name="T38" fmla="*/ 19 w 52"/>
                  <a:gd name="T39" fmla="*/ 10 h 26"/>
                  <a:gd name="T40" fmla="*/ 18 w 52"/>
                  <a:gd name="T41" fmla="*/ 10 h 26"/>
                  <a:gd name="T42" fmla="*/ 23 w 52"/>
                  <a:gd name="T43" fmla="*/ 10 h 26"/>
                  <a:gd name="T44" fmla="*/ 31 w 52"/>
                  <a:gd name="T45" fmla="*/ 11 h 26"/>
                  <a:gd name="T46" fmla="*/ 44 w 52"/>
                  <a:gd name="T47" fmla="*/ 14 h 26"/>
                  <a:gd name="T48" fmla="*/ 49 w 52"/>
                  <a:gd name="T49" fmla="*/ 17 h 26"/>
                  <a:gd name="T50" fmla="*/ 44 w 52"/>
                  <a:gd name="T51" fmla="*/ 15 h 26"/>
                  <a:gd name="T52" fmla="*/ 30 w 52"/>
                  <a:gd name="T53" fmla="*/ 14 h 26"/>
                  <a:gd name="T54" fmla="*/ 19 w 52"/>
                  <a:gd name="T55" fmla="*/ 14 h 26"/>
                  <a:gd name="T56" fmla="*/ 14 w 52"/>
                  <a:gd name="T57" fmla="*/ 14 h 26"/>
                  <a:gd name="T58" fmla="*/ 12 w 52"/>
                  <a:gd name="T59" fmla="*/ 14 h 26"/>
                  <a:gd name="T60" fmla="*/ 14 w 52"/>
                  <a:gd name="T61" fmla="*/ 14 h 26"/>
                  <a:gd name="T62" fmla="*/ 15 w 52"/>
                  <a:gd name="T63" fmla="*/ 14 h 26"/>
                  <a:gd name="T64" fmla="*/ 18 w 52"/>
                  <a:gd name="T65" fmla="*/ 15 h 26"/>
                  <a:gd name="T66" fmla="*/ 22 w 52"/>
                  <a:gd name="T67" fmla="*/ 15 h 26"/>
                  <a:gd name="T68" fmla="*/ 27 w 52"/>
                  <a:gd name="T69" fmla="*/ 17 h 26"/>
                  <a:gd name="T70" fmla="*/ 37 w 52"/>
                  <a:gd name="T71" fmla="*/ 18 h 26"/>
                  <a:gd name="T72" fmla="*/ 42 w 52"/>
                  <a:gd name="T73" fmla="*/ 21 h 26"/>
                  <a:gd name="T74" fmla="*/ 49 w 52"/>
                  <a:gd name="T75" fmla="*/ 25 h 26"/>
                  <a:gd name="T76" fmla="*/ 52 w 52"/>
                  <a:gd name="T77" fmla="*/ 26 h 26"/>
                  <a:gd name="T78" fmla="*/ 46 w 52"/>
                  <a:gd name="T79" fmla="*/ 25 h 26"/>
                  <a:gd name="T80" fmla="*/ 34 w 52"/>
                  <a:gd name="T81" fmla="*/ 22 h 26"/>
                  <a:gd name="T82" fmla="*/ 23 w 52"/>
                  <a:gd name="T83" fmla="*/ 19 h 26"/>
                  <a:gd name="T84" fmla="*/ 18 w 52"/>
                  <a:gd name="T85" fmla="*/ 19 h 26"/>
                  <a:gd name="T86" fmla="*/ 10 w 52"/>
                  <a:gd name="T87" fmla="*/ 17 h 26"/>
                  <a:gd name="T88" fmla="*/ 7 w 52"/>
                  <a:gd name="T89" fmla="*/ 15 h 26"/>
                  <a:gd name="T90" fmla="*/ 8 w 52"/>
                  <a:gd name="T91" fmla="*/ 14 h 26"/>
                  <a:gd name="T92" fmla="*/ 10 w 52"/>
                  <a:gd name="T93" fmla="*/ 10 h 26"/>
                  <a:gd name="T94" fmla="*/ 8 w 52"/>
                  <a:gd name="T95" fmla="*/ 6 h 26"/>
                  <a:gd name="T96" fmla="*/ 6 w 52"/>
                  <a:gd name="T97" fmla="*/ 3 h 26"/>
                  <a:gd name="T98" fmla="*/ 3 w 52"/>
                  <a:gd name="T99" fmla="*/ 2 h 26"/>
                  <a:gd name="T100" fmla="*/ 0 w 52"/>
                  <a:gd name="T101" fmla="*/ 0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
                  <a:gd name="T154" fmla="*/ 0 h 26"/>
                  <a:gd name="T155" fmla="*/ 52 w 52"/>
                  <a:gd name="T156" fmla="*/ 26 h 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 h="26">
                    <a:moveTo>
                      <a:pt x="0" y="0"/>
                    </a:moveTo>
                    <a:lnTo>
                      <a:pt x="4" y="2"/>
                    </a:lnTo>
                    <a:lnTo>
                      <a:pt x="10" y="3"/>
                    </a:lnTo>
                    <a:lnTo>
                      <a:pt x="16" y="2"/>
                    </a:lnTo>
                    <a:lnTo>
                      <a:pt x="22" y="2"/>
                    </a:lnTo>
                    <a:lnTo>
                      <a:pt x="33" y="3"/>
                    </a:lnTo>
                    <a:lnTo>
                      <a:pt x="37" y="4"/>
                    </a:lnTo>
                    <a:lnTo>
                      <a:pt x="33" y="3"/>
                    </a:lnTo>
                    <a:lnTo>
                      <a:pt x="25" y="4"/>
                    </a:lnTo>
                    <a:lnTo>
                      <a:pt x="18" y="4"/>
                    </a:lnTo>
                    <a:lnTo>
                      <a:pt x="18" y="6"/>
                    </a:lnTo>
                    <a:lnTo>
                      <a:pt x="19" y="6"/>
                    </a:lnTo>
                    <a:lnTo>
                      <a:pt x="22" y="6"/>
                    </a:lnTo>
                    <a:lnTo>
                      <a:pt x="26" y="6"/>
                    </a:lnTo>
                    <a:lnTo>
                      <a:pt x="31" y="6"/>
                    </a:lnTo>
                    <a:lnTo>
                      <a:pt x="40" y="7"/>
                    </a:lnTo>
                    <a:lnTo>
                      <a:pt x="42" y="7"/>
                    </a:lnTo>
                    <a:lnTo>
                      <a:pt x="38" y="7"/>
                    </a:lnTo>
                    <a:lnTo>
                      <a:pt x="27" y="9"/>
                    </a:lnTo>
                    <a:lnTo>
                      <a:pt x="19" y="10"/>
                    </a:lnTo>
                    <a:lnTo>
                      <a:pt x="18" y="10"/>
                    </a:lnTo>
                    <a:lnTo>
                      <a:pt x="23" y="10"/>
                    </a:lnTo>
                    <a:lnTo>
                      <a:pt x="31" y="11"/>
                    </a:lnTo>
                    <a:lnTo>
                      <a:pt x="44" y="14"/>
                    </a:lnTo>
                    <a:lnTo>
                      <a:pt x="49" y="17"/>
                    </a:lnTo>
                    <a:lnTo>
                      <a:pt x="44" y="15"/>
                    </a:lnTo>
                    <a:lnTo>
                      <a:pt x="30" y="14"/>
                    </a:lnTo>
                    <a:lnTo>
                      <a:pt x="19" y="14"/>
                    </a:lnTo>
                    <a:lnTo>
                      <a:pt x="14" y="14"/>
                    </a:lnTo>
                    <a:lnTo>
                      <a:pt x="12" y="14"/>
                    </a:lnTo>
                    <a:lnTo>
                      <a:pt x="14" y="14"/>
                    </a:lnTo>
                    <a:lnTo>
                      <a:pt x="15" y="14"/>
                    </a:lnTo>
                    <a:lnTo>
                      <a:pt x="18" y="15"/>
                    </a:lnTo>
                    <a:lnTo>
                      <a:pt x="22" y="15"/>
                    </a:lnTo>
                    <a:lnTo>
                      <a:pt x="27" y="17"/>
                    </a:lnTo>
                    <a:lnTo>
                      <a:pt x="37" y="18"/>
                    </a:lnTo>
                    <a:lnTo>
                      <a:pt x="42" y="21"/>
                    </a:lnTo>
                    <a:lnTo>
                      <a:pt x="49" y="25"/>
                    </a:lnTo>
                    <a:lnTo>
                      <a:pt x="52" y="26"/>
                    </a:lnTo>
                    <a:lnTo>
                      <a:pt x="46" y="25"/>
                    </a:lnTo>
                    <a:lnTo>
                      <a:pt x="34" y="22"/>
                    </a:lnTo>
                    <a:lnTo>
                      <a:pt x="23" y="19"/>
                    </a:lnTo>
                    <a:lnTo>
                      <a:pt x="18" y="19"/>
                    </a:lnTo>
                    <a:lnTo>
                      <a:pt x="10" y="17"/>
                    </a:lnTo>
                    <a:lnTo>
                      <a:pt x="7" y="15"/>
                    </a:lnTo>
                    <a:lnTo>
                      <a:pt x="8" y="14"/>
                    </a:lnTo>
                    <a:lnTo>
                      <a:pt x="10" y="10"/>
                    </a:lnTo>
                    <a:lnTo>
                      <a:pt x="8" y="6"/>
                    </a:lnTo>
                    <a:lnTo>
                      <a:pt x="6" y="3"/>
                    </a:lnTo>
                    <a:lnTo>
                      <a:pt x="3" y="2"/>
                    </a:lnTo>
                    <a:lnTo>
                      <a:pt x="0" y="0"/>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42" name="Freeform 296"/>
              <p:cNvSpPr>
                <a:spLocks/>
              </p:cNvSpPr>
              <p:nvPr/>
            </p:nvSpPr>
            <p:spPr bwMode="auto">
              <a:xfrm>
                <a:off x="3846" y="3661"/>
                <a:ext cx="18" cy="29"/>
              </a:xfrm>
              <a:custGeom>
                <a:avLst/>
                <a:gdLst>
                  <a:gd name="T0" fmla="*/ 2 w 18"/>
                  <a:gd name="T1" fmla="*/ 0 h 29"/>
                  <a:gd name="T2" fmla="*/ 3 w 18"/>
                  <a:gd name="T3" fmla="*/ 0 h 29"/>
                  <a:gd name="T4" fmla="*/ 3 w 18"/>
                  <a:gd name="T5" fmla="*/ 3 h 29"/>
                  <a:gd name="T6" fmla="*/ 6 w 18"/>
                  <a:gd name="T7" fmla="*/ 8 h 29"/>
                  <a:gd name="T8" fmla="*/ 7 w 18"/>
                  <a:gd name="T9" fmla="*/ 12 h 29"/>
                  <a:gd name="T10" fmla="*/ 10 w 18"/>
                  <a:gd name="T11" fmla="*/ 15 h 29"/>
                  <a:gd name="T12" fmla="*/ 13 w 18"/>
                  <a:gd name="T13" fmla="*/ 18 h 29"/>
                  <a:gd name="T14" fmla="*/ 17 w 18"/>
                  <a:gd name="T15" fmla="*/ 22 h 29"/>
                  <a:gd name="T16" fmla="*/ 18 w 18"/>
                  <a:gd name="T17" fmla="*/ 26 h 29"/>
                  <a:gd name="T18" fmla="*/ 18 w 18"/>
                  <a:gd name="T19" fmla="*/ 27 h 29"/>
                  <a:gd name="T20" fmla="*/ 15 w 18"/>
                  <a:gd name="T21" fmla="*/ 29 h 29"/>
                  <a:gd name="T22" fmla="*/ 13 w 18"/>
                  <a:gd name="T23" fmla="*/ 27 h 29"/>
                  <a:gd name="T24" fmla="*/ 10 w 18"/>
                  <a:gd name="T25" fmla="*/ 23 h 29"/>
                  <a:gd name="T26" fmla="*/ 9 w 18"/>
                  <a:gd name="T27" fmla="*/ 21 h 29"/>
                  <a:gd name="T28" fmla="*/ 7 w 18"/>
                  <a:gd name="T29" fmla="*/ 18 h 29"/>
                  <a:gd name="T30" fmla="*/ 3 w 18"/>
                  <a:gd name="T31" fmla="*/ 8 h 29"/>
                  <a:gd name="T32" fmla="*/ 0 w 18"/>
                  <a:gd name="T33" fmla="*/ 1 h 29"/>
                  <a:gd name="T34" fmla="*/ 2 w 18"/>
                  <a:gd name="T35" fmla="*/ 1 h 29"/>
                  <a:gd name="T36" fmla="*/ 2 w 18"/>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29"/>
                  <a:gd name="T59" fmla="*/ 18 w 18"/>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29">
                    <a:moveTo>
                      <a:pt x="2" y="0"/>
                    </a:moveTo>
                    <a:lnTo>
                      <a:pt x="3" y="0"/>
                    </a:lnTo>
                    <a:lnTo>
                      <a:pt x="3" y="3"/>
                    </a:lnTo>
                    <a:lnTo>
                      <a:pt x="6" y="8"/>
                    </a:lnTo>
                    <a:lnTo>
                      <a:pt x="7" y="12"/>
                    </a:lnTo>
                    <a:lnTo>
                      <a:pt x="10" y="15"/>
                    </a:lnTo>
                    <a:lnTo>
                      <a:pt x="13" y="18"/>
                    </a:lnTo>
                    <a:lnTo>
                      <a:pt x="17" y="22"/>
                    </a:lnTo>
                    <a:lnTo>
                      <a:pt x="18" y="26"/>
                    </a:lnTo>
                    <a:lnTo>
                      <a:pt x="18" y="27"/>
                    </a:lnTo>
                    <a:lnTo>
                      <a:pt x="15" y="29"/>
                    </a:lnTo>
                    <a:lnTo>
                      <a:pt x="13" y="27"/>
                    </a:lnTo>
                    <a:lnTo>
                      <a:pt x="10" y="23"/>
                    </a:lnTo>
                    <a:lnTo>
                      <a:pt x="9" y="21"/>
                    </a:lnTo>
                    <a:lnTo>
                      <a:pt x="7" y="18"/>
                    </a:lnTo>
                    <a:lnTo>
                      <a:pt x="3" y="8"/>
                    </a:lnTo>
                    <a:lnTo>
                      <a:pt x="0" y="1"/>
                    </a:lnTo>
                    <a:lnTo>
                      <a:pt x="2" y="1"/>
                    </a:lnTo>
                    <a:lnTo>
                      <a:pt x="2" y="0"/>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43" name="Freeform 297"/>
              <p:cNvSpPr>
                <a:spLocks/>
              </p:cNvSpPr>
              <p:nvPr/>
            </p:nvSpPr>
            <p:spPr bwMode="auto">
              <a:xfrm>
                <a:off x="3865" y="3668"/>
                <a:ext cx="14" cy="30"/>
              </a:xfrm>
              <a:custGeom>
                <a:avLst/>
                <a:gdLst>
                  <a:gd name="T0" fmla="*/ 0 w 14"/>
                  <a:gd name="T1" fmla="*/ 23 h 30"/>
                  <a:gd name="T2" fmla="*/ 0 w 14"/>
                  <a:gd name="T3" fmla="*/ 24 h 30"/>
                  <a:gd name="T4" fmla="*/ 0 w 14"/>
                  <a:gd name="T5" fmla="*/ 27 h 30"/>
                  <a:gd name="T6" fmla="*/ 3 w 14"/>
                  <a:gd name="T7" fmla="*/ 30 h 30"/>
                  <a:gd name="T8" fmla="*/ 4 w 14"/>
                  <a:gd name="T9" fmla="*/ 30 h 30"/>
                  <a:gd name="T10" fmla="*/ 7 w 14"/>
                  <a:gd name="T11" fmla="*/ 30 h 30"/>
                  <a:gd name="T12" fmla="*/ 9 w 14"/>
                  <a:gd name="T13" fmla="*/ 27 h 30"/>
                  <a:gd name="T14" fmla="*/ 11 w 14"/>
                  <a:gd name="T15" fmla="*/ 24 h 30"/>
                  <a:gd name="T16" fmla="*/ 13 w 14"/>
                  <a:gd name="T17" fmla="*/ 20 h 30"/>
                  <a:gd name="T18" fmla="*/ 13 w 14"/>
                  <a:gd name="T19" fmla="*/ 15 h 30"/>
                  <a:gd name="T20" fmla="*/ 13 w 14"/>
                  <a:gd name="T21" fmla="*/ 12 h 30"/>
                  <a:gd name="T22" fmla="*/ 14 w 14"/>
                  <a:gd name="T23" fmla="*/ 5 h 30"/>
                  <a:gd name="T24" fmla="*/ 14 w 14"/>
                  <a:gd name="T25" fmla="*/ 1 h 30"/>
                  <a:gd name="T26" fmla="*/ 14 w 14"/>
                  <a:gd name="T27" fmla="*/ 0 h 30"/>
                  <a:gd name="T28" fmla="*/ 13 w 14"/>
                  <a:gd name="T29" fmla="*/ 0 h 30"/>
                  <a:gd name="T30" fmla="*/ 11 w 14"/>
                  <a:gd name="T31" fmla="*/ 0 h 30"/>
                  <a:gd name="T32" fmla="*/ 11 w 14"/>
                  <a:gd name="T33" fmla="*/ 1 h 30"/>
                  <a:gd name="T34" fmla="*/ 11 w 14"/>
                  <a:gd name="T35" fmla="*/ 5 h 30"/>
                  <a:gd name="T36" fmla="*/ 11 w 14"/>
                  <a:gd name="T37" fmla="*/ 11 h 30"/>
                  <a:gd name="T38" fmla="*/ 11 w 14"/>
                  <a:gd name="T39" fmla="*/ 11 h 30"/>
                  <a:gd name="T40" fmla="*/ 10 w 14"/>
                  <a:gd name="T41" fmla="*/ 12 h 30"/>
                  <a:gd name="T42" fmla="*/ 6 w 14"/>
                  <a:gd name="T43" fmla="*/ 18 h 30"/>
                  <a:gd name="T44" fmla="*/ 0 w 14"/>
                  <a:gd name="T45" fmla="*/ 23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30"/>
                  <a:gd name="T71" fmla="*/ 14 w 14"/>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30">
                    <a:moveTo>
                      <a:pt x="0" y="23"/>
                    </a:moveTo>
                    <a:lnTo>
                      <a:pt x="0" y="24"/>
                    </a:lnTo>
                    <a:lnTo>
                      <a:pt x="0" y="27"/>
                    </a:lnTo>
                    <a:lnTo>
                      <a:pt x="3" y="30"/>
                    </a:lnTo>
                    <a:lnTo>
                      <a:pt x="4" y="30"/>
                    </a:lnTo>
                    <a:lnTo>
                      <a:pt x="7" y="30"/>
                    </a:lnTo>
                    <a:lnTo>
                      <a:pt x="9" y="27"/>
                    </a:lnTo>
                    <a:lnTo>
                      <a:pt x="11" y="24"/>
                    </a:lnTo>
                    <a:lnTo>
                      <a:pt x="13" y="20"/>
                    </a:lnTo>
                    <a:lnTo>
                      <a:pt x="13" y="15"/>
                    </a:lnTo>
                    <a:lnTo>
                      <a:pt x="13" y="12"/>
                    </a:lnTo>
                    <a:lnTo>
                      <a:pt x="14" y="5"/>
                    </a:lnTo>
                    <a:lnTo>
                      <a:pt x="14" y="1"/>
                    </a:lnTo>
                    <a:lnTo>
                      <a:pt x="14" y="0"/>
                    </a:lnTo>
                    <a:lnTo>
                      <a:pt x="13" y="0"/>
                    </a:lnTo>
                    <a:lnTo>
                      <a:pt x="11" y="0"/>
                    </a:lnTo>
                    <a:lnTo>
                      <a:pt x="11" y="1"/>
                    </a:lnTo>
                    <a:lnTo>
                      <a:pt x="11" y="5"/>
                    </a:lnTo>
                    <a:lnTo>
                      <a:pt x="11" y="11"/>
                    </a:lnTo>
                    <a:lnTo>
                      <a:pt x="10" y="12"/>
                    </a:lnTo>
                    <a:lnTo>
                      <a:pt x="6" y="18"/>
                    </a:lnTo>
                    <a:lnTo>
                      <a:pt x="0" y="23"/>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44" name="Freeform 298"/>
              <p:cNvSpPr>
                <a:spLocks/>
              </p:cNvSpPr>
              <p:nvPr/>
            </p:nvSpPr>
            <p:spPr bwMode="auto">
              <a:xfrm>
                <a:off x="3864" y="3688"/>
                <a:ext cx="18" cy="29"/>
              </a:xfrm>
              <a:custGeom>
                <a:avLst/>
                <a:gdLst>
                  <a:gd name="T0" fmla="*/ 1 w 18"/>
                  <a:gd name="T1" fmla="*/ 21 h 29"/>
                  <a:gd name="T2" fmla="*/ 0 w 18"/>
                  <a:gd name="T3" fmla="*/ 24 h 29"/>
                  <a:gd name="T4" fmla="*/ 0 w 18"/>
                  <a:gd name="T5" fmla="*/ 26 h 29"/>
                  <a:gd name="T6" fmla="*/ 1 w 18"/>
                  <a:gd name="T7" fmla="*/ 29 h 29"/>
                  <a:gd name="T8" fmla="*/ 4 w 18"/>
                  <a:gd name="T9" fmla="*/ 29 h 29"/>
                  <a:gd name="T10" fmla="*/ 5 w 18"/>
                  <a:gd name="T11" fmla="*/ 29 h 29"/>
                  <a:gd name="T12" fmla="*/ 8 w 18"/>
                  <a:gd name="T13" fmla="*/ 28 h 29"/>
                  <a:gd name="T14" fmla="*/ 11 w 18"/>
                  <a:gd name="T15" fmla="*/ 25 h 29"/>
                  <a:gd name="T16" fmla="*/ 12 w 18"/>
                  <a:gd name="T17" fmla="*/ 21 h 29"/>
                  <a:gd name="T18" fmla="*/ 14 w 18"/>
                  <a:gd name="T19" fmla="*/ 15 h 29"/>
                  <a:gd name="T20" fmla="*/ 15 w 18"/>
                  <a:gd name="T21" fmla="*/ 13 h 29"/>
                  <a:gd name="T22" fmla="*/ 16 w 18"/>
                  <a:gd name="T23" fmla="*/ 7 h 29"/>
                  <a:gd name="T24" fmla="*/ 18 w 18"/>
                  <a:gd name="T25" fmla="*/ 2 h 29"/>
                  <a:gd name="T26" fmla="*/ 16 w 18"/>
                  <a:gd name="T27" fmla="*/ 2 h 29"/>
                  <a:gd name="T28" fmla="*/ 16 w 18"/>
                  <a:gd name="T29" fmla="*/ 0 h 29"/>
                  <a:gd name="T30" fmla="*/ 15 w 18"/>
                  <a:gd name="T31" fmla="*/ 0 h 29"/>
                  <a:gd name="T32" fmla="*/ 15 w 18"/>
                  <a:gd name="T33" fmla="*/ 2 h 29"/>
                  <a:gd name="T34" fmla="*/ 14 w 18"/>
                  <a:gd name="T35" fmla="*/ 6 h 29"/>
                  <a:gd name="T36" fmla="*/ 14 w 18"/>
                  <a:gd name="T37" fmla="*/ 10 h 29"/>
                  <a:gd name="T38" fmla="*/ 14 w 18"/>
                  <a:gd name="T39" fmla="*/ 11 h 29"/>
                  <a:gd name="T40" fmla="*/ 12 w 18"/>
                  <a:gd name="T41" fmla="*/ 13 h 29"/>
                  <a:gd name="T42" fmla="*/ 5 w 18"/>
                  <a:gd name="T43" fmla="*/ 17 h 29"/>
                  <a:gd name="T44" fmla="*/ 1 w 18"/>
                  <a:gd name="T45" fmla="*/ 21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9"/>
                  <a:gd name="T71" fmla="*/ 18 w 18"/>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9">
                    <a:moveTo>
                      <a:pt x="1" y="21"/>
                    </a:moveTo>
                    <a:lnTo>
                      <a:pt x="0" y="24"/>
                    </a:lnTo>
                    <a:lnTo>
                      <a:pt x="0" y="26"/>
                    </a:lnTo>
                    <a:lnTo>
                      <a:pt x="1" y="29"/>
                    </a:lnTo>
                    <a:lnTo>
                      <a:pt x="4" y="29"/>
                    </a:lnTo>
                    <a:lnTo>
                      <a:pt x="5" y="29"/>
                    </a:lnTo>
                    <a:lnTo>
                      <a:pt x="8" y="28"/>
                    </a:lnTo>
                    <a:lnTo>
                      <a:pt x="11" y="25"/>
                    </a:lnTo>
                    <a:lnTo>
                      <a:pt x="12" y="21"/>
                    </a:lnTo>
                    <a:lnTo>
                      <a:pt x="14" y="15"/>
                    </a:lnTo>
                    <a:lnTo>
                      <a:pt x="15" y="13"/>
                    </a:lnTo>
                    <a:lnTo>
                      <a:pt x="16" y="7"/>
                    </a:lnTo>
                    <a:lnTo>
                      <a:pt x="18" y="2"/>
                    </a:lnTo>
                    <a:lnTo>
                      <a:pt x="16" y="2"/>
                    </a:lnTo>
                    <a:lnTo>
                      <a:pt x="16" y="0"/>
                    </a:lnTo>
                    <a:lnTo>
                      <a:pt x="15" y="0"/>
                    </a:lnTo>
                    <a:lnTo>
                      <a:pt x="15" y="2"/>
                    </a:lnTo>
                    <a:lnTo>
                      <a:pt x="14" y="6"/>
                    </a:lnTo>
                    <a:lnTo>
                      <a:pt x="14" y="10"/>
                    </a:lnTo>
                    <a:lnTo>
                      <a:pt x="14" y="11"/>
                    </a:lnTo>
                    <a:lnTo>
                      <a:pt x="12" y="13"/>
                    </a:lnTo>
                    <a:lnTo>
                      <a:pt x="5" y="17"/>
                    </a:lnTo>
                    <a:lnTo>
                      <a:pt x="1" y="21"/>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45" name="Freeform 299"/>
              <p:cNvSpPr>
                <a:spLocks/>
              </p:cNvSpPr>
              <p:nvPr/>
            </p:nvSpPr>
            <p:spPr bwMode="auto">
              <a:xfrm>
                <a:off x="3849" y="3679"/>
                <a:ext cx="16" cy="27"/>
              </a:xfrm>
              <a:custGeom>
                <a:avLst/>
                <a:gdLst>
                  <a:gd name="T0" fmla="*/ 1 w 16"/>
                  <a:gd name="T1" fmla="*/ 0 h 27"/>
                  <a:gd name="T2" fmla="*/ 3 w 16"/>
                  <a:gd name="T3" fmla="*/ 0 h 27"/>
                  <a:gd name="T4" fmla="*/ 3 w 16"/>
                  <a:gd name="T5" fmla="*/ 1 h 27"/>
                  <a:gd name="T6" fmla="*/ 4 w 16"/>
                  <a:gd name="T7" fmla="*/ 7 h 27"/>
                  <a:gd name="T8" fmla="*/ 6 w 16"/>
                  <a:gd name="T9" fmla="*/ 11 h 27"/>
                  <a:gd name="T10" fmla="*/ 8 w 16"/>
                  <a:gd name="T11" fmla="*/ 13 h 27"/>
                  <a:gd name="T12" fmla="*/ 11 w 16"/>
                  <a:gd name="T13" fmla="*/ 18 h 27"/>
                  <a:gd name="T14" fmla="*/ 15 w 16"/>
                  <a:gd name="T15" fmla="*/ 22 h 27"/>
                  <a:gd name="T16" fmla="*/ 16 w 16"/>
                  <a:gd name="T17" fmla="*/ 26 h 27"/>
                  <a:gd name="T18" fmla="*/ 15 w 16"/>
                  <a:gd name="T19" fmla="*/ 27 h 27"/>
                  <a:gd name="T20" fmla="*/ 14 w 16"/>
                  <a:gd name="T21" fmla="*/ 27 h 27"/>
                  <a:gd name="T22" fmla="*/ 11 w 16"/>
                  <a:gd name="T23" fmla="*/ 26 h 27"/>
                  <a:gd name="T24" fmla="*/ 8 w 16"/>
                  <a:gd name="T25" fmla="*/ 23 h 27"/>
                  <a:gd name="T26" fmla="*/ 7 w 16"/>
                  <a:gd name="T27" fmla="*/ 19 h 27"/>
                  <a:gd name="T28" fmla="*/ 6 w 16"/>
                  <a:gd name="T29" fmla="*/ 16 h 27"/>
                  <a:gd name="T30" fmla="*/ 3 w 16"/>
                  <a:gd name="T31" fmla="*/ 8 h 27"/>
                  <a:gd name="T32" fmla="*/ 0 w 16"/>
                  <a:gd name="T33" fmla="*/ 1 h 27"/>
                  <a:gd name="T34" fmla="*/ 0 w 16"/>
                  <a:gd name="T35" fmla="*/ 0 h 27"/>
                  <a:gd name="T36" fmla="*/ 1 w 16"/>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27"/>
                  <a:gd name="T59" fmla="*/ 16 w 16"/>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27">
                    <a:moveTo>
                      <a:pt x="1" y="0"/>
                    </a:moveTo>
                    <a:lnTo>
                      <a:pt x="3" y="0"/>
                    </a:lnTo>
                    <a:lnTo>
                      <a:pt x="3" y="1"/>
                    </a:lnTo>
                    <a:lnTo>
                      <a:pt x="4" y="7"/>
                    </a:lnTo>
                    <a:lnTo>
                      <a:pt x="6" y="11"/>
                    </a:lnTo>
                    <a:lnTo>
                      <a:pt x="8" y="13"/>
                    </a:lnTo>
                    <a:lnTo>
                      <a:pt x="11" y="18"/>
                    </a:lnTo>
                    <a:lnTo>
                      <a:pt x="15" y="22"/>
                    </a:lnTo>
                    <a:lnTo>
                      <a:pt x="16" y="26"/>
                    </a:lnTo>
                    <a:lnTo>
                      <a:pt x="15" y="27"/>
                    </a:lnTo>
                    <a:lnTo>
                      <a:pt x="14" y="27"/>
                    </a:lnTo>
                    <a:lnTo>
                      <a:pt x="11" y="26"/>
                    </a:lnTo>
                    <a:lnTo>
                      <a:pt x="8" y="23"/>
                    </a:lnTo>
                    <a:lnTo>
                      <a:pt x="7" y="19"/>
                    </a:lnTo>
                    <a:lnTo>
                      <a:pt x="6" y="16"/>
                    </a:lnTo>
                    <a:lnTo>
                      <a:pt x="3" y="8"/>
                    </a:lnTo>
                    <a:lnTo>
                      <a:pt x="0" y="1"/>
                    </a:lnTo>
                    <a:lnTo>
                      <a:pt x="0" y="0"/>
                    </a:lnTo>
                    <a:lnTo>
                      <a:pt x="1" y="0"/>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46" name="Freeform 300"/>
              <p:cNvSpPr>
                <a:spLocks/>
              </p:cNvSpPr>
              <p:nvPr/>
            </p:nvSpPr>
            <p:spPr bwMode="auto">
              <a:xfrm>
                <a:off x="3850" y="3694"/>
                <a:ext cx="13" cy="30"/>
              </a:xfrm>
              <a:custGeom>
                <a:avLst/>
                <a:gdLst>
                  <a:gd name="T0" fmla="*/ 0 w 13"/>
                  <a:gd name="T1" fmla="*/ 0 h 30"/>
                  <a:gd name="T2" fmla="*/ 2 w 13"/>
                  <a:gd name="T3" fmla="*/ 0 h 30"/>
                  <a:gd name="T4" fmla="*/ 3 w 13"/>
                  <a:gd name="T5" fmla="*/ 3 h 30"/>
                  <a:gd name="T6" fmla="*/ 3 w 13"/>
                  <a:gd name="T7" fmla="*/ 8 h 30"/>
                  <a:gd name="T8" fmla="*/ 5 w 13"/>
                  <a:gd name="T9" fmla="*/ 12 h 30"/>
                  <a:gd name="T10" fmla="*/ 6 w 13"/>
                  <a:gd name="T11" fmla="*/ 15 h 30"/>
                  <a:gd name="T12" fmla="*/ 9 w 13"/>
                  <a:gd name="T13" fmla="*/ 19 h 30"/>
                  <a:gd name="T14" fmla="*/ 11 w 13"/>
                  <a:gd name="T15" fmla="*/ 23 h 30"/>
                  <a:gd name="T16" fmla="*/ 13 w 13"/>
                  <a:gd name="T17" fmla="*/ 27 h 30"/>
                  <a:gd name="T18" fmla="*/ 11 w 13"/>
                  <a:gd name="T19" fmla="*/ 30 h 30"/>
                  <a:gd name="T20" fmla="*/ 10 w 13"/>
                  <a:gd name="T21" fmla="*/ 30 h 30"/>
                  <a:gd name="T22" fmla="*/ 7 w 13"/>
                  <a:gd name="T23" fmla="*/ 28 h 30"/>
                  <a:gd name="T24" fmla="*/ 6 w 13"/>
                  <a:gd name="T25" fmla="*/ 24 h 30"/>
                  <a:gd name="T26" fmla="*/ 5 w 13"/>
                  <a:gd name="T27" fmla="*/ 20 h 30"/>
                  <a:gd name="T28" fmla="*/ 3 w 13"/>
                  <a:gd name="T29" fmla="*/ 18 h 30"/>
                  <a:gd name="T30" fmla="*/ 2 w 13"/>
                  <a:gd name="T31" fmla="*/ 8 h 30"/>
                  <a:gd name="T32" fmla="*/ 0 w 13"/>
                  <a:gd name="T33" fmla="*/ 1 h 30"/>
                  <a:gd name="T34" fmla="*/ 0 w 13"/>
                  <a:gd name="T35" fmla="*/ 0 h 30"/>
                  <a:gd name="T36" fmla="*/ 0 w 13"/>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30"/>
                  <a:gd name="T59" fmla="*/ 13 w 13"/>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30">
                    <a:moveTo>
                      <a:pt x="0" y="0"/>
                    </a:moveTo>
                    <a:lnTo>
                      <a:pt x="2" y="0"/>
                    </a:lnTo>
                    <a:lnTo>
                      <a:pt x="3" y="3"/>
                    </a:lnTo>
                    <a:lnTo>
                      <a:pt x="3" y="8"/>
                    </a:lnTo>
                    <a:lnTo>
                      <a:pt x="5" y="12"/>
                    </a:lnTo>
                    <a:lnTo>
                      <a:pt x="6" y="15"/>
                    </a:lnTo>
                    <a:lnTo>
                      <a:pt x="9" y="19"/>
                    </a:lnTo>
                    <a:lnTo>
                      <a:pt x="11" y="23"/>
                    </a:lnTo>
                    <a:lnTo>
                      <a:pt x="13" y="27"/>
                    </a:lnTo>
                    <a:lnTo>
                      <a:pt x="11" y="30"/>
                    </a:lnTo>
                    <a:lnTo>
                      <a:pt x="10" y="30"/>
                    </a:lnTo>
                    <a:lnTo>
                      <a:pt x="7" y="28"/>
                    </a:lnTo>
                    <a:lnTo>
                      <a:pt x="6" y="24"/>
                    </a:lnTo>
                    <a:lnTo>
                      <a:pt x="5" y="20"/>
                    </a:lnTo>
                    <a:lnTo>
                      <a:pt x="3" y="18"/>
                    </a:lnTo>
                    <a:lnTo>
                      <a:pt x="2" y="8"/>
                    </a:lnTo>
                    <a:lnTo>
                      <a:pt x="0" y="1"/>
                    </a:lnTo>
                    <a:lnTo>
                      <a:pt x="0" y="0"/>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47" name="Freeform 301"/>
              <p:cNvSpPr>
                <a:spLocks/>
              </p:cNvSpPr>
              <p:nvPr/>
            </p:nvSpPr>
            <p:spPr bwMode="auto">
              <a:xfrm>
                <a:off x="3861" y="3707"/>
                <a:ext cx="19" cy="28"/>
              </a:xfrm>
              <a:custGeom>
                <a:avLst/>
                <a:gdLst>
                  <a:gd name="T0" fmla="*/ 2 w 19"/>
                  <a:gd name="T1" fmla="*/ 20 h 28"/>
                  <a:gd name="T2" fmla="*/ 0 w 19"/>
                  <a:gd name="T3" fmla="*/ 21 h 28"/>
                  <a:gd name="T4" fmla="*/ 0 w 19"/>
                  <a:gd name="T5" fmla="*/ 24 h 28"/>
                  <a:gd name="T6" fmla="*/ 3 w 19"/>
                  <a:gd name="T7" fmla="*/ 26 h 28"/>
                  <a:gd name="T8" fmla="*/ 4 w 19"/>
                  <a:gd name="T9" fmla="*/ 28 h 28"/>
                  <a:gd name="T10" fmla="*/ 7 w 19"/>
                  <a:gd name="T11" fmla="*/ 28 h 28"/>
                  <a:gd name="T12" fmla="*/ 8 w 19"/>
                  <a:gd name="T13" fmla="*/ 26 h 28"/>
                  <a:gd name="T14" fmla="*/ 11 w 19"/>
                  <a:gd name="T15" fmla="*/ 24 h 28"/>
                  <a:gd name="T16" fmla="*/ 14 w 19"/>
                  <a:gd name="T17" fmla="*/ 20 h 28"/>
                  <a:gd name="T18" fmla="*/ 15 w 19"/>
                  <a:gd name="T19" fmla="*/ 15 h 28"/>
                  <a:gd name="T20" fmla="*/ 17 w 19"/>
                  <a:gd name="T21" fmla="*/ 11 h 28"/>
                  <a:gd name="T22" fmla="*/ 18 w 19"/>
                  <a:gd name="T23" fmla="*/ 6 h 28"/>
                  <a:gd name="T24" fmla="*/ 19 w 19"/>
                  <a:gd name="T25" fmla="*/ 2 h 28"/>
                  <a:gd name="T26" fmla="*/ 19 w 19"/>
                  <a:gd name="T27" fmla="*/ 0 h 28"/>
                  <a:gd name="T28" fmla="*/ 18 w 19"/>
                  <a:gd name="T29" fmla="*/ 0 h 28"/>
                  <a:gd name="T30" fmla="*/ 18 w 19"/>
                  <a:gd name="T31" fmla="*/ 0 h 28"/>
                  <a:gd name="T32" fmla="*/ 17 w 19"/>
                  <a:gd name="T33" fmla="*/ 0 h 28"/>
                  <a:gd name="T34" fmla="*/ 17 w 19"/>
                  <a:gd name="T35" fmla="*/ 6 h 28"/>
                  <a:gd name="T36" fmla="*/ 15 w 19"/>
                  <a:gd name="T37" fmla="*/ 10 h 28"/>
                  <a:gd name="T38" fmla="*/ 15 w 19"/>
                  <a:gd name="T39" fmla="*/ 10 h 28"/>
                  <a:gd name="T40" fmla="*/ 14 w 19"/>
                  <a:gd name="T41" fmla="*/ 11 h 28"/>
                  <a:gd name="T42" fmla="*/ 7 w 19"/>
                  <a:gd name="T43" fmla="*/ 15 h 28"/>
                  <a:gd name="T44" fmla="*/ 2 w 19"/>
                  <a:gd name="T45" fmla="*/ 2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28"/>
                  <a:gd name="T71" fmla="*/ 19 w 19"/>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28">
                    <a:moveTo>
                      <a:pt x="2" y="20"/>
                    </a:moveTo>
                    <a:lnTo>
                      <a:pt x="0" y="21"/>
                    </a:lnTo>
                    <a:lnTo>
                      <a:pt x="0" y="24"/>
                    </a:lnTo>
                    <a:lnTo>
                      <a:pt x="3" y="26"/>
                    </a:lnTo>
                    <a:lnTo>
                      <a:pt x="4" y="28"/>
                    </a:lnTo>
                    <a:lnTo>
                      <a:pt x="7" y="28"/>
                    </a:lnTo>
                    <a:lnTo>
                      <a:pt x="8" y="26"/>
                    </a:lnTo>
                    <a:lnTo>
                      <a:pt x="11" y="24"/>
                    </a:lnTo>
                    <a:lnTo>
                      <a:pt x="14" y="20"/>
                    </a:lnTo>
                    <a:lnTo>
                      <a:pt x="15" y="15"/>
                    </a:lnTo>
                    <a:lnTo>
                      <a:pt x="17" y="11"/>
                    </a:lnTo>
                    <a:lnTo>
                      <a:pt x="18" y="6"/>
                    </a:lnTo>
                    <a:lnTo>
                      <a:pt x="19" y="2"/>
                    </a:lnTo>
                    <a:lnTo>
                      <a:pt x="19" y="0"/>
                    </a:lnTo>
                    <a:lnTo>
                      <a:pt x="18" y="0"/>
                    </a:lnTo>
                    <a:lnTo>
                      <a:pt x="17" y="0"/>
                    </a:lnTo>
                    <a:lnTo>
                      <a:pt x="17" y="6"/>
                    </a:lnTo>
                    <a:lnTo>
                      <a:pt x="15" y="10"/>
                    </a:lnTo>
                    <a:lnTo>
                      <a:pt x="14" y="11"/>
                    </a:lnTo>
                    <a:lnTo>
                      <a:pt x="7" y="15"/>
                    </a:lnTo>
                    <a:lnTo>
                      <a:pt x="2" y="20"/>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48" name="Freeform 302"/>
              <p:cNvSpPr>
                <a:spLocks/>
              </p:cNvSpPr>
              <p:nvPr/>
            </p:nvSpPr>
            <p:spPr bwMode="auto">
              <a:xfrm>
                <a:off x="3849" y="3713"/>
                <a:ext cx="11" cy="30"/>
              </a:xfrm>
              <a:custGeom>
                <a:avLst/>
                <a:gdLst>
                  <a:gd name="T0" fmla="*/ 1 w 11"/>
                  <a:gd name="T1" fmla="*/ 0 h 30"/>
                  <a:gd name="T2" fmla="*/ 3 w 11"/>
                  <a:gd name="T3" fmla="*/ 0 h 30"/>
                  <a:gd name="T4" fmla="*/ 3 w 11"/>
                  <a:gd name="T5" fmla="*/ 1 h 30"/>
                  <a:gd name="T6" fmla="*/ 4 w 11"/>
                  <a:gd name="T7" fmla="*/ 8 h 30"/>
                  <a:gd name="T8" fmla="*/ 4 w 11"/>
                  <a:gd name="T9" fmla="*/ 12 h 30"/>
                  <a:gd name="T10" fmla="*/ 6 w 11"/>
                  <a:gd name="T11" fmla="*/ 15 h 30"/>
                  <a:gd name="T12" fmla="*/ 8 w 11"/>
                  <a:gd name="T13" fmla="*/ 19 h 30"/>
                  <a:gd name="T14" fmla="*/ 11 w 11"/>
                  <a:gd name="T15" fmla="*/ 24 h 30"/>
                  <a:gd name="T16" fmla="*/ 11 w 11"/>
                  <a:gd name="T17" fmla="*/ 29 h 30"/>
                  <a:gd name="T18" fmla="*/ 10 w 11"/>
                  <a:gd name="T19" fmla="*/ 30 h 30"/>
                  <a:gd name="T20" fmla="*/ 8 w 11"/>
                  <a:gd name="T21" fmla="*/ 30 h 30"/>
                  <a:gd name="T22" fmla="*/ 6 w 11"/>
                  <a:gd name="T23" fmla="*/ 29 h 30"/>
                  <a:gd name="T24" fmla="*/ 4 w 11"/>
                  <a:gd name="T25" fmla="*/ 24 h 30"/>
                  <a:gd name="T26" fmla="*/ 3 w 11"/>
                  <a:gd name="T27" fmla="*/ 20 h 30"/>
                  <a:gd name="T28" fmla="*/ 3 w 11"/>
                  <a:gd name="T29" fmla="*/ 18 h 30"/>
                  <a:gd name="T30" fmla="*/ 1 w 11"/>
                  <a:gd name="T31" fmla="*/ 8 h 30"/>
                  <a:gd name="T32" fmla="*/ 0 w 11"/>
                  <a:gd name="T33" fmla="*/ 1 h 30"/>
                  <a:gd name="T34" fmla="*/ 1 w 11"/>
                  <a:gd name="T35" fmla="*/ 0 h 30"/>
                  <a:gd name="T36" fmla="*/ 1 w 11"/>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30"/>
                  <a:gd name="T59" fmla="*/ 11 w 11"/>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30">
                    <a:moveTo>
                      <a:pt x="1" y="0"/>
                    </a:moveTo>
                    <a:lnTo>
                      <a:pt x="3" y="0"/>
                    </a:lnTo>
                    <a:lnTo>
                      <a:pt x="3" y="1"/>
                    </a:lnTo>
                    <a:lnTo>
                      <a:pt x="4" y="8"/>
                    </a:lnTo>
                    <a:lnTo>
                      <a:pt x="4" y="12"/>
                    </a:lnTo>
                    <a:lnTo>
                      <a:pt x="6" y="15"/>
                    </a:lnTo>
                    <a:lnTo>
                      <a:pt x="8" y="19"/>
                    </a:lnTo>
                    <a:lnTo>
                      <a:pt x="11" y="24"/>
                    </a:lnTo>
                    <a:lnTo>
                      <a:pt x="11" y="29"/>
                    </a:lnTo>
                    <a:lnTo>
                      <a:pt x="10" y="30"/>
                    </a:lnTo>
                    <a:lnTo>
                      <a:pt x="8" y="30"/>
                    </a:lnTo>
                    <a:lnTo>
                      <a:pt x="6" y="29"/>
                    </a:lnTo>
                    <a:lnTo>
                      <a:pt x="4" y="24"/>
                    </a:lnTo>
                    <a:lnTo>
                      <a:pt x="3" y="20"/>
                    </a:lnTo>
                    <a:lnTo>
                      <a:pt x="3" y="18"/>
                    </a:lnTo>
                    <a:lnTo>
                      <a:pt x="1" y="8"/>
                    </a:lnTo>
                    <a:lnTo>
                      <a:pt x="0" y="1"/>
                    </a:lnTo>
                    <a:lnTo>
                      <a:pt x="1" y="0"/>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49" name="Freeform 303"/>
              <p:cNvSpPr>
                <a:spLocks/>
              </p:cNvSpPr>
              <p:nvPr/>
            </p:nvSpPr>
            <p:spPr bwMode="auto">
              <a:xfrm>
                <a:off x="3855" y="3728"/>
                <a:ext cx="21" cy="27"/>
              </a:xfrm>
              <a:custGeom>
                <a:avLst/>
                <a:gdLst>
                  <a:gd name="T0" fmla="*/ 0 w 21"/>
                  <a:gd name="T1" fmla="*/ 23 h 27"/>
                  <a:gd name="T2" fmla="*/ 1 w 21"/>
                  <a:gd name="T3" fmla="*/ 26 h 27"/>
                  <a:gd name="T4" fmla="*/ 4 w 21"/>
                  <a:gd name="T5" fmla="*/ 27 h 27"/>
                  <a:gd name="T6" fmla="*/ 6 w 21"/>
                  <a:gd name="T7" fmla="*/ 26 h 27"/>
                  <a:gd name="T8" fmla="*/ 10 w 21"/>
                  <a:gd name="T9" fmla="*/ 22 h 27"/>
                  <a:gd name="T10" fmla="*/ 17 w 21"/>
                  <a:gd name="T11" fmla="*/ 11 h 27"/>
                  <a:gd name="T12" fmla="*/ 21 w 21"/>
                  <a:gd name="T13" fmla="*/ 3 h 27"/>
                  <a:gd name="T14" fmla="*/ 21 w 21"/>
                  <a:gd name="T15" fmla="*/ 1 h 27"/>
                  <a:gd name="T16" fmla="*/ 21 w 21"/>
                  <a:gd name="T17" fmla="*/ 0 h 27"/>
                  <a:gd name="T18" fmla="*/ 20 w 21"/>
                  <a:gd name="T19" fmla="*/ 0 h 27"/>
                  <a:gd name="T20" fmla="*/ 20 w 21"/>
                  <a:gd name="T21" fmla="*/ 1 h 27"/>
                  <a:gd name="T22" fmla="*/ 17 w 21"/>
                  <a:gd name="T23" fmla="*/ 5 h 27"/>
                  <a:gd name="T24" fmla="*/ 16 w 21"/>
                  <a:gd name="T25" fmla="*/ 11 h 27"/>
                  <a:gd name="T26" fmla="*/ 10 w 21"/>
                  <a:gd name="T27" fmla="*/ 14 h 27"/>
                  <a:gd name="T28" fmla="*/ 5 w 21"/>
                  <a:gd name="T29" fmla="*/ 19 h 27"/>
                  <a:gd name="T30" fmla="*/ 1 w 21"/>
                  <a:gd name="T31" fmla="*/ 22 h 27"/>
                  <a:gd name="T32" fmla="*/ 0 w 21"/>
                  <a:gd name="T33" fmla="*/ 23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7"/>
                  <a:gd name="T53" fmla="*/ 21 w 21"/>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7">
                    <a:moveTo>
                      <a:pt x="0" y="23"/>
                    </a:moveTo>
                    <a:lnTo>
                      <a:pt x="1" y="26"/>
                    </a:lnTo>
                    <a:lnTo>
                      <a:pt x="4" y="27"/>
                    </a:lnTo>
                    <a:lnTo>
                      <a:pt x="6" y="26"/>
                    </a:lnTo>
                    <a:lnTo>
                      <a:pt x="10" y="22"/>
                    </a:lnTo>
                    <a:lnTo>
                      <a:pt x="17" y="11"/>
                    </a:lnTo>
                    <a:lnTo>
                      <a:pt x="21" y="3"/>
                    </a:lnTo>
                    <a:lnTo>
                      <a:pt x="21" y="1"/>
                    </a:lnTo>
                    <a:lnTo>
                      <a:pt x="21" y="0"/>
                    </a:lnTo>
                    <a:lnTo>
                      <a:pt x="20" y="0"/>
                    </a:lnTo>
                    <a:lnTo>
                      <a:pt x="20" y="1"/>
                    </a:lnTo>
                    <a:lnTo>
                      <a:pt x="17" y="5"/>
                    </a:lnTo>
                    <a:lnTo>
                      <a:pt x="16" y="11"/>
                    </a:lnTo>
                    <a:lnTo>
                      <a:pt x="10" y="14"/>
                    </a:lnTo>
                    <a:lnTo>
                      <a:pt x="5" y="19"/>
                    </a:lnTo>
                    <a:lnTo>
                      <a:pt x="1" y="22"/>
                    </a:lnTo>
                    <a:lnTo>
                      <a:pt x="0" y="23"/>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50" name="Freeform 304"/>
              <p:cNvSpPr>
                <a:spLocks/>
              </p:cNvSpPr>
              <p:nvPr/>
            </p:nvSpPr>
            <p:spPr bwMode="auto">
              <a:xfrm>
                <a:off x="3846" y="3748"/>
                <a:ext cx="25" cy="21"/>
              </a:xfrm>
              <a:custGeom>
                <a:avLst/>
                <a:gdLst>
                  <a:gd name="T0" fmla="*/ 0 w 25"/>
                  <a:gd name="T1" fmla="*/ 17 h 21"/>
                  <a:gd name="T2" fmla="*/ 2 w 25"/>
                  <a:gd name="T3" fmla="*/ 19 h 21"/>
                  <a:gd name="T4" fmla="*/ 4 w 25"/>
                  <a:gd name="T5" fmla="*/ 21 h 21"/>
                  <a:gd name="T6" fmla="*/ 9 w 25"/>
                  <a:gd name="T7" fmla="*/ 19 h 21"/>
                  <a:gd name="T8" fmla="*/ 13 w 25"/>
                  <a:gd name="T9" fmla="*/ 17 h 21"/>
                  <a:gd name="T10" fmla="*/ 18 w 25"/>
                  <a:gd name="T11" fmla="*/ 11 h 21"/>
                  <a:gd name="T12" fmla="*/ 21 w 25"/>
                  <a:gd name="T13" fmla="*/ 7 h 21"/>
                  <a:gd name="T14" fmla="*/ 23 w 25"/>
                  <a:gd name="T15" fmla="*/ 4 h 21"/>
                  <a:gd name="T16" fmla="*/ 25 w 25"/>
                  <a:gd name="T17" fmla="*/ 2 h 21"/>
                  <a:gd name="T18" fmla="*/ 25 w 25"/>
                  <a:gd name="T19" fmla="*/ 2 h 21"/>
                  <a:gd name="T20" fmla="*/ 25 w 25"/>
                  <a:gd name="T21" fmla="*/ 0 h 21"/>
                  <a:gd name="T22" fmla="*/ 23 w 25"/>
                  <a:gd name="T23" fmla="*/ 0 h 21"/>
                  <a:gd name="T24" fmla="*/ 22 w 25"/>
                  <a:gd name="T25" fmla="*/ 2 h 21"/>
                  <a:gd name="T26" fmla="*/ 19 w 25"/>
                  <a:gd name="T27" fmla="*/ 4 h 21"/>
                  <a:gd name="T28" fmla="*/ 17 w 25"/>
                  <a:gd name="T29" fmla="*/ 9 h 21"/>
                  <a:gd name="T30" fmla="*/ 13 w 25"/>
                  <a:gd name="T31" fmla="*/ 11 h 21"/>
                  <a:gd name="T32" fmla="*/ 7 w 25"/>
                  <a:gd name="T33" fmla="*/ 13 h 21"/>
                  <a:gd name="T34" fmla="*/ 3 w 25"/>
                  <a:gd name="T35" fmla="*/ 15 h 21"/>
                  <a:gd name="T36" fmla="*/ 0 w 25"/>
                  <a:gd name="T37" fmla="*/ 1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21"/>
                  <a:gd name="T59" fmla="*/ 25 w 25"/>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21">
                    <a:moveTo>
                      <a:pt x="0" y="17"/>
                    </a:moveTo>
                    <a:lnTo>
                      <a:pt x="2" y="19"/>
                    </a:lnTo>
                    <a:lnTo>
                      <a:pt x="4" y="21"/>
                    </a:lnTo>
                    <a:lnTo>
                      <a:pt x="9" y="19"/>
                    </a:lnTo>
                    <a:lnTo>
                      <a:pt x="13" y="17"/>
                    </a:lnTo>
                    <a:lnTo>
                      <a:pt x="18" y="11"/>
                    </a:lnTo>
                    <a:lnTo>
                      <a:pt x="21" y="7"/>
                    </a:lnTo>
                    <a:lnTo>
                      <a:pt x="23" y="4"/>
                    </a:lnTo>
                    <a:lnTo>
                      <a:pt x="25" y="2"/>
                    </a:lnTo>
                    <a:lnTo>
                      <a:pt x="25" y="0"/>
                    </a:lnTo>
                    <a:lnTo>
                      <a:pt x="23" y="0"/>
                    </a:lnTo>
                    <a:lnTo>
                      <a:pt x="22" y="2"/>
                    </a:lnTo>
                    <a:lnTo>
                      <a:pt x="19" y="4"/>
                    </a:lnTo>
                    <a:lnTo>
                      <a:pt x="17" y="9"/>
                    </a:lnTo>
                    <a:lnTo>
                      <a:pt x="13" y="11"/>
                    </a:lnTo>
                    <a:lnTo>
                      <a:pt x="7" y="13"/>
                    </a:lnTo>
                    <a:lnTo>
                      <a:pt x="3" y="15"/>
                    </a:lnTo>
                    <a:lnTo>
                      <a:pt x="0" y="17"/>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51" name="Freeform 305"/>
              <p:cNvSpPr>
                <a:spLocks/>
              </p:cNvSpPr>
              <p:nvPr/>
            </p:nvSpPr>
            <p:spPr bwMode="auto">
              <a:xfrm>
                <a:off x="3835" y="3766"/>
                <a:ext cx="26" cy="19"/>
              </a:xfrm>
              <a:custGeom>
                <a:avLst/>
                <a:gdLst>
                  <a:gd name="T0" fmla="*/ 0 w 26"/>
                  <a:gd name="T1" fmla="*/ 15 h 19"/>
                  <a:gd name="T2" fmla="*/ 0 w 26"/>
                  <a:gd name="T3" fmla="*/ 16 h 19"/>
                  <a:gd name="T4" fmla="*/ 0 w 26"/>
                  <a:gd name="T5" fmla="*/ 18 h 19"/>
                  <a:gd name="T6" fmla="*/ 2 w 26"/>
                  <a:gd name="T7" fmla="*/ 19 h 19"/>
                  <a:gd name="T8" fmla="*/ 5 w 26"/>
                  <a:gd name="T9" fmla="*/ 19 h 19"/>
                  <a:gd name="T10" fmla="*/ 11 w 26"/>
                  <a:gd name="T11" fmla="*/ 16 h 19"/>
                  <a:gd name="T12" fmla="*/ 15 w 26"/>
                  <a:gd name="T13" fmla="*/ 14 h 19"/>
                  <a:gd name="T14" fmla="*/ 20 w 26"/>
                  <a:gd name="T15" fmla="*/ 10 h 19"/>
                  <a:gd name="T16" fmla="*/ 22 w 26"/>
                  <a:gd name="T17" fmla="*/ 6 h 19"/>
                  <a:gd name="T18" fmla="*/ 25 w 26"/>
                  <a:gd name="T19" fmla="*/ 3 h 19"/>
                  <a:gd name="T20" fmla="*/ 26 w 26"/>
                  <a:gd name="T21" fmla="*/ 1 h 19"/>
                  <a:gd name="T22" fmla="*/ 26 w 26"/>
                  <a:gd name="T23" fmla="*/ 0 h 19"/>
                  <a:gd name="T24" fmla="*/ 26 w 26"/>
                  <a:gd name="T25" fmla="*/ 0 h 19"/>
                  <a:gd name="T26" fmla="*/ 25 w 26"/>
                  <a:gd name="T27" fmla="*/ 0 h 19"/>
                  <a:gd name="T28" fmla="*/ 24 w 26"/>
                  <a:gd name="T29" fmla="*/ 0 h 19"/>
                  <a:gd name="T30" fmla="*/ 21 w 26"/>
                  <a:gd name="T31" fmla="*/ 4 h 19"/>
                  <a:gd name="T32" fmla="*/ 18 w 26"/>
                  <a:gd name="T33" fmla="*/ 7 h 19"/>
                  <a:gd name="T34" fmla="*/ 13 w 26"/>
                  <a:gd name="T35" fmla="*/ 10 h 19"/>
                  <a:gd name="T36" fmla="*/ 6 w 26"/>
                  <a:gd name="T37" fmla="*/ 11 h 19"/>
                  <a:gd name="T38" fmla="*/ 3 w 26"/>
                  <a:gd name="T39" fmla="*/ 14 h 19"/>
                  <a:gd name="T40" fmla="*/ 0 w 26"/>
                  <a:gd name="T41" fmla="*/ 15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9"/>
                  <a:gd name="T65" fmla="*/ 26 w 26"/>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19">
                    <a:moveTo>
                      <a:pt x="0" y="15"/>
                    </a:moveTo>
                    <a:lnTo>
                      <a:pt x="0" y="16"/>
                    </a:lnTo>
                    <a:lnTo>
                      <a:pt x="0" y="18"/>
                    </a:lnTo>
                    <a:lnTo>
                      <a:pt x="2" y="19"/>
                    </a:lnTo>
                    <a:lnTo>
                      <a:pt x="5" y="19"/>
                    </a:lnTo>
                    <a:lnTo>
                      <a:pt x="11" y="16"/>
                    </a:lnTo>
                    <a:lnTo>
                      <a:pt x="15" y="14"/>
                    </a:lnTo>
                    <a:lnTo>
                      <a:pt x="20" y="10"/>
                    </a:lnTo>
                    <a:lnTo>
                      <a:pt x="22" y="6"/>
                    </a:lnTo>
                    <a:lnTo>
                      <a:pt x="25" y="3"/>
                    </a:lnTo>
                    <a:lnTo>
                      <a:pt x="26" y="1"/>
                    </a:lnTo>
                    <a:lnTo>
                      <a:pt x="26" y="0"/>
                    </a:lnTo>
                    <a:lnTo>
                      <a:pt x="25" y="0"/>
                    </a:lnTo>
                    <a:lnTo>
                      <a:pt x="24" y="0"/>
                    </a:lnTo>
                    <a:lnTo>
                      <a:pt x="21" y="4"/>
                    </a:lnTo>
                    <a:lnTo>
                      <a:pt x="18" y="7"/>
                    </a:lnTo>
                    <a:lnTo>
                      <a:pt x="13" y="10"/>
                    </a:lnTo>
                    <a:lnTo>
                      <a:pt x="6" y="11"/>
                    </a:lnTo>
                    <a:lnTo>
                      <a:pt x="3" y="14"/>
                    </a:lnTo>
                    <a:lnTo>
                      <a:pt x="0" y="15"/>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52" name="Freeform 306"/>
              <p:cNvSpPr>
                <a:spLocks/>
              </p:cNvSpPr>
              <p:nvPr/>
            </p:nvSpPr>
            <p:spPr bwMode="auto">
              <a:xfrm>
                <a:off x="3837" y="3751"/>
                <a:ext cx="7" cy="23"/>
              </a:xfrm>
              <a:custGeom>
                <a:avLst/>
                <a:gdLst>
                  <a:gd name="T0" fmla="*/ 0 w 7"/>
                  <a:gd name="T1" fmla="*/ 21 h 23"/>
                  <a:gd name="T2" fmla="*/ 1 w 7"/>
                  <a:gd name="T3" fmla="*/ 23 h 23"/>
                  <a:gd name="T4" fmla="*/ 3 w 7"/>
                  <a:gd name="T5" fmla="*/ 23 h 23"/>
                  <a:gd name="T6" fmla="*/ 5 w 7"/>
                  <a:gd name="T7" fmla="*/ 23 h 23"/>
                  <a:gd name="T8" fmla="*/ 7 w 7"/>
                  <a:gd name="T9" fmla="*/ 21 h 23"/>
                  <a:gd name="T10" fmla="*/ 7 w 7"/>
                  <a:gd name="T11" fmla="*/ 16 h 23"/>
                  <a:gd name="T12" fmla="*/ 5 w 7"/>
                  <a:gd name="T13" fmla="*/ 11 h 23"/>
                  <a:gd name="T14" fmla="*/ 4 w 7"/>
                  <a:gd name="T15" fmla="*/ 7 h 23"/>
                  <a:gd name="T16" fmla="*/ 4 w 7"/>
                  <a:gd name="T17" fmla="*/ 6 h 23"/>
                  <a:gd name="T18" fmla="*/ 5 w 7"/>
                  <a:gd name="T19" fmla="*/ 3 h 23"/>
                  <a:gd name="T20" fmla="*/ 5 w 7"/>
                  <a:gd name="T21" fmla="*/ 0 h 23"/>
                  <a:gd name="T22" fmla="*/ 5 w 7"/>
                  <a:gd name="T23" fmla="*/ 0 h 23"/>
                  <a:gd name="T24" fmla="*/ 4 w 7"/>
                  <a:gd name="T25" fmla="*/ 0 h 23"/>
                  <a:gd name="T26" fmla="*/ 3 w 7"/>
                  <a:gd name="T27" fmla="*/ 4 h 23"/>
                  <a:gd name="T28" fmla="*/ 1 w 7"/>
                  <a:gd name="T29" fmla="*/ 10 h 23"/>
                  <a:gd name="T30" fmla="*/ 0 w 7"/>
                  <a:gd name="T31" fmla="*/ 14 h 23"/>
                  <a:gd name="T32" fmla="*/ 0 w 7"/>
                  <a:gd name="T33" fmla="*/ 18 h 23"/>
                  <a:gd name="T34" fmla="*/ 0 w 7"/>
                  <a:gd name="T35" fmla="*/ 21 h 23"/>
                  <a:gd name="T36" fmla="*/ 0 w 7"/>
                  <a:gd name="T37" fmla="*/ 21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23"/>
                  <a:gd name="T59" fmla="*/ 7 w 7"/>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23">
                    <a:moveTo>
                      <a:pt x="0" y="21"/>
                    </a:moveTo>
                    <a:lnTo>
                      <a:pt x="1" y="23"/>
                    </a:lnTo>
                    <a:lnTo>
                      <a:pt x="3" y="23"/>
                    </a:lnTo>
                    <a:lnTo>
                      <a:pt x="5" y="23"/>
                    </a:lnTo>
                    <a:lnTo>
                      <a:pt x="7" y="21"/>
                    </a:lnTo>
                    <a:lnTo>
                      <a:pt x="7" y="16"/>
                    </a:lnTo>
                    <a:lnTo>
                      <a:pt x="5" y="11"/>
                    </a:lnTo>
                    <a:lnTo>
                      <a:pt x="4" y="7"/>
                    </a:lnTo>
                    <a:lnTo>
                      <a:pt x="4" y="6"/>
                    </a:lnTo>
                    <a:lnTo>
                      <a:pt x="5" y="3"/>
                    </a:lnTo>
                    <a:lnTo>
                      <a:pt x="5" y="0"/>
                    </a:lnTo>
                    <a:lnTo>
                      <a:pt x="4" y="0"/>
                    </a:lnTo>
                    <a:lnTo>
                      <a:pt x="3" y="4"/>
                    </a:lnTo>
                    <a:lnTo>
                      <a:pt x="1" y="10"/>
                    </a:lnTo>
                    <a:lnTo>
                      <a:pt x="0" y="14"/>
                    </a:lnTo>
                    <a:lnTo>
                      <a:pt x="0" y="18"/>
                    </a:lnTo>
                    <a:lnTo>
                      <a:pt x="0" y="21"/>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53" name="Freeform 307"/>
              <p:cNvSpPr>
                <a:spLocks/>
              </p:cNvSpPr>
              <p:nvPr/>
            </p:nvSpPr>
            <p:spPr bwMode="auto">
              <a:xfrm>
                <a:off x="3846" y="3737"/>
                <a:ext cx="9" cy="24"/>
              </a:xfrm>
              <a:custGeom>
                <a:avLst/>
                <a:gdLst>
                  <a:gd name="T0" fmla="*/ 2 w 9"/>
                  <a:gd name="T1" fmla="*/ 22 h 24"/>
                  <a:gd name="T2" fmla="*/ 3 w 9"/>
                  <a:gd name="T3" fmla="*/ 24 h 24"/>
                  <a:gd name="T4" fmla="*/ 4 w 9"/>
                  <a:gd name="T5" fmla="*/ 24 h 24"/>
                  <a:gd name="T6" fmla="*/ 7 w 9"/>
                  <a:gd name="T7" fmla="*/ 22 h 24"/>
                  <a:gd name="T8" fmla="*/ 9 w 9"/>
                  <a:gd name="T9" fmla="*/ 21 h 24"/>
                  <a:gd name="T10" fmla="*/ 7 w 9"/>
                  <a:gd name="T11" fmla="*/ 17 h 24"/>
                  <a:gd name="T12" fmla="*/ 4 w 9"/>
                  <a:gd name="T13" fmla="*/ 11 h 24"/>
                  <a:gd name="T14" fmla="*/ 3 w 9"/>
                  <a:gd name="T15" fmla="*/ 9 h 24"/>
                  <a:gd name="T16" fmla="*/ 2 w 9"/>
                  <a:gd name="T17" fmla="*/ 6 h 24"/>
                  <a:gd name="T18" fmla="*/ 2 w 9"/>
                  <a:gd name="T19" fmla="*/ 3 h 24"/>
                  <a:gd name="T20" fmla="*/ 2 w 9"/>
                  <a:gd name="T21" fmla="*/ 0 h 24"/>
                  <a:gd name="T22" fmla="*/ 2 w 9"/>
                  <a:gd name="T23" fmla="*/ 0 h 24"/>
                  <a:gd name="T24" fmla="*/ 0 w 9"/>
                  <a:gd name="T25" fmla="*/ 0 h 24"/>
                  <a:gd name="T26" fmla="*/ 0 w 9"/>
                  <a:gd name="T27" fmla="*/ 6 h 24"/>
                  <a:gd name="T28" fmla="*/ 0 w 9"/>
                  <a:gd name="T29" fmla="*/ 11 h 24"/>
                  <a:gd name="T30" fmla="*/ 0 w 9"/>
                  <a:gd name="T31" fmla="*/ 15 h 24"/>
                  <a:gd name="T32" fmla="*/ 0 w 9"/>
                  <a:gd name="T33" fmla="*/ 20 h 24"/>
                  <a:gd name="T34" fmla="*/ 0 w 9"/>
                  <a:gd name="T35" fmla="*/ 21 h 24"/>
                  <a:gd name="T36" fmla="*/ 2 w 9"/>
                  <a:gd name="T37" fmla="*/ 2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24"/>
                  <a:gd name="T59" fmla="*/ 9 w 9"/>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24">
                    <a:moveTo>
                      <a:pt x="2" y="22"/>
                    </a:moveTo>
                    <a:lnTo>
                      <a:pt x="3" y="24"/>
                    </a:lnTo>
                    <a:lnTo>
                      <a:pt x="4" y="24"/>
                    </a:lnTo>
                    <a:lnTo>
                      <a:pt x="7" y="22"/>
                    </a:lnTo>
                    <a:lnTo>
                      <a:pt x="9" y="21"/>
                    </a:lnTo>
                    <a:lnTo>
                      <a:pt x="7" y="17"/>
                    </a:lnTo>
                    <a:lnTo>
                      <a:pt x="4" y="11"/>
                    </a:lnTo>
                    <a:lnTo>
                      <a:pt x="3" y="9"/>
                    </a:lnTo>
                    <a:lnTo>
                      <a:pt x="2" y="6"/>
                    </a:lnTo>
                    <a:lnTo>
                      <a:pt x="2" y="3"/>
                    </a:lnTo>
                    <a:lnTo>
                      <a:pt x="2" y="0"/>
                    </a:lnTo>
                    <a:lnTo>
                      <a:pt x="0" y="0"/>
                    </a:lnTo>
                    <a:lnTo>
                      <a:pt x="0" y="6"/>
                    </a:lnTo>
                    <a:lnTo>
                      <a:pt x="0" y="11"/>
                    </a:lnTo>
                    <a:lnTo>
                      <a:pt x="0" y="15"/>
                    </a:lnTo>
                    <a:lnTo>
                      <a:pt x="0" y="20"/>
                    </a:lnTo>
                    <a:lnTo>
                      <a:pt x="0" y="21"/>
                    </a:lnTo>
                    <a:lnTo>
                      <a:pt x="2" y="22"/>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54" name="Freeform 308"/>
              <p:cNvSpPr>
                <a:spLocks/>
              </p:cNvSpPr>
              <p:nvPr/>
            </p:nvSpPr>
            <p:spPr bwMode="auto">
              <a:xfrm>
                <a:off x="3821" y="3784"/>
                <a:ext cx="28" cy="16"/>
              </a:xfrm>
              <a:custGeom>
                <a:avLst/>
                <a:gdLst>
                  <a:gd name="T0" fmla="*/ 1 w 28"/>
                  <a:gd name="T1" fmla="*/ 11 h 16"/>
                  <a:gd name="T2" fmla="*/ 0 w 28"/>
                  <a:gd name="T3" fmla="*/ 12 h 16"/>
                  <a:gd name="T4" fmla="*/ 0 w 28"/>
                  <a:gd name="T5" fmla="*/ 15 h 16"/>
                  <a:gd name="T6" fmla="*/ 1 w 28"/>
                  <a:gd name="T7" fmla="*/ 15 h 16"/>
                  <a:gd name="T8" fmla="*/ 4 w 28"/>
                  <a:gd name="T9" fmla="*/ 16 h 16"/>
                  <a:gd name="T10" fmla="*/ 10 w 28"/>
                  <a:gd name="T11" fmla="*/ 13 h 16"/>
                  <a:gd name="T12" fmla="*/ 14 w 28"/>
                  <a:gd name="T13" fmla="*/ 11 h 16"/>
                  <a:gd name="T14" fmla="*/ 19 w 28"/>
                  <a:gd name="T15" fmla="*/ 8 h 16"/>
                  <a:gd name="T16" fmla="*/ 23 w 28"/>
                  <a:gd name="T17" fmla="*/ 4 h 16"/>
                  <a:gd name="T18" fmla="*/ 25 w 28"/>
                  <a:gd name="T19" fmla="*/ 3 h 16"/>
                  <a:gd name="T20" fmla="*/ 27 w 28"/>
                  <a:gd name="T21" fmla="*/ 1 h 16"/>
                  <a:gd name="T22" fmla="*/ 28 w 28"/>
                  <a:gd name="T23" fmla="*/ 0 h 16"/>
                  <a:gd name="T24" fmla="*/ 28 w 28"/>
                  <a:gd name="T25" fmla="*/ 0 h 16"/>
                  <a:gd name="T26" fmla="*/ 27 w 28"/>
                  <a:gd name="T27" fmla="*/ 0 h 16"/>
                  <a:gd name="T28" fmla="*/ 25 w 28"/>
                  <a:gd name="T29" fmla="*/ 0 h 16"/>
                  <a:gd name="T30" fmla="*/ 23 w 28"/>
                  <a:gd name="T31" fmla="*/ 3 h 16"/>
                  <a:gd name="T32" fmla="*/ 19 w 28"/>
                  <a:gd name="T33" fmla="*/ 5 h 16"/>
                  <a:gd name="T34" fmla="*/ 13 w 28"/>
                  <a:gd name="T35" fmla="*/ 8 h 16"/>
                  <a:gd name="T36" fmla="*/ 6 w 28"/>
                  <a:gd name="T37" fmla="*/ 8 h 16"/>
                  <a:gd name="T38" fmla="*/ 2 w 28"/>
                  <a:gd name="T39" fmla="*/ 11 h 16"/>
                  <a:gd name="T40" fmla="*/ 1 w 28"/>
                  <a:gd name="T41" fmla="*/ 1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6"/>
                  <a:gd name="T65" fmla="*/ 28 w 28"/>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6">
                    <a:moveTo>
                      <a:pt x="1" y="11"/>
                    </a:moveTo>
                    <a:lnTo>
                      <a:pt x="0" y="12"/>
                    </a:lnTo>
                    <a:lnTo>
                      <a:pt x="0" y="15"/>
                    </a:lnTo>
                    <a:lnTo>
                      <a:pt x="1" y="15"/>
                    </a:lnTo>
                    <a:lnTo>
                      <a:pt x="4" y="16"/>
                    </a:lnTo>
                    <a:lnTo>
                      <a:pt x="10" y="13"/>
                    </a:lnTo>
                    <a:lnTo>
                      <a:pt x="14" y="11"/>
                    </a:lnTo>
                    <a:lnTo>
                      <a:pt x="19" y="8"/>
                    </a:lnTo>
                    <a:lnTo>
                      <a:pt x="23" y="4"/>
                    </a:lnTo>
                    <a:lnTo>
                      <a:pt x="25" y="3"/>
                    </a:lnTo>
                    <a:lnTo>
                      <a:pt x="27" y="1"/>
                    </a:lnTo>
                    <a:lnTo>
                      <a:pt x="28" y="0"/>
                    </a:lnTo>
                    <a:lnTo>
                      <a:pt x="27" y="0"/>
                    </a:lnTo>
                    <a:lnTo>
                      <a:pt x="25" y="0"/>
                    </a:lnTo>
                    <a:lnTo>
                      <a:pt x="23" y="3"/>
                    </a:lnTo>
                    <a:lnTo>
                      <a:pt x="19" y="5"/>
                    </a:lnTo>
                    <a:lnTo>
                      <a:pt x="13" y="8"/>
                    </a:lnTo>
                    <a:lnTo>
                      <a:pt x="6" y="8"/>
                    </a:lnTo>
                    <a:lnTo>
                      <a:pt x="2" y="11"/>
                    </a:lnTo>
                    <a:lnTo>
                      <a:pt x="1" y="11"/>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55" name="Freeform 309"/>
              <p:cNvSpPr>
                <a:spLocks/>
              </p:cNvSpPr>
              <p:nvPr/>
            </p:nvSpPr>
            <p:spPr bwMode="auto">
              <a:xfrm>
                <a:off x="3823" y="3767"/>
                <a:ext cx="10" cy="24"/>
              </a:xfrm>
              <a:custGeom>
                <a:avLst/>
                <a:gdLst>
                  <a:gd name="T0" fmla="*/ 0 w 10"/>
                  <a:gd name="T1" fmla="*/ 21 h 24"/>
                  <a:gd name="T2" fmla="*/ 2 w 10"/>
                  <a:gd name="T3" fmla="*/ 22 h 24"/>
                  <a:gd name="T4" fmla="*/ 3 w 10"/>
                  <a:gd name="T5" fmla="*/ 24 h 24"/>
                  <a:gd name="T6" fmla="*/ 6 w 10"/>
                  <a:gd name="T7" fmla="*/ 24 h 24"/>
                  <a:gd name="T8" fmla="*/ 7 w 10"/>
                  <a:gd name="T9" fmla="*/ 22 h 24"/>
                  <a:gd name="T10" fmla="*/ 7 w 10"/>
                  <a:gd name="T11" fmla="*/ 18 h 24"/>
                  <a:gd name="T12" fmla="*/ 7 w 10"/>
                  <a:gd name="T13" fmla="*/ 11 h 24"/>
                  <a:gd name="T14" fmla="*/ 7 w 10"/>
                  <a:gd name="T15" fmla="*/ 9 h 24"/>
                  <a:gd name="T16" fmla="*/ 8 w 10"/>
                  <a:gd name="T17" fmla="*/ 6 h 24"/>
                  <a:gd name="T18" fmla="*/ 10 w 10"/>
                  <a:gd name="T19" fmla="*/ 3 h 24"/>
                  <a:gd name="T20" fmla="*/ 10 w 10"/>
                  <a:gd name="T21" fmla="*/ 2 h 24"/>
                  <a:gd name="T22" fmla="*/ 10 w 10"/>
                  <a:gd name="T23" fmla="*/ 0 h 24"/>
                  <a:gd name="T24" fmla="*/ 8 w 10"/>
                  <a:gd name="T25" fmla="*/ 0 h 24"/>
                  <a:gd name="T26" fmla="*/ 7 w 10"/>
                  <a:gd name="T27" fmla="*/ 5 h 24"/>
                  <a:gd name="T28" fmla="*/ 4 w 10"/>
                  <a:gd name="T29" fmla="*/ 10 h 24"/>
                  <a:gd name="T30" fmla="*/ 2 w 10"/>
                  <a:gd name="T31" fmla="*/ 14 h 24"/>
                  <a:gd name="T32" fmla="*/ 0 w 10"/>
                  <a:gd name="T33" fmla="*/ 17 h 24"/>
                  <a:gd name="T34" fmla="*/ 0 w 10"/>
                  <a:gd name="T35" fmla="*/ 20 h 24"/>
                  <a:gd name="T36" fmla="*/ 0 w 10"/>
                  <a:gd name="T37" fmla="*/ 21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24"/>
                  <a:gd name="T59" fmla="*/ 10 w 10"/>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24">
                    <a:moveTo>
                      <a:pt x="0" y="21"/>
                    </a:moveTo>
                    <a:lnTo>
                      <a:pt x="2" y="22"/>
                    </a:lnTo>
                    <a:lnTo>
                      <a:pt x="3" y="24"/>
                    </a:lnTo>
                    <a:lnTo>
                      <a:pt x="6" y="24"/>
                    </a:lnTo>
                    <a:lnTo>
                      <a:pt x="7" y="22"/>
                    </a:lnTo>
                    <a:lnTo>
                      <a:pt x="7" y="18"/>
                    </a:lnTo>
                    <a:lnTo>
                      <a:pt x="7" y="11"/>
                    </a:lnTo>
                    <a:lnTo>
                      <a:pt x="7" y="9"/>
                    </a:lnTo>
                    <a:lnTo>
                      <a:pt x="8" y="6"/>
                    </a:lnTo>
                    <a:lnTo>
                      <a:pt x="10" y="3"/>
                    </a:lnTo>
                    <a:lnTo>
                      <a:pt x="10" y="2"/>
                    </a:lnTo>
                    <a:lnTo>
                      <a:pt x="10" y="0"/>
                    </a:lnTo>
                    <a:lnTo>
                      <a:pt x="8" y="0"/>
                    </a:lnTo>
                    <a:lnTo>
                      <a:pt x="7" y="5"/>
                    </a:lnTo>
                    <a:lnTo>
                      <a:pt x="4" y="10"/>
                    </a:lnTo>
                    <a:lnTo>
                      <a:pt x="2" y="14"/>
                    </a:lnTo>
                    <a:lnTo>
                      <a:pt x="0" y="17"/>
                    </a:lnTo>
                    <a:lnTo>
                      <a:pt x="0" y="20"/>
                    </a:lnTo>
                    <a:lnTo>
                      <a:pt x="0" y="21"/>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56" name="Freeform 310"/>
              <p:cNvSpPr>
                <a:spLocks/>
              </p:cNvSpPr>
              <p:nvPr/>
            </p:nvSpPr>
            <p:spPr bwMode="auto">
              <a:xfrm>
                <a:off x="3811" y="3780"/>
                <a:ext cx="11" cy="23"/>
              </a:xfrm>
              <a:custGeom>
                <a:avLst/>
                <a:gdLst>
                  <a:gd name="T0" fmla="*/ 0 w 11"/>
                  <a:gd name="T1" fmla="*/ 20 h 23"/>
                  <a:gd name="T2" fmla="*/ 1 w 11"/>
                  <a:gd name="T3" fmla="*/ 23 h 23"/>
                  <a:gd name="T4" fmla="*/ 3 w 11"/>
                  <a:gd name="T5" fmla="*/ 23 h 23"/>
                  <a:gd name="T6" fmla="*/ 5 w 11"/>
                  <a:gd name="T7" fmla="*/ 23 h 23"/>
                  <a:gd name="T8" fmla="*/ 7 w 11"/>
                  <a:gd name="T9" fmla="*/ 22 h 23"/>
                  <a:gd name="T10" fmla="*/ 8 w 11"/>
                  <a:gd name="T11" fmla="*/ 17 h 23"/>
                  <a:gd name="T12" fmla="*/ 8 w 11"/>
                  <a:gd name="T13" fmla="*/ 12 h 23"/>
                  <a:gd name="T14" fmla="*/ 8 w 11"/>
                  <a:gd name="T15" fmla="*/ 8 h 23"/>
                  <a:gd name="T16" fmla="*/ 8 w 11"/>
                  <a:gd name="T17" fmla="*/ 5 h 23"/>
                  <a:gd name="T18" fmla="*/ 10 w 11"/>
                  <a:gd name="T19" fmla="*/ 4 h 23"/>
                  <a:gd name="T20" fmla="*/ 11 w 11"/>
                  <a:gd name="T21" fmla="*/ 1 h 23"/>
                  <a:gd name="T22" fmla="*/ 11 w 11"/>
                  <a:gd name="T23" fmla="*/ 0 h 23"/>
                  <a:gd name="T24" fmla="*/ 10 w 11"/>
                  <a:gd name="T25" fmla="*/ 0 h 23"/>
                  <a:gd name="T26" fmla="*/ 7 w 11"/>
                  <a:gd name="T27" fmla="*/ 4 h 23"/>
                  <a:gd name="T28" fmla="*/ 4 w 11"/>
                  <a:gd name="T29" fmla="*/ 9 h 23"/>
                  <a:gd name="T30" fmla="*/ 3 w 11"/>
                  <a:gd name="T31" fmla="*/ 13 h 23"/>
                  <a:gd name="T32" fmla="*/ 1 w 11"/>
                  <a:gd name="T33" fmla="*/ 17 h 23"/>
                  <a:gd name="T34" fmla="*/ 0 w 11"/>
                  <a:gd name="T35" fmla="*/ 19 h 23"/>
                  <a:gd name="T36" fmla="*/ 0 w 11"/>
                  <a:gd name="T37" fmla="*/ 2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23"/>
                  <a:gd name="T59" fmla="*/ 11 w 11"/>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23">
                    <a:moveTo>
                      <a:pt x="0" y="20"/>
                    </a:moveTo>
                    <a:lnTo>
                      <a:pt x="1" y="23"/>
                    </a:lnTo>
                    <a:lnTo>
                      <a:pt x="3" y="23"/>
                    </a:lnTo>
                    <a:lnTo>
                      <a:pt x="5" y="23"/>
                    </a:lnTo>
                    <a:lnTo>
                      <a:pt x="7" y="22"/>
                    </a:lnTo>
                    <a:lnTo>
                      <a:pt x="8" y="17"/>
                    </a:lnTo>
                    <a:lnTo>
                      <a:pt x="8" y="12"/>
                    </a:lnTo>
                    <a:lnTo>
                      <a:pt x="8" y="8"/>
                    </a:lnTo>
                    <a:lnTo>
                      <a:pt x="8" y="5"/>
                    </a:lnTo>
                    <a:lnTo>
                      <a:pt x="10" y="4"/>
                    </a:lnTo>
                    <a:lnTo>
                      <a:pt x="11" y="1"/>
                    </a:lnTo>
                    <a:lnTo>
                      <a:pt x="11" y="0"/>
                    </a:lnTo>
                    <a:lnTo>
                      <a:pt x="10" y="0"/>
                    </a:lnTo>
                    <a:lnTo>
                      <a:pt x="7" y="4"/>
                    </a:lnTo>
                    <a:lnTo>
                      <a:pt x="4" y="9"/>
                    </a:lnTo>
                    <a:lnTo>
                      <a:pt x="3" y="13"/>
                    </a:lnTo>
                    <a:lnTo>
                      <a:pt x="1" y="17"/>
                    </a:lnTo>
                    <a:lnTo>
                      <a:pt x="0" y="19"/>
                    </a:lnTo>
                    <a:lnTo>
                      <a:pt x="0" y="20"/>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57" name="Freeform 311"/>
              <p:cNvSpPr>
                <a:spLocks/>
              </p:cNvSpPr>
              <p:nvPr/>
            </p:nvSpPr>
            <p:spPr bwMode="auto">
              <a:xfrm>
                <a:off x="3777" y="3797"/>
                <a:ext cx="46" cy="24"/>
              </a:xfrm>
              <a:custGeom>
                <a:avLst/>
                <a:gdLst>
                  <a:gd name="T0" fmla="*/ 0 w 46"/>
                  <a:gd name="T1" fmla="*/ 24 h 24"/>
                  <a:gd name="T2" fmla="*/ 8 w 46"/>
                  <a:gd name="T3" fmla="*/ 24 h 24"/>
                  <a:gd name="T4" fmla="*/ 31 w 46"/>
                  <a:gd name="T5" fmla="*/ 15 h 24"/>
                  <a:gd name="T6" fmla="*/ 44 w 46"/>
                  <a:gd name="T7" fmla="*/ 9 h 24"/>
                  <a:gd name="T8" fmla="*/ 46 w 46"/>
                  <a:gd name="T9" fmla="*/ 7 h 24"/>
                  <a:gd name="T10" fmla="*/ 46 w 46"/>
                  <a:gd name="T11" fmla="*/ 7 h 24"/>
                  <a:gd name="T12" fmla="*/ 46 w 46"/>
                  <a:gd name="T13" fmla="*/ 6 h 24"/>
                  <a:gd name="T14" fmla="*/ 45 w 46"/>
                  <a:gd name="T15" fmla="*/ 5 h 24"/>
                  <a:gd name="T16" fmla="*/ 44 w 46"/>
                  <a:gd name="T17" fmla="*/ 6 h 24"/>
                  <a:gd name="T18" fmla="*/ 42 w 46"/>
                  <a:gd name="T19" fmla="*/ 7 h 24"/>
                  <a:gd name="T20" fmla="*/ 38 w 46"/>
                  <a:gd name="T21" fmla="*/ 9 h 24"/>
                  <a:gd name="T22" fmla="*/ 35 w 46"/>
                  <a:gd name="T23" fmla="*/ 9 h 24"/>
                  <a:gd name="T24" fmla="*/ 33 w 46"/>
                  <a:gd name="T25" fmla="*/ 9 h 24"/>
                  <a:gd name="T26" fmla="*/ 31 w 46"/>
                  <a:gd name="T27" fmla="*/ 3 h 24"/>
                  <a:gd name="T28" fmla="*/ 31 w 46"/>
                  <a:gd name="T29" fmla="*/ 0 h 24"/>
                  <a:gd name="T30" fmla="*/ 27 w 46"/>
                  <a:gd name="T31" fmla="*/ 5 h 24"/>
                  <a:gd name="T32" fmla="*/ 18 w 46"/>
                  <a:gd name="T33" fmla="*/ 13 h 24"/>
                  <a:gd name="T34" fmla="*/ 7 w 46"/>
                  <a:gd name="T35" fmla="*/ 21 h 24"/>
                  <a:gd name="T36" fmla="*/ 0 w 46"/>
                  <a:gd name="T37" fmla="*/ 2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24"/>
                  <a:gd name="T59" fmla="*/ 46 w 46"/>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24">
                    <a:moveTo>
                      <a:pt x="0" y="24"/>
                    </a:moveTo>
                    <a:lnTo>
                      <a:pt x="8" y="24"/>
                    </a:lnTo>
                    <a:lnTo>
                      <a:pt x="31" y="15"/>
                    </a:lnTo>
                    <a:lnTo>
                      <a:pt x="44" y="9"/>
                    </a:lnTo>
                    <a:lnTo>
                      <a:pt x="46" y="7"/>
                    </a:lnTo>
                    <a:lnTo>
                      <a:pt x="46" y="6"/>
                    </a:lnTo>
                    <a:lnTo>
                      <a:pt x="45" y="5"/>
                    </a:lnTo>
                    <a:lnTo>
                      <a:pt x="44" y="6"/>
                    </a:lnTo>
                    <a:lnTo>
                      <a:pt x="42" y="7"/>
                    </a:lnTo>
                    <a:lnTo>
                      <a:pt x="38" y="9"/>
                    </a:lnTo>
                    <a:lnTo>
                      <a:pt x="35" y="9"/>
                    </a:lnTo>
                    <a:lnTo>
                      <a:pt x="33" y="9"/>
                    </a:lnTo>
                    <a:lnTo>
                      <a:pt x="31" y="3"/>
                    </a:lnTo>
                    <a:lnTo>
                      <a:pt x="31" y="0"/>
                    </a:lnTo>
                    <a:lnTo>
                      <a:pt x="27" y="5"/>
                    </a:lnTo>
                    <a:lnTo>
                      <a:pt x="18" y="13"/>
                    </a:lnTo>
                    <a:lnTo>
                      <a:pt x="7" y="21"/>
                    </a:lnTo>
                    <a:lnTo>
                      <a:pt x="0" y="24"/>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58" name="Freeform 312"/>
              <p:cNvSpPr>
                <a:spLocks/>
              </p:cNvSpPr>
              <p:nvPr/>
            </p:nvSpPr>
            <p:spPr bwMode="auto">
              <a:xfrm>
                <a:off x="3860" y="3647"/>
                <a:ext cx="7" cy="35"/>
              </a:xfrm>
              <a:custGeom>
                <a:avLst/>
                <a:gdLst>
                  <a:gd name="T0" fmla="*/ 0 w 7"/>
                  <a:gd name="T1" fmla="*/ 0 h 35"/>
                  <a:gd name="T2" fmla="*/ 1 w 7"/>
                  <a:gd name="T3" fmla="*/ 2 h 35"/>
                  <a:gd name="T4" fmla="*/ 1 w 7"/>
                  <a:gd name="T5" fmla="*/ 2 h 35"/>
                  <a:gd name="T6" fmla="*/ 4 w 7"/>
                  <a:gd name="T7" fmla="*/ 18 h 35"/>
                  <a:gd name="T8" fmla="*/ 7 w 7"/>
                  <a:gd name="T9" fmla="*/ 35 h 35"/>
                  <a:gd name="T10" fmla="*/ 4 w 7"/>
                  <a:gd name="T11" fmla="*/ 32 h 35"/>
                  <a:gd name="T12" fmla="*/ 0 w 7"/>
                  <a:gd name="T13" fmla="*/ 26 h 35"/>
                  <a:gd name="T14" fmla="*/ 1 w 7"/>
                  <a:gd name="T15" fmla="*/ 21 h 35"/>
                  <a:gd name="T16" fmla="*/ 1 w 7"/>
                  <a:gd name="T17" fmla="*/ 17 h 35"/>
                  <a:gd name="T18" fmla="*/ 1 w 7"/>
                  <a:gd name="T19" fmla="*/ 9 h 35"/>
                  <a:gd name="T20" fmla="*/ 0 w 7"/>
                  <a:gd name="T21" fmla="*/ 2 h 35"/>
                  <a:gd name="T22" fmla="*/ 0 w 7"/>
                  <a:gd name="T23" fmla="*/ 2 h 35"/>
                  <a:gd name="T24" fmla="*/ 0 w 7"/>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35"/>
                  <a:gd name="T41" fmla="*/ 7 w 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35">
                    <a:moveTo>
                      <a:pt x="0" y="0"/>
                    </a:moveTo>
                    <a:lnTo>
                      <a:pt x="1" y="2"/>
                    </a:lnTo>
                    <a:lnTo>
                      <a:pt x="4" y="18"/>
                    </a:lnTo>
                    <a:lnTo>
                      <a:pt x="7" y="35"/>
                    </a:lnTo>
                    <a:lnTo>
                      <a:pt x="4" y="32"/>
                    </a:lnTo>
                    <a:lnTo>
                      <a:pt x="0" y="26"/>
                    </a:lnTo>
                    <a:lnTo>
                      <a:pt x="1" y="21"/>
                    </a:lnTo>
                    <a:lnTo>
                      <a:pt x="1" y="17"/>
                    </a:lnTo>
                    <a:lnTo>
                      <a:pt x="1" y="9"/>
                    </a:lnTo>
                    <a:lnTo>
                      <a:pt x="0" y="2"/>
                    </a:lnTo>
                    <a:lnTo>
                      <a:pt x="0" y="0"/>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59" name="Freeform 313"/>
              <p:cNvSpPr>
                <a:spLocks/>
              </p:cNvSpPr>
              <p:nvPr/>
            </p:nvSpPr>
            <p:spPr bwMode="auto">
              <a:xfrm>
                <a:off x="3864" y="3649"/>
                <a:ext cx="10" cy="33"/>
              </a:xfrm>
              <a:custGeom>
                <a:avLst/>
                <a:gdLst>
                  <a:gd name="T0" fmla="*/ 0 w 10"/>
                  <a:gd name="T1" fmla="*/ 0 h 33"/>
                  <a:gd name="T2" fmla="*/ 1 w 10"/>
                  <a:gd name="T3" fmla="*/ 0 h 33"/>
                  <a:gd name="T4" fmla="*/ 1 w 10"/>
                  <a:gd name="T5" fmla="*/ 1 h 33"/>
                  <a:gd name="T6" fmla="*/ 3 w 10"/>
                  <a:gd name="T7" fmla="*/ 8 h 33"/>
                  <a:gd name="T8" fmla="*/ 4 w 10"/>
                  <a:gd name="T9" fmla="*/ 13 h 33"/>
                  <a:gd name="T10" fmla="*/ 7 w 10"/>
                  <a:gd name="T11" fmla="*/ 18 h 33"/>
                  <a:gd name="T12" fmla="*/ 10 w 10"/>
                  <a:gd name="T13" fmla="*/ 24 h 33"/>
                  <a:gd name="T14" fmla="*/ 10 w 10"/>
                  <a:gd name="T15" fmla="*/ 27 h 33"/>
                  <a:gd name="T16" fmla="*/ 8 w 10"/>
                  <a:gd name="T17" fmla="*/ 30 h 33"/>
                  <a:gd name="T18" fmla="*/ 5 w 10"/>
                  <a:gd name="T19" fmla="*/ 31 h 33"/>
                  <a:gd name="T20" fmla="*/ 4 w 10"/>
                  <a:gd name="T21" fmla="*/ 33 h 33"/>
                  <a:gd name="T22" fmla="*/ 0 w 10"/>
                  <a:gd name="T23" fmla="*/ 1 h 33"/>
                  <a:gd name="T24" fmla="*/ 0 w 10"/>
                  <a:gd name="T25" fmla="*/ 0 h 33"/>
                  <a:gd name="T26" fmla="*/ 0 w 10"/>
                  <a:gd name="T27" fmla="*/ 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33"/>
                  <a:gd name="T44" fmla="*/ 10 w 10"/>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33">
                    <a:moveTo>
                      <a:pt x="0" y="0"/>
                    </a:moveTo>
                    <a:lnTo>
                      <a:pt x="1" y="0"/>
                    </a:lnTo>
                    <a:lnTo>
                      <a:pt x="1" y="1"/>
                    </a:lnTo>
                    <a:lnTo>
                      <a:pt x="3" y="8"/>
                    </a:lnTo>
                    <a:lnTo>
                      <a:pt x="4" y="13"/>
                    </a:lnTo>
                    <a:lnTo>
                      <a:pt x="7" y="18"/>
                    </a:lnTo>
                    <a:lnTo>
                      <a:pt x="10" y="24"/>
                    </a:lnTo>
                    <a:lnTo>
                      <a:pt x="10" y="27"/>
                    </a:lnTo>
                    <a:lnTo>
                      <a:pt x="8" y="30"/>
                    </a:lnTo>
                    <a:lnTo>
                      <a:pt x="5" y="31"/>
                    </a:lnTo>
                    <a:lnTo>
                      <a:pt x="4" y="33"/>
                    </a:lnTo>
                    <a:lnTo>
                      <a:pt x="0" y="1"/>
                    </a:lnTo>
                    <a:lnTo>
                      <a:pt x="0" y="0"/>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60" name="Freeform 314"/>
              <p:cNvSpPr>
                <a:spLocks/>
              </p:cNvSpPr>
              <p:nvPr/>
            </p:nvSpPr>
            <p:spPr bwMode="auto">
              <a:xfrm>
                <a:off x="3671" y="3661"/>
                <a:ext cx="17" cy="29"/>
              </a:xfrm>
              <a:custGeom>
                <a:avLst/>
                <a:gdLst>
                  <a:gd name="T0" fmla="*/ 16 w 17"/>
                  <a:gd name="T1" fmla="*/ 0 h 29"/>
                  <a:gd name="T2" fmla="*/ 15 w 17"/>
                  <a:gd name="T3" fmla="*/ 0 h 29"/>
                  <a:gd name="T4" fmla="*/ 15 w 17"/>
                  <a:gd name="T5" fmla="*/ 3 h 29"/>
                  <a:gd name="T6" fmla="*/ 13 w 17"/>
                  <a:gd name="T7" fmla="*/ 8 h 29"/>
                  <a:gd name="T8" fmla="*/ 11 w 17"/>
                  <a:gd name="T9" fmla="*/ 12 h 29"/>
                  <a:gd name="T10" fmla="*/ 9 w 17"/>
                  <a:gd name="T11" fmla="*/ 15 h 29"/>
                  <a:gd name="T12" fmla="*/ 5 w 17"/>
                  <a:gd name="T13" fmla="*/ 18 h 29"/>
                  <a:gd name="T14" fmla="*/ 3 w 17"/>
                  <a:gd name="T15" fmla="*/ 22 h 29"/>
                  <a:gd name="T16" fmla="*/ 0 w 17"/>
                  <a:gd name="T17" fmla="*/ 26 h 29"/>
                  <a:gd name="T18" fmla="*/ 1 w 17"/>
                  <a:gd name="T19" fmla="*/ 27 h 29"/>
                  <a:gd name="T20" fmla="*/ 3 w 17"/>
                  <a:gd name="T21" fmla="*/ 29 h 29"/>
                  <a:gd name="T22" fmla="*/ 5 w 17"/>
                  <a:gd name="T23" fmla="*/ 27 h 29"/>
                  <a:gd name="T24" fmla="*/ 8 w 17"/>
                  <a:gd name="T25" fmla="*/ 23 h 29"/>
                  <a:gd name="T26" fmla="*/ 11 w 17"/>
                  <a:gd name="T27" fmla="*/ 21 h 29"/>
                  <a:gd name="T28" fmla="*/ 12 w 17"/>
                  <a:gd name="T29" fmla="*/ 18 h 29"/>
                  <a:gd name="T30" fmla="*/ 15 w 17"/>
                  <a:gd name="T31" fmla="*/ 8 h 29"/>
                  <a:gd name="T32" fmla="*/ 17 w 17"/>
                  <a:gd name="T33" fmla="*/ 1 h 29"/>
                  <a:gd name="T34" fmla="*/ 17 w 17"/>
                  <a:gd name="T35" fmla="*/ 1 h 29"/>
                  <a:gd name="T36" fmla="*/ 16 w 17"/>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29"/>
                  <a:gd name="T59" fmla="*/ 17 w 17"/>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29">
                    <a:moveTo>
                      <a:pt x="16" y="0"/>
                    </a:moveTo>
                    <a:lnTo>
                      <a:pt x="15" y="0"/>
                    </a:lnTo>
                    <a:lnTo>
                      <a:pt x="15" y="3"/>
                    </a:lnTo>
                    <a:lnTo>
                      <a:pt x="13" y="8"/>
                    </a:lnTo>
                    <a:lnTo>
                      <a:pt x="11" y="12"/>
                    </a:lnTo>
                    <a:lnTo>
                      <a:pt x="9" y="15"/>
                    </a:lnTo>
                    <a:lnTo>
                      <a:pt x="5" y="18"/>
                    </a:lnTo>
                    <a:lnTo>
                      <a:pt x="3" y="22"/>
                    </a:lnTo>
                    <a:lnTo>
                      <a:pt x="0" y="26"/>
                    </a:lnTo>
                    <a:lnTo>
                      <a:pt x="1" y="27"/>
                    </a:lnTo>
                    <a:lnTo>
                      <a:pt x="3" y="29"/>
                    </a:lnTo>
                    <a:lnTo>
                      <a:pt x="5" y="27"/>
                    </a:lnTo>
                    <a:lnTo>
                      <a:pt x="8" y="23"/>
                    </a:lnTo>
                    <a:lnTo>
                      <a:pt x="11" y="21"/>
                    </a:lnTo>
                    <a:lnTo>
                      <a:pt x="12" y="18"/>
                    </a:lnTo>
                    <a:lnTo>
                      <a:pt x="15" y="8"/>
                    </a:lnTo>
                    <a:lnTo>
                      <a:pt x="17" y="1"/>
                    </a:lnTo>
                    <a:lnTo>
                      <a:pt x="16" y="0"/>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61" name="Freeform 315"/>
              <p:cNvSpPr>
                <a:spLocks/>
              </p:cNvSpPr>
              <p:nvPr/>
            </p:nvSpPr>
            <p:spPr bwMode="auto">
              <a:xfrm>
                <a:off x="3656" y="3668"/>
                <a:ext cx="15" cy="30"/>
              </a:xfrm>
              <a:custGeom>
                <a:avLst/>
                <a:gdLst>
                  <a:gd name="T0" fmla="*/ 13 w 15"/>
                  <a:gd name="T1" fmla="*/ 23 h 30"/>
                  <a:gd name="T2" fmla="*/ 15 w 15"/>
                  <a:gd name="T3" fmla="*/ 24 h 30"/>
                  <a:gd name="T4" fmla="*/ 13 w 15"/>
                  <a:gd name="T5" fmla="*/ 27 h 30"/>
                  <a:gd name="T6" fmla="*/ 12 w 15"/>
                  <a:gd name="T7" fmla="*/ 30 h 30"/>
                  <a:gd name="T8" fmla="*/ 9 w 15"/>
                  <a:gd name="T9" fmla="*/ 30 h 30"/>
                  <a:gd name="T10" fmla="*/ 8 w 15"/>
                  <a:gd name="T11" fmla="*/ 30 h 30"/>
                  <a:gd name="T12" fmla="*/ 5 w 15"/>
                  <a:gd name="T13" fmla="*/ 27 h 30"/>
                  <a:gd name="T14" fmla="*/ 4 w 15"/>
                  <a:gd name="T15" fmla="*/ 24 h 30"/>
                  <a:gd name="T16" fmla="*/ 3 w 15"/>
                  <a:gd name="T17" fmla="*/ 20 h 30"/>
                  <a:gd name="T18" fmla="*/ 1 w 15"/>
                  <a:gd name="T19" fmla="*/ 15 h 30"/>
                  <a:gd name="T20" fmla="*/ 1 w 15"/>
                  <a:gd name="T21" fmla="*/ 12 h 30"/>
                  <a:gd name="T22" fmla="*/ 1 w 15"/>
                  <a:gd name="T23" fmla="*/ 5 h 30"/>
                  <a:gd name="T24" fmla="*/ 0 w 15"/>
                  <a:gd name="T25" fmla="*/ 1 h 30"/>
                  <a:gd name="T26" fmla="*/ 0 w 15"/>
                  <a:gd name="T27" fmla="*/ 0 h 30"/>
                  <a:gd name="T28" fmla="*/ 1 w 15"/>
                  <a:gd name="T29" fmla="*/ 0 h 30"/>
                  <a:gd name="T30" fmla="*/ 3 w 15"/>
                  <a:gd name="T31" fmla="*/ 0 h 30"/>
                  <a:gd name="T32" fmla="*/ 3 w 15"/>
                  <a:gd name="T33" fmla="*/ 1 h 30"/>
                  <a:gd name="T34" fmla="*/ 3 w 15"/>
                  <a:gd name="T35" fmla="*/ 5 h 30"/>
                  <a:gd name="T36" fmla="*/ 3 w 15"/>
                  <a:gd name="T37" fmla="*/ 11 h 30"/>
                  <a:gd name="T38" fmla="*/ 3 w 15"/>
                  <a:gd name="T39" fmla="*/ 11 h 30"/>
                  <a:gd name="T40" fmla="*/ 4 w 15"/>
                  <a:gd name="T41" fmla="*/ 12 h 30"/>
                  <a:gd name="T42" fmla="*/ 9 w 15"/>
                  <a:gd name="T43" fmla="*/ 18 h 30"/>
                  <a:gd name="T44" fmla="*/ 13 w 15"/>
                  <a:gd name="T45" fmla="*/ 23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
                  <a:gd name="T70" fmla="*/ 0 h 30"/>
                  <a:gd name="T71" fmla="*/ 15 w 15"/>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 h="30">
                    <a:moveTo>
                      <a:pt x="13" y="23"/>
                    </a:moveTo>
                    <a:lnTo>
                      <a:pt x="15" y="24"/>
                    </a:lnTo>
                    <a:lnTo>
                      <a:pt x="13" y="27"/>
                    </a:lnTo>
                    <a:lnTo>
                      <a:pt x="12" y="30"/>
                    </a:lnTo>
                    <a:lnTo>
                      <a:pt x="9" y="30"/>
                    </a:lnTo>
                    <a:lnTo>
                      <a:pt x="8" y="30"/>
                    </a:lnTo>
                    <a:lnTo>
                      <a:pt x="5" y="27"/>
                    </a:lnTo>
                    <a:lnTo>
                      <a:pt x="4" y="24"/>
                    </a:lnTo>
                    <a:lnTo>
                      <a:pt x="3" y="20"/>
                    </a:lnTo>
                    <a:lnTo>
                      <a:pt x="1" y="15"/>
                    </a:lnTo>
                    <a:lnTo>
                      <a:pt x="1" y="12"/>
                    </a:lnTo>
                    <a:lnTo>
                      <a:pt x="1" y="5"/>
                    </a:lnTo>
                    <a:lnTo>
                      <a:pt x="0" y="1"/>
                    </a:lnTo>
                    <a:lnTo>
                      <a:pt x="0" y="0"/>
                    </a:lnTo>
                    <a:lnTo>
                      <a:pt x="1" y="0"/>
                    </a:lnTo>
                    <a:lnTo>
                      <a:pt x="3" y="0"/>
                    </a:lnTo>
                    <a:lnTo>
                      <a:pt x="3" y="1"/>
                    </a:lnTo>
                    <a:lnTo>
                      <a:pt x="3" y="5"/>
                    </a:lnTo>
                    <a:lnTo>
                      <a:pt x="3" y="11"/>
                    </a:lnTo>
                    <a:lnTo>
                      <a:pt x="4" y="12"/>
                    </a:lnTo>
                    <a:lnTo>
                      <a:pt x="9" y="18"/>
                    </a:lnTo>
                    <a:lnTo>
                      <a:pt x="13" y="23"/>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62" name="Freeform 316"/>
              <p:cNvSpPr>
                <a:spLocks/>
              </p:cNvSpPr>
              <p:nvPr/>
            </p:nvSpPr>
            <p:spPr bwMode="auto">
              <a:xfrm>
                <a:off x="3654" y="3688"/>
                <a:ext cx="18" cy="29"/>
              </a:xfrm>
              <a:custGeom>
                <a:avLst/>
                <a:gdLst>
                  <a:gd name="T0" fmla="*/ 17 w 18"/>
                  <a:gd name="T1" fmla="*/ 21 h 29"/>
                  <a:gd name="T2" fmla="*/ 18 w 18"/>
                  <a:gd name="T3" fmla="*/ 24 h 29"/>
                  <a:gd name="T4" fmla="*/ 18 w 18"/>
                  <a:gd name="T5" fmla="*/ 26 h 29"/>
                  <a:gd name="T6" fmla="*/ 15 w 18"/>
                  <a:gd name="T7" fmla="*/ 29 h 29"/>
                  <a:gd name="T8" fmla="*/ 14 w 18"/>
                  <a:gd name="T9" fmla="*/ 29 h 29"/>
                  <a:gd name="T10" fmla="*/ 11 w 18"/>
                  <a:gd name="T11" fmla="*/ 29 h 29"/>
                  <a:gd name="T12" fmla="*/ 9 w 18"/>
                  <a:gd name="T13" fmla="*/ 28 h 29"/>
                  <a:gd name="T14" fmla="*/ 7 w 18"/>
                  <a:gd name="T15" fmla="*/ 25 h 29"/>
                  <a:gd name="T16" fmla="*/ 5 w 18"/>
                  <a:gd name="T17" fmla="*/ 21 h 29"/>
                  <a:gd name="T18" fmla="*/ 3 w 18"/>
                  <a:gd name="T19" fmla="*/ 15 h 29"/>
                  <a:gd name="T20" fmla="*/ 3 w 18"/>
                  <a:gd name="T21" fmla="*/ 13 h 29"/>
                  <a:gd name="T22" fmla="*/ 0 w 18"/>
                  <a:gd name="T23" fmla="*/ 7 h 29"/>
                  <a:gd name="T24" fmla="*/ 0 w 18"/>
                  <a:gd name="T25" fmla="*/ 2 h 29"/>
                  <a:gd name="T26" fmla="*/ 0 w 18"/>
                  <a:gd name="T27" fmla="*/ 2 h 29"/>
                  <a:gd name="T28" fmla="*/ 0 w 18"/>
                  <a:gd name="T29" fmla="*/ 0 h 29"/>
                  <a:gd name="T30" fmla="*/ 2 w 18"/>
                  <a:gd name="T31" fmla="*/ 0 h 29"/>
                  <a:gd name="T32" fmla="*/ 2 w 18"/>
                  <a:gd name="T33" fmla="*/ 2 h 29"/>
                  <a:gd name="T34" fmla="*/ 3 w 18"/>
                  <a:gd name="T35" fmla="*/ 6 h 29"/>
                  <a:gd name="T36" fmla="*/ 5 w 18"/>
                  <a:gd name="T37" fmla="*/ 10 h 29"/>
                  <a:gd name="T38" fmla="*/ 5 w 18"/>
                  <a:gd name="T39" fmla="*/ 11 h 29"/>
                  <a:gd name="T40" fmla="*/ 6 w 18"/>
                  <a:gd name="T41" fmla="*/ 13 h 29"/>
                  <a:gd name="T42" fmla="*/ 11 w 18"/>
                  <a:gd name="T43" fmla="*/ 17 h 29"/>
                  <a:gd name="T44" fmla="*/ 17 w 18"/>
                  <a:gd name="T45" fmla="*/ 21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9"/>
                  <a:gd name="T71" fmla="*/ 18 w 18"/>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9">
                    <a:moveTo>
                      <a:pt x="17" y="21"/>
                    </a:moveTo>
                    <a:lnTo>
                      <a:pt x="18" y="24"/>
                    </a:lnTo>
                    <a:lnTo>
                      <a:pt x="18" y="26"/>
                    </a:lnTo>
                    <a:lnTo>
                      <a:pt x="15" y="29"/>
                    </a:lnTo>
                    <a:lnTo>
                      <a:pt x="14" y="29"/>
                    </a:lnTo>
                    <a:lnTo>
                      <a:pt x="11" y="29"/>
                    </a:lnTo>
                    <a:lnTo>
                      <a:pt x="9" y="28"/>
                    </a:lnTo>
                    <a:lnTo>
                      <a:pt x="7" y="25"/>
                    </a:lnTo>
                    <a:lnTo>
                      <a:pt x="5" y="21"/>
                    </a:lnTo>
                    <a:lnTo>
                      <a:pt x="3" y="15"/>
                    </a:lnTo>
                    <a:lnTo>
                      <a:pt x="3" y="13"/>
                    </a:lnTo>
                    <a:lnTo>
                      <a:pt x="0" y="7"/>
                    </a:lnTo>
                    <a:lnTo>
                      <a:pt x="0" y="2"/>
                    </a:lnTo>
                    <a:lnTo>
                      <a:pt x="0" y="0"/>
                    </a:lnTo>
                    <a:lnTo>
                      <a:pt x="2" y="0"/>
                    </a:lnTo>
                    <a:lnTo>
                      <a:pt x="2" y="2"/>
                    </a:lnTo>
                    <a:lnTo>
                      <a:pt x="3" y="6"/>
                    </a:lnTo>
                    <a:lnTo>
                      <a:pt x="5" y="10"/>
                    </a:lnTo>
                    <a:lnTo>
                      <a:pt x="5" y="11"/>
                    </a:lnTo>
                    <a:lnTo>
                      <a:pt x="6" y="13"/>
                    </a:lnTo>
                    <a:lnTo>
                      <a:pt x="11" y="17"/>
                    </a:lnTo>
                    <a:lnTo>
                      <a:pt x="17" y="21"/>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63" name="Freeform 317"/>
              <p:cNvSpPr>
                <a:spLocks/>
              </p:cNvSpPr>
              <p:nvPr/>
            </p:nvSpPr>
            <p:spPr bwMode="auto">
              <a:xfrm>
                <a:off x="3669" y="3679"/>
                <a:ext cx="17" cy="27"/>
              </a:xfrm>
              <a:custGeom>
                <a:avLst/>
                <a:gdLst>
                  <a:gd name="T0" fmla="*/ 17 w 17"/>
                  <a:gd name="T1" fmla="*/ 0 h 27"/>
                  <a:gd name="T2" fmla="*/ 15 w 17"/>
                  <a:gd name="T3" fmla="*/ 0 h 27"/>
                  <a:gd name="T4" fmla="*/ 14 w 17"/>
                  <a:gd name="T5" fmla="*/ 1 h 27"/>
                  <a:gd name="T6" fmla="*/ 13 w 17"/>
                  <a:gd name="T7" fmla="*/ 7 h 27"/>
                  <a:gd name="T8" fmla="*/ 11 w 17"/>
                  <a:gd name="T9" fmla="*/ 11 h 27"/>
                  <a:gd name="T10" fmla="*/ 9 w 17"/>
                  <a:gd name="T11" fmla="*/ 13 h 27"/>
                  <a:gd name="T12" fmla="*/ 6 w 17"/>
                  <a:gd name="T13" fmla="*/ 18 h 27"/>
                  <a:gd name="T14" fmla="*/ 3 w 17"/>
                  <a:gd name="T15" fmla="*/ 22 h 27"/>
                  <a:gd name="T16" fmla="*/ 0 w 17"/>
                  <a:gd name="T17" fmla="*/ 26 h 27"/>
                  <a:gd name="T18" fmla="*/ 2 w 17"/>
                  <a:gd name="T19" fmla="*/ 27 h 27"/>
                  <a:gd name="T20" fmla="*/ 5 w 17"/>
                  <a:gd name="T21" fmla="*/ 27 h 27"/>
                  <a:gd name="T22" fmla="*/ 6 w 17"/>
                  <a:gd name="T23" fmla="*/ 26 h 27"/>
                  <a:gd name="T24" fmla="*/ 9 w 17"/>
                  <a:gd name="T25" fmla="*/ 23 h 27"/>
                  <a:gd name="T26" fmla="*/ 11 w 17"/>
                  <a:gd name="T27" fmla="*/ 19 h 27"/>
                  <a:gd name="T28" fmla="*/ 13 w 17"/>
                  <a:gd name="T29" fmla="*/ 16 h 27"/>
                  <a:gd name="T30" fmla="*/ 15 w 17"/>
                  <a:gd name="T31" fmla="*/ 8 h 27"/>
                  <a:gd name="T32" fmla="*/ 17 w 17"/>
                  <a:gd name="T33" fmla="*/ 1 h 27"/>
                  <a:gd name="T34" fmla="*/ 17 w 17"/>
                  <a:gd name="T35" fmla="*/ 0 h 27"/>
                  <a:gd name="T36" fmla="*/ 17 w 17"/>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27"/>
                  <a:gd name="T59" fmla="*/ 17 w 17"/>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27">
                    <a:moveTo>
                      <a:pt x="17" y="0"/>
                    </a:moveTo>
                    <a:lnTo>
                      <a:pt x="15" y="0"/>
                    </a:lnTo>
                    <a:lnTo>
                      <a:pt x="14" y="1"/>
                    </a:lnTo>
                    <a:lnTo>
                      <a:pt x="13" y="7"/>
                    </a:lnTo>
                    <a:lnTo>
                      <a:pt x="11" y="11"/>
                    </a:lnTo>
                    <a:lnTo>
                      <a:pt x="9" y="13"/>
                    </a:lnTo>
                    <a:lnTo>
                      <a:pt x="6" y="18"/>
                    </a:lnTo>
                    <a:lnTo>
                      <a:pt x="3" y="22"/>
                    </a:lnTo>
                    <a:lnTo>
                      <a:pt x="0" y="26"/>
                    </a:lnTo>
                    <a:lnTo>
                      <a:pt x="2" y="27"/>
                    </a:lnTo>
                    <a:lnTo>
                      <a:pt x="5" y="27"/>
                    </a:lnTo>
                    <a:lnTo>
                      <a:pt x="6" y="26"/>
                    </a:lnTo>
                    <a:lnTo>
                      <a:pt x="9" y="23"/>
                    </a:lnTo>
                    <a:lnTo>
                      <a:pt x="11" y="19"/>
                    </a:lnTo>
                    <a:lnTo>
                      <a:pt x="13" y="16"/>
                    </a:lnTo>
                    <a:lnTo>
                      <a:pt x="15" y="8"/>
                    </a:lnTo>
                    <a:lnTo>
                      <a:pt x="17" y="1"/>
                    </a:lnTo>
                    <a:lnTo>
                      <a:pt x="17" y="0"/>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64" name="Freeform 318"/>
              <p:cNvSpPr>
                <a:spLocks/>
              </p:cNvSpPr>
              <p:nvPr/>
            </p:nvSpPr>
            <p:spPr bwMode="auto">
              <a:xfrm>
                <a:off x="3672" y="3694"/>
                <a:ext cx="14" cy="30"/>
              </a:xfrm>
              <a:custGeom>
                <a:avLst/>
                <a:gdLst>
                  <a:gd name="T0" fmla="*/ 12 w 14"/>
                  <a:gd name="T1" fmla="*/ 0 h 30"/>
                  <a:gd name="T2" fmla="*/ 11 w 14"/>
                  <a:gd name="T3" fmla="*/ 0 h 30"/>
                  <a:gd name="T4" fmla="*/ 11 w 14"/>
                  <a:gd name="T5" fmla="*/ 3 h 30"/>
                  <a:gd name="T6" fmla="*/ 10 w 14"/>
                  <a:gd name="T7" fmla="*/ 8 h 30"/>
                  <a:gd name="T8" fmla="*/ 8 w 14"/>
                  <a:gd name="T9" fmla="*/ 12 h 30"/>
                  <a:gd name="T10" fmla="*/ 7 w 14"/>
                  <a:gd name="T11" fmla="*/ 15 h 30"/>
                  <a:gd name="T12" fmla="*/ 4 w 14"/>
                  <a:gd name="T13" fmla="*/ 19 h 30"/>
                  <a:gd name="T14" fmla="*/ 2 w 14"/>
                  <a:gd name="T15" fmla="*/ 23 h 30"/>
                  <a:gd name="T16" fmla="*/ 0 w 14"/>
                  <a:gd name="T17" fmla="*/ 27 h 30"/>
                  <a:gd name="T18" fmla="*/ 2 w 14"/>
                  <a:gd name="T19" fmla="*/ 30 h 30"/>
                  <a:gd name="T20" fmla="*/ 3 w 14"/>
                  <a:gd name="T21" fmla="*/ 30 h 30"/>
                  <a:gd name="T22" fmla="*/ 6 w 14"/>
                  <a:gd name="T23" fmla="*/ 28 h 30"/>
                  <a:gd name="T24" fmla="*/ 8 w 14"/>
                  <a:gd name="T25" fmla="*/ 24 h 30"/>
                  <a:gd name="T26" fmla="*/ 10 w 14"/>
                  <a:gd name="T27" fmla="*/ 20 h 30"/>
                  <a:gd name="T28" fmla="*/ 10 w 14"/>
                  <a:gd name="T29" fmla="*/ 18 h 30"/>
                  <a:gd name="T30" fmla="*/ 12 w 14"/>
                  <a:gd name="T31" fmla="*/ 8 h 30"/>
                  <a:gd name="T32" fmla="*/ 14 w 14"/>
                  <a:gd name="T33" fmla="*/ 1 h 30"/>
                  <a:gd name="T34" fmla="*/ 12 w 14"/>
                  <a:gd name="T35" fmla="*/ 0 h 30"/>
                  <a:gd name="T36" fmla="*/ 12 w 14"/>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30"/>
                  <a:gd name="T59" fmla="*/ 14 w 14"/>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30">
                    <a:moveTo>
                      <a:pt x="12" y="0"/>
                    </a:moveTo>
                    <a:lnTo>
                      <a:pt x="11" y="0"/>
                    </a:lnTo>
                    <a:lnTo>
                      <a:pt x="11" y="3"/>
                    </a:lnTo>
                    <a:lnTo>
                      <a:pt x="10" y="8"/>
                    </a:lnTo>
                    <a:lnTo>
                      <a:pt x="8" y="12"/>
                    </a:lnTo>
                    <a:lnTo>
                      <a:pt x="7" y="15"/>
                    </a:lnTo>
                    <a:lnTo>
                      <a:pt x="4" y="19"/>
                    </a:lnTo>
                    <a:lnTo>
                      <a:pt x="2" y="23"/>
                    </a:lnTo>
                    <a:lnTo>
                      <a:pt x="0" y="27"/>
                    </a:lnTo>
                    <a:lnTo>
                      <a:pt x="2" y="30"/>
                    </a:lnTo>
                    <a:lnTo>
                      <a:pt x="3" y="30"/>
                    </a:lnTo>
                    <a:lnTo>
                      <a:pt x="6" y="28"/>
                    </a:lnTo>
                    <a:lnTo>
                      <a:pt x="8" y="24"/>
                    </a:lnTo>
                    <a:lnTo>
                      <a:pt x="10" y="20"/>
                    </a:lnTo>
                    <a:lnTo>
                      <a:pt x="10" y="18"/>
                    </a:lnTo>
                    <a:lnTo>
                      <a:pt x="12" y="8"/>
                    </a:lnTo>
                    <a:lnTo>
                      <a:pt x="14" y="1"/>
                    </a:lnTo>
                    <a:lnTo>
                      <a:pt x="12" y="0"/>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65" name="Freeform 319"/>
              <p:cNvSpPr>
                <a:spLocks/>
              </p:cNvSpPr>
              <p:nvPr/>
            </p:nvSpPr>
            <p:spPr bwMode="auto">
              <a:xfrm>
                <a:off x="3654" y="3707"/>
                <a:ext cx="20" cy="28"/>
              </a:xfrm>
              <a:custGeom>
                <a:avLst/>
                <a:gdLst>
                  <a:gd name="T0" fmla="*/ 18 w 20"/>
                  <a:gd name="T1" fmla="*/ 20 h 28"/>
                  <a:gd name="T2" fmla="*/ 20 w 20"/>
                  <a:gd name="T3" fmla="*/ 21 h 28"/>
                  <a:gd name="T4" fmla="*/ 20 w 20"/>
                  <a:gd name="T5" fmla="*/ 24 h 28"/>
                  <a:gd name="T6" fmla="*/ 18 w 20"/>
                  <a:gd name="T7" fmla="*/ 26 h 28"/>
                  <a:gd name="T8" fmla="*/ 15 w 20"/>
                  <a:gd name="T9" fmla="*/ 28 h 28"/>
                  <a:gd name="T10" fmla="*/ 14 w 20"/>
                  <a:gd name="T11" fmla="*/ 28 h 28"/>
                  <a:gd name="T12" fmla="*/ 11 w 20"/>
                  <a:gd name="T13" fmla="*/ 26 h 28"/>
                  <a:gd name="T14" fmla="*/ 9 w 20"/>
                  <a:gd name="T15" fmla="*/ 24 h 28"/>
                  <a:gd name="T16" fmla="*/ 6 w 20"/>
                  <a:gd name="T17" fmla="*/ 20 h 28"/>
                  <a:gd name="T18" fmla="*/ 5 w 20"/>
                  <a:gd name="T19" fmla="*/ 15 h 28"/>
                  <a:gd name="T20" fmla="*/ 3 w 20"/>
                  <a:gd name="T21" fmla="*/ 11 h 28"/>
                  <a:gd name="T22" fmla="*/ 2 w 20"/>
                  <a:gd name="T23" fmla="*/ 6 h 28"/>
                  <a:gd name="T24" fmla="*/ 0 w 20"/>
                  <a:gd name="T25" fmla="*/ 2 h 28"/>
                  <a:gd name="T26" fmla="*/ 0 w 20"/>
                  <a:gd name="T27" fmla="*/ 0 h 28"/>
                  <a:gd name="T28" fmla="*/ 2 w 20"/>
                  <a:gd name="T29" fmla="*/ 0 h 28"/>
                  <a:gd name="T30" fmla="*/ 3 w 20"/>
                  <a:gd name="T31" fmla="*/ 0 h 28"/>
                  <a:gd name="T32" fmla="*/ 3 w 20"/>
                  <a:gd name="T33" fmla="*/ 0 h 28"/>
                  <a:gd name="T34" fmla="*/ 5 w 20"/>
                  <a:gd name="T35" fmla="*/ 6 h 28"/>
                  <a:gd name="T36" fmla="*/ 6 w 20"/>
                  <a:gd name="T37" fmla="*/ 10 h 28"/>
                  <a:gd name="T38" fmla="*/ 6 w 20"/>
                  <a:gd name="T39" fmla="*/ 10 h 28"/>
                  <a:gd name="T40" fmla="*/ 6 w 20"/>
                  <a:gd name="T41" fmla="*/ 11 h 28"/>
                  <a:gd name="T42" fmla="*/ 13 w 20"/>
                  <a:gd name="T43" fmla="*/ 15 h 28"/>
                  <a:gd name="T44" fmla="*/ 18 w 20"/>
                  <a:gd name="T45" fmla="*/ 2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28"/>
                  <a:gd name="T71" fmla="*/ 20 w 20"/>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28">
                    <a:moveTo>
                      <a:pt x="18" y="20"/>
                    </a:moveTo>
                    <a:lnTo>
                      <a:pt x="20" y="21"/>
                    </a:lnTo>
                    <a:lnTo>
                      <a:pt x="20" y="24"/>
                    </a:lnTo>
                    <a:lnTo>
                      <a:pt x="18" y="26"/>
                    </a:lnTo>
                    <a:lnTo>
                      <a:pt x="15" y="28"/>
                    </a:lnTo>
                    <a:lnTo>
                      <a:pt x="14" y="28"/>
                    </a:lnTo>
                    <a:lnTo>
                      <a:pt x="11" y="26"/>
                    </a:lnTo>
                    <a:lnTo>
                      <a:pt x="9" y="24"/>
                    </a:lnTo>
                    <a:lnTo>
                      <a:pt x="6" y="20"/>
                    </a:lnTo>
                    <a:lnTo>
                      <a:pt x="5" y="15"/>
                    </a:lnTo>
                    <a:lnTo>
                      <a:pt x="3" y="11"/>
                    </a:lnTo>
                    <a:lnTo>
                      <a:pt x="2" y="6"/>
                    </a:lnTo>
                    <a:lnTo>
                      <a:pt x="0" y="2"/>
                    </a:lnTo>
                    <a:lnTo>
                      <a:pt x="0" y="0"/>
                    </a:lnTo>
                    <a:lnTo>
                      <a:pt x="2" y="0"/>
                    </a:lnTo>
                    <a:lnTo>
                      <a:pt x="3" y="0"/>
                    </a:lnTo>
                    <a:lnTo>
                      <a:pt x="5" y="6"/>
                    </a:lnTo>
                    <a:lnTo>
                      <a:pt x="6" y="10"/>
                    </a:lnTo>
                    <a:lnTo>
                      <a:pt x="6" y="11"/>
                    </a:lnTo>
                    <a:lnTo>
                      <a:pt x="13" y="15"/>
                    </a:lnTo>
                    <a:lnTo>
                      <a:pt x="18" y="20"/>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66" name="Freeform 320"/>
              <p:cNvSpPr>
                <a:spLocks/>
              </p:cNvSpPr>
              <p:nvPr/>
            </p:nvSpPr>
            <p:spPr bwMode="auto">
              <a:xfrm>
                <a:off x="3675" y="3713"/>
                <a:ext cx="11" cy="30"/>
              </a:xfrm>
              <a:custGeom>
                <a:avLst/>
                <a:gdLst>
                  <a:gd name="T0" fmla="*/ 9 w 11"/>
                  <a:gd name="T1" fmla="*/ 0 h 30"/>
                  <a:gd name="T2" fmla="*/ 8 w 11"/>
                  <a:gd name="T3" fmla="*/ 0 h 30"/>
                  <a:gd name="T4" fmla="*/ 8 w 11"/>
                  <a:gd name="T5" fmla="*/ 1 h 30"/>
                  <a:gd name="T6" fmla="*/ 8 w 11"/>
                  <a:gd name="T7" fmla="*/ 8 h 30"/>
                  <a:gd name="T8" fmla="*/ 7 w 11"/>
                  <a:gd name="T9" fmla="*/ 12 h 30"/>
                  <a:gd name="T10" fmla="*/ 5 w 11"/>
                  <a:gd name="T11" fmla="*/ 15 h 30"/>
                  <a:gd name="T12" fmla="*/ 3 w 11"/>
                  <a:gd name="T13" fmla="*/ 19 h 30"/>
                  <a:gd name="T14" fmla="*/ 1 w 11"/>
                  <a:gd name="T15" fmla="*/ 24 h 30"/>
                  <a:gd name="T16" fmla="*/ 0 w 11"/>
                  <a:gd name="T17" fmla="*/ 29 h 30"/>
                  <a:gd name="T18" fmla="*/ 1 w 11"/>
                  <a:gd name="T19" fmla="*/ 30 h 30"/>
                  <a:gd name="T20" fmla="*/ 3 w 11"/>
                  <a:gd name="T21" fmla="*/ 30 h 30"/>
                  <a:gd name="T22" fmla="*/ 5 w 11"/>
                  <a:gd name="T23" fmla="*/ 29 h 30"/>
                  <a:gd name="T24" fmla="*/ 7 w 11"/>
                  <a:gd name="T25" fmla="*/ 24 h 30"/>
                  <a:gd name="T26" fmla="*/ 8 w 11"/>
                  <a:gd name="T27" fmla="*/ 20 h 30"/>
                  <a:gd name="T28" fmla="*/ 9 w 11"/>
                  <a:gd name="T29" fmla="*/ 18 h 30"/>
                  <a:gd name="T30" fmla="*/ 9 w 11"/>
                  <a:gd name="T31" fmla="*/ 8 h 30"/>
                  <a:gd name="T32" fmla="*/ 11 w 11"/>
                  <a:gd name="T33" fmla="*/ 1 h 30"/>
                  <a:gd name="T34" fmla="*/ 11 w 11"/>
                  <a:gd name="T35" fmla="*/ 0 h 30"/>
                  <a:gd name="T36" fmla="*/ 9 w 11"/>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30"/>
                  <a:gd name="T59" fmla="*/ 11 w 11"/>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30">
                    <a:moveTo>
                      <a:pt x="9" y="0"/>
                    </a:moveTo>
                    <a:lnTo>
                      <a:pt x="8" y="0"/>
                    </a:lnTo>
                    <a:lnTo>
                      <a:pt x="8" y="1"/>
                    </a:lnTo>
                    <a:lnTo>
                      <a:pt x="8" y="8"/>
                    </a:lnTo>
                    <a:lnTo>
                      <a:pt x="7" y="12"/>
                    </a:lnTo>
                    <a:lnTo>
                      <a:pt x="5" y="15"/>
                    </a:lnTo>
                    <a:lnTo>
                      <a:pt x="3" y="19"/>
                    </a:lnTo>
                    <a:lnTo>
                      <a:pt x="1" y="24"/>
                    </a:lnTo>
                    <a:lnTo>
                      <a:pt x="0" y="29"/>
                    </a:lnTo>
                    <a:lnTo>
                      <a:pt x="1" y="30"/>
                    </a:lnTo>
                    <a:lnTo>
                      <a:pt x="3" y="30"/>
                    </a:lnTo>
                    <a:lnTo>
                      <a:pt x="5" y="29"/>
                    </a:lnTo>
                    <a:lnTo>
                      <a:pt x="7" y="24"/>
                    </a:lnTo>
                    <a:lnTo>
                      <a:pt x="8" y="20"/>
                    </a:lnTo>
                    <a:lnTo>
                      <a:pt x="9" y="18"/>
                    </a:lnTo>
                    <a:lnTo>
                      <a:pt x="9" y="8"/>
                    </a:lnTo>
                    <a:lnTo>
                      <a:pt x="11" y="1"/>
                    </a:lnTo>
                    <a:lnTo>
                      <a:pt x="11" y="0"/>
                    </a:lnTo>
                    <a:lnTo>
                      <a:pt x="9" y="0"/>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67" name="Freeform 321"/>
              <p:cNvSpPr>
                <a:spLocks/>
              </p:cNvSpPr>
              <p:nvPr/>
            </p:nvSpPr>
            <p:spPr bwMode="auto">
              <a:xfrm>
                <a:off x="3659" y="3728"/>
                <a:ext cx="21" cy="27"/>
              </a:xfrm>
              <a:custGeom>
                <a:avLst/>
                <a:gdLst>
                  <a:gd name="T0" fmla="*/ 21 w 21"/>
                  <a:gd name="T1" fmla="*/ 23 h 27"/>
                  <a:gd name="T2" fmla="*/ 20 w 21"/>
                  <a:gd name="T3" fmla="*/ 26 h 27"/>
                  <a:gd name="T4" fmla="*/ 17 w 21"/>
                  <a:gd name="T5" fmla="*/ 27 h 27"/>
                  <a:gd name="T6" fmla="*/ 15 w 21"/>
                  <a:gd name="T7" fmla="*/ 26 h 27"/>
                  <a:gd name="T8" fmla="*/ 10 w 21"/>
                  <a:gd name="T9" fmla="*/ 22 h 27"/>
                  <a:gd name="T10" fmla="*/ 4 w 21"/>
                  <a:gd name="T11" fmla="*/ 11 h 27"/>
                  <a:gd name="T12" fmla="*/ 0 w 21"/>
                  <a:gd name="T13" fmla="*/ 3 h 27"/>
                  <a:gd name="T14" fmla="*/ 0 w 21"/>
                  <a:gd name="T15" fmla="*/ 1 h 27"/>
                  <a:gd name="T16" fmla="*/ 0 w 21"/>
                  <a:gd name="T17" fmla="*/ 0 h 27"/>
                  <a:gd name="T18" fmla="*/ 1 w 21"/>
                  <a:gd name="T19" fmla="*/ 0 h 27"/>
                  <a:gd name="T20" fmla="*/ 2 w 21"/>
                  <a:gd name="T21" fmla="*/ 1 h 27"/>
                  <a:gd name="T22" fmla="*/ 4 w 21"/>
                  <a:gd name="T23" fmla="*/ 5 h 27"/>
                  <a:gd name="T24" fmla="*/ 6 w 21"/>
                  <a:gd name="T25" fmla="*/ 11 h 27"/>
                  <a:gd name="T26" fmla="*/ 10 w 21"/>
                  <a:gd name="T27" fmla="*/ 14 h 27"/>
                  <a:gd name="T28" fmla="*/ 16 w 21"/>
                  <a:gd name="T29" fmla="*/ 19 h 27"/>
                  <a:gd name="T30" fmla="*/ 20 w 21"/>
                  <a:gd name="T31" fmla="*/ 22 h 27"/>
                  <a:gd name="T32" fmla="*/ 21 w 21"/>
                  <a:gd name="T33" fmla="*/ 23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7"/>
                  <a:gd name="T53" fmla="*/ 21 w 21"/>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7">
                    <a:moveTo>
                      <a:pt x="21" y="23"/>
                    </a:moveTo>
                    <a:lnTo>
                      <a:pt x="20" y="26"/>
                    </a:lnTo>
                    <a:lnTo>
                      <a:pt x="17" y="27"/>
                    </a:lnTo>
                    <a:lnTo>
                      <a:pt x="15" y="26"/>
                    </a:lnTo>
                    <a:lnTo>
                      <a:pt x="10" y="22"/>
                    </a:lnTo>
                    <a:lnTo>
                      <a:pt x="4" y="11"/>
                    </a:lnTo>
                    <a:lnTo>
                      <a:pt x="0" y="3"/>
                    </a:lnTo>
                    <a:lnTo>
                      <a:pt x="0" y="1"/>
                    </a:lnTo>
                    <a:lnTo>
                      <a:pt x="0" y="0"/>
                    </a:lnTo>
                    <a:lnTo>
                      <a:pt x="1" y="0"/>
                    </a:lnTo>
                    <a:lnTo>
                      <a:pt x="2" y="1"/>
                    </a:lnTo>
                    <a:lnTo>
                      <a:pt x="4" y="5"/>
                    </a:lnTo>
                    <a:lnTo>
                      <a:pt x="6" y="11"/>
                    </a:lnTo>
                    <a:lnTo>
                      <a:pt x="10" y="14"/>
                    </a:lnTo>
                    <a:lnTo>
                      <a:pt x="16" y="19"/>
                    </a:lnTo>
                    <a:lnTo>
                      <a:pt x="20" y="22"/>
                    </a:lnTo>
                    <a:lnTo>
                      <a:pt x="21" y="23"/>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68" name="Freeform 322"/>
              <p:cNvSpPr>
                <a:spLocks/>
              </p:cNvSpPr>
              <p:nvPr/>
            </p:nvSpPr>
            <p:spPr bwMode="auto">
              <a:xfrm>
                <a:off x="3664" y="3748"/>
                <a:ext cx="24" cy="21"/>
              </a:xfrm>
              <a:custGeom>
                <a:avLst/>
                <a:gdLst>
                  <a:gd name="T0" fmla="*/ 24 w 24"/>
                  <a:gd name="T1" fmla="*/ 17 h 21"/>
                  <a:gd name="T2" fmla="*/ 23 w 24"/>
                  <a:gd name="T3" fmla="*/ 19 h 21"/>
                  <a:gd name="T4" fmla="*/ 22 w 24"/>
                  <a:gd name="T5" fmla="*/ 21 h 21"/>
                  <a:gd name="T6" fmla="*/ 18 w 24"/>
                  <a:gd name="T7" fmla="*/ 19 h 21"/>
                  <a:gd name="T8" fmla="*/ 12 w 24"/>
                  <a:gd name="T9" fmla="*/ 17 h 21"/>
                  <a:gd name="T10" fmla="*/ 8 w 24"/>
                  <a:gd name="T11" fmla="*/ 11 h 21"/>
                  <a:gd name="T12" fmla="*/ 4 w 24"/>
                  <a:gd name="T13" fmla="*/ 7 h 21"/>
                  <a:gd name="T14" fmla="*/ 3 w 24"/>
                  <a:gd name="T15" fmla="*/ 4 h 21"/>
                  <a:gd name="T16" fmla="*/ 1 w 24"/>
                  <a:gd name="T17" fmla="*/ 2 h 21"/>
                  <a:gd name="T18" fmla="*/ 0 w 24"/>
                  <a:gd name="T19" fmla="*/ 2 h 21"/>
                  <a:gd name="T20" fmla="*/ 1 w 24"/>
                  <a:gd name="T21" fmla="*/ 0 h 21"/>
                  <a:gd name="T22" fmla="*/ 3 w 24"/>
                  <a:gd name="T23" fmla="*/ 0 h 21"/>
                  <a:gd name="T24" fmla="*/ 3 w 24"/>
                  <a:gd name="T25" fmla="*/ 2 h 21"/>
                  <a:gd name="T26" fmla="*/ 5 w 24"/>
                  <a:gd name="T27" fmla="*/ 4 h 21"/>
                  <a:gd name="T28" fmla="*/ 8 w 24"/>
                  <a:gd name="T29" fmla="*/ 9 h 21"/>
                  <a:gd name="T30" fmla="*/ 14 w 24"/>
                  <a:gd name="T31" fmla="*/ 11 h 21"/>
                  <a:gd name="T32" fmla="*/ 19 w 24"/>
                  <a:gd name="T33" fmla="*/ 13 h 21"/>
                  <a:gd name="T34" fmla="*/ 22 w 24"/>
                  <a:gd name="T35" fmla="*/ 15 h 21"/>
                  <a:gd name="T36" fmla="*/ 24 w 24"/>
                  <a:gd name="T37" fmla="*/ 1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1"/>
                  <a:gd name="T59" fmla="*/ 24 w 24"/>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1">
                    <a:moveTo>
                      <a:pt x="24" y="17"/>
                    </a:moveTo>
                    <a:lnTo>
                      <a:pt x="23" y="19"/>
                    </a:lnTo>
                    <a:lnTo>
                      <a:pt x="22" y="21"/>
                    </a:lnTo>
                    <a:lnTo>
                      <a:pt x="18" y="19"/>
                    </a:lnTo>
                    <a:lnTo>
                      <a:pt x="12" y="17"/>
                    </a:lnTo>
                    <a:lnTo>
                      <a:pt x="8" y="11"/>
                    </a:lnTo>
                    <a:lnTo>
                      <a:pt x="4" y="7"/>
                    </a:lnTo>
                    <a:lnTo>
                      <a:pt x="3" y="4"/>
                    </a:lnTo>
                    <a:lnTo>
                      <a:pt x="1" y="2"/>
                    </a:lnTo>
                    <a:lnTo>
                      <a:pt x="0" y="2"/>
                    </a:lnTo>
                    <a:lnTo>
                      <a:pt x="1" y="0"/>
                    </a:lnTo>
                    <a:lnTo>
                      <a:pt x="3" y="0"/>
                    </a:lnTo>
                    <a:lnTo>
                      <a:pt x="3" y="2"/>
                    </a:lnTo>
                    <a:lnTo>
                      <a:pt x="5" y="4"/>
                    </a:lnTo>
                    <a:lnTo>
                      <a:pt x="8" y="9"/>
                    </a:lnTo>
                    <a:lnTo>
                      <a:pt x="14" y="11"/>
                    </a:lnTo>
                    <a:lnTo>
                      <a:pt x="19" y="13"/>
                    </a:lnTo>
                    <a:lnTo>
                      <a:pt x="22" y="15"/>
                    </a:lnTo>
                    <a:lnTo>
                      <a:pt x="24" y="17"/>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69" name="Freeform 323"/>
              <p:cNvSpPr>
                <a:spLocks/>
              </p:cNvSpPr>
              <p:nvPr/>
            </p:nvSpPr>
            <p:spPr bwMode="auto">
              <a:xfrm>
                <a:off x="3674" y="3766"/>
                <a:ext cx="25" cy="19"/>
              </a:xfrm>
              <a:custGeom>
                <a:avLst/>
                <a:gdLst>
                  <a:gd name="T0" fmla="*/ 25 w 25"/>
                  <a:gd name="T1" fmla="*/ 15 h 19"/>
                  <a:gd name="T2" fmla="*/ 25 w 25"/>
                  <a:gd name="T3" fmla="*/ 16 h 19"/>
                  <a:gd name="T4" fmla="*/ 25 w 25"/>
                  <a:gd name="T5" fmla="*/ 18 h 19"/>
                  <a:gd name="T6" fmla="*/ 24 w 25"/>
                  <a:gd name="T7" fmla="*/ 19 h 19"/>
                  <a:gd name="T8" fmla="*/ 21 w 25"/>
                  <a:gd name="T9" fmla="*/ 19 h 19"/>
                  <a:gd name="T10" fmla="*/ 16 w 25"/>
                  <a:gd name="T11" fmla="*/ 16 h 19"/>
                  <a:gd name="T12" fmla="*/ 12 w 25"/>
                  <a:gd name="T13" fmla="*/ 14 h 19"/>
                  <a:gd name="T14" fmla="*/ 8 w 25"/>
                  <a:gd name="T15" fmla="*/ 10 h 19"/>
                  <a:gd name="T16" fmla="*/ 4 w 25"/>
                  <a:gd name="T17" fmla="*/ 6 h 19"/>
                  <a:gd name="T18" fmla="*/ 2 w 25"/>
                  <a:gd name="T19" fmla="*/ 3 h 19"/>
                  <a:gd name="T20" fmla="*/ 0 w 25"/>
                  <a:gd name="T21" fmla="*/ 1 h 19"/>
                  <a:gd name="T22" fmla="*/ 0 w 25"/>
                  <a:gd name="T23" fmla="*/ 0 h 19"/>
                  <a:gd name="T24" fmla="*/ 0 w 25"/>
                  <a:gd name="T25" fmla="*/ 0 h 19"/>
                  <a:gd name="T26" fmla="*/ 1 w 25"/>
                  <a:gd name="T27" fmla="*/ 0 h 19"/>
                  <a:gd name="T28" fmla="*/ 2 w 25"/>
                  <a:gd name="T29" fmla="*/ 0 h 19"/>
                  <a:gd name="T30" fmla="*/ 5 w 25"/>
                  <a:gd name="T31" fmla="*/ 4 h 19"/>
                  <a:gd name="T32" fmla="*/ 9 w 25"/>
                  <a:gd name="T33" fmla="*/ 7 h 19"/>
                  <a:gd name="T34" fmla="*/ 14 w 25"/>
                  <a:gd name="T35" fmla="*/ 10 h 19"/>
                  <a:gd name="T36" fmla="*/ 20 w 25"/>
                  <a:gd name="T37" fmla="*/ 11 h 19"/>
                  <a:gd name="T38" fmla="*/ 24 w 25"/>
                  <a:gd name="T39" fmla="*/ 14 h 19"/>
                  <a:gd name="T40" fmla="*/ 25 w 25"/>
                  <a:gd name="T41" fmla="*/ 15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19"/>
                  <a:gd name="T65" fmla="*/ 25 w 25"/>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19">
                    <a:moveTo>
                      <a:pt x="25" y="15"/>
                    </a:moveTo>
                    <a:lnTo>
                      <a:pt x="25" y="16"/>
                    </a:lnTo>
                    <a:lnTo>
                      <a:pt x="25" y="18"/>
                    </a:lnTo>
                    <a:lnTo>
                      <a:pt x="24" y="19"/>
                    </a:lnTo>
                    <a:lnTo>
                      <a:pt x="21" y="19"/>
                    </a:lnTo>
                    <a:lnTo>
                      <a:pt x="16" y="16"/>
                    </a:lnTo>
                    <a:lnTo>
                      <a:pt x="12" y="14"/>
                    </a:lnTo>
                    <a:lnTo>
                      <a:pt x="8" y="10"/>
                    </a:lnTo>
                    <a:lnTo>
                      <a:pt x="4" y="6"/>
                    </a:lnTo>
                    <a:lnTo>
                      <a:pt x="2" y="3"/>
                    </a:lnTo>
                    <a:lnTo>
                      <a:pt x="0" y="1"/>
                    </a:lnTo>
                    <a:lnTo>
                      <a:pt x="0" y="0"/>
                    </a:lnTo>
                    <a:lnTo>
                      <a:pt x="1" y="0"/>
                    </a:lnTo>
                    <a:lnTo>
                      <a:pt x="2" y="0"/>
                    </a:lnTo>
                    <a:lnTo>
                      <a:pt x="5" y="4"/>
                    </a:lnTo>
                    <a:lnTo>
                      <a:pt x="9" y="7"/>
                    </a:lnTo>
                    <a:lnTo>
                      <a:pt x="14" y="10"/>
                    </a:lnTo>
                    <a:lnTo>
                      <a:pt x="20" y="11"/>
                    </a:lnTo>
                    <a:lnTo>
                      <a:pt x="24" y="14"/>
                    </a:lnTo>
                    <a:lnTo>
                      <a:pt x="25" y="15"/>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70" name="Freeform 324"/>
              <p:cNvSpPr>
                <a:spLocks/>
              </p:cNvSpPr>
              <p:nvPr/>
            </p:nvSpPr>
            <p:spPr bwMode="auto">
              <a:xfrm>
                <a:off x="3693" y="3751"/>
                <a:ext cx="6" cy="23"/>
              </a:xfrm>
              <a:custGeom>
                <a:avLst/>
                <a:gdLst>
                  <a:gd name="T0" fmla="*/ 6 w 6"/>
                  <a:gd name="T1" fmla="*/ 21 h 23"/>
                  <a:gd name="T2" fmla="*/ 5 w 6"/>
                  <a:gd name="T3" fmla="*/ 23 h 23"/>
                  <a:gd name="T4" fmla="*/ 2 w 6"/>
                  <a:gd name="T5" fmla="*/ 23 h 23"/>
                  <a:gd name="T6" fmla="*/ 1 w 6"/>
                  <a:gd name="T7" fmla="*/ 23 h 23"/>
                  <a:gd name="T8" fmla="*/ 0 w 6"/>
                  <a:gd name="T9" fmla="*/ 21 h 23"/>
                  <a:gd name="T10" fmla="*/ 0 w 6"/>
                  <a:gd name="T11" fmla="*/ 16 h 23"/>
                  <a:gd name="T12" fmla="*/ 1 w 6"/>
                  <a:gd name="T13" fmla="*/ 11 h 23"/>
                  <a:gd name="T14" fmla="*/ 1 w 6"/>
                  <a:gd name="T15" fmla="*/ 7 h 23"/>
                  <a:gd name="T16" fmla="*/ 1 w 6"/>
                  <a:gd name="T17" fmla="*/ 6 h 23"/>
                  <a:gd name="T18" fmla="*/ 0 w 6"/>
                  <a:gd name="T19" fmla="*/ 3 h 23"/>
                  <a:gd name="T20" fmla="*/ 0 w 6"/>
                  <a:gd name="T21" fmla="*/ 0 h 23"/>
                  <a:gd name="T22" fmla="*/ 0 w 6"/>
                  <a:gd name="T23" fmla="*/ 0 h 23"/>
                  <a:gd name="T24" fmla="*/ 1 w 6"/>
                  <a:gd name="T25" fmla="*/ 0 h 23"/>
                  <a:gd name="T26" fmla="*/ 2 w 6"/>
                  <a:gd name="T27" fmla="*/ 4 h 23"/>
                  <a:gd name="T28" fmla="*/ 5 w 6"/>
                  <a:gd name="T29" fmla="*/ 10 h 23"/>
                  <a:gd name="T30" fmla="*/ 5 w 6"/>
                  <a:gd name="T31" fmla="*/ 14 h 23"/>
                  <a:gd name="T32" fmla="*/ 6 w 6"/>
                  <a:gd name="T33" fmla="*/ 18 h 23"/>
                  <a:gd name="T34" fmla="*/ 6 w 6"/>
                  <a:gd name="T35" fmla="*/ 21 h 23"/>
                  <a:gd name="T36" fmla="*/ 6 w 6"/>
                  <a:gd name="T37" fmla="*/ 21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23"/>
                  <a:gd name="T59" fmla="*/ 6 w 6"/>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23">
                    <a:moveTo>
                      <a:pt x="6" y="21"/>
                    </a:moveTo>
                    <a:lnTo>
                      <a:pt x="5" y="23"/>
                    </a:lnTo>
                    <a:lnTo>
                      <a:pt x="2" y="23"/>
                    </a:lnTo>
                    <a:lnTo>
                      <a:pt x="1" y="23"/>
                    </a:lnTo>
                    <a:lnTo>
                      <a:pt x="0" y="21"/>
                    </a:lnTo>
                    <a:lnTo>
                      <a:pt x="0" y="16"/>
                    </a:lnTo>
                    <a:lnTo>
                      <a:pt x="1" y="11"/>
                    </a:lnTo>
                    <a:lnTo>
                      <a:pt x="1" y="7"/>
                    </a:lnTo>
                    <a:lnTo>
                      <a:pt x="1" y="6"/>
                    </a:lnTo>
                    <a:lnTo>
                      <a:pt x="0" y="3"/>
                    </a:lnTo>
                    <a:lnTo>
                      <a:pt x="0" y="0"/>
                    </a:lnTo>
                    <a:lnTo>
                      <a:pt x="1" y="0"/>
                    </a:lnTo>
                    <a:lnTo>
                      <a:pt x="2" y="4"/>
                    </a:lnTo>
                    <a:lnTo>
                      <a:pt x="5" y="10"/>
                    </a:lnTo>
                    <a:lnTo>
                      <a:pt x="5" y="14"/>
                    </a:lnTo>
                    <a:lnTo>
                      <a:pt x="6" y="18"/>
                    </a:lnTo>
                    <a:lnTo>
                      <a:pt x="6" y="21"/>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71" name="Freeform 325"/>
              <p:cNvSpPr>
                <a:spLocks/>
              </p:cNvSpPr>
              <p:nvPr/>
            </p:nvSpPr>
            <p:spPr bwMode="auto">
              <a:xfrm>
                <a:off x="3682" y="3737"/>
                <a:ext cx="8" cy="24"/>
              </a:xfrm>
              <a:custGeom>
                <a:avLst/>
                <a:gdLst>
                  <a:gd name="T0" fmla="*/ 6 w 8"/>
                  <a:gd name="T1" fmla="*/ 22 h 24"/>
                  <a:gd name="T2" fmla="*/ 5 w 8"/>
                  <a:gd name="T3" fmla="*/ 24 h 24"/>
                  <a:gd name="T4" fmla="*/ 2 w 8"/>
                  <a:gd name="T5" fmla="*/ 24 h 24"/>
                  <a:gd name="T6" fmla="*/ 0 w 8"/>
                  <a:gd name="T7" fmla="*/ 22 h 24"/>
                  <a:gd name="T8" fmla="*/ 0 w 8"/>
                  <a:gd name="T9" fmla="*/ 21 h 24"/>
                  <a:gd name="T10" fmla="*/ 1 w 8"/>
                  <a:gd name="T11" fmla="*/ 17 h 24"/>
                  <a:gd name="T12" fmla="*/ 4 w 8"/>
                  <a:gd name="T13" fmla="*/ 11 h 24"/>
                  <a:gd name="T14" fmla="*/ 5 w 8"/>
                  <a:gd name="T15" fmla="*/ 9 h 24"/>
                  <a:gd name="T16" fmla="*/ 5 w 8"/>
                  <a:gd name="T17" fmla="*/ 6 h 24"/>
                  <a:gd name="T18" fmla="*/ 5 w 8"/>
                  <a:gd name="T19" fmla="*/ 3 h 24"/>
                  <a:gd name="T20" fmla="*/ 5 w 8"/>
                  <a:gd name="T21" fmla="*/ 0 h 24"/>
                  <a:gd name="T22" fmla="*/ 5 w 8"/>
                  <a:gd name="T23" fmla="*/ 0 h 24"/>
                  <a:gd name="T24" fmla="*/ 6 w 8"/>
                  <a:gd name="T25" fmla="*/ 0 h 24"/>
                  <a:gd name="T26" fmla="*/ 8 w 8"/>
                  <a:gd name="T27" fmla="*/ 6 h 24"/>
                  <a:gd name="T28" fmla="*/ 8 w 8"/>
                  <a:gd name="T29" fmla="*/ 11 h 24"/>
                  <a:gd name="T30" fmla="*/ 8 w 8"/>
                  <a:gd name="T31" fmla="*/ 15 h 24"/>
                  <a:gd name="T32" fmla="*/ 6 w 8"/>
                  <a:gd name="T33" fmla="*/ 20 h 24"/>
                  <a:gd name="T34" fmla="*/ 6 w 8"/>
                  <a:gd name="T35" fmla="*/ 21 h 24"/>
                  <a:gd name="T36" fmla="*/ 6 w 8"/>
                  <a:gd name="T37" fmla="*/ 2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24"/>
                  <a:gd name="T59" fmla="*/ 8 w 8"/>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24">
                    <a:moveTo>
                      <a:pt x="6" y="22"/>
                    </a:moveTo>
                    <a:lnTo>
                      <a:pt x="5" y="24"/>
                    </a:lnTo>
                    <a:lnTo>
                      <a:pt x="2" y="24"/>
                    </a:lnTo>
                    <a:lnTo>
                      <a:pt x="0" y="22"/>
                    </a:lnTo>
                    <a:lnTo>
                      <a:pt x="0" y="21"/>
                    </a:lnTo>
                    <a:lnTo>
                      <a:pt x="1" y="17"/>
                    </a:lnTo>
                    <a:lnTo>
                      <a:pt x="4" y="11"/>
                    </a:lnTo>
                    <a:lnTo>
                      <a:pt x="5" y="9"/>
                    </a:lnTo>
                    <a:lnTo>
                      <a:pt x="5" y="6"/>
                    </a:lnTo>
                    <a:lnTo>
                      <a:pt x="5" y="3"/>
                    </a:lnTo>
                    <a:lnTo>
                      <a:pt x="5" y="0"/>
                    </a:lnTo>
                    <a:lnTo>
                      <a:pt x="6" y="0"/>
                    </a:lnTo>
                    <a:lnTo>
                      <a:pt x="8" y="6"/>
                    </a:lnTo>
                    <a:lnTo>
                      <a:pt x="8" y="11"/>
                    </a:lnTo>
                    <a:lnTo>
                      <a:pt x="8" y="15"/>
                    </a:lnTo>
                    <a:lnTo>
                      <a:pt x="6" y="20"/>
                    </a:lnTo>
                    <a:lnTo>
                      <a:pt x="6" y="21"/>
                    </a:lnTo>
                    <a:lnTo>
                      <a:pt x="6" y="22"/>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72" name="Freeform 326"/>
              <p:cNvSpPr>
                <a:spLocks/>
              </p:cNvSpPr>
              <p:nvPr/>
            </p:nvSpPr>
            <p:spPr bwMode="auto">
              <a:xfrm>
                <a:off x="3686" y="3784"/>
                <a:ext cx="28" cy="16"/>
              </a:xfrm>
              <a:custGeom>
                <a:avLst/>
                <a:gdLst>
                  <a:gd name="T0" fmla="*/ 28 w 28"/>
                  <a:gd name="T1" fmla="*/ 11 h 16"/>
                  <a:gd name="T2" fmla="*/ 28 w 28"/>
                  <a:gd name="T3" fmla="*/ 12 h 16"/>
                  <a:gd name="T4" fmla="*/ 28 w 28"/>
                  <a:gd name="T5" fmla="*/ 15 h 16"/>
                  <a:gd name="T6" fmla="*/ 27 w 28"/>
                  <a:gd name="T7" fmla="*/ 15 h 16"/>
                  <a:gd name="T8" fmla="*/ 24 w 28"/>
                  <a:gd name="T9" fmla="*/ 16 h 16"/>
                  <a:gd name="T10" fmla="*/ 17 w 28"/>
                  <a:gd name="T11" fmla="*/ 13 h 16"/>
                  <a:gd name="T12" fmla="*/ 13 w 28"/>
                  <a:gd name="T13" fmla="*/ 11 h 16"/>
                  <a:gd name="T14" fmla="*/ 9 w 28"/>
                  <a:gd name="T15" fmla="*/ 8 h 16"/>
                  <a:gd name="T16" fmla="*/ 5 w 28"/>
                  <a:gd name="T17" fmla="*/ 4 h 16"/>
                  <a:gd name="T18" fmla="*/ 2 w 28"/>
                  <a:gd name="T19" fmla="*/ 3 h 16"/>
                  <a:gd name="T20" fmla="*/ 1 w 28"/>
                  <a:gd name="T21" fmla="*/ 1 h 16"/>
                  <a:gd name="T22" fmla="*/ 0 w 28"/>
                  <a:gd name="T23" fmla="*/ 0 h 16"/>
                  <a:gd name="T24" fmla="*/ 1 w 28"/>
                  <a:gd name="T25" fmla="*/ 0 h 16"/>
                  <a:gd name="T26" fmla="*/ 1 w 28"/>
                  <a:gd name="T27" fmla="*/ 0 h 16"/>
                  <a:gd name="T28" fmla="*/ 2 w 28"/>
                  <a:gd name="T29" fmla="*/ 0 h 16"/>
                  <a:gd name="T30" fmla="*/ 7 w 28"/>
                  <a:gd name="T31" fmla="*/ 3 h 16"/>
                  <a:gd name="T32" fmla="*/ 11 w 28"/>
                  <a:gd name="T33" fmla="*/ 5 h 16"/>
                  <a:gd name="T34" fmla="*/ 16 w 28"/>
                  <a:gd name="T35" fmla="*/ 8 h 16"/>
                  <a:gd name="T36" fmla="*/ 22 w 28"/>
                  <a:gd name="T37" fmla="*/ 8 h 16"/>
                  <a:gd name="T38" fmla="*/ 26 w 28"/>
                  <a:gd name="T39" fmla="*/ 11 h 16"/>
                  <a:gd name="T40" fmla="*/ 28 w 28"/>
                  <a:gd name="T41" fmla="*/ 1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6"/>
                  <a:gd name="T65" fmla="*/ 28 w 28"/>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6">
                    <a:moveTo>
                      <a:pt x="28" y="11"/>
                    </a:moveTo>
                    <a:lnTo>
                      <a:pt x="28" y="12"/>
                    </a:lnTo>
                    <a:lnTo>
                      <a:pt x="28" y="15"/>
                    </a:lnTo>
                    <a:lnTo>
                      <a:pt x="27" y="15"/>
                    </a:lnTo>
                    <a:lnTo>
                      <a:pt x="24" y="16"/>
                    </a:lnTo>
                    <a:lnTo>
                      <a:pt x="17" y="13"/>
                    </a:lnTo>
                    <a:lnTo>
                      <a:pt x="13" y="11"/>
                    </a:lnTo>
                    <a:lnTo>
                      <a:pt x="9" y="8"/>
                    </a:lnTo>
                    <a:lnTo>
                      <a:pt x="5" y="4"/>
                    </a:lnTo>
                    <a:lnTo>
                      <a:pt x="2" y="3"/>
                    </a:lnTo>
                    <a:lnTo>
                      <a:pt x="1" y="1"/>
                    </a:lnTo>
                    <a:lnTo>
                      <a:pt x="0" y="0"/>
                    </a:lnTo>
                    <a:lnTo>
                      <a:pt x="1" y="0"/>
                    </a:lnTo>
                    <a:lnTo>
                      <a:pt x="2" y="0"/>
                    </a:lnTo>
                    <a:lnTo>
                      <a:pt x="7" y="3"/>
                    </a:lnTo>
                    <a:lnTo>
                      <a:pt x="11" y="5"/>
                    </a:lnTo>
                    <a:lnTo>
                      <a:pt x="16" y="8"/>
                    </a:lnTo>
                    <a:lnTo>
                      <a:pt x="22" y="8"/>
                    </a:lnTo>
                    <a:lnTo>
                      <a:pt x="26" y="11"/>
                    </a:lnTo>
                    <a:lnTo>
                      <a:pt x="28" y="11"/>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73" name="Freeform 327"/>
              <p:cNvSpPr>
                <a:spLocks/>
              </p:cNvSpPr>
              <p:nvPr/>
            </p:nvSpPr>
            <p:spPr bwMode="auto">
              <a:xfrm>
                <a:off x="3702" y="3767"/>
                <a:ext cx="10" cy="24"/>
              </a:xfrm>
              <a:custGeom>
                <a:avLst/>
                <a:gdLst>
                  <a:gd name="T0" fmla="*/ 10 w 10"/>
                  <a:gd name="T1" fmla="*/ 21 h 24"/>
                  <a:gd name="T2" fmla="*/ 10 w 10"/>
                  <a:gd name="T3" fmla="*/ 22 h 24"/>
                  <a:gd name="T4" fmla="*/ 7 w 10"/>
                  <a:gd name="T5" fmla="*/ 24 h 24"/>
                  <a:gd name="T6" fmla="*/ 6 w 10"/>
                  <a:gd name="T7" fmla="*/ 24 h 24"/>
                  <a:gd name="T8" fmla="*/ 3 w 10"/>
                  <a:gd name="T9" fmla="*/ 22 h 24"/>
                  <a:gd name="T10" fmla="*/ 3 w 10"/>
                  <a:gd name="T11" fmla="*/ 18 h 24"/>
                  <a:gd name="T12" fmla="*/ 3 w 10"/>
                  <a:gd name="T13" fmla="*/ 11 h 24"/>
                  <a:gd name="T14" fmla="*/ 3 w 10"/>
                  <a:gd name="T15" fmla="*/ 9 h 24"/>
                  <a:gd name="T16" fmla="*/ 3 w 10"/>
                  <a:gd name="T17" fmla="*/ 6 h 24"/>
                  <a:gd name="T18" fmla="*/ 1 w 10"/>
                  <a:gd name="T19" fmla="*/ 3 h 24"/>
                  <a:gd name="T20" fmla="*/ 0 w 10"/>
                  <a:gd name="T21" fmla="*/ 2 h 24"/>
                  <a:gd name="T22" fmla="*/ 0 w 10"/>
                  <a:gd name="T23" fmla="*/ 0 h 24"/>
                  <a:gd name="T24" fmla="*/ 1 w 10"/>
                  <a:gd name="T25" fmla="*/ 0 h 24"/>
                  <a:gd name="T26" fmla="*/ 4 w 10"/>
                  <a:gd name="T27" fmla="*/ 5 h 24"/>
                  <a:gd name="T28" fmla="*/ 7 w 10"/>
                  <a:gd name="T29" fmla="*/ 10 h 24"/>
                  <a:gd name="T30" fmla="*/ 8 w 10"/>
                  <a:gd name="T31" fmla="*/ 14 h 24"/>
                  <a:gd name="T32" fmla="*/ 10 w 10"/>
                  <a:gd name="T33" fmla="*/ 17 h 24"/>
                  <a:gd name="T34" fmla="*/ 10 w 10"/>
                  <a:gd name="T35" fmla="*/ 20 h 24"/>
                  <a:gd name="T36" fmla="*/ 10 w 10"/>
                  <a:gd name="T37" fmla="*/ 21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24"/>
                  <a:gd name="T59" fmla="*/ 10 w 10"/>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24">
                    <a:moveTo>
                      <a:pt x="10" y="21"/>
                    </a:moveTo>
                    <a:lnTo>
                      <a:pt x="10" y="22"/>
                    </a:lnTo>
                    <a:lnTo>
                      <a:pt x="7" y="24"/>
                    </a:lnTo>
                    <a:lnTo>
                      <a:pt x="6" y="24"/>
                    </a:lnTo>
                    <a:lnTo>
                      <a:pt x="3" y="22"/>
                    </a:lnTo>
                    <a:lnTo>
                      <a:pt x="3" y="18"/>
                    </a:lnTo>
                    <a:lnTo>
                      <a:pt x="3" y="11"/>
                    </a:lnTo>
                    <a:lnTo>
                      <a:pt x="3" y="9"/>
                    </a:lnTo>
                    <a:lnTo>
                      <a:pt x="3" y="6"/>
                    </a:lnTo>
                    <a:lnTo>
                      <a:pt x="1" y="3"/>
                    </a:lnTo>
                    <a:lnTo>
                      <a:pt x="0" y="2"/>
                    </a:lnTo>
                    <a:lnTo>
                      <a:pt x="0" y="0"/>
                    </a:lnTo>
                    <a:lnTo>
                      <a:pt x="1" y="0"/>
                    </a:lnTo>
                    <a:lnTo>
                      <a:pt x="4" y="5"/>
                    </a:lnTo>
                    <a:lnTo>
                      <a:pt x="7" y="10"/>
                    </a:lnTo>
                    <a:lnTo>
                      <a:pt x="8" y="14"/>
                    </a:lnTo>
                    <a:lnTo>
                      <a:pt x="10" y="17"/>
                    </a:lnTo>
                    <a:lnTo>
                      <a:pt x="10" y="20"/>
                    </a:lnTo>
                    <a:lnTo>
                      <a:pt x="10" y="21"/>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74" name="Freeform 328"/>
              <p:cNvSpPr>
                <a:spLocks/>
              </p:cNvSpPr>
              <p:nvPr/>
            </p:nvSpPr>
            <p:spPr bwMode="auto">
              <a:xfrm>
                <a:off x="3714" y="3780"/>
                <a:ext cx="10" cy="23"/>
              </a:xfrm>
              <a:custGeom>
                <a:avLst/>
                <a:gdLst>
                  <a:gd name="T0" fmla="*/ 10 w 10"/>
                  <a:gd name="T1" fmla="*/ 20 h 23"/>
                  <a:gd name="T2" fmla="*/ 10 w 10"/>
                  <a:gd name="T3" fmla="*/ 23 h 23"/>
                  <a:gd name="T4" fmla="*/ 7 w 10"/>
                  <a:gd name="T5" fmla="*/ 23 h 23"/>
                  <a:gd name="T6" fmla="*/ 4 w 10"/>
                  <a:gd name="T7" fmla="*/ 23 h 23"/>
                  <a:gd name="T8" fmla="*/ 3 w 10"/>
                  <a:gd name="T9" fmla="*/ 22 h 23"/>
                  <a:gd name="T10" fmla="*/ 3 w 10"/>
                  <a:gd name="T11" fmla="*/ 17 h 23"/>
                  <a:gd name="T12" fmla="*/ 3 w 10"/>
                  <a:gd name="T13" fmla="*/ 12 h 23"/>
                  <a:gd name="T14" fmla="*/ 3 w 10"/>
                  <a:gd name="T15" fmla="*/ 8 h 23"/>
                  <a:gd name="T16" fmla="*/ 2 w 10"/>
                  <a:gd name="T17" fmla="*/ 5 h 23"/>
                  <a:gd name="T18" fmla="*/ 0 w 10"/>
                  <a:gd name="T19" fmla="*/ 4 h 23"/>
                  <a:gd name="T20" fmla="*/ 0 w 10"/>
                  <a:gd name="T21" fmla="*/ 1 h 23"/>
                  <a:gd name="T22" fmla="*/ 0 w 10"/>
                  <a:gd name="T23" fmla="*/ 0 h 23"/>
                  <a:gd name="T24" fmla="*/ 0 w 10"/>
                  <a:gd name="T25" fmla="*/ 0 h 23"/>
                  <a:gd name="T26" fmla="*/ 3 w 10"/>
                  <a:gd name="T27" fmla="*/ 4 h 23"/>
                  <a:gd name="T28" fmla="*/ 6 w 10"/>
                  <a:gd name="T29" fmla="*/ 9 h 23"/>
                  <a:gd name="T30" fmla="*/ 9 w 10"/>
                  <a:gd name="T31" fmla="*/ 13 h 23"/>
                  <a:gd name="T32" fmla="*/ 10 w 10"/>
                  <a:gd name="T33" fmla="*/ 17 h 23"/>
                  <a:gd name="T34" fmla="*/ 10 w 10"/>
                  <a:gd name="T35" fmla="*/ 19 h 23"/>
                  <a:gd name="T36" fmla="*/ 10 w 10"/>
                  <a:gd name="T37" fmla="*/ 2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23"/>
                  <a:gd name="T59" fmla="*/ 10 w 10"/>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23">
                    <a:moveTo>
                      <a:pt x="10" y="20"/>
                    </a:moveTo>
                    <a:lnTo>
                      <a:pt x="10" y="23"/>
                    </a:lnTo>
                    <a:lnTo>
                      <a:pt x="7" y="23"/>
                    </a:lnTo>
                    <a:lnTo>
                      <a:pt x="4" y="23"/>
                    </a:lnTo>
                    <a:lnTo>
                      <a:pt x="3" y="22"/>
                    </a:lnTo>
                    <a:lnTo>
                      <a:pt x="3" y="17"/>
                    </a:lnTo>
                    <a:lnTo>
                      <a:pt x="3" y="12"/>
                    </a:lnTo>
                    <a:lnTo>
                      <a:pt x="3" y="8"/>
                    </a:lnTo>
                    <a:lnTo>
                      <a:pt x="2" y="5"/>
                    </a:lnTo>
                    <a:lnTo>
                      <a:pt x="0" y="4"/>
                    </a:lnTo>
                    <a:lnTo>
                      <a:pt x="0" y="1"/>
                    </a:lnTo>
                    <a:lnTo>
                      <a:pt x="0" y="0"/>
                    </a:lnTo>
                    <a:lnTo>
                      <a:pt x="3" y="4"/>
                    </a:lnTo>
                    <a:lnTo>
                      <a:pt x="6" y="9"/>
                    </a:lnTo>
                    <a:lnTo>
                      <a:pt x="9" y="13"/>
                    </a:lnTo>
                    <a:lnTo>
                      <a:pt x="10" y="17"/>
                    </a:lnTo>
                    <a:lnTo>
                      <a:pt x="10" y="19"/>
                    </a:lnTo>
                    <a:lnTo>
                      <a:pt x="10" y="20"/>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75" name="Freeform 329"/>
              <p:cNvSpPr>
                <a:spLocks/>
              </p:cNvSpPr>
              <p:nvPr/>
            </p:nvSpPr>
            <p:spPr bwMode="auto">
              <a:xfrm>
                <a:off x="3713" y="3797"/>
                <a:ext cx="45" cy="24"/>
              </a:xfrm>
              <a:custGeom>
                <a:avLst/>
                <a:gdLst>
                  <a:gd name="T0" fmla="*/ 45 w 45"/>
                  <a:gd name="T1" fmla="*/ 24 h 24"/>
                  <a:gd name="T2" fmla="*/ 37 w 45"/>
                  <a:gd name="T3" fmla="*/ 24 h 24"/>
                  <a:gd name="T4" fmla="*/ 15 w 45"/>
                  <a:gd name="T5" fmla="*/ 15 h 24"/>
                  <a:gd name="T6" fmla="*/ 1 w 45"/>
                  <a:gd name="T7" fmla="*/ 9 h 24"/>
                  <a:gd name="T8" fmla="*/ 0 w 45"/>
                  <a:gd name="T9" fmla="*/ 7 h 24"/>
                  <a:gd name="T10" fmla="*/ 0 w 45"/>
                  <a:gd name="T11" fmla="*/ 7 h 24"/>
                  <a:gd name="T12" fmla="*/ 0 w 45"/>
                  <a:gd name="T13" fmla="*/ 6 h 24"/>
                  <a:gd name="T14" fmla="*/ 0 w 45"/>
                  <a:gd name="T15" fmla="*/ 5 h 24"/>
                  <a:gd name="T16" fmla="*/ 1 w 45"/>
                  <a:gd name="T17" fmla="*/ 6 h 24"/>
                  <a:gd name="T18" fmla="*/ 4 w 45"/>
                  <a:gd name="T19" fmla="*/ 7 h 24"/>
                  <a:gd name="T20" fmla="*/ 7 w 45"/>
                  <a:gd name="T21" fmla="*/ 9 h 24"/>
                  <a:gd name="T22" fmla="*/ 10 w 45"/>
                  <a:gd name="T23" fmla="*/ 9 h 24"/>
                  <a:gd name="T24" fmla="*/ 12 w 45"/>
                  <a:gd name="T25" fmla="*/ 9 h 24"/>
                  <a:gd name="T26" fmla="*/ 14 w 45"/>
                  <a:gd name="T27" fmla="*/ 3 h 24"/>
                  <a:gd name="T28" fmla="*/ 14 w 45"/>
                  <a:gd name="T29" fmla="*/ 0 h 24"/>
                  <a:gd name="T30" fmla="*/ 18 w 45"/>
                  <a:gd name="T31" fmla="*/ 5 h 24"/>
                  <a:gd name="T32" fmla="*/ 27 w 45"/>
                  <a:gd name="T33" fmla="*/ 13 h 24"/>
                  <a:gd name="T34" fmla="*/ 39 w 45"/>
                  <a:gd name="T35" fmla="*/ 21 h 24"/>
                  <a:gd name="T36" fmla="*/ 45 w 45"/>
                  <a:gd name="T37" fmla="*/ 2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24"/>
                    </a:moveTo>
                    <a:lnTo>
                      <a:pt x="37" y="24"/>
                    </a:lnTo>
                    <a:lnTo>
                      <a:pt x="15" y="15"/>
                    </a:lnTo>
                    <a:lnTo>
                      <a:pt x="1" y="9"/>
                    </a:lnTo>
                    <a:lnTo>
                      <a:pt x="0" y="7"/>
                    </a:lnTo>
                    <a:lnTo>
                      <a:pt x="0" y="6"/>
                    </a:lnTo>
                    <a:lnTo>
                      <a:pt x="0" y="5"/>
                    </a:lnTo>
                    <a:lnTo>
                      <a:pt x="1" y="6"/>
                    </a:lnTo>
                    <a:lnTo>
                      <a:pt x="4" y="7"/>
                    </a:lnTo>
                    <a:lnTo>
                      <a:pt x="7" y="9"/>
                    </a:lnTo>
                    <a:lnTo>
                      <a:pt x="10" y="9"/>
                    </a:lnTo>
                    <a:lnTo>
                      <a:pt x="12" y="9"/>
                    </a:lnTo>
                    <a:lnTo>
                      <a:pt x="14" y="3"/>
                    </a:lnTo>
                    <a:lnTo>
                      <a:pt x="14" y="0"/>
                    </a:lnTo>
                    <a:lnTo>
                      <a:pt x="18" y="5"/>
                    </a:lnTo>
                    <a:lnTo>
                      <a:pt x="27" y="13"/>
                    </a:lnTo>
                    <a:lnTo>
                      <a:pt x="39" y="21"/>
                    </a:lnTo>
                    <a:lnTo>
                      <a:pt x="45" y="24"/>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76" name="Freeform 330"/>
              <p:cNvSpPr>
                <a:spLocks/>
              </p:cNvSpPr>
              <p:nvPr/>
            </p:nvSpPr>
            <p:spPr bwMode="auto">
              <a:xfrm>
                <a:off x="3669" y="3647"/>
                <a:ext cx="7" cy="35"/>
              </a:xfrm>
              <a:custGeom>
                <a:avLst/>
                <a:gdLst>
                  <a:gd name="T0" fmla="*/ 6 w 7"/>
                  <a:gd name="T1" fmla="*/ 0 h 35"/>
                  <a:gd name="T2" fmla="*/ 5 w 7"/>
                  <a:gd name="T3" fmla="*/ 2 h 35"/>
                  <a:gd name="T4" fmla="*/ 5 w 7"/>
                  <a:gd name="T5" fmla="*/ 2 h 35"/>
                  <a:gd name="T6" fmla="*/ 2 w 7"/>
                  <a:gd name="T7" fmla="*/ 18 h 35"/>
                  <a:gd name="T8" fmla="*/ 0 w 7"/>
                  <a:gd name="T9" fmla="*/ 35 h 35"/>
                  <a:gd name="T10" fmla="*/ 3 w 7"/>
                  <a:gd name="T11" fmla="*/ 32 h 35"/>
                  <a:gd name="T12" fmla="*/ 6 w 7"/>
                  <a:gd name="T13" fmla="*/ 26 h 35"/>
                  <a:gd name="T14" fmla="*/ 6 w 7"/>
                  <a:gd name="T15" fmla="*/ 21 h 35"/>
                  <a:gd name="T16" fmla="*/ 5 w 7"/>
                  <a:gd name="T17" fmla="*/ 17 h 35"/>
                  <a:gd name="T18" fmla="*/ 6 w 7"/>
                  <a:gd name="T19" fmla="*/ 9 h 35"/>
                  <a:gd name="T20" fmla="*/ 7 w 7"/>
                  <a:gd name="T21" fmla="*/ 2 h 35"/>
                  <a:gd name="T22" fmla="*/ 6 w 7"/>
                  <a:gd name="T23" fmla="*/ 2 h 35"/>
                  <a:gd name="T24" fmla="*/ 6 w 7"/>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35"/>
                  <a:gd name="T41" fmla="*/ 7 w 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35">
                    <a:moveTo>
                      <a:pt x="6" y="0"/>
                    </a:moveTo>
                    <a:lnTo>
                      <a:pt x="5" y="2"/>
                    </a:lnTo>
                    <a:lnTo>
                      <a:pt x="2" y="18"/>
                    </a:lnTo>
                    <a:lnTo>
                      <a:pt x="0" y="35"/>
                    </a:lnTo>
                    <a:lnTo>
                      <a:pt x="3" y="32"/>
                    </a:lnTo>
                    <a:lnTo>
                      <a:pt x="6" y="26"/>
                    </a:lnTo>
                    <a:lnTo>
                      <a:pt x="6" y="21"/>
                    </a:lnTo>
                    <a:lnTo>
                      <a:pt x="5" y="17"/>
                    </a:lnTo>
                    <a:lnTo>
                      <a:pt x="6" y="9"/>
                    </a:lnTo>
                    <a:lnTo>
                      <a:pt x="7" y="2"/>
                    </a:lnTo>
                    <a:lnTo>
                      <a:pt x="6" y="2"/>
                    </a:lnTo>
                    <a:lnTo>
                      <a:pt x="6" y="0"/>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77" name="Freeform 331"/>
              <p:cNvSpPr>
                <a:spLocks/>
              </p:cNvSpPr>
              <p:nvPr/>
            </p:nvSpPr>
            <p:spPr bwMode="auto">
              <a:xfrm>
                <a:off x="3661" y="3649"/>
                <a:ext cx="11" cy="33"/>
              </a:xfrm>
              <a:custGeom>
                <a:avLst/>
                <a:gdLst>
                  <a:gd name="T0" fmla="*/ 10 w 11"/>
                  <a:gd name="T1" fmla="*/ 0 h 33"/>
                  <a:gd name="T2" fmla="*/ 8 w 11"/>
                  <a:gd name="T3" fmla="*/ 0 h 33"/>
                  <a:gd name="T4" fmla="*/ 8 w 11"/>
                  <a:gd name="T5" fmla="*/ 1 h 33"/>
                  <a:gd name="T6" fmla="*/ 7 w 11"/>
                  <a:gd name="T7" fmla="*/ 8 h 33"/>
                  <a:gd name="T8" fmla="*/ 7 w 11"/>
                  <a:gd name="T9" fmla="*/ 13 h 33"/>
                  <a:gd name="T10" fmla="*/ 4 w 11"/>
                  <a:gd name="T11" fmla="*/ 18 h 33"/>
                  <a:gd name="T12" fmla="*/ 0 w 11"/>
                  <a:gd name="T13" fmla="*/ 24 h 33"/>
                  <a:gd name="T14" fmla="*/ 2 w 11"/>
                  <a:gd name="T15" fmla="*/ 27 h 33"/>
                  <a:gd name="T16" fmla="*/ 3 w 11"/>
                  <a:gd name="T17" fmla="*/ 30 h 33"/>
                  <a:gd name="T18" fmla="*/ 4 w 11"/>
                  <a:gd name="T19" fmla="*/ 31 h 33"/>
                  <a:gd name="T20" fmla="*/ 6 w 11"/>
                  <a:gd name="T21" fmla="*/ 33 h 33"/>
                  <a:gd name="T22" fmla="*/ 11 w 11"/>
                  <a:gd name="T23" fmla="*/ 1 h 33"/>
                  <a:gd name="T24" fmla="*/ 10 w 11"/>
                  <a:gd name="T25" fmla="*/ 0 h 33"/>
                  <a:gd name="T26" fmla="*/ 10 w 11"/>
                  <a:gd name="T27" fmla="*/ 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33"/>
                  <a:gd name="T44" fmla="*/ 11 w 11"/>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33">
                    <a:moveTo>
                      <a:pt x="10" y="0"/>
                    </a:moveTo>
                    <a:lnTo>
                      <a:pt x="8" y="0"/>
                    </a:lnTo>
                    <a:lnTo>
                      <a:pt x="8" y="1"/>
                    </a:lnTo>
                    <a:lnTo>
                      <a:pt x="7" y="8"/>
                    </a:lnTo>
                    <a:lnTo>
                      <a:pt x="7" y="13"/>
                    </a:lnTo>
                    <a:lnTo>
                      <a:pt x="4" y="18"/>
                    </a:lnTo>
                    <a:lnTo>
                      <a:pt x="0" y="24"/>
                    </a:lnTo>
                    <a:lnTo>
                      <a:pt x="2" y="27"/>
                    </a:lnTo>
                    <a:lnTo>
                      <a:pt x="3" y="30"/>
                    </a:lnTo>
                    <a:lnTo>
                      <a:pt x="4" y="31"/>
                    </a:lnTo>
                    <a:lnTo>
                      <a:pt x="6" y="33"/>
                    </a:lnTo>
                    <a:lnTo>
                      <a:pt x="11" y="1"/>
                    </a:lnTo>
                    <a:lnTo>
                      <a:pt x="10" y="0"/>
                    </a:lnTo>
                    <a:close/>
                  </a:path>
                </a:pathLst>
              </a:custGeom>
              <a:solidFill>
                <a:srgbClr val="8A6F4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78" name="Freeform 332"/>
              <p:cNvSpPr>
                <a:spLocks/>
              </p:cNvSpPr>
              <p:nvPr/>
            </p:nvSpPr>
            <p:spPr bwMode="auto">
              <a:xfrm>
                <a:off x="3747" y="3504"/>
                <a:ext cx="35" cy="41"/>
              </a:xfrm>
              <a:custGeom>
                <a:avLst/>
                <a:gdLst>
                  <a:gd name="T0" fmla="*/ 0 w 35"/>
                  <a:gd name="T1" fmla="*/ 41 h 41"/>
                  <a:gd name="T2" fmla="*/ 20 w 35"/>
                  <a:gd name="T3" fmla="*/ 25 h 41"/>
                  <a:gd name="T4" fmla="*/ 31 w 35"/>
                  <a:gd name="T5" fmla="*/ 34 h 41"/>
                  <a:gd name="T6" fmla="*/ 33 w 35"/>
                  <a:gd name="T7" fmla="*/ 30 h 41"/>
                  <a:gd name="T8" fmla="*/ 34 w 35"/>
                  <a:gd name="T9" fmla="*/ 24 h 41"/>
                  <a:gd name="T10" fmla="*/ 35 w 35"/>
                  <a:gd name="T11" fmla="*/ 17 h 41"/>
                  <a:gd name="T12" fmla="*/ 35 w 35"/>
                  <a:gd name="T13" fmla="*/ 14 h 41"/>
                  <a:gd name="T14" fmla="*/ 33 w 35"/>
                  <a:gd name="T15" fmla="*/ 13 h 41"/>
                  <a:gd name="T16" fmla="*/ 27 w 35"/>
                  <a:gd name="T17" fmla="*/ 11 h 41"/>
                  <a:gd name="T18" fmla="*/ 19 w 35"/>
                  <a:gd name="T19" fmla="*/ 4 h 41"/>
                  <a:gd name="T20" fmla="*/ 16 w 35"/>
                  <a:gd name="T21" fmla="*/ 0 h 41"/>
                  <a:gd name="T22" fmla="*/ 16 w 35"/>
                  <a:gd name="T23" fmla="*/ 3 h 41"/>
                  <a:gd name="T24" fmla="*/ 15 w 35"/>
                  <a:gd name="T25" fmla="*/ 13 h 41"/>
                  <a:gd name="T26" fmla="*/ 11 w 35"/>
                  <a:gd name="T27" fmla="*/ 22 h 41"/>
                  <a:gd name="T28" fmla="*/ 7 w 35"/>
                  <a:gd name="T29" fmla="*/ 28 h 41"/>
                  <a:gd name="T30" fmla="*/ 3 w 35"/>
                  <a:gd name="T31" fmla="*/ 36 h 41"/>
                  <a:gd name="T32" fmla="*/ 0 w 35"/>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41"/>
                  <a:gd name="T53" fmla="*/ 35 w 3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41">
                    <a:moveTo>
                      <a:pt x="0" y="41"/>
                    </a:moveTo>
                    <a:lnTo>
                      <a:pt x="20" y="25"/>
                    </a:lnTo>
                    <a:lnTo>
                      <a:pt x="31" y="34"/>
                    </a:lnTo>
                    <a:lnTo>
                      <a:pt x="33" y="30"/>
                    </a:lnTo>
                    <a:lnTo>
                      <a:pt x="34" y="24"/>
                    </a:lnTo>
                    <a:lnTo>
                      <a:pt x="35" y="17"/>
                    </a:lnTo>
                    <a:lnTo>
                      <a:pt x="35" y="14"/>
                    </a:lnTo>
                    <a:lnTo>
                      <a:pt x="33" y="13"/>
                    </a:lnTo>
                    <a:lnTo>
                      <a:pt x="27" y="11"/>
                    </a:lnTo>
                    <a:lnTo>
                      <a:pt x="19" y="4"/>
                    </a:lnTo>
                    <a:lnTo>
                      <a:pt x="16" y="0"/>
                    </a:lnTo>
                    <a:lnTo>
                      <a:pt x="16" y="3"/>
                    </a:lnTo>
                    <a:lnTo>
                      <a:pt x="15" y="13"/>
                    </a:lnTo>
                    <a:lnTo>
                      <a:pt x="11" y="22"/>
                    </a:lnTo>
                    <a:lnTo>
                      <a:pt x="7" y="28"/>
                    </a:lnTo>
                    <a:lnTo>
                      <a:pt x="3" y="36"/>
                    </a:lnTo>
                    <a:lnTo>
                      <a:pt x="0" y="41"/>
                    </a:lnTo>
                    <a:close/>
                  </a:path>
                </a:pathLst>
              </a:custGeom>
              <a:solidFill>
                <a:srgbClr val="8D5A1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79" name="Freeform 333"/>
              <p:cNvSpPr>
                <a:spLocks/>
              </p:cNvSpPr>
              <p:nvPr/>
            </p:nvSpPr>
            <p:spPr bwMode="auto">
              <a:xfrm>
                <a:off x="3747" y="3504"/>
                <a:ext cx="35" cy="41"/>
              </a:xfrm>
              <a:custGeom>
                <a:avLst/>
                <a:gdLst>
                  <a:gd name="T0" fmla="*/ 0 w 35"/>
                  <a:gd name="T1" fmla="*/ 41 h 41"/>
                  <a:gd name="T2" fmla="*/ 20 w 35"/>
                  <a:gd name="T3" fmla="*/ 25 h 41"/>
                  <a:gd name="T4" fmla="*/ 31 w 35"/>
                  <a:gd name="T5" fmla="*/ 34 h 41"/>
                  <a:gd name="T6" fmla="*/ 33 w 35"/>
                  <a:gd name="T7" fmla="*/ 30 h 41"/>
                  <a:gd name="T8" fmla="*/ 34 w 35"/>
                  <a:gd name="T9" fmla="*/ 24 h 41"/>
                  <a:gd name="T10" fmla="*/ 35 w 35"/>
                  <a:gd name="T11" fmla="*/ 17 h 41"/>
                  <a:gd name="T12" fmla="*/ 35 w 35"/>
                  <a:gd name="T13" fmla="*/ 14 h 41"/>
                  <a:gd name="T14" fmla="*/ 33 w 35"/>
                  <a:gd name="T15" fmla="*/ 13 h 41"/>
                  <a:gd name="T16" fmla="*/ 27 w 35"/>
                  <a:gd name="T17" fmla="*/ 11 h 41"/>
                  <a:gd name="T18" fmla="*/ 19 w 35"/>
                  <a:gd name="T19" fmla="*/ 4 h 41"/>
                  <a:gd name="T20" fmla="*/ 16 w 35"/>
                  <a:gd name="T21" fmla="*/ 0 h 41"/>
                  <a:gd name="T22" fmla="*/ 16 w 35"/>
                  <a:gd name="T23" fmla="*/ 3 h 41"/>
                  <a:gd name="T24" fmla="*/ 15 w 35"/>
                  <a:gd name="T25" fmla="*/ 13 h 41"/>
                  <a:gd name="T26" fmla="*/ 11 w 35"/>
                  <a:gd name="T27" fmla="*/ 22 h 41"/>
                  <a:gd name="T28" fmla="*/ 7 w 35"/>
                  <a:gd name="T29" fmla="*/ 28 h 41"/>
                  <a:gd name="T30" fmla="*/ 3 w 35"/>
                  <a:gd name="T31" fmla="*/ 36 h 41"/>
                  <a:gd name="T32" fmla="*/ 0 w 35"/>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41"/>
                  <a:gd name="T53" fmla="*/ 35 w 3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41">
                    <a:moveTo>
                      <a:pt x="0" y="41"/>
                    </a:moveTo>
                    <a:lnTo>
                      <a:pt x="20" y="25"/>
                    </a:lnTo>
                    <a:lnTo>
                      <a:pt x="31" y="34"/>
                    </a:lnTo>
                    <a:lnTo>
                      <a:pt x="33" y="30"/>
                    </a:lnTo>
                    <a:lnTo>
                      <a:pt x="34" y="24"/>
                    </a:lnTo>
                    <a:lnTo>
                      <a:pt x="35" y="17"/>
                    </a:lnTo>
                    <a:lnTo>
                      <a:pt x="35" y="14"/>
                    </a:lnTo>
                    <a:lnTo>
                      <a:pt x="33" y="13"/>
                    </a:lnTo>
                    <a:lnTo>
                      <a:pt x="27" y="11"/>
                    </a:lnTo>
                    <a:lnTo>
                      <a:pt x="19" y="4"/>
                    </a:lnTo>
                    <a:lnTo>
                      <a:pt x="16" y="0"/>
                    </a:lnTo>
                    <a:lnTo>
                      <a:pt x="16" y="3"/>
                    </a:lnTo>
                    <a:lnTo>
                      <a:pt x="15" y="13"/>
                    </a:lnTo>
                    <a:lnTo>
                      <a:pt x="11" y="22"/>
                    </a:lnTo>
                    <a:lnTo>
                      <a:pt x="7" y="28"/>
                    </a:lnTo>
                    <a:lnTo>
                      <a:pt x="3" y="36"/>
                    </a:lnTo>
                    <a:lnTo>
                      <a:pt x="0" y="41"/>
                    </a:lnTo>
                  </a:path>
                </a:pathLst>
              </a:custGeom>
              <a:noFill/>
              <a:ln w="1588">
                <a:solidFill>
                  <a:srgbClr val="8A6F4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8580" name="Freeform 334"/>
              <p:cNvSpPr>
                <a:spLocks/>
              </p:cNvSpPr>
              <p:nvPr/>
            </p:nvSpPr>
            <p:spPr bwMode="auto">
              <a:xfrm>
                <a:off x="3769" y="3496"/>
                <a:ext cx="13" cy="19"/>
              </a:xfrm>
              <a:custGeom>
                <a:avLst/>
                <a:gdLst>
                  <a:gd name="T0" fmla="*/ 0 w 13"/>
                  <a:gd name="T1" fmla="*/ 0 h 19"/>
                  <a:gd name="T2" fmla="*/ 1 w 13"/>
                  <a:gd name="T3" fmla="*/ 4 h 19"/>
                  <a:gd name="T4" fmla="*/ 4 w 13"/>
                  <a:gd name="T5" fmla="*/ 12 h 19"/>
                  <a:gd name="T6" fmla="*/ 11 w 13"/>
                  <a:gd name="T7" fmla="*/ 18 h 19"/>
                  <a:gd name="T8" fmla="*/ 13 w 13"/>
                  <a:gd name="T9" fmla="*/ 19 h 19"/>
                  <a:gd name="T10" fmla="*/ 13 w 13"/>
                  <a:gd name="T11" fmla="*/ 15 h 19"/>
                  <a:gd name="T12" fmla="*/ 11 w 13"/>
                  <a:gd name="T13" fmla="*/ 8 h 19"/>
                  <a:gd name="T14" fmla="*/ 5 w 13"/>
                  <a:gd name="T15" fmla="*/ 3 h 19"/>
                  <a:gd name="T16" fmla="*/ 0 w 13"/>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9"/>
                  <a:gd name="T29" fmla="*/ 13 w 1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9">
                    <a:moveTo>
                      <a:pt x="0" y="0"/>
                    </a:moveTo>
                    <a:lnTo>
                      <a:pt x="1" y="4"/>
                    </a:lnTo>
                    <a:lnTo>
                      <a:pt x="4" y="12"/>
                    </a:lnTo>
                    <a:lnTo>
                      <a:pt x="11" y="18"/>
                    </a:lnTo>
                    <a:lnTo>
                      <a:pt x="13" y="19"/>
                    </a:lnTo>
                    <a:lnTo>
                      <a:pt x="13" y="15"/>
                    </a:lnTo>
                    <a:lnTo>
                      <a:pt x="11" y="8"/>
                    </a:lnTo>
                    <a:lnTo>
                      <a:pt x="5" y="3"/>
                    </a:lnTo>
                    <a:lnTo>
                      <a:pt x="0" y="0"/>
                    </a:lnTo>
                    <a:close/>
                  </a:path>
                </a:pathLst>
              </a:custGeom>
              <a:solidFill>
                <a:srgbClr val="8D5A1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81" name="Freeform 335"/>
              <p:cNvSpPr>
                <a:spLocks/>
              </p:cNvSpPr>
              <p:nvPr/>
            </p:nvSpPr>
            <p:spPr bwMode="auto">
              <a:xfrm>
                <a:off x="3769" y="3496"/>
                <a:ext cx="13" cy="19"/>
              </a:xfrm>
              <a:custGeom>
                <a:avLst/>
                <a:gdLst>
                  <a:gd name="T0" fmla="*/ 0 w 13"/>
                  <a:gd name="T1" fmla="*/ 0 h 19"/>
                  <a:gd name="T2" fmla="*/ 1 w 13"/>
                  <a:gd name="T3" fmla="*/ 4 h 19"/>
                  <a:gd name="T4" fmla="*/ 4 w 13"/>
                  <a:gd name="T5" fmla="*/ 12 h 19"/>
                  <a:gd name="T6" fmla="*/ 11 w 13"/>
                  <a:gd name="T7" fmla="*/ 18 h 19"/>
                  <a:gd name="T8" fmla="*/ 13 w 13"/>
                  <a:gd name="T9" fmla="*/ 19 h 19"/>
                  <a:gd name="T10" fmla="*/ 13 w 13"/>
                  <a:gd name="T11" fmla="*/ 15 h 19"/>
                  <a:gd name="T12" fmla="*/ 11 w 13"/>
                  <a:gd name="T13" fmla="*/ 8 h 19"/>
                  <a:gd name="T14" fmla="*/ 5 w 13"/>
                  <a:gd name="T15" fmla="*/ 3 h 19"/>
                  <a:gd name="T16" fmla="*/ 0 w 13"/>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9"/>
                  <a:gd name="T29" fmla="*/ 13 w 1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9">
                    <a:moveTo>
                      <a:pt x="0" y="0"/>
                    </a:moveTo>
                    <a:lnTo>
                      <a:pt x="1" y="4"/>
                    </a:lnTo>
                    <a:lnTo>
                      <a:pt x="4" y="12"/>
                    </a:lnTo>
                    <a:lnTo>
                      <a:pt x="11" y="18"/>
                    </a:lnTo>
                    <a:lnTo>
                      <a:pt x="13" y="19"/>
                    </a:lnTo>
                    <a:lnTo>
                      <a:pt x="13" y="15"/>
                    </a:lnTo>
                    <a:lnTo>
                      <a:pt x="11" y="8"/>
                    </a:lnTo>
                    <a:lnTo>
                      <a:pt x="5" y="3"/>
                    </a:lnTo>
                    <a:lnTo>
                      <a:pt x="0" y="0"/>
                    </a:lnTo>
                  </a:path>
                </a:pathLst>
              </a:custGeom>
              <a:noFill/>
              <a:ln w="1588">
                <a:solidFill>
                  <a:srgbClr val="8A6F4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8582" name="Freeform 336"/>
              <p:cNvSpPr>
                <a:spLocks/>
              </p:cNvSpPr>
              <p:nvPr/>
            </p:nvSpPr>
            <p:spPr bwMode="auto">
              <a:xfrm>
                <a:off x="3781" y="3473"/>
                <a:ext cx="94" cy="75"/>
              </a:xfrm>
              <a:custGeom>
                <a:avLst/>
                <a:gdLst>
                  <a:gd name="T0" fmla="*/ 5 w 94"/>
                  <a:gd name="T1" fmla="*/ 42 h 75"/>
                  <a:gd name="T2" fmla="*/ 5 w 94"/>
                  <a:gd name="T3" fmla="*/ 48 h 75"/>
                  <a:gd name="T4" fmla="*/ 4 w 94"/>
                  <a:gd name="T5" fmla="*/ 56 h 75"/>
                  <a:gd name="T6" fmla="*/ 1 w 94"/>
                  <a:gd name="T7" fmla="*/ 64 h 75"/>
                  <a:gd name="T8" fmla="*/ 0 w 94"/>
                  <a:gd name="T9" fmla="*/ 67 h 75"/>
                  <a:gd name="T10" fmla="*/ 10 w 94"/>
                  <a:gd name="T11" fmla="*/ 75 h 75"/>
                  <a:gd name="T12" fmla="*/ 16 w 94"/>
                  <a:gd name="T13" fmla="*/ 75 h 75"/>
                  <a:gd name="T14" fmla="*/ 27 w 94"/>
                  <a:gd name="T15" fmla="*/ 74 h 75"/>
                  <a:gd name="T16" fmla="*/ 35 w 94"/>
                  <a:gd name="T17" fmla="*/ 71 h 75"/>
                  <a:gd name="T18" fmla="*/ 41 w 94"/>
                  <a:gd name="T19" fmla="*/ 68 h 75"/>
                  <a:gd name="T20" fmla="*/ 42 w 94"/>
                  <a:gd name="T21" fmla="*/ 63 h 75"/>
                  <a:gd name="T22" fmla="*/ 42 w 94"/>
                  <a:gd name="T23" fmla="*/ 60 h 75"/>
                  <a:gd name="T24" fmla="*/ 46 w 94"/>
                  <a:gd name="T25" fmla="*/ 57 h 75"/>
                  <a:gd name="T26" fmla="*/ 54 w 94"/>
                  <a:gd name="T27" fmla="*/ 53 h 75"/>
                  <a:gd name="T28" fmla="*/ 57 w 94"/>
                  <a:gd name="T29" fmla="*/ 50 h 75"/>
                  <a:gd name="T30" fmla="*/ 59 w 94"/>
                  <a:gd name="T31" fmla="*/ 48 h 75"/>
                  <a:gd name="T32" fmla="*/ 57 w 94"/>
                  <a:gd name="T33" fmla="*/ 45 h 75"/>
                  <a:gd name="T34" fmla="*/ 57 w 94"/>
                  <a:gd name="T35" fmla="*/ 45 h 75"/>
                  <a:gd name="T36" fmla="*/ 61 w 94"/>
                  <a:gd name="T37" fmla="*/ 44 h 75"/>
                  <a:gd name="T38" fmla="*/ 68 w 94"/>
                  <a:gd name="T39" fmla="*/ 41 h 75"/>
                  <a:gd name="T40" fmla="*/ 72 w 94"/>
                  <a:gd name="T41" fmla="*/ 38 h 75"/>
                  <a:gd name="T42" fmla="*/ 74 w 94"/>
                  <a:gd name="T43" fmla="*/ 35 h 75"/>
                  <a:gd name="T44" fmla="*/ 72 w 94"/>
                  <a:gd name="T45" fmla="*/ 34 h 75"/>
                  <a:gd name="T46" fmla="*/ 72 w 94"/>
                  <a:gd name="T47" fmla="*/ 33 h 75"/>
                  <a:gd name="T48" fmla="*/ 78 w 94"/>
                  <a:gd name="T49" fmla="*/ 33 h 75"/>
                  <a:gd name="T50" fmla="*/ 90 w 94"/>
                  <a:gd name="T51" fmla="*/ 30 h 75"/>
                  <a:gd name="T52" fmla="*/ 93 w 94"/>
                  <a:gd name="T53" fmla="*/ 27 h 75"/>
                  <a:gd name="T54" fmla="*/ 94 w 94"/>
                  <a:gd name="T55" fmla="*/ 26 h 75"/>
                  <a:gd name="T56" fmla="*/ 94 w 94"/>
                  <a:gd name="T57" fmla="*/ 25 h 75"/>
                  <a:gd name="T58" fmla="*/ 94 w 94"/>
                  <a:gd name="T59" fmla="*/ 22 h 75"/>
                  <a:gd name="T60" fmla="*/ 93 w 94"/>
                  <a:gd name="T61" fmla="*/ 16 h 75"/>
                  <a:gd name="T62" fmla="*/ 87 w 94"/>
                  <a:gd name="T63" fmla="*/ 8 h 75"/>
                  <a:gd name="T64" fmla="*/ 83 w 94"/>
                  <a:gd name="T65" fmla="*/ 3 h 75"/>
                  <a:gd name="T66" fmla="*/ 79 w 94"/>
                  <a:gd name="T67" fmla="*/ 0 h 75"/>
                  <a:gd name="T68" fmla="*/ 75 w 94"/>
                  <a:gd name="T69" fmla="*/ 4 h 75"/>
                  <a:gd name="T70" fmla="*/ 71 w 94"/>
                  <a:gd name="T71" fmla="*/ 10 h 75"/>
                  <a:gd name="T72" fmla="*/ 68 w 94"/>
                  <a:gd name="T73" fmla="*/ 14 h 75"/>
                  <a:gd name="T74" fmla="*/ 63 w 94"/>
                  <a:gd name="T75" fmla="*/ 23 h 75"/>
                  <a:gd name="T76" fmla="*/ 53 w 94"/>
                  <a:gd name="T77" fmla="*/ 34 h 75"/>
                  <a:gd name="T78" fmla="*/ 42 w 94"/>
                  <a:gd name="T79" fmla="*/ 45 h 75"/>
                  <a:gd name="T80" fmla="*/ 31 w 94"/>
                  <a:gd name="T81" fmla="*/ 53 h 75"/>
                  <a:gd name="T82" fmla="*/ 23 w 94"/>
                  <a:gd name="T83" fmla="*/ 59 h 75"/>
                  <a:gd name="T84" fmla="*/ 16 w 94"/>
                  <a:gd name="T85" fmla="*/ 61 h 75"/>
                  <a:gd name="T86" fmla="*/ 14 w 94"/>
                  <a:gd name="T87" fmla="*/ 61 h 75"/>
                  <a:gd name="T88" fmla="*/ 11 w 94"/>
                  <a:gd name="T89" fmla="*/ 57 h 75"/>
                  <a:gd name="T90" fmla="*/ 10 w 94"/>
                  <a:gd name="T91" fmla="*/ 53 h 75"/>
                  <a:gd name="T92" fmla="*/ 7 w 94"/>
                  <a:gd name="T93" fmla="*/ 46 h 75"/>
                  <a:gd name="T94" fmla="*/ 5 w 94"/>
                  <a:gd name="T95" fmla="*/ 42 h 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4"/>
                  <a:gd name="T145" fmla="*/ 0 h 75"/>
                  <a:gd name="T146" fmla="*/ 94 w 94"/>
                  <a:gd name="T147" fmla="*/ 75 h 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4" h="75">
                    <a:moveTo>
                      <a:pt x="5" y="42"/>
                    </a:moveTo>
                    <a:lnTo>
                      <a:pt x="5" y="48"/>
                    </a:lnTo>
                    <a:lnTo>
                      <a:pt x="4" y="56"/>
                    </a:lnTo>
                    <a:lnTo>
                      <a:pt x="1" y="64"/>
                    </a:lnTo>
                    <a:lnTo>
                      <a:pt x="0" y="67"/>
                    </a:lnTo>
                    <a:lnTo>
                      <a:pt x="10" y="75"/>
                    </a:lnTo>
                    <a:lnTo>
                      <a:pt x="16" y="75"/>
                    </a:lnTo>
                    <a:lnTo>
                      <a:pt x="27" y="74"/>
                    </a:lnTo>
                    <a:lnTo>
                      <a:pt x="35" y="71"/>
                    </a:lnTo>
                    <a:lnTo>
                      <a:pt x="41" y="68"/>
                    </a:lnTo>
                    <a:lnTo>
                      <a:pt x="42" y="63"/>
                    </a:lnTo>
                    <a:lnTo>
                      <a:pt x="42" y="60"/>
                    </a:lnTo>
                    <a:lnTo>
                      <a:pt x="46" y="57"/>
                    </a:lnTo>
                    <a:lnTo>
                      <a:pt x="54" y="53"/>
                    </a:lnTo>
                    <a:lnTo>
                      <a:pt x="57" y="50"/>
                    </a:lnTo>
                    <a:lnTo>
                      <a:pt x="59" y="48"/>
                    </a:lnTo>
                    <a:lnTo>
                      <a:pt x="57" y="45"/>
                    </a:lnTo>
                    <a:lnTo>
                      <a:pt x="61" y="44"/>
                    </a:lnTo>
                    <a:lnTo>
                      <a:pt x="68" y="41"/>
                    </a:lnTo>
                    <a:lnTo>
                      <a:pt x="72" y="38"/>
                    </a:lnTo>
                    <a:lnTo>
                      <a:pt x="74" y="35"/>
                    </a:lnTo>
                    <a:lnTo>
                      <a:pt x="72" y="34"/>
                    </a:lnTo>
                    <a:lnTo>
                      <a:pt x="72" y="33"/>
                    </a:lnTo>
                    <a:lnTo>
                      <a:pt x="78" y="33"/>
                    </a:lnTo>
                    <a:lnTo>
                      <a:pt x="90" y="30"/>
                    </a:lnTo>
                    <a:lnTo>
                      <a:pt x="93" y="27"/>
                    </a:lnTo>
                    <a:lnTo>
                      <a:pt x="94" y="26"/>
                    </a:lnTo>
                    <a:lnTo>
                      <a:pt x="94" y="25"/>
                    </a:lnTo>
                    <a:lnTo>
                      <a:pt x="94" y="22"/>
                    </a:lnTo>
                    <a:lnTo>
                      <a:pt x="93" y="16"/>
                    </a:lnTo>
                    <a:lnTo>
                      <a:pt x="87" y="8"/>
                    </a:lnTo>
                    <a:lnTo>
                      <a:pt x="83" y="3"/>
                    </a:lnTo>
                    <a:lnTo>
                      <a:pt x="79" y="0"/>
                    </a:lnTo>
                    <a:lnTo>
                      <a:pt x="75" y="4"/>
                    </a:lnTo>
                    <a:lnTo>
                      <a:pt x="71" y="10"/>
                    </a:lnTo>
                    <a:lnTo>
                      <a:pt x="68" y="14"/>
                    </a:lnTo>
                    <a:lnTo>
                      <a:pt x="63" y="23"/>
                    </a:lnTo>
                    <a:lnTo>
                      <a:pt x="53" y="34"/>
                    </a:lnTo>
                    <a:lnTo>
                      <a:pt x="42" y="45"/>
                    </a:lnTo>
                    <a:lnTo>
                      <a:pt x="31" y="53"/>
                    </a:lnTo>
                    <a:lnTo>
                      <a:pt x="23" y="59"/>
                    </a:lnTo>
                    <a:lnTo>
                      <a:pt x="16" y="61"/>
                    </a:lnTo>
                    <a:lnTo>
                      <a:pt x="14" y="61"/>
                    </a:lnTo>
                    <a:lnTo>
                      <a:pt x="11" y="57"/>
                    </a:lnTo>
                    <a:lnTo>
                      <a:pt x="10" y="53"/>
                    </a:lnTo>
                    <a:lnTo>
                      <a:pt x="7" y="46"/>
                    </a:lnTo>
                    <a:lnTo>
                      <a:pt x="5" y="42"/>
                    </a:lnTo>
                    <a:close/>
                  </a:path>
                </a:pathLst>
              </a:custGeom>
              <a:solidFill>
                <a:srgbClr val="CEB86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83" name="Freeform 337"/>
              <p:cNvSpPr>
                <a:spLocks/>
              </p:cNvSpPr>
              <p:nvPr/>
            </p:nvSpPr>
            <p:spPr bwMode="auto">
              <a:xfrm>
                <a:off x="3731" y="3473"/>
                <a:ext cx="90" cy="53"/>
              </a:xfrm>
              <a:custGeom>
                <a:avLst/>
                <a:gdLst>
                  <a:gd name="T0" fmla="*/ 1 w 90"/>
                  <a:gd name="T1" fmla="*/ 19 h 53"/>
                  <a:gd name="T2" fmla="*/ 4 w 90"/>
                  <a:gd name="T3" fmla="*/ 16 h 53"/>
                  <a:gd name="T4" fmla="*/ 15 w 90"/>
                  <a:gd name="T5" fmla="*/ 16 h 53"/>
                  <a:gd name="T6" fmla="*/ 27 w 90"/>
                  <a:gd name="T7" fmla="*/ 19 h 53"/>
                  <a:gd name="T8" fmla="*/ 31 w 90"/>
                  <a:gd name="T9" fmla="*/ 23 h 53"/>
                  <a:gd name="T10" fmla="*/ 34 w 90"/>
                  <a:gd name="T11" fmla="*/ 30 h 53"/>
                  <a:gd name="T12" fmla="*/ 47 w 90"/>
                  <a:gd name="T13" fmla="*/ 42 h 53"/>
                  <a:gd name="T14" fmla="*/ 49 w 90"/>
                  <a:gd name="T15" fmla="*/ 42 h 53"/>
                  <a:gd name="T16" fmla="*/ 39 w 90"/>
                  <a:gd name="T17" fmla="*/ 34 h 53"/>
                  <a:gd name="T18" fmla="*/ 36 w 90"/>
                  <a:gd name="T19" fmla="*/ 23 h 53"/>
                  <a:gd name="T20" fmla="*/ 35 w 90"/>
                  <a:gd name="T21" fmla="*/ 20 h 53"/>
                  <a:gd name="T22" fmla="*/ 36 w 90"/>
                  <a:gd name="T23" fmla="*/ 20 h 53"/>
                  <a:gd name="T24" fmla="*/ 38 w 90"/>
                  <a:gd name="T25" fmla="*/ 20 h 53"/>
                  <a:gd name="T26" fmla="*/ 43 w 90"/>
                  <a:gd name="T27" fmla="*/ 23 h 53"/>
                  <a:gd name="T28" fmla="*/ 51 w 90"/>
                  <a:gd name="T29" fmla="*/ 30 h 53"/>
                  <a:gd name="T30" fmla="*/ 60 w 90"/>
                  <a:gd name="T31" fmla="*/ 44 h 53"/>
                  <a:gd name="T32" fmla="*/ 62 w 90"/>
                  <a:gd name="T33" fmla="*/ 53 h 53"/>
                  <a:gd name="T34" fmla="*/ 62 w 90"/>
                  <a:gd name="T35" fmla="*/ 50 h 53"/>
                  <a:gd name="T36" fmla="*/ 61 w 90"/>
                  <a:gd name="T37" fmla="*/ 37 h 53"/>
                  <a:gd name="T38" fmla="*/ 54 w 90"/>
                  <a:gd name="T39" fmla="*/ 27 h 53"/>
                  <a:gd name="T40" fmla="*/ 55 w 90"/>
                  <a:gd name="T41" fmla="*/ 27 h 53"/>
                  <a:gd name="T42" fmla="*/ 73 w 90"/>
                  <a:gd name="T43" fmla="*/ 33 h 53"/>
                  <a:gd name="T44" fmla="*/ 85 w 90"/>
                  <a:gd name="T45" fmla="*/ 37 h 53"/>
                  <a:gd name="T46" fmla="*/ 88 w 90"/>
                  <a:gd name="T47" fmla="*/ 37 h 53"/>
                  <a:gd name="T48" fmla="*/ 72 w 90"/>
                  <a:gd name="T49" fmla="*/ 27 h 53"/>
                  <a:gd name="T50" fmla="*/ 55 w 90"/>
                  <a:gd name="T51" fmla="*/ 22 h 53"/>
                  <a:gd name="T52" fmla="*/ 45 w 90"/>
                  <a:gd name="T53" fmla="*/ 18 h 53"/>
                  <a:gd name="T54" fmla="*/ 43 w 90"/>
                  <a:gd name="T55" fmla="*/ 15 h 53"/>
                  <a:gd name="T56" fmla="*/ 43 w 90"/>
                  <a:gd name="T57" fmla="*/ 7 h 53"/>
                  <a:gd name="T58" fmla="*/ 38 w 90"/>
                  <a:gd name="T59" fmla="*/ 3 h 53"/>
                  <a:gd name="T60" fmla="*/ 30 w 90"/>
                  <a:gd name="T61" fmla="*/ 1 h 53"/>
                  <a:gd name="T62" fmla="*/ 21 w 90"/>
                  <a:gd name="T63" fmla="*/ 0 h 53"/>
                  <a:gd name="T64" fmla="*/ 17 w 90"/>
                  <a:gd name="T65" fmla="*/ 4 h 53"/>
                  <a:gd name="T66" fmla="*/ 12 w 90"/>
                  <a:gd name="T67" fmla="*/ 7 h 53"/>
                  <a:gd name="T68" fmla="*/ 2 w 90"/>
                  <a:gd name="T69" fmla="*/ 11 h 53"/>
                  <a:gd name="T70" fmla="*/ 0 w 90"/>
                  <a:gd name="T71" fmla="*/ 19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53"/>
                  <a:gd name="T110" fmla="*/ 90 w 90"/>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53">
                    <a:moveTo>
                      <a:pt x="0" y="20"/>
                    </a:moveTo>
                    <a:lnTo>
                      <a:pt x="1" y="19"/>
                    </a:lnTo>
                    <a:lnTo>
                      <a:pt x="2" y="16"/>
                    </a:lnTo>
                    <a:lnTo>
                      <a:pt x="4" y="16"/>
                    </a:lnTo>
                    <a:lnTo>
                      <a:pt x="5" y="16"/>
                    </a:lnTo>
                    <a:lnTo>
                      <a:pt x="15" y="16"/>
                    </a:lnTo>
                    <a:lnTo>
                      <a:pt x="24" y="19"/>
                    </a:lnTo>
                    <a:lnTo>
                      <a:pt x="27" y="19"/>
                    </a:lnTo>
                    <a:lnTo>
                      <a:pt x="30" y="20"/>
                    </a:lnTo>
                    <a:lnTo>
                      <a:pt x="31" y="23"/>
                    </a:lnTo>
                    <a:lnTo>
                      <a:pt x="32" y="26"/>
                    </a:lnTo>
                    <a:lnTo>
                      <a:pt x="34" y="30"/>
                    </a:lnTo>
                    <a:lnTo>
                      <a:pt x="39" y="37"/>
                    </a:lnTo>
                    <a:lnTo>
                      <a:pt x="47" y="42"/>
                    </a:lnTo>
                    <a:lnTo>
                      <a:pt x="50" y="44"/>
                    </a:lnTo>
                    <a:lnTo>
                      <a:pt x="49" y="42"/>
                    </a:lnTo>
                    <a:lnTo>
                      <a:pt x="43" y="40"/>
                    </a:lnTo>
                    <a:lnTo>
                      <a:pt x="39" y="34"/>
                    </a:lnTo>
                    <a:lnTo>
                      <a:pt x="36" y="29"/>
                    </a:lnTo>
                    <a:lnTo>
                      <a:pt x="36" y="23"/>
                    </a:lnTo>
                    <a:lnTo>
                      <a:pt x="35" y="22"/>
                    </a:lnTo>
                    <a:lnTo>
                      <a:pt x="35" y="20"/>
                    </a:lnTo>
                    <a:lnTo>
                      <a:pt x="36" y="20"/>
                    </a:lnTo>
                    <a:lnTo>
                      <a:pt x="36" y="19"/>
                    </a:lnTo>
                    <a:lnTo>
                      <a:pt x="38" y="20"/>
                    </a:lnTo>
                    <a:lnTo>
                      <a:pt x="43" y="23"/>
                    </a:lnTo>
                    <a:lnTo>
                      <a:pt x="47" y="26"/>
                    </a:lnTo>
                    <a:lnTo>
                      <a:pt x="51" y="30"/>
                    </a:lnTo>
                    <a:lnTo>
                      <a:pt x="57" y="37"/>
                    </a:lnTo>
                    <a:lnTo>
                      <a:pt x="60" y="44"/>
                    </a:lnTo>
                    <a:lnTo>
                      <a:pt x="61" y="49"/>
                    </a:lnTo>
                    <a:lnTo>
                      <a:pt x="62" y="53"/>
                    </a:lnTo>
                    <a:lnTo>
                      <a:pt x="62" y="50"/>
                    </a:lnTo>
                    <a:lnTo>
                      <a:pt x="62" y="45"/>
                    </a:lnTo>
                    <a:lnTo>
                      <a:pt x="61" y="37"/>
                    </a:lnTo>
                    <a:lnTo>
                      <a:pt x="57" y="31"/>
                    </a:lnTo>
                    <a:lnTo>
                      <a:pt x="54" y="27"/>
                    </a:lnTo>
                    <a:lnTo>
                      <a:pt x="53" y="26"/>
                    </a:lnTo>
                    <a:lnTo>
                      <a:pt x="55" y="27"/>
                    </a:lnTo>
                    <a:lnTo>
                      <a:pt x="64" y="30"/>
                    </a:lnTo>
                    <a:lnTo>
                      <a:pt x="73" y="33"/>
                    </a:lnTo>
                    <a:lnTo>
                      <a:pt x="79" y="34"/>
                    </a:lnTo>
                    <a:lnTo>
                      <a:pt x="85" y="37"/>
                    </a:lnTo>
                    <a:lnTo>
                      <a:pt x="90" y="38"/>
                    </a:lnTo>
                    <a:lnTo>
                      <a:pt x="88" y="37"/>
                    </a:lnTo>
                    <a:lnTo>
                      <a:pt x="80" y="31"/>
                    </a:lnTo>
                    <a:lnTo>
                      <a:pt x="72" y="27"/>
                    </a:lnTo>
                    <a:lnTo>
                      <a:pt x="64" y="25"/>
                    </a:lnTo>
                    <a:lnTo>
                      <a:pt x="55" y="22"/>
                    </a:lnTo>
                    <a:lnTo>
                      <a:pt x="50" y="20"/>
                    </a:lnTo>
                    <a:lnTo>
                      <a:pt x="45" y="18"/>
                    </a:lnTo>
                    <a:lnTo>
                      <a:pt x="42" y="16"/>
                    </a:lnTo>
                    <a:lnTo>
                      <a:pt x="43" y="15"/>
                    </a:lnTo>
                    <a:lnTo>
                      <a:pt x="45" y="11"/>
                    </a:lnTo>
                    <a:lnTo>
                      <a:pt x="43" y="7"/>
                    </a:lnTo>
                    <a:lnTo>
                      <a:pt x="41" y="4"/>
                    </a:lnTo>
                    <a:lnTo>
                      <a:pt x="38" y="3"/>
                    </a:lnTo>
                    <a:lnTo>
                      <a:pt x="35" y="1"/>
                    </a:lnTo>
                    <a:lnTo>
                      <a:pt x="30" y="1"/>
                    </a:lnTo>
                    <a:lnTo>
                      <a:pt x="24" y="0"/>
                    </a:lnTo>
                    <a:lnTo>
                      <a:pt x="21" y="0"/>
                    </a:lnTo>
                    <a:lnTo>
                      <a:pt x="19" y="1"/>
                    </a:lnTo>
                    <a:lnTo>
                      <a:pt x="17" y="4"/>
                    </a:lnTo>
                    <a:lnTo>
                      <a:pt x="16" y="5"/>
                    </a:lnTo>
                    <a:lnTo>
                      <a:pt x="12" y="7"/>
                    </a:lnTo>
                    <a:lnTo>
                      <a:pt x="5" y="8"/>
                    </a:lnTo>
                    <a:lnTo>
                      <a:pt x="2" y="11"/>
                    </a:lnTo>
                    <a:lnTo>
                      <a:pt x="0" y="15"/>
                    </a:lnTo>
                    <a:lnTo>
                      <a:pt x="0" y="19"/>
                    </a:lnTo>
                    <a:lnTo>
                      <a:pt x="0" y="20"/>
                    </a:lnTo>
                    <a:close/>
                  </a:path>
                </a:pathLst>
              </a:custGeom>
              <a:solidFill>
                <a:srgbClr val="B1841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84" name="Freeform 338"/>
              <p:cNvSpPr>
                <a:spLocks/>
              </p:cNvSpPr>
              <p:nvPr/>
            </p:nvSpPr>
            <p:spPr bwMode="auto">
              <a:xfrm>
                <a:off x="3758" y="3583"/>
                <a:ext cx="18" cy="47"/>
              </a:xfrm>
              <a:custGeom>
                <a:avLst/>
                <a:gdLst>
                  <a:gd name="T0" fmla="*/ 9 w 18"/>
                  <a:gd name="T1" fmla="*/ 0 h 47"/>
                  <a:gd name="T2" fmla="*/ 0 w 18"/>
                  <a:gd name="T3" fmla="*/ 35 h 47"/>
                  <a:gd name="T4" fmla="*/ 9 w 18"/>
                  <a:gd name="T5" fmla="*/ 47 h 47"/>
                  <a:gd name="T6" fmla="*/ 18 w 18"/>
                  <a:gd name="T7" fmla="*/ 35 h 47"/>
                  <a:gd name="T8" fmla="*/ 9 w 18"/>
                  <a:gd name="T9" fmla="*/ 0 h 47"/>
                  <a:gd name="T10" fmla="*/ 0 60000 65536"/>
                  <a:gd name="T11" fmla="*/ 0 60000 65536"/>
                  <a:gd name="T12" fmla="*/ 0 60000 65536"/>
                  <a:gd name="T13" fmla="*/ 0 60000 65536"/>
                  <a:gd name="T14" fmla="*/ 0 60000 65536"/>
                  <a:gd name="T15" fmla="*/ 0 w 18"/>
                  <a:gd name="T16" fmla="*/ 0 h 47"/>
                  <a:gd name="T17" fmla="*/ 18 w 18"/>
                  <a:gd name="T18" fmla="*/ 47 h 47"/>
                </a:gdLst>
                <a:ahLst/>
                <a:cxnLst>
                  <a:cxn ang="T10">
                    <a:pos x="T0" y="T1"/>
                  </a:cxn>
                  <a:cxn ang="T11">
                    <a:pos x="T2" y="T3"/>
                  </a:cxn>
                  <a:cxn ang="T12">
                    <a:pos x="T4" y="T5"/>
                  </a:cxn>
                  <a:cxn ang="T13">
                    <a:pos x="T6" y="T7"/>
                  </a:cxn>
                  <a:cxn ang="T14">
                    <a:pos x="T8" y="T9"/>
                  </a:cxn>
                </a:cxnLst>
                <a:rect l="T15" t="T16" r="T17" b="T18"/>
                <a:pathLst>
                  <a:path w="18" h="47">
                    <a:moveTo>
                      <a:pt x="9" y="0"/>
                    </a:moveTo>
                    <a:lnTo>
                      <a:pt x="0" y="35"/>
                    </a:lnTo>
                    <a:lnTo>
                      <a:pt x="9" y="47"/>
                    </a:lnTo>
                    <a:lnTo>
                      <a:pt x="18" y="35"/>
                    </a:lnTo>
                    <a:lnTo>
                      <a:pt x="9" y="0"/>
                    </a:lnTo>
                    <a:close/>
                  </a:path>
                </a:pathLst>
              </a:custGeom>
              <a:solidFill>
                <a:srgbClr val="0057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85" name="Freeform 339"/>
              <p:cNvSpPr>
                <a:spLocks/>
              </p:cNvSpPr>
              <p:nvPr/>
            </p:nvSpPr>
            <p:spPr bwMode="auto">
              <a:xfrm>
                <a:off x="3732" y="3583"/>
                <a:ext cx="30" cy="45"/>
              </a:xfrm>
              <a:custGeom>
                <a:avLst/>
                <a:gdLst>
                  <a:gd name="T0" fmla="*/ 0 w 30"/>
                  <a:gd name="T1" fmla="*/ 0 h 45"/>
                  <a:gd name="T2" fmla="*/ 16 w 30"/>
                  <a:gd name="T3" fmla="*/ 32 h 45"/>
                  <a:gd name="T4" fmla="*/ 30 w 30"/>
                  <a:gd name="T5" fmla="*/ 45 h 45"/>
                  <a:gd name="T6" fmla="*/ 22 w 30"/>
                  <a:gd name="T7" fmla="*/ 33 h 45"/>
                  <a:gd name="T8" fmla="*/ 26 w 30"/>
                  <a:gd name="T9" fmla="*/ 20 h 45"/>
                  <a:gd name="T10" fmla="*/ 0 w 30"/>
                  <a:gd name="T11" fmla="*/ 0 h 45"/>
                  <a:gd name="T12" fmla="*/ 0 60000 65536"/>
                  <a:gd name="T13" fmla="*/ 0 60000 65536"/>
                  <a:gd name="T14" fmla="*/ 0 60000 65536"/>
                  <a:gd name="T15" fmla="*/ 0 60000 65536"/>
                  <a:gd name="T16" fmla="*/ 0 60000 65536"/>
                  <a:gd name="T17" fmla="*/ 0 60000 65536"/>
                  <a:gd name="T18" fmla="*/ 0 w 30"/>
                  <a:gd name="T19" fmla="*/ 0 h 45"/>
                  <a:gd name="T20" fmla="*/ 30 w 30"/>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0" h="45">
                    <a:moveTo>
                      <a:pt x="0" y="0"/>
                    </a:moveTo>
                    <a:lnTo>
                      <a:pt x="16" y="32"/>
                    </a:lnTo>
                    <a:lnTo>
                      <a:pt x="30" y="45"/>
                    </a:lnTo>
                    <a:lnTo>
                      <a:pt x="22" y="33"/>
                    </a:lnTo>
                    <a:lnTo>
                      <a:pt x="26" y="20"/>
                    </a:lnTo>
                    <a:lnTo>
                      <a:pt x="0" y="0"/>
                    </a:lnTo>
                    <a:close/>
                  </a:path>
                </a:pathLst>
              </a:custGeom>
              <a:solidFill>
                <a:srgbClr val="0057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86" name="Freeform 340"/>
              <p:cNvSpPr>
                <a:spLocks/>
              </p:cNvSpPr>
              <p:nvPr/>
            </p:nvSpPr>
            <p:spPr bwMode="auto">
              <a:xfrm>
                <a:off x="3698" y="3588"/>
                <a:ext cx="54" cy="35"/>
              </a:xfrm>
              <a:custGeom>
                <a:avLst/>
                <a:gdLst>
                  <a:gd name="T0" fmla="*/ 54 w 54"/>
                  <a:gd name="T1" fmla="*/ 35 h 35"/>
                  <a:gd name="T2" fmla="*/ 49 w 54"/>
                  <a:gd name="T3" fmla="*/ 31 h 35"/>
                  <a:gd name="T4" fmla="*/ 41 w 54"/>
                  <a:gd name="T5" fmla="*/ 16 h 35"/>
                  <a:gd name="T6" fmla="*/ 0 w 54"/>
                  <a:gd name="T7" fmla="*/ 0 h 35"/>
                  <a:gd name="T8" fmla="*/ 35 w 54"/>
                  <a:gd name="T9" fmla="*/ 27 h 35"/>
                  <a:gd name="T10" fmla="*/ 54 w 54"/>
                  <a:gd name="T11" fmla="*/ 35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54" y="35"/>
                    </a:moveTo>
                    <a:lnTo>
                      <a:pt x="49" y="31"/>
                    </a:lnTo>
                    <a:lnTo>
                      <a:pt x="41" y="16"/>
                    </a:lnTo>
                    <a:lnTo>
                      <a:pt x="0" y="0"/>
                    </a:lnTo>
                    <a:lnTo>
                      <a:pt x="35" y="27"/>
                    </a:lnTo>
                    <a:lnTo>
                      <a:pt x="54" y="35"/>
                    </a:lnTo>
                    <a:close/>
                  </a:path>
                </a:pathLst>
              </a:custGeom>
              <a:solidFill>
                <a:srgbClr val="0057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87" name="Freeform 341"/>
              <p:cNvSpPr>
                <a:spLocks/>
              </p:cNvSpPr>
              <p:nvPr/>
            </p:nvSpPr>
            <p:spPr bwMode="auto">
              <a:xfrm>
                <a:off x="3702" y="3583"/>
                <a:ext cx="33" cy="15"/>
              </a:xfrm>
              <a:custGeom>
                <a:avLst/>
                <a:gdLst>
                  <a:gd name="T0" fmla="*/ 0 w 33"/>
                  <a:gd name="T1" fmla="*/ 0 h 15"/>
                  <a:gd name="T2" fmla="*/ 33 w 33"/>
                  <a:gd name="T3" fmla="*/ 15 h 15"/>
                  <a:gd name="T4" fmla="*/ 25 w 33"/>
                  <a:gd name="T5" fmla="*/ 0 h 15"/>
                  <a:gd name="T6" fmla="*/ 0 w 33"/>
                  <a:gd name="T7" fmla="*/ 0 h 15"/>
                  <a:gd name="T8" fmla="*/ 0 60000 65536"/>
                  <a:gd name="T9" fmla="*/ 0 60000 65536"/>
                  <a:gd name="T10" fmla="*/ 0 60000 65536"/>
                  <a:gd name="T11" fmla="*/ 0 60000 65536"/>
                  <a:gd name="T12" fmla="*/ 0 w 33"/>
                  <a:gd name="T13" fmla="*/ 0 h 15"/>
                  <a:gd name="T14" fmla="*/ 33 w 33"/>
                  <a:gd name="T15" fmla="*/ 15 h 15"/>
                </a:gdLst>
                <a:ahLst/>
                <a:cxnLst>
                  <a:cxn ang="T8">
                    <a:pos x="T0" y="T1"/>
                  </a:cxn>
                  <a:cxn ang="T9">
                    <a:pos x="T2" y="T3"/>
                  </a:cxn>
                  <a:cxn ang="T10">
                    <a:pos x="T4" y="T5"/>
                  </a:cxn>
                  <a:cxn ang="T11">
                    <a:pos x="T6" y="T7"/>
                  </a:cxn>
                </a:cxnLst>
                <a:rect l="T12" t="T13" r="T14" b="T15"/>
                <a:pathLst>
                  <a:path w="33" h="15">
                    <a:moveTo>
                      <a:pt x="0" y="0"/>
                    </a:moveTo>
                    <a:lnTo>
                      <a:pt x="33" y="15"/>
                    </a:lnTo>
                    <a:lnTo>
                      <a:pt x="25" y="0"/>
                    </a:lnTo>
                    <a:lnTo>
                      <a:pt x="0" y="0"/>
                    </a:lnTo>
                    <a:close/>
                  </a:path>
                </a:pathLst>
              </a:custGeom>
              <a:solidFill>
                <a:srgbClr val="B1841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88" name="Freeform 342"/>
              <p:cNvSpPr>
                <a:spLocks/>
              </p:cNvSpPr>
              <p:nvPr/>
            </p:nvSpPr>
            <p:spPr bwMode="auto">
              <a:xfrm>
                <a:off x="3739" y="3583"/>
                <a:ext cx="23" cy="15"/>
              </a:xfrm>
              <a:custGeom>
                <a:avLst/>
                <a:gdLst>
                  <a:gd name="T0" fmla="*/ 0 w 23"/>
                  <a:gd name="T1" fmla="*/ 0 h 15"/>
                  <a:gd name="T2" fmla="*/ 20 w 23"/>
                  <a:gd name="T3" fmla="*/ 15 h 15"/>
                  <a:gd name="T4" fmla="*/ 23 w 23"/>
                  <a:gd name="T5" fmla="*/ 0 h 15"/>
                  <a:gd name="T6" fmla="*/ 0 w 23"/>
                  <a:gd name="T7" fmla="*/ 0 h 15"/>
                  <a:gd name="T8" fmla="*/ 0 60000 65536"/>
                  <a:gd name="T9" fmla="*/ 0 60000 65536"/>
                  <a:gd name="T10" fmla="*/ 0 60000 65536"/>
                  <a:gd name="T11" fmla="*/ 0 60000 65536"/>
                  <a:gd name="T12" fmla="*/ 0 w 23"/>
                  <a:gd name="T13" fmla="*/ 0 h 15"/>
                  <a:gd name="T14" fmla="*/ 23 w 23"/>
                  <a:gd name="T15" fmla="*/ 15 h 15"/>
                </a:gdLst>
                <a:ahLst/>
                <a:cxnLst>
                  <a:cxn ang="T8">
                    <a:pos x="T0" y="T1"/>
                  </a:cxn>
                  <a:cxn ang="T9">
                    <a:pos x="T2" y="T3"/>
                  </a:cxn>
                  <a:cxn ang="T10">
                    <a:pos x="T4" y="T5"/>
                  </a:cxn>
                  <a:cxn ang="T11">
                    <a:pos x="T6" y="T7"/>
                  </a:cxn>
                </a:cxnLst>
                <a:rect l="T12" t="T13" r="T14" b="T15"/>
                <a:pathLst>
                  <a:path w="23" h="15">
                    <a:moveTo>
                      <a:pt x="0" y="0"/>
                    </a:moveTo>
                    <a:lnTo>
                      <a:pt x="20" y="15"/>
                    </a:lnTo>
                    <a:lnTo>
                      <a:pt x="23" y="0"/>
                    </a:lnTo>
                    <a:lnTo>
                      <a:pt x="0" y="0"/>
                    </a:lnTo>
                    <a:close/>
                  </a:path>
                </a:pathLst>
              </a:custGeom>
              <a:solidFill>
                <a:srgbClr val="B1841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89" name="Freeform 343"/>
              <p:cNvSpPr>
                <a:spLocks/>
              </p:cNvSpPr>
              <p:nvPr/>
            </p:nvSpPr>
            <p:spPr bwMode="auto">
              <a:xfrm>
                <a:off x="3782" y="3588"/>
                <a:ext cx="53" cy="35"/>
              </a:xfrm>
              <a:custGeom>
                <a:avLst/>
                <a:gdLst>
                  <a:gd name="T0" fmla="*/ 0 w 53"/>
                  <a:gd name="T1" fmla="*/ 35 h 35"/>
                  <a:gd name="T2" fmla="*/ 6 w 53"/>
                  <a:gd name="T3" fmla="*/ 31 h 35"/>
                  <a:gd name="T4" fmla="*/ 14 w 53"/>
                  <a:gd name="T5" fmla="*/ 16 h 35"/>
                  <a:gd name="T6" fmla="*/ 53 w 53"/>
                  <a:gd name="T7" fmla="*/ 0 h 35"/>
                  <a:gd name="T8" fmla="*/ 18 w 53"/>
                  <a:gd name="T9" fmla="*/ 27 h 35"/>
                  <a:gd name="T10" fmla="*/ 0 w 53"/>
                  <a:gd name="T11" fmla="*/ 35 h 35"/>
                  <a:gd name="T12" fmla="*/ 0 60000 65536"/>
                  <a:gd name="T13" fmla="*/ 0 60000 65536"/>
                  <a:gd name="T14" fmla="*/ 0 60000 65536"/>
                  <a:gd name="T15" fmla="*/ 0 60000 65536"/>
                  <a:gd name="T16" fmla="*/ 0 60000 65536"/>
                  <a:gd name="T17" fmla="*/ 0 60000 65536"/>
                  <a:gd name="T18" fmla="*/ 0 w 53"/>
                  <a:gd name="T19" fmla="*/ 0 h 35"/>
                  <a:gd name="T20" fmla="*/ 53 w 5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3" h="35">
                    <a:moveTo>
                      <a:pt x="0" y="35"/>
                    </a:moveTo>
                    <a:lnTo>
                      <a:pt x="6" y="31"/>
                    </a:lnTo>
                    <a:lnTo>
                      <a:pt x="14" y="16"/>
                    </a:lnTo>
                    <a:lnTo>
                      <a:pt x="53" y="0"/>
                    </a:lnTo>
                    <a:lnTo>
                      <a:pt x="18" y="27"/>
                    </a:lnTo>
                    <a:lnTo>
                      <a:pt x="0" y="35"/>
                    </a:lnTo>
                    <a:close/>
                  </a:path>
                </a:pathLst>
              </a:custGeom>
              <a:solidFill>
                <a:srgbClr val="0057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90" name="Freeform 344"/>
              <p:cNvSpPr>
                <a:spLocks/>
              </p:cNvSpPr>
              <p:nvPr/>
            </p:nvSpPr>
            <p:spPr bwMode="auto">
              <a:xfrm>
                <a:off x="3799" y="3583"/>
                <a:ext cx="34" cy="15"/>
              </a:xfrm>
              <a:custGeom>
                <a:avLst/>
                <a:gdLst>
                  <a:gd name="T0" fmla="*/ 34 w 34"/>
                  <a:gd name="T1" fmla="*/ 0 h 15"/>
                  <a:gd name="T2" fmla="*/ 0 w 34"/>
                  <a:gd name="T3" fmla="*/ 15 h 15"/>
                  <a:gd name="T4" fmla="*/ 8 w 34"/>
                  <a:gd name="T5" fmla="*/ 0 h 15"/>
                  <a:gd name="T6" fmla="*/ 34 w 34"/>
                  <a:gd name="T7" fmla="*/ 0 h 15"/>
                  <a:gd name="T8" fmla="*/ 0 60000 65536"/>
                  <a:gd name="T9" fmla="*/ 0 60000 65536"/>
                  <a:gd name="T10" fmla="*/ 0 60000 65536"/>
                  <a:gd name="T11" fmla="*/ 0 60000 65536"/>
                  <a:gd name="T12" fmla="*/ 0 w 34"/>
                  <a:gd name="T13" fmla="*/ 0 h 15"/>
                  <a:gd name="T14" fmla="*/ 34 w 34"/>
                  <a:gd name="T15" fmla="*/ 15 h 15"/>
                </a:gdLst>
                <a:ahLst/>
                <a:cxnLst>
                  <a:cxn ang="T8">
                    <a:pos x="T0" y="T1"/>
                  </a:cxn>
                  <a:cxn ang="T9">
                    <a:pos x="T2" y="T3"/>
                  </a:cxn>
                  <a:cxn ang="T10">
                    <a:pos x="T4" y="T5"/>
                  </a:cxn>
                  <a:cxn ang="T11">
                    <a:pos x="T6" y="T7"/>
                  </a:cxn>
                </a:cxnLst>
                <a:rect l="T12" t="T13" r="T14" b="T15"/>
                <a:pathLst>
                  <a:path w="34" h="15">
                    <a:moveTo>
                      <a:pt x="34" y="0"/>
                    </a:moveTo>
                    <a:lnTo>
                      <a:pt x="0" y="15"/>
                    </a:lnTo>
                    <a:lnTo>
                      <a:pt x="8" y="0"/>
                    </a:lnTo>
                    <a:lnTo>
                      <a:pt x="34" y="0"/>
                    </a:lnTo>
                    <a:close/>
                  </a:path>
                </a:pathLst>
              </a:custGeom>
              <a:solidFill>
                <a:srgbClr val="B1841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91" name="Freeform 345"/>
              <p:cNvSpPr>
                <a:spLocks/>
              </p:cNvSpPr>
              <p:nvPr/>
            </p:nvSpPr>
            <p:spPr bwMode="auto">
              <a:xfrm>
                <a:off x="3772" y="3583"/>
                <a:ext cx="23" cy="15"/>
              </a:xfrm>
              <a:custGeom>
                <a:avLst/>
                <a:gdLst>
                  <a:gd name="T0" fmla="*/ 23 w 23"/>
                  <a:gd name="T1" fmla="*/ 0 h 15"/>
                  <a:gd name="T2" fmla="*/ 4 w 23"/>
                  <a:gd name="T3" fmla="*/ 15 h 15"/>
                  <a:gd name="T4" fmla="*/ 0 w 23"/>
                  <a:gd name="T5" fmla="*/ 0 h 15"/>
                  <a:gd name="T6" fmla="*/ 23 w 23"/>
                  <a:gd name="T7" fmla="*/ 0 h 15"/>
                  <a:gd name="T8" fmla="*/ 0 60000 65536"/>
                  <a:gd name="T9" fmla="*/ 0 60000 65536"/>
                  <a:gd name="T10" fmla="*/ 0 60000 65536"/>
                  <a:gd name="T11" fmla="*/ 0 60000 65536"/>
                  <a:gd name="T12" fmla="*/ 0 w 23"/>
                  <a:gd name="T13" fmla="*/ 0 h 15"/>
                  <a:gd name="T14" fmla="*/ 23 w 23"/>
                  <a:gd name="T15" fmla="*/ 15 h 15"/>
                </a:gdLst>
                <a:ahLst/>
                <a:cxnLst>
                  <a:cxn ang="T8">
                    <a:pos x="T0" y="T1"/>
                  </a:cxn>
                  <a:cxn ang="T9">
                    <a:pos x="T2" y="T3"/>
                  </a:cxn>
                  <a:cxn ang="T10">
                    <a:pos x="T4" y="T5"/>
                  </a:cxn>
                  <a:cxn ang="T11">
                    <a:pos x="T6" y="T7"/>
                  </a:cxn>
                </a:cxnLst>
                <a:rect l="T12" t="T13" r="T14" b="T15"/>
                <a:pathLst>
                  <a:path w="23" h="15">
                    <a:moveTo>
                      <a:pt x="23" y="0"/>
                    </a:moveTo>
                    <a:lnTo>
                      <a:pt x="4" y="15"/>
                    </a:lnTo>
                    <a:lnTo>
                      <a:pt x="0" y="0"/>
                    </a:lnTo>
                    <a:lnTo>
                      <a:pt x="23" y="0"/>
                    </a:lnTo>
                    <a:close/>
                  </a:path>
                </a:pathLst>
              </a:custGeom>
              <a:solidFill>
                <a:srgbClr val="B1841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92" name="Freeform 346"/>
              <p:cNvSpPr>
                <a:spLocks/>
              </p:cNvSpPr>
              <p:nvPr/>
            </p:nvSpPr>
            <p:spPr bwMode="auto">
              <a:xfrm>
                <a:off x="3748" y="3549"/>
                <a:ext cx="37" cy="15"/>
              </a:xfrm>
              <a:custGeom>
                <a:avLst/>
                <a:gdLst>
                  <a:gd name="T0" fmla="*/ 37 w 37"/>
                  <a:gd name="T1" fmla="*/ 0 h 15"/>
                  <a:gd name="T2" fmla="*/ 0 w 37"/>
                  <a:gd name="T3" fmla="*/ 0 h 15"/>
                  <a:gd name="T4" fmla="*/ 19 w 37"/>
                  <a:gd name="T5" fmla="*/ 15 h 15"/>
                  <a:gd name="T6" fmla="*/ 37 w 37"/>
                  <a:gd name="T7" fmla="*/ 0 h 15"/>
                  <a:gd name="T8" fmla="*/ 0 60000 65536"/>
                  <a:gd name="T9" fmla="*/ 0 60000 65536"/>
                  <a:gd name="T10" fmla="*/ 0 60000 65536"/>
                  <a:gd name="T11" fmla="*/ 0 60000 65536"/>
                  <a:gd name="T12" fmla="*/ 0 w 37"/>
                  <a:gd name="T13" fmla="*/ 0 h 15"/>
                  <a:gd name="T14" fmla="*/ 37 w 37"/>
                  <a:gd name="T15" fmla="*/ 15 h 15"/>
                </a:gdLst>
                <a:ahLst/>
                <a:cxnLst>
                  <a:cxn ang="T8">
                    <a:pos x="T0" y="T1"/>
                  </a:cxn>
                  <a:cxn ang="T9">
                    <a:pos x="T2" y="T3"/>
                  </a:cxn>
                  <a:cxn ang="T10">
                    <a:pos x="T4" y="T5"/>
                  </a:cxn>
                  <a:cxn ang="T11">
                    <a:pos x="T6" y="T7"/>
                  </a:cxn>
                </a:cxnLst>
                <a:rect l="T12" t="T13" r="T14" b="T15"/>
                <a:pathLst>
                  <a:path w="37" h="15">
                    <a:moveTo>
                      <a:pt x="37" y="0"/>
                    </a:moveTo>
                    <a:lnTo>
                      <a:pt x="0" y="0"/>
                    </a:lnTo>
                    <a:lnTo>
                      <a:pt x="19" y="15"/>
                    </a:lnTo>
                    <a:lnTo>
                      <a:pt x="37" y="0"/>
                    </a:lnTo>
                    <a:close/>
                  </a:path>
                </a:pathLst>
              </a:custGeom>
              <a:solidFill>
                <a:srgbClr val="F0A1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93" name="Freeform 347"/>
              <p:cNvSpPr>
                <a:spLocks/>
              </p:cNvSpPr>
              <p:nvPr/>
            </p:nvSpPr>
            <p:spPr bwMode="auto">
              <a:xfrm>
                <a:off x="3728" y="3564"/>
                <a:ext cx="39" cy="15"/>
              </a:xfrm>
              <a:custGeom>
                <a:avLst/>
                <a:gdLst>
                  <a:gd name="T0" fmla="*/ 39 w 39"/>
                  <a:gd name="T1" fmla="*/ 0 h 15"/>
                  <a:gd name="T2" fmla="*/ 0 w 39"/>
                  <a:gd name="T3" fmla="*/ 0 h 15"/>
                  <a:gd name="T4" fmla="*/ 19 w 39"/>
                  <a:gd name="T5" fmla="*/ 15 h 15"/>
                  <a:gd name="T6" fmla="*/ 39 w 39"/>
                  <a:gd name="T7" fmla="*/ 0 h 15"/>
                  <a:gd name="T8" fmla="*/ 0 60000 65536"/>
                  <a:gd name="T9" fmla="*/ 0 60000 65536"/>
                  <a:gd name="T10" fmla="*/ 0 60000 65536"/>
                  <a:gd name="T11" fmla="*/ 0 60000 65536"/>
                  <a:gd name="T12" fmla="*/ 0 w 39"/>
                  <a:gd name="T13" fmla="*/ 0 h 15"/>
                  <a:gd name="T14" fmla="*/ 39 w 39"/>
                  <a:gd name="T15" fmla="*/ 15 h 15"/>
                </a:gdLst>
                <a:ahLst/>
                <a:cxnLst>
                  <a:cxn ang="T8">
                    <a:pos x="T0" y="T1"/>
                  </a:cxn>
                  <a:cxn ang="T9">
                    <a:pos x="T2" y="T3"/>
                  </a:cxn>
                  <a:cxn ang="T10">
                    <a:pos x="T4" y="T5"/>
                  </a:cxn>
                  <a:cxn ang="T11">
                    <a:pos x="T6" y="T7"/>
                  </a:cxn>
                </a:cxnLst>
                <a:rect l="T12" t="T13" r="T14" b="T15"/>
                <a:pathLst>
                  <a:path w="39" h="15">
                    <a:moveTo>
                      <a:pt x="39" y="0"/>
                    </a:moveTo>
                    <a:lnTo>
                      <a:pt x="0" y="0"/>
                    </a:lnTo>
                    <a:lnTo>
                      <a:pt x="19" y="15"/>
                    </a:lnTo>
                    <a:lnTo>
                      <a:pt x="39" y="0"/>
                    </a:lnTo>
                    <a:close/>
                  </a:path>
                </a:pathLst>
              </a:custGeom>
              <a:solidFill>
                <a:srgbClr val="F0A1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94" name="Freeform 348"/>
              <p:cNvSpPr>
                <a:spLocks/>
              </p:cNvSpPr>
              <p:nvPr/>
            </p:nvSpPr>
            <p:spPr bwMode="auto">
              <a:xfrm>
                <a:off x="3766" y="3564"/>
                <a:ext cx="38" cy="15"/>
              </a:xfrm>
              <a:custGeom>
                <a:avLst/>
                <a:gdLst>
                  <a:gd name="T0" fmla="*/ 38 w 38"/>
                  <a:gd name="T1" fmla="*/ 0 h 15"/>
                  <a:gd name="T2" fmla="*/ 0 w 38"/>
                  <a:gd name="T3" fmla="*/ 0 h 15"/>
                  <a:gd name="T4" fmla="*/ 20 w 38"/>
                  <a:gd name="T5" fmla="*/ 15 h 15"/>
                  <a:gd name="T6" fmla="*/ 38 w 38"/>
                  <a:gd name="T7" fmla="*/ 0 h 15"/>
                  <a:gd name="T8" fmla="*/ 0 60000 65536"/>
                  <a:gd name="T9" fmla="*/ 0 60000 65536"/>
                  <a:gd name="T10" fmla="*/ 0 60000 65536"/>
                  <a:gd name="T11" fmla="*/ 0 60000 65536"/>
                  <a:gd name="T12" fmla="*/ 0 w 38"/>
                  <a:gd name="T13" fmla="*/ 0 h 15"/>
                  <a:gd name="T14" fmla="*/ 38 w 38"/>
                  <a:gd name="T15" fmla="*/ 15 h 15"/>
                </a:gdLst>
                <a:ahLst/>
                <a:cxnLst>
                  <a:cxn ang="T8">
                    <a:pos x="T0" y="T1"/>
                  </a:cxn>
                  <a:cxn ang="T9">
                    <a:pos x="T2" y="T3"/>
                  </a:cxn>
                  <a:cxn ang="T10">
                    <a:pos x="T4" y="T5"/>
                  </a:cxn>
                  <a:cxn ang="T11">
                    <a:pos x="T6" y="T7"/>
                  </a:cxn>
                </a:cxnLst>
                <a:rect l="T12" t="T13" r="T14" b="T15"/>
                <a:pathLst>
                  <a:path w="38" h="15">
                    <a:moveTo>
                      <a:pt x="38" y="0"/>
                    </a:moveTo>
                    <a:lnTo>
                      <a:pt x="0" y="0"/>
                    </a:lnTo>
                    <a:lnTo>
                      <a:pt x="20" y="15"/>
                    </a:lnTo>
                    <a:lnTo>
                      <a:pt x="38" y="0"/>
                    </a:lnTo>
                    <a:close/>
                  </a:path>
                </a:pathLst>
              </a:custGeom>
              <a:solidFill>
                <a:srgbClr val="F0A1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95" name="Freeform 349"/>
              <p:cNvSpPr>
                <a:spLocks/>
              </p:cNvSpPr>
              <p:nvPr/>
            </p:nvSpPr>
            <p:spPr bwMode="auto">
              <a:xfrm>
                <a:off x="3801" y="3750"/>
                <a:ext cx="6" cy="2"/>
              </a:xfrm>
              <a:custGeom>
                <a:avLst/>
                <a:gdLst>
                  <a:gd name="T0" fmla="*/ 6 w 6"/>
                  <a:gd name="T1" fmla="*/ 1 h 2"/>
                  <a:gd name="T2" fmla="*/ 6 w 6"/>
                  <a:gd name="T3" fmla="*/ 0 h 2"/>
                  <a:gd name="T4" fmla="*/ 6 w 6"/>
                  <a:gd name="T5" fmla="*/ 0 h 2"/>
                  <a:gd name="T6" fmla="*/ 6 w 6"/>
                  <a:gd name="T7" fmla="*/ 0 h 2"/>
                  <a:gd name="T8" fmla="*/ 6 w 6"/>
                  <a:gd name="T9" fmla="*/ 0 h 2"/>
                  <a:gd name="T10" fmla="*/ 6 w 6"/>
                  <a:gd name="T11" fmla="*/ 0 h 2"/>
                  <a:gd name="T12" fmla="*/ 6 w 6"/>
                  <a:gd name="T13" fmla="*/ 0 h 2"/>
                  <a:gd name="T14" fmla="*/ 0 w 6"/>
                  <a:gd name="T15" fmla="*/ 1 h 2"/>
                  <a:gd name="T16" fmla="*/ 0 w 6"/>
                  <a:gd name="T17" fmla="*/ 1 h 2"/>
                  <a:gd name="T18" fmla="*/ 0 w 6"/>
                  <a:gd name="T19" fmla="*/ 1 h 2"/>
                  <a:gd name="T20" fmla="*/ 0 w 6"/>
                  <a:gd name="T21" fmla="*/ 1 h 2"/>
                  <a:gd name="T22" fmla="*/ 0 w 6"/>
                  <a:gd name="T23" fmla="*/ 1 h 2"/>
                  <a:gd name="T24" fmla="*/ 0 w 6"/>
                  <a:gd name="T25" fmla="*/ 1 h 2"/>
                  <a:gd name="T26" fmla="*/ 0 w 6"/>
                  <a:gd name="T27" fmla="*/ 1 h 2"/>
                  <a:gd name="T28" fmla="*/ 0 w 6"/>
                  <a:gd name="T29" fmla="*/ 1 h 2"/>
                  <a:gd name="T30" fmla="*/ 0 w 6"/>
                  <a:gd name="T31" fmla="*/ 2 h 2"/>
                  <a:gd name="T32" fmla="*/ 0 w 6"/>
                  <a:gd name="T33" fmla="*/ 1 h 2"/>
                  <a:gd name="T34" fmla="*/ 6 w 6"/>
                  <a:gd name="T35" fmla="*/ 1 h 2"/>
                  <a:gd name="T36" fmla="*/ 6 w 6"/>
                  <a:gd name="T37" fmla="*/ 1 h 2"/>
                  <a:gd name="T38" fmla="*/ 6 w 6"/>
                  <a:gd name="T39" fmla="*/ 1 h 2"/>
                  <a:gd name="T40" fmla="*/ 6 w 6"/>
                  <a:gd name="T41" fmla="*/ 1 h 2"/>
                  <a:gd name="T42" fmla="*/ 6 w 6"/>
                  <a:gd name="T43" fmla="*/ 1 h 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2"/>
                  <a:gd name="T68" fmla="*/ 6 w 6"/>
                  <a:gd name="T69" fmla="*/ 2 h 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2">
                    <a:moveTo>
                      <a:pt x="6" y="1"/>
                    </a:moveTo>
                    <a:lnTo>
                      <a:pt x="6" y="0"/>
                    </a:lnTo>
                    <a:lnTo>
                      <a:pt x="0" y="1"/>
                    </a:lnTo>
                    <a:lnTo>
                      <a:pt x="0" y="2"/>
                    </a:lnTo>
                    <a:lnTo>
                      <a:pt x="0" y="1"/>
                    </a:lnTo>
                    <a:lnTo>
                      <a:pt x="6"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96" name="Freeform 350"/>
              <p:cNvSpPr>
                <a:spLocks/>
              </p:cNvSpPr>
              <p:nvPr/>
            </p:nvSpPr>
            <p:spPr bwMode="auto">
              <a:xfrm>
                <a:off x="3792" y="3714"/>
                <a:ext cx="9" cy="7"/>
              </a:xfrm>
              <a:custGeom>
                <a:avLst/>
                <a:gdLst>
                  <a:gd name="T0" fmla="*/ 0 w 9"/>
                  <a:gd name="T1" fmla="*/ 7 h 7"/>
                  <a:gd name="T2" fmla="*/ 1 w 9"/>
                  <a:gd name="T3" fmla="*/ 7 h 7"/>
                  <a:gd name="T4" fmla="*/ 1 w 9"/>
                  <a:gd name="T5" fmla="*/ 7 h 7"/>
                  <a:gd name="T6" fmla="*/ 1 w 9"/>
                  <a:gd name="T7" fmla="*/ 7 h 7"/>
                  <a:gd name="T8" fmla="*/ 1 w 9"/>
                  <a:gd name="T9" fmla="*/ 7 h 7"/>
                  <a:gd name="T10" fmla="*/ 9 w 9"/>
                  <a:gd name="T11" fmla="*/ 2 h 7"/>
                  <a:gd name="T12" fmla="*/ 9 w 9"/>
                  <a:gd name="T13" fmla="*/ 2 h 7"/>
                  <a:gd name="T14" fmla="*/ 9 w 9"/>
                  <a:gd name="T15" fmla="*/ 2 h 7"/>
                  <a:gd name="T16" fmla="*/ 9 w 9"/>
                  <a:gd name="T17" fmla="*/ 2 h 7"/>
                  <a:gd name="T18" fmla="*/ 9 w 9"/>
                  <a:gd name="T19" fmla="*/ 2 h 7"/>
                  <a:gd name="T20" fmla="*/ 9 w 9"/>
                  <a:gd name="T21" fmla="*/ 0 h 7"/>
                  <a:gd name="T22" fmla="*/ 9 w 9"/>
                  <a:gd name="T23" fmla="*/ 0 h 7"/>
                  <a:gd name="T24" fmla="*/ 9 w 9"/>
                  <a:gd name="T25" fmla="*/ 0 h 7"/>
                  <a:gd name="T26" fmla="*/ 9 w 9"/>
                  <a:gd name="T27" fmla="*/ 0 h 7"/>
                  <a:gd name="T28" fmla="*/ 8 w 9"/>
                  <a:gd name="T29" fmla="*/ 0 h 7"/>
                  <a:gd name="T30" fmla="*/ 8 w 9"/>
                  <a:gd name="T31" fmla="*/ 0 h 7"/>
                  <a:gd name="T32" fmla="*/ 0 w 9"/>
                  <a:gd name="T33" fmla="*/ 6 h 7"/>
                  <a:gd name="T34" fmla="*/ 0 w 9"/>
                  <a:gd name="T35" fmla="*/ 6 h 7"/>
                  <a:gd name="T36" fmla="*/ 0 w 9"/>
                  <a:gd name="T37" fmla="*/ 6 h 7"/>
                  <a:gd name="T38" fmla="*/ 0 w 9"/>
                  <a:gd name="T39" fmla="*/ 7 h 7"/>
                  <a:gd name="T40" fmla="*/ 0 w 9"/>
                  <a:gd name="T41" fmla="*/ 7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0" y="7"/>
                    </a:moveTo>
                    <a:lnTo>
                      <a:pt x="1" y="7"/>
                    </a:lnTo>
                    <a:lnTo>
                      <a:pt x="9" y="2"/>
                    </a:lnTo>
                    <a:lnTo>
                      <a:pt x="9" y="0"/>
                    </a:lnTo>
                    <a:lnTo>
                      <a:pt x="8" y="0"/>
                    </a:lnTo>
                    <a:lnTo>
                      <a:pt x="0" y="6"/>
                    </a:lnTo>
                    <a:lnTo>
                      <a:pt x="0"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97" name="Freeform 351"/>
              <p:cNvSpPr>
                <a:spLocks/>
              </p:cNvSpPr>
              <p:nvPr/>
            </p:nvSpPr>
            <p:spPr bwMode="auto">
              <a:xfrm>
                <a:off x="3784" y="3751"/>
                <a:ext cx="7" cy="1"/>
              </a:xfrm>
              <a:custGeom>
                <a:avLst/>
                <a:gdLst>
                  <a:gd name="T0" fmla="*/ 1 w 7"/>
                  <a:gd name="T1" fmla="*/ 1 h 1"/>
                  <a:gd name="T2" fmla="*/ 0 w 7"/>
                  <a:gd name="T3" fmla="*/ 1 h 1"/>
                  <a:gd name="T4" fmla="*/ 0 w 7"/>
                  <a:gd name="T5" fmla="*/ 1 h 1"/>
                  <a:gd name="T6" fmla="*/ 0 w 7"/>
                  <a:gd name="T7" fmla="*/ 1 h 1"/>
                  <a:gd name="T8" fmla="*/ 0 w 7"/>
                  <a:gd name="T9" fmla="*/ 1 h 1"/>
                  <a:gd name="T10" fmla="*/ 0 w 7"/>
                  <a:gd name="T11" fmla="*/ 1 h 1"/>
                  <a:gd name="T12" fmla="*/ 0 w 7"/>
                  <a:gd name="T13" fmla="*/ 1 h 1"/>
                  <a:gd name="T14" fmla="*/ 7 w 7"/>
                  <a:gd name="T15" fmla="*/ 0 h 1"/>
                  <a:gd name="T16" fmla="*/ 7 w 7"/>
                  <a:gd name="T17" fmla="*/ 0 h 1"/>
                  <a:gd name="T18" fmla="*/ 7 w 7"/>
                  <a:gd name="T19" fmla="*/ 0 h 1"/>
                  <a:gd name="T20" fmla="*/ 7 w 7"/>
                  <a:gd name="T21" fmla="*/ 0 h 1"/>
                  <a:gd name="T22" fmla="*/ 7 w 7"/>
                  <a:gd name="T23" fmla="*/ 0 h 1"/>
                  <a:gd name="T24" fmla="*/ 7 w 7"/>
                  <a:gd name="T25" fmla="*/ 0 h 1"/>
                  <a:gd name="T26" fmla="*/ 7 w 7"/>
                  <a:gd name="T27" fmla="*/ 0 h 1"/>
                  <a:gd name="T28" fmla="*/ 7 w 7"/>
                  <a:gd name="T29" fmla="*/ 0 h 1"/>
                  <a:gd name="T30" fmla="*/ 7 w 7"/>
                  <a:gd name="T31" fmla="*/ 0 h 1"/>
                  <a:gd name="T32" fmla="*/ 7 w 7"/>
                  <a:gd name="T33" fmla="*/ 0 h 1"/>
                  <a:gd name="T34" fmla="*/ 7 w 7"/>
                  <a:gd name="T35" fmla="*/ 0 h 1"/>
                  <a:gd name="T36" fmla="*/ 1 w 7"/>
                  <a:gd name="T37" fmla="*/ 0 h 1"/>
                  <a:gd name="T38" fmla="*/ 1 w 7"/>
                  <a:gd name="T39" fmla="*/ 0 h 1"/>
                  <a:gd name="T40" fmla="*/ 1 w 7"/>
                  <a:gd name="T41" fmla="*/ 0 h 1"/>
                  <a:gd name="T42" fmla="*/ 1 w 7"/>
                  <a:gd name="T43" fmla="*/ 1 h 1"/>
                  <a:gd name="T44" fmla="*/ 1 w 7"/>
                  <a:gd name="T45" fmla="*/ 1 h 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1"/>
                  <a:gd name="T71" fmla="*/ 7 w 7"/>
                  <a:gd name="T72" fmla="*/ 1 h 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1">
                    <a:moveTo>
                      <a:pt x="1" y="1"/>
                    </a:moveTo>
                    <a:lnTo>
                      <a:pt x="0" y="1"/>
                    </a:lnTo>
                    <a:lnTo>
                      <a:pt x="7" y="0"/>
                    </a:lnTo>
                    <a:lnTo>
                      <a:pt x="1" y="0"/>
                    </a:lnTo>
                    <a:lnTo>
                      <a:pt x="1"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98" name="Freeform 352"/>
              <p:cNvSpPr>
                <a:spLocks/>
              </p:cNvSpPr>
              <p:nvPr/>
            </p:nvSpPr>
            <p:spPr bwMode="auto">
              <a:xfrm>
                <a:off x="3729" y="3750"/>
                <a:ext cx="6" cy="2"/>
              </a:xfrm>
              <a:custGeom>
                <a:avLst/>
                <a:gdLst>
                  <a:gd name="T0" fmla="*/ 0 w 6"/>
                  <a:gd name="T1" fmla="*/ 1 h 2"/>
                  <a:gd name="T2" fmla="*/ 0 w 6"/>
                  <a:gd name="T3" fmla="*/ 0 h 2"/>
                  <a:gd name="T4" fmla="*/ 0 w 6"/>
                  <a:gd name="T5" fmla="*/ 0 h 2"/>
                  <a:gd name="T6" fmla="*/ 0 w 6"/>
                  <a:gd name="T7" fmla="*/ 0 h 2"/>
                  <a:gd name="T8" fmla="*/ 0 w 6"/>
                  <a:gd name="T9" fmla="*/ 0 h 2"/>
                  <a:gd name="T10" fmla="*/ 0 w 6"/>
                  <a:gd name="T11" fmla="*/ 0 h 2"/>
                  <a:gd name="T12" fmla="*/ 0 w 6"/>
                  <a:gd name="T13" fmla="*/ 0 h 2"/>
                  <a:gd name="T14" fmla="*/ 6 w 6"/>
                  <a:gd name="T15" fmla="*/ 1 h 2"/>
                  <a:gd name="T16" fmla="*/ 6 w 6"/>
                  <a:gd name="T17" fmla="*/ 1 h 2"/>
                  <a:gd name="T18" fmla="*/ 6 w 6"/>
                  <a:gd name="T19" fmla="*/ 1 h 2"/>
                  <a:gd name="T20" fmla="*/ 6 w 6"/>
                  <a:gd name="T21" fmla="*/ 1 h 2"/>
                  <a:gd name="T22" fmla="*/ 6 w 6"/>
                  <a:gd name="T23" fmla="*/ 1 h 2"/>
                  <a:gd name="T24" fmla="*/ 6 w 6"/>
                  <a:gd name="T25" fmla="*/ 1 h 2"/>
                  <a:gd name="T26" fmla="*/ 6 w 6"/>
                  <a:gd name="T27" fmla="*/ 1 h 2"/>
                  <a:gd name="T28" fmla="*/ 6 w 6"/>
                  <a:gd name="T29" fmla="*/ 1 h 2"/>
                  <a:gd name="T30" fmla="*/ 6 w 6"/>
                  <a:gd name="T31" fmla="*/ 2 h 2"/>
                  <a:gd name="T32" fmla="*/ 6 w 6"/>
                  <a:gd name="T33" fmla="*/ 1 h 2"/>
                  <a:gd name="T34" fmla="*/ 0 w 6"/>
                  <a:gd name="T35" fmla="*/ 1 h 2"/>
                  <a:gd name="T36" fmla="*/ 0 w 6"/>
                  <a:gd name="T37" fmla="*/ 1 h 2"/>
                  <a:gd name="T38" fmla="*/ 0 w 6"/>
                  <a:gd name="T39" fmla="*/ 1 h 2"/>
                  <a:gd name="T40" fmla="*/ 0 w 6"/>
                  <a:gd name="T41" fmla="*/ 1 h 2"/>
                  <a:gd name="T42" fmla="*/ 0 w 6"/>
                  <a:gd name="T43" fmla="*/ 1 h 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2"/>
                  <a:gd name="T68" fmla="*/ 6 w 6"/>
                  <a:gd name="T69" fmla="*/ 2 h 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2">
                    <a:moveTo>
                      <a:pt x="0" y="1"/>
                    </a:moveTo>
                    <a:lnTo>
                      <a:pt x="0" y="0"/>
                    </a:lnTo>
                    <a:lnTo>
                      <a:pt x="6" y="1"/>
                    </a:lnTo>
                    <a:lnTo>
                      <a:pt x="6" y="2"/>
                    </a:lnTo>
                    <a:lnTo>
                      <a:pt x="6" y="1"/>
                    </a:lnTo>
                    <a:lnTo>
                      <a:pt x="0"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599" name="Freeform 353"/>
              <p:cNvSpPr>
                <a:spLocks/>
              </p:cNvSpPr>
              <p:nvPr/>
            </p:nvSpPr>
            <p:spPr bwMode="auto">
              <a:xfrm>
                <a:off x="3735" y="3714"/>
                <a:ext cx="9" cy="7"/>
              </a:xfrm>
              <a:custGeom>
                <a:avLst/>
                <a:gdLst>
                  <a:gd name="T0" fmla="*/ 9 w 9"/>
                  <a:gd name="T1" fmla="*/ 7 h 7"/>
                  <a:gd name="T2" fmla="*/ 8 w 9"/>
                  <a:gd name="T3" fmla="*/ 7 h 7"/>
                  <a:gd name="T4" fmla="*/ 8 w 9"/>
                  <a:gd name="T5" fmla="*/ 7 h 7"/>
                  <a:gd name="T6" fmla="*/ 8 w 9"/>
                  <a:gd name="T7" fmla="*/ 7 h 7"/>
                  <a:gd name="T8" fmla="*/ 8 w 9"/>
                  <a:gd name="T9" fmla="*/ 7 h 7"/>
                  <a:gd name="T10" fmla="*/ 0 w 9"/>
                  <a:gd name="T11" fmla="*/ 2 h 7"/>
                  <a:gd name="T12" fmla="*/ 0 w 9"/>
                  <a:gd name="T13" fmla="*/ 2 h 7"/>
                  <a:gd name="T14" fmla="*/ 0 w 9"/>
                  <a:gd name="T15" fmla="*/ 2 h 7"/>
                  <a:gd name="T16" fmla="*/ 0 w 9"/>
                  <a:gd name="T17" fmla="*/ 2 h 7"/>
                  <a:gd name="T18" fmla="*/ 0 w 9"/>
                  <a:gd name="T19" fmla="*/ 2 h 7"/>
                  <a:gd name="T20" fmla="*/ 0 w 9"/>
                  <a:gd name="T21" fmla="*/ 0 h 7"/>
                  <a:gd name="T22" fmla="*/ 0 w 9"/>
                  <a:gd name="T23" fmla="*/ 0 h 7"/>
                  <a:gd name="T24" fmla="*/ 0 w 9"/>
                  <a:gd name="T25" fmla="*/ 0 h 7"/>
                  <a:gd name="T26" fmla="*/ 0 w 9"/>
                  <a:gd name="T27" fmla="*/ 0 h 7"/>
                  <a:gd name="T28" fmla="*/ 1 w 9"/>
                  <a:gd name="T29" fmla="*/ 0 h 7"/>
                  <a:gd name="T30" fmla="*/ 1 w 9"/>
                  <a:gd name="T31" fmla="*/ 0 h 7"/>
                  <a:gd name="T32" fmla="*/ 9 w 9"/>
                  <a:gd name="T33" fmla="*/ 6 h 7"/>
                  <a:gd name="T34" fmla="*/ 9 w 9"/>
                  <a:gd name="T35" fmla="*/ 6 h 7"/>
                  <a:gd name="T36" fmla="*/ 9 w 9"/>
                  <a:gd name="T37" fmla="*/ 6 h 7"/>
                  <a:gd name="T38" fmla="*/ 9 w 9"/>
                  <a:gd name="T39" fmla="*/ 7 h 7"/>
                  <a:gd name="T40" fmla="*/ 9 w 9"/>
                  <a:gd name="T41" fmla="*/ 7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9" y="7"/>
                    </a:moveTo>
                    <a:lnTo>
                      <a:pt x="8" y="7"/>
                    </a:lnTo>
                    <a:lnTo>
                      <a:pt x="0" y="2"/>
                    </a:lnTo>
                    <a:lnTo>
                      <a:pt x="0" y="0"/>
                    </a:lnTo>
                    <a:lnTo>
                      <a:pt x="1" y="0"/>
                    </a:lnTo>
                    <a:lnTo>
                      <a:pt x="9" y="6"/>
                    </a:lnTo>
                    <a:lnTo>
                      <a:pt x="9"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00" name="Freeform 354"/>
              <p:cNvSpPr>
                <a:spLocks/>
              </p:cNvSpPr>
              <p:nvPr/>
            </p:nvSpPr>
            <p:spPr bwMode="auto">
              <a:xfrm>
                <a:off x="3746" y="3751"/>
                <a:ext cx="6" cy="1"/>
              </a:xfrm>
              <a:custGeom>
                <a:avLst/>
                <a:gdLst>
                  <a:gd name="T0" fmla="*/ 5 w 6"/>
                  <a:gd name="T1" fmla="*/ 1 h 1"/>
                  <a:gd name="T2" fmla="*/ 6 w 6"/>
                  <a:gd name="T3" fmla="*/ 1 h 1"/>
                  <a:gd name="T4" fmla="*/ 6 w 6"/>
                  <a:gd name="T5" fmla="*/ 1 h 1"/>
                  <a:gd name="T6" fmla="*/ 6 w 6"/>
                  <a:gd name="T7" fmla="*/ 1 h 1"/>
                  <a:gd name="T8" fmla="*/ 6 w 6"/>
                  <a:gd name="T9" fmla="*/ 1 h 1"/>
                  <a:gd name="T10" fmla="*/ 6 w 6"/>
                  <a:gd name="T11" fmla="*/ 1 h 1"/>
                  <a:gd name="T12" fmla="*/ 6 w 6"/>
                  <a:gd name="T13" fmla="*/ 1 h 1"/>
                  <a:gd name="T14" fmla="*/ 0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0 w 6"/>
                  <a:gd name="T31" fmla="*/ 0 h 1"/>
                  <a:gd name="T32" fmla="*/ 0 w 6"/>
                  <a:gd name="T33" fmla="*/ 0 h 1"/>
                  <a:gd name="T34" fmla="*/ 0 w 6"/>
                  <a:gd name="T35" fmla="*/ 0 h 1"/>
                  <a:gd name="T36" fmla="*/ 5 w 6"/>
                  <a:gd name="T37" fmla="*/ 0 h 1"/>
                  <a:gd name="T38" fmla="*/ 5 w 6"/>
                  <a:gd name="T39" fmla="*/ 0 h 1"/>
                  <a:gd name="T40" fmla="*/ 5 w 6"/>
                  <a:gd name="T41" fmla="*/ 0 h 1"/>
                  <a:gd name="T42" fmla="*/ 5 w 6"/>
                  <a:gd name="T43" fmla="*/ 1 h 1"/>
                  <a:gd name="T44" fmla="*/ 5 w 6"/>
                  <a:gd name="T45" fmla="*/ 1 h 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1"/>
                  <a:gd name="T71" fmla="*/ 6 w 6"/>
                  <a:gd name="T72" fmla="*/ 1 h 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1">
                    <a:moveTo>
                      <a:pt x="5" y="1"/>
                    </a:moveTo>
                    <a:lnTo>
                      <a:pt x="6" y="1"/>
                    </a:lnTo>
                    <a:lnTo>
                      <a:pt x="0" y="0"/>
                    </a:lnTo>
                    <a:lnTo>
                      <a:pt x="5" y="0"/>
                    </a:lnTo>
                    <a:lnTo>
                      <a:pt x="5"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01" name="Freeform 355"/>
              <p:cNvSpPr>
                <a:spLocks/>
              </p:cNvSpPr>
              <p:nvPr/>
            </p:nvSpPr>
            <p:spPr bwMode="auto">
              <a:xfrm>
                <a:off x="3772" y="3680"/>
                <a:ext cx="4" cy="3"/>
              </a:xfrm>
              <a:custGeom>
                <a:avLst/>
                <a:gdLst>
                  <a:gd name="T0" fmla="*/ 0 w 4"/>
                  <a:gd name="T1" fmla="*/ 3 h 3"/>
                  <a:gd name="T2" fmla="*/ 0 w 4"/>
                  <a:gd name="T3" fmla="*/ 3 h 3"/>
                  <a:gd name="T4" fmla="*/ 0 w 4"/>
                  <a:gd name="T5" fmla="*/ 3 h 3"/>
                  <a:gd name="T6" fmla="*/ 0 w 4"/>
                  <a:gd name="T7" fmla="*/ 3 h 3"/>
                  <a:gd name="T8" fmla="*/ 0 w 4"/>
                  <a:gd name="T9" fmla="*/ 3 h 3"/>
                  <a:gd name="T10" fmla="*/ 0 w 4"/>
                  <a:gd name="T11" fmla="*/ 3 h 3"/>
                  <a:gd name="T12" fmla="*/ 0 w 4"/>
                  <a:gd name="T13" fmla="*/ 3 h 3"/>
                  <a:gd name="T14" fmla="*/ 2 w 4"/>
                  <a:gd name="T15" fmla="*/ 2 h 3"/>
                  <a:gd name="T16" fmla="*/ 2 w 4"/>
                  <a:gd name="T17" fmla="*/ 2 h 3"/>
                  <a:gd name="T18" fmla="*/ 4 w 4"/>
                  <a:gd name="T19" fmla="*/ 2 h 3"/>
                  <a:gd name="T20" fmla="*/ 4 w 4"/>
                  <a:gd name="T21" fmla="*/ 0 h 3"/>
                  <a:gd name="T22" fmla="*/ 2 w 4"/>
                  <a:gd name="T23" fmla="*/ 0 h 3"/>
                  <a:gd name="T24" fmla="*/ 2 w 4"/>
                  <a:gd name="T25" fmla="*/ 0 h 3"/>
                  <a:gd name="T26" fmla="*/ 2 w 4"/>
                  <a:gd name="T27" fmla="*/ 0 h 3"/>
                  <a:gd name="T28" fmla="*/ 2 w 4"/>
                  <a:gd name="T29" fmla="*/ 0 h 3"/>
                  <a:gd name="T30" fmla="*/ 2 w 4"/>
                  <a:gd name="T31" fmla="*/ 0 h 3"/>
                  <a:gd name="T32" fmla="*/ 2 w 4"/>
                  <a:gd name="T33" fmla="*/ 0 h 3"/>
                  <a:gd name="T34" fmla="*/ 2 w 4"/>
                  <a:gd name="T35" fmla="*/ 0 h 3"/>
                  <a:gd name="T36" fmla="*/ 0 w 4"/>
                  <a:gd name="T37" fmla="*/ 3 h 3"/>
                  <a:gd name="T38" fmla="*/ 0 w 4"/>
                  <a:gd name="T39" fmla="*/ 3 h 3"/>
                  <a:gd name="T40" fmla="*/ 0 w 4"/>
                  <a:gd name="T41" fmla="*/ 3 h 3"/>
                  <a:gd name="T42" fmla="*/ 0 w 4"/>
                  <a:gd name="T43" fmla="*/ 3 h 3"/>
                  <a:gd name="T44" fmla="*/ 0 w 4"/>
                  <a:gd name="T45" fmla="*/ 3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
                  <a:gd name="T70" fmla="*/ 0 h 3"/>
                  <a:gd name="T71" fmla="*/ 4 w 4"/>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 h="3">
                    <a:moveTo>
                      <a:pt x="0" y="3"/>
                    </a:moveTo>
                    <a:lnTo>
                      <a:pt x="0" y="3"/>
                    </a:lnTo>
                    <a:lnTo>
                      <a:pt x="2" y="2"/>
                    </a:lnTo>
                    <a:lnTo>
                      <a:pt x="4" y="2"/>
                    </a:lnTo>
                    <a:lnTo>
                      <a:pt x="4" y="0"/>
                    </a:lnTo>
                    <a:lnTo>
                      <a:pt x="2" y="0"/>
                    </a:lnTo>
                    <a:lnTo>
                      <a:pt x="0"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02" name="Freeform 356"/>
              <p:cNvSpPr>
                <a:spLocks/>
              </p:cNvSpPr>
              <p:nvPr/>
            </p:nvSpPr>
            <p:spPr bwMode="auto">
              <a:xfrm>
                <a:off x="3770" y="3679"/>
                <a:ext cx="4" cy="3"/>
              </a:xfrm>
              <a:custGeom>
                <a:avLst/>
                <a:gdLst>
                  <a:gd name="T0" fmla="*/ 0 w 4"/>
                  <a:gd name="T1" fmla="*/ 3 h 3"/>
                  <a:gd name="T2" fmla="*/ 0 w 4"/>
                  <a:gd name="T3" fmla="*/ 3 h 3"/>
                  <a:gd name="T4" fmla="*/ 0 w 4"/>
                  <a:gd name="T5" fmla="*/ 3 h 3"/>
                  <a:gd name="T6" fmla="*/ 0 w 4"/>
                  <a:gd name="T7" fmla="*/ 3 h 3"/>
                  <a:gd name="T8" fmla="*/ 0 w 4"/>
                  <a:gd name="T9" fmla="*/ 3 h 3"/>
                  <a:gd name="T10" fmla="*/ 0 w 4"/>
                  <a:gd name="T11" fmla="*/ 3 h 3"/>
                  <a:gd name="T12" fmla="*/ 0 w 4"/>
                  <a:gd name="T13" fmla="*/ 3 h 3"/>
                  <a:gd name="T14" fmla="*/ 3 w 4"/>
                  <a:gd name="T15" fmla="*/ 1 h 3"/>
                  <a:gd name="T16" fmla="*/ 3 w 4"/>
                  <a:gd name="T17" fmla="*/ 1 h 3"/>
                  <a:gd name="T18" fmla="*/ 4 w 4"/>
                  <a:gd name="T19" fmla="*/ 0 h 3"/>
                  <a:gd name="T20" fmla="*/ 4 w 4"/>
                  <a:gd name="T21" fmla="*/ 0 h 3"/>
                  <a:gd name="T22" fmla="*/ 3 w 4"/>
                  <a:gd name="T23" fmla="*/ 0 h 3"/>
                  <a:gd name="T24" fmla="*/ 3 w 4"/>
                  <a:gd name="T25" fmla="*/ 0 h 3"/>
                  <a:gd name="T26" fmla="*/ 3 w 4"/>
                  <a:gd name="T27" fmla="*/ 0 h 3"/>
                  <a:gd name="T28" fmla="*/ 3 w 4"/>
                  <a:gd name="T29" fmla="*/ 0 h 3"/>
                  <a:gd name="T30" fmla="*/ 3 w 4"/>
                  <a:gd name="T31" fmla="*/ 0 h 3"/>
                  <a:gd name="T32" fmla="*/ 3 w 4"/>
                  <a:gd name="T33" fmla="*/ 0 h 3"/>
                  <a:gd name="T34" fmla="*/ 3 w 4"/>
                  <a:gd name="T35" fmla="*/ 0 h 3"/>
                  <a:gd name="T36" fmla="*/ 0 w 4"/>
                  <a:gd name="T37" fmla="*/ 3 h 3"/>
                  <a:gd name="T38" fmla="*/ 0 w 4"/>
                  <a:gd name="T39" fmla="*/ 3 h 3"/>
                  <a:gd name="T40" fmla="*/ 0 w 4"/>
                  <a:gd name="T41" fmla="*/ 3 h 3"/>
                  <a:gd name="T42" fmla="*/ 0 w 4"/>
                  <a:gd name="T43" fmla="*/ 3 h 3"/>
                  <a:gd name="T44" fmla="*/ 0 w 4"/>
                  <a:gd name="T45" fmla="*/ 3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
                  <a:gd name="T70" fmla="*/ 0 h 3"/>
                  <a:gd name="T71" fmla="*/ 4 w 4"/>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 h="3">
                    <a:moveTo>
                      <a:pt x="0" y="3"/>
                    </a:moveTo>
                    <a:lnTo>
                      <a:pt x="0" y="3"/>
                    </a:lnTo>
                    <a:lnTo>
                      <a:pt x="3" y="1"/>
                    </a:lnTo>
                    <a:lnTo>
                      <a:pt x="4" y="0"/>
                    </a:lnTo>
                    <a:lnTo>
                      <a:pt x="3" y="0"/>
                    </a:lnTo>
                    <a:lnTo>
                      <a:pt x="0"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03" name="Freeform 357"/>
              <p:cNvSpPr>
                <a:spLocks/>
              </p:cNvSpPr>
              <p:nvPr/>
            </p:nvSpPr>
            <p:spPr bwMode="auto">
              <a:xfrm>
                <a:off x="3761" y="3680"/>
                <a:ext cx="4" cy="3"/>
              </a:xfrm>
              <a:custGeom>
                <a:avLst/>
                <a:gdLst>
                  <a:gd name="T0" fmla="*/ 4 w 4"/>
                  <a:gd name="T1" fmla="*/ 3 h 3"/>
                  <a:gd name="T2" fmla="*/ 4 w 4"/>
                  <a:gd name="T3" fmla="*/ 3 h 3"/>
                  <a:gd name="T4" fmla="*/ 4 w 4"/>
                  <a:gd name="T5" fmla="*/ 3 h 3"/>
                  <a:gd name="T6" fmla="*/ 4 w 4"/>
                  <a:gd name="T7" fmla="*/ 3 h 3"/>
                  <a:gd name="T8" fmla="*/ 4 w 4"/>
                  <a:gd name="T9" fmla="*/ 3 h 3"/>
                  <a:gd name="T10" fmla="*/ 4 w 4"/>
                  <a:gd name="T11" fmla="*/ 3 h 3"/>
                  <a:gd name="T12" fmla="*/ 4 w 4"/>
                  <a:gd name="T13" fmla="*/ 3 h 3"/>
                  <a:gd name="T14" fmla="*/ 1 w 4"/>
                  <a:gd name="T15" fmla="*/ 2 h 3"/>
                  <a:gd name="T16" fmla="*/ 1 w 4"/>
                  <a:gd name="T17" fmla="*/ 2 h 3"/>
                  <a:gd name="T18" fmla="*/ 0 w 4"/>
                  <a:gd name="T19" fmla="*/ 2 h 3"/>
                  <a:gd name="T20" fmla="*/ 1 w 4"/>
                  <a:gd name="T21" fmla="*/ 0 h 3"/>
                  <a:gd name="T22" fmla="*/ 1 w 4"/>
                  <a:gd name="T23" fmla="*/ 0 h 3"/>
                  <a:gd name="T24" fmla="*/ 1 w 4"/>
                  <a:gd name="T25" fmla="*/ 0 h 3"/>
                  <a:gd name="T26" fmla="*/ 1 w 4"/>
                  <a:gd name="T27" fmla="*/ 0 h 3"/>
                  <a:gd name="T28" fmla="*/ 1 w 4"/>
                  <a:gd name="T29" fmla="*/ 0 h 3"/>
                  <a:gd name="T30" fmla="*/ 1 w 4"/>
                  <a:gd name="T31" fmla="*/ 0 h 3"/>
                  <a:gd name="T32" fmla="*/ 1 w 4"/>
                  <a:gd name="T33" fmla="*/ 0 h 3"/>
                  <a:gd name="T34" fmla="*/ 1 w 4"/>
                  <a:gd name="T35" fmla="*/ 0 h 3"/>
                  <a:gd name="T36" fmla="*/ 4 w 4"/>
                  <a:gd name="T37" fmla="*/ 3 h 3"/>
                  <a:gd name="T38" fmla="*/ 4 w 4"/>
                  <a:gd name="T39" fmla="*/ 3 h 3"/>
                  <a:gd name="T40" fmla="*/ 4 w 4"/>
                  <a:gd name="T41" fmla="*/ 3 h 3"/>
                  <a:gd name="T42" fmla="*/ 4 w 4"/>
                  <a:gd name="T43" fmla="*/ 3 h 3"/>
                  <a:gd name="T44" fmla="*/ 4 w 4"/>
                  <a:gd name="T45" fmla="*/ 3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
                  <a:gd name="T70" fmla="*/ 0 h 3"/>
                  <a:gd name="T71" fmla="*/ 4 w 4"/>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 h="3">
                    <a:moveTo>
                      <a:pt x="4" y="3"/>
                    </a:moveTo>
                    <a:lnTo>
                      <a:pt x="4" y="3"/>
                    </a:lnTo>
                    <a:lnTo>
                      <a:pt x="1" y="2"/>
                    </a:lnTo>
                    <a:lnTo>
                      <a:pt x="0" y="2"/>
                    </a:lnTo>
                    <a:lnTo>
                      <a:pt x="1" y="0"/>
                    </a:lnTo>
                    <a:lnTo>
                      <a:pt x="4"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04" name="Freeform 358"/>
              <p:cNvSpPr>
                <a:spLocks/>
              </p:cNvSpPr>
              <p:nvPr/>
            </p:nvSpPr>
            <p:spPr bwMode="auto">
              <a:xfrm>
                <a:off x="3762" y="3679"/>
                <a:ext cx="4" cy="3"/>
              </a:xfrm>
              <a:custGeom>
                <a:avLst/>
                <a:gdLst>
                  <a:gd name="T0" fmla="*/ 4 w 4"/>
                  <a:gd name="T1" fmla="*/ 3 h 3"/>
                  <a:gd name="T2" fmla="*/ 4 w 4"/>
                  <a:gd name="T3" fmla="*/ 3 h 3"/>
                  <a:gd name="T4" fmla="*/ 4 w 4"/>
                  <a:gd name="T5" fmla="*/ 3 h 3"/>
                  <a:gd name="T6" fmla="*/ 4 w 4"/>
                  <a:gd name="T7" fmla="*/ 3 h 3"/>
                  <a:gd name="T8" fmla="*/ 4 w 4"/>
                  <a:gd name="T9" fmla="*/ 3 h 3"/>
                  <a:gd name="T10" fmla="*/ 4 w 4"/>
                  <a:gd name="T11" fmla="*/ 3 h 3"/>
                  <a:gd name="T12" fmla="*/ 4 w 4"/>
                  <a:gd name="T13" fmla="*/ 3 h 3"/>
                  <a:gd name="T14" fmla="*/ 1 w 4"/>
                  <a:gd name="T15" fmla="*/ 1 h 3"/>
                  <a:gd name="T16" fmla="*/ 1 w 4"/>
                  <a:gd name="T17" fmla="*/ 1 h 3"/>
                  <a:gd name="T18" fmla="*/ 0 w 4"/>
                  <a:gd name="T19" fmla="*/ 0 h 3"/>
                  <a:gd name="T20" fmla="*/ 0 w 4"/>
                  <a:gd name="T21" fmla="*/ 0 h 3"/>
                  <a:gd name="T22" fmla="*/ 1 w 4"/>
                  <a:gd name="T23" fmla="*/ 0 h 3"/>
                  <a:gd name="T24" fmla="*/ 1 w 4"/>
                  <a:gd name="T25" fmla="*/ 0 h 3"/>
                  <a:gd name="T26" fmla="*/ 1 w 4"/>
                  <a:gd name="T27" fmla="*/ 0 h 3"/>
                  <a:gd name="T28" fmla="*/ 1 w 4"/>
                  <a:gd name="T29" fmla="*/ 0 h 3"/>
                  <a:gd name="T30" fmla="*/ 1 w 4"/>
                  <a:gd name="T31" fmla="*/ 0 h 3"/>
                  <a:gd name="T32" fmla="*/ 1 w 4"/>
                  <a:gd name="T33" fmla="*/ 0 h 3"/>
                  <a:gd name="T34" fmla="*/ 1 w 4"/>
                  <a:gd name="T35" fmla="*/ 0 h 3"/>
                  <a:gd name="T36" fmla="*/ 4 w 4"/>
                  <a:gd name="T37" fmla="*/ 3 h 3"/>
                  <a:gd name="T38" fmla="*/ 4 w 4"/>
                  <a:gd name="T39" fmla="*/ 3 h 3"/>
                  <a:gd name="T40" fmla="*/ 4 w 4"/>
                  <a:gd name="T41" fmla="*/ 3 h 3"/>
                  <a:gd name="T42" fmla="*/ 4 w 4"/>
                  <a:gd name="T43" fmla="*/ 3 h 3"/>
                  <a:gd name="T44" fmla="*/ 4 w 4"/>
                  <a:gd name="T45" fmla="*/ 3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
                  <a:gd name="T70" fmla="*/ 0 h 3"/>
                  <a:gd name="T71" fmla="*/ 4 w 4"/>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 h="3">
                    <a:moveTo>
                      <a:pt x="4" y="3"/>
                    </a:moveTo>
                    <a:lnTo>
                      <a:pt x="4" y="3"/>
                    </a:lnTo>
                    <a:lnTo>
                      <a:pt x="1" y="1"/>
                    </a:lnTo>
                    <a:lnTo>
                      <a:pt x="0" y="0"/>
                    </a:lnTo>
                    <a:lnTo>
                      <a:pt x="1" y="0"/>
                    </a:lnTo>
                    <a:lnTo>
                      <a:pt x="4"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05" name="Freeform 359"/>
              <p:cNvSpPr>
                <a:spLocks/>
              </p:cNvSpPr>
              <p:nvPr/>
            </p:nvSpPr>
            <p:spPr bwMode="auto">
              <a:xfrm>
                <a:off x="3703" y="3609"/>
                <a:ext cx="158" cy="38"/>
              </a:xfrm>
              <a:custGeom>
                <a:avLst/>
                <a:gdLst>
                  <a:gd name="T0" fmla="*/ 123 w 158"/>
                  <a:gd name="T1" fmla="*/ 18 h 38"/>
                  <a:gd name="T2" fmla="*/ 75 w 158"/>
                  <a:gd name="T3" fmla="*/ 26 h 38"/>
                  <a:gd name="T4" fmla="*/ 127 w 158"/>
                  <a:gd name="T5" fmla="*/ 34 h 38"/>
                  <a:gd name="T6" fmla="*/ 128 w 158"/>
                  <a:gd name="T7" fmla="*/ 36 h 38"/>
                  <a:gd name="T8" fmla="*/ 128 w 158"/>
                  <a:gd name="T9" fmla="*/ 37 h 38"/>
                  <a:gd name="T10" fmla="*/ 127 w 158"/>
                  <a:gd name="T11" fmla="*/ 38 h 38"/>
                  <a:gd name="T12" fmla="*/ 127 w 158"/>
                  <a:gd name="T13" fmla="*/ 38 h 38"/>
                  <a:gd name="T14" fmla="*/ 64 w 158"/>
                  <a:gd name="T15" fmla="*/ 28 h 38"/>
                  <a:gd name="T16" fmla="*/ 3 w 158"/>
                  <a:gd name="T17" fmla="*/ 38 h 38"/>
                  <a:gd name="T18" fmla="*/ 2 w 158"/>
                  <a:gd name="T19" fmla="*/ 38 h 38"/>
                  <a:gd name="T20" fmla="*/ 0 w 158"/>
                  <a:gd name="T21" fmla="*/ 37 h 38"/>
                  <a:gd name="T22" fmla="*/ 2 w 158"/>
                  <a:gd name="T23" fmla="*/ 34 h 38"/>
                  <a:gd name="T24" fmla="*/ 2 w 158"/>
                  <a:gd name="T25" fmla="*/ 34 h 38"/>
                  <a:gd name="T26" fmla="*/ 54 w 158"/>
                  <a:gd name="T27" fmla="*/ 26 h 38"/>
                  <a:gd name="T28" fmla="*/ 11 w 158"/>
                  <a:gd name="T29" fmla="*/ 18 h 38"/>
                  <a:gd name="T30" fmla="*/ 13 w 158"/>
                  <a:gd name="T31" fmla="*/ 15 h 38"/>
                  <a:gd name="T32" fmla="*/ 64 w 158"/>
                  <a:gd name="T33" fmla="*/ 23 h 38"/>
                  <a:gd name="T34" fmla="*/ 127 w 158"/>
                  <a:gd name="T35" fmla="*/ 13 h 38"/>
                  <a:gd name="T36" fmla="*/ 128 w 158"/>
                  <a:gd name="T37" fmla="*/ 13 h 38"/>
                  <a:gd name="T38" fmla="*/ 130 w 158"/>
                  <a:gd name="T39" fmla="*/ 13 h 38"/>
                  <a:gd name="T40" fmla="*/ 134 w 158"/>
                  <a:gd name="T41" fmla="*/ 11 h 38"/>
                  <a:gd name="T42" fmla="*/ 137 w 158"/>
                  <a:gd name="T43" fmla="*/ 10 h 38"/>
                  <a:gd name="T44" fmla="*/ 138 w 158"/>
                  <a:gd name="T45" fmla="*/ 7 h 38"/>
                  <a:gd name="T46" fmla="*/ 139 w 158"/>
                  <a:gd name="T47" fmla="*/ 3 h 38"/>
                  <a:gd name="T48" fmla="*/ 142 w 158"/>
                  <a:gd name="T49" fmla="*/ 2 h 38"/>
                  <a:gd name="T50" fmla="*/ 145 w 158"/>
                  <a:gd name="T51" fmla="*/ 0 h 38"/>
                  <a:gd name="T52" fmla="*/ 150 w 158"/>
                  <a:gd name="T53" fmla="*/ 2 h 38"/>
                  <a:gd name="T54" fmla="*/ 154 w 158"/>
                  <a:gd name="T55" fmla="*/ 3 h 38"/>
                  <a:gd name="T56" fmla="*/ 157 w 158"/>
                  <a:gd name="T57" fmla="*/ 6 h 38"/>
                  <a:gd name="T58" fmla="*/ 158 w 158"/>
                  <a:gd name="T59" fmla="*/ 10 h 38"/>
                  <a:gd name="T60" fmla="*/ 158 w 158"/>
                  <a:gd name="T61" fmla="*/ 13 h 38"/>
                  <a:gd name="T62" fmla="*/ 157 w 158"/>
                  <a:gd name="T63" fmla="*/ 17 h 38"/>
                  <a:gd name="T64" fmla="*/ 153 w 158"/>
                  <a:gd name="T65" fmla="*/ 19 h 38"/>
                  <a:gd name="T66" fmla="*/ 149 w 158"/>
                  <a:gd name="T67" fmla="*/ 22 h 38"/>
                  <a:gd name="T68" fmla="*/ 145 w 158"/>
                  <a:gd name="T69" fmla="*/ 22 h 38"/>
                  <a:gd name="T70" fmla="*/ 143 w 158"/>
                  <a:gd name="T71" fmla="*/ 21 h 38"/>
                  <a:gd name="T72" fmla="*/ 141 w 158"/>
                  <a:gd name="T73" fmla="*/ 18 h 38"/>
                  <a:gd name="T74" fmla="*/ 138 w 158"/>
                  <a:gd name="T75" fmla="*/ 17 h 38"/>
                  <a:gd name="T76" fmla="*/ 134 w 158"/>
                  <a:gd name="T77" fmla="*/ 17 h 38"/>
                  <a:gd name="T78" fmla="*/ 130 w 158"/>
                  <a:gd name="T79" fmla="*/ 17 h 38"/>
                  <a:gd name="T80" fmla="*/ 128 w 158"/>
                  <a:gd name="T81" fmla="*/ 17 h 38"/>
                  <a:gd name="T82" fmla="*/ 127 w 158"/>
                  <a:gd name="T83" fmla="*/ 17 h 38"/>
                  <a:gd name="T84" fmla="*/ 123 w 158"/>
                  <a:gd name="T85" fmla="*/ 18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
                  <a:gd name="T130" fmla="*/ 0 h 38"/>
                  <a:gd name="T131" fmla="*/ 158 w 158"/>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 h="38">
                    <a:moveTo>
                      <a:pt x="123" y="18"/>
                    </a:moveTo>
                    <a:lnTo>
                      <a:pt x="75" y="26"/>
                    </a:lnTo>
                    <a:lnTo>
                      <a:pt x="127" y="34"/>
                    </a:lnTo>
                    <a:lnTo>
                      <a:pt x="128" y="36"/>
                    </a:lnTo>
                    <a:lnTo>
                      <a:pt x="128" y="37"/>
                    </a:lnTo>
                    <a:lnTo>
                      <a:pt x="127" y="38"/>
                    </a:lnTo>
                    <a:lnTo>
                      <a:pt x="64" y="28"/>
                    </a:lnTo>
                    <a:lnTo>
                      <a:pt x="3" y="38"/>
                    </a:lnTo>
                    <a:lnTo>
                      <a:pt x="2" y="38"/>
                    </a:lnTo>
                    <a:lnTo>
                      <a:pt x="0" y="37"/>
                    </a:lnTo>
                    <a:lnTo>
                      <a:pt x="2" y="34"/>
                    </a:lnTo>
                    <a:lnTo>
                      <a:pt x="54" y="26"/>
                    </a:lnTo>
                    <a:lnTo>
                      <a:pt x="11" y="18"/>
                    </a:lnTo>
                    <a:lnTo>
                      <a:pt x="13" y="15"/>
                    </a:lnTo>
                    <a:lnTo>
                      <a:pt x="64" y="23"/>
                    </a:lnTo>
                    <a:lnTo>
                      <a:pt x="127" y="13"/>
                    </a:lnTo>
                    <a:lnTo>
                      <a:pt x="128" y="13"/>
                    </a:lnTo>
                    <a:lnTo>
                      <a:pt x="130" y="13"/>
                    </a:lnTo>
                    <a:lnTo>
                      <a:pt x="134" y="11"/>
                    </a:lnTo>
                    <a:lnTo>
                      <a:pt x="137" y="10"/>
                    </a:lnTo>
                    <a:lnTo>
                      <a:pt x="138" y="7"/>
                    </a:lnTo>
                    <a:lnTo>
                      <a:pt x="139" y="3"/>
                    </a:lnTo>
                    <a:lnTo>
                      <a:pt x="142" y="2"/>
                    </a:lnTo>
                    <a:lnTo>
                      <a:pt x="145" y="0"/>
                    </a:lnTo>
                    <a:lnTo>
                      <a:pt x="150" y="2"/>
                    </a:lnTo>
                    <a:lnTo>
                      <a:pt x="154" y="3"/>
                    </a:lnTo>
                    <a:lnTo>
                      <a:pt x="157" y="6"/>
                    </a:lnTo>
                    <a:lnTo>
                      <a:pt x="158" y="10"/>
                    </a:lnTo>
                    <a:lnTo>
                      <a:pt x="158" y="13"/>
                    </a:lnTo>
                    <a:lnTo>
                      <a:pt x="157" y="17"/>
                    </a:lnTo>
                    <a:lnTo>
                      <a:pt x="153" y="19"/>
                    </a:lnTo>
                    <a:lnTo>
                      <a:pt x="149" y="22"/>
                    </a:lnTo>
                    <a:lnTo>
                      <a:pt x="145" y="22"/>
                    </a:lnTo>
                    <a:lnTo>
                      <a:pt x="143" y="21"/>
                    </a:lnTo>
                    <a:lnTo>
                      <a:pt x="141" y="18"/>
                    </a:lnTo>
                    <a:lnTo>
                      <a:pt x="138" y="17"/>
                    </a:lnTo>
                    <a:lnTo>
                      <a:pt x="134" y="17"/>
                    </a:lnTo>
                    <a:lnTo>
                      <a:pt x="130" y="17"/>
                    </a:lnTo>
                    <a:lnTo>
                      <a:pt x="128" y="17"/>
                    </a:lnTo>
                    <a:lnTo>
                      <a:pt x="127" y="17"/>
                    </a:lnTo>
                    <a:lnTo>
                      <a:pt x="123" y="1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06" name="Freeform 360"/>
              <p:cNvSpPr>
                <a:spLocks/>
              </p:cNvSpPr>
              <p:nvPr/>
            </p:nvSpPr>
            <p:spPr bwMode="auto">
              <a:xfrm>
                <a:off x="3694" y="3641"/>
                <a:ext cx="148" cy="174"/>
              </a:xfrm>
              <a:custGeom>
                <a:avLst/>
                <a:gdLst>
                  <a:gd name="T0" fmla="*/ 73 w 148"/>
                  <a:gd name="T1" fmla="*/ 0 h 174"/>
                  <a:gd name="T2" fmla="*/ 83 w 148"/>
                  <a:gd name="T3" fmla="*/ 1 h 174"/>
                  <a:gd name="T4" fmla="*/ 106 w 148"/>
                  <a:gd name="T5" fmla="*/ 5 h 174"/>
                  <a:gd name="T6" fmla="*/ 128 w 148"/>
                  <a:gd name="T7" fmla="*/ 9 h 174"/>
                  <a:gd name="T8" fmla="*/ 137 w 148"/>
                  <a:gd name="T9" fmla="*/ 11 h 174"/>
                  <a:gd name="T10" fmla="*/ 141 w 148"/>
                  <a:gd name="T11" fmla="*/ 23 h 174"/>
                  <a:gd name="T12" fmla="*/ 146 w 148"/>
                  <a:gd name="T13" fmla="*/ 34 h 174"/>
                  <a:gd name="T14" fmla="*/ 147 w 148"/>
                  <a:gd name="T15" fmla="*/ 46 h 174"/>
                  <a:gd name="T16" fmla="*/ 148 w 148"/>
                  <a:gd name="T17" fmla="*/ 60 h 174"/>
                  <a:gd name="T18" fmla="*/ 147 w 148"/>
                  <a:gd name="T19" fmla="*/ 76 h 174"/>
                  <a:gd name="T20" fmla="*/ 143 w 148"/>
                  <a:gd name="T21" fmla="*/ 94 h 174"/>
                  <a:gd name="T22" fmla="*/ 136 w 148"/>
                  <a:gd name="T23" fmla="*/ 110 h 174"/>
                  <a:gd name="T24" fmla="*/ 128 w 148"/>
                  <a:gd name="T25" fmla="*/ 125 h 174"/>
                  <a:gd name="T26" fmla="*/ 118 w 148"/>
                  <a:gd name="T27" fmla="*/ 139 h 174"/>
                  <a:gd name="T28" fmla="*/ 106 w 148"/>
                  <a:gd name="T29" fmla="*/ 152 h 174"/>
                  <a:gd name="T30" fmla="*/ 91 w 148"/>
                  <a:gd name="T31" fmla="*/ 163 h 174"/>
                  <a:gd name="T32" fmla="*/ 76 w 148"/>
                  <a:gd name="T33" fmla="*/ 173 h 174"/>
                  <a:gd name="T34" fmla="*/ 73 w 148"/>
                  <a:gd name="T35" fmla="*/ 174 h 174"/>
                  <a:gd name="T36" fmla="*/ 72 w 148"/>
                  <a:gd name="T37" fmla="*/ 173 h 174"/>
                  <a:gd name="T38" fmla="*/ 57 w 148"/>
                  <a:gd name="T39" fmla="*/ 163 h 174"/>
                  <a:gd name="T40" fmla="*/ 42 w 148"/>
                  <a:gd name="T41" fmla="*/ 152 h 174"/>
                  <a:gd name="T42" fmla="*/ 30 w 148"/>
                  <a:gd name="T43" fmla="*/ 139 h 174"/>
                  <a:gd name="T44" fmla="*/ 20 w 148"/>
                  <a:gd name="T45" fmla="*/ 125 h 174"/>
                  <a:gd name="T46" fmla="*/ 11 w 148"/>
                  <a:gd name="T47" fmla="*/ 110 h 174"/>
                  <a:gd name="T48" fmla="*/ 5 w 148"/>
                  <a:gd name="T49" fmla="*/ 94 h 174"/>
                  <a:gd name="T50" fmla="*/ 1 w 148"/>
                  <a:gd name="T51" fmla="*/ 76 h 174"/>
                  <a:gd name="T52" fmla="*/ 0 w 148"/>
                  <a:gd name="T53" fmla="*/ 60 h 174"/>
                  <a:gd name="T54" fmla="*/ 1 w 148"/>
                  <a:gd name="T55" fmla="*/ 46 h 174"/>
                  <a:gd name="T56" fmla="*/ 3 w 148"/>
                  <a:gd name="T57" fmla="*/ 34 h 174"/>
                  <a:gd name="T58" fmla="*/ 5 w 148"/>
                  <a:gd name="T59" fmla="*/ 21 h 174"/>
                  <a:gd name="T60" fmla="*/ 11 w 148"/>
                  <a:gd name="T61" fmla="*/ 11 h 174"/>
                  <a:gd name="T62" fmla="*/ 20 w 148"/>
                  <a:gd name="T63" fmla="*/ 9 h 174"/>
                  <a:gd name="T64" fmla="*/ 42 w 148"/>
                  <a:gd name="T65" fmla="*/ 5 h 174"/>
                  <a:gd name="T66" fmla="*/ 64 w 148"/>
                  <a:gd name="T67" fmla="*/ 1 h 174"/>
                  <a:gd name="T68" fmla="*/ 73 w 148"/>
                  <a:gd name="T69" fmla="*/ 0 h 1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174"/>
                  <a:gd name="T107" fmla="*/ 148 w 148"/>
                  <a:gd name="T108" fmla="*/ 174 h 1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174">
                    <a:moveTo>
                      <a:pt x="73" y="0"/>
                    </a:moveTo>
                    <a:lnTo>
                      <a:pt x="83" y="1"/>
                    </a:lnTo>
                    <a:lnTo>
                      <a:pt x="106" y="5"/>
                    </a:lnTo>
                    <a:lnTo>
                      <a:pt x="128" y="9"/>
                    </a:lnTo>
                    <a:lnTo>
                      <a:pt x="137" y="11"/>
                    </a:lnTo>
                    <a:lnTo>
                      <a:pt x="141" y="23"/>
                    </a:lnTo>
                    <a:lnTo>
                      <a:pt x="146" y="34"/>
                    </a:lnTo>
                    <a:lnTo>
                      <a:pt x="147" y="46"/>
                    </a:lnTo>
                    <a:lnTo>
                      <a:pt x="148" y="60"/>
                    </a:lnTo>
                    <a:lnTo>
                      <a:pt x="147" y="76"/>
                    </a:lnTo>
                    <a:lnTo>
                      <a:pt x="143" y="94"/>
                    </a:lnTo>
                    <a:lnTo>
                      <a:pt x="136" y="110"/>
                    </a:lnTo>
                    <a:lnTo>
                      <a:pt x="128" y="125"/>
                    </a:lnTo>
                    <a:lnTo>
                      <a:pt x="118" y="139"/>
                    </a:lnTo>
                    <a:lnTo>
                      <a:pt x="106" y="152"/>
                    </a:lnTo>
                    <a:lnTo>
                      <a:pt x="91" y="163"/>
                    </a:lnTo>
                    <a:lnTo>
                      <a:pt x="76" y="173"/>
                    </a:lnTo>
                    <a:lnTo>
                      <a:pt x="73" y="174"/>
                    </a:lnTo>
                    <a:lnTo>
                      <a:pt x="72" y="173"/>
                    </a:lnTo>
                    <a:lnTo>
                      <a:pt x="57" y="163"/>
                    </a:lnTo>
                    <a:lnTo>
                      <a:pt x="42" y="152"/>
                    </a:lnTo>
                    <a:lnTo>
                      <a:pt x="30" y="139"/>
                    </a:lnTo>
                    <a:lnTo>
                      <a:pt x="20" y="125"/>
                    </a:lnTo>
                    <a:lnTo>
                      <a:pt x="11" y="110"/>
                    </a:lnTo>
                    <a:lnTo>
                      <a:pt x="5" y="94"/>
                    </a:lnTo>
                    <a:lnTo>
                      <a:pt x="1" y="76"/>
                    </a:lnTo>
                    <a:lnTo>
                      <a:pt x="0" y="60"/>
                    </a:lnTo>
                    <a:lnTo>
                      <a:pt x="1" y="46"/>
                    </a:lnTo>
                    <a:lnTo>
                      <a:pt x="3" y="34"/>
                    </a:lnTo>
                    <a:lnTo>
                      <a:pt x="5" y="21"/>
                    </a:lnTo>
                    <a:lnTo>
                      <a:pt x="11" y="11"/>
                    </a:lnTo>
                    <a:lnTo>
                      <a:pt x="20" y="9"/>
                    </a:lnTo>
                    <a:lnTo>
                      <a:pt x="42" y="5"/>
                    </a:lnTo>
                    <a:lnTo>
                      <a:pt x="64" y="1"/>
                    </a:lnTo>
                    <a:lnTo>
                      <a:pt x="73" y="0"/>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07" name="Freeform 361"/>
              <p:cNvSpPr>
                <a:spLocks/>
              </p:cNvSpPr>
              <p:nvPr/>
            </p:nvSpPr>
            <p:spPr bwMode="auto">
              <a:xfrm>
                <a:off x="3701" y="3646"/>
                <a:ext cx="134" cy="161"/>
              </a:xfrm>
              <a:custGeom>
                <a:avLst/>
                <a:gdLst>
                  <a:gd name="T0" fmla="*/ 0 w 134"/>
                  <a:gd name="T1" fmla="*/ 53 h 161"/>
                  <a:gd name="T2" fmla="*/ 1 w 134"/>
                  <a:gd name="T3" fmla="*/ 42 h 161"/>
                  <a:gd name="T4" fmla="*/ 2 w 134"/>
                  <a:gd name="T5" fmla="*/ 31 h 161"/>
                  <a:gd name="T6" fmla="*/ 5 w 134"/>
                  <a:gd name="T7" fmla="*/ 21 h 161"/>
                  <a:gd name="T8" fmla="*/ 8 w 134"/>
                  <a:gd name="T9" fmla="*/ 11 h 161"/>
                  <a:gd name="T10" fmla="*/ 17 w 134"/>
                  <a:gd name="T11" fmla="*/ 10 h 161"/>
                  <a:gd name="T12" fmla="*/ 38 w 134"/>
                  <a:gd name="T13" fmla="*/ 6 h 161"/>
                  <a:gd name="T14" fmla="*/ 57 w 134"/>
                  <a:gd name="T15" fmla="*/ 1 h 161"/>
                  <a:gd name="T16" fmla="*/ 66 w 134"/>
                  <a:gd name="T17" fmla="*/ 0 h 161"/>
                  <a:gd name="T18" fmla="*/ 76 w 134"/>
                  <a:gd name="T19" fmla="*/ 1 h 161"/>
                  <a:gd name="T20" fmla="*/ 96 w 134"/>
                  <a:gd name="T21" fmla="*/ 6 h 161"/>
                  <a:gd name="T22" fmla="*/ 117 w 134"/>
                  <a:gd name="T23" fmla="*/ 10 h 161"/>
                  <a:gd name="T24" fmla="*/ 126 w 134"/>
                  <a:gd name="T25" fmla="*/ 11 h 161"/>
                  <a:gd name="T26" fmla="*/ 129 w 134"/>
                  <a:gd name="T27" fmla="*/ 22 h 161"/>
                  <a:gd name="T28" fmla="*/ 132 w 134"/>
                  <a:gd name="T29" fmla="*/ 31 h 161"/>
                  <a:gd name="T30" fmla="*/ 133 w 134"/>
                  <a:gd name="T31" fmla="*/ 42 h 161"/>
                  <a:gd name="T32" fmla="*/ 134 w 134"/>
                  <a:gd name="T33" fmla="*/ 53 h 161"/>
                  <a:gd name="T34" fmla="*/ 133 w 134"/>
                  <a:gd name="T35" fmla="*/ 68 h 161"/>
                  <a:gd name="T36" fmla="*/ 130 w 134"/>
                  <a:gd name="T37" fmla="*/ 82 h 161"/>
                  <a:gd name="T38" fmla="*/ 126 w 134"/>
                  <a:gd name="T39" fmla="*/ 96 h 161"/>
                  <a:gd name="T40" fmla="*/ 121 w 134"/>
                  <a:gd name="T41" fmla="*/ 108 h 161"/>
                  <a:gd name="T42" fmla="*/ 114 w 134"/>
                  <a:gd name="T43" fmla="*/ 120 h 161"/>
                  <a:gd name="T44" fmla="*/ 105 w 134"/>
                  <a:gd name="T45" fmla="*/ 131 h 161"/>
                  <a:gd name="T46" fmla="*/ 95 w 134"/>
                  <a:gd name="T47" fmla="*/ 141 h 161"/>
                  <a:gd name="T48" fmla="*/ 84 w 134"/>
                  <a:gd name="T49" fmla="*/ 150 h 161"/>
                  <a:gd name="T50" fmla="*/ 81 w 134"/>
                  <a:gd name="T51" fmla="*/ 153 h 161"/>
                  <a:gd name="T52" fmla="*/ 76 w 134"/>
                  <a:gd name="T53" fmla="*/ 157 h 161"/>
                  <a:gd name="T54" fmla="*/ 69 w 134"/>
                  <a:gd name="T55" fmla="*/ 160 h 161"/>
                  <a:gd name="T56" fmla="*/ 66 w 134"/>
                  <a:gd name="T57" fmla="*/ 161 h 161"/>
                  <a:gd name="T58" fmla="*/ 64 w 134"/>
                  <a:gd name="T59" fmla="*/ 160 h 161"/>
                  <a:gd name="T60" fmla="*/ 57 w 134"/>
                  <a:gd name="T61" fmla="*/ 156 h 161"/>
                  <a:gd name="T62" fmla="*/ 51 w 134"/>
                  <a:gd name="T63" fmla="*/ 151 h 161"/>
                  <a:gd name="T64" fmla="*/ 50 w 134"/>
                  <a:gd name="T65" fmla="*/ 150 h 161"/>
                  <a:gd name="T66" fmla="*/ 39 w 134"/>
                  <a:gd name="T67" fmla="*/ 141 h 161"/>
                  <a:gd name="T68" fmla="*/ 30 w 134"/>
                  <a:gd name="T69" fmla="*/ 131 h 161"/>
                  <a:gd name="T70" fmla="*/ 20 w 134"/>
                  <a:gd name="T71" fmla="*/ 120 h 161"/>
                  <a:gd name="T72" fmla="*/ 13 w 134"/>
                  <a:gd name="T73" fmla="*/ 108 h 161"/>
                  <a:gd name="T74" fmla="*/ 8 w 134"/>
                  <a:gd name="T75" fmla="*/ 96 h 161"/>
                  <a:gd name="T76" fmla="*/ 4 w 134"/>
                  <a:gd name="T77" fmla="*/ 82 h 161"/>
                  <a:gd name="T78" fmla="*/ 1 w 134"/>
                  <a:gd name="T79" fmla="*/ 68 h 161"/>
                  <a:gd name="T80" fmla="*/ 0 w 134"/>
                  <a:gd name="T81" fmla="*/ 53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4"/>
                  <a:gd name="T124" fmla="*/ 0 h 161"/>
                  <a:gd name="T125" fmla="*/ 134 w 134"/>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4" h="161">
                    <a:moveTo>
                      <a:pt x="0" y="53"/>
                    </a:moveTo>
                    <a:lnTo>
                      <a:pt x="1" y="42"/>
                    </a:lnTo>
                    <a:lnTo>
                      <a:pt x="2" y="31"/>
                    </a:lnTo>
                    <a:lnTo>
                      <a:pt x="5" y="21"/>
                    </a:lnTo>
                    <a:lnTo>
                      <a:pt x="8" y="11"/>
                    </a:lnTo>
                    <a:lnTo>
                      <a:pt x="17" y="10"/>
                    </a:lnTo>
                    <a:lnTo>
                      <a:pt x="38" y="6"/>
                    </a:lnTo>
                    <a:lnTo>
                      <a:pt x="57" y="1"/>
                    </a:lnTo>
                    <a:lnTo>
                      <a:pt x="66" y="0"/>
                    </a:lnTo>
                    <a:lnTo>
                      <a:pt x="76" y="1"/>
                    </a:lnTo>
                    <a:lnTo>
                      <a:pt x="96" y="6"/>
                    </a:lnTo>
                    <a:lnTo>
                      <a:pt x="117" y="10"/>
                    </a:lnTo>
                    <a:lnTo>
                      <a:pt x="126" y="11"/>
                    </a:lnTo>
                    <a:lnTo>
                      <a:pt x="129" y="22"/>
                    </a:lnTo>
                    <a:lnTo>
                      <a:pt x="132" y="31"/>
                    </a:lnTo>
                    <a:lnTo>
                      <a:pt x="133" y="42"/>
                    </a:lnTo>
                    <a:lnTo>
                      <a:pt x="134" y="53"/>
                    </a:lnTo>
                    <a:lnTo>
                      <a:pt x="133" y="68"/>
                    </a:lnTo>
                    <a:lnTo>
                      <a:pt x="130" y="82"/>
                    </a:lnTo>
                    <a:lnTo>
                      <a:pt x="126" y="96"/>
                    </a:lnTo>
                    <a:lnTo>
                      <a:pt x="121" y="108"/>
                    </a:lnTo>
                    <a:lnTo>
                      <a:pt x="114" y="120"/>
                    </a:lnTo>
                    <a:lnTo>
                      <a:pt x="105" y="131"/>
                    </a:lnTo>
                    <a:lnTo>
                      <a:pt x="95" y="141"/>
                    </a:lnTo>
                    <a:lnTo>
                      <a:pt x="84" y="150"/>
                    </a:lnTo>
                    <a:lnTo>
                      <a:pt x="81" y="153"/>
                    </a:lnTo>
                    <a:lnTo>
                      <a:pt x="76" y="157"/>
                    </a:lnTo>
                    <a:lnTo>
                      <a:pt x="69" y="160"/>
                    </a:lnTo>
                    <a:lnTo>
                      <a:pt x="66" y="161"/>
                    </a:lnTo>
                    <a:lnTo>
                      <a:pt x="64" y="160"/>
                    </a:lnTo>
                    <a:lnTo>
                      <a:pt x="57" y="156"/>
                    </a:lnTo>
                    <a:lnTo>
                      <a:pt x="51" y="151"/>
                    </a:lnTo>
                    <a:lnTo>
                      <a:pt x="50" y="150"/>
                    </a:lnTo>
                    <a:lnTo>
                      <a:pt x="39" y="141"/>
                    </a:lnTo>
                    <a:lnTo>
                      <a:pt x="30" y="131"/>
                    </a:lnTo>
                    <a:lnTo>
                      <a:pt x="20" y="120"/>
                    </a:lnTo>
                    <a:lnTo>
                      <a:pt x="13" y="108"/>
                    </a:lnTo>
                    <a:lnTo>
                      <a:pt x="8" y="96"/>
                    </a:lnTo>
                    <a:lnTo>
                      <a:pt x="4" y="82"/>
                    </a:lnTo>
                    <a:lnTo>
                      <a:pt x="1" y="68"/>
                    </a:lnTo>
                    <a:lnTo>
                      <a:pt x="0" y="53"/>
                    </a:lnTo>
                    <a:close/>
                  </a:path>
                </a:pathLst>
              </a:custGeom>
              <a:solidFill>
                <a:srgbClr val="CEB86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08" name="Freeform 362"/>
              <p:cNvSpPr>
                <a:spLocks/>
              </p:cNvSpPr>
              <p:nvPr/>
            </p:nvSpPr>
            <p:spPr bwMode="auto">
              <a:xfrm>
                <a:off x="3701" y="3646"/>
                <a:ext cx="134" cy="161"/>
              </a:xfrm>
              <a:custGeom>
                <a:avLst/>
                <a:gdLst>
                  <a:gd name="T0" fmla="*/ 0 w 134"/>
                  <a:gd name="T1" fmla="*/ 53 h 161"/>
                  <a:gd name="T2" fmla="*/ 1 w 134"/>
                  <a:gd name="T3" fmla="*/ 42 h 161"/>
                  <a:gd name="T4" fmla="*/ 2 w 134"/>
                  <a:gd name="T5" fmla="*/ 31 h 161"/>
                  <a:gd name="T6" fmla="*/ 5 w 134"/>
                  <a:gd name="T7" fmla="*/ 21 h 161"/>
                  <a:gd name="T8" fmla="*/ 8 w 134"/>
                  <a:gd name="T9" fmla="*/ 11 h 161"/>
                  <a:gd name="T10" fmla="*/ 17 w 134"/>
                  <a:gd name="T11" fmla="*/ 10 h 161"/>
                  <a:gd name="T12" fmla="*/ 38 w 134"/>
                  <a:gd name="T13" fmla="*/ 6 h 161"/>
                  <a:gd name="T14" fmla="*/ 57 w 134"/>
                  <a:gd name="T15" fmla="*/ 1 h 161"/>
                  <a:gd name="T16" fmla="*/ 66 w 134"/>
                  <a:gd name="T17" fmla="*/ 0 h 161"/>
                  <a:gd name="T18" fmla="*/ 76 w 134"/>
                  <a:gd name="T19" fmla="*/ 1 h 161"/>
                  <a:gd name="T20" fmla="*/ 96 w 134"/>
                  <a:gd name="T21" fmla="*/ 6 h 161"/>
                  <a:gd name="T22" fmla="*/ 117 w 134"/>
                  <a:gd name="T23" fmla="*/ 10 h 161"/>
                  <a:gd name="T24" fmla="*/ 126 w 134"/>
                  <a:gd name="T25" fmla="*/ 11 h 161"/>
                  <a:gd name="T26" fmla="*/ 129 w 134"/>
                  <a:gd name="T27" fmla="*/ 22 h 161"/>
                  <a:gd name="T28" fmla="*/ 132 w 134"/>
                  <a:gd name="T29" fmla="*/ 31 h 161"/>
                  <a:gd name="T30" fmla="*/ 133 w 134"/>
                  <a:gd name="T31" fmla="*/ 42 h 161"/>
                  <a:gd name="T32" fmla="*/ 134 w 134"/>
                  <a:gd name="T33" fmla="*/ 53 h 161"/>
                  <a:gd name="T34" fmla="*/ 133 w 134"/>
                  <a:gd name="T35" fmla="*/ 68 h 161"/>
                  <a:gd name="T36" fmla="*/ 130 w 134"/>
                  <a:gd name="T37" fmla="*/ 82 h 161"/>
                  <a:gd name="T38" fmla="*/ 126 w 134"/>
                  <a:gd name="T39" fmla="*/ 96 h 161"/>
                  <a:gd name="T40" fmla="*/ 121 w 134"/>
                  <a:gd name="T41" fmla="*/ 108 h 161"/>
                  <a:gd name="T42" fmla="*/ 114 w 134"/>
                  <a:gd name="T43" fmla="*/ 120 h 161"/>
                  <a:gd name="T44" fmla="*/ 105 w 134"/>
                  <a:gd name="T45" fmla="*/ 131 h 161"/>
                  <a:gd name="T46" fmla="*/ 95 w 134"/>
                  <a:gd name="T47" fmla="*/ 141 h 161"/>
                  <a:gd name="T48" fmla="*/ 84 w 134"/>
                  <a:gd name="T49" fmla="*/ 150 h 161"/>
                  <a:gd name="T50" fmla="*/ 81 w 134"/>
                  <a:gd name="T51" fmla="*/ 153 h 161"/>
                  <a:gd name="T52" fmla="*/ 76 w 134"/>
                  <a:gd name="T53" fmla="*/ 157 h 161"/>
                  <a:gd name="T54" fmla="*/ 69 w 134"/>
                  <a:gd name="T55" fmla="*/ 160 h 161"/>
                  <a:gd name="T56" fmla="*/ 66 w 134"/>
                  <a:gd name="T57" fmla="*/ 161 h 161"/>
                  <a:gd name="T58" fmla="*/ 64 w 134"/>
                  <a:gd name="T59" fmla="*/ 160 h 161"/>
                  <a:gd name="T60" fmla="*/ 57 w 134"/>
                  <a:gd name="T61" fmla="*/ 156 h 161"/>
                  <a:gd name="T62" fmla="*/ 51 w 134"/>
                  <a:gd name="T63" fmla="*/ 151 h 161"/>
                  <a:gd name="T64" fmla="*/ 50 w 134"/>
                  <a:gd name="T65" fmla="*/ 150 h 161"/>
                  <a:gd name="T66" fmla="*/ 39 w 134"/>
                  <a:gd name="T67" fmla="*/ 141 h 161"/>
                  <a:gd name="T68" fmla="*/ 30 w 134"/>
                  <a:gd name="T69" fmla="*/ 131 h 161"/>
                  <a:gd name="T70" fmla="*/ 20 w 134"/>
                  <a:gd name="T71" fmla="*/ 120 h 161"/>
                  <a:gd name="T72" fmla="*/ 13 w 134"/>
                  <a:gd name="T73" fmla="*/ 108 h 161"/>
                  <a:gd name="T74" fmla="*/ 8 w 134"/>
                  <a:gd name="T75" fmla="*/ 96 h 161"/>
                  <a:gd name="T76" fmla="*/ 4 w 134"/>
                  <a:gd name="T77" fmla="*/ 82 h 161"/>
                  <a:gd name="T78" fmla="*/ 1 w 134"/>
                  <a:gd name="T79" fmla="*/ 68 h 161"/>
                  <a:gd name="T80" fmla="*/ 0 w 134"/>
                  <a:gd name="T81" fmla="*/ 53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4"/>
                  <a:gd name="T124" fmla="*/ 0 h 161"/>
                  <a:gd name="T125" fmla="*/ 134 w 134"/>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4" h="161">
                    <a:moveTo>
                      <a:pt x="0" y="53"/>
                    </a:moveTo>
                    <a:lnTo>
                      <a:pt x="1" y="42"/>
                    </a:lnTo>
                    <a:lnTo>
                      <a:pt x="2" y="31"/>
                    </a:lnTo>
                    <a:lnTo>
                      <a:pt x="5" y="21"/>
                    </a:lnTo>
                    <a:lnTo>
                      <a:pt x="8" y="11"/>
                    </a:lnTo>
                    <a:lnTo>
                      <a:pt x="17" y="10"/>
                    </a:lnTo>
                    <a:lnTo>
                      <a:pt x="38" y="6"/>
                    </a:lnTo>
                    <a:lnTo>
                      <a:pt x="57" y="1"/>
                    </a:lnTo>
                    <a:lnTo>
                      <a:pt x="66" y="0"/>
                    </a:lnTo>
                    <a:lnTo>
                      <a:pt x="76" y="1"/>
                    </a:lnTo>
                    <a:lnTo>
                      <a:pt x="96" y="6"/>
                    </a:lnTo>
                    <a:lnTo>
                      <a:pt x="117" y="10"/>
                    </a:lnTo>
                    <a:lnTo>
                      <a:pt x="126" y="11"/>
                    </a:lnTo>
                    <a:lnTo>
                      <a:pt x="129" y="22"/>
                    </a:lnTo>
                    <a:lnTo>
                      <a:pt x="132" y="31"/>
                    </a:lnTo>
                    <a:lnTo>
                      <a:pt x="133" y="42"/>
                    </a:lnTo>
                    <a:lnTo>
                      <a:pt x="134" y="53"/>
                    </a:lnTo>
                    <a:lnTo>
                      <a:pt x="133" y="68"/>
                    </a:lnTo>
                    <a:lnTo>
                      <a:pt x="130" y="82"/>
                    </a:lnTo>
                    <a:lnTo>
                      <a:pt x="126" y="96"/>
                    </a:lnTo>
                    <a:lnTo>
                      <a:pt x="121" y="108"/>
                    </a:lnTo>
                    <a:lnTo>
                      <a:pt x="114" y="120"/>
                    </a:lnTo>
                    <a:lnTo>
                      <a:pt x="105" y="131"/>
                    </a:lnTo>
                    <a:lnTo>
                      <a:pt x="95" y="141"/>
                    </a:lnTo>
                    <a:lnTo>
                      <a:pt x="84" y="150"/>
                    </a:lnTo>
                    <a:lnTo>
                      <a:pt x="81" y="153"/>
                    </a:lnTo>
                    <a:lnTo>
                      <a:pt x="76" y="157"/>
                    </a:lnTo>
                    <a:lnTo>
                      <a:pt x="69" y="160"/>
                    </a:lnTo>
                    <a:lnTo>
                      <a:pt x="66" y="161"/>
                    </a:lnTo>
                    <a:lnTo>
                      <a:pt x="64" y="160"/>
                    </a:lnTo>
                    <a:lnTo>
                      <a:pt x="57" y="156"/>
                    </a:lnTo>
                    <a:lnTo>
                      <a:pt x="51" y="151"/>
                    </a:lnTo>
                    <a:lnTo>
                      <a:pt x="50" y="150"/>
                    </a:lnTo>
                    <a:lnTo>
                      <a:pt x="39" y="141"/>
                    </a:lnTo>
                    <a:lnTo>
                      <a:pt x="30" y="131"/>
                    </a:lnTo>
                    <a:lnTo>
                      <a:pt x="20" y="120"/>
                    </a:lnTo>
                    <a:lnTo>
                      <a:pt x="13" y="108"/>
                    </a:lnTo>
                    <a:lnTo>
                      <a:pt x="8" y="96"/>
                    </a:lnTo>
                    <a:lnTo>
                      <a:pt x="4" y="82"/>
                    </a:lnTo>
                    <a:lnTo>
                      <a:pt x="1" y="68"/>
                    </a:lnTo>
                    <a:lnTo>
                      <a:pt x="0" y="53"/>
                    </a:lnTo>
                  </a:path>
                </a:pathLst>
              </a:custGeom>
              <a:noFill/>
              <a:ln w="1588">
                <a:solidFill>
                  <a:srgbClr val="CEB864"/>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8609" name="Freeform 363"/>
              <p:cNvSpPr>
                <a:spLocks/>
              </p:cNvSpPr>
              <p:nvPr/>
            </p:nvSpPr>
            <p:spPr bwMode="auto">
              <a:xfrm>
                <a:off x="3701" y="3646"/>
                <a:ext cx="134" cy="161"/>
              </a:xfrm>
              <a:custGeom>
                <a:avLst/>
                <a:gdLst>
                  <a:gd name="T0" fmla="*/ 0 w 134"/>
                  <a:gd name="T1" fmla="*/ 53 h 161"/>
                  <a:gd name="T2" fmla="*/ 1 w 134"/>
                  <a:gd name="T3" fmla="*/ 42 h 161"/>
                  <a:gd name="T4" fmla="*/ 2 w 134"/>
                  <a:gd name="T5" fmla="*/ 31 h 161"/>
                  <a:gd name="T6" fmla="*/ 5 w 134"/>
                  <a:gd name="T7" fmla="*/ 21 h 161"/>
                  <a:gd name="T8" fmla="*/ 8 w 134"/>
                  <a:gd name="T9" fmla="*/ 11 h 161"/>
                  <a:gd name="T10" fmla="*/ 17 w 134"/>
                  <a:gd name="T11" fmla="*/ 10 h 161"/>
                  <a:gd name="T12" fmla="*/ 38 w 134"/>
                  <a:gd name="T13" fmla="*/ 6 h 161"/>
                  <a:gd name="T14" fmla="*/ 57 w 134"/>
                  <a:gd name="T15" fmla="*/ 1 h 161"/>
                  <a:gd name="T16" fmla="*/ 66 w 134"/>
                  <a:gd name="T17" fmla="*/ 0 h 161"/>
                  <a:gd name="T18" fmla="*/ 76 w 134"/>
                  <a:gd name="T19" fmla="*/ 1 h 161"/>
                  <a:gd name="T20" fmla="*/ 96 w 134"/>
                  <a:gd name="T21" fmla="*/ 6 h 161"/>
                  <a:gd name="T22" fmla="*/ 117 w 134"/>
                  <a:gd name="T23" fmla="*/ 10 h 161"/>
                  <a:gd name="T24" fmla="*/ 126 w 134"/>
                  <a:gd name="T25" fmla="*/ 11 h 161"/>
                  <a:gd name="T26" fmla="*/ 129 w 134"/>
                  <a:gd name="T27" fmla="*/ 22 h 161"/>
                  <a:gd name="T28" fmla="*/ 132 w 134"/>
                  <a:gd name="T29" fmla="*/ 31 h 161"/>
                  <a:gd name="T30" fmla="*/ 133 w 134"/>
                  <a:gd name="T31" fmla="*/ 42 h 161"/>
                  <a:gd name="T32" fmla="*/ 134 w 134"/>
                  <a:gd name="T33" fmla="*/ 53 h 161"/>
                  <a:gd name="T34" fmla="*/ 133 w 134"/>
                  <a:gd name="T35" fmla="*/ 68 h 161"/>
                  <a:gd name="T36" fmla="*/ 130 w 134"/>
                  <a:gd name="T37" fmla="*/ 82 h 161"/>
                  <a:gd name="T38" fmla="*/ 126 w 134"/>
                  <a:gd name="T39" fmla="*/ 96 h 161"/>
                  <a:gd name="T40" fmla="*/ 121 w 134"/>
                  <a:gd name="T41" fmla="*/ 108 h 161"/>
                  <a:gd name="T42" fmla="*/ 114 w 134"/>
                  <a:gd name="T43" fmla="*/ 120 h 161"/>
                  <a:gd name="T44" fmla="*/ 105 w 134"/>
                  <a:gd name="T45" fmla="*/ 131 h 161"/>
                  <a:gd name="T46" fmla="*/ 95 w 134"/>
                  <a:gd name="T47" fmla="*/ 141 h 161"/>
                  <a:gd name="T48" fmla="*/ 84 w 134"/>
                  <a:gd name="T49" fmla="*/ 150 h 161"/>
                  <a:gd name="T50" fmla="*/ 81 w 134"/>
                  <a:gd name="T51" fmla="*/ 153 h 161"/>
                  <a:gd name="T52" fmla="*/ 76 w 134"/>
                  <a:gd name="T53" fmla="*/ 157 h 161"/>
                  <a:gd name="T54" fmla="*/ 69 w 134"/>
                  <a:gd name="T55" fmla="*/ 160 h 161"/>
                  <a:gd name="T56" fmla="*/ 66 w 134"/>
                  <a:gd name="T57" fmla="*/ 161 h 161"/>
                  <a:gd name="T58" fmla="*/ 64 w 134"/>
                  <a:gd name="T59" fmla="*/ 160 h 161"/>
                  <a:gd name="T60" fmla="*/ 57 w 134"/>
                  <a:gd name="T61" fmla="*/ 156 h 161"/>
                  <a:gd name="T62" fmla="*/ 51 w 134"/>
                  <a:gd name="T63" fmla="*/ 151 h 161"/>
                  <a:gd name="T64" fmla="*/ 50 w 134"/>
                  <a:gd name="T65" fmla="*/ 150 h 161"/>
                  <a:gd name="T66" fmla="*/ 39 w 134"/>
                  <a:gd name="T67" fmla="*/ 141 h 161"/>
                  <a:gd name="T68" fmla="*/ 30 w 134"/>
                  <a:gd name="T69" fmla="*/ 131 h 161"/>
                  <a:gd name="T70" fmla="*/ 20 w 134"/>
                  <a:gd name="T71" fmla="*/ 120 h 161"/>
                  <a:gd name="T72" fmla="*/ 13 w 134"/>
                  <a:gd name="T73" fmla="*/ 108 h 161"/>
                  <a:gd name="T74" fmla="*/ 8 w 134"/>
                  <a:gd name="T75" fmla="*/ 96 h 161"/>
                  <a:gd name="T76" fmla="*/ 4 w 134"/>
                  <a:gd name="T77" fmla="*/ 82 h 161"/>
                  <a:gd name="T78" fmla="*/ 1 w 134"/>
                  <a:gd name="T79" fmla="*/ 68 h 161"/>
                  <a:gd name="T80" fmla="*/ 0 w 134"/>
                  <a:gd name="T81" fmla="*/ 53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4"/>
                  <a:gd name="T124" fmla="*/ 0 h 161"/>
                  <a:gd name="T125" fmla="*/ 134 w 134"/>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4" h="161">
                    <a:moveTo>
                      <a:pt x="0" y="53"/>
                    </a:moveTo>
                    <a:lnTo>
                      <a:pt x="1" y="42"/>
                    </a:lnTo>
                    <a:lnTo>
                      <a:pt x="2" y="31"/>
                    </a:lnTo>
                    <a:lnTo>
                      <a:pt x="5" y="21"/>
                    </a:lnTo>
                    <a:lnTo>
                      <a:pt x="8" y="11"/>
                    </a:lnTo>
                    <a:lnTo>
                      <a:pt x="17" y="10"/>
                    </a:lnTo>
                    <a:lnTo>
                      <a:pt x="38" y="6"/>
                    </a:lnTo>
                    <a:lnTo>
                      <a:pt x="57" y="1"/>
                    </a:lnTo>
                    <a:lnTo>
                      <a:pt x="66" y="0"/>
                    </a:lnTo>
                    <a:lnTo>
                      <a:pt x="76" y="1"/>
                    </a:lnTo>
                    <a:lnTo>
                      <a:pt x="96" y="6"/>
                    </a:lnTo>
                    <a:lnTo>
                      <a:pt x="117" y="10"/>
                    </a:lnTo>
                    <a:lnTo>
                      <a:pt x="126" y="11"/>
                    </a:lnTo>
                    <a:lnTo>
                      <a:pt x="129" y="22"/>
                    </a:lnTo>
                    <a:lnTo>
                      <a:pt x="132" y="31"/>
                    </a:lnTo>
                    <a:lnTo>
                      <a:pt x="133" y="42"/>
                    </a:lnTo>
                    <a:lnTo>
                      <a:pt x="134" y="53"/>
                    </a:lnTo>
                    <a:lnTo>
                      <a:pt x="133" y="68"/>
                    </a:lnTo>
                    <a:lnTo>
                      <a:pt x="130" y="82"/>
                    </a:lnTo>
                    <a:lnTo>
                      <a:pt x="126" y="96"/>
                    </a:lnTo>
                    <a:lnTo>
                      <a:pt x="121" y="108"/>
                    </a:lnTo>
                    <a:lnTo>
                      <a:pt x="114" y="120"/>
                    </a:lnTo>
                    <a:lnTo>
                      <a:pt x="105" y="131"/>
                    </a:lnTo>
                    <a:lnTo>
                      <a:pt x="95" y="141"/>
                    </a:lnTo>
                    <a:lnTo>
                      <a:pt x="84" y="150"/>
                    </a:lnTo>
                    <a:lnTo>
                      <a:pt x="81" y="153"/>
                    </a:lnTo>
                    <a:lnTo>
                      <a:pt x="76" y="157"/>
                    </a:lnTo>
                    <a:lnTo>
                      <a:pt x="69" y="160"/>
                    </a:lnTo>
                    <a:lnTo>
                      <a:pt x="66" y="161"/>
                    </a:lnTo>
                    <a:lnTo>
                      <a:pt x="64" y="160"/>
                    </a:lnTo>
                    <a:lnTo>
                      <a:pt x="57" y="156"/>
                    </a:lnTo>
                    <a:lnTo>
                      <a:pt x="51" y="151"/>
                    </a:lnTo>
                    <a:lnTo>
                      <a:pt x="50" y="150"/>
                    </a:lnTo>
                    <a:lnTo>
                      <a:pt x="39" y="141"/>
                    </a:lnTo>
                    <a:lnTo>
                      <a:pt x="30" y="131"/>
                    </a:lnTo>
                    <a:lnTo>
                      <a:pt x="20" y="120"/>
                    </a:lnTo>
                    <a:lnTo>
                      <a:pt x="13" y="108"/>
                    </a:lnTo>
                    <a:lnTo>
                      <a:pt x="8" y="96"/>
                    </a:lnTo>
                    <a:lnTo>
                      <a:pt x="4" y="82"/>
                    </a:lnTo>
                    <a:lnTo>
                      <a:pt x="1" y="68"/>
                    </a:lnTo>
                    <a:lnTo>
                      <a:pt x="0" y="53"/>
                    </a:lnTo>
                  </a:path>
                </a:pathLst>
              </a:custGeom>
              <a:noFill/>
              <a:ln w="1588">
                <a:solidFill>
                  <a:srgbClr val="CEB864"/>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8610" name="Freeform 364"/>
              <p:cNvSpPr>
                <a:spLocks/>
              </p:cNvSpPr>
              <p:nvPr/>
            </p:nvSpPr>
            <p:spPr bwMode="auto">
              <a:xfrm>
                <a:off x="3618" y="3574"/>
                <a:ext cx="51" cy="206"/>
              </a:xfrm>
              <a:custGeom>
                <a:avLst/>
                <a:gdLst>
                  <a:gd name="T0" fmla="*/ 47 w 51"/>
                  <a:gd name="T1" fmla="*/ 200 h 206"/>
                  <a:gd name="T2" fmla="*/ 39 w 51"/>
                  <a:gd name="T3" fmla="*/ 184 h 206"/>
                  <a:gd name="T4" fmla="*/ 31 w 51"/>
                  <a:gd name="T5" fmla="*/ 165 h 206"/>
                  <a:gd name="T6" fmla="*/ 27 w 51"/>
                  <a:gd name="T7" fmla="*/ 146 h 206"/>
                  <a:gd name="T8" fmla="*/ 23 w 51"/>
                  <a:gd name="T9" fmla="*/ 125 h 206"/>
                  <a:gd name="T10" fmla="*/ 23 w 51"/>
                  <a:gd name="T11" fmla="*/ 105 h 206"/>
                  <a:gd name="T12" fmla="*/ 24 w 51"/>
                  <a:gd name="T13" fmla="*/ 83 h 206"/>
                  <a:gd name="T14" fmla="*/ 27 w 51"/>
                  <a:gd name="T15" fmla="*/ 63 h 206"/>
                  <a:gd name="T16" fmla="*/ 32 w 51"/>
                  <a:gd name="T17" fmla="*/ 44 h 206"/>
                  <a:gd name="T18" fmla="*/ 41 w 51"/>
                  <a:gd name="T19" fmla="*/ 24 h 206"/>
                  <a:gd name="T20" fmla="*/ 50 w 51"/>
                  <a:gd name="T21" fmla="*/ 8 h 206"/>
                  <a:gd name="T22" fmla="*/ 51 w 51"/>
                  <a:gd name="T23" fmla="*/ 4 h 206"/>
                  <a:gd name="T24" fmla="*/ 51 w 51"/>
                  <a:gd name="T25" fmla="*/ 0 h 206"/>
                  <a:gd name="T26" fmla="*/ 49 w 51"/>
                  <a:gd name="T27" fmla="*/ 3 h 206"/>
                  <a:gd name="T28" fmla="*/ 45 w 51"/>
                  <a:gd name="T29" fmla="*/ 5 h 206"/>
                  <a:gd name="T30" fmla="*/ 35 w 51"/>
                  <a:gd name="T31" fmla="*/ 19 h 206"/>
                  <a:gd name="T32" fmla="*/ 26 w 51"/>
                  <a:gd name="T33" fmla="*/ 33 h 206"/>
                  <a:gd name="T34" fmla="*/ 19 w 51"/>
                  <a:gd name="T35" fmla="*/ 48 h 206"/>
                  <a:gd name="T36" fmla="*/ 12 w 51"/>
                  <a:gd name="T37" fmla="*/ 64 h 206"/>
                  <a:gd name="T38" fmla="*/ 7 w 51"/>
                  <a:gd name="T39" fmla="*/ 82 h 206"/>
                  <a:gd name="T40" fmla="*/ 2 w 51"/>
                  <a:gd name="T41" fmla="*/ 99 h 206"/>
                  <a:gd name="T42" fmla="*/ 1 w 51"/>
                  <a:gd name="T43" fmla="*/ 117 h 206"/>
                  <a:gd name="T44" fmla="*/ 0 w 51"/>
                  <a:gd name="T45" fmla="*/ 135 h 206"/>
                  <a:gd name="T46" fmla="*/ 1 w 51"/>
                  <a:gd name="T47" fmla="*/ 153 h 206"/>
                  <a:gd name="T48" fmla="*/ 4 w 51"/>
                  <a:gd name="T49" fmla="*/ 170 h 206"/>
                  <a:gd name="T50" fmla="*/ 8 w 51"/>
                  <a:gd name="T51" fmla="*/ 187 h 206"/>
                  <a:gd name="T52" fmla="*/ 13 w 51"/>
                  <a:gd name="T53" fmla="*/ 203 h 206"/>
                  <a:gd name="T54" fmla="*/ 16 w 51"/>
                  <a:gd name="T55" fmla="*/ 204 h 206"/>
                  <a:gd name="T56" fmla="*/ 20 w 51"/>
                  <a:gd name="T57" fmla="*/ 206 h 206"/>
                  <a:gd name="T58" fmla="*/ 26 w 51"/>
                  <a:gd name="T59" fmla="*/ 206 h 206"/>
                  <a:gd name="T60" fmla="*/ 32 w 51"/>
                  <a:gd name="T61" fmla="*/ 206 h 206"/>
                  <a:gd name="T62" fmla="*/ 43 w 51"/>
                  <a:gd name="T63" fmla="*/ 203 h 206"/>
                  <a:gd name="T64" fmla="*/ 47 w 51"/>
                  <a:gd name="T65" fmla="*/ 200 h 2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206"/>
                  <a:gd name="T101" fmla="*/ 51 w 51"/>
                  <a:gd name="T102" fmla="*/ 206 h 2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206">
                    <a:moveTo>
                      <a:pt x="47" y="200"/>
                    </a:moveTo>
                    <a:lnTo>
                      <a:pt x="39" y="184"/>
                    </a:lnTo>
                    <a:lnTo>
                      <a:pt x="31" y="165"/>
                    </a:lnTo>
                    <a:lnTo>
                      <a:pt x="27" y="146"/>
                    </a:lnTo>
                    <a:lnTo>
                      <a:pt x="23" y="125"/>
                    </a:lnTo>
                    <a:lnTo>
                      <a:pt x="23" y="105"/>
                    </a:lnTo>
                    <a:lnTo>
                      <a:pt x="24" y="83"/>
                    </a:lnTo>
                    <a:lnTo>
                      <a:pt x="27" y="63"/>
                    </a:lnTo>
                    <a:lnTo>
                      <a:pt x="32" y="44"/>
                    </a:lnTo>
                    <a:lnTo>
                      <a:pt x="41" y="24"/>
                    </a:lnTo>
                    <a:lnTo>
                      <a:pt x="50" y="8"/>
                    </a:lnTo>
                    <a:lnTo>
                      <a:pt x="51" y="4"/>
                    </a:lnTo>
                    <a:lnTo>
                      <a:pt x="51" y="0"/>
                    </a:lnTo>
                    <a:lnTo>
                      <a:pt x="49" y="3"/>
                    </a:lnTo>
                    <a:lnTo>
                      <a:pt x="45" y="5"/>
                    </a:lnTo>
                    <a:lnTo>
                      <a:pt x="35" y="19"/>
                    </a:lnTo>
                    <a:lnTo>
                      <a:pt x="26" y="33"/>
                    </a:lnTo>
                    <a:lnTo>
                      <a:pt x="19" y="48"/>
                    </a:lnTo>
                    <a:lnTo>
                      <a:pt x="12" y="64"/>
                    </a:lnTo>
                    <a:lnTo>
                      <a:pt x="7" y="82"/>
                    </a:lnTo>
                    <a:lnTo>
                      <a:pt x="2" y="99"/>
                    </a:lnTo>
                    <a:lnTo>
                      <a:pt x="1" y="117"/>
                    </a:lnTo>
                    <a:lnTo>
                      <a:pt x="0" y="135"/>
                    </a:lnTo>
                    <a:lnTo>
                      <a:pt x="1" y="153"/>
                    </a:lnTo>
                    <a:lnTo>
                      <a:pt x="4" y="170"/>
                    </a:lnTo>
                    <a:lnTo>
                      <a:pt x="8" y="187"/>
                    </a:lnTo>
                    <a:lnTo>
                      <a:pt x="13" y="203"/>
                    </a:lnTo>
                    <a:lnTo>
                      <a:pt x="16" y="204"/>
                    </a:lnTo>
                    <a:lnTo>
                      <a:pt x="20" y="206"/>
                    </a:lnTo>
                    <a:lnTo>
                      <a:pt x="26" y="206"/>
                    </a:lnTo>
                    <a:lnTo>
                      <a:pt x="32" y="206"/>
                    </a:lnTo>
                    <a:lnTo>
                      <a:pt x="43" y="203"/>
                    </a:lnTo>
                    <a:lnTo>
                      <a:pt x="47" y="200"/>
                    </a:lnTo>
                    <a:close/>
                  </a:path>
                </a:pathLst>
              </a:custGeom>
              <a:solidFill>
                <a:srgbClr val="CEB86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11" name="Freeform 365"/>
              <p:cNvSpPr>
                <a:spLocks noEditPoints="1"/>
              </p:cNvSpPr>
              <p:nvPr/>
            </p:nvSpPr>
            <p:spPr bwMode="auto">
              <a:xfrm>
                <a:off x="3615" y="3571"/>
                <a:ext cx="59" cy="213"/>
              </a:xfrm>
              <a:custGeom>
                <a:avLst/>
                <a:gdLst>
                  <a:gd name="T0" fmla="*/ 31 w 59"/>
                  <a:gd name="T1" fmla="*/ 168 h 213"/>
                  <a:gd name="T2" fmla="*/ 30 w 59"/>
                  <a:gd name="T3" fmla="*/ 127 h 213"/>
                  <a:gd name="T4" fmla="*/ 45 w 59"/>
                  <a:gd name="T5" fmla="*/ 186 h 213"/>
                  <a:gd name="T6" fmla="*/ 23 w 59"/>
                  <a:gd name="T7" fmla="*/ 128 h 213"/>
                  <a:gd name="T8" fmla="*/ 27 w 59"/>
                  <a:gd name="T9" fmla="*/ 66 h 213"/>
                  <a:gd name="T10" fmla="*/ 33 w 59"/>
                  <a:gd name="T11" fmla="*/ 67 h 213"/>
                  <a:gd name="T12" fmla="*/ 30 w 59"/>
                  <a:gd name="T13" fmla="*/ 127 h 213"/>
                  <a:gd name="T14" fmla="*/ 37 w 59"/>
                  <a:gd name="T15" fmla="*/ 36 h 213"/>
                  <a:gd name="T16" fmla="*/ 42 w 59"/>
                  <a:gd name="T17" fmla="*/ 38 h 213"/>
                  <a:gd name="T18" fmla="*/ 41 w 59"/>
                  <a:gd name="T19" fmla="*/ 26 h 213"/>
                  <a:gd name="T20" fmla="*/ 56 w 59"/>
                  <a:gd name="T21" fmla="*/ 12 h 213"/>
                  <a:gd name="T22" fmla="*/ 41 w 59"/>
                  <a:gd name="T23" fmla="*/ 26 h 213"/>
                  <a:gd name="T24" fmla="*/ 53 w 59"/>
                  <a:gd name="T25" fmla="*/ 11 h 213"/>
                  <a:gd name="T26" fmla="*/ 50 w 59"/>
                  <a:gd name="T27" fmla="*/ 8 h 213"/>
                  <a:gd name="T28" fmla="*/ 56 w 59"/>
                  <a:gd name="T29" fmla="*/ 11 h 213"/>
                  <a:gd name="T30" fmla="*/ 50 w 59"/>
                  <a:gd name="T31" fmla="*/ 8 h 213"/>
                  <a:gd name="T32" fmla="*/ 59 w 59"/>
                  <a:gd name="T33" fmla="*/ 7 h 213"/>
                  <a:gd name="T34" fmla="*/ 50 w 59"/>
                  <a:gd name="T35" fmla="*/ 8 h 213"/>
                  <a:gd name="T36" fmla="*/ 53 w 59"/>
                  <a:gd name="T37" fmla="*/ 7 h 213"/>
                  <a:gd name="T38" fmla="*/ 59 w 59"/>
                  <a:gd name="T39" fmla="*/ 3 h 213"/>
                  <a:gd name="T40" fmla="*/ 52 w 59"/>
                  <a:gd name="T41" fmla="*/ 6 h 213"/>
                  <a:gd name="T42" fmla="*/ 53 w 59"/>
                  <a:gd name="T43" fmla="*/ 6 h 213"/>
                  <a:gd name="T44" fmla="*/ 53 w 59"/>
                  <a:gd name="T45" fmla="*/ 6 h 213"/>
                  <a:gd name="T46" fmla="*/ 50 w 59"/>
                  <a:gd name="T47" fmla="*/ 2 h 213"/>
                  <a:gd name="T48" fmla="*/ 53 w 59"/>
                  <a:gd name="T49" fmla="*/ 6 h 213"/>
                  <a:gd name="T50" fmla="*/ 50 w 59"/>
                  <a:gd name="T51" fmla="*/ 11 h 213"/>
                  <a:gd name="T52" fmla="*/ 50 w 59"/>
                  <a:gd name="T53" fmla="*/ 2 h 213"/>
                  <a:gd name="T54" fmla="*/ 41 w 59"/>
                  <a:gd name="T55" fmla="*/ 23 h 213"/>
                  <a:gd name="T56" fmla="*/ 35 w 59"/>
                  <a:gd name="T57" fmla="*/ 19 h 213"/>
                  <a:gd name="T58" fmla="*/ 31 w 59"/>
                  <a:gd name="T59" fmla="*/ 37 h 213"/>
                  <a:gd name="T60" fmla="*/ 12 w 59"/>
                  <a:gd name="T61" fmla="*/ 66 h 213"/>
                  <a:gd name="T62" fmla="*/ 31 w 59"/>
                  <a:gd name="T63" fmla="*/ 37 h 213"/>
                  <a:gd name="T64" fmla="*/ 10 w 59"/>
                  <a:gd name="T65" fmla="*/ 102 h 213"/>
                  <a:gd name="T66" fmla="*/ 0 w 59"/>
                  <a:gd name="T67" fmla="*/ 136 h 213"/>
                  <a:gd name="T68" fmla="*/ 7 w 59"/>
                  <a:gd name="T69" fmla="*/ 83 h 213"/>
                  <a:gd name="T70" fmla="*/ 7 w 59"/>
                  <a:gd name="T71" fmla="*/ 136 h 213"/>
                  <a:gd name="T72" fmla="*/ 14 w 59"/>
                  <a:gd name="T73" fmla="*/ 188 h 213"/>
                  <a:gd name="T74" fmla="*/ 8 w 59"/>
                  <a:gd name="T75" fmla="*/ 190 h 213"/>
                  <a:gd name="T76" fmla="*/ 0 w 59"/>
                  <a:gd name="T77" fmla="*/ 136 h 213"/>
                  <a:gd name="T78" fmla="*/ 14 w 59"/>
                  <a:gd name="T79" fmla="*/ 206 h 213"/>
                  <a:gd name="T80" fmla="*/ 19 w 59"/>
                  <a:gd name="T81" fmla="*/ 205 h 213"/>
                  <a:gd name="T82" fmla="*/ 33 w 59"/>
                  <a:gd name="T83" fmla="*/ 213 h 213"/>
                  <a:gd name="T84" fmla="*/ 16 w 59"/>
                  <a:gd name="T85" fmla="*/ 210 h 213"/>
                  <a:gd name="T86" fmla="*/ 31 w 59"/>
                  <a:gd name="T87" fmla="*/ 206 h 213"/>
                  <a:gd name="T88" fmla="*/ 42 w 59"/>
                  <a:gd name="T89" fmla="*/ 210 h 213"/>
                  <a:gd name="T90" fmla="*/ 31 w 59"/>
                  <a:gd name="T91" fmla="*/ 206 h 213"/>
                  <a:gd name="T92" fmla="*/ 48 w 59"/>
                  <a:gd name="T93" fmla="*/ 202 h 213"/>
                  <a:gd name="T94" fmla="*/ 42 w 59"/>
                  <a:gd name="T95" fmla="*/ 210 h 213"/>
                  <a:gd name="T96" fmla="*/ 50 w 59"/>
                  <a:gd name="T97" fmla="*/ 209 h 213"/>
                  <a:gd name="T98" fmla="*/ 48 w 59"/>
                  <a:gd name="T99" fmla="*/ 202 h 213"/>
                  <a:gd name="T100" fmla="*/ 54 w 59"/>
                  <a:gd name="T101" fmla="*/ 203 h 213"/>
                  <a:gd name="T102" fmla="*/ 48 w 59"/>
                  <a:gd name="T103" fmla="*/ 202 h 213"/>
                  <a:gd name="T104" fmla="*/ 54 w 59"/>
                  <a:gd name="T105" fmla="*/ 203 h 2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
                  <a:gd name="T160" fmla="*/ 0 h 213"/>
                  <a:gd name="T161" fmla="*/ 59 w 59"/>
                  <a:gd name="T162" fmla="*/ 213 h 2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 h="213">
                    <a:moveTo>
                      <a:pt x="48" y="205"/>
                    </a:moveTo>
                    <a:lnTo>
                      <a:pt x="39" y="187"/>
                    </a:lnTo>
                    <a:lnTo>
                      <a:pt x="31" y="168"/>
                    </a:lnTo>
                    <a:lnTo>
                      <a:pt x="26" y="149"/>
                    </a:lnTo>
                    <a:lnTo>
                      <a:pt x="23" y="128"/>
                    </a:lnTo>
                    <a:lnTo>
                      <a:pt x="30" y="127"/>
                    </a:lnTo>
                    <a:lnTo>
                      <a:pt x="33" y="147"/>
                    </a:lnTo>
                    <a:lnTo>
                      <a:pt x="38" y="166"/>
                    </a:lnTo>
                    <a:lnTo>
                      <a:pt x="45" y="186"/>
                    </a:lnTo>
                    <a:lnTo>
                      <a:pt x="53" y="202"/>
                    </a:lnTo>
                    <a:lnTo>
                      <a:pt x="48" y="205"/>
                    </a:lnTo>
                    <a:close/>
                    <a:moveTo>
                      <a:pt x="23" y="128"/>
                    </a:moveTo>
                    <a:lnTo>
                      <a:pt x="22" y="106"/>
                    </a:lnTo>
                    <a:lnTo>
                      <a:pt x="23" y="86"/>
                    </a:lnTo>
                    <a:lnTo>
                      <a:pt x="27" y="66"/>
                    </a:lnTo>
                    <a:lnTo>
                      <a:pt x="33" y="45"/>
                    </a:lnTo>
                    <a:lnTo>
                      <a:pt x="39" y="48"/>
                    </a:lnTo>
                    <a:lnTo>
                      <a:pt x="33" y="67"/>
                    </a:lnTo>
                    <a:lnTo>
                      <a:pt x="30" y="87"/>
                    </a:lnTo>
                    <a:lnTo>
                      <a:pt x="29" y="106"/>
                    </a:lnTo>
                    <a:lnTo>
                      <a:pt x="30" y="127"/>
                    </a:lnTo>
                    <a:lnTo>
                      <a:pt x="23" y="128"/>
                    </a:lnTo>
                    <a:close/>
                    <a:moveTo>
                      <a:pt x="33" y="45"/>
                    </a:moveTo>
                    <a:lnTo>
                      <a:pt x="37" y="36"/>
                    </a:lnTo>
                    <a:lnTo>
                      <a:pt x="41" y="26"/>
                    </a:lnTo>
                    <a:lnTo>
                      <a:pt x="46" y="29"/>
                    </a:lnTo>
                    <a:lnTo>
                      <a:pt x="42" y="38"/>
                    </a:lnTo>
                    <a:lnTo>
                      <a:pt x="39" y="48"/>
                    </a:lnTo>
                    <a:lnTo>
                      <a:pt x="33" y="45"/>
                    </a:lnTo>
                    <a:close/>
                    <a:moveTo>
                      <a:pt x="41" y="26"/>
                    </a:moveTo>
                    <a:lnTo>
                      <a:pt x="45" y="18"/>
                    </a:lnTo>
                    <a:lnTo>
                      <a:pt x="50" y="10"/>
                    </a:lnTo>
                    <a:lnTo>
                      <a:pt x="56" y="12"/>
                    </a:lnTo>
                    <a:lnTo>
                      <a:pt x="50" y="21"/>
                    </a:lnTo>
                    <a:lnTo>
                      <a:pt x="46" y="29"/>
                    </a:lnTo>
                    <a:lnTo>
                      <a:pt x="41" y="26"/>
                    </a:lnTo>
                    <a:close/>
                    <a:moveTo>
                      <a:pt x="56" y="12"/>
                    </a:moveTo>
                    <a:lnTo>
                      <a:pt x="56" y="12"/>
                    </a:lnTo>
                    <a:lnTo>
                      <a:pt x="53" y="11"/>
                    </a:lnTo>
                    <a:lnTo>
                      <a:pt x="56" y="12"/>
                    </a:lnTo>
                    <a:close/>
                    <a:moveTo>
                      <a:pt x="49" y="10"/>
                    </a:moveTo>
                    <a:lnTo>
                      <a:pt x="50" y="8"/>
                    </a:lnTo>
                    <a:lnTo>
                      <a:pt x="56" y="11"/>
                    </a:lnTo>
                    <a:lnTo>
                      <a:pt x="56" y="12"/>
                    </a:lnTo>
                    <a:lnTo>
                      <a:pt x="49" y="10"/>
                    </a:lnTo>
                    <a:close/>
                    <a:moveTo>
                      <a:pt x="50" y="8"/>
                    </a:moveTo>
                    <a:lnTo>
                      <a:pt x="52" y="7"/>
                    </a:lnTo>
                    <a:lnTo>
                      <a:pt x="52" y="6"/>
                    </a:lnTo>
                    <a:lnTo>
                      <a:pt x="59" y="7"/>
                    </a:lnTo>
                    <a:lnTo>
                      <a:pt x="57" y="10"/>
                    </a:lnTo>
                    <a:lnTo>
                      <a:pt x="56" y="11"/>
                    </a:lnTo>
                    <a:lnTo>
                      <a:pt x="50" y="8"/>
                    </a:lnTo>
                    <a:close/>
                    <a:moveTo>
                      <a:pt x="52" y="6"/>
                    </a:moveTo>
                    <a:lnTo>
                      <a:pt x="53" y="6"/>
                    </a:lnTo>
                    <a:lnTo>
                      <a:pt x="53" y="7"/>
                    </a:lnTo>
                    <a:lnTo>
                      <a:pt x="56" y="0"/>
                    </a:lnTo>
                    <a:lnTo>
                      <a:pt x="57" y="2"/>
                    </a:lnTo>
                    <a:lnTo>
                      <a:pt x="59" y="3"/>
                    </a:lnTo>
                    <a:lnTo>
                      <a:pt x="59" y="6"/>
                    </a:lnTo>
                    <a:lnTo>
                      <a:pt x="59" y="7"/>
                    </a:lnTo>
                    <a:lnTo>
                      <a:pt x="52" y="6"/>
                    </a:lnTo>
                    <a:close/>
                    <a:moveTo>
                      <a:pt x="53" y="7"/>
                    </a:moveTo>
                    <a:lnTo>
                      <a:pt x="53" y="7"/>
                    </a:lnTo>
                    <a:lnTo>
                      <a:pt x="53" y="6"/>
                    </a:lnTo>
                    <a:lnTo>
                      <a:pt x="54" y="3"/>
                    </a:lnTo>
                    <a:lnTo>
                      <a:pt x="53" y="7"/>
                    </a:lnTo>
                    <a:close/>
                    <a:moveTo>
                      <a:pt x="53" y="6"/>
                    </a:moveTo>
                    <a:lnTo>
                      <a:pt x="53" y="7"/>
                    </a:lnTo>
                    <a:lnTo>
                      <a:pt x="54" y="7"/>
                    </a:lnTo>
                    <a:lnTo>
                      <a:pt x="50" y="2"/>
                    </a:lnTo>
                    <a:lnTo>
                      <a:pt x="53" y="0"/>
                    </a:lnTo>
                    <a:lnTo>
                      <a:pt x="56" y="0"/>
                    </a:lnTo>
                    <a:lnTo>
                      <a:pt x="53" y="6"/>
                    </a:lnTo>
                    <a:close/>
                    <a:moveTo>
                      <a:pt x="54" y="7"/>
                    </a:moveTo>
                    <a:lnTo>
                      <a:pt x="52" y="8"/>
                    </a:lnTo>
                    <a:lnTo>
                      <a:pt x="50" y="11"/>
                    </a:lnTo>
                    <a:lnTo>
                      <a:pt x="45" y="7"/>
                    </a:lnTo>
                    <a:lnTo>
                      <a:pt x="48" y="4"/>
                    </a:lnTo>
                    <a:lnTo>
                      <a:pt x="50" y="2"/>
                    </a:lnTo>
                    <a:lnTo>
                      <a:pt x="54" y="7"/>
                    </a:lnTo>
                    <a:close/>
                    <a:moveTo>
                      <a:pt x="50" y="11"/>
                    </a:moveTo>
                    <a:lnTo>
                      <a:pt x="41" y="23"/>
                    </a:lnTo>
                    <a:lnTo>
                      <a:pt x="31" y="37"/>
                    </a:lnTo>
                    <a:lnTo>
                      <a:pt x="26" y="34"/>
                    </a:lnTo>
                    <a:lnTo>
                      <a:pt x="35" y="19"/>
                    </a:lnTo>
                    <a:lnTo>
                      <a:pt x="45" y="7"/>
                    </a:lnTo>
                    <a:lnTo>
                      <a:pt x="50" y="11"/>
                    </a:lnTo>
                    <a:close/>
                    <a:moveTo>
                      <a:pt x="31" y="37"/>
                    </a:moveTo>
                    <a:lnTo>
                      <a:pt x="24" y="52"/>
                    </a:lnTo>
                    <a:lnTo>
                      <a:pt x="18" y="68"/>
                    </a:lnTo>
                    <a:lnTo>
                      <a:pt x="12" y="66"/>
                    </a:lnTo>
                    <a:lnTo>
                      <a:pt x="19" y="49"/>
                    </a:lnTo>
                    <a:lnTo>
                      <a:pt x="26" y="34"/>
                    </a:lnTo>
                    <a:lnTo>
                      <a:pt x="31" y="37"/>
                    </a:lnTo>
                    <a:close/>
                    <a:moveTo>
                      <a:pt x="18" y="68"/>
                    </a:moveTo>
                    <a:lnTo>
                      <a:pt x="12" y="85"/>
                    </a:lnTo>
                    <a:lnTo>
                      <a:pt x="10" y="102"/>
                    </a:lnTo>
                    <a:lnTo>
                      <a:pt x="7" y="120"/>
                    </a:lnTo>
                    <a:lnTo>
                      <a:pt x="7" y="136"/>
                    </a:lnTo>
                    <a:lnTo>
                      <a:pt x="0" y="136"/>
                    </a:lnTo>
                    <a:lnTo>
                      <a:pt x="0" y="119"/>
                    </a:lnTo>
                    <a:lnTo>
                      <a:pt x="3" y="101"/>
                    </a:lnTo>
                    <a:lnTo>
                      <a:pt x="7" y="83"/>
                    </a:lnTo>
                    <a:lnTo>
                      <a:pt x="12" y="66"/>
                    </a:lnTo>
                    <a:lnTo>
                      <a:pt x="18" y="68"/>
                    </a:lnTo>
                    <a:close/>
                    <a:moveTo>
                      <a:pt x="7" y="136"/>
                    </a:moveTo>
                    <a:lnTo>
                      <a:pt x="7" y="154"/>
                    </a:lnTo>
                    <a:lnTo>
                      <a:pt x="10" y="172"/>
                    </a:lnTo>
                    <a:lnTo>
                      <a:pt x="14" y="188"/>
                    </a:lnTo>
                    <a:lnTo>
                      <a:pt x="19" y="205"/>
                    </a:lnTo>
                    <a:lnTo>
                      <a:pt x="14" y="206"/>
                    </a:lnTo>
                    <a:lnTo>
                      <a:pt x="8" y="190"/>
                    </a:lnTo>
                    <a:lnTo>
                      <a:pt x="4" y="172"/>
                    </a:lnTo>
                    <a:lnTo>
                      <a:pt x="1" y="154"/>
                    </a:lnTo>
                    <a:lnTo>
                      <a:pt x="0" y="136"/>
                    </a:lnTo>
                    <a:lnTo>
                      <a:pt x="7" y="136"/>
                    </a:lnTo>
                    <a:close/>
                    <a:moveTo>
                      <a:pt x="14" y="207"/>
                    </a:moveTo>
                    <a:lnTo>
                      <a:pt x="14" y="206"/>
                    </a:lnTo>
                    <a:lnTo>
                      <a:pt x="16" y="206"/>
                    </a:lnTo>
                    <a:lnTo>
                      <a:pt x="14" y="207"/>
                    </a:lnTo>
                    <a:close/>
                    <a:moveTo>
                      <a:pt x="19" y="205"/>
                    </a:moveTo>
                    <a:lnTo>
                      <a:pt x="23" y="206"/>
                    </a:lnTo>
                    <a:lnTo>
                      <a:pt x="31" y="206"/>
                    </a:lnTo>
                    <a:lnTo>
                      <a:pt x="33" y="213"/>
                    </a:lnTo>
                    <a:lnTo>
                      <a:pt x="26" y="213"/>
                    </a:lnTo>
                    <a:lnTo>
                      <a:pt x="20" y="211"/>
                    </a:lnTo>
                    <a:lnTo>
                      <a:pt x="16" y="210"/>
                    </a:lnTo>
                    <a:lnTo>
                      <a:pt x="14" y="207"/>
                    </a:lnTo>
                    <a:lnTo>
                      <a:pt x="19" y="205"/>
                    </a:lnTo>
                    <a:close/>
                    <a:moveTo>
                      <a:pt x="31" y="206"/>
                    </a:moveTo>
                    <a:lnTo>
                      <a:pt x="37" y="205"/>
                    </a:lnTo>
                    <a:lnTo>
                      <a:pt x="41" y="205"/>
                    </a:lnTo>
                    <a:lnTo>
                      <a:pt x="42" y="210"/>
                    </a:lnTo>
                    <a:lnTo>
                      <a:pt x="37" y="211"/>
                    </a:lnTo>
                    <a:lnTo>
                      <a:pt x="33" y="213"/>
                    </a:lnTo>
                    <a:lnTo>
                      <a:pt x="31" y="206"/>
                    </a:lnTo>
                    <a:close/>
                    <a:moveTo>
                      <a:pt x="41" y="205"/>
                    </a:moveTo>
                    <a:lnTo>
                      <a:pt x="45" y="203"/>
                    </a:lnTo>
                    <a:lnTo>
                      <a:pt x="48" y="202"/>
                    </a:lnTo>
                    <a:lnTo>
                      <a:pt x="50" y="209"/>
                    </a:lnTo>
                    <a:lnTo>
                      <a:pt x="46" y="210"/>
                    </a:lnTo>
                    <a:lnTo>
                      <a:pt x="42" y="210"/>
                    </a:lnTo>
                    <a:lnTo>
                      <a:pt x="41" y="205"/>
                    </a:lnTo>
                    <a:close/>
                    <a:moveTo>
                      <a:pt x="50" y="209"/>
                    </a:moveTo>
                    <a:lnTo>
                      <a:pt x="50" y="209"/>
                    </a:lnTo>
                    <a:lnTo>
                      <a:pt x="49" y="206"/>
                    </a:lnTo>
                    <a:lnTo>
                      <a:pt x="50" y="209"/>
                    </a:lnTo>
                    <a:close/>
                    <a:moveTo>
                      <a:pt x="48" y="202"/>
                    </a:moveTo>
                    <a:lnTo>
                      <a:pt x="48" y="203"/>
                    </a:lnTo>
                    <a:lnTo>
                      <a:pt x="54" y="203"/>
                    </a:lnTo>
                    <a:lnTo>
                      <a:pt x="53" y="206"/>
                    </a:lnTo>
                    <a:lnTo>
                      <a:pt x="50" y="209"/>
                    </a:lnTo>
                    <a:lnTo>
                      <a:pt x="48" y="202"/>
                    </a:lnTo>
                    <a:close/>
                    <a:moveTo>
                      <a:pt x="53" y="202"/>
                    </a:moveTo>
                    <a:lnTo>
                      <a:pt x="54" y="203"/>
                    </a:lnTo>
                    <a:lnTo>
                      <a:pt x="50" y="203"/>
                    </a:lnTo>
                    <a:lnTo>
                      <a:pt x="53" y="20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12" name="Freeform 366"/>
              <p:cNvSpPr>
                <a:spLocks/>
              </p:cNvSpPr>
              <p:nvPr/>
            </p:nvSpPr>
            <p:spPr bwMode="auto">
              <a:xfrm>
                <a:off x="3596" y="3559"/>
                <a:ext cx="58" cy="221"/>
              </a:xfrm>
              <a:custGeom>
                <a:avLst/>
                <a:gdLst>
                  <a:gd name="T0" fmla="*/ 57 w 58"/>
                  <a:gd name="T1" fmla="*/ 217 h 221"/>
                  <a:gd name="T2" fmla="*/ 45 w 58"/>
                  <a:gd name="T3" fmla="*/ 198 h 221"/>
                  <a:gd name="T4" fmla="*/ 35 w 58"/>
                  <a:gd name="T5" fmla="*/ 177 h 221"/>
                  <a:gd name="T6" fmla="*/ 29 w 58"/>
                  <a:gd name="T7" fmla="*/ 158 h 221"/>
                  <a:gd name="T8" fmla="*/ 23 w 58"/>
                  <a:gd name="T9" fmla="*/ 138 h 221"/>
                  <a:gd name="T10" fmla="*/ 20 w 58"/>
                  <a:gd name="T11" fmla="*/ 116 h 221"/>
                  <a:gd name="T12" fmla="*/ 20 w 58"/>
                  <a:gd name="T13" fmla="*/ 95 h 221"/>
                  <a:gd name="T14" fmla="*/ 22 w 58"/>
                  <a:gd name="T15" fmla="*/ 73 h 221"/>
                  <a:gd name="T16" fmla="*/ 26 w 58"/>
                  <a:gd name="T17" fmla="*/ 50 h 221"/>
                  <a:gd name="T18" fmla="*/ 29 w 58"/>
                  <a:gd name="T19" fmla="*/ 39 h 221"/>
                  <a:gd name="T20" fmla="*/ 33 w 58"/>
                  <a:gd name="T21" fmla="*/ 29 h 221"/>
                  <a:gd name="T22" fmla="*/ 37 w 58"/>
                  <a:gd name="T23" fmla="*/ 19 h 221"/>
                  <a:gd name="T24" fmla="*/ 41 w 58"/>
                  <a:gd name="T25" fmla="*/ 8 h 221"/>
                  <a:gd name="T26" fmla="*/ 42 w 58"/>
                  <a:gd name="T27" fmla="*/ 4 h 221"/>
                  <a:gd name="T28" fmla="*/ 42 w 58"/>
                  <a:gd name="T29" fmla="*/ 0 h 221"/>
                  <a:gd name="T30" fmla="*/ 39 w 58"/>
                  <a:gd name="T31" fmla="*/ 1 h 221"/>
                  <a:gd name="T32" fmla="*/ 35 w 58"/>
                  <a:gd name="T33" fmla="*/ 7 h 221"/>
                  <a:gd name="T34" fmla="*/ 26 w 58"/>
                  <a:gd name="T35" fmla="*/ 22 h 221"/>
                  <a:gd name="T36" fmla="*/ 18 w 58"/>
                  <a:gd name="T37" fmla="*/ 39 h 221"/>
                  <a:gd name="T38" fmla="*/ 11 w 58"/>
                  <a:gd name="T39" fmla="*/ 57 h 221"/>
                  <a:gd name="T40" fmla="*/ 5 w 58"/>
                  <a:gd name="T41" fmla="*/ 76 h 221"/>
                  <a:gd name="T42" fmla="*/ 3 w 58"/>
                  <a:gd name="T43" fmla="*/ 95 h 221"/>
                  <a:gd name="T44" fmla="*/ 0 w 58"/>
                  <a:gd name="T45" fmla="*/ 114 h 221"/>
                  <a:gd name="T46" fmla="*/ 0 w 58"/>
                  <a:gd name="T47" fmla="*/ 132 h 221"/>
                  <a:gd name="T48" fmla="*/ 1 w 58"/>
                  <a:gd name="T49" fmla="*/ 150 h 221"/>
                  <a:gd name="T50" fmla="*/ 5 w 58"/>
                  <a:gd name="T51" fmla="*/ 166 h 221"/>
                  <a:gd name="T52" fmla="*/ 11 w 58"/>
                  <a:gd name="T53" fmla="*/ 183 h 221"/>
                  <a:gd name="T54" fmla="*/ 16 w 58"/>
                  <a:gd name="T55" fmla="*/ 199 h 221"/>
                  <a:gd name="T56" fmla="*/ 24 w 58"/>
                  <a:gd name="T57" fmla="*/ 215 h 221"/>
                  <a:gd name="T58" fmla="*/ 31 w 58"/>
                  <a:gd name="T59" fmla="*/ 219 h 221"/>
                  <a:gd name="T60" fmla="*/ 45 w 58"/>
                  <a:gd name="T61" fmla="*/ 221 h 221"/>
                  <a:gd name="T62" fmla="*/ 50 w 58"/>
                  <a:gd name="T63" fmla="*/ 221 h 221"/>
                  <a:gd name="T64" fmla="*/ 56 w 58"/>
                  <a:gd name="T65" fmla="*/ 221 h 221"/>
                  <a:gd name="T66" fmla="*/ 57 w 58"/>
                  <a:gd name="T67" fmla="*/ 221 h 221"/>
                  <a:gd name="T68" fmla="*/ 58 w 58"/>
                  <a:gd name="T69" fmla="*/ 219 h 221"/>
                  <a:gd name="T70" fmla="*/ 58 w 58"/>
                  <a:gd name="T71" fmla="*/ 218 h 221"/>
                  <a:gd name="T72" fmla="*/ 57 w 58"/>
                  <a:gd name="T73" fmla="*/ 217 h 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221"/>
                  <a:gd name="T113" fmla="*/ 58 w 58"/>
                  <a:gd name="T114" fmla="*/ 221 h 2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221">
                    <a:moveTo>
                      <a:pt x="57" y="217"/>
                    </a:moveTo>
                    <a:lnTo>
                      <a:pt x="45" y="198"/>
                    </a:lnTo>
                    <a:lnTo>
                      <a:pt x="35" y="177"/>
                    </a:lnTo>
                    <a:lnTo>
                      <a:pt x="29" y="158"/>
                    </a:lnTo>
                    <a:lnTo>
                      <a:pt x="23" y="138"/>
                    </a:lnTo>
                    <a:lnTo>
                      <a:pt x="20" y="116"/>
                    </a:lnTo>
                    <a:lnTo>
                      <a:pt x="20" y="95"/>
                    </a:lnTo>
                    <a:lnTo>
                      <a:pt x="22" y="73"/>
                    </a:lnTo>
                    <a:lnTo>
                      <a:pt x="26" y="50"/>
                    </a:lnTo>
                    <a:lnTo>
                      <a:pt x="29" y="39"/>
                    </a:lnTo>
                    <a:lnTo>
                      <a:pt x="33" y="29"/>
                    </a:lnTo>
                    <a:lnTo>
                      <a:pt x="37" y="19"/>
                    </a:lnTo>
                    <a:lnTo>
                      <a:pt x="41" y="8"/>
                    </a:lnTo>
                    <a:lnTo>
                      <a:pt x="42" y="4"/>
                    </a:lnTo>
                    <a:lnTo>
                      <a:pt x="42" y="0"/>
                    </a:lnTo>
                    <a:lnTo>
                      <a:pt x="39" y="1"/>
                    </a:lnTo>
                    <a:lnTo>
                      <a:pt x="35" y="7"/>
                    </a:lnTo>
                    <a:lnTo>
                      <a:pt x="26" y="22"/>
                    </a:lnTo>
                    <a:lnTo>
                      <a:pt x="18" y="39"/>
                    </a:lnTo>
                    <a:lnTo>
                      <a:pt x="11" y="57"/>
                    </a:lnTo>
                    <a:lnTo>
                      <a:pt x="5" y="76"/>
                    </a:lnTo>
                    <a:lnTo>
                      <a:pt x="3" y="95"/>
                    </a:lnTo>
                    <a:lnTo>
                      <a:pt x="0" y="114"/>
                    </a:lnTo>
                    <a:lnTo>
                      <a:pt x="0" y="132"/>
                    </a:lnTo>
                    <a:lnTo>
                      <a:pt x="1" y="150"/>
                    </a:lnTo>
                    <a:lnTo>
                      <a:pt x="5" y="166"/>
                    </a:lnTo>
                    <a:lnTo>
                      <a:pt x="11" y="183"/>
                    </a:lnTo>
                    <a:lnTo>
                      <a:pt x="16" y="199"/>
                    </a:lnTo>
                    <a:lnTo>
                      <a:pt x="24" y="215"/>
                    </a:lnTo>
                    <a:lnTo>
                      <a:pt x="31" y="219"/>
                    </a:lnTo>
                    <a:lnTo>
                      <a:pt x="45" y="221"/>
                    </a:lnTo>
                    <a:lnTo>
                      <a:pt x="50" y="221"/>
                    </a:lnTo>
                    <a:lnTo>
                      <a:pt x="56" y="221"/>
                    </a:lnTo>
                    <a:lnTo>
                      <a:pt x="57" y="221"/>
                    </a:lnTo>
                    <a:lnTo>
                      <a:pt x="58" y="219"/>
                    </a:lnTo>
                    <a:lnTo>
                      <a:pt x="58" y="218"/>
                    </a:lnTo>
                    <a:lnTo>
                      <a:pt x="57" y="217"/>
                    </a:lnTo>
                    <a:close/>
                  </a:path>
                </a:pathLst>
              </a:custGeom>
              <a:solidFill>
                <a:srgbClr val="BAA2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13" name="Freeform 367"/>
              <p:cNvSpPr>
                <a:spLocks noEditPoints="1"/>
              </p:cNvSpPr>
              <p:nvPr/>
            </p:nvSpPr>
            <p:spPr bwMode="auto">
              <a:xfrm>
                <a:off x="3593" y="3556"/>
                <a:ext cx="64" cy="228"/>
              </a:xfrm>
              <a:custGeom>
                <a:avLst/>
                <a:gdLst>
                  <a:gd name="T0" fmla="*/ 36 w 64"/>
                  <a:gd name="T1" fmla="*/ 181 h 228"/>
                  <a:gd name="T2" fmla="*/ 29 w 64"/>
                  <a:gd name="T3" fmla="*/ 139 h 228"/>
                  <a:gd name="T4" fmla="*/ 52 w 64"/>
                  <a:gd name="T5" fmla="*/ 199 h 228"/>
                  <a:gd name="T6" fmla="*/ 23 w 64"/>
                  <a:gd name="T7" fmla="*/ 141 h 228"/>
                  <a:gd name="T8" fmla="*/ 22 w 64"/>
                  <a:gd name="T9" fmla="*/ 76 h 228"/>
                  <a:gd name="T10" fmla="*/ 27 w 64"/>
                  <a:gd name="T11" fmla="*/ 76 h 228"/>
                  <a:gd name="T12" fmla="*/ 29 w 64"/>
                  <a:gd name="T13" fmla="*/ 139 h 228"/>
                  <a:gd name="T14" fmla="*/ 29 w 64"/>
                  <a:gd name="T15" fmla="*/ 42 h 228"/>
                  <a:gd name="T16" fmla="*/ 36 w 64"/>
                  <a:gd name="T17" fmla="*/ 44 h 228"/>
                  <a:gd name="T18" fmla="*/ 33 w 64"/>
                  <a:gd name="T19" fmla="*/ 30 h 228"/>
                  <a:gd name="T20" fmla="*/ 46 w 64"/>
                  <a:gd name="T21" fmla="*/ 12 h 228"/>
                  <a:gd name="T22" fmla="*/ 33 w 64"/>
                  <a:gd name="T23" fmla="*/ 30 h 228"/>
                  <a:gd name="T24" fmla="*/ 44 w 64"/>
                  <a:gd name="T25" fmla="*/ 11 h 228"/>
                  <a:gd name="T26" fmla="*/ 41 w 64"/>
                  <a:gd name="T27" fmla="*/ 10 h 228"/>
                  <a:gd name="T28" fmla="*/ 46 w 64"/>
                  <a:gd name="T29" fmla="*/ 12 h 228"/>
                  <a:gd name="T30" fmla="*/ 46 w 64"/>
                  <a:gd name="T31" fmla="*/ 12 h 228"/>
                  <a:gd name="T32" fmla="*/ 46 w 64"/>
                  <a:gd name="T33" fmla="*/ 12 h 228"/>
                  <a:gd name="T34" fmla="*/ 42 w 64"/>
                  <a:gd name="T35" fmla="*/ 7 h 228"/>
                  <a:gd name="T36" fmla="*/ 46 w 64"/>
                  <a:gd name="T37" fmla="*/ 12 h 228"/>
                  <a:gd name="T38" fmla="*/ 44 w 64"/>
                  <a:gd name="T39" fmla="*/ 6 h 228"/>
                  <a:gd name="T40" fmla="*/ 48 w 64"/>
                  <a:gd name="T41" fmla="*/ 2 h 228"/>
                  <a:gd name="T42" fmla="*/ 48 w 64"/>
                  <a:gd name="T43" fmla="*/ 8 h 228"/>
                  <a:gd name="T44" fmla="*/ 44 w 64"/>
                  <a:gd name="T45" fmla="*/ 6 h 228"/>
                  <a:gd name="T46" fmla="*/ 44 w 64"/>
                  <a:gd name="T47" fmla="*/ 6 h 228"/>
                  <a:gd name="T48" fmla="*/ 44 w 64"/>
                  <a:gd name="T49" fmla="*/ 7 h 228"/>
                  <a:gd name="T50" fmla="*/ 42 w 64"/>
                  <a:gd name="T51" fmla="*/ 0 h 228"/>
                  <a:gd name="T52" fmla="*/ 44 w 64"/>
                  <a:gd name="T53" fmla="*/ 6 h 228"/>
                  <a:gd name="T54" fmla="*/ 41 w 64"/>
                  <a:gd name="T55" fmla="*/ 6 h 228"/>
                  <a:gd name="T56" fmla="*/ 42 w 64"/>
                  <a:gd name="T57" fmla="*/ 8 h 228"/>
                  <a:gd name="T58" fmla="*/ 38 w 64"/>
                  <a:gd name="T59" fmla="*/ 4 h 228"/>
                  <a:gd name="T60" fmla="*/ 42 w 64"/>
                  <a:gd name="T61" fmla="*/ 10 h 228"/>
                  <a:gd name="T62" fmla="*/ 36 w 64"/>
                  <a:gd name="T63" fmla="*/ 7 h 228"/>
                  <a:gd name="T64" fmla="*/ 42 w 64"/>
                  <a:gd name="T65" fmla="*/ 10 h 228"/>
                  <a:gd name="T66" fmla="*/ 38 w 64"/>
                  <a:gd name="T67" fmla="*/ 10 h 228"/>
                  <a:gd name="T68" fmla="*/ 32 w 64"/>
                  <a:gd name="T69" fmla="*/ 27 h 228"/>
                  <a:gd name="T70" fmla="*/ 26 w 64"/>
                  <a:gd name="T71" fmla="*/ 23 h 228"/>
                  <a:gd name="T72" fmla="*/ 23 w 64"/>
                  <a:gd name="T73" fmla="*/ 44 h 228"/>
                  <a:gd name="T74" fmla="*/ 6 w 64"/>
                  <a:gd name="T75" fmla="*/ 78 h 228"/>
                  <a:gd name="T76" fmla="*/ 23 w 64"/>
                  <a:gd name="T77" fmla="*/ 44 h 228"/>
                  <a:gd name="T78" fmla="*/ 6 w 64"/>
                  <a:gd name="T79" fmla="*/ 117 h 228"/>
                  <a:gd name="T80" fmla="*/ 2 w 64"/>
                  <a:gd name="T81" fmla="*/ 153 h 228"/>
                  <a:gd name="T82" fmla="*/ 2 w 64"/>
                  <a:gd name="T83" fmla="*/ 98 h 228"/>
                  <a:gd name="T84" fmla="*/ 8 w 64"/>
                  <a:gd name="T85" fmla="*/ 151 h 228"/>
                  <a:gd name="T86" fmla="*/ 23 w 64"/>
                  <a:gd name="T87" fmla="*/ 202 h 228"/>
                  <a:gd name="T88" fmla="*/ 17 w 64"/>
                  <a:gd name="T89" fmla="*/ 203 h 228"/>
                  <a:gd name="T90" fmla="*/ 2 w 64"/>
                  <a:gd name="T91" fmla="*/ 153 h 228"/>
                  <a:gd name="T92" fmla="*/ 32 w 64"/>
                  <a:gd name="T93" fmla="*/ 217 h 228"/>
                  <a:gd name="T94" fmla="*/ 30 w 64"/>
                  <a:gd name="T95" fmla="*/ 217 h 228"/>
                  <a:gd name="T96" fmla="*/ 51 w 64"/>
                  <a:gd name="T97" fmla="*/ 221 h 228"/>
                  <a:gd name="T98" fmla="*/ 34 w 64"/>
                  <a:gd name="T99" fmla="*/ 225 h 228"/>
                  <a:gd name="T100" fmla="*/ 32 w 64"/>
                  <a:gd name="T101" fmla="*/ 218 h 228"/>
                  <a:gd name="T102" fmla="*/ 57 w 64"/>
                  <a:gd name="T103" fmla="*/ 221 h 228"/>
                  <a:gd name="T104" fmla="*/ 51 w 64"/>
                  <a:gd name="T105" fmla="*/ 228 h 228"/>
                  <a:gd name="T106" fmla="*/ 57 w 64"/>
                  <a:gd name="T107" fmla="*/ 221 h 228"/>
                  <a:gd name="T108" fmla="*/ 61 w 64"/>
                  <a:gd name="T109" fmla="*/ 226 h 228"/>
                  <a:gd name="T110" fmla="*/ 57 w 64"/>
                  <a:gd name="T111" fmla="*/ 221 h 228"/>
                  <a:gd name="T112" fmla="*/ 63 w 64"/>
                  <a:gd name="T113" fmla="*/ 218 h 228"/>
                  <a:gd name="T114" fmla="*/ 57 w 64"/>
                  <a:gd name="T115" fmla="*/ 221 h 228"/>
                  <a:gd name="T116" fmla="*/ 57 w 64"/>
                  <a:gd name="T117" fmla="*/ 221 h 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4"/>
                  <a:gd name="T178" fmla="*/ 0 h 228"/>
                  <a:gd name="T179" fmla="*/ 64 w 64"/>
                  <a:gd name="T180" fmla="*/ 228 h 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4" h="228">
                    <a:moveTo>
                      <a:pt x="57" y="221"/>
                    </a:moveTo>
                    <a:lnTo>
                      <a:pt x="45" y="202"/>
                    </a:lnTo>
                    <a:lnTo>
                      <a:pt x="36" y="181"/>
                    </a:lnTo>
                    <a:lnTo>
                      <a:pt x="29" y="161"/>
                    </a:lnTo>
                    <a:lnTo>
                      <a:pt x="23" y="141"/>
                    </a:lnTo>
                    <a:lnTo>
                      <a:pt x="29" y="139"/>
                    </a:lnTo>
                    <a:lnTo>
                      <a:pt x="34" y="160"/>
                    </a:lnTo>
                    <a:lnTo>
                      <a:pt x="42" y="179"/>
                    </a:lnTo>
                    <a:lnTo>
                      <a:pt x="52" y="199"/>
                    </a:lnTo>
                    <a:lnTo>
                      <a:pt x="63" y="218"/>
                    </a:lnTo>
                    <a:lnTo>
                      <a:pt x="57" y="221"/>
                    </a:lnTo>
                    <a:close/>
                    <a:moveTo>
                      <a:pt x="23" y="141"/>
                    </a:moveTo>
                    <a:lnTo>
                      <a:pt x="21" y="120"/>
                    </a:lnTo>
                    <a:lnTo>
                      <a:pt x="19" y="98"/>
                    </a:lnTo>
                    <a:lnTo>
                      <a:pt x="22" y="76"/>
                    </a:lnTo>
                    <a:lnTo>
                      <a:pt x="26" y="53"/>
                    </a:lnTo>
                    <a:lnTo>
                      <a:pt x="32" y="55"/>
                    </a:lnTo>
                    <a:lnTo>
                      <a:pt x="27" y="76"/>
                    </a:lnTo>
                    <a:lnTo>
                      <a:pt x="26" y="98"/>
                    </a:lnTo>
                    <a:lnTo>
                      <a:pt x="26" y="119"/>
                    </a:lnTo>
                    <a:lnTo>
                      <a:pt x="29" y="139"/>
                    </a:lnTo>
                    <a:lnTo>
                      <a:pt x="23" y="141"/>
                    </a:lnTo>
                    <a:close/>
                    <a:moveTo>
                      <a:pt x="26" y="53"/>
                    </a:moveTo>
                    <a:lnTo>
                      <a:pt x="29" y="42"/>
                    </a:lnTo>
                    <a:lnTo>
                      <a:pt x="33" y="30"/>
                    </a:lnTo>
                    <a:lnTo>
                      <a:pt x="38" y="33"/>
                    </a:lnTo>
                    <a:lnTo>
                      <a:pt x="36" y="44"/>
                    </a:lnTo>
                    <a:lnTo>
                      <a:pt x="32" y="55"/>
                    </a:lnTo>
                    <a:lnTo>
                      <a:pt x="26" y="53"/>
                    </a:lnTo>
                    <a:close/>
                    <a:moveTo>
                      <a:pt x="33" y="30"/>
                    </a:moveTo>
                    <a:lnTo>
                      <a:pt x="36" y="21"/>
                    </a:lnTo>
                    <a:lnTo>
                      <a:pt x="41" y="10"/>
                    </a:lnTo>
                    <a:lnTo>
                      <a:pt x="46" y="12"/>
                    </a:lnTo>
                    <a:lnTo>
                      <a:pt x="42" y="22"/>
                    </a:lnTo>
                    <a:lnTo>
                      <a:pt x="38" y="33"/>
                    </a:lnTo>
                    <a:lnTo>
                      <a:pt x="33" y="30"/>
                    </a:lnTo>
                    <a:close/>
                    <a:moveTo>
                      <a:pt x="41" y="10"/>
                    </a:moveTo>
                    <a:lnTo>
                      <a:pt x="41" y="10"/>
                    </a:lnTo>
                    <a:lnTo>
                      <a:pt x="44" y="11"/>
                    </a:lnTo>
                    <a:lnTo>
                      <a:pt x="41" y="10"/>
                    </a:lnTo>
                    <a:close/>
                    <a:moveTo>
                      <a:pt x="41" y="10"/>
                    </a:moveTo>
                    <a:lnTo>
                      <a:pt x="41" y="10"/>
                    </a:lnTo>
                    <a:lnTo>
                      <a:pt x="46" y="12"/>
                    </a:lnTo>
                    <a:lnTo>
                      <a:pt x="41" y="10"/>
                    </a:lnTo>
                    <a:close/>
                    <a:moveTo>
                      <a:pt x="46" y="12"/>
                    </a:moveTo>
                    <a:lnTo>
                      <a:pt x="46" y="12"/>
                    </a:lnTo>
                    <a:lnTo>
                      <a:pt x="44" y="11"/>
                    </a:lnTo>
                    <a:lnTo>
                      <a:pt x="46" y="12"/>
                    </a:lnTo>
                    <a:close/>
                    <a:moveTo>
                      <a:pt x="41" y="10"/>
                    </a:moveTo>
                    <a:lnTo>
                      <a:pt x="41" y="8"/>
                    </a:lnTo>
                    <a:lnTo>
                      <a:pt x="42" y="7"/>
                    </a:lnTo>
                    <a:lnTo>
                      <a:pt x="48" y="8"/>
                    </a:lnTo>
                    <a:lnTo>
                      <a:pt x="48" y="11"/>
                    </a:lnTo>
                    <a:lnTo>
                      <a:pt x="46" y="12"/>
                    </a:lnTo>
                    <a:lnTo>
                      <a:pt x="41" y="10"/>
                    </a:lnTo>
                    <a:close/>
                    <a:moveTo>
                      <a:pt x="42" y="7"/>
                    </a:moveTo>
                    <a:lnTo>
                      <a:pt x="44" y="6"/>
                    </a:lnTo>
                    <a:lnTo>
                      <a:pt x="46" y="0"/>
                    </a:lnTo>
                    <a:lnTo>
                      <a:pt x="48" y="2"/>
                    </a:lnTo>
                    <a:lnTo>
                      <a:pt x="49" y="3"/>
                    </a:lnTo>
                    <a:lnTo>
                      <a:pt x="49" y="6"/>
                    </a:lnTo>
                    <a:lnTo>
                      <a:pt x="48" y="8"/>
                    </a:lnTo>
                    <a:lnTo>
                      <a:pt x="42" y="7"/>
                    </a:lnTo>
                    <a:close/>
                    <a:moveTo>
                      <a:pt x="44" y="6"/>
                    </a:moveTo>
                    <a:lnTo>
                      <a:pt x="44" y="6"/>
                    </a:lnTo>
                    <a:lnTo>
                      <a:pt x="45" y="3"/>
                    </a:lnTo>
                    <a:lnTo>
                      <a:pt x="44" y="6"/>
                    </a:lnTo>
                    <a:close/>
                    <a:moveTo>
                      <a:pt x="44" y="6"/>
                    </a:moveTo>
                    <a:lnTo>
                      <a:pt x="44" y="6"/>
                    </a:lnTo>
                    <a:lnTo>
                      <a:pt x="44" y="7"/>
                    </a:lnTo>
                    <a:lnTo>
                      <a:pt x="38" y="3"/>
                    </a:lnTo>
                    <a:lnTo>
                      <a:pt x="41" y="2"/>
                    </a:lnTo>
                    <a:lnTo>
                      <a:pt x="42" y="0"/>
                    </a:lnTo>
                    <a:lnTo>
                      <a:pt x="45" y="0"/>
                    </a:lnTo>
                    <a:lnTo>
                      <a:pt x="48" y="0"/>
                    </a:lnTo>
                    <a:lnTo>
                      <a:pt x="44" y="6"/>
                    </a:lnTo>
                    <a:close/>
                    <a:moveTo>
                      <a:pt x="38" y="3"/>
                    </a:moveTo>
                    <a:lnTo>
                      <a:pt x="38" y="3"/>
                    </a:lnTo>
                    <a:lnTo>
                      <a:pt x="41" y="6"/>
                    </a:lnTo>
                    <a:lnTo>
                      <a:pt x="38" y="3"/>
                    </a:lnTo>
                    <a:close/>
                    <a:moveTo>
                      <a:pt x="44" y="7"/>
                    </a:moveTo>
                    <a:lnTo>
                      <a:pt x="42" y="8"/>
                    </a:lnTo>
                    <a:lnTo>
                      <a:pt x="42" y="10"/>
                    </a:lnTo>
                    <a:lnTo>
                      <a:pt x="37" y="7"/>
                    </a:lnTo>
                    <a:lnTo>
                      <a:pt x="38" y="4"/>
                    </a:lnTo>
                    <a:lnTo>
                      <a:pt x="38" y="3"/>
                    </a:lnTo>
                    <a:lnTo>
                      <a:pt x="44" y="7"/>
                    </a:lnTo>
                    <a:close/>
                    <a:moveTo>
                      <a:pt x="42" y="10"/>
                    </a:moveTo>
                    <a:lnTo>
                      <a:pt x="41" y="11"/>
                    </a:lnTo>
                    <a:lnTo>
                      <a:pt x="36" y="7"/>
                    </a:lnTo>
                    <a:lnTo>
                      <a:pt x="37" y="7"/>
                    </a:lnTo>
                    <a:lnTo>
                      <a:pt x="42" y="10"/>
                    </a:lnTo>
                    <a:close/>
                    <a:moveTo>
                      <a:pt x="36" y="7"/>
                    </a:moveTo>
                    <a:lnTo>
                      <a:pt x="36" y="7"/>
                    </a:lnTo>
                    <a:lnTo>
                      <a:pt x="38" y="10"/>
                    </a:lnTo>
                    <a:lnTo>
                      <a:pt x="36" y="7"/>
                    </a:lnTo>
                    <a:close/>
                    <a:moveTo>
                      <a:pt x="41" y="11"/>
                    </a:moveTo>
                    <a:lnTo>
                      <a:pt x="32" y="27"/>
                    </a:lnTo>
                    <a:lnTo>
                      <a:pt x="23" y="44"/>
                    </a:lnTo>
                    <a:lnTo>
                      <a:pt x="18" y="41"/>
                    </a:lnTo>
                    <a:lnTo>
                      <a:pt x="26" y="23"/>
                    </a:lnTo>
                    <a:lnTo>
                      <a:pt x="36" y="7"/>
                    </a:lnTo>
                    <a:lnTo>
                      <a:pt x="41" y="11"/>
                    </a:lnTo>
                    <a:close/>
                    <a:moveTo>
                      <a:pt x="23" y="44"/>
                    </a:moveTo>
                    <a:lnTo>
                      <a:pt x="17" y="62"/>
                    </a:lnTo>
                    <a:lnTo>
                      <a:pt x="11" y="79"/>
                    </a:lnTo>
                    <a:lnTo>
                      <a:pt x="6" y="78"/>
                    </a:lnTo>
                    <a:lnTo>
                      <a:pt x="11" y="59"/>
                    </a:lnTo>
                    <a:lnTo>
                      <a:pt x="18" y="41"/>
                    </a:lnTo>
                    <a:lnTo>
                      <a:pt x="23" y="44"/>
                    </a:lnTo>
                    <a:close/>
                    <a:moveTo>
                      <a:pt x="11" y="79"/>
                    </a:moveTo>
                    <a:lnTo>
                      <a:pt x="8" y="98"/>
                    </a:lnTo>
                    <a:lnTo>
                      <a:pt x="6" y="117"/>
                    </a:lnTo>
                    <a:lnTo>
                      <a:pt x="6" y="135"/>
                    </a:lnTo>
                    <a:lnTo>
                      <a:pt x="8" y="151"/>
                    </a:lnTo>
                    <a:lnTo>
                      <a:pt x="2" y="153"/>
                    </a:lnTo>
                    <a:lnTo>
                      <a:pt x="0" y="135"/>
                    </a:lnTo>
                    <a:lnTo>
                      <a:pt x="0" y="117"/>
                    </a:lnTo>
                    <a:lnTo>
                      <a:pt x="2" y="98"/>
                    </a:lnTo>
                    <a:lnTo>
                      <a:pt x="6" y="78"/>
                    </a:lnTo>
                    <a:lnTo>
                      <a:pt x="11" y="79"/>
                    </a:lnTo>
                    <a:close/>
                    <a:moveTo>
                      <a:pt x="8" y="151"/>
                    </a:moveTo>
                    <a:lnTo>
                      <a:pt x="11" y="169"/>
                    </a:lnTo>
                    <a:lnTo>
                      <a:pt x="17" y="186"/>
                    </a:lnTo>
                    <a:lnTo>
                      <a:pt x="23" y="202"/>
                    </a:lnTo>
                    <a:lnTo>
                      <a:pt x="30" y="217"/>
                    </a:lnTo>
                    <a:lnTo>
                      <a:pt x="25" y="221"/>
                    </a:lnTo>
                    <a:lnTo>
                      <a:pt x="17" y="203"/>
                    </a:lnTo>
                    <a:lnTo>
                      <a:pt x="10" y="187"/>
                    </a:lnTo>
                    <a:lnTo>
                      <a:pt x="6" y="171"/>
                    </a:lnTo>
                    <a:lnTo>
                      <a:pt x="2" y="153"/>
                    </a:lnTo>
                    <a:lnTo>
                      <a:pt x="8" y="151"/>
                    </a:lnTo>
                    <a:close/>
                    <a:moveTo>
                      <a:pt x="30" y="217"/>
                    </a:moveTo>
                    <a:lnTo>
                      <a:pt x="32" y="217"/>
                    </a:lnTo>
                    <a:lnTo>
                      <a:pt x="32" y="218"/>
                    </a:lnTo>
                    <a:lnTo>
                      <a:pt x="27" y="218"/>
                    </a:lnTo>
                    <a:lnTo>
                      <a:pt x="30" y="217"/>
                    </a:lnTo>
                    <a:close/>
                    <a:moveTo>
                      <a:pt x="32" y="218"/>
                    </a:moveTo>
                    <a:lnTo>
                      <a:pt x="38" y="220"/>
                    </a:lnTo>
                    <a:lnTo>
                      <a:pt x="51" y="221"/>
                    </a:lnTo>
                    <a:lnTo>
                      <a:pt x="51" y="228"/>
                    </a:lnTo>
                    <a:lnTo>
                      <a:pt x="42" y="226"/>
                    </a:lnTo>
                    <a:lnTo>
                      <a:pt x="34" y="225"/>
                    </a:lnTo>
                    <a:lnTo>
                      <a:pt x="29" y="222"/>
                    </a:lnTo>
                    <a:lnTo>
                      <a:pt x="25" y="220"/>
                    </a:lnTo>
                    <a:lnTo>
                      <a:pt x="32" y="218"/>
                    </a:lnTo>
                    <a:close/>
                    <a:moveTo>
                      <a:pt x="51" y="221"/>
                    </a:moveTo>
                    <a:lnTo>
                      <a:pt x="55" y="221"/>
                    </a:lnTo>
                    <a:lnTo>
                      <a:pt x="57" y="221"/>
                    </a:lnTo>
                    <a:lnTo>
                      <a:pt x="57" y="228"/>
                    </a:lnTo>
                    <a:lnTo>
                      <a:pt x="55" y="228"/>
                    </a:lnTo>
                    <a:lnTo>
                      <a:pt x="51" y="228"/>
                    </a:lnTo>
                    <a:lnTo>
                      <a:pt x="51" y="221"/>
                    </a:lnTo>
                    <a:close/>
                    <a:moveTo>
                      <a:pt x="57" y="221"/>
                    </a:moveTo>
                    <a:lnTo>
                      <a:pt x="57" y="221"/>
                    </a:lnTo>
                    <a:lnTo>
                      <a:pt x="64" y="224"/>
                    </a:lnTo>
                    <a:lnTo>
                      <a:pt x="61" y="226"/>
                    </a:lnTo>
                    <a:lnTo>
                      <a:pt x="57" y="228"/>
                    </a:lnTo>
                    <a:lnTo>
                      <a:pt x="57" y="221"/>
                    </a:lnTo>
                    <a:close/>
                    <a:moveTo>
                      <a:pt x="57" y="221"/>
                    </a:moveTo>
                    <a:lnTo>
                      <a:pt x="57" y="221"/>
                    </a:lnTo>
                    <a:lnTo>
                      <a:pt x="57" y="222"/>
                    </a:lnTo>
                    <a:lnTo>
                      <a:pt x="63" y="218"/>
                    </a:lnTo>
                    <a:lnTo>
                      <a:pt x="64" y="221"/>
                    </a:lnTo>
                    <a:lnTo>
                      <a:pt x="64" y="224"/>
                    </a:lnTo>
                    <a:lnTo>
                      <a:pt x="57" y="221"/>
                    </a:lnTo>
                    <a:close/>
                    <a:moveTo>
                      <a:pt x="57" y="222"/>
                    </a:moveTo>
                    <a:lnTo>
                      <a:pt x="57" y="221"/>
                    </a:lnTo>
                    <a:lnTo>
                      <a:pt x="60" y="220"/>
                    </a:lnTo>
                    <a:lnTo>
                      <a:pt x="57" y="2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14" name="Freeform 368"/>
              <p:cNvSpPr>
                <a:spLocks/>
              </p:cNvSpPr>
              <p:nvPr/>
            </p:nvSpPr>
            <p:spPr bwMode="auto">
              <a:xfrm>
                <a:off x="3660" y="3616"/>
                <a:ext cx="50" cy="12"/>
              </a:xfrm>
              <a:custGeom>
                <a:avLst/>
                <a:gdLst>
                  <a:gd name="T0" fmla="*/ 48 w 50"/>
                  <a:gd name="T1" fmla="*/ 11 h 12"/>
                  <a:gd name="T2" fmla="*/ 43 w 50"/>
                  <a:gd name="T3" fmla="*/ 11 h 12"/>
                  <a:gd name="T4" fmla="*/ 37 w 50"/>
                  <a:gd name="T5" fmla="*/ 12 h 12"/>
                  <a:gd name="T6" fmla="*/ 18 w 50"/>
                  <a:gd name="T7" fmla="*/ 7 h 12"/>
                  <a:gd name="T8" fmla="*/ 0 w 50"/>
                  <a:gd name="T9" fmla="*/ 0 h 12"/>
                  <a:gd name="T10" fmla="*/ 5 w 50"/>
                  <a:gd name="T11" fmla="*/ 2 h 12"/>
                  <a:gd name="T12" fmla="*/ 19 w 50"/>
                  <a:gd name="T13" fmla="*/ 4 h 12"/>
                  <a:gd name="T14" fmla="*/ 34 w 50"/>
                  <a:gd name="T15" fmla="*/ 7 h 12"/>
                  <a:gd name="T16" fmla="*/ 46 w 50"/>
                  <a:gd name="T17" fmla="*/ 10 h 12"/>
                  <a:gd name="T18" fmla="*/ 50 w 50"/>
                  <a:gd name="T19" fmla="*/ 11 h 12"/>
                  <a:gd name="T20" fmla="*/ 50 w 50"/>
                  <a:gd name="T21" fmla="*/ 11 h 12"/>
                  <a:gd name="T22" fmla="*/ 49 w 50"/>
                  <a:gd name="T23" fmla="*/ 11 h 12"/>
                  <a:gd name="T24" fmla="*/ 48 w 50"/>
                  <a:gd name="T25" fmla="*/ 1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48" y="11"/>
                    </a:moveTo>
                    <a:lnTo>
                      <a:pt x="43" y="11"/>
                    </a:lnTo>
                    <a:lnTo>
                      <a:pt x="37" y="12"/>
                    </a:lnTo>
                    <a:lnTo>
                      <a:pt x="18" y="7"/>
                    </a:lnTo>
                    <a:lnTo>
                      <a:pt x="0" y="0"/>
                    </a:lnTo>
                    <a:lnTo>
                      <a:pt x="5" y="2"/>
                    </a:lnTo>
                    <a:lnTo>
                      <a:pt x="19" y="4"/>
                    </a:lnTo>
                    <a:lnTo>
                      <a:pt x="34" y="7"/>
                    </a:lnTo>
                    <a:lnTo>
                      <a:pt x="46" y="10"/>
                    </a:lnTo>
                    <a:lnTo>
                      <a:pt x="50" y="11"/>
                    </a:lnTo>
                    <a:lnTo>
                      <a:pt x="49" y="11"/>
                    </a:lnTo>
                    <a:lnTo>
                      <a:pt x="48" y="11"/>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15" name="Freeform 369"/>
              <p:cNvSpPr>
                <a:spLocks/>
              </p:cNvSpPr>
              <p:nvPr/>
            </p:nvSpPr>
            <p:spPr bwMode="auto">
              <a:xfrm>
                <a:off x="3660" y="3616"/>
                <a:ext cx="52" cy="7"/>
              </a:xfrm>
              <a:custGeom>
                <a:avLst/>
                <a:gdLst>
                  <a:gd name="T0" fmla="*/ 49 w 52"/>
                  <a:gd name="T1" fmla="*/ 6 h 7"/>
                  <a:gd name="T2" fmla="*/ 45 w 52"/>
                  <a:gd name="T3" fmla="*/ 4 h 7"/>
                  <a:gd name="T4" fmla="*/ 39 w 52"/>
                  <a:gd name="T5" fmla="*/ 2 h 7"/>
                  <a:gd name="T6" fmla="*/ 19 w 52"/>
                  <a:gd name="T7" fmla="*/ 0 h 7"/>
                  <a:gd name="T8" fmla="*/ 0 w 52"/>
                  <a:gd name="T9" fmla="*/ 0 h 7"/>
                  <a:gd name="T10" fmla="*/ 5 w 52"/>
                  <a:gd name="T11" fmla="*/ 2 h 7"/>
                  <a:gd name="T12" fmla="*/ 19 w 52"/>
                  <a:gd name="T13" fmla="*/ 3 h 7"/>
                  <a:gd name="T14" fmla="*/ 35 w 52"/>
                  <a:gd name="T15" fmla="*/ 6 h 7"/>
                  <a:gd name="T16" fmla="*/ 46 w 52"/>
                  <a:gd name="T17" fmla="*/ 7 h 7"/>
                  <a:gd name="T18" fmla="*/ 52 w 52"/>
                  <a:gd name="T19" fmla="*/ 7 h 7"/>
                  <a:gd name="T20" fmla="*/ 52 w 52"/>
                  <a:gd name="T21" fmla="*/ 7 h 7"/>
                  <a:gd name="T22" fmla="*/ 50 w 52"/>
                  <a:gd name="T23" fmla="*/ 6 h 7"/>
                  <a:gd name="T24" fmla="*/ 49 w 52"/>
                  <a:gd name="T25" fmla="*/ 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7"/>
                  <a:gd name="T41" fmla="*/ 52 w 52"/>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7">
                    <a:moveTo>
                      <a:pt x="49" y="6"/>
                    </a:moveTo>
                    <a:lnTo>
                      <a:pt x="45" y="4"/>
                    </a:lnTo>
                    <a:lnTo>
                      <a:pt x="39" y="2"/>
                    </a:lnTo>
                    <a:lnTo>
                      <a:pt x="19" y="0"/>
                    </a:lnTo>
                    <a:lnTo>
                      <a:pt x="0" y="0"/>
                    </a:lnTo>
                    <a:lnTo>
                      <a:pt x="5" y="2"/>
                    </a:lnTo>
                    <a:lnTo>
                      <a:pt x="19" y="3"/>
                    </a:lnTo>
                    <a:lnTo>
                      <a:pt x="35" y="6"/>
                    </a:lnTo>
                    <a:lnTo>
                      <a:pt x="46" y="7"/>
                    </a:lnTo>
                    <a:lnTo>
                      <a:pt x="52" y="7"/>
                    </a:lnTo>
                    <a:lnTo>
                      <a:pt x="50" y="6"/>
                    </a:lnTo>
                    <a:lnTo>
                      <a:pt x="49" y="6"/>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16" name="Freeform 370"/>
              <p:cNvSpPr>
                <a:spLocks/>
              </p:cNvSpPr>
              <p:nvPr/>
            </p:nvSpPr>
            <p:spPr bwMode="auto">
              <a:xfrm>
                <a:off x="3860" y="3358"/>
                <a:ext cx="103" cy="142"/>
              </a:xfrm>
              <a:custGeom>
                <a:avLst/>
                <a:gdLst>
                  <a:gd name="T0" fmla="*/ 9 w 103"/>
                  <a:gd name="T1" fmla="*/ 119 h 142"/>
                  <a:gd name="T2" fmla="*/ 16 w 103"/>
                  <a:gd name="T3" fmla="*/ 133 h 142"/>
                  <a:gd name="T4" fmla="*/ 39 w 103"/>
                  <a:gd name="T5" fmla="*/ 142 h 142"/>
                  <a:gd name="T6" fmla="*/ 79 w 103"/>
                  <a:gd name="T7" fmla="*/ 135 h 142"/>
                  <a:gd name="T8" fmla="*/ 97 w 103"/>
                  <a:gd name="T9" fmla="*/ 127 h 142"/>
                  <a:gd name="T10" fmla="*/ 99 w 103"/>
                  <a:gd name="T11" fmla="*/ 118 h 142"/>
                  <a:gd name="T12" fmla="*/ 97 w 103"/>
                  <a:gd name="T13" fmla="*/ 116 h 142"/>
                  <a:gd name="T14" fmla="*/ 84 w 103"/>
                  <a:gd name="T15" fmla="*/ 120 h 142"/>
                  <a:gd name="T16" fmla="*/ 61 w 103"/>
                  <a:gd name="T17" fmla="*/ 129 h 142"/>
                  <a:gd name="T18" fmla="*/ 54 w 103"/>
                  <a:gd name="T19" fmla="*/ 131 h 142"/>
                  <a:gd name="T20" fmla="*/ 65 w 103"/>
                  <a:gd name="T21" fmla="*/ 125 h 142"/>
                  <a:gd name="T22" fmla="*/ 93 w 103"/>
                  <a:gd name="T23" fmla="*/ 112 h 142"/>
                  <a:gd name="T24" fmla="*/ 103 w 103"/>
                  <a:gd name="T25" fmla="*/ 104 h 142"/>
                  <a:gd name="T26" fmla="*/ 103 w 103"/>
                  <a:gd name="T27" fmla="*/ 96 h 142"/>
                  <a:gd name="T28" fmla="*/ 97 w 103"/>
                  <a:gd name="T29" fmla="*/ 96 h 142"/>
                  <a:gd name="T30" fmla="*/ 71 w 103"/>
                  <a:gd name="T31" fmla="*/ 111 h 142"/>
                  <a:gd name="T32" fmla="*/ 54 w 103"/>
                  <a:gd name="T33" fmla="*/ 119 h 142"/>
                  <a:gd name="T34" fmla="*/ 69 w 103"/>
                  <a:gd name="T35" fmla="*/ 110 h 142"/>
                  <a:gd name="T36" fmla="*/ 95 w 103"/>
                  <a:gd name="T37" fmla="*/ 92 h 142"/>
                  <a:gd name="T38" fmla="*/ 103 w 103"/>
                  <a:gd name="T39" fmla="*/ 84 h 142"/>
                  <a:gd name="T40" fmla="*/ 101 w 103"/>
                  <a:gd name="T41" fmla="*/ 75 h 142"/>
                  <a:gd name="T42" fmla="*/ 99 w 103"/>
                  <a:gd name="T43" fmla="*/ 75 h 142"/>
                  <a:gd name="T44" fmla="*/ 95 w 103"/>
                  <a:gd name="T45" fmla="*/ 77 h 142"/>
                  <a:gd name="T46" fmla="*/ 87 w 103"/>
                  <a:gd name="T47" fmla="*/ 85 h 142"/>
                  <a:gd name="T48" fmla="*/ 53 w 103"/>
                  <a:gd name="T49" fmla="*/ 111 h 142"/>
                  <a:gd name="T50" fmla="*/ 53 w 103"/>
                  <a:gd name="T51" fmla="*/ 110 h 142"/>
                  <a:gd name="T52" fmla="*/ 88 w 103"/>
                  <a:gd name="T53" fmla="*/ 77 h 142"/>
                  <a:gd name="T54" fmla="*/ 97 w 103"/>
                  <a:gd name="T55" fmla="*/ 70 h 142"/>
                  <a:gd name="T56" fmla="*/ 98 w 103"/>
                  <a:gd name="T57" fmla="*/ 65 h 142"/>
                  <a:gd name="T58" fmla="*/ 97 w 103"/>
                  <a:gd name="T59" fmla="*/ 58 h 142"/>
                  <a:gd name="T60" fmla="*/ 91 w 103"/>
                  <a:gd name="T61" fmla="*/ 51 h 142"/>
                  <a:gd name="T62" fmla="*/ 86 w 103"/>
                  <a:gd name="T63" fmla="*/ 58 h 142"/>
                  <a:gd name="T64" fmla="*/ 68 w 103"/>
                  <a:gd name="T65" fmla="*/ 80 h 142"/>
                  <a:gd name="T66" fmla="*/ 49 w 103"/>
                  <a:gd name="T67" fmla="*/ 100 h 142"/>
                  <a:gd name="T68" fmla="*/ 49 w 103"/>
                  <a:gd name="T69" fmla="*/ 97 h 142"/>
                  <a:gd name="T70" fmla="*/ 67 w 103"/>
                  <a:gd name="T71" fmla="*/ 77 h 142"/>
                  <a:gd name="T72" fmla="*/ 86 w 103"/>
                  <a:gd name="T73" fmla="*/ 51 h 142"/>
                  <a:gd name="T74" fmla="*/ 88 w 103"/>
                  <a:gd name="T75" fmla="*/ 45 h 142"/>
                  <a:gd name="T76" fmla="*/ 87 w 103"/>
                  <a:gd name="T77" fmla="*/ 40 h 142"/>
                  <a:gd name="T78" fmla="*/ 79 w 103"/>
                  <a:gd name="T79" fmla="*/ 30 h 142"/>
                  <a:gd name="T80" fmla="*/ 65 w 103"/>
                  <a:gd name="T81" fmla="*/ 55 h 142"/>
                  <a:gd name="T82" fmla="*/ 44 w 103"/>
                  <a:gd name="T83" fmla="*/ 88 h 142"/>
                  <a:gd name="T84" fmla="*/ 41 w 103"/>
                  <a:gd name="T85" fmla="*/ 85 h 142"/>
                  <a:gd name="T86" fmla="*/ 61 w 103"/>
                  <a:gd name="T87" fmla="*/ 51 h 142"/>
                  <a:gd name="T88" fmla="*/ 72 w 103"/>
                  <a:gd name="T89" fmla="*/ 28 h 142"/>
                  <a:gd name="T90" fmla="*/ 71 w 103"/>
                  <a:gd name="T91" fmla="*/ 21 h 142"/>
                  <a:gd name="T92" fmla="*/ 64 w 103"/>
                  <a:gd name="T93" fmla="*/ 14 h 142"/>
                  <a:gd name="T94" fmla="*/ 54 w 103"/>
                  <a:gd name="T95" fmla="*/ 11 h 142"/>
                  <a:gd name="T96" fmla="*/ 56 w 103"/>
                  <a:gd name="T97" fmla="*/ 20 h 142"/>
                  <a:gd name="T98" fmla="*/ 54 w 103"/>
                  <a:gd name="T99" fmla="*/ 28 h 142"/>
                  <a:gd name="T100" fmla="*/ 52 w 103"/>
                  <a:gd name="T101" fmla="*/ 41 h 142"/>
                  <a:gd name="T102" fmla="*/ 34 w 103"/>
                  <a:gd name="T103" fmla="*/ 77 h 142"/>
                  <a:gd name="T104" fmla="*/ 31 w 103"/>
                  <a:gd name="T105" fmla="*/ 75 h 142"/>
                  <a:gd name="T106" fmla="*/ 48 w 103"/>
                  <a:gd name="T107" fmla="*/ 36 h 142"/>
                  <a:gd name="T108" fmla="*/ 49 w 103"/>
                  <a:gd name="T109" fmla="*/ 24 h 142"/>
                  <a:gd name="T110" fmla="*/ 46 w 103"/>
                  <a:gd name="T111" fmla="*/ 14 h 142"/>
                  <a:gd name="T112" fmla="*/ 42 w 103"/>
                  <a:gd name="T113" fmla="*/ 7 h 142"/>
                  <a:gd name="T114" fmla="*/ 34 w 103"/>
                  <a:gd name="T115" fmla="*/ 0 h 142"/>
                  <a:gd name="T116" fmla="*/ 20 w 103"/>
                  <a:gd name="T117" fmla="*/ 60 h 142"/>
                  <a:gd name="T118" fmla="*/ 0 w 103"/>
                  <a:gd name="T119" fmla="*/ 110 h 142"/>
                  <a:gd name="T120" fmla="*/ 1 w 103"/>
                  <a:gd name="T121" fmla="*/ 111 h 142"/>
                  <a:gd name="T122" fmla="*/ 7 w 103"/>
                  <a:gd name="T123" fmla="*/ 116 h 1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
                  <a:gd name="T187" fmla="*/ 0 h 142"/>
                  <a:gd name="T188" fmla="*/ 103 w 103"/>
                  <a:gd name="T189" fmla="*/ 142 h 1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 h="142">
                    <a:moveTo>
                      <a:pt x="7" y="116"/>
                    </a:moveTo>
                    <a:lnTo>
                      <a:pt x="9" y="119"/>
                    </a:lnTo>
                    <a:lnTo>
                      <a:pt x="12" y="125"/>
                    </a:lnTo>
                    <a:lnTo>
                      <a:pt x="16" y="133"/>
                    </a:lnTo>
                    <a:lnTo>
                      <a:pt x="18" y="142"/>
                    </a:lnTo>
                    <a:lnTo>
                      <a:pt x="39" y="142"/>
                    </a:lnTo>
                    <a:lnTo>
                      <a:pt x="56" y="141"/>
                    </a:lnTo>
                    <a:lnTo>
                      <a:pt x="79" y="135"/>
                    </a:lnTo>
                    <a:lnTo>
                      <a:pt x="93" y="130"/>
                    </a:lnTo>
                    <a:lnTo>
                      <a:pt x="97" y="127"/>
                    </a:lnTo>
                    <a:lnTo>
                      <a:pt x="99" y="120"/>
                    </a:lnTo>
                    <a:lnTo>
                      <a:pt x="99" y="118"/>
                    </a:lnTo>
                    <a:lnTo>
                      <a:pt x="99" y="116"/>
                    </a:lnTo>
                    <a:lnTo>
                      <a:pt x="97" y="116"/>
                    </a:lnTo>
                    <a:lnTo>
                      <a:pt x="94" y="116"/>
                    </a:lnTo>
                    <a:lnTo>
                      <a:pt x="84" y="120"/>
                    </a:lnTo>
                    <a:lnTo>
                      <a:pt x="73" y="125"/>
                    </a:lnTo>
                    <a:lnTo>
                      <a:pt x="61" y="129"/>
                    </a:lnTo>
                    <a:lnTo>
                      <a:pt x="54" y="131"/>
                    </a:lnTo>
                    <a:lnTo>
                      <a:pt x="54" y="130"/>
                    </a:lnTo>
                    <a:lnTo>
                      <a:pt x="65" y="125"/>
                    </a:lnTo>
                    <a:lnTo>
                      <a:pt x="79" y="119"/>
                    </a:lnTo>
                    <a:lnTo>
                      <a:pt x="93" y="112"/>
                    </a:lnTo>
                    <a:lnTo>
                      <a:pt x="101" y="108"/>
                    </a:lnTo>
                    <a:lnTo>
                      <a:pt x="103" y="104"/>
                    </a:lnTo>
                    <a:lnTo>
                      <a:pt x="103" y="100"/>
                    </a:lnTo>
                    <a:lnTo>
                      <a:pt x="103" y="96"/>
                    </a:lnTo>
                    <a:lnTo>
                      <a:pt x="102" y="95"/>
                    </a:lnTo>
                    <a:lnTo>
                      <a:pt x="97" y="96"/>
                    </a:lnTo>
                    <a:lnTo>
                      <a:pt x="86" y="103"/>
                    </a:lnTo>
                    <a:lnTo>
                      <a:pt x="71" y="111"/>
                    </a:lnTo>
                    <a:lnTo>
                      <a:pt x="54" y="120"/>
                    </a:lnTo>
                    <a:lnTo>
                      <a:pt x="54" y="119"/>
                    </a:lnTo>
                    <a:lnTo>
                      <a:pt x="54" y="118"/>
                    </a:lnTo>
                    <a:lnTo>
                      <a:pt x="69" y="110"/>
                    </a:lnTo>
                    <a:lnTo>
                      <a:pt x="83" y="100"/>
                    </a:lnTo>
                    <a:lnTo>
                      <a:pt x="95" y="92"/>
                    </a:lnTo>
                    <a:lnTo>
                      <a:pt x="102" y="88"/>
                    </a:lnTo>
                    <a:lnTo>
                      <a:pt x="103" y="84"/>
                    </a:lnTo>
                    <a:lnTo>
                      <a:pt x="102" y="78"/>
                    </a:lnTo>
                    <a:lnTo>
                      <a:pt x="101" y="75"/>
                    </a:lnTo>
                    <a:lnTo>
                      <a:pt x="99" y="75"/>
                    </a:lnTo>
                    <a:lnTo>
                      <a:pt x="98" y="75"/>
                    </a:lnTo>
                    <a:lnTo>
                      <a:pt x="95" y="77"/>
                    </a:lnTo>
                    <a:lnTo>
                      <a:pt x="94" y="78"/>
                    </a:lnTo>
                    <a:lnTo>
                      <a:pt x="87" y="85"/>
                    </a:lnTo>
                    <a:lnTo>
                      <a:pt x="75" y="95"/>
                    </a:lnTo>
                    <a:lnTo>
                      <a:pt x="53" y="111"/>
                    </a:lnTo>
                    <a:lnTo>
                      <a:pt x="53" y="110"/>
                    </a:lnTo>
                    <a:lnTo>
                      <a:pt x="73" y="90"/>
                    </a:lnTo>
                    <a:lnTo>
                      <a:pt x="88" y="77"/>
                    </a:lnTo>
                    <a:lnTo>
                      <a:pt x="93" y="73"/>
                    </a:lnTo>
                    <a:lnTo>
                      <a:pt x="97" y="70"/>
                    </a:lnTo>
                    <a:lnTo>
                      <a:pt x="98" y="67"/>
                    </a:lnTo>
                    <a:lnTo>
                      <a:pt x="98" y="65"/>
                    </a:lnTo>
                    <a:lnTo>
                      <a:pt x="98" y="62"/>
                    </a:lnTo>
                    <a:lnTo>
                      <a:pt x="97" y="58"/>
                    </a:lnTo>
                    <a:lnTo>
                      <a:pt x="94" y="52"/>
                    </a:lnTo>
                    <a:lnTo>
                      <a:pt x="91" y="51"/>
                    </a:lnTo>
                    <a:lnTo>
                      <a:pt x="88" y="55"/>
                    </a:lnTo>
                    <a:lnTo>
                      <a:pt x="86" y="58"/>
                    </a:lnTo>
                    <a:lnTo>
                      <a:pt x="76" y="70"/>
                    </a:lnTo>
                    <a:lnTo>
                      <a:pt x="68" y="80"/>
                    </a:lnTo>
                    <a:lnTo>
                      <a:pt x="58" y="90"/>
                    </a:lnTo>
                    <a:lnTo>
                      <a:pt x="49" y="100"/>
                    </a:lnTo>
                    <a:lnTo>
                      <a:pt x="49" y="99"/>
                    </a:lnTo>
                    <a:lnTo>
                      <a:pt x="49" y="97"/>
                    </a:lnTo>
                    <a:lnTo>
                      <a:pt x="58" y="86"/>
                    </a:lnTo>
                    <a:lnTo>
                      <a:pt x="67" y="77"/>
                    </a:lnTo>
                    <a:lnTo>
                      <a:pt x="79" y="60"/>
                    </a:lnTo>
                    <a:lnTo>
                      <a:pt x="86" y="51"/>
                    </a:lnTo>
                    <a:lnTo>
                      <a:pt x="87" y="47"/>
                    </a:lnTo>
                    <a:lnTo>
                      <a:pt x="88" y="45"/>
                    </a:lnTo>
                    <a:lnTo>
                      <a:pt x="88" y="43"/>
                    </a:lnTo>
                    <a:lnTo>
                      <a:pt x="87" y="40"/>
                    </a:lnTo>
                    <a:lnTo>
                      <a:pt x="83" y="33"/>
                    </a:lnTo>
                    <a:lnTo>
                      <a:pt x="79" y="30"/>
                    </a:lnTo>
                    <a:lnTo>
                      <a:pt x="75" y="40"/>
                    </a:lnTo>
                    <a:lnTo>
                      <a:pt x="65" y="55"/>
                    </a:lnTo>
                    <a:lnTo>
                      <a:pt x="52" y="75"/>
                    </a:lnTo>
                    <a:lnTo>
                      <a:pt x="44" y="88"/>
                    </a:lnTo>
                    <a:lnTo>
                      <a:pt x="42" y="86"/>
                    </a:lnTo>
                    <a:lnTo>
                      <a:pt x="41" y="85"/>
                    </a:lnTo>
                    <a:lnTo>
                      <a:pt x="52" y="69"/>
                    </a:lnTo>
                    <a:lnTo>
                      <a:pt x="61" y="51"/>
                    </a:lnTo>
                    <a:lnTo>
                      <a:pt x="69" y="37"/>
                    </a:lnTo>
                    <a:lnTo>
                      <a:pt x="72" y="28"/>
                    </a:lnTo>
                    <a:lnTo>
                      <a:pt x="72" y="25"/>
                    </a:lnTo>
                    <a:lnTo>
                      <a:pt x="71" y="21"/>
                    </a:lnTo>
                    <a:lnTo>
                      <a:pt x="68" y="18"/>
                    </a:lnTo>
                    <a:lnTo>
                      <a:pt x="64" y="14"/>
                    </a:lnTo>
                    <a:lnTo>
                      <a:pt x="58" y="11"/>
                    </a:lnTo>
                    <a:lnTo>
                      <a:pt x="54" y="11"/>
                    </a:lnTo>
                    <a:lnTo>
                      <a:pt x="56" y="15"/>
                    </a:lnTo>
                    <a:lnTo>
                      <a:pt x="56" y="20"/>
                    </a:lnTo>
                    <a:lnTo>
                      <a:pt x="56" y="24"/>
                    </a:lnTo>
                    <a:lnTo>
                      <a:pt x="54" y="28"/>
                    </a:lnTo>
                    <a:lnTo>
                      <a:pt x="53" y="36"/>
                    </a:lnTo>
                    <a:lnTo>
                      <a:pt x="52" y="41"/>
                    </a:lnTo>
                    <a:lnTo>
                      <a:pt x="44" y="60"/>
                    </a:lnTo>
                    <a:lnTo>
                      <a:pt x="34" y="77"/>
                    </a:lnTo>
                    <a:lnTo>
                      <a:pt x="33" y="75"/>
                    </a:lnTo>
                    <a:lnTo>
                      <a:pt x="31" y="75"/>
                    </a:lnTo>
                    <a:lnTo>
                      <a:pt x="41" y="54"/>
                    </a:lnTo>
                    <a:lnTo>
                      <a:pt x="48" y="36"/>
                    </a:lnTo>
                    <a:lnTo>
                      <a:pt x="49" y="29"/>
                    </a:lnTo>
                    <a:lnTo>
                      <a:pt x="49" y="24"/>
                    </a:lnTo>
                    <a:lnTo>
                      <a:pt x="48" y="20"/>
                    </a:lnTo>
                    <a:lnTo>
                      <a:pt x="46" y="14"/>
                    </a:lnTo>
                    <a:lnTo>
                      <a:pt x="45" y="10"/>
                    </a:lnTo>
                    <a:lnTo>
                      <a:pt x="42" y="7"/>
                    </a:lnTo>
                    <a:lnTo>
                      <a:pt x="38" y="3"/>
                    </a:lnTo>
                    <a:lnTo>
                      <a:pt x="34" y="0"/>
                    </a:lnTo>
                    <a:lnTo>
                      <a:pt x="29" y="32"/>
                    </a:lnTo>
                    <a:lnTo>
                      <a:pt x="20" y="60"/>
                    </a:lnTo>
                    <a:lnTo>
                      <a:pt x="12" y="86"/>
                    </a:lnTo>
                    <a:lnTo>
                      <a:pt x="0" y="110"/>
                    </a:lnTo>
                    <a:lnTo>
                      <a:pt x="1" y="111"/>
                    </a:lnTo>
                    <a:lnTo>
                      <a:pt x="3" y="112"/>
                    </a:lnTo>
                    <a:lnTo>
                      <a:pt x="7" y="116"/>
                    </a:lnTo>
                    <a:close/>
                  </a:path>
                </a:pathLst>
              </a:custGeom>
              <a:solidFill>
                <a:srgbClr val="B1841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17" name="Freeform 371"/>
              <p:cNvSpPr>
                <a:spLocks/>
              </p:cNvSpPr>
              <p:nvPr/>
            </p:nvSpPr>
            <p:spPr bwMode="auto">
              <a:xfrm>
                <a:off x="3573" y="3358"/>
                <a:ext cx="102" cy="142"/>
              </a:xfrm>
              <a:custGeom>
                <a:avLst/>
                <a:gdLst>
                  <a:gd name="T0" fmla="*/ 94 w 102"/>
                  <a:gd name="T1" fmla="*/ 119 h 142"/>
                  <a:gd name="T2" fmla="*/ 87 w 102"/>
                  <a:gd name="T3" fmla="*/ 133 h 142"/>
                  <a:gd name="T4" fmla="*/ 64 w 102"/>
                  <a:gd name="T5" fmla="*/ 142 h 142"/>
                  <a:gd name="T6" fmla="*/ 24 w 102"/>
                  <a:gd name="T7" fmla="*/ 135 h 142"/>
                  <a:gd name="T8" fmla="*/ 7 w 102"/>
                  <a:gd name="T9" fmla="*/ 127 h 142"/>
                  <a:gd name="T10" fmla="*/ 3 w 102"/>
                  <a:gd name="T11" fmla="*/ 118 h 142"/>
                  <a:gd name="T12" fmla="*/ 7 w 102"/>
                  <a:gd name="T13" fmla="*/ 116 h 142"/>
                  <a:gd name="T14" fmla="*/ 19 w 102"/>
                  <a:gd name="T15" fmla="*/ 120 h 142"/>
                  <a:gd name="T16" fmla="*/ 42 w 102"/>
                  <a:gd name="T17" fmla="*/ 129 h 142"/>
                  <a:gd name="T18" fmla="*/ 49 w 102"/>
                  <a:gd name="T19" fmla="*/ 131 h 142"/>
                  <a:gd name="T20" fmla="*/ 38 w 102"/>
                  <a:gd name="T21" fmla="*/ 125 h 142"/>
                  <a:gd name="T22" fmla="*/ 11 w 102"/>
                  <a:gd name="T23" fmla="*/ 112 h 142"/>
                  <a:gd name="T24" fmla="*/ 0 w 102"/>
                  <a:gd name="T25" fmla="*/ 104 h 142"/>
                  <a:gd name="T26" fmla="*/ 0 w 102"/>
                  <a:gd name="T27" fmla="*/ 96 h 142"/>
                  <a:gd name="T28" fmla="*/ 7 w 102"/>
                  <a:gd name="T29" fmla="*/ 96 h 142"/>
                  <a:gd name="T30" fmla="*/ 32 w 102"/>
                  <a:gd name="T31" fmla="*/ 111 h 142"/>
                  <a:gd name="T32" fmla="*/ 49 w 102"/>
                  <a:gd name="T33" fmla="*/ 119 h 142"/>
                  <a:gd name="T34" fmla="*/ 34 w 102"/>
                  <a:gd name="T35" fmla="*/ 110 h 142"/>
                  <a:gd name="T36" fmla="*/ 8 w 102"/>
                  <a:gd name="T37" fmla="*/ 92 h 142"/>
                  <a:gd name="T38" fmla="*/ 0 w 102"/>
                  <a:gd name="T39" fmla="*/ 84 h 142"/>
                  <a:gd name="T40" fmla="*/ 1 w 102"/>
                  <a:gd name="T41" fmla="*/ 75 h 142"/>
                  <a:gd name="T42" fmla="*/ 4 w 102"/>
                  <a:gd name="T43" fmla="*/ 75 h 142"/>
                  <a:gd name="T44" fmla="*/ 8 w 102"/>
                  <a:gd name="T45" fmla="*/ 77 h 142"/>
                  <a:gd name="T46" fmla="*/ 16 w 102"/>
                  <a:gd name="T47" fmla="*/ 85 h 142"/>
                  <a:gd name="T48" fmla="*/ 50 w 102"/>
                  <a:gd name="T49" fmla="*/ 111 h 142"/>
                  <a:gd name="T50" fmla="*/ 50 w 102"/>
                  <a:gd name="T51" fmla="*/ 110 h 142"/>
                  <a:gd name="T52" fmla="*/ 15 w 102"/>
                  <a:gd name="T53" fmla="*/ 77 h 142"/>
                  <a:gd name="T54" fmla="*/ 7 w 102"/>
                  <a:gd name="T55" fmla="*/ 70 h 142"/>
                  <a:gd name="T56" fmla="*/ 5 w 102"/>
                  <a:gd name="T57" fmla="*/ 65 h 142"/>
                  <a:gd name="T58" fmla="*/ 7 w 102"/>
                  <a:gd name="T59" fmla="*/ 58 h 142"/>
                  <a:gd name="T60" fmla="*/ 12 w 102"/>
                  <a:gd name="T61" fmla="*/ 51 h 142"/>
                  <a:gd name="T62" fmla="*/ 17 w 102"/>
                  <a:gd name="T63" fmla="*/ 58 h 142"/>
                  <a:gd name="T64" fmla="*/ 35 w 102"/>
                  <a:gd name="T65" fmla="*/ 80 h 142"/>
                  <a:gd name="T66" fmla="*/ 54 w 102"/>
                  <a:gd name="T67" fmla="*/ 100 h 142"/>
                  <a:gd name="T68" fmla="*/ 54 w 102"/>
                  <a:gd name="T69" fmla="*/ 97 h 142"/>
                  <a:gd name="T70" fmla="*/ 37 w 102"/>
                  <a:gd name="T71" fmla="*/ 77 h 142"/>
                  <a:gd name="T72" fmla="*/ 17 w 102"/>
                  <a:gd name="T73" fmla="*/ 51 h 142"/>
                  <a:gd name="T74" fmla="*/ 15 w 102"/>
                  <a:gd name="T75" fmla="*/ 45 h 142"/>
                  <a:gd name="T76" fmla="*/ 16 w 102"/>
                  <a:gd name="T77" fmla="*/ 40 h 142"/>
                  <a:gd name="T78" fmla="*/ 24 w 102"/>
                  <a:gd name="T79" fmla="*/ 30 h 142"/>
                  <a:gd name="T80" fmla="*/ 38 w 102"/>
                  <a:gd name="T81" fmla="*/ 55 h 142"/>
                  <a:gd name="T82" fmla="*/ 60 w 102"/>
                  <a:gd name="T83" fmla="*/ 88 h 142"/>
                  <a:gd name="T84" fmla="*/ 62 w 102"/>
                  <a:gd name="T85" fmla="*/ 85 h 142"/>
                  <a:gd name="T86" fmla="*/ 41 w 102"/>
                  <a:gd name="T87" fmla="*/ 51 h 142"/>
                  <a:gd name="T88" fmla="*/ 31 w 102"/>
                  <a:gd name="T89" fmla="*/ 28 h 142"/>
                  <a:gd name="T90" fmla="*/ 32 w 102"/>
                  <a:gd name="T91" fmla="*/ 21 h 142"/>
                  <a:gd name="T92" fmla="*/ 39 w 102"/>
                  <a:gd name="T93" fmla="*/ 14 h 142"/>
                  <a:gd name="T94" fmla="*/ 49 w 102"/>
                  <a:gd name="T95" fmla="*/ 11 h 142"/>
                  <a:gd name="T96" fmla="*/ 47 w 102"/>
                  <a:gd name="T97" fmla="*/ 20 h 142"/>
                  <a:gd name="T98" fmla="*/ 47 w 102"/>
                  <a:gd name="T99" fmla="*/ 28 h 142"/>
                  <a:gd name="T100" fmla="*/ 52 w 102"/>
                  <a:gd name="T101" fmla="*/ 41 h 142"/>
                  <a:gd name="T102" fmla="*/ 69 w 102"/>
                  <a:gd name="T103" fmla="*/ 77 h 142"/>
                  <a:gd name="T104" fmla="*/ 71 w 102"/>
                  <a:gd name="T105" fmla="*/ 75 h 142"/>
                  <a:gd name="T106" fmla="*/ 56 w 102"/>
                  <a:gd name="T107" fmla="*/ 36 h 142"/>
                  <a:gd name="T108" fmla="*/ 54 w 102"/>
                  <a:gd name="T109" fmla="*/ 24 h 142"/>
                  <a:gd name="T110" fmla="*/ 56 w 102"/>
                  <a:gd name="T111" fmla="*/ 14 h 142"/>
                  <a:gd name="T112" fmla="*/ 61 w 102"/>
                  <a:gd name="T113" fmla="*/ 7 h 142"/>
                  <a:gd name="T114" fmla="*/ 69 w 102"/>
                  <a:gd name="T115" fmla="*/ 0 h 142"/>
                  <a:gd name="T116" fmla="*/ 83 w 102"/>
                  <a:gd name="T117" fmla="*/ 60 h 142"/>
                  <a:gd name="T118" fmla="*/ 102 w 102"/>
                  <a:gd name="T119" fmla="*/ 110 h 142"/>
                  <a:gd name="T120" fmla="*/ 102 w 102"/>
                  <a:gd name="T121" fmla="*/ 111 h 142"/>
                  <a:gd name="T122" fmla="*/ 96 w 102"/>
                  <a:gd name="T123" fmla="*/ 116 h 1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
                  <a:gd name="T187" fmla="*/ 0 h 142"/>
                  <a:gd name="T188" fmla="*/ 102 w 102"/>
                  <a:gd name="T189" fmla="*/ 142 h 1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 h="142">
                    <a:moveTo>
                      <a:pt x="96" y="116"/>
                    </a:moveTo>
                    <a:lnTo>
                      <a:pt x="94" y="119"/>
                    </a:lnTo>
                    <a:lnTo>
                      <a:pt x="90" y="125"/>
                    </a:lnTo>
                    <a:lnTo>
                      <a:pt x="87" y="133"/>
                    </a:lnTo>
                    <a:lnTo>
                      <a:pt x="86" y="142"/>
                    </a:lnTo>
                    <a:lnTo>
                      <a:pt x="64" y="142"/>
                    </a:lnTo>
                    <a:lnTo>
                      <a:pt x="47" y="141"/>
                    </a:lnTo>
                    <a:lnTo>
                      <a:pt x="24" y="135"/>
                    </a:lnTo>
                    <a:lnTo>
                      <a:pt x="11" y="130"/>
                    </a:lnTo>
                    <a:lnTo>
                      <a:pt x="7" y="127"/>
                    </a:lnTo>
                    <a:lnTo>
                      <a:pt x="4" y="120"/>
                    </a:lnTo>
                    <a:lnTo>
                      <a:pt x="3" y="118"/>
                    </a:lnTo>
                    <a:lnTo>
                      <a:pt x="4" y="116"/>
                    </a:lnTo>
                    <a:lnTo>
                      <a:pt x="7" y="116"/>
                    </a:lnTo>
                    <a:lnTo>
                      <a:pt x="9" y="116"/>
                    </a:lnTo>
                    <a:lnTo>
                      <a:pt x="19" y="120"/>
                    </a:lnTo>
                    <a:lnTo>
                      <a:pt x="30" y="125"/>
                    </a:lnTo>
                    <a:lnTo>
                      <a:pt x="42" y="129"/>
                    </a:lnTo>
                    <a:lnTo>
                      <a:pt x="49" y="131"/>
                    </a:lnTo>
                    <a:lnTo>
                      <a:pt x="49" y="130"/>
                    </a:lnTo>
                    <a:lnTo>
                      <a:pt x="38" y="125"/>
                    </a:lnTo>
                    <a:lnTo>
                      <a:pt x="24" y="119"/>
                    </a:lnTo>
                    <a:lnTo>
                      <a:pt x="11" y="112"/>
                    </a:lnTo>
                    <a:lnTo>
                      <a:pt x="3" y="108"/>
                    </a:lnTo>
                    <a:lnTo>
                      <a:pt x="0" y="104"/>
                    </a:lnTo>
                    <a:lnTo>
                      <a:pt x="0" y="100"/>
                    </a:lnTo>
                    <a:lnTo>
                      <a:pt x="0" y="96"/>
                    </a:lnTo>
                    <a:lnTo>
                      <a:pt x="1" y="95"/>
                    </a:lnTo>
                    <a:lnTo>
                      <a:pt x="7" y="96"/>
                    </a:lnTo>
                    <a:lnTo>
                      <a:pt x="17" y="103"/>
                    </a:lnTo>
                    <a:lnTo>
                      <a:pt x="32" y="111"/>
                    </a:lnTo>
                    <a:lnTo>
                      <a:pt x="49" y="120"/>
                    </a:lnTo>
                    <a:lnTo>
                      <a:pt x="49" y="119"/>
                    </a:lnTo>
                    <a:lnTo>
                      <a:pt x="49" y="118"/>
                    </a:lnTo>
                    <a:lnTo>
                      <a:pt x="34" y="110"/>
                    </a:lnTo>
                    <a:lnTo>
                      <a:pt x="20" y="100"/>
                    </a:lnTo>
                    <a:lnTo>
                      <a:pt x="8" y="92"/>
                    </a:lnTo>
                    <a:lnTo>
                      <a:pt x="1" y="88"/>
                    </a:lnTo>
                    <a:lnTo>
                      <a:pt x="0" y="84"/>
                    </a:lnTo>
                    <a:lnTo>
                      <a:pt x="1" y="78"/>
                    </a:lnTo>
                    <a:lnTo>
                      <a:pt x="1" y="75"/>
                    </a:lnTo>
                    <a:lnTo>
                      <a:pt x="3" y="75"/>
                    </a:lnTo>
                    <a:lnTo>
                      <a:pt x="4" y="75"/>
                    </a:lnTo>
                    <a:lnTo>
                      <a:pt x="5" y="75"/>
                    </a:lnTo>
                    <a:lnTo>
                      <a:pt x="8" y="77"/>
                    </a:lnTo>
                    <a:lnTo>
                      <a:pt x="9" y="78"/>
                    </a:lnTo>
                    <a:lnTo>
                      <a:pt x="16" y="85"/>
                    </a:lnTo>
                    <a:lnTo>
                      <a:pt x="28" y="95"/>
                    </a:lnTo>
                    <a:lnTo>
                      <a:pt x="50" y="111"/>
                    </a:lnTo>
                    <a:lnTo>
                      <a:pt x="50" y="110"/>
                    </a:lnTo>
                    <a:lnTo>
                      <a:pt x="30" y="90"/>
                    </a:lnTo>
                    <a:lnTo>
                      <a:pt x="15" y="77"/>
                    </a:lnTo>
                    <a:lnTo>
                      <a:pt x="11" y="73"/>
                    </a:lnTo>
                    <a:lnTo>
                      <a:pt x="7" y="70"/>
                    </a:lnTo>
                    <a:lnTo>
                      <a:pt x="5" y="67"/>
                    </a:lnTo>
                    <a:lnTo>
                      <a:pt x="5" y="65"/>
                    </a:lnTo>
                    <a:lnTo>
                      <a:pt x="5" y="62"/>
                    </a:lnTo>
                    <a:lnTo>
                      <a:pt x="7" y="58"/>
                    </a:lnTo>
                    <a:lnTo>
                      <a:pt x="9" y="52"/>
                    </a:lnTo>
                    <a:lnTo>
                      <a:pt x="12" y="51"/>
                    </a:lnTo>
                    <a:lnTo>
                      <a:pt x="15" y="55"/>
                    </a:lnTo>
                    <a:lnTo>
                      <a:pt x="17" y="58"/>
                    </a:lnTo>
                    <a:lnTo>
                      <a:pt x="27" y="70"/>
                    </a:lnTo>
                    <a:lnTo>
                      <a:pt x="35" y="80"/>
                    </a:lnTo>
                    <a:lnTo>
                      <a:pt x="45" y="90"/>
                    </a:lnTo>
                    <a:lnTo>
                      <a:pt x="54" y="100"/>
                    </a:lnTo>
                    <a:lnTo>
                      <a:pt x="54" y="99"/>
                    </a:lnTo>
                    <a:lnTo>
                      <a:pt x="54" y="97"/>
                    </a:lnTo>
                    <a:lnTo>
                      <a:pt x="45" y="86"/>
                    </a:lnTo>
                    <a:lnTo>
                      <a:pt x="37" y="77"/>
                    </a:lnTo>
                    <a:lnTo>
                      <a:pt x="24" y="60"/>
                    </a:lnTo>
                    <a:lnTo>
                      <a:pt x="17" y="51"/>
                    </a:lnTo>
                    <a:lnTo>
                      <a:pt x="16" y="47"/>
                    </a:lnTo>
                    <a:lnTo>
                      <a:pt x="15" y="45"/>
                    </a:lnTo>
                    <a:lnTo>
                      <a:pt x="15" y="43"/>
                    </a:lnTo>
                    <a:lnTo>
                      <a:pt x="16" y="40"/>
                    </a:lnTo>
                    <a:lnTo>
                      <a:pt x="20" y="33"/>
                    </a:lnTo>
                    <a:lnTo>
                      <a:pt x="24" y="30"/>
                    </a:lnTo>
                    <a:lnTo>
                      <a:pt x="28" y="40"/>
                    </a:lnTo>
                    <a:lnTo>
                      <a:pt x="38" y="55"/>
                    </a:lnTo>
                    <a:lnTo>
                      <a:pt x="52" y="75"/>
                    </a:lnTo>
                    <a:lnTo>
                      <a:pt x="60" y="88"/>
                    </a:lnTo>
                    <a:lnTo>
                      <a:pt x="61" y="86"/>
                    </a:lnTo>
                    <a:lnTo>
                      <a:pt x="62" y="85"/>
                    </a:lnTo>
                    <a:lnTo>
                      <a:pt x="52" y="69"/>
                    </a:lnTo>
                    <a:lnTo>
                      <a:pt x="41" y="51"/>
                    </a:lnTo>
                    <a:lnTo>
                      <a:pt x="34" y="37"/>
                    </a:lnTo>
                    <a:lnTo>
                      <a:pt x="31" y="28"/>
                    </a:lnTo>
                    <a:lnTo>
                      <a:pt x="31" y="25"/>
                    </a:lnTo>
                    <a:lnTo>
                      <a:pt x="32" y="21"/>
                    </a:lnTo>
                    <a:lnTo>
                      <a:pt x="35" y="18"/>
                    </a:lnTo>
                    <a:lnTo>
                      <a:pt x="39" y="14"/>
                    </a:lnTo>
                    <a:lnTo>
                      <a:pt x="45" y="11"/>
                    </a:lnTo>
                    <a:lnTo>
                      <a:pt x="49" y="11"/>
                    </a:lnTo>
                    <a:lnTo>
                      <a:pt x="47" y="15"/>
                    </a:lnTo>
                    <a:lnTo>
                      <a:pt x="47" y="20"/>
                    </a:lnTo>
                    <a:lnTo>
                      <a:pt x="47" y="24"/>
                    </a:lnTo>
                    <a:lnTo>
                      <a:pt x="47" y="28"/>
                    </a:lnTo>
                    <a:lnTo>
                      <a:pt x="50" y="36"/>
                    </a:lnTo>
                    <a:lnTo>
                      <a:pt x="52" y="41"/>
                    </a:lnTo>
                    <a:lnTo>
                      <a:pt x="60" y="60"/>
                    </a:lnTo>
                    <a:lnTo>
                      <a:pt x="69" y="77"/>
                    </a:lnTo>
                    <a:lnTo>
                      <a:pt x="71" y="75"/>
                    </a:lnTo>
                    <a:lnTo>
                      <a:pt x="62" y="54"/>
                    </a:lnTo>
                    <a:lnTo>
                      <a:pt x="56" y="36"/>
                    </a:lnTo>
                    <a:lnTo>
                      <a:pt x="54" y="29"/>
                    </a:lnTo>
                    <a:lnTo>
                      <a:pt x="54" y="24"/>
                    </a:lnTo>
                    <a:lnTo>
                      <a:pt x="56" y="20"/>
                    </a:lnTo>
                    <a:lnTo>
                      <a:pt x="56" y="14"/>
                    </a:lnTo>
                    <a:lnTo>
                      <a:pt x="58" y="10"/>
                    </a:lnTo>
                    <a:lnTo>
                      <a:pt x="61" y="7"/>
                    </a:lnTo>
                    <a:lnTo>
                      <a:pt x="65" y="3"/>
                    </a:lnTo>
                    <a:lnTo>
                      <a:pt x="69" y="0"/>
                    </a:lnTo>
                    <a:lnTo>
                      <a:pt x="75" y="32"/>
                    </a:lnTo>
                    <a:lnTo>
                      <a:pt x="83" y="60"/>
                    </a:lnTo>
                    <a:lnTo>
                      <a:pt x="91" y="86"/>
                    </a:lnTo>
                    <a:lnTo>
                      <a:pt x="102" y="110"/>
                    </a:lnTo>
                    <a:lnTo>
                      <a:pt x="102" y="111"/>
                    </a:lnTo>
                    <a:lnTo>
                      <a:pt x="99" y="112"/>
                    </a:lnTo>
                    <a:lnTo>
                      <a:pt x="96" y="116"/>
                    </a:lnTo>
                    <a:close/>
                  </a:path>
                </a:pathLst>
              </a:custGeom>
              <a:solidFill>
                <a:srgbClr val="B1841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18" name="Freeform 372"/>
              <p:cNvSpPr>
                <a:spLocks/>
              </p:cNvSpPr>
              <p:nvPr/>
            </p:nvSpPr>
            <p:spPr bwMode="auto">
              <a:xfrm>
                <a:off x="3625" y="3780"/>
                <a:ext cx="285" cy="97"/>
              </a:xfrm>
              <a:custGeom>
                <a:avLst/>
                <a:gdLst>
                  <a:gd name="T0" fmla="*/ 43 w 285"/>
                  <a:gd name="T1" fmla="*/ 1 h 97"/>
                  <a:gd name="T2" fmla="*/ 53 w 285"/>
                  <a:gd name="T3" fmla="*/ 12 h 97"/>
                  <a:gd name="T4" fmla="*/ 62 w 285"/>
                  <a:gd name="T5" fmla="*/ 23 h 97"/>
                  <a:gd name="T6" fmla="*/ 74 w 285"/>
                  <a:gd name="T7" fmla="*/ 32 h 97"/>
                  <a:gd name="T8" fmla="*/ 87 w 285"/>
                  <a:gd name="T9" fmla="*/ 41 h 97"/>
                  <a:gd name="T10" fmla="*/ 99 w 285"/>
                  <a:gd name="T11" fmla="*/ 47 h 97"/>
                  <a:gd name="T12" fmla="*/ 114 w 285"/>
                  <a:gd name="T13" fmla="*/ 52 h 97"/>
                  <a:gd name="T14" fmla="*/ 127 w 285"/>
                  <a:gd name="T15" fmla="*/ 54 h 97"/>
                  <a:gd name="T16" fmla="*/ 142 w 285"/>
                  <a:gd name="T17" fmla="*/ 56 h 97"/>
                  <a:gd name="T18" fmla="*/ 159 w 285"/>
                  <a:gd name="T19" fmla="*/ 54 h 97"/>
                  <a:gd name="T20" fmla="*/ 172 w 285"/>
                  <a:gd name="T21" fmla="*/ 52 h 97"/>
                  <a:gd name="T22" fmla="*/ 186 w 285"/>
                  <a:gd name="T23" fmla="*/ 47 h 97"/>
                  <a:gd name="T24" fmla="*/ 200 w 285"/>
                  <a:gd name="T25" fmla="*/ 41 h 97"/>
                  <a:gd name="T26" fmla="*/ 212 w 285"/>
                  <a:gd name="T27" fmla="*/ 32 h 97"/>
                  <a:gd name="T28" fmla="*/ 224 w 285"/>
                  <a:gd name="T29" fmla="*/ 23 h 97"/>
                  <a:gd name="T30" fmla="*/ 234 w 285"/>
                  <a:gd name="T31" fmla="*/ 13 h 97"/>
                  <a:gd name="T32" fmla="*/ 243 w 285"/>
                  <a:gd name="T33" fmla="*/ 1 h 97"/>
                  <a:gd name="T34" fmla="*/ 243 w 285"/>
                  <a:gd name="T35" fmla="*/ 1 h 97"/>
                  <a:gd name="T36" fmla="*/ 243 w 285"/>
                  <a:gd name="T37" fmla="*/ 0 h 97"/>
                  <a:gd name="T38" fmla="*/ 244 w 285"/>
                  <a:gd name="T39" fmla="*/ 1 h 97"/>
                  <a:gd name="T40" fmla="*/ 255 w 285"/>
                  <a:gd name="T41" fmla="*/ 4 h 97"/>
                  <a:gd name="T42" fmla="*/ 268 w 285"/>
                  <a:gd name="T43" fmla="*/ 5 h 97"/>
                  <a:gd name="T44" fmla="*/ 277 w 285"/>
                  <a:gd name="T45" fmla="*/ 4 h 97"/>
                  <a:gd name="T46" fmla="*/ 285 w 285"/>
                  <a:gd name="T47" fmla="*/ 2 h 97"/>
                  <a:gd name="T48" fmla="*/ 281 w 285"/>
                  <a:gd name="T49" fmla="*/ 12 h 97"/>
                  <a:gd name="T50" fmla="*/ 274 w 285"/>
                  <a:gd name="T51" fmla="*/ 23 h 97"/>
                  <a:gd name="T52" fmla="*/ 268 w 285"/>
                  <a:gd name="T53" fmla="*/ 31 h 97"/>
                  <a:gd name="T54" fmla="*/ 261 w 285"/>
                  <a:gd name="T55" fmla="*/ 41 h 97"/>
                  <a:gd name="T56" fmla="*/ 254 w 285"/>
                  <a:gd name="T57" fmla="*/ 49 h 97"/>
                  <a:gd name="T58" fmla="*/ 246 w 285"/>
                  <a:gd name="T59" fmla="*/ 57 h 97"/>
                  <a:gd name="T60" fmla="*/ 236 w 285"/>
                  <a:gd name="T61" fmla="*/ 64 h 97"/>
                  <a:gd name="T62" fmla="*/ 228 w 285"/>
                  <a:gd name="T63" fmla="*/ 69 h 97"/>
                  <a:gd name="T64" fmla="*/ 219 w 285"/>
                  <a:gd name="T65" fmla="*/ 76 h 97"/>
                  <a:gd name="T66" fmla="*/ 208 w 285"/>
                  <a:gd name="T67" fmla="*/ 82 h 97"/>
                  <a:gd name="T68" fmla="*/ 198 w 285"/>
                  <a:gd name="T69" fmla="*/ 86 h 97"/>
                  <a:gd name="T70" fmla="*/ 187 w 285"/>
                  <a:gd name="T71" fmla="*/ 90 h 97"/>
                  <a:gd name="T72" fmla="*/ 176 w 285"/>
                  <a:gd name="T73" fmla="*/ 92 h 97"/>
                  <a:gd name="T74" fmla="*/ 166 w 285"/>
                  <a:gd name="T75" fmla="*/ 94 h 97"/>
                  <a:gd name="T76" fmla="*/ 155 w 285"/>
                  <a:gd name="T77" fmla="*/ 95 h 97"/>
                  <a:gd name="T78" fmla="*/ 142 w 285"/>
                  <a:gd name="T79" fmla="*/ 97 h 97"/>
                  <a:gd name="T80" fmla="*/ 132 w 285"/>
                  <a:gd name="T81" fmla="*/ 95 h 97"/>
                  <a:gd name="T82" fmla="*/ 121 w 285"/>
                  <a:gd name="T83" fmla="*/ 94 h 97"/>
                  <a:gd name="T84" fmla="*/ 110 w 285"/>
                  <a:gd name="T85" fmla="*/ 92 h 97"/>
                  <a:gd name="T86" fmla="*/ 99 w 285"/>
                  <a:gd name="T87" fmla="*/ 90 h 97"/>
                  <a:gd name="T88" fmla="*/ 88 w 285"/>
                  <a:gd name="T89" fmla="*/ 86 h 97"/>
                  <a:gd name="T90" fmla="*/ 77 w 285"/>
                  <a:gd name="T91" fmla="*/ 82 h 97"/>
                  <a:gd name="T92" fmla="*/ 68 w 285"/>
                  <a:gd name="T93" fmla="*/ 76 h 97"/>
                  <a:gd name="T94" fmla="*/ 58 w 285"/>
                  <a:gd name="T95" fmla="*/ 69 h 97"/>
                  <a:gd name="T96" fmla="*/ 50 w 285"/>
                  <a:gd name="T97" fmla="*/ 64 h 97"/>
                  <a:gd name="T98" fmla="*/ 40 w 285"/>
                  <a:gd name="T99" fmla="*/ 56 h 97"/>
                  <a:gd name="T100" fmla="*/ 32 w 285"/>
                  <a:gd name="T101" fmla="*/ 49 h 97"/>
                  <a:gd name="T102" fmla="*/ 25 w 285"/>
                  <a:gd name="T103" fmla="*/ 41 h 97"/>
                  <a:gd name="T104" fmla="*/ 19 w 285"/>
                  <a:gd name="T105" fmla="*/ 31 h 97"/>
                  <a:gd name="T106" fmla="*/ 12 w 285"/>
                  <a:gd name="T107" fmla="*/ 22 h 97"/>
                  <a:gd name="T108" fmla="*/ 5 w 285"/>
                  <a:gd name="T109" fmla="*/ 12 h 97"/>
                  <a:gd name="T110" fmla="*/ 0 w 285"/>
                  <a:gd name="T111" fmla="*/ 2 h 97"/>
                  <a:gd name="T112" fmla="*/ 9 w 285"/>
                  <a:gd name="T113" fmla="*/ 4 h 97"/>
                  <a:gd name="T114" fmla="*/ 19 w 285"/>
                  <a:gd name="T115" fmla="*/ 5 h 97"/>
                  <a:gd name="T116" fmla="*/ 31 w 285"/>
                  <a:gd name="T117" fmla="*/ 4 h 97"/>
                  <a:gd name="T118" fmla="*/ 42 w 285"/>
                  <a:gd name="T119" fmla="*/ 1 h 97"/>
                  <a:gd name="T120" fmla="*/ 43 w 285"/>
                  <a:gd name="T121" fmla="*/ 0 h 97"/>
                  <a:gd name="T122" fmla="*/ 43 w 285"/>
                  <a:gd name="T123" fmla="*/ 0 h 97"/>
                  <a:gd name="T124" fmla="*/ 43 w 285"/>
                  <a:gd name="T125" fmla="*/ 1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5"/>
                  <a:gd name="T190" fmla="*/ 0 h 97"/>
                  <a:gd name="T191" fmla="*/ 285 w 285"/>
                  <a:gd name="T192" fmla="*/ 97 h 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5" h="97">
                    <a:moveTo>
                      <a:pt x="43" y="1"/>
                    </a:moveTo>
                    <a:lnTo>
                      <a:pt x="53" y="12"/>
                    </a:lnTo>
                    <a:lnTo>
                      <a:pt x="62" y="23"/>
                    </a:lnTo>
                    <a:lnTo>
                      <a:pt x="74" y="32"/>
                    </a:lnTo>
                    <a:lnTo>
                      <a:pt x="87" y="41"/>
                    </a:lnTo>
                    <a:lnTo>
                      <a:pt x="99" y="47"/>
                    </a:lnTo>
                    <a:lnTo>
                      <a:pt x="114" y="52"/>
                    </a:lnTo>
                    <a:lnTo>
                      <a:pt x="127" y="54"/>
                    </a:lnTo>
                    <a:lnTo>
                      <a:pt x="142" y="56"/>
                    </a:lnTo>
                    <a:lnTo>
                      <a:pt x="159" y="54"/>
                    </a:lnTo>
                    <a:lnTo>
                      <a:pt x="172" y="52"/>
                    </a:lnTo>
                    <a:lnTo>
                      <a:pt x="186" y="47"/>
                    </a:lnTo>
                    <a:lnTo>
                      <a:pt x="200" y="41"/>
                    </a:lnTo>
                    <a:lnTo>
                      <a:pt x="212" y="32"/>
                    </a:lnTo>
                    <a:lnTo>
                      <a:pt x="224" y="23"/>
                    </a:lnTo>
                    <a:lnTo>
                      <a:pt x="234" y="13"/>
                    </a:lnTo>
                    <a:lnTo>
                      <a:pt x="243" y="1"/>
                    </a:lnTo>
                    <a:lnTo>
                      <a:pt x="243" y="0"/>
                    </a:lnTo>
                    <a:lnTo>
                      <a:pt x="244" y="1"/>
                    </a:lnTo>
                    <a:lnTo>
                      <a:pt x="255" y="4"/>
                    </a:lnTo>
                    <a:lnTo>
                      <a:pt x="268" y="5"/>
                    </a:lnTo>
                    <a:lnTo>
                      <a:pt x="277" y="4"/>
                    </a:lnTo>
                    <a:lnTo>
                      <a:pt x="285" y="2"/>
                    </a:lnTo>
                    <a:lnTo>
                      <a:pt x="281" y="12"/>
                    </a:lnTo>
                    <a:lnTo>
                      <a:pt x="274" y="23"/>
                    </a:lnTo>
                    <a:lnTo>
                      <a:pt x="268" y="31"/>
                    </a:lnTo>
                    <a:lnTo>
                      <a:pt x="261" y="41"/>
                    </a:lnTo>
                    <a:lnTo>
                      <a:pt x="254" y="49"/>
                    </a:lnTo>
                    <a:lnTo>
                      <a:pt x="246" y="57"/>
                    </a:lnTo>
                    <a:lnTo>
                      <a:pt x="236" y="64"/>
                    </a:lnTo>
                    <a:lnTo>
                      <a:pt x="228" y="69"/>
                    </a:lnTo>
                    <a:lnTo>
                      <a:pt x="219" y="76"/>
                    </a:lnTo>
                    <a:lnTo>
                      <a:pt x="208" y="82"/>
                    </a:lnTo>
                    <a:lnTo>
                      <a:pt x="198" y="86"/>
                    </a:lnTo>
                    <a:lnTo>
                      <a:pt x="187" y="90"/>
                    </a:lnTo>
                    <a:lnTo>
                      <a:pt x="176" y="92"/>
                    </a:lnTo>
                    <a:lnTo>
                      <a:pt x="166" y="94"/>
                    </a:lnTo>
                    <a:lnTo>
                      <a:pt x="155" y="95"/>
                    </a:lnTo>
                    <a:lnTo>
                      <a:pt x="142" y="97"/>
                    </a:lnTo>
                    <a:lnTo>
                      <a:pt x="132" y="95"/>
                    </a:lnTo>
                    <a:lnTo>
                      <a:pt x="121" y="94"/>
                    </a:lnTo>
                    <a:lnTo>
                      <a:pt x="110" y="92"/>
                    </a:lnTo>
                    <a:lnTo>
                      <a:pt x="99" y="90"/>
                    </a:lnTo>
                    <a:lnTo>
                      <a:pt x="88" y="86"/>
                    </a:lnTo>
                    <a:lnTo>
                      <a:pt x="77" y="82"/>
                    </a:lnTo>
                    <a:lnTo>
                      <a:pt x="68" y="76"/>
                    </a:lnTo>
                    <a:lnTo>
                      <a:pt x="58" y="69"/>
                    </a:lnTo>
                    <a:lnTo>
                      <a:pt x="50" y="64"/>
                    </a:lnTo>
                    <a:lnTo>
                      <a:pt x="40" y="56"/>
                    </a:lnTo>
                    <a:lnTo>
                      <a:pt x="32" y="49"/>
                    </a:lnTo>
                    <a:lnTo>
                      <a:pt x="25" y="41"/>
                    </a:lnTo>
                    <a:lnTo>
                      <a:pt x="19" y="31"/>
                    </a:lnTo>
                    <a:lnTo>
                      <a:pt x="12" y="22"/>
                    </a:lnTo>
                    <a:lnTo>
                      <a:pt x="5" y="12"/>
                    </a:lnTo>
                    <a:lnTo>
                      <a:pt x="0" y="2"/>
                    </a:lnTo>
                    <a:lnTo>
                      <a:pt x="9" y="4"/>
                    </a:lnTo>
                    <a:lnTo>
                      <a:pt x="19" y="5"/>
                    </a:lnTo>
                    <a:lnTo>
                      <a:pt x="31" y="4"/>
                    </a:lnTo>
                    <a:lnTo>
                      <a:pt x="42" y="1"/>
                    </a:lnTo>
                    <a:lnTo>
                      <a:pt x="43" y="0"/>
                    </a:lnTo>
                    <a:lnTo>
                      <a:pt x="43" y="1"/>
                    </a:lnTo>
                    <a:close/>
                  </a:path>
                </a:pathLst>
              </a:custGeom>
              <a:solidFill>
                <a:srgbClr val="0057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19" name="Freeform 373"/>
              <p:cNvSpPr>
                <a:spLocks/>
              </p:cNvSpPr>
              <p:nvPr/>
            </p:nvSpPr>
            <p:spPr bwMode="auto">
              <a:xfrm>
                <a:off x="3584" y="3496"/>
                <a:ext cx="156" cy="81"/>
              </a:xfrm>
              <a:custGeom>
                <a:avLst/>
                <a:gdLst>
                  <a:gd name="T0" fmla="*/ 144 w 156"/>
                  <a:gd name="T1" fmla="*/ 52 h 81"/>
                  <a:gd name="T2" fmla="*/ 133 w 156"/>
                  <a:gd name="T3" fmla="*/ 49 h 81"/>
                  <a:gd name="T4" fmla="*/ 128 w 156"/>
                  <a:gd name="T5" fmla="*/ 45 h 81"/>
                  <a:gd name="T6" fmla="*/ 126 w 156"/>
                  <a:gd name="T7" fmla="*/ 40 h 81"/>
                  <a:gd name="T8" fmla="*/ 119 w 156"/>
                  <a:gd name="T9" fmla="*/ 36 h 81"/>
                  <a:gd name="T10" fmla="*/ 113 w 156"/>
                  <a:gd name="T11" fmla="*/ 30 h 81"/>
                  <a:gd name="T12" fmla="*/ 110 w 156"/>
                  <a:gd name="T13" fmla="*/ 25 h 81"/>
                  <a:gd name="T14" fmla="*/ 100 w 156"/>
                  <a:gd name="T15" fmla="*/ 19 h 81"/>
                  <a:gd name="T16" fmla="*/ 95 w 156"/>
                  <a:gd name="T17" fmla="*/ 14 h 81"/>
                  <a:gd name="T18" fmla="*/ 90 w 156"/>
                  <a:gd name="T19" fmla="*/ 12 h 81"/>
                  <a:gd name="T20" fmla="*/ 81 w 156"/>
                  <a:gd name="T21" fmla="*/ 8 h 81"/>
                  <a:gd name="T22" fmla="*/ 77 w 156"/>
                  <a:gd name="T23" fmla="*/ 7 h 81"/>
                  <a:gd name="T24" fmla="*/ 73 w 156"/>
                  <a:gd name="T25" fmla="*/ 7 h 81"/>
                  <a:gd name="T26" fmla="*/ 47 w 156"/>
                  <a:gd name="T27" fmla="*/ 7 h 81"/>
                  <a:gd name="T28" fmla="*/ 8 w 156"/>
                  <a:gd name="T29" fmla="*/ 2 h 81"/>
                  <a:gd name="T30" fmla="*/ 1 w 156"/>
                  <a:gd name="T31" fmla="*/ 3 h 81"/>
                  <a:gd name="T32" fmla="*/ 4 w 156"/>
                  <a:gd name="T33" fmla="*/ 8 h 81"/>
                  <a:gd name="T34" fmla="*/ 9 w 156"/>
                  <a:gd name="T35" fmla="*/ 14 h 81"/>
                  <a:gd name="T36" fmla="*/ 30 w 156"/>
                  <a:gd name="T37" fmla="*/ 17 h 81"/>
                  <a:gd name="T38" fmla="*/ 46 w 156"/>
                  <a:gd name="T39" fmla="*/ 17 h 81"/>
                  <a:gd name="T40" fmla="*/ 30 w 156"/>
                  <a:gd name="T41" fmla="*/ 19 h 81"/>
                  <a:gd name="T42" fmla="*/ 15 w 156"/>
                  <a:gd name="T43" fmla="*/ 25 h 81"/>
                  <a:gd name="T44" fmla="*/ 27 w 156"/>
                  <a:gd name="T45" fmla="*/ 30 h 81"/>
                  <a:gd name="T46" fmla="*/ 43 w 156"/>
                  <a:gd name="T47" fmla="*/ 27 h 81"/>
                  <a:gd name="T48" fmla="*/ 51 w 156"/>
                  <a:gd name="T49" fmla="*/ 26 h 81"/>
                  <a:gd name="T50" fmla="*/ 36 w 156"/>
                  <a:gd name="T51" fmla="*/ 32 h 81"/>
                  <a:gd name="T52" fmla="*/ 27 w 156"/>
                  <a:gd name="T53" fmla="*/ 38 h 81"/>
                  <a:gd name="T54" fmla="*/ 46 w 156"/>
                  <a:gd name="T55" fmla="*/ 38 h 81"/>
                  <a:gd name="T56" fmla="*/ 60 w 156"/>
                  <a:gd name="T57" fmla="*/ 34 h 81"/>
                  <a:gd name="T58" fmla="*/ 47 w 156"/>
                  <a:gd name="T59" fmla="*/ 41 h 81"/>
                  <a:gd name="T60" fmla="*/ 39 w 156"/>
                  <a:gd name="T61" fmla="*/ 48 h 81"/>
                  <a:gd name="T62" fmla="*/ 60 w 156"/>
                  <a:gd name="T63" fmla="*/ 47 h 81"/>
                  <a:gd name="T64" fmla="*/ 69 w 156"/>
                  <a:gd name="T65" fmla="*/ 42 h 81"/>
                  <a:gd name="T66" fmla="*/ 61 w 156"/>
                  <a:gd name="T67" fmla="*/ 49 h 81"/>
                  <a:gd name="T68" fmla="*/ 53 w 156"/>
                  <a:gd name="T69" fmla="*/ 57 h 81"/>
                  <a:gd name="T70" fmla="*/ 64 w 156"/>
                  <a:gd name="T71" fmla="*/ 60 h 81"/>
                  <a:gd name="T72" fmla="*/ 75 w 156"/>
                  <a:gd name="T73" fmla="*/ 55 h 81"/>
                  <a:gd name="T74" fmla="*/ 81 w 156"/>
                  <a:gd name="T75" fmla="*/ 52 h 81"/>
                  <a:gd name="T76" fmla="*/ 76 w 156"/>
                  <a:gd name="T77" fmla="*/ 57 h 81"/>
                  <a:gd name="T78" fmla="*/ 69 w 156"/>
                  <a:gd name="T79" fmla="*/ 66 h 81"/>
                  <a:gd name="T80" fmla="*/ 80 w 156"/>
                  <a:gd name="T81" fmla="*/ 67 h 81"/>
                  <a:gd name="T82" fmla="*/ 91 w 156"/>
                  <a:gd name="T83" fmla="*/ 62 h 81"/>
                  <a:gd name="T84" fmla="*/ 98 w 156"/>
                  <a:gd name="T85" fmla="*/ 60 h 81"/>
                  <a:gd name="T86" fmla="*/ 80 w 156"/>
                  <a:gd name="T87" fmla="*/ 71 h 81"/>
                  <a:gd name="T88" fmla="*/ 90 w 156"/>
                  <a:gd name="T89" fmla="*/ 75 h 81"/>
                  <a:gd name="T90" fmla="*/ 102 w 156"/>
                  <a:gd name="T91" fmla="*/ 72 h 81"/>
                  <a:gd name="T92" fmla="*/ 111 w 156"/>
                  <a:gd name="T93" fmla="*/ 66 h 81"/>
                  <a:gd name="T94" fmla="*/ 113 w 156"/>
                  <a:gd name="T95" fmla="*/ 66 h 81"/>
                  <a:gd name="T96" fmla="*/ 96 w 156"/>
                  <a:gd name="T97" fmla="*/ 78 h 81"/>
                  <a:gd name="T98" fmla="*/ 109 w 156"/>
                  <a:gd name="T99" fmla="*/ 81 h 81"/>
                  <a:gd name="T100" fmla="*/ 128 w 156"/>
                  <a:gd name="T101" fmla="*/ 75 h 81"/>
                  <a:gd name="T102" fmla="*/ 136 w 156"/>
                  <a:gd name="T103" fmla="*/ 7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6"/>
                  <a:gd name="T157" fmla="*/ 0 h 81"/>
                  <a:gd name="T158" fmla="*/ 156 w 156"/>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6" h="81">
                    <a:moveTo>
                      <a:pt x="156" y="55"/>
                    </a:moveTo>
                    <a:lnTo>
                      <a:pt x="144" y="52"/>
                    </a:lnTo>
                    <a:lnTo>
                      <a:pt x="137" y="51"/>
                    </a:lnTo>
                    <a:lnTo>
                      <a:pt x="133" y="49"/>
                    </a:lnTo>
                    <a:lnTo>
                      <a:pt x="129" y="47"/>
                    </a:lnTo>
                    <a:lnTo>
                      <a:pt x="128" y="45"/>
                    </a:lnTo>
                    <a:lnTo>
                      <a:pt x="126" y="42"/>
                    </a:lnTo>
                    <a:lnTo>
                      <a:pt x="126" y="40"/>
                    </a:lnTo>
                    <a:lnTo>
                      <a:pt x="126" y="38"/>
                    </a:lnTo>
                    <a:lnTo>
                      <a:pt x="119" y="36"/>
                    </a:lnTo>
                    <a:lnTo>
                      <a:pt x="115" y="33"/>
                    </a:lnTo>
                    <a:lnTo>
                      <a:pt x="113" y="30"/>
                    </a:lnTo>
                    <a:lnTo>
                      <a:pt x="111" y="29"/>
                    </a:lnTo>
                    <a:lnTo>
                      <a:pt x="110" y="25"/>
                    </a:lnTo>
                    <a:lnTo>
                      <a:pt x="111" y="23"/>
                    </a:lnTo>
                    <a:lnTo>
                      <a:pt x="100" y="19"/>
                    </a:lnTo>
                    <a:lnTo>
                      <a:pt x="96" y="17"/>
                    </a:lnTo>
                    <a:lnTo>
                      <a:pt x="95" y="14"/>
                    </a:lnTo>
                    <a:lnTo>
                      <a:pt x="95" y="12"/>
                    </a:lnTo>
                    <a:lnTo>
                      <a:pt x="90" y="12"/>
                    </a:lnTo>
                    <a:lnTo>
                      <a:pt x="85" y="11"/>
                    </a:lnTo>
                    <a:lnTo>
                      <a:pt x="81" y="8"/>
                    </a:lnTo>
                    <a:lnTo>
                      <a:pt x="79" y="7"/>
                    </a:lnTo>
                    <a:lnTo>
                      <a:pt x="77" y="7"/>
                    </a:lnTo>
                    <a:lnTo>
                      <a:pt x="73" y="7"/>
                    </a:lnTo>
                    <a:lnTo>
                      <a:pt x="64" y="8"/>
                    </a:lnTo>
                    <a:lnTo>
                      <a:pt x="47" y="7"/>
                    </a:lnTo>
                    <a:lnTo>
                      <a:pt x="20" y="4"/>
                    </a:lnTo>
                    <a:lnTo>
                      <a:pt x="8" y="2"/>
                    </a:lnTo>
                    <a:lnTo>
                      <a:pt x="0" y="0"/>
                    </a:lnTo>
                    <a:lnTo>
                      <a:pt x="1" y="3"/>
                    </a:lnTo>
                    <a:lnTo>
                      <a:pt x="2" y="7"/>
                    </a:lnTo>
                    <a:lnTo>
                      <a:pt x="4" y="8"/>
                    </a:lnTo>
                    <a:lnTo>
                      <a:pt x="5" y="11"/>
                    </a:lnTo>
                    <a:lnTo>
                      <a:pt x="9" y="14"/>
                    </a:lnTo>
                    <a:lnTo>
                      <a:pt x="15" y="15"/>
                    </a:lnTo>
                    <a:lnTo>
                      <a:pt x="30" y="17"/>
                    </a:lnTo>
                    <a:lnTo>
                      <a:pt x="45" y="15"/>
                    </a:lnTo>
                    <a:lnTo>
                      <a:pt x="46" y="17"/>
                    </a:lnTo>
                    <a:lnTo>
                      <a:pt x="46" y="18"/>
                    </a:lnTo>
                    <a:lnTo>
                      <a:pt x="30" y="19"/>
                    </a:lnTo>
                    <a:lnTo>
                      <a:pt x="12" y="21"/>
                    </a:lnTo>
                    <a:lnTo>
                      <a:pt x="15" y="25"/>
                    </a:lnTo>
                    <a:lnTo>
                      <a:pt x="20" y="29"/>
                    </a:lnTo>
                    <a:lnTo>
                      <a:pt x="27" y="30"/>
                    </a:lnTo>
                    <a:lnTo>
                      <a:pt x="35" y="29"/>
                    </a:lnTo>
                    <a:lnTo>
                      <a:pt x="43" y="27"/>
                    </a:lnTo>
                    <a:lnTo>
                      <a:pt x="51" y="25"/>
                    </a:lnTo>
                    <a:lnTo>
                      <a:pt x="51" y="26"/>
                    </a:lnTo>
                    <a:lnTo>
                      <a:pt x="53" y="26"/>
                    </a:lnTo>
                    <a:lnTo>
                      <a:pt x="36" y="32"/>
                    </a:lnTo>
                    <a:lnTo>
                      <a:pt x="24" y="34"/>
                    </a:lnTo>
                    <a:lnTo>
                      <a:pt x="27" y="38"/>
                    </a:lnTo>
                    <a:lnTo>
                      <a:pt x="34" y="41"/>
                    </a:lnTo>
                    <a:lnTo>
                      <a:pt x="46" y="38"/>
                    </a:lnTo>
                    <a:lnTo>
                      <a:pt x="58" y="34"/>
                    </a:lnTo>
                    <a:lnTo>
                      <a:pt x="60" y="34"/>
                    </a:lnTo>
                    <a:lnTo>
                      <a:pt x="61" y="36"/>
                    </a:lnTo>
                    <a:lnTo>
                      <a:pt x="47" y="41"/>
                    </a:lnTo>
                    <a:lnTo>
                      <a:pt x="35" y="45"/>
                    </a:lnTo>
                    <a:lnTo>
                      <a:pt x="39" y="48"/>
                    </a:lnTo>
                    <a:lnTo>
                      <a:pt x="47" y="51"/>
                    </a:lnTo>
                    <a:lnTo>
                      <a:pt x="60" y="47"/>
                    </a:lnTo>
                    <a:lnTo>
                      <a:pt x="68" y="42"/>
                    </a:lnTo>
                    <a:lnTo>
                      <a:pt x="69" y="42"/>
                    </a:lnTo>
                    <a:lnTo>
                      <a:pt x="70" y="44"/>
                    </a:lnTo>
                    <a:lnTo>
                      <a:pt x="61" y="49"/>
                    </a:lnTo>
                    <a:lnTo>
                      <a:pt x="49" y="55"/>
                    </a:lnTo>
                    <a:lnTo>
                      <a:pt x="53" y="57"/>
                    </a:lnTo>
                    <a:lnTo>
                      <a:pt x="57" y="59"/>
                    </a:lnTo>
                    <a:lnTo>
                      <a:pt x="64" y="60"/>
                    </a:lnTo>
                    <a:lnTo>
                      <a:pt x="69" y="57"/>
                    </a:lnTo>
                    <a:lnTo>
                      <a:pt x="75" y="55"/>
                    </a:lnTo>
                    <a:lnTo>
                      <a:pt x="80" y="51"/>
                    </a:lnTo>
                    <a:lnTo>
                      <a:pt x="81" y="52"/>
                    </a:lnTo>
                    <a:lnTo>
                      <a:pt x="83" y="52"/>
                    </a:lnTo>
                    <a:lnTo>
                      <a:pt x="76" y="57"/>
                    </a:lnTo>
                    <a:lnTo>
                      <a:pt x="64" y="63"/>
                    </a:lnTo>
                    <a:lnTo>
                      <a:pt x="69" y="66"/>
                    </a:lnTo>
                    <a:lnTo>
                      <a:pt x="75" y="68"/>
                    </a:lnTo>
                    <a:lnTo>
                      <a:pt x="80" y="67"/>
                    </a:lnTo>
                    <a:lnTo>
                      <a:pt x="87" y="66"/>
                    </a:lnTo>
                    <a:lnTo>
                      <a:pt x="91" y="62"/>
                    </a:lnTo>
                    <a:lnTo>
                      <a:pt x="95" y="59"/>
                    </a:lnTo>
                    <a:lnTo>
                      <a:pt x="98" y="60"/>
                    </a:lnTo>
                    <a:lnTo>
                      <a:pt x="90" y="66"/>
                    </a:lnTo>
                    <a:lnTo>
                      <a:pt x="80" y="71"/>
                    </a:lnTo>
                    <a:lnTo>
                      <a:pt x="84" y="74"/>
                    </a:lnTo>
                    <a:lnTo>
                      <a:pt x="90" y="75"/>
                    </a:lnTo>
                    <a:lnTo>
                      <a:pt x="96" y="74"/>
                    </a:lnTo>
                    <a:lnTo>
                      <a:pt x="102" y="72"/>
                    </a:lnTo>
                    <a:lnTo>
                      <a:pt x="106" y="68"/>
                    </a:lnTo>
                    <a:lnTo>
                      <a:pt x="111" y="66"/>
                    </a:lnTo>
                    <a:lnTo>
                      <a:pt x="113" y="66"/>
                    </a:lnTo>
                    <a:lnTo>
                      <a:pt x="106" y="71"/>
                    </a:lnTo>
                    <a:lnTo>
                      <a:pt x="96" y="78"/>
                    </a:lnTo>
                    <a:lnTo>
                      <a:pt x="100" y="79"/>
                    </a:lnTo>
                    <a:lnTo>
                      <a:pt x="109" y="81"/>
                    </a:lnTo>
                    <a:lnTo>
                      <a:pt x="118" y="79"/>
                    </a:lnTo>
                    <a:lnTo>
                      <a:pt x="128" y="75"/>
                    </a:lnTo>
                    <a:lnTo>
                      <a:pt x="133" y="72"/>
                    </a:lnTo>
                    <a:lnTo>
                      <a:pt x="136" y="70"/>
                    </a:lnTo>
                    <a:lnTo>
                      <a:pt x="156" y="55"/>
                    </a:lnTo>
                    <a:close/>
                  </a:path>
                </a:pathLst>
              </a:custGeom>
              <a:solidFill>
                <a:srgbClr val="8D5A1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20" name="Freeform 374"/>
              <p:cNvSpPr>
                <a:spLocks/>
              </p:cNvSpPr>
              <p:nvPr/>
            </p:nvSpPr>
            <p:spPr bwMode="auto">
              <a:xfrm>
                <a:off x="3793" y="3496"/>
                <a:ext cx="160" cy="81"/>
              </a:xfrm>
              <a:custGeom>
                <a:avLst/>
                <a:gdLst>
                  <a:gd name="T0" fmla="*/ 26 w 160"/>
                  <a:gd name="T1" fmla="*/ 72 h 81"/>
                  <a:gd name="T2" fmla="*/ 40 w 160"/>
                  <a:gd name="T3" fmla="*/ 79 h 81"/>
                  <a:gd name="T4" fmla="*/ 59 w 160"/>
                  <a:gd name="T5" fmla="*/ 79 h 81"/>
                  <a:gd name="T6" fmla="*/ 53 w 160"/>
                  <a:gd name="T7" fmla="*/ 71 h 81"/>
                  <a:gd name="T8" fmla="*/ 48 w 160"/>
                  <a:gd name="T9" fmla="*/ 66 h 81"/>
                  <a:gd name="T10" fmla="*/ 53 w 160"/>
                  <a:gd name="T11" fmla="*/ 68 h 81"/>
                  <a:gd name="T12" fmla="*/ 63 w 160"/>
                  <a:gd name="T13" fmla="*/ 74 h 81"/>
                  <a:gd name="T14" fmla="*/ 75 w 160"/>
                  <a:gd name="T15" fmla="*/ 74 h 81"/>
                  <a:gd name="T16" fmla="*/ 70 w 160"/>
                  <a:gd name="T17" fmla="*/ 66 h 81"/>
                  <a:gd name="T18" fmla="*/ 64 w 160"/>
                  <a:gd name="T19" fmla="*/ 59 h 81"/>
                  <a:gd name="T20" fmla="*/ 72 w 160"/>
                  <a:gd name="T21" fmla="*/ 66 h 81"/>
                  <a:gd name="T22" fmla="*/ 85 w 160"/>
                  <a:gd name="T23" fmla="*/ 68 h 81"/>
                  <a:gd name="T24" fmla="*/ 94 w 160"/>
                  <a:gd name="T25" fmla="*/ 63 h 81"/>
                  <a:gd name="T26" fmla="*/ 76 w 160"/>
                  <a:gd name="T27" fmla="*/ 52 h 81"/>
                  <a:gd name="T28" fmla="*/ 78 w 160"/>
                  <a:gd name="T29" fmla="*/ 51 h 81"/>
                  <a:gd name="T30" fmla="*/ 90 w 160"/>
                  <a:gd name="T31" fmla="*/ 57 h 81"/>
                  <a:gd name="T32" fmla="*/ 102 w 160"/>
                  <a:gd name="T33" fmla="*/ 59 h 81"/>
                  <a:gd name="T34" fmla="*/ 111 w 160"/>
                  <a:gd name="T35" fmla="*/ 55 h 81"/>
                  <a:gd name="T36" fmla="*/ 89 w 160"/>
                  <a:gd name="T37" fmla="*/ 44 h 81"/>
                  <a:gd name="T38" fmla="*/ 91 w 160"/>
                  <a:gd name="T39" fmla="*/ 42 h 81"/>
                  <a:gd name="T40" fmla="*/ 112 w 160"/>
                  <a:gd name="T41" fmla="*/ 51 h 81"/>
                  <a:gd name="T42" fmla="*/ 124 w 160"/>
                  <a:gd name="T43" fmla="*/ 45 h 81"/>
                  <a:gd name="T44" fmla="*/ 98 w 160"/>
                  <a:gd name="T45" fmla="*/ 36 h 81"/>
                  <a:gd name="T46" fmla="*/ 101 w 160"/>
                  <a:gd name="T47" fmla="*/ 34 h 81"/>
                  <a:gd name="T48" fmla="*/ 125 w 160"/>
                  <a:gd name="T49" fmla="*/ 41 h 81"/>
                  <a:gd name="T50" fmla="*/ 135 w 160"/>
                  <a:gd name="T51" fmla="*/ 34 h 81"/>
                  <a:gd name="T52" fmla="*/ 106 w 160"/>
                  <a:gd name="T53" fmla="*/ 26 h 81"/>
                  <a:gd name="T54" fmla="*/ 108 w 160"/>
                  <a:gd name="T55" fmla="*/ 25 h 81"/>
                  <a:gd name="T56" fmla="*/ 124 w 160"/>
                  <a:gd name="T57" fmla="*/ 29 h 81"/>
                  <a:gd name="T58" fmla="*/ 139 w 160"/>
                  <a:gd name="T59" fmla="*/ 29 h 81"/>
                  <a:gd name="T60" fmla="*/ 147 w 160"/>
                  <a:gd name="T61" fmla="*/ 21 h 81"/>
                  <a:gd name="T62" fmla="*/ 113 w 160"/>
                  <a:gd name="T63" fmla="*/ 18 h 81"/>
                  <a:gd name="T64" fmla="*/ 115 w 160"/>
                  <a:gd name="T65" fmla="*/ 15 h 81"/>
                  <a:gd name="T66" fmla="*/ 145 w 160"/>
                  <a:gd name="T67" fmla="*/ 15 h 81"/>
                  <a:gd name="T68" fmla="*/ 154 w 160"/>
                  <a:gd name="T69" fmla="*/ 11 h 81"/>
                  <a:gd name="T70" fmla="*/ 157 w 160"/>
                  <a:gd name="T71" fmla="*/ 7 h 81"/>
                  <a:gd name="T72" fmla="*/ 160 w 160"/>
                  <a:gd name="T73" fmla="*/ 0 h 81"/>
                  <a:gd name="T74" fmla="*/ 139 w 160"/>
                  <a:gd name="T75" fmla="*/ 4 h 81"/>
                  <a:gd name="T76" fmla="*/ 96 w 160"/>
                  <a:gd name="T77" fmla="*/ 8 h 81"/>
                  <a:gd name="T78" fmla="*/ 82 w 160"/>
                  <a:gd name="T79" fmla="*/ 7 h 81"/>
                  <a:gd name="T80" fmla="*/ 81 w 160"/>
                  <a:gd name="T81" fmla="*/ 7 h 81"/>
                  <a:gd name="T82" fmla="*/ 74 w 160"/>
                  <a:gd name="T83" fmla="*/ 11 h 81"/>
                  <a:gd name="T84" fmla="*/ 64 w 160"/>
                  <a:gd name="T85" fmla="*/ 12 h 81"/>
                  <a:gd name="T86" fmla="*/ 63 w 160"/>
                  <a:gd name="T87" fmla="*/ 17 h 81"/>
                  <a:gd name="T88" fmla="*/ 48 w 160"/>
                  <a:gd name="T89" fmla="*/ 23 h 81"/>
                  <a:gd name="T90" fmla="*/ 48 w 160"/>
                  <a:gd name="T91" fmla="*/ 29 h 81"/>
                  <a:gd name="T92" fmla="*/ 44 w 160"/>
                  <a:gd name="T93" fmla="*/ 33 h 81"/>
                  <a:gd name="T94" fmla="*/ 33 w 160"/>
                  <a:gd name="T95" fmla="*/ 38 h 81"/>
                  <a:gd name="T96" fmla="*/ 33 w 160"/>
                  <a:gd name="T97" fmla="*/ 42 h 81"/>
                  <a:gd name="T98" fmla="*/ 30 w 160"/>
                  <a:gd name="T99" fmla="*/ 47 h 81"/>
                  <a:gd name="T100" fmla="*/ 22 w 160"/>
                  <a:gd name="T101" fmla="*/ 51 h 81"/>
                  <a:gd name="T102" fmla="*/ 0 w 160"/>
                  <a:gd name="T103" fmla="*/ 55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
                  <a:gd name="T157" fmla="*/ 0 h 81"/>
                  <a:gd name="T158" fmla="*/ 160 w 160"/>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 h="81">
                    <a:moveTo>
                      <a:pt x="23" y="70"/>
                    </a:moveTo>
                    <a:lnTo>
                      <a:pt x="26" y="72"/>
                    </a:lnTo>
                    <a:lnTo>
                      <a:pt x="32" y="75"/>
                    </a:lnTo>
                    <a:lnTo>
                      <a:pt x="40" y="79"/>
                    </a:lnTo>
                    <a:lnTo>
                      <a:pt x="51" y="81"/>
                    </a:lnTo>
                    <a:lnTo>
                      <a:pt x="59" y="79"/>
                    </a:lnTo>
                    <a:lnTo>
                      <a:pt x="63" y="78"/>
                    </a:lnTo>
                    <a:lnTo>
                      <a:pt x="53" y="71"/>
                    </a:lnTo>
                    <a:lnTo>
                      <a:pt x="47" y="66"/>
                    </a:lnTo>
                    <a:lnTo>
                      <a:pt x="48" y="66"/>
                    </a:lnTo>
                    <a:lnTo>
                      <a:pt x="53" y="68"/>
                    </a:lnTo>
                    <a:lnTo>
                      <a:pt x="57" y="72"/>
                    </a:lnTo>
                    <a:lnTo>
                      <a:pt x="63" y="74"/>
                    </a:lnTo>
                    <a:lnTo>
                      <a:pt x="70" y="75"/>
                    </a:lnTo>
                    <a:lnTo>
                      <a:pt x="75" y="74"/>
                    </a:lnTo>
                    <a:lnTo>
                      <a:pt x="79" y="71"/>
                    </a:lnTo>
                    <a:lnTo>
                      <a:pt x="70" y="66"/>
                    </a:lnTo>
                    <a:lnTo>
                      <a:pt x="62" y="60"/>
                    </a:lnTo>
                    <a:lnTo>
                      <a:pt x="64" y="59"/>
                    </a:lnTo>
                    <a:lnTo>
                      <a:pt x="68" y="62"/>
                    </a:lnTo>
                    <a:lnTo>
                      <a:pt x="72" y="66"/>
                    </a:lnTo>
                    <a:lnTo>
                      <a:pt x="78" y="67"/>
                    </a:lnTo>
                    <a:lnTo>
                      <a:pt x="85" y="68"/>
                    </a:lnTo>
                    <a:lnTo>
                      <a:pt x="90" y="66"/>
                    </a:lnTo>
                    <a:lnTo>
                      <a:pt x="94" y="63"/>
                    </a:lnTo>
                    <a:lnTo>
                      <a:pt x="83" y="57"/>
                    </a:lnTo>
                    <a:lnTo>
                      <a:pt x="76" y="52"/>
                    </a:lnTo>
                    <a:lnTo>
                      <a:pt x="78" y="52"/>
                    </a:lnTo>
                    <a:lnTo>
                      <a:pt x="78" y="51"/>
                    </a:lnTo>
                    <a:lnTo>
                      <a:pt x="85" y="55"/>
                    </a:lnTo>
                    <a:lnTo>
                      <a:pt x="90" y="57"/>
                    </a:lnTo>
                    <a:lnTo>
                      <a:pt x="96" y="60"/>
                    </a:lnTo>
                    <a:lnTo>
                      <a:pt x="102" y="59"/>
                    </a:lnTo>
                    <a:lnTo>
                      <a:pt x="106" y="57"/>
                    </a:lnTo>
                    <a:lnTo>
                      <a:pt x="111" y="55"/>
                    </a:lnTo>
                    <a:lnTo>
                      <a:pt x="98" y="49"/>
                    </a:lnTo>
                    <a:lnTo>
                      <a:pt x="89" y="44"/>
                    </a:lnTo>
                    <a:lnTo>
                      <a:pt x="90" y="42"/>
                    </a:lnTo>
                    <a:lnTo>
                      <a:pt x="91" y="42"/>
                    </a:lnTo>
                    <a:lnTo>
                      <a:pt x="100" y="47"/>
                    </a:lnTo>
                    <a:lnTo>
                      <a:pt x="112" y="51"/>
                    </a:lnTo>
                    <a:lnTo>
                      <a:pt x="119" y="48"/>
                    </a:lnTo>
                    <a:lnTo>
                      <a:pt x="124" y="45"/>
                    </a:lnTo>
                    <a:lnTo>
                      <a:pt x="112" y="41"/>
                    </a:lnTo>
                    <a:lnTo>
                      <a:pt x="98" y="36"/>
                    </a:lnTo>
                    <a:lnTo>
                      <a:pt x="100" y="34"/>
                    </a:lnTo>
                    <a:lnTo>
                      <a:pt x="101" y="34"/>
                    </a:lnTo>
                    <a:lnTo>
                      <a:pt x="113" y="38"/>
                    </a:lnTo>
                    <a:lnTo>
                      <a:pt x="125" y="41"/>
                    </a:lnTo>
                    <a:lnTo>
                      <a:pt x="132" y="38"/>
                    </a:lnTo>
                    <a:lnTo>
                      <a:pt x="135" y="34"/>
                    </a:lnTo>
                    <a:lnTo>
                      <a:pt x="123" y="32"/>
                    </a:lnTo>
                    <a:lnTo>
                      <a:pt x="106" y="26"/>
                    </a:lnTo>
                    <a:lnTo>
                      <a:pt x="108" y="26"/>
                    </a:lnTo>
                    <a:lnTo>
                      <a:pt x="108" y="25"/>
                    </a:lnTo>
                    <a:lnTo>
                      <a:pt x="116" y="27"/>
                    </a:lnTo>
                    <a:lnTo>
                      <a:pt x="124" y="29"/>
                    </a:lnTo>
                    <a:lnTo>
                      <a:pt x="132" y="30"/>
                    </a:lnTo>
                    <a:lnTo>
                      <a:pt x="139" y="29"/>
                    </a:lnTo>
                    <a:lnTo>
                      <a:pt x="145" y="25"/>
                    </a:lnTo>
                    <a:lnTo>
                      <a:pt x="147" y="21"/>
                    </a:lnTo>
                    <a:lnTo>
                      <a:pt x="130" y="19"/>
                    </a:lnTo>
                    <a:lnTo>
                      <a:pt x="113" y="18"/>
                    </a:lnTo>
                    <a:lnTo>
                      <a:pt x="113" y="17"/>
                    </a:lnTo>
                    <a:lnTo>
                      <a:pt x="115" y="15"/>
                    </a:lnTo>
                    <a:lnTo>
                      <a:pt x="130" y="17"/>
                    </a:lnTo>
                    <a:lnTo>
                      <a:pt x="145" y="15"/>
                    </a:lnTo>
                    <a:lnTo>
                      <a:pt x="150" y="14"/>
                    </a:lnTo>
                    <a:lnTo>
                      <a:pt x="154" y="11"/>
                    </a:lnTo>
                    <a:lnTo>
                      <a:pt x="155" y="8"/>
                    </a:lnTo>
                    <a:lnTo>
                      <a:pt x="157" y="7"/>
                    </a:lnTo>
                    <a:lnTo>
                      <a:pt x="158" y="3"/>
                    </a:lnTo>
                    <a:lnTo>
                      <a:pt x="160" y="0"/>
                    </a:lnTo>
                    <a:lnTo>
                      <a:pt x="151" y="2"/>
                    </a:lnTo>
                    <a:lnTo>
                      <a:pt x="139" y="4"/>
                    </a:lnTo>
                    <a:lnTo>
                      <a:pt x="112" y="7"/>
                    </a:lnTo>
                    <a:lnTo>
                      <a:pt x="96" y="8"/>
                    </a:lnTo>
                    <a:lnTo>
                      <a:pt x="86" y="7"/>
                    </a:lnTo>
                    <a:lnTo>
                      <a:pt x="82" y="7"/>
                    </a:lnTo>
                    <a:lnTo>
                      <a:pt x="81" y="7"/>
                    </a:lnTo>
                    <a:lnTo>
                      <a:pt x="78" y="8"/>
                    </a:lnTo>
                    <a:lnTo>
                      <a:pt x="74" y="11"/>
                    </a:lnTo>
                    <a:lnTo>
                      <a:pt x="70" y="12"/>
                    </a:lnTo>
                    <a:lnTo>
                      <a:pt x="64" y="12"/>
                    </a:lnTo>
                    <a:lnTo>
                      <a:pt x="64" y="14"/>
                    </a:lnTo>
                    <a:lnTo>
                      <a:pt x="63" y="17"/>
                    </a:lnTo>
                    <a:lnTo>
                      <a:pt x="59" y="19"/>
                    </a:lnTo>
                    <a:lnTo>
                      <a:pt x="48" y="23"/>
                    </a:lnTo>
                    <a:lnTo>
                      <a:pt x="49" y="25"/>
                    </a:lnTo>
                    <a:lnTo>
                      <a:pt x="48" y="29"/>
                    </a:lnTo>
                    <a:lnTo>
                      <a:pt x="47" y="30"/>
                    </a:lnTo>
                    <a:lnTo>
                      <a:pt x="44" y="33"/>
                    </a:lnTo>
                    <a:lnTo>
                      <a:pt x="38" y="36"/>
                    </a:lnTo>
                    <a:lnTo>
                      <a:pt x="33" y="38"/>
                    </a:lnTo>
                    <a:lnTo>
                      <a:pt x="33" y="40"/>
                    </a:lnTo>
                    <a:lnTo>
                      <a:pt x="33" y="42"/>
                    </a:lnTo>
                    <a:lnTo>
                      <a:pt x="32" y="45"/>
                    </a:lnTo>
                    <a:lnTo>
                      <a:pt x="30" y="47"/>
                    </a:lnTo>
                    <a:lnTo>
                      <a:pt x="26" y="49"/>
                    </a:lnTo>
                    <a:lnTo>
                      <a:pt x="22" y="51"/>
                    </a:lnTo>
                    <a:lnTo>
                      <a:pt x="14" y="52"/>
                    </a:lnTo>
                    <a:lnTo>
                      <a:pt x="0" y="55"/>
                    </a:lnTo>
                    <a:lnTo>
                      <a:pt x="23" y="70"/>
                    </a:lnTo>
                    <a:close/>
                  </a:path>
                </a:pathLst>
              </a:custGeom>
              <a:solidFill>
                <a:srgbClr val="8D5A1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21" name="Freeform 375"/>
              <p:cNvSpPr>
                <a:spLocks/>
              </p:cNvSpPr>
              <p:nvPr/>
            </p:nvSpPr>
            <p:spPr bwMode="auto">
              <a:xfrm>
                <a:off x="3661" y="3473"/>
                <a:ext cx="86" cy="75"/>
              </a:xfrm>
              <a:custGeom>
                <a:avLst/>
                <a:gdLst>
                  <a:gd name="T0" fmla="*/ 82 w 86"/>
                  <a:gd name="T1" fmla="*/ 75 h 75"/>
                  <a:gd name="T2" fmla="*/ 72 w 86"/>
                  <a:gd name="T3" fmla="*/ 74 h 75"/>
                  <a:gd name="T4" fmla="*/ 63 w 86"/>
                  <a:gd name="T5" fmla="*/ 72 h 75"/>
                  <a:gd name="T6" fmla="*/ 59 w 86"/>
                  <a:gd name="T7" fmla="*/ 71 h 75"/>
                  <a:gd name="T8" fmla="*/ 55 w 86"/>
                  <a:gd name="T9" fmla="*/ 70 h 75"/>
                  <a:gd name="T10" fmla="*/ 53 w 86"/>
                  <a:gd name="T11" fmla="*/ 67 h 75"/>
                  <a:gd name="T12" fmla="*/ 52 w 86"/>
                  <a:gd name="T13" fmla="*/ 65 h 75"/>
                  <a:gd name="T14" fmla="*/ 52 w 86"/>
                  <a:gd name="T15" fmla="*/ 61 h 75"/>
                  <a:gd name="T16" fmla="*/ 52 w 86"/>
                  <a:gd name="T17" fmla="*/ 60 h 75"/>
                  <a:gd name="T18" fmla="*/ 45 w 86"/>
                  <a:gd name="T19" fmla="*/ 57 h 75"/>
                  <a:gd name="T20" fmla="*/ 41 w 86"/>
                  <a:gd name="T21" fmla="*/ 55 h 75"/>
                  <a:gd name="T22" fmla="*/ 38 w 86"/>
                  <a:gd name="T23" fmla="*/ 52 h 75"/>
                  <a:gd name="T24" fmla="*/ 37 w 86"/>
                  <a:gd name="T25" fmla="*/ 49 h 75"/>
                  <a:gd name="T26" fmla="*/ 36 w 86"/>
                  <a:gd name="T27" fmla="*/ 46 h 75"/>
                  <a:gd name="T28" fmla="*/ 37 w 86"/>
                  <a:gd name="T29" fmla="*/ 45 h 75"/>
                  <a:gd name="T30" fmla="*/ 30 w 86"/>
                  <a:gd name="T31" fmla="*/ 42 h 75"/>
                  <a:gd name="T32" fmla="*/ 26 w 86"/>
                  <a:gd name="T33" fmla="*/ 41 h 75"/>
                  <a:gd name="T34" fmla="*/ 23 w 86"/>
                  <a:gd name="T35" fmla="*/ 38 h 75"/>
                  <a:gd name="T36" fmla="*/ 21 w 86"/>
                  <a:gd name="T37" fmla="*/ 37 h 75"/>
                  <a:gd name="T38" fmla="*/ 21 w 86"/>
                  <a:gd name="T39" fmla="*/ 34 h 75"/>
                  <a:gd name="T40" fmla="*/ 22 w 86"/>
                  <a:gd name="T41" fmla="*/ 33 h 75"/>
                  <a:gd name="T42" fmla="*/ 13 w 86"/>
                  <a:gd name="T43" fmla="*/ 33 h 75"/>
                  <a:gd name="T44" fmla="*/ 6 w 86"/>
                  <a:gd name="T45" fmla="*/ 30 h 75"/>
                  <a:gd name="T46" fmla="*/ 2 w 86"/>
                  <a:gd name="T47" fmla="*/ 27 h 75"/>
                  <a:gd name="T48" fmla="*/ 0 w 86"/>
                  <a:gd name="T49" fmla="*/ 25 h 75"/>
                  <a:gd name="T50" fmla="*/ 0 w 86"/>
                  <a:gd name="T51" fmla="*/ 20 h 75"/>
                  <a:gd name="T52" fmla="*/ 2 w 86"/>
                  <a:gd name="T53" fmla="*/ 16 h 75"/>
                  <a:gd name="T54" fmla="*/ 4 w 86"/>
                  <a:gd name="T55" fmla="*/ 11 h 75"/>
                  <a:gd name="T56" fmla="*/ 8 w 86"/>
                  <a:gd name="T57" fmla="*/ 5 h 75"/>
                  <a:gd name="T58" fmla="*/ 13 w 86"/>
                  <a:gd name="T59" fmla="*/ 1 h 75"/>
                  <a:gd name="T60" fmla="*/ 15 w 86"/>
                  <a:gd name="T61" fmla="*/ 0 h 75"/>
                  <a:gd name="T62" fmla="*/ 17 w 86"/>
                  <a:gd name="T63" fmla="*/ 0 h 75"/>
                  <a:gd name="T64" fmla="*/ 19 w 86"/>
                  <a:gd name="T65" fmla="*/ 3 h 75"/>
                  <a:gd name="T66" fmla="*/ 32 w 86"/>
                  <a:gd name="T67" fmla="*/ 22 h 75"/>
                  <a:gd name="T68" fmla="*/ 44 w 86"/>
                  <a:gd name="T69" fmla="*/ 37 h 75"/>
                  <a:gd name="T70" fmla="*/ 52 w 86"/>
                  <a:gd name="T71" fmla="*/ 44 h 75"/>
                  <a:gd name="T72" fmla="*/ 59 w 86"/>
                  <a:gd name="T73" fmla="*/ 50 h 75"/>
                  <a:gd name="T74" fmla="*/ 67 w 86"/>
                  <a:gd name="T75" fmla="*/ 56 h 75"/>
                  <a:gd name="T76" fmla="*/ 74 w 86"/>
                  <a:gd name="T77" fmla="*/ 60 h 75"/>
                  <a:gd name="T78" fmla="*/ 76 w 86"/>
                  <a:gd name="T79" fmla="*/ 60 h 75"/>
                  <a:gd name="T80" fmla="*/ 79 w 86"/>
                  <a:gd name="T81" fmla="*/ 61 h 75"/>
                  <a:gd name="T82" fmla="*/ 83 w 86"/>
                  <a:gd name="T83" fmla="*/ 63 h 75"/>
                  <a:gd name="T84" fmla="*/ 86 w 86"/>
                  <a:gd name="T85" fmla="*/ 61 h 75"/>
                  <a:gd name="T86" fmla="*/ 82 w 86"/>
                  <a:gd name="T87" fmla="*/ 7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6"/>
                  <a:gd name="T133" fmla="*/ 0 h 75"/>
                  <a:gd name="T134" fmla="*/ 86 w 86"/>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6" h="75">
                    <a:moveTo>
                      <a:pt x="82" y="75"/>
                    </a:moveTo>
                    <a:lnTo>
                      <a:pt x="72" y="74"/>
                    </a:lnTo>
                    <a:lnTo>
                      <a:pt x="63" y="72"/>
                    </a:lnTo>
                    <a:lnTo>
                      <a:pt x="59" y="71"/>
                    </a:lnTo>
                    <a:lnTo>
                      <a:pt x="55" y="70"/>
                    </a:lnTo>
                    <a:lnTo>
                      <a:pt x="53" y="67"/>
                    </a:lnTo>
                    <a:lnTo>
                      <a:pt x="52" y="65"/>
                    </a:lnTo>
                    <a:lnTo>
                      <a:pt x="52" y="61"/>
                    </a:lnTo>
                    <a:lnTo>
                      <a:pt x="52" y="60"/>
                    </a:lnTo>
                    <a:lnTo>
                      <a:pt x="45" y="57"/>
                    </a:lnTo>
                    <a:lnTo>
                      <a:pt x="41" y="55"/>
                    </a:lnTo>
                    <a:lnTo>
                      <a:pt x="38" y="52"/>
                    </a:lnTo>
                    <a:lnTo>
                      <a:pt x="37" y="49"/>
                    </a:lnTo>
                    <a:lnTo>
                      <a:pt x="36" y="46"/>
                    </a:lnTo>
                    <a:lnTo>
                      <a:pt x="37" y="45"/>
                    </a:lnTo>
                    <a:lnTo>
                      <a:pt x="30" y="42"/>
                    </a:lnTo>
                    <a:lnTo>
                      <a:pt x="26" y="41"/>
                    </a:lnTo>
                    <a:lnTo>
                      <a:pt x="23" y="38"/>
                    </a:lnTo>
                    <a:lnTo>
                      <a:pt x="21" y="37"/>
                    </a:lnTo>
                    <a:lnTo>
                      <a:pt x="21" y="34"/>
                    </a:lnTo>
                    <a:lnTo>
                      <a:pt x="22" y="33"/>
                    </a:lnTo>
                    <a:lnTo>
                      <a:pt x="13" y="33"/>
                    </a:lnTo>
                    <a:lnTo>
                      <a:pt x="6" y="30"/>
                    </a:lnTo>
                    <a:lnTo>
                      <a:pt x="2" y="27"/>
                    </a:lnTo>
                    <a:lnTo>
                      <a:pt x="0" y="25"/>
                    </a:lnTo>
                    <a:lnTo>
                      <a:pt x="0" y="20"/>
                    </a:lnTo>
                    <a:lnTo>
                      <a:pt x="2" y="16"/>
                    </a:lnTo>
                    <a:lnTo>
                      <a:pt x="4" y="11"/>
                    </a:lnTo>
                    <a:lnTo>
                      <a:pt x="8" y="5"/>
                    </a:lnTo>
                    <a:lnTo>
                      <a:pt x="13" y="1"/>
                    </a:lnTo>
                    <a:lnTo>
                      <a:pt x="15" y="0"/>
                    </a:lnTo>
                    <a:lnTo>
                      <a:pt x="17" y="0"/>
                    </a:lnTo>
                    <a:lnTo>
                      <a:pt x="19" y="3"/>
                    </a:lnTo>
                    <a:lnTo>
                      <a:pt x="32" y="22"/>
                    </a:lnTo>
                    <a:lnTo>
                      <a:pt x="44" y="37"/>
                    </a:lnTo>
                    <a:lnTo>
                      <a:pt x="52" y="44"/>
                    </a:lnTo>
                    <a:lnTo>
                      <a:pt x="59" y="50"/>
                    </a:lnTo>
                    <a:lnTo>
                      <a:pt x="67" y="56"/>
                    </a:lnTo>
                    <a:lnTo>
                      <a:pt x="74" y="60"/>
                    </a:lnTo>
                    <a:lnTo>
                      <a:pt x="76" y="60"/>
                    </a:lnTo>
                    <a:lnTo>
                      <a:pt x="79" y="61"/>
                    </a:lnTo>
                    <a:lnTo>
                      <a:pt x="83" y="63"/>
                    </a:lnTo>
                    <a:lnTo>
                      <a:pt x="86" y="61"/>
                    </a:lnTo>
                    <a:lnTo>
                      <a:pt x="82" y="75"/>
                    </a:lnTo>
                    <a:close/>
                  </a:path>
                </a:pathLst>
              </a:custGeom>
              <a:solidFill>
                <a:srgbClr val="CEB86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22" name="Freeform 376"/>
              <p:cNvSpPr>
                <a:spLocks noEditPoints="1"/>
              </p:cNvSpPr>
              <p:nvPr/>
            </p:nvSpPr>
            <p:spPr bwMode="auto">
              <a:xfrm>
                <a:off x="3657" y="3802"/>
                <a:ext cx="15" cy="15"/>
              </a:xfrm>
              <a:custGeom>
                <a:avLst/>
                <a:gdLst>
                  <a:gd name="T0" fmla="*/ 3 w 15"/>
                  <a:gd name="T1" fmla="*/ 9 h 15"/>
                  <a:gd name="T2" fmla="*/ 4 w 15"/>
                  <a:gd name="T3" fmla="*/ 10 h 15"/>
                  <a:gd name="T4" fmla="*/ 15 w 15"/>
                  <a:gd name="T5" fmla="*/ 2 h 15"/>
                  <a:gd name="T6" fmla="*/ 12 w 15"/>
                  <a:gd name="T7" fmla="*/ 0 h 15"/>
                  <a:gd name="T8" fmla="*/ 3 w 15"/>
                  <a:gd name="T9" fmla="*/ 9 h 15"/>
                  <a:gd name="T10" fmla="*/ 0 w 15"/>
                  <a:gd name="T11" fmla="*/ 12 h 15"/>
                  <a:gd name="T12" fmla="*/ 2 w 15"/>
                  <a:gd name="T13" fmla="*/ 15 h 15"/>
                  <a:gd name="T14" fmla="*/ 3 w 15"/>
                  <a:gd name="T15" fmla="*/ 12 h 15"/>
                  <a:gd name="T16" fmla="*/ 2 w 15"/>
                  <a:gd name="T17" fmla="*/ 10 h 15"/>
                  <a:gd name="T18" fmla="*/ 0 w 15"/>
                  <a:gd name="T19" fmla="*/ 1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5"/>
                  <a:gd name="T32" fmla="*/ 15 w 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5">
                    <a:moveTo>
                      <a:pt x="3" y="9"/>
                    </a:moveTo>
                    <a:lnTo>
                      <a:pt x="4" y="10"/>
                    </a:lnTo>
                    <a:lnTo>
                      <a:pt x="15" y="2"/>
                    </a:lnTo>
                    <a:lnTo>
                      <a:pt x="12" y="0"/>
                    </a:lnTo>
                    <a:lnTo>
                      <a:pt x="3" y="9"/>
                    </a:lnTo>
                    <a:close/>
                    <a:moveTo>
                      <a:pt x="0" y="12"/>
                    </a:moveTo>
                    <a:lnTo>
                      <a:pt x="2" y="15"/>
                    </a:lnTo>
                    <a:lnTo>
                      <a:pt x="3" y="12"/>
                    </a:lnTo>
                    <a:lnTo>
                      <a:pt x="2" y="10"/>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23" name="Freeform 377"/>
              <p:cNvSpPr>
                <a:spLocks/>
              </p:cNvSpPr>
              <p:nvPr/>
            </p:nvSpPr>
            <p:spPr bwMode="auto">
              <a:xfrm>
                <a:off x="3664" y="3810"/>
                <a:ext cx="19" cy="19"/>
              </a:xfrm>
              <a:custGeom>
                <a:avLst/>
                <a:gdLst>
                  <a:gd name="T0" fmla="*/ 0 w 19"/>
                  <a:gd name="T1" fmla="*/ 12 h 19"/>
                  <a:gd name="T2" fmla="*/ 1 w 19"/>
                  <a:gd name="T3" fmla="*/ 15 h 19"/>
                  <a:gd name="T4" fmla="*/ 8 w 19"/>
                  <a:gd name="T5" fmla="*/ 8 h 19"/>
                  <a:gd name="T6" fmla="*/ 8 w 19"/>
                  <a:gd name="T7" fmla="*/ 8 h 19"/>
                  <a:gd name="T8" fmla="*/ 5 w 19"/>
                  <a:gd name="T9" fmla="*/ 17 h 19"/>
                  <a:gd name="T10" fmla="*/ 7 w 19"/>
                  <a:gd name="T11" fmla="*/ 19 h 19"/>
                  <a:gd name="T12" fmla="*/ 10 w 19"/>
                  <a:gd name="T13" fmla="*/ 9 h 19"/>
                  <a:gd name="T14" fmla="*/ 19 w 19"/>
                  <a:gd name="T15" fmla="*/ 5 h 19"/>
                  <a:gd name="T16" fmla="*/ 18 w 19"/>
                  <a:gd name="T17" fmla="*/ 4 h 19"/>
                  <a:gd name="T18" fmla="*/ 8 w 19"/>
                  <a:gd name="T19" fmla="*/ 7 h 19"/>
                  <a:gd name="T20" fmla="*/ 8 w 19"/>
                  <a:gd name="T21" fmla="*/ 7 h 19"/>
                  <a:gd name="T22" fmla="*/ 14 w 19"/>
                  <a:gd name="T23" fmla="*/ 1 h 19"/>
                  <a:gd name="T24" fmla="*/ 12 w 19"/>
                  <a:gd name="T25" fmla="*/ 0 h 19"/>
                  <a:gd name="T26" fmla="*/ 0 w 19"/>
                  <a:gd name="T27" fmla="*/ 1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9"/>
                  <a:gd name="T44" fmla="*/ 19 w 1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9">
                    <a:moveTo>
                      <a:pt x="0" y="12"/>
                    </a:moveTo>
                    <a:lnTo>
                      <a:pt x="1" y="15"/>
                    </a:lnTo>
                    <a:lnTo>
                      <a:pt x="8" y="8"/>
                    </a:lnTo>
                    <a:lnTo>
                      <a:pt x="5" y="17"/>
                    </a:lnTo>
                    <a:lnTo>
                      <a:pt x="7" y="19"/>
                    </a:lnTo>
                    <a:lnTo>
                      <a:pt x="10" y="9"/>
                    </a:lnTo>
                    <a:lnTo>
                      <a:pt x="19" y="5"/>
                    </a:lnTo>
                    <a:lnTo>
                      <a:pt x="18" y="4"/>
                    </a:lnTo>
                    <a:lnTo>
                      <a:pt x="8" y="7"/>
                    </a:lnTo>
                    <a:lnTo>
                      <a:pt x="14" y="1"/>
                    </a:lnTo>
                    <a:lnTo>
                      <a:pt x="12" y="0"/>
                    </a:lnTo>
                    <a:lnTo>
                      <a:pt x="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24" name="Freeform 378"/>
              <p:cNvSpPr>
                <a:spLocks/>
              </p:cNvSpPr>
              <p:nvPr/>
            </p:nvSpPr>
            <p:spPr bwMode="auto">
              <a:xfrm>
                <a:off x="3676" y="3819"/>
                <a:ext cx="17" cy="18"/>
              </a:xfrm>
              <a:custGeom>
                <a:avLst/>
                <a:gdLst>
                  <a:gd name="T0" fmla="*/ 0 w 17"/>
                  <a:gd name="T1" fmla="*/ 14 h 18"/>
                  <a:gd name="T2" fmla="*/ 6 w 17"/>
                  <a:gd name="T3" fmla="*/ 18 h 18"/>
                  <a:gd name="T4" fmla="*/ 7 w 17"/>
                  <a:gd name="T5" fmla="*/ 17 h 18"/>
                  <a:gd name="T6" fmla="*/ 4 w 17"/>
                  <a:gd name="T7" fmla="*/ 14 h 18"/>
                  <a:gd name="T8" fmla="*/ 7 w 17"/>
                  <a:gd name="T9" fmla="*/ 10 h 18"/>
                  <a:gd name="T10" fmla="*/ 11 w 17"/>
                  <a:gd name="T11" fmla="*/ 11 h 18"/>
                  <a:gd name="T12" fmla="*/ 12 w 17"/>
                  <a:gd name="T13" fmla="*/ 10 h 18"/>
                  <a:gd name="T14" fmla="*/ 8 w 17"/>
                  <a:gd name="T15" fmla="*/ 7 h 18"/>
                  <a:gd name="T16" fmla="*/ 12 w 17"/>
                  <a:gd name="T17" fmla="*/ 3 h 18"/>
                  <a:gd name="T18" fmla="*/ 15 w 17"/>
                  <a:gd name="T19" fmla="*/ 6 h 18"/>
                  <a:gd name="T20" fmla="*/ 17 w 17"/>
                  <a:gd name="T21" fmla="*/ 4 h 18"/>
                  <a:gd name="T22" fmla="*/ 11 w 17"/>
                  <a:gd name="T23" fmla="*/ 0 h 18"/>
                  <a:gd name="T24" fmla="*/ 0 w 17"/>
                  <a:gd name="T25" fmla="*/ 14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8"/>
                  <a:gd name="T41" fmla="*/ 17 w 1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8">
                    <a:moveTo>
                      <a:pt x="0" y="14"/>
                    </a:moveTo>
                    <a:lnTo>
                      <a:pt x="6" y="18"/>
                    </a:lnTo>
                    <a:lnTo>
                      <a:pt x="7" y="17"/>
                    </a:lnTo>
                    <a:lnTo>
                      <a:pt x="4" y="14"/>
                    </a:lnTo>
                    <a:lnTo>
                      <a:pt x="7" y="10"/>
                    </a:lnTo>
                    <a:lnTo>
                      <a:pt x="11" y="11"/>
                    </a:lnTo>
                    <a:lnTo>
                      <a:pt x="12" y="10"/>
                    </a:lnTo>
                    <a:lnTo>
                      <a:pt x="8" y="7"/>
                    </a:lnTo>
                    <a:lnTo>
                      <a:pt x="12" y="3"/>
                    </a:lnTo>
                    <a:lnTo>
                      <a:pt x="15" y="6"/>
                    </a:lnTo>
                    <a:lnTo>
                      <a:pt x="17" y="4"/>
                    </a:lnTo>
                    <a:lnTo>
                      <a:pt x="11" y="0"/>
                    </a:lnTo>
                    <a:lnTo>
                      <a:pt x="0"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25" name="Freeform 379"/>
              <p:cNvSpPr>
                <a:spLocks/>
              </p:cNvSpPr>
              <p:nvPr/>
            </p:nvSpPr>
            <p:spPr bwMode="auto">
              <a:xfrm>
                <a:off x="3697" y="3830"/>
                <a:ext cx="15" cy="21"/>
              </a:xfrm>
              <a:custGeom>
                <a:avLst/>
                <a:gdLst>
                  <a:gd name="T0" fmla="*/ 0 w 15"/>
                  <a:gd name="T1" fmla="*/ 17 h 21"/>
                  <a:gd name="T2" fmla="*/ 5 w 15"/>
                  <a:gd name="T3" fmla="*/ 21 h 21"/>
                  <a:gd name="T4" fmla="*/ 6 w 15"/>
                  <a:gd name="T5" fmla="*/ 18 h 21"/>
                  <a:gd name="T6" fmla="*/ 2 w 15"/>
                  <a:gd name="T7" fmla="*/ 17 h 21"/>
                  <a:gd name="T8" fmla="*/ 5 w 15"/>
                  <a:gd name="T9" fmla="*/ 11 h 21"/>
                  <a:gd name="T10" fmla="*/ 9 w 15"/>
                  <a:gd name="T11" fmla="*/ 12 h 21"/>
                  <a:gd name="T12" fmla="*/ 11 w 15"/>
                  <a:gd name="T13" fmla="*/ 11 h 21"/>
                  <a:gd name="T14" fmla="*/ 6 w 15"/>
                  <a:gd name="T15" fmla="*/ 8 h 21"/>
                  <a:gd name="T16" fmla="*/ 9 w 15"/>
                  <a:gd name="T17" fmla="*/ 4 h 21"/>
                  <a:gd name="T18" fmla="*/ 13 w 15"/>
                  <a:gd name="T19" fmla="*/ 6 h 21"/>
                  <a:gd name="T20" fmla="*/ 15 w 15"/>
                  <a:gd name="T21" fmla="*/ 4 h 21"/>
                  <a:gd name="T22" fmla="*/ 8 w 15"/>
                  <a:gd name="T23" fmla="*/ 0 h 21"/>
                  <a:gd name="T24" fmla="*/ 0 w 15"/>
                  <a:gd name="T25" fmla="*/ 1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1"/>
                  <a:gd name="T41" fmla="*/ 15 w 1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1">
                    <a:moveTo>
                      <a:pt x="0" y="17"/>
                    </a:moveTo>
                    <a:lnTo>
                      <a:pt x="5" y="21"/>
                    </a:lnTo>
                    <a:lnTo>
                      <a:pt x="6" y="18"/>
                    </a:lnTo>
                    <a:lnTo>
                      <a:pt x="2" y="17"/>
                    </a:lnTo>
                    <a:lnTo>
                      <a:pt x="5" y="11"/>
                    </a:lnTo>
                    <a:lnTo>
                      <a:pt x="9" y="12"/>
                    </a:lnTo>
                    <a:lnTo>
                      <a:pt x="11" y="11"/>
                    </a:lnTo>
                    <a:lnTo>
                      <a:pt x="6" y="8"/>
                    </a:lnTo>
                    <a:lnTo>
                      <a:pt x="9" y="4"/>
                    </a:lnTo>
                    <a:lnTo>
                      <a:pt x="13" y="6"/>
                    </a:lnTo>
                    <a:lnTo>
                      <a:pt x="15" y="4"/>
                    </a:lnTo>
                    <a:lnTo>
                      <a:pt x="8" y="0"/>
                    </a:lnTo>
                    <a:lnTo>
                      <a:pt x="0" y="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26" name="Freeform 380"/>
              <p:cNvSpPr>
                <a:spLocks noEditPoints="1"/>
              </p:cNvSpPr>
              <p:nvPr/>
            </p:nvSpPr>
            <p:spPr bwMode="auto">
              <a:xfrm>
                <a:off x="3709" y="3836"/>
                <a:ext cx="9" cy="19"/>
              </a:xfrm>
              <a:custGeom>
                <a:avLst/>
                <a:gdLst>
                  <a:gd name="T0" fmla="*/ 0 w 9"/>
                  <a:gd name="T1" fmla="*/ 17 h 19"/>
                  <a:gd name="T2" fmla="*/ 3 w 9"/>
                  <a:gd name="T3" fmla="*/ 19 h 19"/>
                  <a:gd name="T4" fmla="*/ 4 w 9"/>
                  <a:gd name="T5" fmla="*/ 16 h 19"/>
                  <a:gd name="T6" fmla="*/ 1 w 9"/>
                  <a:gd name="T7" fmla="*/ 15 h 19"/>
                  <a:gd name="T8" fmla="*/ 0 w 9"/>
                  <a:gd name="T9" fmla="*/ 17 h 19"/>
                  <a:gd name="T10" fmla="*/ 7 w 9"/>
                  <a:gd name="T11" fmla="*/ 2 h 19"/>
                  <a:gd name="T12" fmla="*/ 9 w 9"/>
                  <a:gd name="T13" fmla="*/ 4 h 19"/>
                  <a:gd name="T14" fmla="*/ 9 w 9"/>
                  <a:gd name="T15" fmla="*/ 1 h 19"/>
                  <a:gd name="T16" fmla="*/ 7 w 9"/>
                  <a:gd name="T17" fmla="*/ 0 h 19"/>
                  <a:gd name="T18" fmla="*/ 7 w 9"/>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9"/>
                  <a:gd name="T32" fmla="*/ 9 w 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9">
                    <a:moveTo>
                      <a:pt x="0" y="17"/>
                    </a:moveTo>
                    <a:lnTo>
                      <a:pt x="3" y="19"/>
                    </a:lnTo>
                    <a:lnTo>
                      <a:pt x="4" y="16"/>
                    </a:lnTo>
                    <a:lnTo>
                      <a:pt x="1" y="15"/>
                    </a:lnTo>
                    <a:lnTo>
                      <a:pt x="0" y="17"/>
                    </a:lnTo>
                    <a:close/>
                    <a:moveTo>
                      <a:pt x="7" y="2"/>
                    </a:moveTo>
                    <a:lnTo>
                      <a:pt x="9" y="4"/>
                    </a:lnTo>
                    <a:lnTo>
                      <a:pt x="9" y="1"/>
                    </a:lnTo>
                    <a:lnTo>
                      <a:pt x="7" y="0"/>
                    </a:lnTo>
                    <a:lnTo>
                      <a:pt x="7"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27" name="Freeform 381"/>
              <p:cNvSpPr>
                <a:spLocks/>
              </p:cNvSpPr>
              <p:nvPr/>
            </p:nvSpPr>
            <p:spPr bwMode="auto">
              <a:xfrm>
                <a:off x="3727" y="3842"/>
                <a:ext cx="12" cy="18"/>
              </a:xfrm>
              <a:custGeom>
                <a:avLst/>
                <a:gdLst>
                  <a:gd name="T0" fmla="*/ 0 w 12"/>
                  <a:gd name="T1" fmla="*/ 17 h 18"/>
                  <a:gd name="T2" fmla="*/ 1 w 12"/>
                  <a:gd name="T3" fmla="*/ 18 h 18"/>
                  <a:gd name="T4" fmla="*/ 12 w 12"/>
                  <a:gd name="T5" fmla="*/ 2 h 18"/>
                  <a:gd name="T6" fmla="*/ 9 w 12"/>
                  <a:gd name="T7" fmla="*/ 0 h 18"/>
                  <a:gd name="T8" fmla="*/ 0 w 12"/>
                  <a:gd name="T9" fmla="*/ 17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17"/>
                    </a:moveTo>
                    <a:lnTo>
                      <a:pt x="1" y="18"/>
                    </a:lnTo>
                    <a:lnTo>
                      <a:pt x="12" y="2"/>
                    </a:lnTo>
                    <a:lnTo>
                      <a:pt x="9" y="0"/>
                    </a:lnTo>
                    <a:lnTo>
                      <a:pt x="0" y="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28" name="Freeform 382"/>
              <p:cNvSpPr>
                <a:spLocks/>
              </p:cNvSpPr>
              <p:nvPr/>
            </p:nvSpPr>
            <p:spPr bwMode="auto">
              <a:xfrm>
                <a:off x="3740" y="3845"/>
                <a:ext cx="12" cy="19"/>
              </a:xfrm>
              <a:custGeom>
                <a:avLst/>
                <a:gdLst>
                  <a:gd name="T0" fmla="*/ 0 w 12"/>
                  <a:gd name="T1" fmla="*/ 18 h 19"/>
                  <a:gd name="T2" fmla="*/ 3 w 12"/>
                  <a:gd name="T3" fmla="*/ 18 h 19"/>
                  <a:gd name="T4" fmla="*/ 7 w 12"/>
                  <a:gd name="T5" fmla="*/ 11 h 19"/>
                  <a:gd name="T6" fmla="*/ 8 w 12"/>
                  <a:gd name="T7" fmla="*/ 18 h 19"/>
                  <a:gd name="T8" fmla="*/ 11 w 12"/>
                  <a:gd name="T9" fmla="*/ 19 h 19"/>
                  <a:gd name="T10" fmla="*/ 8 w 12"/>
                  <a:gd name="T11" fmla="*/ 10 h 19"/>
                  <a:gd name="T12" fmla="*/ 12 w 12"/>
                  <a:gd name="T13" fmla="*/ 2 h 19"/>
                  <a:gd name="T14" fmla="*/ 11 w 12"/>
                  <a:gd name="T15" fmla="*/ 0 h 19"/>
                  <a:gd name="T16" fmla="*/ 7 w 12"/>
                  <a:gd name="T17" fmla="*/ 7 h 19"/>
                  <a:gd name="T18" fmla="*/ 6 w 12"/>
                  <a:gd name="T19" fmla="*/ 0 h 19"/>
                  <a:gd name="T20" fmla="*/ 3 w 12"/>
                  <a:gd name="T21" fmla="*/ 0 h 19"/>
                  <a:gd name="T22" fmla="*/ 6 w 12"/>
                  <a:gd name="T23" fmla="*/ 8 h 19"/>
                  <a:gd name="T24" fmla="*/ 0 w 12"/>
                  <a:gd name="T25" fmla="*/ 18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9"/>
                  <a:gd name="T41" fmla="*/ 12 w 1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9">
                    <a:moveTo>
                      <a:pt x="0" y="18"/>
                    </a:moveTo>
                    <a:lnTo>
                      <a:pt x="3" y="18"/>
                    </a:lnTo>
                    <a:lnTo>
                      <a:pt x="7" y="11"/>
                    </a:lnTo>
                    <a:lnTo>
                      <a:pt x="8" y="18"/>
                    </a:lnTo>
                    <a:lnTo>
                      <a:pt x="11" y="19"/>
                    </a:lnTo>
                    <a:lnTo>
                      <a:pt x="8" y="10"/>
                    </a:lnTo>
                    <a:lnTo>
                      <a:pt x="12" y="2"/>
                    </a:lnTo>
                    <a:lnTo>
                      <a:pt x="11" y="0"/>
                    </a:lnTo>
                    <a:lnTo>
                      <a:pt x="7" y="7"/>
                    </a:lnTo>
                    <a:lnTo>
                      <a:pt x="6" y="0"/>
                    </a:lnTo>
                    <a:lnTo>
                      <a:pt x="3" y="0"/>
                    </a:lnTo>
                    <a:lnTo>
                      <a:pt x="6" y="8"/>
                    </a:lnTo>
                    <a:lnTo>
                      <a:pt x="0"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29" name="Freeform 383"/>
              <p:cNvSpPr>
                <a:spLocks noEditPoints="1"/>
              </p:cNvSpPr>
              <p:nvPr/>
            </p:nvSpPr>
            <p:spPr bwMode="auto">
              <a:xfrm>
                <a:off x="3758" y="3847"/>
                <a:ext cx="11" cy="17"/>
              </a:xfrm>
              <a:custGeom>
                <a:avLst/>
                <a:gdLst>
                  <a:gd name="T0" fmla="*/ 0 w 11"/>
                  <a:gd name="T1" fmla="*/ 17 h 17"/>
                  <a:gd name="T2" fmla="*/ 3 w 11"/>
                  <a:gd name="T3" fmla="*/ 17 h 17"/>
                  <a:gd name="T4" fmla="*/ 3 w 11"/>
                  <a:gd name="T5" fmla="*/ 13 h 17"/>
                  <a:gd name="T6" fmla="*/ 7 w 11"/>
                  <a:gd name="T7" fmla="*/ 13 h 17"/>
                  <a:gd name="T8" fmla="*/ 8 w 11"/>
                  <a:gd name="T9" fmla="*/ 17 h 17"/>
                  <a:gd name="T10" fmla="*/ 11 w 11"/>
                  <a:gd name="T11" fmla="*/ 17 h 17"/>
                  <a:gd name="T12" fmla="*/ 7 w 11"/>
                  <a:gd name="T13" fmla="*/ 0 h 17"/>
                  <a:gd name="T14" fmla="*/ 4 w 11"/>
                  <a:gd name="T15" fmla="*/ 0 h 17"/>
                  <a:gd name="T16" fmla="*/ 0 w 11"/>
                  <a:gd name="T17" fmla="*/ 17 h 17"/>
                  <a:gd name="T18" fmla="*/ 5 w 11"/>
                  <a:gd name="T19" fmla="*/ 2 h 17"/>
                  <a:gd name="T20" fmla="*/ 5 w 11"/>
                  <a:gd name="T21" fmla="*/ 2 h 17"/>
                  <a:gd name="T22" fmla="*/ 7 w 11"/>
                  <a:gd name="T23" fmla="*/ 10 h 17"/>
                  <a:gd name="T24" fmla="*/ 4 w 11"/>
                  <a:gd name="T25" fmla="*/ 10 h 17"/>
                  <a:gd name="T26" fmla="*/ 5 w 11"/>
                  <a:gd name="T27" fmla="*/ 2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7"/>
                  <a:gd name="T44" fmla="*/ 11 w 11"/>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7">
                    <a:moveTo>
                      <a:pt x="0" y="17"/>
                    </a:moveTo>
                    <a:lnTo>
                      <a:pt x="3" y="17"/>
                    </a:lnTo>
                    <a:lnTo>
                      <a:pt x="3" y="13"/>
                    </a:lnTo>
                    <a:lnTo>
                      <a:pt x="7" y="13"/>
                    </a:lnTo>
                    <a:lnTo>
                      <a:pt x="8" y="17"/>
                    </a:lnTo>
                    <a:lnTo>
                      <a:pt x="11" y="17"/>
                    </a:lnTo>
                    <a:lnTo>
                      <a:pt x="7" y="0"/>
                    </a:lnTo>
                    <a:lnTo>
                      <a:pt x="4" y="0"/>
                    </a:lnTo>
                    <a:lnTo>
                      <a:pt x="0" y="17"/>
                    </a:lnTo>
                    <a:close/>
                    <a:moveTo>
                      <a:pt x="5" y="2"/>
                    </a:moveTo>
                    <a:lnTo>
                      <a:pt x="5" y="2"/>
                    </a:lnTo>
                    <a:lnTo>
                      <a:pt x="7" y="10"/>
                    </a:lnTo>
                    <a:lnTo>
                      <a:pt x="4" y="10"/>
                    </a:lnTo>
                    <a:lnTo>
                      <a:pt x="5"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30" name="Freeform 384"/>
              <p:cNvSpPr>
                <a:spLocks noEditPoints="1"/>
              </p:cNvSpPr>
              <p:nvPr/>
            </p:nvSpPr>
            <p:spPr bwMode="auto">
              <a:xfrm>
                <a:off x="3774" y="3847"/>
                <a:ext cx="10" cy="17"/>
              </a:xfrm>
              <a:custGeom>
                <a:avLst/>
                <a:gdLst>
                  <a:gd name="T0" fmla="*/ 2 w 10"/>
                  <a:gd name="T1" fmla="*/ 17 h 17"/>
                  <a:gd name="T2" fmla="*/ 4 w 10"/>
                  <a:gd name="T3" fmla="*/ 17 h 17"/>
                  <a:gd name="T4" fmla="*/ 4 w 10"/>
                  <a:gd name="T5" fmla="*/ 9 h 17"/>
                  <a:gd name="T6" fmla="*/ 4 w 10"/>
                  <a:gd name="T7" fmla="*/ 9 h 17"/>
                  <a:gd name="T8" fmla="*/ 6 w 10"/>
                  <a:gd name="T9" fmla="*/ 9 h 17"/>
                  <a:gd name="T10" fmla="*/ 7 w 10"/>
                  <a:gd name="T11" fmla="*/ 12 h 17"/>
                  <a:gd name="T12" fmla="*/ 7 w 10"/>
                  <a:gd name="T13" fmla="*/ 16 h 17"/>
                  <a:gd name="T14" fmla="*/ 7 w 10"/>
                  <a:gd name="T15" fmla="*/ 16 h 17"/>
                  <a:gd name="T16" fmla="*/ 7 w 10"/>
                  <a:gd name="T17" fmla="*/ 17 h 17"/>
                  <a:gd name="T18" fmla="*/ 10 w 10"/>
                  <a:gd name="T19" fmla="*/ 17 h 17"/>
                  <a:gd name="T20" fmla="*/ 10 w 10"/>
                  <a:gd name="T21" fmla="*/ 16 h 17"/>
                  <a:gd name="T22" fmla="*/ 10 w 10"/>
                  <a:gd name="T23" fmla="*/ 15 h 17"/>
                  <a:gd name="T24" fmla="*/ 10 w 10"/>
                  <a:gd name="T25" fmla="*/ 10 h 17"/>
                  <a:gd name="T26" fmla="*/ 8 w 10"/>
                  <a:gd name="T27" fmla="*/ 9 h 17"/>
                  <a:gd name="T28" fmla="*/ 7 w 10"/>
                  <a:gd name="T29" fmla="*/ 8 h 17"/>
                  <a:gd name="T30" fmla="*/ 7 w 10"/>
                  <a:gd name="T31" fmla="*/ 8 h 17"/>
                  <a:gd name="T32" fmla="*/ 8 w 10"/>
                  <a:gd name="T33" fmla="*/ 6 h 17"/>
                  <a:gd name="T34" fmla="*/ 8 w 10"/>
                  <a:gd name="T35" fmla="*/ 4 h 17"/>
                  <a:gd name="T36" fmla="*/ 8 w 10"/>
                  <a:gd name="T37" fmla="*/ 1 h 17"/>
                  <a:gd name="T38" fmla="*/ 7 w 10"/>
                  <a:gd name="T39" fmla="*/ 0 h 17"/>
                  <a:gd name="T40" fmla="*/ 7 w 10"/>
                  <a:gd name="T41" fmla="*/ 0 h 17"/>
                  <a:gd name="T42" fmla="*/ 4 w 10"/>
                  <a:gd name="T43" fmla="*/ 0 h 17"/>
                  <a:gd name="T44" fmla="*/ 0 w 10"/>
                  <a:gd name="T45" fmla="*/ 0 h 17"/>
                  <a:gd name="T46" fmla="*/ 2 w 10"/>
                  <a:gd name="T47" fmla="*/ 17 h 17"/>
                  <a:gd name="T48" fmla="*/ 3 w 10"/>
                  <a:gd name="T49" fmla="*/ 1 h 17"/>
                  <a:gd name="T50" fmla="*/ 4 w 10"/>
                  <a:gd name="T51" fmla="*/ 1 h 17"/>
                  <a:gd name="T52" fmla="*/ 6 w 10"/>
                  <a:gd name="T53" fmla="*/ 1 h 17"/>
                  <a:gd name="T54" fmla="*/ 6 w 10"/>
                  <a:gd name="T55" fmla="*/ 4 h 17"/>
                  <a:gd name="T56" fmla="*/ 6 w 10"/>
                  <a:gd name="T57" fmla="*/ 6 h 17"/>
                  <a:gd name="T58" fmla="*/ 4 w 10"/>
                  <a:gd name="T59" fmla="*/ 8 h 17"/>
                  <a:gd name="T60" fmla="*/ 3 w 10"/>
                  <a:gd name="T61" fmla="*/ 8 h 17"/>
                  <a:gd name="T62" fmla="*/ 3 w 10"/>
                  <a:gd name="T63" fmla="*/ 1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
                  <a:gd name="T97" fmla="*/ 0 h 17"/>
                  <a:gd name="T98" fmla="*/ 10 w 1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 h="17">
                    <a:moveTo>
                      <a:pt x="2" y="17"/>
                    </a:moveTo>
                    <a:lnTo>
                      <a:pt x="4" y="17"/>
                    </a:lnTo>
                    <a:lnTo>
                      <a:pt x="4" y="9"/>
                    </a:lnTo>
                    <a:lnTo>
                      <a:pt x="6" y="9"/>
                    </a:lnTo>
                    <a:lnTo>
                      <a:pt x="7" y="12"/>
                    </a:lnTo>
                    <a:lnTo>
                      <a:pt x="7" y="16"/>
                    </a:lnTo>
                    <a:lnTo>
                      <a:pt x="7" y="17"/>
                    </a:lnTo>
                    <a:lnTo>
                      <a:pt x="10" y="17"/>
                    </a:lnTo>
                    <a:lnTo>
                      <a:pt x="10" y="16"/>
                    </a:lnTo>
                    <a:lnTo>
                      <a:pt x="10" y="15"/>
                    </a:lnTo>
                    <a:lnTo>
                      <a:pt x="10" y="10"/>
                    </a:lnTo>
                    <a:lnTo>
                      <a:pt x="8" y="9"/>
                    </a:lnTo>
                    <a:lnTo>
                      <a:pt x="7" y="8"/>
                    </a:lnTo>
                    <a:lnTo>
                      <a:pt x="8" y="6"/>
                    </a:lnTo>
                    <a:lnTo>
                      <a:pt x="8" y="4"/>
                    </a:lnTo>
                    <a:lnTo>
                      <a:pt x="8" y="1"/>
                    </a:lnTo>
                    <a:lnTo>
                      <a:pt x="7" y="0"/>
                    </a:lnTo>
                    <a:lnTo>
                      <a:pt x="4" y="0"/>
                    </a:lnTo>
                    <a:lnTo>
                      <a:pt x="0" y="0"/>
                    </a:lnTo>
                    <a:lnTo>
                      <a:pt x="2" y="17"/>
                    </a:lnTo>
                    <a:close/>
                    <a:moveTo>
                      <a:pt x="3" y="1"/>
                    </a:moveTo>
                    <a:lnTo>
                      <a:pt x="4" y="1"/>
                    </a:lnTo>
                    <a:lnTo>
                      <a:pt x="6" y="1"/>
                    </a:lnTo>
                    <a:lnTo>
                      <a:pt x="6" y="4"/>
                    </a:lnTo>
                    <a:lnTo>
                      <a:pt x="6" y="6"/>
                    </a:lnTo>
                    <a:lnTo>
                      <a:pt x="4" y="8"/>
                    </a:lnTo>
                    <a:lnTo>
                      <a:pt x="3" y="8"/>
                    </a:lnTo>
                    <a:lnTo>
                      <a:pt x="3"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31" name="Freeform 385"/>
              <p:cNvSpPr>
                <a:spLocks noEditPoints="1"/>
              </p:cNvSpPr>
              <p:nvPr/>
            </p:nvSpPr>
            <p:spPr bwMode="auto">
              <a:xfrm>
                <a:off x="3789" y="3844"/>
                <a:ext cx="11" cy="19"/>
              </a:xfrm>
              <a:custGeom>
                <a:avLst/>
                <a:gdLst>
                  <a:gd name="T0" fmla="*/ 3 w 11"/>
                  <a:gd name="T1" fmla="*/ 19 h 19"/>
                  <a:gd name="T2" fmla="*/ 6 w 11"/>
                  <a:gd name="T3" fmla="*/ 18 h 19"/>
                  <a:gd name="T4" fmla="*/ 4 w 11"/>
                  <a:gd name="T5" fmla="*/ 11 h 19"/>
                  <a:gd name="T6" fmla="*/ 6 w 11"/>
                  <a:gd name="T7" fmla="*/ 11 h 19"/>
                  <a:gd name="T8" fmla="*/ 7 w 11"/>
                  <a:gd name="T9" fmla="*/ 11 h 19"/>
                  <a:gd name="T10" fmla="*/ 7 w 11"/>
                  <a:gd name="T11" fmla="*/ 12 h 19"/>
                  <a:gd name="T12" fmla="*/ 8 w 11"/>
                  <a:gd name="T13" fmla="*/ 16 h 19"/>
                  <a:gd name="T14" fmla="*/ 8 w 11"/>
                  <a:gd name="T15" fmla="*/ 16 h 19"/>
                  <a:gd name="T16" fmla="*/ 8 w 11"/>
                  <a:gd name="T17" fmla="*/ 18 h 19"/>
                  <a:gd name="T18" fmla="*/ 11 w 11"/>
                  <a:gd name="T19" fmla="*/ 18 h 19"/>
                  <a:gd name="T20" fmla="*/ 11 w 11"/>
                  <a:gd name="T21" fmla="*/ 16 h 19"/>
                  <a:gd name="T22" fmla="*/ 11 w 11"/>
                  <a:gd name="T23" fmla="*/ 15 h 19"/>
                  <a:gd name="T24" fmla="*/ 10 w 11"/>
                  <a:gd name="T25" fmla="*/ 11 h 19"/>
                  <a:gd name="T26" fmla="*/ 8 w 11"/>
                  <a:gd name="T27" fmla="*/ 9 h 19"/>
                  <a:gd name="T28" fmla="*/ 7 w 11"/>
                  <a:gd name="T29" fmla="*/ 8 h 19"/>
                  <a:gd name="T30" fmla="*/ 7 w 11"/>
                  <a:gd name="T31" fmla="*/ 8 h 19"/>
                  <a:gd name="T32" fmla="*/ 8 w 11"/>
                  <a:gd name="T33" fmla="*/ 7 h 19"/>
                  <a:gd name="T34" fmla="*/ 8 w 11"/>
                  <a:gd name="T35" fmla="*/ 4 h 19"/>
                  <a:gd name="T36" fmla="*/ 8 w 11"/>
                  <a:gd name="T37" fmla="*/ 1 h 19"/>
                  <a:gd name="T38" fmla="*/ 7 w 11"/>
                  <a:gd name="T39" fmla="*/ 0 h 19"/>
                  <a:gd name="T40" fmla="*/ 6 w 11"/>
                  <a:gd name="T41" fmla="*/ 0 h 19"/>
                  <a:gd name="T42" fmla="*/ 3 w 11"/>
                  <a:gd name="T43" fmla="*/ 0 h 19"/>
                  <a:gd name="T44" fmla="*/ 0 w 11"/>
                  <a:gd name="T45" fmla="*/ 1 h 19"/>
                  <a:gd name="T46" fmla="*/ 3 w 11"/>
                  <a:gd name="T47" fmla="*/ 19 h 19"/>
                  <a:gd name="T48" fmla="*/ 3 w 11"/>
                  <a:gd name="T49" fmla="*/ 3 h 19"/>
                  <a:gd name="T50" fmla="*/ 4 w 11"/>
                  <a:gd name="T51" fmla="*/ 3 h 19"/>
                  <a:gd name="T52" fmla="*/ 6 w 11"/>
                  <a:gd name="T53" fmla="*/ 3 h 19"/>
                  <a:gd name="T54" fmla="*/ 6 w 11"/>
                  <a:gd name="T55" fmla="*/ 4 h 19"/>
                  <a:gd name="T56" fmla="*/ 6 w 11"/>
                  <a:gd name="T57" fmla="*/ 7 h 19"/>
                  <a:gd name="T58" fmla="*/ 4 w 11"/>
                  <a:gd name="T59" fmla="*/ 8 h 19"/>
                  <a:gd name="T60" fmla="*/ 4 w 11"/>
                  <a:gd name="T61" fmla="*/ 8 h 19"/>
                  <a:gd name="T62" fmla="*/ 3 w 11"/>
                  <a:gd name="T63" fmla="*/ 3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19"/>
                  <a:gd name="T98" fmla="*/ 11 w 11"/>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19">
                    <a:moveTo>
                      <a:pt x="3" y="19"/>
                    </a:moveTo>
                    <a:lnTo>
                      <a:pt x="6" y="18"/>
                    </a:lnTo>
                    <a:lnTo>
                      <a:pt x="4" y="11"/>
                    </a:lnTo>
                    <a:lnTo>
                      <a:pt x="6" y="11"/>
                    </a:lnTo>
                    <a:lnTo>
                      <a:pt x="7" y="11"/>
                    </a:lnTo>
                    <a:lnTo>
                      <a:pt x="7" y="12"/>
                    </a:lnTo>
                    <a:lnTo>
                      <a:pt x="8" y="16"/>
                    </a:lnTo>
                    <a:lnTo>
                      <a:pt x="8" y="18"/>
                    </a:lnTo>
                    <a:lnTo>
                      <a:pt x="11" y="18"/>
                    </a:lnTo>
                    <a:lnTo>
                      <a:pt x="11" y="16"/>
                    </a:lnTo>
                    <a:lnTo>
                      <a:pt x="11" y="15"/>
                    </a:lnTo>
                    <a:lnTo>
                      <a:pt x="10" y="11"/>
                    </a:lnTo>
                    <a:lnTo>
                      <a:pt x="8" y="9"/>
                    </a:lnTo>
                    <a:lnTo>
                      <a:pt x="7" y="8"/>
                    </a:lnTo>
                    <a:lnTo>
                      <a:pt x="8" y="7"/>
                    </a:lnTo>
                    <a:lnTo>
                      <a:pt x="8" y="4"/>
                    </a:lnTo>
                    <a:lnTo>
                      <a:pt x="8" y="1"/>
                    </a:lnTo>
                    <a:lnTo>
                      <a:pt x="7" y="0"/>
                    </a:lnTo>
                    <a:lnTo>
                      <a:pt x="6" y="0"/>
                    </a:lnTo>
                    <a:lnTo>
                      <a:pt x="3" y="0"/>
                    </a:lnTo>
                    <a:lnTo>
                      <a:pt x="0" y="1"/>
                    </a:lnTo>
                    <a:lnTo>
                      <a:pt x="3" y="19"/>
                    </a:lnTo>
                    <a:close/>
                    <a:moveTo>
                      <a:pt x="3" y="3"/>
                    </a:moveTo>
                    <a:lnTo>
                      <a:pt x="4" y="3"/>
                    </a:lnTo>
                    <a:lnTo>
                      <a:pt x="6" y="3"/>
                    </a:lnTo>
                    <a:lnTo>
                      <a:pt x="6" y="4"/>
                    </a:lnTo>
                    <a:lnTo>
                      <a:pt x="6" y="7"/>
                    </a:lnTo>
                    <a:lnTo>
                      <a:pt x="4" y="8"/>
                    </a:lnTo>
                    <a:lnTo>
                      <a:pt x="3"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32" name="Freeform 386"/>
              <p:cNvSpPr>
                <a:spLocks noEditPoints="1"/>
              </p:cNvSpPr>
              <p:nvPr/>
            </p:nvSpPr>
            <p:spPr bwMode="auto">
              <a:xfrm>
                <a:off x="3806" y="3840"/>
                <a:ext cx="12" cy="19"/>
              </a:xfrm>
              <a:custGeom>
                <a:avLst/>
                <a:gdLst>
                  <a:gd name="T0" fmla="*/ 1 w 12"/>
                  <a:gd name="T1" fmla="*/ 19 h 19"/>
                  <a:gd name="T2" fmla="*/ 4 w 12"/>
                  <a:gd name="T3" fmla="*/ 17 h 19"/>
                  <a:gd name="T4" fmla="*/ 4 w 12"/>
                  <a:gd name="T5" fmla="*/ 13 h 19"/>
                  <a:gd name="T6" fmla="*/ 6 w 12"/>
                  <a:gd name="T7" fmla="*/ 12 h 19"/>
                  <a:gd name="T8" fmla="*/ 9 w 12"/>
                  <a:gd name="T9" fmla="*/ 16 h 19"/>
                  <a:gd name="T10" fmla="*/ 12 w 12"/>
                  <a:gd name="T11" fmla="*/ 16 h 19"/>
                  <a:gd name="T12" fmla="*/ 2 w 12"/>
                  <a:gd name="T13" fmla="*/ 0 h 19"/>
                  <a:gd name="T14" fmla="*/ 0 w 12"/>
                  <a:gd name="T15" fmla="*/ 0 h 19"/>
                  <a:gd name="T16" fmla="*/ 1 w 12"/>
                  <a:gd name="T17" fmla="*/ 19 h 19"/>
                  <a:gd name="T18" fmla="*/ 2 w 12"/>
                  <a:gd name="T19" fmla="*/ 2 h 19"/>
                  <a:gd name="T20" fmla="*/ 2 w 12"/>
                  <a:gd name="T21" fmla="*/ 2 h 19"/>
                  <a:gd name="T22" fmla="*/ 6 w 12"/>
                  <a:gd name="T23" fmla="*/ 11 h 19"/>
                  <a:gd name="T24" fmla="*/ 2 w 12"/>
                  <a:gd name="T25" fmla="*/ 11 h 19"/>
                  <a:gd name="T26" fmla="*/ 2 w 12"/>
                  <a:gd name="T27" fmla="*/ 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
                  <a:gd name="T44" fmla="*/ 12 w 12"/>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
                    <a:moveTo>
                      <a:pt x="1" y="19"/>
                    </a:moveTo>
                    <a:lnTo>
                      <a:pt x="4" y="17"/>
                    </a:lnTo>
                    <a:lnTo>
                      <a:pt x="4" y="13"/>
                    </a:lnTo>
                    <a:lnTo>
                      <a:pt x="6" y="12"/>
                    </a:lnTo>
                    <a:lnTo>
                      <a:pt x="9" y="16"/>
                    </a:lnTo>
                    <a:lnTo>
                      <a:pt x="12" y="16"/>
                    </a:lnTo>
                    <a:lnTo>
                      <a:pt x="2" y="0"/>
                    </a:lnTo>
                    <a:lnTo>
                      <a:pt x="0" y="0"/>
                    </a:lnTo>
                    <a:lnTo>
                      <a:pt x="1" y="19"/>
                    </a:lnTo>
                    <a:close/>
                    <a:moveTo>
                      <a:pt x="2" y="2"/>
                    </a:moveTo>
                    <a:lnTo>
                      <a:pt x="2" y="2"/>
                    </a:lnTo>
                    <a:lnTo>
                      <a:pt x="6" y="11"/>
                    </a:lnTo>
                    <a:lnTo>
                      <a:pt x="2" y="11"/>
                    </a:lnTo>
                    <a:lnTo>
                      <a:pt x="2"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33" name="Freeform 387"/>
              <p:cNvSpPr>
                <a:spLocks/>
              </p:cNvSpPr>
              <p:nvPr/>
            </p:nvSpPr>
            <p:spPr bwMode="auto">
              <a:xfrm>
                <a:off x="3829" y="3829"/>
                <a:ext cx="6" cy="19"/>
              </a:xfrm>
              <a:custGeom>
                <a:avLst/>
                <a:gdLst>
                  <a:gd name="T0" fmla="*/ 4 w 6"/>
                  <a:gd name="T1" fmla="*/ 19 h 19"/>
                  <a:gd name="T2" fmla="*/ 6 w 6"/>
                  <a:gd name="T3" fmla="*/ 19 h 19"/>
                  <a:gd name="T4" fmla="*/ 2 w 6"/>
                  <a:gd name="T5" fmla="*/ 0 h 19"/>
                  <a:gd name="T6" fmla="*/ 0 w 6"/>
                  <a:gd name="T7" fmla="*/ 1 h 19"/>
                  <a:gd name="T8" fmla="*/ 4 w 6"/>
                  <a:gd name="T9" fmla="*/ 19 h 19"/>
                  <a:gd name="T10" fmla="*/ 0 60000 65536"/>
                  <a:gd name="T11" fmla="*/ 0 60000 65536"/>
                  <a:gd name="T12" fmla="*/ 0 60000 65536"/>
                  <a:gd name="T13" fmla="*/ 0 60000 65536"/>
                  <a:gd name="T14" fmla="*/ 0 60000 65536"/>
                  <a:gd name="T15" fmla="*/ 0 w 6"/>
                  <a:gd name="T16" fmla="*/ 0 h 19"/>
                  <a:gd name="T17" fmla="*/ 6 w 6"/>
                  <a:gd name="T18" fmla="*/ 19 h 19"/>
                </a:gdLst>
                <a:ahLst/>
                <a:cxnLst>
                  <a:cxn ang="T10">
                    <a:pos x="T0" y="T1"/>
                  </a:cxn>
                  <a:cxn ang="T11">
                    <a:pos x="T2" y="T3"/>
                  </a:cxn>
                  <a:cxn ang="T12">
                    <a:pos x="T4" y="T5"/>
                  </a:cxn>
                  <a:cxn ang="T13">
                    <a:pos x="T6" y="T7"/>
                  </a:cxn>
                  <a:cxn ang="T14">
                    <a:pos x="T8" y="T9"/>
                  </a:cxn>
                </a:cxnLst>
                <a:rect l="T15" t="T16" r="T17" b="T18"/>
                <a:pathLst>
                  <a:path w="6" h="19">
                    <a:moveTo>
                      <a:pt x="4" y="19"/>
                    </a:moveTo>
                    <a:lnTo>
                      <a:pt x="6" y="19"/>
                    </a:lnTo>
                    <a:lnTo>
                      <a:pt x="2" y="0"/>
                    </a:lnTo>
                    <a:lnTo>
                      <a:pt x="0" y="1"/>
                    </a:lnTo>
                    <a:lnTo>
                      <a:pt x="4"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34" name="Freeform 388"/>
              <p:cNvSpPr>
                <a:spLocks/>
              </p:cNvSpPr>
              <p:nvPr/>
            </p:nvSpPr>
            <p:spPr bwMode="auto">
              <a:xfrm>
                <a:off x="3840" y="3822"/>
                <a:ext cx="6" cy="19"/>
              </a:xfrm>
              <a:custGeom>
                <a:avLst/>
                <a:gdLst>
                  <a:gd name="T0" fmla="*/ 5 w 6"/>
                  <a:gd name="T1" fmla="*/ 19 h 19"/>
                  <a:gd name="T2" fmla="*/ 6 w 6"/>
                  <a:gd name="T3" fmla="*/ 19 h 19"/>
                  <a:gd name="T4" fmla="*/ 1 w 6"/>
                  <a:gd name="T5" fmla="*/ 0 h 19"/>
                  <a:gd name="T6" fmla="*/ 0 w 6"/>
                  <a:gd name="T7" fmla="*/ 1 h 19"/>
                  <a:gd name="T8" fmla="*/ 5 w 6"/>
                  <a:gd name="T9" fmla="*/ 19 h 19"/>
                  <a:gd name="T10" fmla="*/ 0 60000 65536"/>
                  <a:gd name="T11" fmla="*/ 0 60000 65536"/>
                  <a:gd name="T12" fmla="*/ 0 60000 65536"/>
                  <a:gd name="T13" fmla="*/ 0 60000 65536"/>
                  <a:gd name="T14" fmla="*/ 0 60000 65536"/>
                  <a:gd name="T15" fmla="*/ 0 w 6"/>
                  <a:gd name="T16" fmla="*/ 0 h 19"/>
                  <a:gd name="T17" fmla="*/ 6 w 6"/>
                  <a:gd name="T18" fmla="*/ 19 h 19"/>
                </a:gdLst>
                <a:ahLst/>
                <a:cxnLst>
                  <a:cxn ang="T10">
                    <a:pos x="T0" y="T1"/>
                  </a:cxn>
                  <a:cxn ang="T11">
                    <a:pos x="T2" y="T3"/>
                  </a:cxn>
                  <a:cxn ang="T12">
                    <a:pos x="T4" y="T5"/>
                  </a:cxn>
                  <a:cxn ang="T13">
                    <a:pos x="T6" y="T7"/>
                  </a:cxn>
                  <a:cxn ang="T14">
                    <a:pos x="T8" y="T9"/>
                  </a:cxn>
                </a:cxnLst>
                <a:rect l="T15" t="T16" r="T17" b="T18"/>
                <a:pathLst>
                  <a:path w="6" h="19">
                    <a:moveTo>
                      <a:pt x="5" y="19"/>
                    </a:moveTo>
                    <a:lnTo>
                      <a:pt x="6" y="19"/>
                    </a:lnTo>
                    <a:lnTo>
                      <a:pt x="1" y="0"/>
                    </a:lnTo>
                    <a:lnTo>
                      <a:pt x="0" y="1"/>
                    </a:lnTo>
                    <a:lnTo>
                      <a:pt x="5"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35" name="Freeform 389"/>
              <p:cNvSpPr>
                <a:spLocks/>
              </p:cNvSpPr>
              <p:nvPr/>
            </p:nvSpPr>
            <p:spPr bwMode="auto">
              <a:xfrm>
                <a:off x="3845" y="3814"/>
                <a:ext cx="19" cy="19"/>
              </a:xfrm>
              <a:custGeom>
                <a:avLst/>
                <a:gdLst>
                  <a:gd name="T0" fmla="*/ 12 w 19"/>
                  <a:gd name="T1" fmla="*/ 19 h 19"/>
                  <a:gd name="T2" fmla="*/ 14 w 19"/>
                  <a:gd name="T3" fmla="*/ 18 h 19"/>
                  <a:gd name="T4" fmla="*/ 8 w 19"/>
                  <a:gd name="T5" fmla="*/ 11 h 19"/>
                  <a:gd name="T6" fmla="*/ 8 w 19"/>
                  <a:gd name="T7" fmla="*/ 11 h 19"/>
                  <a:gd name="T8" fmla="*/ 16 w 19"/>
                  <a:gd name="T9" fmla="*/ 15 h 19"/>
                  <a:gd name="T10" fmla="*/ 19 w 19"/>
                  <a:gd name="T11" fmla="*/ 13 h 19"/>
                  <a:gd name="T12" fmla="*/ 10 w 19"/>
                  <a:gd name="T13" fmla="*/ 8 h 19"/>
                  <a:gd name="T14" fmla="*/ 7 w 19"/>
                  <a:gd name="T15" fmla="*/ 0 h 19"/>
                  <a:gd name="T16" fmla="*/ 5 w 19"/>
                  <a:gd name="T17" fmla="*/ 1 h 19"/>
                  <a:gd name="T18" fmla="*/ 7 w 19"/>
                  <a:gd name="T19" fmla="*/ 9 h 19"/>
                  <a:gd name="T20" fmla="*/ 7 w 19"/>
                  <a:gd name="T21" fmla="*/ 9 h 19"/>
                  <a:gd name="T22" fmla="*/ 3 w 19"/>
                  <a:gd name="T23" fmla="*/ 4 h 19"/>
                  <a:gd name="T24" fmla="*/ 0 w 19"/>
                  <a:gd name="T25" fmla="*/ 5 h 19"/>
                  <a:gd name="T26" fmla="*/ 12 w 19"/>
                  <a:gd name="T27" fmla="*/ 1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9"/>
                  <a:gd name="T44" fmla="*/ 19 w 1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9">
                    <a:moveTo>
                      <a:pt x="12" y="19"/>
                    </a:moveTo>
                    <a:lnTo>
                      <a:pt x="14" y="18"/>
                    </a:lnTo>
                    <a:lnTo>
                      <a:pt x="8" y="11"/>
                    </a:lnTo>
                    <a:lnTo>
                      <a:pt x="16" y="15"/>
                    </a:lnTo>
                    <a:lnTo>
                      <a:pt x="19" y="13"/>
                    </a:lnTo>
                    <a:lnTo>
                      <a:pt x="10" y="8"/>
                    </a:lnTo>
                    <a:lnTo>
                      <a:pt x="7" y="0"/>
                    </a:lnTo>
                    <a:lnTo>
                      <a:pt x="5" y="1"/>
                    </a:lnTo>
                    <a:lnTo>
                      <a:pt x="7" y="9"/>
                    </a:lnTo>
                    <a:lnTo>
                      <a:pt x="3" y="4"/>
                    </a:lnTo>
                    <a:lnTo>
                      <a:pt x="0" y="5"/>
                    </a:lnTo>
                    <a:lnTo>
                      <a:pt x="12"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36" name="Freeform 390"/>
              <p:cNvSpPr>
                <a:spLocks/>
              </p:cNvSpPr>
              <p:nvPr/>
            </p:nvSpPr>
            <p:spPr bwMode="auto">
              <a:xfrm>
                <a:off x="3856" y="3804"/>
                <a:ext cx="18" cy="18"/>
              </a:xfrm>
              <a:custGeom>
                <a:avLst/>
                <a:gdLst>
                  <a:gd name="T0" fmla="*/ 13 w 18"/>
                  <a:gd name="T1" fmla="*/ 18 h 18"/>
                  <a:gd name="T2" fmla="*/ 18 w 18"/>
                  <a:gd name="T3" fmla="*/ 13 h 18"/>
                  <a:gd name="T4" fmla="*/ 16 w 18"/>
                  <a:gd name="T5" fmla="*/ 11 h 18"/>
                  <a:gd name="T6" fmla="*/ 13 w 18"/>
                  <a:gd name="T7" fmla="*/ 14 h 18"/>
                  <a:gd name="T8" fmla="*/ 9 w 18"/>
                  <a:gd name="T9" fmla="*/ 10 h 18"/>
                  <a:gd name="T10" fmla="*/ 12 w 18"/>
                  <a:gd name="T11" fmla="*/ 7 h 18"/>
                  <a:gd name="T12" fmla="*/ 11 w 18"/>
                  <a:gd name="T13" fmla="*/ 6 h 18"/>
                  <a:gd name="T14" fmla="*/ 8 w 18"/>
                  <a:gd name="T15" fmla="*/ 8 h 18"/>
                  <a:gd name="T16" fmla="*/ 4 w 18"/>
                  <a:gd name="T17" fmla="*/ 4 h 18"/>
                  <a:gd name="T18" fmla="*/ 7 w 18"/>
                  <a:gd name="T19" fmla="*/ 2 h 18"/>
                  <a:gd name="T20" fmla="*/ 5 w 18"/>
                  <a:gd name="T21" fmla="*/ 0 h 18"/>
                  <a:gd name="T22" fmla="*/ 0 w 18"/>
                  <a:gd name="T23" fmla="*/ 6 h 18"/>
                  <a:gd name="T24" fmla="*/ 13 w 18"/>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3" y="18"/>
                    </a:moveTo>
                    <a:lnTo>
                      <a:pt x="18" y="13"/>
                    </a:lnTo>
                    <a:lnTo>
                      <a:pt x="16" y="11"/>
                    </a:lnTo>
                    <a:lnTo>
                      <a:pt x="13" y="14"/>
                    </a:lnTo>
                    <a:lnTo>
                      <a:pt x="9" y="10"/>
                    </a:lnTo>
                    <a:lnTo>
                      <a:pt x="12" y="7"/>
                    </a:lnTo>
                    <a:lnTo>
                      <a:pt x="11" y="6"/>
                    </a:lnTo>
                    <a:lnTo>
                      <a:pt x="8" y="8"/>
                    </a:lnTo>
                    <a:lnTo>
                      <a:pt x="4" y="4"/>
                    </a:lnTo>
                    <a:lnTo>
                      <a:pt x="7" y="2"/>
                    </a:lnTo>
                    <a:lnTo>
                      <a:pt x="5" y="0"/>
                    </a:lnTo>
                    <a:lnTo>
                      <a:pt x="0" y="6"/>
                    </a:lnTo>
                    <a:lnTo>
                      <a:pt x="13"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37" name="Freeform 391"/>
              <p:cNvSpPr>
                <a:spLocks/>
              </p:cNvSpPr>
              <p:nvPr/>
            </p:nvSpPr>
            <p:spPr bwMode="auto">
              <a:xfrm>
                <a:off x="3867" y="3574"/>
                <a:ext cx="51" cy="206"/>
              </a:xfrm>
              <a:custGeom>
                <a:avLst/>
                <a:gdLst>
                  <a:gd name="T0" fmla="*/ 2 w 51"/>
                  <a:gd name="T1" fmla="*/ 200 h 206"/>
                  <a:gd name="T2" fmla="*/ 12 w 51"/>
                  <a:gd name="T3" fmla="*/ 184 h 206"/>
                  <a:gd name="T4" fmla="*/ 20 w 51"/>
                  <a:gd name="T5" fmla="*/ 165 h 206"/>
                  <a:gd name="T6" fmla="*/ 24 w 51"/>
                  <a:gd name="T7" fmla="*/ 146 h 206"/>
                  <a:gd name="T8" fmla="*/ 28 w 51"/>
                  <a:gd name="T9" fmla="*/ 125 h 206"/>
                  <a:gd name="T10" fmla="*/ 28 w 51"/>
                  <a:gd name="T11" fmla="*/ 105 h 206"/>
                  <a:gd name="T12" fmla="*/ 27 w 51"/>
                  <a:gd name="T13" fmla="*/ 83 h 206"/>
                  <a:gd name="T14" fmla="*/ 24 w 51"/>
                  <a:gd name="T15" fmla="*/ 63 h 206"/>
                  <a:gd name="T16" fmla="*/ 19 w 51"/>
                  <a:gd name="T17" fmla="*/ 44 h 206"/>
                  <a:gd name="T18" fmla="*/ 11 w 51"/>
                  <a:gd name="T19" fmla="*/ 24 h 206"/>
                  <a:gd name="T20" fmla="*/ 1 w 51"/>
                  <a:gd name="T21" fmla="*/ 8 h 206"/>
                  <a:gd name="T22" fmla="*/ 0 w 51"/>
                  <a:gd name="T23" fmla="*/ 4 h 206"/>
                  <a:gd name="T24" fmla="*/ 0 w 51"/>
                  <a:gd name="T25" fmla="*/ 0 h 206"/>
                  <a:gd name="T26" fmla="*/ 2 w 51"/>
                  <a:gd name="T27" fmla="*/ 3 h 206"/>
                  <a:gd name="T28" fmla="*/ 7 w 51"/>
                  <a:gd name="T29" fmla="*/ 5 h 206"/>
                  <a:gd name="T30" fmla="*/ 16 w 51"/>
                  <a:gd name="T31" fmla="*/ 19 h 206"/>
                  <a:gd name="T32" fmla="*/ 26 w 51"/>
                  <a:gd name="T33" fmla="*/ 33 h 206"/>
                  <a:gd name="T34" fmla="*/ 32 w 51"/>
                  <a:gd name="T35" fmla="*/ 48 h 206"/>
                  <a:gd name="T36" fmla="*/ 39 w 51"/>
                  <a:gd name="T37" fmla="*/ 64 h 206"/>
                  <a:gd name="T38" fmla="*/ 45 w 51"/>
                  <a:gd name="T39" fmla="*/ 82 h 206"/>
                  <a:gd name="T40" fmla="*/ 49 w 51"/>
                  <a:gd name="T41" fmla="*/ 99 h 206"/>
                  <a:gd name="T42" fmla="*/ 50 w 51"/>
                  <a:gd name="T43" fmla="*/ 117 h 206"/>
                  <a:gd name="T44" fmla="*/ 51 w 51"/>
                  <a:gd name="T45" fmla="*/ 135 h 206"/>
                  <a:gd name="T46" fmla="*/ 50 w 51"/>
                  <a:gd name="T47" fmla="*/ 153 h 206"/>
                  <a:gd name="T48" fmla="*/ 47 w 51"/>
                  <a:gd name="T49" fmla="*/ 170 h 206"/>
                  <a:gd name="T50" fmla="*/ 43 w 51"/>
                  <a:gd name="T51" fmla="*/ 187 h 206"/>
                  <a:gd name="T52" fmla="*/ 38 w 51"/>
                  <a:gd name="T53" fmla="*/ 203 h 206"/>
                  <a:gd name="T54" fmla="*/ 35 w 51"/>
                  <a:gd name="T55" fmla="*/ 204 h 206"/>
                  <a:gd name="T56" fmla="*/ 31 w 51"/>
                  <a:gd name="T57" fmla="*/ 206 h 206"/>
                  <a:gd name="T58" fmla="*/ 26 w 51"/>
                  <a:gd name="T59" fmla="*/ 206 h 206"/>
                  <a:gd name="T60" fmla="*/ 19 w 51"/>
                  <a:gd name="T61" fmla="*/ 206 h 206"/>
                  <a:gd name="T62" fmla="*/ 8 w 51"/>
                  <a:gd name="T63" fmla="*/ 203 h 206"/>
                  <a:gd name="T64" fmla="*/ 2 w 51"/>
                  <a:gd name="T65" fmla="*/ 200 h 2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206"/>
                  <a:gd name="T101" fmla="*/ 51 w 51"/>
                  <a:gd name="T102" fmla="*/ 206 h 2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206">
                    <a:moveTo>
                      <a:pt x="2" y="200"/>
                    </a:moveTo>
                    <a:lnTo>
                      <a:pt x="12" y="184"/>
                    </a:lnTo>
                    <a:lnTo>
                      <a:pt x="20" y="165"/>
                    </a:lnTo>
                    <a:lnTo>
                      <a:pt x="24" y="146"/>
                    </a:lnTo>
                    <a:lnTo>
                      <a:pt x="28" y="125"/>
                    </a:lnTo>
                    <a:lnTo>
                      <a:pt x="28" y="105"/>
                    </a:lnTo>
                    <a:lnTo>
                      <a:pt x="27" y="83"/>
                    </a:lnTo>
                    <a:lnTo>
                      <a:pt x="24" y="63"/>
                    </a:lnTo>
                    <a:lnTo>
                      <a:pt x="19" y="44"/>
                    </a:lnTo>
                    <a:lnTo>
                      <a:pt x="11" y="24"/>
                    </a:lnTo>
                    <a:lnTo>
                      <a:pt x="1" y="8"/>
                    </a:lnTo>
                    <a:lnTo>
                      <a:pt x="0" y="4"/>
                    </a:lnTo>
                    <a:lnTo>
                      <a:pt x="0" y="0"/>
                    </a:lnTo>
                    <a:lnTo>
                      <a:pt x="2" y="3"/>
                    </a:lnTo>
                    <a:lnTo>
                      <a:pt x="7" y="5"/>
                    </a:lnTo>
                    <a:lnTo>
                      <a:pt x="16" y="19"/>
                    </a:lnTo>
                    <a:lnTo>
                      <a:pt x="26" y="33"/>
                    </a:lnTo>
                    <a:lnTo>
                      <a:pt x="32" y="48"/>
                    </a:lnTo>
                    <a:lnTo>
                      <a:pt x="39" y="64"/>
                    </a:lnTo>
                    <a:lnTo>
                      <a:pt x="45" y="82"/>
                    </a:lnTo>
                    <a:lnTo>
                      <a:pt x="49" y="99"/>
                    </a:lnTo>
                    <a:lnTo>
                      <a:pt x="50" y="117"/>
                    </a:lnTo>
                    <a:lnTo>
                      <a:pt x="51" y="135"/>
                    </a:lnTo>
                    <a:lnTo>
                      <a:pt x="50" y="153"/>
                    </a:lnTo>
                    <a:lnTo>
                      <a:pt x="47" y="170"/>
                    </a:lnTo>
                    <a:lnTo>
                      <a:pt x="43" y="187"/>
                    </a:lnTo>
                    <a:lnTo>
                      <a:pt x="38" y="203"/>
                    </a:lnTo>
                    <a:lnTo>
                      <a:pt x="35" y="204"/>
                    </a:lnTo>
                    <a:lnTo>
                      <a:pt x="31" y="206"/>
                    </a:lnTo>
                    <a:lnTo>
                      <a:pt x="26" y="206"/>
                    </a:lnTo>
                    <a:lnTo>
                      <a:pt x="19" y="206"/>
                    </a:lnTo>
                    <a:lnTo>
                      <a:pt x="8" y="203"/>
                    </a:lnTo>
                    <a:lnTo>
                      <a:pt x="2" y="200"/>
                    </a:lnTo>
                    <a:close/>
                  </a:path>
                </a:pathLst>
              </a:custGeom>
              <a:solidFill>
                <a:srgbClr val="CEB86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38" name="Freeform 392"/>
              <p:cNvSpPr>
                <a:spLocks noEditPoints="1"/>
              </p:cNvSpPr>
              <p:nvPr/>
            </p:nvSpPr>
            <p:spPr bwMode="auto">
              <a:xfrm>
                <a:off x="3863" y="3571"/>
                <a:ext cx="58" cy="213"/>
              </a:xfrm>
              <a:custGeom>
                <a:avLst/>
                <a:gdLst>
                  <a:gd name="T0" fmla="*/ 20 w 58"/>
                  <a:gd name="T1" fmla="*/ 166 h 213"/>
                  <a:gd name="T2" fmla="*/ 35 w 58"/>
                  <a:gd name="T3" fmla="*/ 128 h 213"/>
                  <a:gd name="T4" fmla="*/ 19 w 58"/>
                  <a:gd name="T5" fmla="*/ 187 h 213"/>
                  <a:gd name="T6" fmla="*/ 28 w 58"/>
                  <a:gd name="T7" fmla="*/ 127 h 213"/>
                  <a:gd name="T8" fmla="*/ 26 w 58"/>
                  <a:gd name="T9" fmla="*/ 67 h 213"/>
                  <a:gd name="T10" fmla="*/ 31 w 58"/>
                  <a:gd name="T11" fmla="*/ 66 h 213"/>
                  <a:gd name="T12" fmla="*/ 35 w 58"/>
                  <a:gd name="T13" fmla="*/ 128 h 213"/>
                  <a:gd name="T14" fmla="*/ 16 w 58"/>
                  <a:gd name="T15" fmla="*/ 38 h 213"/>
                  <a:gd name="T16" fmla="*/ 21 w 58"/>
                  <a:gd name="T17" fmla="*/ 36 h 213"/>
                  <a:gd name="T18" fmla="*/ 12 w 58"/>
                  <a:gd name="T19" fmla="*/ 29 h 213"/>
                  <a:gd name="T20" fmla="*/ 8 w 58"/>
                  <a:gd name="T21" fmla="*/ 10 h 213"/>
                  <a:gd name="T22" fmla="*/ 12 w 58"/>
                  <a:gd name="T23" fmla="*/ 29 h 213"/>
                  <a:gd name="T24" fmla="*/ 5 w 58"/>
                  <a:gd name="T25" fmla="*/ 11 h 213"/>
                  <a:gd name="T26" fmla="*/ 2 w 58"/>
                  <a:gd name="T27" fmla="*/ 11 h 213"/>
                  <a:gd name="T28" fmla="*/ 8 w 58"/>
                  <a:gd name="T29" fmla="*/ 8 h 213"/>
                  <a:gd name="T30" fmla="*/ 8 w 58"/>
                  <a:gd name="T31" fmla="*/ 8 h 213"/>
                  <a:gd name="T32" fmla="*/ 8 w 58"/>
                  <a:gd name="T33" fmla="*/ 8 h 213"/>
                  <a:gd name="T34" fmla="*/ 0 w 58"/>
                  <a:gd name="T35" fmla="*/ 7 h 213"/>
                  <a:gd name="T36" fmla="*/ 8 w 58"/>
                  <a:gd name="T37" fmla="*/ 8 h 213"/>
                  <a:gd name="T38" fmla="*/ 0 w 58"/>
                  <a:gd name="T39" fmla="*/ 6 h 213"/>
                  <a:gd name="T40" fmla="*/ 2 w 58"/>
                  <a:gd name="T41" fmla="*/ 0 h 213"/>
                  <a:gd name="T42" fmla="*/ 6 w 58"/>
                  <a:gd name="T43" fmla="*/ 6 h 213"/>
                  <a:gd name="T44" fmla="*/ 5 w 58"/>
                  <a:gd name="T45" fmla="*/ 7 h 213"/>
                  <a:gd name="T46" fmla="*/ 5 w 58"/>
                  <a:gd name="T47" fmla="*/ 6 h 213"/>
                  <a:gd name="T48" fmla="*/ 8 w 58"/>
                  <a:gd name="T49" fmla="*/ 2 h 213"/>
                  <a:gd name="T50" fmla="*/ 5 w 58"/>
                  <a:gd name="T51" fmla="*/ 6 h 213"/>
                  <a:gd name="T52" fmla="*/ 11 w 58"/>
                  <a:gd name="T53" fmla="*/ 4 h 213"/>
                  <a:gd name="T54" fmla="*/ 6 w 58"/>
                  <a:gd name="T55" fmla="*/ 8 h 213"/>
                  <a:gd name="T56" fmla="*/ 13 w 58"/>
                  <a:gd name="T57" fmla="*/ 7 h 213"/>
                  <a:gd name="T58" fmla="*/ 27 w 58"/>
                  <a:gd name="T59" fmla="*/ 37 h 213"/>
                  <a:gd name="T60" fmla="*/ 13 w 58"/>
                  <a:gd name="T61" fmla="*/ 7 h 213"/>
                  <a:gd name="T62" fmla="*/ 46 w 58"/>
                  <a:gd name="T63" fmla="*/ 66 h 213"/>
                  <a:gd name="T64" fmla="*/ 27 w 58"/>
                  <a:gd name="T65" fmla="*/ 37 h 213"/>
                  <a:gd name="T66" fmla="*/ 51 w 58"/>
                  <a:gd name="T67" fmla="*/ 83 h 213"/>
                  <a:gd name="T68" fmla="*/ 58 w 58"/>
                  <a:gd name="T69" fmla="*/ 136 h 213"/>
                  <a:gd name="T70" fmla="*/ 49 w 58"/>
                  <a:gd name="T71" fmla="*/ 102 h 213"/>
                  <a:gd name="T72" fmla="*/ 46 w 58"/>
                  <a:gd name="T73" fmla="*/ 66 h 213"/>
                  <a:gd name="T74" fmla="*/ 54 w 58"/>
                  <a:gd name="T75" fmla="*/ 172 h 213"/>
                  <a:gd name="T76" fmla="*/ 39 w 58"/>
                  <a:gd name="T77" fmla="*/ 205 h 213"/>
                  <a:gd name="T78" fmla="*/ 51 w 58"/>
                  <a:gd name="T79" fmla="*/ 154 h 213"/>
                  <a:gd name="T80" fmla="*/ 45 w 58"/>
                  <a:gd name="T81" fmla="*/ 206 h 213"/>
                  <a:gd name="T82" fmla="*/ 45 w 58"/>
                  <a:gd name="T83" fmla="*/ 206 h 213"/>
                  <a:gd name="T84" fmla="*/ 38 w 58"/>
                  <a:gd name="T85" fmla="*/ 211 h 213"/>
                  <a:gd name="T86" fmla="*/ 27 w 58"/>
                  <a:gd name="T87" fmla="*/ 206 h 213"/>
                  <a:gd name="T88" fmla="*/ 45 w 58"/>
                  <a:gd name="T89" fmla="*/ 207 h 213"/>
                  <a:gd name="T90" fmla="*/ 16 w 58"/>
                  <a:gd name="T91" fmla="*/ 210 h 213"/>
                  <a:gd name="T92" fmla="*/ 27 w 58"/>
                  <a:gd name="T93" fmla="*/ 206 h 213"/>
                  <a:gd name="T94" fmla="*/ 12 w 58"/>
                  <a:gd name="T95" fmla="*/ 210 h 213"/>
                  <a:gd name="T96" fmla="*/ 13 w 58"/>
                  <a:gd name="T97" fmla="*/ 203 h 213"/>
                  <a:gd name="T98" fmla="*/ 8 w 58"/>
                  <a:gd name="T99" fmla="*/ 209 h 213"/>
                  <a:gd name="T100" fmla="*/ 8 w 58"/>
                  <a:gd name="T101" fmla="*/ 209 h 213"/>
                  <a:gd name="T102" fmla="*/ 4 w 58"/>
                  <a:gd name="T103" fmla="*/ 203 h 213"/>
                  <a:gd name="T104" fmla="*/ 11 w 58"/>
                  <a:gd name="T105" fmla="*/ 202 h 213"/>
                  <a:gd name="T106" fmla="*/ 4 w 58"/>
                  <a:gd name="T107" fmla="*/ 203 h 213"/>
                  <a:gd name="T108" fmla="*/ 4 w 58"/>
                  <a:gd name="T109" fmla="*/ 203 h 2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
                  <a:gd name="T166" fmla="*/ 0 h 213"/>
                  <a:gd name="T167" fmla="*/ 58 w 58"/>
                  <a:gd name="T168" fmla="*/ 213 h 2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 h="213">
                    <a:moveTo>
                      <a:pt x="4" y="202"/>
                    </a:moveTo>
                    <a:lnTo>
                      <a:pt x="13" y="186"/>
                    </a:lnTo>
                    <a:lnTo>
                      <a:pt x="20" y="166"/>
                    </a:lnTo>
                    <a:lnTo>
                      <a:pt x="26" y="147"/>
                    </a:lnTo>
                    <a:lnTo>
                      <a:pt x="28" y="127"/>
                    </a:lnTo>
                    <a:lnTo>
                      <a:pt x="35" y="128"/>
                    </a:lnTo>
                    <a:lnTo>
                      <a:pt x="32" y="149"/>
                    </a:lnTo>
                    <a:lnTo>
                      <a:pt x="27" y="168"/>
                    </a:lnTo>
                    <a:lnTo>
                      <a:pt x="19" y="187"/>
                    </a:lnTo>
                    <a:lnTo>
                      <a:pt x="9" y="205"/>
                    </a:lnTo>
                    <a:lnTo>
                      <a:pt x="4" y="202"/>
                    </a:lnTo>
                    <a:close/>
                    <a:moveTo>
                      <a:pt x="28" y="127"/>
                    </a:moveTo>
                    <a:lnTo>
                      <a:pt x="30" y="106"/>
                    </a:lnTo>
                    <a:lnTo>
                      <a:pt x="28" y="87"/>
                    </a:lnTo>
                    <a:lnTo>
                      <a:pt x="26" y="67"/>
                    </a:lnTo>
                    <a:lnTo>
                      <a:pt x="19" y="48"/>
                    </a:lnTo>
                    <a:lnTo>
                      <a:pt x="26" y="45"/>
                    </a:lnTo>
                    <a:lnTo>
                      <a:pt x="31" y="66"/>
                    </a:lnTo>
                    <a:lnTo>
                      <a:pt x="35" y="86"/>
                    </a:lnTo>
                    <a:lnTo>
                      <a:pt x="36" y="106"/>
                    </a:lnTo>
                    <a:lnTo>
                      <a:pt x="35" y="128"/>
                    </a:lnTo>
                    <a:lnTo>
                      <a:pt x="28" y="127"/>
                    </a:lnTo>
                    <a:close/>
                    <a:moveTo>
                      <a:pt x="19" y="48"/>
                    </a:moveTo>
                    <a:lnTo>
                      <a:pt x="16" y="38"/>
                    </a:lnTo>
                    <a:lnTo>
                      <a:pt x="12" y="29"/>
                    </a:lnTo>
                    <a:lnTo>
                      <a:pt x="17" y="26"/>
                    </a:lnTo>
                    <a:lnTo>
                      <a:pt x="21" y="36"/>
                    </a:lnTo>
                    <a:lnTo>
                      <a:pt x="26" y="45"/>
                    </a:lnTo>
                    <a:lnTo>
                      <a:pt x="19" y="48"/>
                    </a:lnTo>
                    <a:close/>
                    <a:moveTo>
                      <a:pt x="12" y="29"/>
                    </a:moveTo>
                    <a:lnTo>
                      <a:pt x="8" y="21"/>
                    </a:lnTo>
                    <a:lnTo>
                      <a:pt x="2" y="12"/>
                    </a:lnTo>
                    <a:lnTo>
                      <a:pt x="8" y="10"/>
                    </a:lnTo>
                    <a:lnTo>
                      <a:pt x="13" y="18"/>
                    </a:lnTo>
                    <a:lnTo>
                      <a:pt x="17" y="26"/>
                    </a:lnTo>
                    <a:lnTo>
                      <a:pt x="12" y="29"/>
                    </a:lnTo>
                    <a:close/>
                    <a:moveTo>
                      <a:pt x="2" y="12"/>
                    </a:moveTo>
                    <a:lnTo>
                      <a:pt x="2" y="12"/>
                    </a:lnTo>
                    <a:lnTo>
                      <a:pt x="5" y="11"/>
                    </a:lnTo>
                    <a:lnTo>
                      <a:pt x="2" y="12"/>
                    </a:lnTo>
                    <a:close/>
                    <a:moveTo>
                      <a:pt x="2" y="12"/>
                    </a:moveTo>
                    <a:lnTo>
                      <a:pt x="2" y="11"/>
                    </a:lnTo>
                    <a:lnTo>
                      <a:pt x="8" y="8"/>
                    </a:lnTo>
                    <a:lnTo>
                      <a:pt x="8" y="10"/>
                    </a:lnTo>
                    <a:lnTo>
                      <a:pt x="2" y="12"/>
                    </a:lnTo>
                    <a:close/>
                    <a:moveTo>
                      <a:pt x="8" y="8"/>
                    </a:moveTo>
                    <a:lnTo>
                      <a:pt x="8" y="8"/>
                    </a:lnTo>
                    <a:lnTo>
                      <a:pt x="5" y="10"/>
                    </a:lnTo>
                    <a:lnTo>
                      <a:pt x="8" y="8"/>
                    </a:lnTo>
                    <a:close/>
                    <a:moveTo>
                      <a:pt x="2" y="11"/>
                    </a:moveTo>
                    <a:lnTo>
                      <a:pt x="1" y="10"/>
                    </a:lnTo>
                    <a:lnTo>
                      <a:pt x="0" y="7"/>
                    </a:lnTo>
                    <a:lnTo>
                      <a:pt x="6" y="6"/>
                    </a:lnTo>
                    <a:lnTo>
                      <a:pt x="6" y="7"/>
                    </a:lnTo>
                    <a:lnTo>
                      <a:pt x="8" y="8"/>
                    </a:lnTo>
                    <a:lnTo>
                      <a:pt x="2" y="11"/>
                    </a:lnTo>
                    <a:close/>
                    <a:moveTo>
                      <a:pt x="0" y="7"/>
                    </a:moveTo>
                    <a:lnTo>
                      <a:pt x="0" y="6"/>
                    </a:lnTo>
                    <a:lnTo>
                      <a:pt x="0" y="3"/>
                    </a:lnTo>
                    <a:lnTo>
                      <a:pt x="1" y="2"/>
                    </a:lnTo>
                    <a:lnTo>
                      <a:pt x="2" y="0"/>
                    </a:lnTo>
                    <a:lnTo>
                      <a:pt x="5" y="7"/>
                    </a:lnTo>
                    <a:lnTo>
                      <a:pt x="5" y="6"/>
                    </a:lnTo>
                    <a:lnTo>
                      <a:pt x="6" y="6"/>
                    </a:lnTo>
                    <a:lnTo>
                      <a:pt x="0" y="7"/>
                    </a:lnTo>
                    <a:close/>
                    <a:moveTo>
                      <a:pt x="5" y="6"/>
                    </a:moveTo>
                    <a:lnTo>
                      <a:pt x="5" y="7"/>
                    </a:lnTo>
                    <a:lnTo>
                      <a:pt x="4" y="3"/>
                    </a:lnTo>
                    <a:lnTo>
                      <a:pt x="5" y="6"/>
                    </a:lnTo>
                    <a:close/>
                    <a:moveTo>
                      <a:pt x="2" y="0"/>
                    </a:moveTo>
                    <a:lnTo>
                      <a:pt x="5" y="0"/>
                    </a:lnTo>
                    <a:lnTo>
                      <a:pt x="8" y="2"/>
                    </a:lnTo>
                    <a:lnTo>
                      <a:pt x="4" y="7"/>
                    </a:lnTo>
                    <a:lnTo>
                      <a:pt x="5" y="7"/>
                    </a:lnTo>
                    <a:lnTo>
                      <a:pt x="5" y="6"/>
                    </a:lnTo>
                    <a:lnTo>
                      <a:pt x="2" y="0"/>
                    </a:lnTo>
                    <a:close/>
                    <a:moveTo>
                      <a:pt x="8" y="2"/>
                    </a:moveTo>
                    <a:lnTo>
                      <a:pt x="11" y="4"/>
                    </a:lnTo>
                    <a:lnTo>
                      <a:pt x="13" y="7"/>
                    </a:lnTo>
                    <a:lnTo>
                      <a:pt x="8" y="11"/>
                    </a:lnTo>
                    <a:lnTo>
                      <a:pt x="6" y="8"/>
                    </a:lnTo>
                    <a:lnTo>
                      <a:pt x="4" y="7"/>
                    </a:lnTo>
                    <a:lnTo>
                      <a:pt x="8" y="2"/>
                    </a:lnTo>
                    <a:close/>
                    <a:moveTo>
                      <a:pt x="13" y="7"/>
                    </a:moveTo>
                    <a:lnTo>
                      <a:pt x="23" y="19"/>
                    </a:lnTo>
                    <a:lnTo>
                      <a:pt x="32" y="34"/>
                    </a:lnTo>
                    <a:lnTo>
                      <a:pt x="27" y="37"/>
                    </a:lnTo>
                    <a:lnTo>
                      <a:pt x="17" y="23"/>
                    </a:lnTo>
                    <a:lnTo>
                      <a:pt x="8" y="11"/>
                    </a:lnTo>
                    <a:lnTo>
                      <a:pt x="13" y="7"/>
                    </a:lnTo>
                    <a:close/>
                    <a:moveTo>
                      <a:pt x="32" y="34"/>
                    </a:moveTo>
                    <a:lnTo>
                      <a:pt x="39" y="49"/>
                    </a:lnTo>
                    <a:lnTo>
                      <a:pt x="46" y="66"/>
                    </a:lnTo>
                    <a:lnTo>
                      <a:pt x="41" y="68"/>
                    </a:lnTo>
                    <a:lnTo>
                      <a:pt x="34" y="52"/>
                    </a:lnTo>
                    <a:lnTo>
                      <a:pt x="27" y="37"/>
                    </a:lnTo>
                    <a:lnTo>
                      <a:pt x="32" y="34"/>
                    </a:lnTo>
                    <a:close/>
                    <a:moveTo>
                      <a:pt x="46" y="66"/>
                    </a:moveTo>
                    <a:lnTo>
                      <a:pt x="51" y="83"/>
                    </a:lnTo>
                    <a:lnTo>
                      <a:pt x="55" y="101"/>
                    </a:lnTo>
                    <a:lnTo>
                      <a:pt x="58" y="119"/>
                    </a:lnTo>
                    <a:lnTo>
                      <a:pt x="58" y="136"/>
                    </a:lnTo>
                    <a:lnTo>
                      <a:pt x="51" y="136"/>
                    </a:lnTo>
                    <a:lnTo>
                      <a:pt x="51" y="120"/>
                    </a:lnTo>
                    <a:lnTo>
                      <a:pt x="49" y="102"/>
                    </a:lnTo>
                    <a:lnTo>
                      <a:pt x="46" y="85"/>
                    </a:lnTo>
                    <a:lnTo>
                      <a:pt x="41" y="68"/>
                    </a:lnTo>
                    <a:lnTo>
                      <a:pt x="46" y="66"/>
                    </a:lnTo>
                    <a:close/>
                    <a:moveTo>
                      <a:pt x="58" y="136"/>
                    </a:moveTo>
                    <a:lnTo>
                      <a:pt x="57" y="154"/>
                    </a:lnTo>
                    <a:lnTo>
                      <a:pt x="54" y="172"/>
                    </a:lnTo>
                    <a:lnTo>
                      <a:pt x="50" y="190"/>
                    </a:lnTo>
                    <a:lnTo>
                      <a:pt x="45" y="206"/>
                    </a:lnTo>
                    <a:lnTo>
                      <a:pt x="39" y="205"/>
                    </a:lnTo>
                    <a:lnTo>
                      <a:pt x="45" y="188"/>
                    </a:lnTo>
                    <a:lnTo>
                      <a:pt x="49" y="172"/>
                    </a:lnTo>
                    <a:lnTo>
                      <a:pt x="51" y="154"/>
                    </a:lnTo>
                    <a:lnTo>
                      <a:pt x="51" y="136"/>
                    </a:lnTo>
                    <a:lnTo>
                      <a:pt x="58" y="136"/>
                    </a:lnTo>
                    <a:close/>
                    <a:moveTo>
                      <a:pt x="45" y="206"/>
                    </a:moveTo>
                    <a:lnTo>
                      <a:pt x="45" y="207"/>
                    </a:lnTo>
                    <a:lnTo>
                      <a:pt x="42" y="206"/>
                    </a:lnTo>
                    <a:lnTo>
                      <a:pt x="45" y="206"/>
                    </a:lnTo>
                    <a:close/>
                    <a:moveTo>
                      <a:pt x="45" y="207"/>
                    </a:moveTo>
                    <a:lnTo>
                      <a:pt x="42" y="210"/>
                    </a:lnTo>
                    <a:lnTo>
                      <a:pt x="38" y="211"/>
                    </a:lnTo>
                    <a:lnTo>
                      <a:pt x="32" y="213"/>
                    </a:lnTo>
                    <a:lnTo>
                      <a:pt x="26" y="213"/>
                    </a:lnTo>
                    <a:lnTo>
                      <a:pt x="27" y="206"/>
                    </a:lnTo>
                    <a:lnTo>
                      <a:pt x="35" y="206"/>
                    </a:lnTo>
                    <a:lnTo>
                      <a:pt x="39" y="205"/>
                    </a:lnTo>
                    <a:lnTo>
                      <a:pt x="45" y="207"/>
                    </a:lnTo>
                    <a:close/>
                    <a:moveTo>
                      <a:pt x="26" y="213"/>
                    </a:moveTo>
                    <a:lnTo>
                      <a:pt x="21" y="211"/>
                    </a:lnTo>
                    <a:lnTo>
                      <a:pt x="16" y="210"/>
                    </a:lnTo>
                    <a:lnTo>
                      <a:pt x="17" y="205"/>
                    </a:lnTo>
                    <a:lnTo>
                      <a:pt x="21" y="205"/>
                    </a:lnTo>
                    <a:lnTo>
                      <a:pt x="27" y="206"/>
                    </a:lnTo>
                    <a:lnTo>
                      <a:pt x="26" y="213"/>
                    </a:lnTo>
                    <a:close/>
                    <a:moveTo>
                      <a:pt x="16" y="210"/>
                    </a:moveTo>
                    <a:lnTo>
                      <a:pt x="12" y="210"/>
                    </a:lnTo>
                    <a:lnTo>
                      <a:pt x="8" y="209"/>
                    </a:lnTo>
                    <a:lnTo>
                      <a:pt x="11" y="202"/>
                    </a:lnTo>
                    <a:lnTo>
                      <a:pt x="13" y="203"/>
                    </a:lnTo>
                    <a:lnTo>
                      <a:pt x="17" y="205"/>
                    </a:lnTo>
                    <a:lnTo>
                      <a:pt x="16" y="210"/>
                    </a:lnTo>
                    <a:close/>
                    <a:moveTo>
                      <a:pt x="8" y="209"/>
                    </a:moveTo>
                    <a:lnTo>
                      <a:pt x="8" y="209"/>
                    </a:lnTo>
                    <a:lnTo>
                      <a:pt x="9" y="206"/>
                    </a:lnTo>
                    <a:lnTo>
                      <a:pt x="8" y="209"/>
                    </a:lnTo>
                    <a:close/>
                    <a:moveTo>
                      <a:pt x="8" y="209"/>
                    </a:moveTo>
                    <a:lnTo>
                      <a:pt x="5" y="206"/>
                    </a:lnTo>
                    <a:lnTo>
                      <a:pt x="4" y="203"/>
                    </a:lnTo>
                    <a:lnTo>
                      <a:pt x="11" y="203"/>
                    </a:lnTo>
                    <a:lnTo>
                      <a:pt x="11" y="202"/>
                    </a:lnTo>
                    <a:lnTo>
                      <a:pt x="8" y="209"/>
                    </a:lnTo>
                    <a:close/>
                    <a:moveTo>
                      <a:pt x="4" y="203"/>
                    </a:moveTo>
                    <a:lnTo>
                      <a:pt x="4" y="203"/>
                    </a:lnTo>
                    <a:lnTo>
                      <a:pt x="4" y="202"/>
                    </a:lnTo>
                    <a:lnTo>
                      <a:pt x="6" y="203"/>
                    </a:lnTo>
                    <a:lnTo>
                      <a:pt x="4" y="20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39" name="Freeform 393"/>
              <p:cNvSpPr>
                <a:spLocks/>
              </p:cNvSpPr>
              <p:nvPr/>
            </p:nvSpPr>
            <p:spPr bwMode="auto">
              <a:xfrm>
                <a:off x="3882" y="3559"/>
                <a:ext cx="58" cy="221"/>
              </a:xfrm>
              <a:custGeom>
                <a:avLst/>
                <a:gdLst>
                  <a:gd name="T0" fmla="*/ 1 w 58"/>
                  <a:gd name="T1" fmla="*/ 217 h 221"/>
                  <a:gd name="T2" fmla="*/ 12 w 58"/>
                  <a:gd name="T3" fmla="*/ 198 h 221"/>
                  <a:gd name="T4" fmla="*/ 22 w 58"/>
                  <a:gd name="T5" fmla="*/ 177 h 221"/>
                  <a:gd name="T6" fmla="*/ 30 w 58"/>
                  <a:gd name="T7" fmla="*/ 158 h 221"/>
                  <a:gd name="T8" fmla="*/ 35 w 58"/>
                  <a:gd name="T9" fmla="*/ 138 h 221"/>
                  <a:gd name="T10" fmla="*/ 38 w 58"/>
                  <a:gd name="T11" fmla="*/ 116 h 221"/>
                  <a:gd name="T12" fmla="*/ 38 w 58"/>
                  <a:gd name="T13" fmla="*/ 95 h 221"/>
                  <a:gd name="T14" fmla="*/ 36 w 58"/>
                  <a:gd name="T15" fmla="*/ 73 h 221"/>
                  <a:gd name="T16" fmla="*/ 32 w 58"/>
                  <a:gd name="T17" fmla="*/ 50 h 221"/>
                  <a:gd name="T18" fmla="*/ 30 w 58"/>
                  <a:gd name="T19" fmla="*/ 39 h 221"/>
                  <a:gd name="T20" fmla="*/ 26 w 58"/>
                  <a:gd name="T21" fmla="*/ 29 h 221"/>
                  <a:gd name="T22" fmla="*/ 22 w 58"/>
                  <a:gd name="T23" fmla="*/ 19 h 221"/>
                  <a:gd name="T24" fmla="*/ 17 w 58"/>
                  <a:gd name="T25" fmla="*/ 8 h 221"/>
                  <a:gd name="T26" fmla="*/ 16 w 58"/>
                  <a:gd name="T27" fmla="*/ 4 h 221"/>
                  <a:gd name="T28" fmla="*/ 16 w 58"/>
                  <a:gd name="T29" fmla="*/ 0 h 221"/>
                  <a:gd name="T30" fmla="*/ 19 w 58"/>
                  <a:gd name="T31" fmla="*/ 1 h 221"/>
                  <a:gd name="T32" fmla="*/ 23 w 58"/>
                  <a:gd name="T33" fmla="*/ 7 h 221"/>
                  <a:gd name="T34" fmla="*/ 32 w 58"/>
                  <a:gd name="T35" fmla="*/ 22 h 221"/>
                  <a:gd name="T36" fmla="*/ 41 w 58"/>
                  <a:gd name="T37" fmla="*/ 39 h 221"/>
                  <a:gd name="T38" fmla="*/ 47 w 58"/>
                  <a:gd name="T39" fmla="*/ 57 h 221"/>
                  <a:gd name="T40" fmla="*/ 53 w 58"/>
                  <a:gd name="T41" fmla="*/ 76 h 221"/>
                  <a:gd name="T42" fmla="*/ 56 w 58"/>
                  <a:gd name="T43" fmla="*/ 95 h 221"/>
                  <a:gd name="T44" fmla="*/ 58 w 58"/>
                  <a:gd name="T45" fmla="*/ 114 h 221"/>
                  <a:gd name="T46" fmla="*/ 58 w 58"/>
                  <a:gd name="T47" fmla="*/ 132 h 221"/>
                  <a:gd name="T48" fmla="*/ 57 w 58"/>
                  <a:gd name="T49" fmla="*/ 150 h 221"/>
                  <a:gd name="T50" fmla="*/ 53 w 58"/>
                  <a:gd name="T51" fmla="*/ 166 h 221"/>
                  <a:gd name="T52" fmla="*/ 47 w 58"/>
                  <a:gd name="T53" fmla="*/ 183 h 221"/>
                  <a:gd name="T54" fmla="*/ 41 w 58"/>
                  <a:gd name="T55" fmla="*/ 199 h 221"/>
                  <a:gd name="T56" fmla="*/ 32 w 58"/>
                  <a:gd name="T57" fmla="*/ 215 h 221"/>
                  <a:gd name="T58" fmla="*/ 27 w 58"/>
                  <a:gd name="T59" fmla="*/ 219 h 221"/>
                  <a:gd name="T60" fmla="*/ 13 w 58"/>
                  <a:gd name="T61" fmla="*/ 221 h 221"/>
                  <a:gd name="T62" fmla="*/ 8 w 58"/>
                  <a:gd name="T63" fmla="*/ 221 h 221"/>
                  <a:gd name="T64" fmla="*/ 2 w 58"/>
                  <a:gd name="T65" fmla="*/ 221 h 221"/>
                  <a:gd name="T66" fmla="*/ 1 w 58"/>
                  <a:gd name="T67" fmla="*/ 221 h 221"/>
                  <a:gd name="T68" fmla="*/ 0 w 58"/>
                  <a:gd name="T69" fmla="*/ 219 h 221"/>
                  <a:gd name="T70" fmla="*/ 0 w 58"/>
                  <a:gd name="T71" fmla="*/ 218 h 221"/>
                  <a:gd name="T72" fmla="*/ 1 w 58"/>
                  <a:gd name="T73" fmla="*/ 217 h 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221"/>
                  <a:gd name="T113" fmla="*/ 58 w 58"/>
                  <a:gd name="T114" fmla="*/ 221 h 2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221">
                    <a:moveTo>
                      <a:pt x="1" y="217"/>
                    </a:moveTo>
                    <a:lnTo>
                      <a:pt x="12" y="198"/>
                    </a:lnTo>
                    <a:lnTo>
                      <a:pt x="22" y="177"/>
                    </a:lnTo>
                    <a:lnTo>
                      <a:pt x="30" y="158"/>
                    </a:lnTo>
                    <a:lnTo>
                      <a:pt x="35" y="138"/>
                    </a:lnTo>
                    <a:lnTo>
                      <a:pt x="38" y="116"/>
                    </a:lnTo>
                    <a:lnTo>
                      <a:pt x="38" y="95"/>
                    </a:lnTo>
                    <a:lnTo>
                      <a:pt x="36" y="73"/>
                    </a:lnTo>
                    <a:lnTo>
                      <a:pt x="32" y="50"/>
                    </a:lnTo>
                    <a:lnTo>
                      <a:pt x="30" y="39"/>
                    </a:lnTo>
                    <a:lnTo>
                      <a:pt x="26" y="29"/>
                    </a:lnTo>
                    <a:lnTo>
                      <a:pt x="22" y="19"/>
                    </a:lnTo>
                    <a:lnTo>
                      <a:pt x="17" y="8"/>
                    </a:lnTo>
                    <a:lnTo>
                      <a:pt x="16" y="4"/>
                    </a:lnTo>
                    <a:lnTo>
                      <a:pt x="16" y="0"/>
                    </a:lnTo>
                    <a:lnTo>
                      <a:pt x="19" y="1"/>
                    </a:lnTo>
                    <a:lnTo>
                      <a:pt x="23" y="7"/>
                    </a:lnTo>
                    <a:lnTo>
                      <a:pt x="32" y="22"/>
                    </a:lnTo>
                    <a:lnTo>
                      <a:pt x="41" y="39"/>
                    </a:lnTo>
                    <a:lnTo>
                      <a:pt x="47" y="57"/>
                    </a:lnTo>
                    <a:lnTo>
                      <a:pt x="53" y="76"/>
                    </a:lnTo>
                    <a:lnTo>
                      <a:pt x="56" y="95"/>
                    </a:lnTo>
                    <a:lnTo>
                      <a:pt x="58" y="114"/>
                    </a:lnTo>
                    <a:lnTo>
                      <a:pt x="58" y="132"/>
                    </a:lnTo>
                    <a:lnTo>
                      <a:pt x="57" y="150"/>
                    </a:lnTo>
                    <a:lnTo>
                      <a:pt x="53" y="166"/>
                    </a:lnTo>
                    <a:lnTo>
                      <a:pt x="47" y="183"/>
                    </a:lnTo>
                    <a:lnTo>
                      <a:pt x="41" y="199"/>
                    </a:lnTo>
                    <a:lnTo>
                      <a:pt x="32" y="215"/>
                    </a:lnTo>
                    <a:lnTo>
                      <a:pt x="27" y="219"/>
                    </a:lnTo>
                    <a:lnTo>
                      <a:pt x="13" y="221"/>
                    </a:lnTo>
                    <a:lnTo>
                      <a:pt x="8" y="221"/>
                    </a:lnTo>
                    <a:lnTo>
                      <a:pt x="2" y="221"/>
                    </a:lnTo>
                    <a:lnTo>
                      <a:pt x="1" y="221"/>
                    </a:lnTo>
                    <a:lnTo>
                      <a:pt x="0" y="219"/>
                    </a:lnTo>
                    <a:lnTo>
                      <a:pt x="0" y="218"/>
                    </a:lnTo>
                    <a:lnTo>
                      <a:pt x="1" y="217"/>
                    </a:lnTo>
                    <a:close/>
                  </a:path>
                </a:pathLst>
              </a:custGeom>
              <a:solidFill>
                <a:srgbClr val="BAA2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40" name="Freeform 394"/>
              <p:cNvSpPr>
                <a:spLocks noEditPoints="1"/>
              </p:cNvSpPr>
              <p:nvPr/>
            </p:nvSpPr>
            <p:spPr bwMode="auto">
              <a:xfrm>
                <a:off x="3879" y="3556"/>
                <a:ext cx="64" cy="228"/>
              </a:xfrm>
              <a:custGeom>
                <a:avLst/>
                <a:gdLst>
                  <a:gd name="T0" fmla="*/ 22 w 64"/>
                  <a:gd name="T1" fmla="*/ 179 h 228"/>
                  <a:gd name="T2" fmla="*/ 41 w 64"/>
                  <a:gd name="T3" fmla="*/ 141 h 228"/>
                  <a:gd name="T4" fmla="*/ 18 w 64"/>
                  <a:gd name="T5" fmla="*/ 202 h 228"/>
                  <a:gd name="T6" fmla="*/ 35 w 64"/>
                  <a:gd name="T7" fmla="*/ 139 h 228"/>
                  <a:gd name="T8" fmla="*/ 37 w 64"/>
                  <a:gd name="T9" fmla="*/ 76 h 228"/>
                  <a:gd name="T10" fmla="*/ 42 w 64"/>
                  <a:gd name="T11" fmla="*/ 76 h 228"/>
                  <a:gd name="T12" fmla="*/ 41 w 64"/>
                  <a:gd name="T13" fmla="*/ 141 h 228"/>
                  <a:gd name="T14" fmla="*/ 29 w 64"/>
                  <a:gd name="T15" fmla="*/ 44 h 228"/>
                  <a:gd name="T16" fmla="*/ 35 w 64"/>
                  <a:gd name="T17" fmla="*/ 42 h 228"/>
                  <a:gd name="T18" fmla="*/ 26 w 64"/>
                  <a:gd name="T19" fmla="*/ 33 h 228"/>
                  <a:gd name="T20" fmla="*/ 23 w 64"/>
                  <a:gd name="T21" fmla="*/ 10 h 228"/>
                  <a:gd name="T22" fmla="*/ 26 w 64"/>
                  <a:gd name="T23" fmla="*/ 33 h 228"/>
                  <a:gd name="T24" fmla="*/ 20 w 64"/>
                  <a:gd name="T25" fmla="*/ 11 h 228"/>
                  <a:gd name="T26" fmla="*/ 18 w 64"/>
                  <a:gd name="T27" fmla="*/ 12 h 228"/>
                  <a:gd name="T28" fmla="*/ 23 w 64"/>
                  <a:gd name="T29" fmla="*/ 10 h 228"/>
                  <a:gd name="T30" fmla="*/ 23 w 64"/>
                  <a:gd name="T31" fmla="*/ 10 h 228"/>
                  <a:gd name="T32" fmla="*/ 23 w 64"/>
                  <a:gd name="T33" fmla="*/ 10 h 228"/>
                  <a:gd name="T34" fmla="*/ 16 w 64"/>
                  <a:gd name="T35" fmla="*/ 8 h 228"/>
                  <a:gd name="T36" fmla="*/ 23 w 64"/>
                  <a:gd name="T37" fmla="*/ 10 h 228"/>
                  <a:gd name="T38" fmla="*/ 15 w 64"/>
                  <a:gd name="T39" fmla="*/ 6 h 228"/>
                  <a:gd name="T40" fmla="*/ 18 w 64"/>
                  <a:gd name="T41" fmla="*/ 0 h 228"/>
                  <a:gd name="T42" fmla="*/ 22 w 64"/>
                  <a:gd name="T43" fmla="*/ 7 h 228"/>
                  <a:gd name="T44" fmla="*/ 20 w 64"/>
                  <a:gd name="T45" fmla="*/ 6 h 228"/>
                  <a:gd name="T46" fmla="*/ 20 w 64"/>
                  <a:gd name="T47" fmla="*/ 6 h 228"/>
                  <a:gd name="T48" fmla="*/ 22 w 64"/>
                  <a:gd name="T49" fmla="*/ 0 h 228"/>
                  <a:gd name="T50" fmla="*/ 20 w 64"/>
                  <a:gd name="T51" fmla="*/ 7 h 228"/>
                  <a:gd name="T52" fmla="*/ 16 w 64"/>
                  <a:gd name="T53" fmla="*/ 0 h 228"/>
                  <a:gd name="T54" fmla="*/ 23 w 64"/>
                  <a:gd name="T55" fmla="*/ 6 h 228"/>
                  <a:gd name="T56" fmla="*/ 26 w 64"/>
                  <a:gd name="T57" fmla="*/ 6 h 228"/>
                  <a:gd name="T58" fmla="*/ 22 w 64"/>
                  <a:gd name="T59" fmla="*/ 8 h 228"/>
                  <a:gd name="T60" fmla="*/ 27 w 64"/>
                  <a:gd name="T61" fmla="*/ 6 h 228"/>
                  <a:gd name="T62" fmla="*/ 27 w 64"/>
                  <a:gd name="T63" fmla="*/ 6 h 228"/>
                  <a:gd name="T64" fmla="*/ 29 w 64"/>
                  <a:gd name="T65" fmla="*/ 7 h 228"/>
                  <a:gd name="T66" fmla="*/ 22 w 64"/>
                  <a:gd name="T67" fmla="*/ 10 h 228"/>
                  <a:gd name="T68" fmla="*/ 29 w 64"/>
                  <a:gd name="T69" fmla="*/ 7 h 228"/>
                  <a:gd name="T70" fmla="*/ 29 w 64"/>
                  <a:gd name="T71" fmla="*/ 7 h 228"/>
                  <a:gd name="T72" fmla="*/ 41 w 64"/>
                  <a:gd name="T73" fmla="*/ 44 h 228"/>
                  <a:gd name="T74" fmla="*/ 29 w 64"/>
                  <a:gd name="T75" fmla="*/ 7 h 228"/>
                  <a:gd name="T76" fmla="*/ 59 w 64"/>
                  <a:gd name="T77" fmla="*/ 78 h 228"/>
                  <a:gd name="T78" fmla="*/ 41 w 64"/>
                  <a:gd name="T79" fmla="*/ 44 h 228"/>
                  <a:gd name="T80" fmla="*/ 52 w 64"/>
                  <a:gd name="T81" fmla="*/ 79 h 228"/>
                  <a:gd name="T82" fmla="*/ 59 w 64"/>
                  <a:gd name="T83" fmla="*/ 78 h 228"/>
                  <a:gd name="T84" fmla="*/ 64 w 64"/>
                  <a:gd name="T85" fmla="*/ 135 h 228"/>
                  <a:gd name="T86" fmla="*/ 57 w 64"/>
                  <a:gd name="T87" fmla="*/ 135 h 228"/>
                  <a:gd name="T88" fmla="*/ 52 w 64"/>
                  <a:gd name="T89" fmla="*/ 79 h 228"/>
                  <a:gd name="T90" fmla="*/ 59 w 64"/>
                  <a:gd name="T91" fmla="*/ 171 h 228"/>
                  <a:gd name="T92" fmla="*/ 39 w 64"/>
                  <a:gd name="T93" fmla="*/ 221 h 228"/>
                  <a:gd name="T94" fmla="*/ 48 w 64"/>
                  <a:gd name="T95" fmla="*/ 186 h 228"/>
                  <a:gd name="T96" fmla="*/ 63 w 64"/>
                  <a:gd name="T97" fmla="*/ 153 h 228"/>
                  <a:gd name="T98" fmla="*/ 33 w 64"/>
                  <a:gd name="T99" fmla="*/ 217 h 228"/>
                  <a:gd name="T100" fmla="*/ 39 w 64"/>
                  <a:gd name="T101" fmla="*/ 220 h 228"/>
                  <a:gd name="T102" fmla="*/ 22 w 64"/>
                  <a:gd name="T103" fmla="*/ 226 h 228"/>
                  <a:gd name="T104" fmla="*/ 26 w 64"/>
                  <a:gd name="T105" fmla="*/ 220 h 228"/>
                  <a:gd name="T106" fmla="*/ 14 w 64"/>
                  <a:gd name="T107" fmla="*/ 228 h 228"/>
                  <a:gd name="T108" fmla="*/ 7 w 64"/>
                  <a:gd name="T109" fmla="*/ 221 h 228"/>
                  <a:gd name="T110" fmla="*/ 14 w 64"/>
                  <a:gd name="T111" fmla="*/ 228 h 228"/>
                  <a:gd name="T112" fmla="*/ 0 w 64"/>
                  <a:gd name="T113" fmla="*/ 224 h 228"/>
                  <a:gd name="T114" fmla="*/ 7 w 64"/>
                  <a:gd name="T115" fmla="*/ 221 h 228"/>
                  <a:gd name="T116" fmla="*/ 0 w 64"/>
                  <a:gd name="T117" fmla="*/ 221 h 228"/>
                  <a:gd name="T118" fmla="*/ 5 w 64"/>
                  <a:gd name="T119" fmla="*/ 221 h 228"/>
                  <a:gd name="T120" fmla="*/ 7 w 64"/>
                  <a:gd name="T121" fmla="*/ 221 h 228"/>
                  <a:gd name="T122" fmla="*/ 4 w 64"/>
                  <a:gd name="T123" fmla="*/ 220 h 2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
                  <a:gd name="T187" fmla="*/ 0 h 228"/>
                  <a:gd name="T188" fmla="*/ 64 w 64"/>
                  <a:gd name="T189" fmla="*/ 228 h 2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 h="228">
                    <a:moveTo>
                      <a:pt x="1" y="218"/>
                    </a:moveTo>
                    <a:lnTo>
                      <a:pt x="12" y="199"/>
                    </a:lnTo>
                    <a:lnTo>
                      <a:pt x="22" y="179"/>
                    </a:lnTo>
                    <a:lnTo>
                      <a:pt x="30" y="160"/>
                    </a:lnTo>
                    <a:lnTo>
                      <a:pt x="35" y="139"/>
                    </a:lnTo>
                    <a:lnTo>
                      <a:pt x="41" y="141"/>
                    </a:lnTo>
                    <a:lnTo>
                      <a:pt x="35" y="161"/>
                    </a:lnTo>
                    <a:lnTo>
                      <a:pt x="29" y="181"/>
                    </a:lnTo>
                    <a:lnTo>
                      <a:pt x="18" y="202"/>
                    </a:lnTo>
                    <a:lnTo>
                      <a:pt x="7" y="221"/>
                    </a:lnTo>
                    <a:lnTo>
                      <a:pt x="1" y="218"/>
                    </a:lnTo>
                    <a:close/>
                    <a:moveTo>
                      <a:pt x="35" y="139"/>
                    </a:moveTo>
                    <a:lnTo>
                      <a:pt x="38" y="119"/>
                    </a:lnTo>
                    <a:lnTo>
                      <a:pt x="38" y="98"/>
                    </a:lnTo>
                    <a:lnTo>
                      <a:pt x="37" y="76"/>
                    </a:lnTo>
                    <a:lnTo>
                      <a:pt x="33" y="55"/>
                    </a:lnTo>
                    <a:lnTo>
                      <a:pt x="38" y="53"/>
                    </a:lnTo>
                    <a:lnTo>
                      <a:pt x="42" y="76"/>
                    </a:lnTo>
                    <a:lnTo>
                      <a:pt x="45" y="98"/>
                    </a:lnTo>
                    <a:lnTo>
                      <a:pt x="44" y="120"/>
                    </a:lnTo>
                    <a:lnTo>
                      <a:pt x="41" y="141"/>
                    </a:lnTo>
                    <a:lnTo>
                      <a:pt x="35" y="139"/>
                    </a:lnTo>
                    <a:close/>
                    <a:moveTo>
                      <a:pt x="33" y="55"/>
                    </a:moveTo>
                    <a:lnTo>
                      <a:pt x="29" y="44"/>
                    </a:lnTo>
                    <a:lnTo>
                      <a:pt x="26" y="33"/>
                    </a:lnTo>
                    <a:lnTo>
                      <a:pt x="31" y="30"/>
                    </a:lnTo>
                    <a:lnTo>
                      <a:pt x="35" y="42"/>
                    </a:lnTo>
                    <a:lnTo>
                      <a:pt x="38" y="53"/>
                    </a:lnTo>
                    <a:lnTo>
                      <a:pt x="33" y="55"/>
                    </a:lnTo>
                    <a:close/>
                    <a:moveTo>
                      <a:pt x="26" y="33"/>
                    </a:moveTo>
                    <a:lnTo>
                      <a:pt x="22" y="22"/>
                    </a:lnTo>
                    <a:lnTo>
                      <a:pt x="18" y="12"/>
                    </a:lnTo>
                    <a:lnTo>
                      <a:pt x="23" y="10"/>
                    </a:lnTo>
                    <a:lnTo>
                      <a:pt x="27" y="21"/>
                    </a:lnTo>
                    <a:lnTo>
                      <a:pt x="31" y="30"/>
                    </a:lnTo>
                    <a:lnTo>
                      <a:pt x="26" y="33"/>
                    </a:lnTo>
                    <a:close/>
                    <a:moveTo>
                      <a:pt x="23" y="10"/>
                    </a:moveTo>
                    <a:lnTo>
                      <a:pt x="23" y="10"/>
                    </a:lnTo>
                    <a:lnTo>
                      <a:pt x="20" y="11"/>
                    </a:lnTo>
                    <a:lnTo>
                      <a:pt x="23" y="10"/>
                    </a:lnTo>
                    <a:close/>
                    <a:moveTo>
                      <a:pt x="18" y="12"/>
                    </a:moveTo>
                    <a:lnTo>
                      <a:pt x="18" y="12"/>
                    </a:lnTo>
                    <a:lnTo>
                      <a:pt x="23" y="10"/>
                    </a:lnTo>
                    <a:lnTo>
                      <a:pt x="18" y="12"/>
                    </a:lnTo>
                    <a:close/>
                    <a:moveTo>
                      <a:pt x="23" y="10"/>
                    </a:moveTo>
                    <a:lnTo>
                      <a:pt x="23" y="10"/>
                    </a:lnTo>
                    <a:lnTo>
                      <a:pt x="20" y="11"/>
                    </a:lnTo>
                    <a:lnTo>
                      <a:pt x="23" y="10"/>
                    </a:lnTo>
                    <a:close/>
                    <a:moveTo>
                      <a:pt x="18" y="12"/>
                    </a:moveTo>
                    <a:lnTo>
                      <a:pt x="16" y="11"/>
                    </a:lnTo>
                    <a:lnTo>
                      <a:pt x="16" y="8"/>
                    </a:lnTo>
                    <a:lnTo>
                      <a:pt x="22" y="7"/>
                    </a:lnTo>
                    <a:lnTo>
                      <a:pt x="23" y="8"/>
                    </a:lnTo>
                    <a:lnTo>
                      <a:pt x="23" y="10"/>
                    </a:lnTo>
                    <a:lnTo>
                      <a:pt x="18" y="12"/>
                    </a:lnTo>
                    <a:close/>
                    <a:moveTo>
                      <a:pt x="16" y="8"/>
                    </a:moveTo>
                    <a:lnTo>
                      <a:pt x="15" y="6"/>
                    </a:lnTo>
                    <a:lnTo>
                      <a:pt x="15" y="3"/>
                    </a:lnTo>
                    <a:lnTo>
                      <a:pt x="16" y="2"/>
                    </a:lnTo>
                    <a:lnTo>
                      <a:pt x="18" y="0"/>
                    </a:lnTo>
                    <a:lnTo>
                      <a:pt x="20" y="6"/>
                    </a:lnTo>
                    <a:lnTo>
                      <a:pt x="22" y="7"/>
                    </a:lnTo>
                    <a:lnTo>
                      <a:pt x="16" y="8"/>
                    </a:lnTo>
                    <a:close/>
                    <a:moveTo>
                      <a:pt x="20" y="6"/>
                    </a:moveTo>
                    <a:lnTo>
                      <a:pt x="20" y="6"/>
                    </a:lnTo>
                    <a:lnTo>
                      <a:pt x="19" y="3"/>
                    </a:lnTo>
                    <a:lnTo>
                      <a:pt x="20" y="6"/>
                    </a:lnTo>
                    <a:close/>
                    <a:moveTo>
                      <a:pt x="16" y="0"/>
                    </a:moveTo>
                    <a:lnTo>
                      <a:pt x="19" y="0"/>
                    </a:lnTo>
                    <a:lnTo>
                      <a:pt x="22" y="0"/>
                    </a:lnTo>
                    <a:lnTo>
                      <a:pt x="23" y="2"/>
                    </a:lnTo>
                    <a:lnTo>
                      <a:pt x="26" y="3"/>
                    </a:lnTo>
                    <a:lnTo>
                      <a:pt x="20" y="7"/>
                    </a:lnTo>
                    <a:lnTo>
                      <a:pt x="20" y="6"/>
                    </a:lnTo>
                    <a:lnTo>
                      <a:pt x="16" y="0"/>
                    </a:lnTo>
                    <a:close/>
                    <a:moveTo>
                      <a:pt x="26" y="3"/>
                    </a:moveTo>
                    <a:lnTo>
                      <a:pt x="26" y="3"/>
                    </a:lnTo>
                    <a:lnTo>
                      <a:pt x="23" y="6"/>
                    </a:lnTo>
                    <a:lnTo>
                      <a:pt x="26" y="3"/>
                    </a:lnTo>
                    <a:close/>
                    <a:moveTo>
                      <a:pt x="26" y="3"/>
                    </a:moveTo>
                    <a:lnTo>
                      <a:pt x="26" y="6"/>
                    </a:lnTo>
                    <a:lnTo>
                      <a:pt x="27" y="6"/>
                    </a:lnTo>
                    <a:lnTo>
                      <a:pt x="22" y="10"/>
                    </a:lnTo>
                    <a:lnTo>
                      <a:pt x="22" y="8"/>
                    </a:lnTo>
                    <a:lnTo>
                      <a:pt x="20" y="7"/>
                    </a:lnTo>
                    <a:lnTo>
                      <a:pt x="26" y="3"/>
                    </a:lnTo>
                    <a:close/>
                    <a:moveTo>
                      <a:pt x="27" y="6"/>
                    </a:moveTo>
                    <a:lnTo>
                      <a:pt x="27" y="7"/>
                    </a:lnTo>
                    <a:lnTo>
                      <a:pt x="25" y="8"/>
                    </a:lnTo>
                    <a:lnTo>
                      <a:pt x="27" y="6"/>
                    </a:lnTo>
                    <a:close/>
                    <a:moveTo>
                      <a:pt x="27" y="7"/>
                    </a:moveTo>
                    <a:lnTo>
                      <a:pt x="27" y="7"/>
                    </a:lnTo>
                    <a:lnTo>
                      <a:pt x="29" y="7"/>
                    </a:lnTo>
                    <a:lnTo>
                      <a:pt x="23" y="11"/>
                    </a:lnTo>
                    <a:lnTo>
                      <a:pt x="22" y="10"/>
                    </a:lnTo>
                    <a:lnTo>
                      <a:pt x="27" y="7"/>
                    </a:lnTo>
                    <a:close/>
                    <a:moveTo>
                      <a:pt x="29" y="7"/>
                    </a:moveTo>
                    <a:lnTo>
                      <a:pt x="29" y="7"/>
                    </a:lnTo>
                    <a:lnTo>
                      <a:pt x="26" y="10"/>
                    </a:lnTo>
                    <a:lnTo>
                      <a:pt x="29" y="7"/>
                    </a:lnTo>
                    <a:close/>
                    <a:moveTo>
                      <a:pt x="29" y="7"/>
                    </a:moveTo>
                    <a:lnTo>
                      <a:pt x="38" y="23"/>
                    </a:lnTo>
                    <a:lnTo>
                      <a:pt x="46" y="41"/>
                    </a:lnTo>
                    <a:lnTo>
                      <a:pt x="41" y="44"/>
                    </a:lnTo>
                    <a:lnTo>
                      <a:pt x="33" y="27"/>
                    </a:lnTo>
                    <a:lnTo>
                      <a:pt x="23" y="11"/>
                    </a:lnTo>
                    <a:lnTo>
                      <a:pt x="29" y="7"/>
                    </a:lnTo>
                    <a:close/>
                    <a:moveTo>
                      <a:pt x="46" y="41"/>
                    </a:moveTo>
                    <a:lnTo>
                      <a:pt x="53" y="59"/>
                    </a:lnTo>
                    <a:lnTo>
                      <a:pt x="59" y="78"/>
                    </a:lnTo>
                    <a:lnTo>
                      <a:pt x="52" y="79"/>
                    </a:lnTo>
                    <a:lnTo>
                      <a:pt x="48" y="62"/>
                    </a:lnTo>
                    <a:lnTo>
                      <a:pt x="41" y="44"/>
                    </a:lnTo>
                    <a:lnTo>
                      <a:pt x="46" y="41"/>
                    </a:lnTo>
                    <a:close/>
                    <a:moveTo>
                      <a:pt x="52" y="79"/>
                    </a:moveTo>
                    <a:lnTo>
                      <a:pt x="52" y="79"/>
                    </a:lnTo>
                    <a:lnTo>
                      <a:pt x="56" y="79"/>
                    </a:lnTo>
                    <a:lnTo>
                      <a:pt x="52" y="79"/>
                    </a:lnTo>
                    <a:close/>
                    <a:moveTo>
                      <a:pt x="59" y="78"/>
                    </a:moveTo>
                    <a:lnTo>
                      <a:pt x="63" y="98"/>
                    </a:lnTo>
                    <a:lnTo>
                      <a:pt x="64" y="117"/>
                    </a:lnTo>
                    <a:lnTo>
                      <a:pt x="64" y="135"/>
                    </a:lnTo>
                    <a:lnTo>
                      <a:pt x="63" y="153"/>
                    </a:lnTo>
                    <a:lnTo>
                      <a:pt x="56" y="151"/>
                    </a:lnTo>
                    <a:lnTo>
                      <a:pt x="57" y="135"/>
                    </a:lnTo>
                    <a:lnTo>
                      <a:pt x="57" y="117"/>
                    </a:lnTo>
                    <a:lnTo>
                      <a:pt x="56" y="98"/>
                    </a:lnTo>
                    <a:lnTo>
                      <a:pt x="52" y="79"/>
                    </a:lnTo>
                    <a:lnTo>
                      <a:pt x="59" y="78"/>
                    </a:lnTo>
                    <a:close/>
                    <a:moveTo>
                      <a:pt x="63" y="153"/>
                    </a:moveTo>
                    <a:lnTo>
                      <a:pt x="59" y="171"/>
                    </a:lnTo>
                    <a:lnTo>
                      <a:pt x="54" y="187"/>
                    </a:lnTo>
                    <a:lnTo>
                      <a:pt x="48" y="203"/>
                    </a:lnTo>
                    <a:lnTo>
                      <a:pt x="39" y="221"/>
                    </a:lnTo>
                    <a:lnTo>
                      <a:pt x="33" y="217"/>
                    </a:lnTo>
                    <a:lnTo>
                      <a:pt x="41" y="202"/>
                    </a:lnTo>
                    <a:lnTo>
                      <a:pt x="48" y="186"/>
                    </a:lnTo>
                    <a:lnTo>
                      <a:pt x="53" y="169"/>
                    </a:lnTo>
                    <a:lnTo>
                      <a:pt x="56" y="151"/>
                    </a:lnTo>
                    <a:lnTo>
                      <a:pt x="63" y="153"/>
                    </a:lnTo>
                    <a:close/>
                    <a:moveTo>
                      <a:pt x="33" y="218"/>
                    </a:moveTo>
                    <a:lnTo>
                      <a:pt x="33" y="217"/>
                    </a:lnTo>
                    <a:lnTo>
                      <a:pt x="35" y="218"/>
                    </a:lnTo>
                    <a:lnTo>
                      <a:pt x="33" y="218"/>
                    </a:lnTo>
                    <a:close/>
                    <a:moveTo>
                      <a:pt x="39" y="220"/>
                    </a:moveTo>
                    <a:lnTo>
                      <a:pt x="35" y="222"/>
                    </a:lnTo>
                    <a:lnTo>
                      <a:pt x="30" y="225"/>
                    </a:lnTo>
                    <a:lnTo>
                      <a:pt x="22" y="226"/>
                    </a:lnTo>
                    <a:lnTo>
                      <a:pt x="14" y="228"/>
                    </a:lnTo>
                    <a:lnTo>
                      <a:pt x="14" y="221"/>
                    </a:lnTo>
                    <a:lnTo>
                      <a:pt x="26" y="220"/>
                    </a:lnTo>
                    <a:lnTo>
                      <a:pt x="33" y="218"/>
                    </a:lnTo>
                    <a:lnTo>
                      <a:pt x="39" y="220"/>
                    </a:lnTo>
                    <a:close/>
                    <a:moveTo>
                      <a:pt x="14" y="228"/>
                    </a:moveTo>
                    <a:lnTo>
                      <a:pt x="10" y="228"/>
                    </a:lnTo>
                    <a:lnTo>
                      <a:pt x="5" y="228"/>
                    </a:lnTo>
                    <a:lnTo>
                      <a:pt x="7" y="221"/>
                    </a:lnTo>
                    <a:lnTo>
                      <a:pt x="10" y="221"/>
                    </a:lnTo>
                    <a:lnTo>
                      <a:pt x="14" y="221"/>
                    </a:lnTo>
                    <a:lnTo>
                      <a:pt x="14" y="228"/>
                    </a:lnTo>
                    <a:close/>
                    <a:moveTo>
                      <a:pt x="5" y="228"/>
                    </a:moveTo>
                    <a:lnTo>
                      <a:pt x="3" y="226"/>
                    </a:lnTo>
                    <a:lnTo>
                      <a:pt x="0" y="224"/>
                    </a:lnTo>
                    <a:lnTo>
                      <a:pt x="5" y="221"/>
                    </a:lnTo>
                    <a:lnTo>
                      <a:pt x="7" y="221"/>
                    </a:lnTo>
                    <a:lnTo>
                      <a:pt x="5" y="228"/>
                    </a:lnTo>
                    <a:close/>
                    <a:moveTo>
                      <a:pt x="0" y="224"/>
                    </a:moveTo>
                    <a:lnTo>
                      <a:pt x="0" y="221"/>
                    </a:lnTo>
                    <a:lnTo>
                      <a:pt x="1" y="218"/>
                    </a:lnTo>
                    <a:lnTo>
                      <a:pt x="7" y="222"/>
                    </a:lnTo>
                    <a:lnTo>
                      <a:pt x="5" y="221"/>
                    </a:lnTo>
                    <a:lnTo>
                      <a:pt x="0" y="224"/>
                    </a:lnTo>
                    <a:close/>
                    <a:moveTo>
                      <a:pt x="7" y="221"/>
                    </a:moveTo>
                    <a:lnTo>
                      <a:pt x="7" y="221"/>
                    </a:lnTo>
                    <a:lnTo>
                      <a:pt x="7" y="222"/>
                    </a:lnTo>
                    <a:lnTo>
                      <a:pt x="4" y="220"/>
                    </a:lnTo>
                    <a:lnTo>
                      <a:pt x="7" y="2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41" name="Freeform 395"/>
              <p:cNvSpPr>
                <a:spLocks/>
              </p:cNvSpPr>
              <p:nvPr/>
            </p:nvSpPr>
            <p:spPr bwMode="auto">
              <a:xfrm>
                <a:off x="3782" y="3751"/>
                <a:ext cx="25" cy="29"/>
              </a:xfrm>
              <a:custGeom>
                <a:avLst/>
                <a:gdLst>
                  <a:gd name="T0" fmla="*/ 11 w 25"/>
                  <a:gd name="T1" fmla="*/ 21 h 29"/>
                  <a:gd name="T2" fmla="*/ 10 w 25"/>
                  <a:gd name="T3" fmla="*/ 23 h 29"/>
                  <a:gd name="T4" fmla="*/ 9 w 25"/>
                  <a:gd name="T5" fmla="*/ 23 h 29"/>
                  <a:gd name="T6" fmla="*/ 3 w 25"/>
                  <a:gd name="T7" fmla="*/ 26 h 29"/>
                  <a:gd name="T8" fmla="*/ 2 w 25"/>
                  <a:gd name="T9" fmla="*/ 26 h 29"/>
                  <a:gd name="T10" fmla="*/ 0 w 25"/>
                  <a:gd name="T11" fmla="*/ 27 h 29"/>
                  <a:gd name="T12" fmla="*/ 2 w 25"/>
                  <a:gd name="T13" fmla="*/ 29 h 29"/>
                  <a:gd name="T14" fmla="*/ 3 w 25"/>
                  <a:gd name="T15" fmla="*/ 29 h 29"/>
                  <a:gd name="T16" fmla="*/ 6 w 25"/>
                  <a:gd name="T17" fmla="*/ 29 h 29"/>
                  <a:gd name="T18" fmla="*/ 10 w 25"/>
                  <a:gd name="T19" fmla="*/ 27 h 29"/>
                  <a:gd name="T20" fmla="*/ 11 w 25"/>
                  <a:gd name="T21" fmla="*/ 27 h 29"/>
                  <a:gd name="T22" fmla="*/ 15 w 25"/>
                  <a:gd name="T23" fmla="*/ 22 h 29"/>
                  <a:gd name="T24" fmla="*/ 18 w 25"/>
                  <a:gd name="T25" fmla="*/ 19 h 29"/>
                  <a:gd name="T26" fmla="*/ 22 w 25"/>
                  <a:gd name="T27" fmla="*/ 12 h 29"/>
                  <a:gd name="T28" fmla="*/ 24 w 25"/>
                  <a:gd name="T29" fmla="*/ 7 h 29"/>
                  <a:gd name="T30" fmla="*/ 25 w 25"/>
                  <a:gd name="T31" fmla="*/ 3 h 29"/>
                  <a:gd name="T32" fmla="*/ 25 w 25"/>
                  <a:gd name="T33" fmla="*/ 1 h 29"/>
                  <a:gd name="T34" fmla="*/ 25 w 25"/>
                  <a:gd name="T35" fmla="*/ 1 h 29"/>
                  <a:gd name="T36" fmla="*/ 25 w 25"/>
                  <a:gd name="T37" fmla="*/ 1 h 29"/>
                  <a:gd name="T38" fmla="*/ 25 w 25"/>
                  <a:gd name="T39" fmla="*/ 1 h 29"/>
                  <a:gd name="T40" fmla="*/ 25 w 25"/>
                  <a:gd name="T41" fmla="*/ 1 h 29"/>
                  <a:gd name="T42" fmla="*/ 25 w 25"/>
                  <a:gd name="T43" fmla="*/ 0 h 29"/>
                  <a:gd name="T44" fmla="*/ 25 w 25"/>
                  <a:gd name="T45" fmla="*/ 0 h 29"/>
                  <a:gd name="T46" fmla="*/ 18 w 25"/>
                  <a:gd name="T47" fmla="*/ 1 h 29"/>
                  <a:gd name="T48" fmla="*/ 18 w 25"/>
                  <a:gd name="T49" fmla="*/ 1 h 29"/>
                  <a:gd name="T50" fmla="*/ 18 w 25"/>
                  <a:gd name="T51" fmla="*/ 1 h 29"/>
                  <a:gd name="T52" fmla="*/ 18 w 25"/>
                  <a:gd name="T53" fmla="*/ 1 h 29"/>
                  <a:gd name="T54" fmla="*/ 18 w 25"/>
                  <a:gd name="T55" fmla="*/ 1 h 29"/>
                  <a:gd name="T56" fmla="*/ 17 w 25"/>
                  <a:gd name="T57" fmla="*/ 7 h 29"/>
                  <a:gd name="T58" fmla="*/ 15 w 25"/>
                  <a:gd name="T59" fmla="*/ 11 h 29"/>
                  <a:gd name="T60" fmla="*/ 11 w 25"/>
                  <a:gd name="T61" fmla="*/ 21 h 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
                  <a:gd name="T94" fmla="*/ 0 h 29"/>
                  <a:gd name="T95" fmla="*/ 25 w 25"/>
                  <a:gd name="T96" fmla="*/ 29 h 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 h="29">
                    <a:moveTo>
                      <a:pt x="11" y="21"/>
                    </a:moveTo>
                    <a:lnTo>
                      <a:pt x="10" y="23"/>
                    </a:lnTo>
                    <a:lnTo>
                      <a:pt x="9" y="23"/>
                    </a:lnTo>
                    <a:lnTo>
                      <a:pt x="3" y="26"/>
                    </a:lnTo>
                    <a:lnTo>
                      <a:pt x="2" y="26"/>
                    </a:lnTo>
                    <a:lnTo>
                      <a:pt x="0" y="27"/>
                    </a:lnTo>
                    <a:lnTo>
                      <a:pt x="2" y="29"/>
                    </a:lnTo>
                    <a:lnTo>
                      <a:pt x="3" y="29"/>
                    </a:lnTo>
                    <a:lnTo>
                      <a:pt x="6" y="29"/>
                    </a:lnTo>
                    <a:lnTo>
                      <a:pt x="10" y="27"/>
                    </a:lnTo>
                    <a:lnTo>
                      <a:pt x="11" y="27"/>
                    </a:lnTo>
                    <a:lnTo>
                      <a:pt x="15" y="22"/>
                    </a:lnTo>
                    <a:lnTo>
                      <a:pt x="18" y="19"/>
                    </a:lnTo>
                    <a:lnTo>
                      <a:pt x="22" y="12"/>
                    </a:lnTo>
                    <a:lnTo>
                      <a:pt x="24" y="7"/>
                    </a:lnTo>
                    <a:lnTo>
                      <a:pt x="25" y="3"/>
                    </a:lnTo>
                    <a:lnTo>
                      <a:pt x="25" y="1"/>
                    </a:lnTo>
                    <a:lnTo>
                      <a:pt x="25" y="0"/>
                    </a:lnTo>
                    <a:lnTo>
                      <a:pt x="18" y="1"/>
                    </a:lnTo>
                    <a:lnTo>
                      <a:pt x="17" y="7"/>
                    </a:lnTo>
                    <a:lnTo>
                      <a:pt x="15" y="11"/>
                    </a:lnTo>
                    <a:lnTo>
                      <a:pt x="11" y="21"/>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42" name="Freeform 396"/>
              <p:cNvSpPr>
                <a:spLocks/>
              </p:cNvSpPr>
              <p:nvPr/>
            </p:nvSpPr>
            <p:spPr bwMode="auto">
              <a:xfrm>
                <a:off x="3772" y="3752"/>
                <a:ext cx="20" cy="25"/>
              </a:xfrm>
              <a:custGeom>
                <a:avLst/>
                <a:gdLst>
                  <a:gd name="T0" fmla="*/ 6 w 20"/>
                  <a:gd name="T1" fmla="*/ 18 h 25"/>
                  <a:gd name="T2" fmla="*/ 6 w 20"/>
                  <a:gd name="T3" fmla="*/ 18 h 25"/>
                  <a:gd name="T4" fmla="*/ 6 w 20"/>
                  <a:gd name="T5" fmla="*/ 18 h 25"/>
                  <a:gd name="T6" fmla="*/ 6 w 20"/>
                  <a:gd name="T7" fmla="*/ 20 h 25"/>
                  <a:gd name="T8" fmla="*/ 6 w 20"/>
                  <a:gd name="T9" fmla="*/ 20 h 25"/>
                  <a:gd name="T10" fmla="*/ 4 w 20"/>
                  <a:gd name="T11" fmla="*/ 22 h 25"/>
                  <a:gd name="T12" fmla="*/ 0 w 20"/>
                  <a:gd name="T13" fmla="*/ 24 h 25"/>
                  <a:gd name="T14" fmla="*/ 1 w 20"/>
                  <a:gd name="T15" fmla="*/ 25 h 25"/>
                  <a:gd name="T16" fmla="*/ 4 w 20"/>
                  <a:gd name="T17" fmla="*/ 25 h 25"/>
                  <a:gd name="T18" fmla="*/ 9 w 20"/>
                  <a:gd name="T19" fmla="*/ 24 h 25"/>
                  <a:gd name="T20" fmla="*/ 10 w 20"/>
                  <a:gd name="T21" fmla="*/ 21 h 25"/>
                  <a:gd name="T22" fmla="*/ 10 w 20"/>
                  <a:gd name="T23" fmla="*/ 20 h 25"/>
                  <a:gd name="T24" fmla="*/ 12 w 20"/>
                  <a:gd name="T25" fmla="*/ 20 h 25"/>
                  <a:gd name="T26" fmla="*/ 12 w 20"/>
                  <a:gd name="T27" fmla="*/ 20 h 25"/>
                  <a:gd name="T28" fmla="*/ 12 w 20"/>
                  <a:gd name="T29" fmla="*/ 18 h 25"/>
                  <a:gd name="T30" fmla="*/ 12 w 20"/>
                  <a:gd name="T31" fmla="*/ 18 h 25"/>
                  <a:gd name="T32" fmla="*/ 12 w 20"/>
                  <a:gd name="T33" fmla="*/ 18 h 25"/>
                  <a:gd name="T34" fmla="*/ 12 w 20"/>
                  <a:gd name="T35" fmla="*/ 18 h 25"/>
                  <a:gd name="T36" fmla="*/ 13 w 20"/>
                  <a:gd name="T37" fmla="*/ 18 h 25"/>
                  <a:gd name="T38" fmla="*/ 13 w 20"/>
                  <a:gd name="T39" fmla="*/ 18 h 25"/>
                  <a:gd name="T40" fmla="*/ 13 w 20"/>
                  <a:gd name="T41" fmla="*/ 17 h 25"/>
                  <a:gd name="T42" fmla="*/ 13 w 20"/>
                  <a:gd name="T43" fmla="*/ 17 h 25"/>
                  <a:gd name="T44" fmla="*/ 13 w 20"/>
                  <a:gd name="T45" fmla="*/ 17 h 25"/>
                  <a:gd name="T46" fmla="*/ 13 w 20"/>
                  <a:gd name="T47" fmla="*/ 17 h 25"/>
                  <a:gd name="T48" fmla="*/ 14 w 20"/>
                  <a:gd name="T49" fmla="*/ 17 h 25"/>
                  <a:gd name="T50" fmla="*/ 14 w 20"/>
                  <a:gd name="T51" fmla="*/ 15 h 25"/>
                  <a:gd name="T52" fmla="*/ 14 w 20"/>
                  <a:gd name="T53" fmla="*/ 15 h 25"/>
                  <a:gd name="T54" fmla="*/ 19 w 20"/>
                  <a:gd name="T55" fmla="*/ 9 h 25"/>
                  <a:gd name="T56" fmla="*/ 20 w 20"/>
                  <a:gd name="T57" fmla="*/ 0 h 25"/>
                  <a:gd name="T58" fmla="*/ 20 w 20"/>
                  <a:gd name="T59" fmla="*/ 0 h 25"/>
                  <a:gd name="T60" fmla="*/ 19 w 20"/>
                  <a:gd name="T61" fmla="*/ 0 h 25"/>
                  <a:gd name="T62" fmla="*/ 12 w 20"/>
                  <a:gd name="T63" fmla="*/ 2 h 25"/>
                  <a:gd name="T64" fmla="*/ 10 w 20"/>
                  <a:gd name="T65" fmla="*/ 7 h 25"/>
                  <a:gd name="T66" fmla="*/ 9 w 20"/>
                  <a:gd name="T67" fmla="*/ 13 h 25"/>
                  <a:gd name="T68" fmla="*/ 8 w 20"/>
                  <a:gd name="T69" fmla="*/ 14 h 25"/>
                  <a:gd name="T70" fmla="*/ 8 w 20"/>
                  <a:gd name="T71" fmla="*/ 14 h 25"/>
                  <a:gd name="T72" fmla="*/ 8 w 20"/>
                  <a:gd name="T73" fmla="*/ 15 h 25"/>
                  <a:gd name="T74" fmla="*/ 8 w 20"/>
                  <a:gd name="T75" fmla="*/ 15 h 25"/>
                  <a:gd name="T76" fmla="*/ 8 w 20"/>
                  <a:gd name="T77" fmla="*/ 15 h 25"/>
                  <a:gd name="T78" fmla="*/ 8 w 20"/>
                  <a:gd name="T79" fmla="*/ 15 h 25"/>
                  <a:gd name="T80" fmla="*/ 8 w 20"/>
                  <a:gd name="T81" fmla="*/ 15 h 25"/>
                  <a:gd name="T82" fmla="*/ 6 w 20"/>
                  <a:gd name="T83" fmla="*/ 17 h 25"/>
                  <a:gd name="T84" fmla="*/ 6 w 20"/>
                  <a:gd name="T85" fmla="*/ 17 h 25"/>
                  <a:gd name="T86" fmla="*/ 8 w 20"/>
                  <a:gd name="T87" fmla="*/ 17 h 25"/>
                  <a:gd name="T88" fmla="*/ 8 w 20"/>
                  <a:gd name="T89" fmla="*/ 18 h 25"/>
                  <a:gd name="T90" fmla="*/ 6 w 20"/>
                  <a:gd name="T91" fmla="*/ 18 h 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25"/>
                  <a:gd name="T140" fmla="*/ 20 w 20"/>
                  <a:gd name="T141" fmla="*/ 25 h 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25">
                    <a:moveTo>
                      <a:pt x="6" y="18"/>
                    </a:moveTo>
                    <a:lnTo>
                      <a:pt x="6" y="18"/>
                    </a:lnTo>
                    <a:lnTo>
                      <a:pt x="6" y="20"/>
                    </a:lnTo>
                    <a:lnTo>
                      <a:pt x="6" y="21"/>
                    </a:lnTo>
                    <a:lnTo>
                      <a:pt x="4" y="22"/>
                    </a:lnTo>
                    <a:lnTo>
                      <a:pt x="0" y="24"/>
                    </a:lnTo>
                    <a:lnTo>
                      <a:pt x="0" y="25"/>
                    </a:lnTo>
                    <a:lnTo>
                      <a:pt x="1" y="25"/>
                    </a:lnTo>
                    <a:lnTo>
                      <a:pt x="2" y="25"/>
                    </a:lnTo>
                    <a:lnTo>
                      <a:pt x="4" y="25"/>
                    </a:lnTo>
                    <a:lnTo>
                      <a:pt x="8" y="24"/>
                    </a:lnTo>
                    <a:lnTo>
                      <a:pt x="9" y="24"/>
                    </a:lnTo>
                    <a:lnTo>
                      <a:pt x="10" y="22"/>
                    </a:lnTo>
                    <a:lnTo>
                      <a:pt x="10" y="21"/>
                    </a:lnTo>
                    <a:lnTo>
                      <a:pt x="10" y="20"/>
                    </a:lnTo>
                    <a:lnTo>
                      <a:pt x="12" y="20"/>
                    </a:lnTo>
                    <a:lnTo>
                      <a:pt x="12" y="18"/>
                    </a:lnTo>
                    <a:lnTo>
                      <a:pt x="13" y="18"/>
                    </a:lnTo>
                    <a:lnTo>
                      <a:pt x="13" y="17"/>
                    </a:lnTo>
                    <a:lnTo>
                      <a:pt x="14" y="17"/>
                    </a:lnTo>
                    <a:lnTo>
                      <a:pt x="14" y="15"/>
                    </a:lnTo>
                    <a:lnTo>
                      <a:pt x="16" y="13"/>
                    </a:lnTo>
                    <a:lnTo>
                      <a:pt x="19" y="9"/>
                    </a:lnTo>
                    <a:lnTo>
                      <a:pt x="20" y="5"/>
                    </a:lnTo>
                    <a:lnTo>
                      <a:pt x="20" y="0"/>
                    </a:lnTo>
                    <a:lnTo>
                      <a:pt x="19" y="0"/>
                    </a:lnTo>
                    <a:lnTo>
                      <a:pt x="12" y="2"/>
                    </a:lnTo>
                    <a:lnTo>
                      <a:pt x="10" y="7"/>
                    </a:lnTo>
                    <a:lnTo>
                      <a:pt x="9" y="13"/>
                    </a:lnTo>
                    <a:lnTo>
                      <a:pt x="8" y="14"/>
                    </a:lnTo>
                    <a:lnTo>
                      <a:pt x="8" y="15"/>
                    </a:lnTo>
                    <a:lnTo>
                      <a:pt x="6" y="17"/>
                    </a:lnTo>
                    <a:lnTo>
                      <a:pt x="8" y="17"/>
                    </a:lnTo>
                    <a:lnTo>
                      <a:pt x="8" y="18"/>
                    </a:lnTo>
                    <a:lnTo>
                      <a:pt x="6" y="18"/>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43" name="Freeform 397"/>
              <p:cNvSpPr>
                <a:spLocks/>
              </p:cNvSpPr>
              <p:nvPr/>
            </p:nvSpPr>
            <p:spPr bwMode="auto">
              <a:xfrm>
                <a:off x="3772" y="3660"/>
                <a:ext cx="43" cy="60"/>
              </a:xfrm>
              <a:custGeom>
                <a:avLst/>
                <a:gdLst>
                  <a:gd name="T0" fmla="*/ 31 w 43"/>
                  <a:gd name="T1" fmla="*/ 13 h 60"/>
                  <a:gd name="T2" fmla="*/ 29 w 43"/>
                  <a:gd name="T3" fmla="*/ 11 h 60"/>
                  <a:gd name="T4" fmla="*/ 34 w 43"/>
                  <a:gd name="T5" fmla="*/ 7 h 60"/>
                  <a:gd name="T6" fmla="*/ 34 w 43"/>
                  <a:gd name="T7" fmla="*/ 4 h 60"/>
                  <a:gd name="T8" fmla="*/ 31 w 43"/>
                  <a:gd name="T9" fmla="*/ 1 h 60"/>
                  <a:gd name="T10" fmla="*/ 31 w 43"/>
                  <a:gd name="T11" fmla="*/ 1 h 60"/>
                  <a:gd name="T12" fmla="*/ 29 w 43"/>
                  <a:gd name="T13" fmla="*/ 1 h 60"/>
                  <a:gd name="T14" fmla="*/ 29 w 43"/>
                  <a:gd name="T15" fmla="*/ 1 h 60"/>
                  <a:gd name="T16" fmla="*/ 28 w 43"/>
                  <a:gd name="T17" fmla="*/ 1 h 60"/>
                  <a:gd name="T18" fmla="*/ 28 w 43"/>
                  <a:gd name="T19" fmla="*/ 0 h 60"/>
                  <a:gd name="T20" fmla="*/ 27 w 43"/>
                  <a:gd name="T21" fmla="*/ 1 h 60"/>
                  <a:gd name="T22" fmla="*/ 27 w 43"/>
                  <a:gd name="T23" fmla="*/ 1 h 60"/>
                  <a:gd name="T24" fmla="*/ 27 w 43"/>
                  <a:gd name="T25" fmla="*/ 0 h 60"/>
                  <a:gd name="T26" fmla="*/ 25 w 43"/>
                  <a:gd name="T27" fmla="*/ 1 h 60"/>
                  <a:gd name="T28" fmla="*/ 25 w 43"/>
                  <a:gd name="T29" fmla="*/ 1 h 60"/>
                  <a:gd name="T30" fmla="*/ 24 w 43"/>
                  <a:gd name="T31" fmla="*/ 0 h 60"/>
                  <a:gd name="T32" fmla="*/ 23 w 43"/>
                  <a:gd name="T33" fmla="*/ 1 h 60"/>
                  <a:gd name="T34" fmla="*/ 24 w 43"/>
                  <a:gd name="T35" fmla="*/ 5 h 60"/>
                  <a:gd name="T36" fmla="*/ 21 w 43"/>
                  <a:gd name="T37" fmla="*/ 8 h 60"/>
                  <a:gd name="T38" fmla="*/ 21 w 43"/>
                  <a:gd name="T39" fmla="*/ 8 h 60"/>
                  <a:gd name="T40" fmla="*/ 24 w 43"/>
                  <a:gd name="T41" fmla="*/ 11 h 60"/>
                  <a:gd name="T42" fmla="*/ 25 w 43"/>
                  <a:gd name="T43" fmla="*/ 11 h 60"/>
                  <a:gd name="T44" fmla="*/ 25 w 43"/>
                  <a:gd name="T45" fmla="*/ 13 h 60"/>
                  <a:gd name="T46" fmla="*/ 21 w 43"/>
                  <a:gd name="T47" fmla="*/ 13 h 60"/>
                  <a:gd name="T48" fmla="*/ 14 w 43"/>
                  <a:gd name="T49" fmla="*/ 20 h 60"/>
                  <a:gd name="T50" fmla="*/ 16 w 43"/>
                  <a:gd name="T51" fmla="*/ 20 h 60"/>
                  <a:gd name="T52" fmla="*/ 19 w 43"/>
                  <a:gd name="T53" fmla="*/ 20 h 60"/>
                  <a:gd name="T54" fmla="*/ 19 w 43"/>
                  <a:gd name="T55" fmla="*/ 22 h 60"/>
                  <a:gd name="T56" fmla="*/ 17 w 43"/>
                  <a:gd name="T57" fmla="*/ 22 h 60"/>
                  <a:gd name="T58" fmla="*/ 10 w 43"/>
                  <a:gd name="T59" fmla="*/ 23 h 60"/>
                  <a:gd name="T60" fmla="*/ 12 w 43"/>
                  <a:gd name="T61" fmla="*/ 26 h 60"/>
                  <a:gd name="T62" fmla="*/ 12 w 43"/>
                  <a:gd name="T63" fmla="*/ 27 h 60"/>
                  <a:gd name="T64" fmla="*/ 10 w 43"/>
                  <a:gd name="T65" fmla="*/ 28 h 60"/>
                  <a:gd name="T66" fmla="*/ 10 w 43"/>
                  <a:gd name="T67" fmla="*/ 30 h 60"/>
                  <a:gd name="T68" fmla="*/ 6 w 43"/>
                  <a:gd name="T69" fmla="*/ 24 h 60"/>
                  <a:gd name="T70" fmla="*/ 4 w 43"/>
                  <a:gd name="T71" fmla="*/ 22 h 60"/>
                  <a:gd name="T72" fmla="*/ 0 w 43"/>
                  <a:gd name="T73" fmla="*/ 24 h 60"/>
                  <a:gd name="T74" fmla="*/ 0 w 43"/>
                  <a:gd name="T75" fmla="*/ 24 h 60"/>
                  <a:gd name="T76" fmla="*/ 5 w 43"/>
                  <a:gd name="T77" fmla="*/ 32 h 60"/>
                  <a:gd name="T78" fmla="*/ 13 w 43"/>
                  <a:gd name="T79" fmla="*/ 32 h 60"/>
                  <a:gd name="T80" fmla="*/ 17 w 43"/>
                  <a:gd name="T81" fmla="*/ 28 h 60"/>
                  <a:gd name="T82" fmla="*/ 19 w 43"/>
                  <a:gd name="T83" fmla="*/ 28 h 60"/>
                  <a:gd name="T84" fmla="*/ 17 w 43"/>
                  <a:gd name="T85" fmla="*/ 49 h 60"/>
                  <a:gd name="T86" fmla="*/ 20 w 43"/>
                  <a:gd name="T87" fmla="*/ 60 h 60"/>
                  <a:gd name="T88" fmla="*/ 28 w 43"/>
                  <a:gd name="T89" fmla="*/ 54 h 60"/>
                  <a:gd name="T90" fmla="*/ 32 w 43"/>
                  <a:gd name="T91" fmla="*/ 39 h 60"/>
                  <a:gd name="T92" fmla="*/ 35 w 43"/>
                  <a:gd name="T93" fmla="*/ 26 h 60"/>
                  <a:gd name="T94" fmla="*/ 36 w 43"/>
                  <a:gd name="T95" fmla="*/ 26 h 60"/>
                  <a:gd name="T96" fmla="*/ 39 w 43"/>
                  <a:gd name="T97" fmla="*/ 24 h 60"/>
                  <a:gd name="T98" fmla="*/ 43 w 43"/>
                  <a:gd name="T99" fmla="*/ 20 h 60"/>
                  <a:gd name="T100" fmla="*/ 40 w 43"/>
                  <a:gd name="T101" fmla="*/ 19 h 60"/>
                  <a:gd name="T102" fmla="*/ 38 w 43"/>
                  <a:gd name="T103" fmla="*/ 16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
                  <a:gd name="T157" fmla="*/ 0 h 60"/>
                  <a:gd name="T158" fmla="*/ 43 w 43"/>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 h="60">
                    <a:moveTo>
                      <a:pt x="38" y="16"/>
                    </a:moveTo>
                    <a:lnTo>
                      <a:pt x="36" y="15"/>
                    </a:lnTo>
                    <a:lnTo>
                      <a:pt x="31" y="13"/>
                    </a:lnTo>
                    <a:lnTo>
                      <a:pt x="29" y="11"/>
                    </a:lnTo>
                    <a:lnTo>
                      <a:pt x="31" y="9"/>
                    </a:lnTo>
                    <a:lnTo>
                      <a:pt x="32" y="8"/>
                    </a:lnTo>
                    <a:lnTo>
                      <a:pt x="34" y="7"/>
                    </a:lnTo>
                    <a:lnTo>
                      <a:pt x="34" y="5"/>
                    </a:lnTo>
                    <a:lnTo>
                      <a:pt x="34" y="4"/>
                    </a:lnTo>
                    <a:lnTo>
                      <a:pt x="32" y="1"/>
                    </a:lnTo>
                    <a:lnTo>
                      <a:pt x="31" y="1"/>
                    </a:lnTo>
                    <a:lnTo>
                      <a:pt x="29" y="1"/>
                    </a:lnTo>
                    <a:lnTo>
                      <a:pt x="28" y="1"/>
                    </a:lnTo>
                    <a:lnTo>
                      <a:pt x="28" y="0"/>
                    </a:lnTo>
                    <a:lnTo>
                      <a:pt x="27" y="1"/>
                    </a:lnTo>
                    <a:lnTo>
                      <a:pt x="27" y="0"/>
                    </a:lnTo>
                    <a:lnTo>
                      <a:pt x="25" y="0"/>
                    </a:lnTo>
                    <a:lnTo>
                      <a:pt x="25" y="1"/>
                    </a:lnTo>
                    <a:lnTo>
                      <a:pt x="24" y="0"/>
                    </a:lnTo>
                    <a:lnTo>
                      <a:pt x="23" y="1"/>
                    </a:lnTo>
                    <a:lnTo>
                      <a:pt x="24" y="4"/>
                    </a:lnTo>
                    <a:lnTo>
                      <a:pt x="24" y="5"/>
                    </a:lnTo>
                    <a:lnTo>
                      <a:pt x="21" y="7"/>
                    </a:lnTo>
                    <a:lnTo>
                      <a:pt x="21" y="8"/>
                    </a:lnTo>
                    <a:lnTo>
                      <a:pt x="21" y="9"/>
                    </a:lnTo>
                    <a:lnTo>
                      <a:pt x="23" y="11"/>
                    </a:lnTo>
                    <a:lnTo>
                      <a:pt x="24" y="11"/>
                    </a:lnTo>
                    <a:lnTo>
                      <a:pt x="25" y="11"/>
                    </a:lnTo>
                    <a:lnTo>
                      <a:pt x="25" y="12"/>
                    </a:lnTo>
                    <a:lnTo>
                      <a:pt x="25" y="13"/>
                    </a:lnTo>
                    <a:lnTo>
                      <a:pt x="24" y="13"/>
                    </a:lnTo>
                    <a:lnTo>
                      <a:pt x="21" y="13"/>
                    </a:lnTo>
                    <a:lnTo>
                      <a:pt x="16" y="17"/>
                    </a:lnTo>
                    <a:lnTo>
                      <a:pt x="16" y="19"/>
                    </a:lnTo>
                    <a:lnTo>
                      <a:pt x="14" y="20"/>
                    </a:lnTo>
                    <a:lnTo>
                      <a:pt x="16" y="20"/>
                    </a:lnTo>
                    <a:lnTo>
                      <a:pt x="17" y="20"/>
                    </a:lnTo>
                    <a:lnTo>
                      <a:pt x="19" y="20"/>
                    </a:lnTo>
                    <a:lnTo>
                      <a:pt x="19" y="22"/>
                    </a:lnTo>
                    <a:lnTo>
                      <a:pt x="17" y="22"/>
                    </a:lnTo>
                    <a:lnTo>
                      <a:pt x="14" y="20"/>
                    </a:lnTo>
                    <a:lnTo>
                      <a:pt x="12" y="22"/>
                    </a:lnTo>
                    <a:lnTo>
                      <a:pt x="10" y="23"/>
                    </a:lnTo>
                    <a:lnTo>
                      <a:pt x="10" y="24"/>
                    </a:lnTo>
                    <a:lnTo>
                      <a:pt x="12" y="26"/>
                    </a:lnTo>
                    <a:lnTo>
                      <a:pt x="12" y="27"/>
                    </a:lnTo>
                    <a:lnTo>
                      <a:pt x="10" y="28"/>
                    </a:lnTo>
                    <a:lnTo>
                      <a:pt x="10" y="30"/>
                    </a:lnTo>
                    <a:lnTo>
                      <a:pt x="10" y="28"/>
                    </a:lnTo>
                    <a:lnTo>
                      <a:pt x="6" y="24"/>
                    </a:lnTo>
                    <a:lnTo>
                      <a:pt x="4" y="22"/>
                    </a:lnTo>
                    <a:lnTo>
                      <a:pt x="0" y="24"/>
                    </a:lnTo>
                    <a:lnTo>
                      <a:pt x="4" y="31"/>
                    </a:lnTo>
                    <a:lnTo>
                      <a:pt x="5" y="32"/>
                    </a:lnTo>
                    <a:lnTo>
                      <a:pt x="6" y="34"/>
                    </a:lnTo>
                    <a:lnTo>
                      <a:pt x="10" y="34"/>
                    </a:lnTo>
                    <a:lnTo>
                      <a:pt x="13" y="32"/>
                    </a:lnTo>
                    <a:lnTo>
                      <a:pt x="16" y="30"/>
                    </a:lnTo>
                    <a:lnTo>
                      <a:pt x="17" y="28"/>
                    </a:lnTo>
                    <a:lnTo>
                      <a:pt x="19" y="28"/>
                    </a:lnTo>
                    <a:lnTo>
                      <a:pt x="17" y="35"/>
                    </a:lnTo>
                    <a:lnTo>
                      <a:pt x="17" y="49"/>
                    </a:lnTo>
                    <a:lnTo>
                      <a:pt x="19" y="54"/>
                    </a:lnTo>
                    <a:lnTo>
                      <a:pt x="20" y="60"/>
                    </a:lnTo>
                    <a:lnTo>
                      <a:pt x="28" y="54"/>
                    </a:lnTo>
                    <a:lnTo>
                      <a:pt x="29" y="47"/>
                    </a:lnTo>
                    <a:lnTo>
                      <a:pt x="32" y="39"/>
                    </a:lnTo>
                    <a:lnTo>
                      <a:pt x="32" y="34"/>
                    </a:lnTo>
                    <a:lnTo>
                      <a:pt x="35" y="26"/>
                    </a:lnTo>
                    <a:lnTo>
                      <a:pt x="36" y="26"/>
                    </a:lnTo>
                    <a:lnTo>
                      <a:pt x="38" y="26"/>
                    </a:lnTo>
                    <a:lnTo>
                      <a:pt x="39" y="24"/>
                    </a:lnTo>
                    <a:lnTo>
                      <a:pt x="42" y="23"/>
                    </a:lnTo>
                    <a:lnTo>
                      <a:pt x="42" y="22"/>
                    </a:lnTo>
                    <a:lnTo>
                      <a:pt x="43" y="20"/>
                    </a:lnTo>
                    <a:lnTo>
                      <a:pt x="43" y="19"/>
                    </a:lnTo>
                    <a:lnTo>
                      <a:pt x="40" y="19"/>
                    </a:lnTo>
                    <a:lnTo>
                      <a:pt x="39" y="19"/>
                    </a:lnTo>
                    <a:lnTo>
                      <a:pt x="39" y="17"/>
                    </a:lnTo>
                    <a:lnTo>
                      <a:pt x="38" y="16"/>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44" name="Freeform 398"/>
              <p:cNvSpPr>
                <a:spLocks/>
              </p:cNvSpPr>
              <p:nvPr/>
            </p:nvSpPr>
            <p:spPr bwMode="auto">
              <a:xfrm>
                <a:off x="3765" y="3675"/>
                <a:ext cx="8" cy="5"/>
              </a:xfrm>
              <a:custGeom>
                <a:avLst/>
                <a:gdLst>
                  <a:gd name="T0" fmla="*/ 2 w 8"/>
                  <a:gd name="T1" fmla="*/ 5 h 5"/>
                  <a:gd name="T2" fmla="*/ 4 w 8"/>
                  <a:gd name="T3" fmla="*/ 5 h 5"/>
                  <a:gd name="T4" fmla="*/ 4 w 8"/>
                  <a:gd name="T5" fmla="*/ 5 h 5"/>
                  <a:gd name="T6" fmla="*/ 4 w 8"/>
                  <a:gd name="T7" fmla="*/ 5 h 5"/>
                  <a:gd name="T8" fmla="*/ 5 w 8"/>
                  <a:gd name="T9" fmla="*/ 5 h 5"/>
                  <a:gd name="T10" fmla="*/ 7 w 8"/>
                  <a:gd name="T11" fmla="*/ 4 h 5"/>
                  <a:gd name="T12" fmla="*/ 7 w 8"/>
                  <a:gd name="T13" fmla="*/ 4 h 5"/>
                  <a:gd name="T14" fmla="*/ 8 w 8"/>
                  <a:gd name="T15" fmla="*/ 2 h 5"/>
                  <a:gd name="T16" fmla="*/ 7 w 8"/>
                  <a:gd name="T17" fmla="*/ 1 h 5"/>
                  <a:gd name="T18" fmla="*/ 7 w 8"/>
                  <a:gd name="T19" fmla="*/ 0 h 5"/>
                  <a:gd name="T20" fmla="*/ 4 w 8"/>
                  <a:gd name="T21" fmla="*/ 0 h 5"/>
                  <a:gd name="T22" fmla="*/ 4 w 8"/>
                  <a:gd name="T23" fmla="*/ 0 h 5"/>
                  <a:gd name="T24" fmla="*/ 4 w 8"/>
                  <a:gd name="T25" fmla="*/ 0 h 5"/>
                  <a:gd name="T26" fmla="*/ 4 w 8"/>
                  <a:gd name="T27" fmla="*/ 0 h 5"/>
                  <a:gd name="T28" fmla="*/ 2 w 8"/>
                  <a:gd name="T29" fmla="*/ 0 h 5"/>
                  <a:gd name="T30" fmla="*/ 2 w 8"/>
                  <a:gd name="T31" fmla="*/ 0 h 5"/>
                  <a:gd name="T32" fmla="*/ 1 w 8"/>
                  <a:gd name="T33" fmla="*/ 1 h 5"/>
                  <a:gd name="T34" fmla="*/ 0 w 8"/>
                  <a:gd name="T35" fmla="*/ 2 h 5"/>
                  <a:gd name="T36" fmla="*/ 1 w 8"/>
                  <a:gd name="T37" fmla="*/ 4 h 5"/>
                  <a:gd name="T38" fmla="*/ 1 w 8"/>
                  <a:gd name="T39" fmla="*/ 4 h 5"/>
                  <a:gd name="T40" fmla="*/ 1 w 8"/>
                  <a:gd name="T41" fmla="*/ 4 h 5"/>
                  <a:gd name="T42" fmla="*/ 2 w 8"/>
                  <a:gd name="T43" fmla="*/ 5 h 5"/>
                  <a:gd name="T44" fmla="*/ 2 w 8"/>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5"/>
                  <a:gd name="T71" fmla="*/ 8 w 8"/>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5">
                    <a:moveTo>
                      <a:pt x="2" y="5"/>
                    </a:moveTo>
                    <a:lnTo>
                      <a:pt x="4" y="5"/>
                    </a:lnTo>
                    <a:lnTo>
                      <a:pt x="5" y="5"/>
                    </a:lnTo>
                    <a:lnTo>
                      <a:pt x="7" y="4"/>
                    </a:lnTo>
                    <a:lnTo>
                      <a:pt x="8" y="2"/>
                    </a:lnTo>
                    <a:lnTo>
                      <a:pt x="7" y="1"/>
                    </a:lnTo>
                    <a:lnTo>
                      <a:pt x="7" y="0"/>
                    </a:lnTo>
                    <a:lnTo>
                      <a:pt x="4" y="0"/>
                    </a:lnTo>
                    <a:lnTo>
                      <a:pt x="2" y="0"/>
                    </a:lnTo>
                    <a:lnTo>
                      <a:pt x="1" y="1"/>
                    </a:lnTo>
                    <a:lnTo>
                      <a:pt x="0" y="2"/>
                    </a:lnTo>
                    <a:lnTo>
                      <a:pt x="1" y="4"/>
                    </a:lnTo>
                    <a:lnTo>
                      <a:pt x="2" y="5"/>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45" name="Freeform 399"/>
              <p:cNvSpPr>
                <a:spLocks/>
              </p:cNvSpPr>
              <p:nvPr/>
            </p:nvSpPr>
            <p:spPr bwMode="auto">
              <a:xfrm>
                <a:off x="3808" y="3683"/>
                <a:ext cx="13" cy="29"/>
              </a:xfrm>
              <a:custGeom>
                <a:avLst/>
                <a:gdLst>
                  <a:gd name="T0" fmla="*/ 0 w 13"/>
                  <a:gd name="T1" fmla="*/ 3 h 29"/>
                  <a:gd name="T2" fmla="*/ 0 w 13"/>
                  <a:gd name="T3" fmla="*/ 3 h 29"/>
                  <a:gd name="T4" fmla="*/ 0 w 13"/>
                  <a:gd name="T5" fmla="*/ 4 h 29"/>
                  <a:gd name="T6" fmla="*/ 0 w 13"/>
                  <a:gd name="T7" fmla="*/ 5 h 29"/>
                  <a:gd name="T8" fmla="*/ 2 w 13"/>
                  <a:gd name="T9" fmla="*/ 7 h 29"/>
                  <a:gd name="T10" fmla="*/ 3 w 13"/>
                  <a:gd name="T11" fmla="*/ 11 h 29"/>
                  <a:gd name="T12" fmla="*/ 6 w 13"/>
                  <a:gd name="T13" fmla="*/ 12 h 29"/>
                  <a:gd name="T14" fmla="*/ 6 w 13"/>
                  <a:gd name="T15" fmla="*/ 15 h 29"/>
                  <a:gd name="T16" fmla="*/ 6 w 13"/>
                  <a:gd name="T17" fmla="*/ 16 h 29"/>
                  <a:gd name="T18" fmla="*/ 6 w 13"/>
                  <a:gd name="T19" fmla="*/ 20 h 29"/>
                  <a:gd name="T20" fmla="*/ 7 w 13"/>
                  <a:gd name="T21" fmla="*/ 22 h 29"/>
                  <a:gd name="T22" fmla="*/ 7 w 13"/>
                  <a:gd name="T23" fmla="*/ 27 h 29"/>
                  <a:gd name="T24" fmla="*/ 8 w 13"/>
                  <a:gd name="T25" fmla="*/ 29 h 29"/>
                  <a:gd name="T26" fmla="*/ 8 w 13"/>
                  <a:gd name="T27" fmla="*/ 29 h 29"/>
                  <a:gd name="T28" fmla="*/ 8 w 13"/>
                  <a:gd name="T29" fmla="*/ 29 h 29"/>
                  <a:gd name="T30" fmla="*/ 11 w 13"/>
                  <a:gd name="T31" fmla="*/ 29 h 29"/>
                  <a:gd name="T32" fmla="*/ 11 w 13"/>
                  <a:gd name="T33" fmla="*/ 29 h 29"/>
                  <a:gd name="T34" fmla="*/ 13 w 13"/>
                  <a:gd name="T35" fmla="*/ 29 h 29"/>
                  <a:gd name="T36" fmla="*/ 13 w 13"/>
                  <a:gd name="T37" fmla="*/ 29 h 29"/>
                  <a:gd name="T38" fmla="*/ 13 w 13"/>
                  <a:gd name="T39" fmla="*/ 29 h 29"/>
                  <a:gd name="T40" fmla="*/ 13 w 13"/>
                  <a:gd name="T41" fmla="*/ 24 h 29"/>
                  <a:gd name="T42" fmla="*/ 13 w 13"/>
                  <a:gd name="T43" fmla="*/ 22 h 29"/>
                  <a:gd name="T44" fmla="*/ 11 w 13"/>
                  <a:gd name="T45" fmla="*/ 16 h 29"/>
                  <a:gd name="T46" fmla="*/ 10 w 13"/>
                  <a:gd name="T47" fmla="*/ 14 h 29"/>
                  <a:gd name="T48" fmla="*/ 10 w 13"/>
                  <a:gd name="T49" fmla="*/ 11 h 29"/>
                  <a:gd name="T50" fmla="*/ 10 w 13"/>
                  <a:gd name="T51" fmla="*/ 11 h 29"/>
                  <a:gd name="T52" fmla="*/ 8 w 13"/>
                  <a:gd name="T53" fmla="*/ 8 h 29"/>
                  <a:gd name="T54" fmla="*/ 8 w 13"/>
                  <a:gd name="T55" fmla="*/ 5 h 29"/>
                  <a:gd name="T56" fmla="*/ 7 w 13"/>
                  <a:gd name="T57" fmla="*/ 3 h 29"/>
                  <a:gd name="T58" fmla="*/ 7 w 13"/>
                  <a:gd name="T59" fmla="*/ 0 h 29"/>
                  <a:gd name="T60" fmla="*/ 6 w 13"/>
                  <a:gd name="T61" fmla="*/ 0 h 29"/>
                  <a:gd name="T62" fmla="*/ 6 w 13"/>
                  <a:gd name="T63" fmla="*/ 0 h 29"/>
                  <a:gd name="T64" fmla="*/ 4 w 13"/>
                  <a:gd name="T65" fmla="*/ 1 h 29"/>
                  <a:gd name="T66" fmla="*/ 3 w 13"/>
                  <a:gd name="T67" fmla="*/ 3 h 29"/>
                  <a:gd name="T68" fmla="*/ 2 w 13"/>
                  <a:gd name="T69" fmla="*/ 3 h 29"/>
                  <a:gd name="T70" fmla="*/ 0 w 13"/>
                  <a:gd name="T71" fmla="*/ 3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
                  <a:gd name="T109" fmla="*/ 0 h 29"/>
                  <a:gd name="T110" fmla="*/ 13 w 1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 h="29">
                    <a:moveTo>
                      <a:pt x="0" y="3"/>
                    </a:moveTo>
                    <a:lnTo>
                      <a:pt x="0" y="3"/>
                    </a:lnTo>
                    <a:lnTo>
                      <a:pt x="0" y="4"/>
                    </a:lnTo>
                    <a:lnTo>
                      <a:pt x="0" y="5"/>
                    </a:lnTo>
                    <a:lnTo>
                      <a:pt x="2" y="7"/>
                    </a:lnTo>
                    <a:lnTo>
                      <a:pt x="3" y="11"/>
                    </a:lnTo>
                    <a:lnTo>
                      <a:pt x="6" y="12"/>
                    </a:lnTo>
                    <a:lnTo>
                      <a:pt x="6" y="15"/>
                    </a:lnTo>
                    <a:lnTo>
                      <a:pt x="6" y="16"/>
                    </a:lnTo>
                    <a:lnTo>
                      <a:pt x="6" y="20"/>
                    </a:lnTo>
                    <a:lnTo>
                      <a:pt x="7" y="22"/>
                    </a:lnTo>
                    <a:lnTo>
                      <a:pt x="7" y="27"/>
                    </a:lnTo>
                    <a:lnTo>
                      <a:pt x="8" y="29"/>
                    </a:lnTo>
                    <a:lnTo>
                      <a:pt x="11" y="29"/>
                    </a:lnTo>
                    <a:lnTo>
                      <a:pt x="13" y="29"/>
                    </a:lnTo>
                    <a:lnTo>
                      <a:pt x="13" y="24"/>
                    </a:lnTo>
                    <a:lnTo>
                      <a:pt x="13" y="22"/>
                    </a:lnTo>
                    <a:lnTo>
                      <a:pt x="11" y="16"/>
                    </a:lnTo>
                    <a:lnTo>
                      <a:pt x="10" y="14"/>
                    </a:lnTo>
                    <a:lnTo>
                      <a:pt x="10" y="11"/>
                    </a:lnTo>
                    <a:lnTo>
                      <a:pt x="8" y="8"/>
                    </a:lnTo>
                    <a:lnTo>
                      <a:pt x="8" y="5"/>
                    </a:lnTo>
                    <a:lnTo>
                      <a:pt x="7" y="3"/>
                    </a:lnTo>
                    <a:lnTo>
                      <a:pt x="7" y="0"/>
                    </a:lnTo>
                    <a:lnTo>
                      <a:pt x="6" y="0"/>
                    </a:lnTo>
                    <a:lnTo>
                      <a:pt x="4" y="1"/>
                    </a:lnTo>
                    <a:lnTo>
                      <a:pt x="3" y="3"/>
                    </a:lnTo>
                    <a:lnTo>
                      <a:pt x="2" y="3"/>
                    </a:lnTo>
                    <a:lnTo>
                      <a:pt x="0" y="3"/>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46" name="Freeform 400"/>
              <p:cNvSpPr>
                <a:spLocks/>
              </p:cNvSpPr>
              <p:nvPr/>
            </p:nvSpPr>
            <p:spPr bwMode="auto">
              <a:xfrm>
                <a:off x="3816" y="3713"/>
                <a:ext cx="6" cy="7"/>
              </a:xfrm>
              <a:custGeom>
                <a:avLst/>
                <a:gdLst>
                  <a:gd name="T0" fmla="*/ 2 w 6"/>
                  <a:gd name="T1" fmla="*/ 0 h 7"/>
                  <a:gd name="T2" fmla="*/ 2 w 6"/>
                  <a:gd name="T3" fmla="*/ 0 h 7"/>
                  <a:gd name="T4" fmla="*/ 0 w 6"/>
                  <a:gd name="T5" fmla="*/ 0 h 7"/>
                  <a:gd name="T6" fmla="*/ 0 w 6"/>
                  <a:gd name="T7" fmla="*/ 1 h 7"/>
                  <a:gd name="T8" fmla="*/ 0 w 6"/>
                  <a:gd name="T9" fmla="*/ 1 h 7"/>
                  <a:gd name="T10" fmla="*/ 0 w 6"/>
                  <a:gd name="T11" fmla="*/ 1 h 7"/>
                  <a:gd name="T12" fmla="*/ 0 w 6"/>
                  <a:gd name="T13" fmla="*/ 4 h 7"/>
                  <a:gd name="T14" fmla="*/ 2 w 6"/>
                  <a:gd name="T15" fmla="*/ 7 h 7"/>
                  <a:gd name="T16" fmla="*/ 3 w 6"/>
                  <a:gd name="T17" fmla="*/ 7 h 7"/>
                  <a:gd name="T18" fmla="*/ 3 w 6"/>
                  <a:gd name="T19" fmla="*/ 7 h 7"/>
                  <a:gd name="T20" fmla="*/ 5 w 6"/>
                  <a:gd name="T21" fmla="*/ 7 h 7"/>
                  <a:gd name="T22" fmla="*/ 6 w 6"/>
                  <a:gd name="T23" fmla="*/ 5 h 7"/>
                  <a:gd name="T24" fmla="*/ 6 w 6"/>
                  <a:gd name="T25" fmla="*/ 5 h 7"/>
                  <a:gd name="T26" fmla="*/ 6 w 6"/>
                  <a:gd name="T27" fmla="*/ 4 h 7"/>
                  <a:gd name="T28" fmla="*/ 6 w 6"/>
                  <a:gd name="T29" fmla="*/ 3 h 7"/>
                  <a:gd name="T30" fmla="*/ 6 w 6"/>
                  <a:gd name="T31" fmla="*/ 3 h 7"/>
                  <a:gd name="T32" fmla="*/ 5 w 6"/>
                  <a:gd name="T33" fmla="*/ 1 h 7"/>
                  <a:gd name="T34" fmla="*/ 5 w 6"/>
                  <a:gd name="T35" fmla="*/ 1 h 7"/>
                  <a:gd name="T36" fmla="*/ 5 w 6"/>
                  <a:gd name="T37" fmla="*/ 1 h 7"/>
                  <a:gd name="T38" fmla="*/ 3 w 6"/>
                  <a:gd name="T39" fmla="*/ 0 h 7"/>
                  <a:gd name="T40" fmla="*/ 3 w 6"/>
                  <a:gd name="T41" fmla="*/ 0 h 7"/>
                  <a:gd name="T42" fmla="*/ 3 w 6"/>
                  <a:gd name="T43" fmla="*/ 0 h 7"/>
                  <a:gd name="T44" fmla="*/ 3 w 6"/>
                  <a:gd name="T45" fmla="*/ 0 h 7"/>
                  <a:gd name="T46" fmla="*/ 2 w 6"/>
                  <a:gd name="T47" fmla="*/ 0 h 7"/>
                  <a:gd name="T48" fmla="*/ 2 w 6"/>
                  <a:gd name="T49" fmla="*/ 0 h 7"/>
                  <a:gd name="T50" fmla="*/ 2 w 6"/>
                  <a:gd name="T51" fmla="*/ 0 h 7"/>
                  <a:gd name="T52" fmla="*/ 2 w 6"/>
                  <a:gd name="T53" fmla="*/ 0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
                  <a:gd name="T82" fmla="*/ 0 h 7"/>
                  <a:gd name="T83" fmla="*/ 6 w 6"/>
                  <a:gd name="T84" fmla="*/ 7 h 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 h="7">
                    <a:moveTo>
                      <a:pt x="2" y="0"/>
                    </a:moveTo>
                    <a:lnTo>
                      <a:pt x="2" y="0"/>
                    </a:lnTo>
                    <a:lnTo>
                      <a:pt x="0" y="0"/>
                    </a:lnTo>
                    <a:lnTo>
                      <a:pt x="0" y="1"/>
                    </a:lnTo>
                    <a:lnTo>
                      <a:pt x="0" y="4"/>
                    </a:lnTo>
                    <a:lnTo>
                      <a:pt x="2" y="7"/>
                    </a:lnTo>
                    <a:lnTo>
                      <a:pt x="3" y="7"/>
                    </a:lnTo>
                    <a:lnTo>
                      <a:pt x="5" y="7"/>
                    </a:lnTo>
                    <a:lnTo>
                      <a:pt x="6" y="5"/>
                    </a:lnTo>
                    <a:lnTo>
                      <a:pt x="6" y="4"/>
                    </a:lnTo>
                    <a:lnTo>
                      <a:pt x="6" y="3"/>
                    </a:lnTo>
                    <a:lnTo>
                      <a:pt x="5" y="1"/>
                    </a:lnTo>
                    <a:lnTo>
                      <a:pt x="3" y="0"/>
                    </a:lnTo>
                    <a:lnTo>
                      <a:pt x="2" y="0"/>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47" name="Freeform 401"/>
              <p:cNvSpPr>
                <a:spLocks/>
              </p:cNvSpPr>
              <p:nvPr/>
            </p:nvSpPr>
            <p:spPr bwMode="auto">
              <a:xfrm>
                <a:off x="3785" y="3716"/>
                <a:ext cx="25" cy="35"/>
              </a:xfrm>
              <a:custGeom>
                <a:avLst/>
                <a:gdLst>
                  <a:gd name="T0" fmla="*/ 16 w 25"/>
                  <a:gd name="T1" fmla="*/ 0 h 35"/>
                  <a:gd name="T2" fmla="*/ 8 w 25"/>
                  <a:gd name="T3" fmla="*/ 5 h 35"/>
                  <a:gd name="T4" fmla="*/ 8 w 25"/>
                  <a:gd name="T5" fmla="*/ 6 h 35"/>
                  <a:gd name="T6" fmla="*/ 8 w 25"/>
                  <a:gd name="T7" fmla="*/ 6 h 35"/>
                  <a:gd name="T8" fmla="*/ 8 w 25"/>
                  <a:gd name="T9" fmla="*/ 9 h 35"/>
                  <a:gd name="T10" fmla="*/ 7 w 25"/>
                  <a:gd name="T11" fmla="*/ 12 h 35"/>
                  <a:gd name="T12" fmla="*/ 6 w 25"/>
                  <a:gd name="T13" fmla="*/ 15 h 35"/>
                  <a:gd name="T14" fmla="*/ 3 w 25"/>
                  <a:gd name="T15" fmla="*/ 21 h 35"/>
                  <a:gd name="T16" fmla="*/ 1 w 25"/>
                  <a:gd name="T17" fmla="*/ 26 h 35"/>
                  <a:gd name="T18" fmla="*/ 1 w 25"/>
                  <a:gd name="T19" fmla="*/ 30 h 35"/>
                  <a:gd name="T20" fmla="*/ 1 w 25"/>
                  <a:gd name="T21" fmla="*/ 30 h 35"/>
                  <a:gd name="T22" fmla="*/ 1 w 25"/>
                  <a:gd name="T23" fmla="*/ 31 h 35"/>
                  <a:gd name="T24" fmla="*/ 1 w 25"/>
                  <a:gd name="T25" fmla="*/ 31 h 35"/>
                  <a:gd name="T26" fmla="*/ 1 w 25"/>
                  <a:gd name="T27" fmla="*/ 31 h 35"/>
                  <a:gd name="T28" fmla="*/ 1 w 25"/>
                  <a:gd name="T29" fmla="*/ 32 h 35"/>
                  <a:gd name="T30" fmla="*/ 0 w 25"/>
                  <a:gd name="T31" fmla="*/ 35 h 35"/>
                  <a:gd name="T32" fmla="*/ 0 w 25"/>
                  <a:gd name="T33" fmla="*/ 35 h 35"/>
                  <a:gd name="T34" fmla="*/ 0 w 25"/>
                  <a:gd name="T35" fmla="*/ 35 h 35"/>
                  <a:gd name="T36" fmla="*/ 0 w 25"/>
                  <a:gd name="T37" fmla="*/ 35 h 35"/>
                  <a:gd name="T38" fmla="*/ 0 w 25"/>
                  <a:gd name="T39" fmla="*/ 35 h 35"/>
                  <a:gd name="T40" fmla="*/ 6 w 25"/>
                  <a:gd name="T41" fmla="*/ 34 h 35"/>
                  <a:gd name="T42" fmla="*/ 6 w 25"/>
                  <a:gd name="T43" fmla="*/ 34 h 35"/>
                  <a:gd name="T44" fmla="*/ 6 w 25"/>
                  <a:gd name="T45" fmla="*/ 34 h 35"/>
                  <a:gd name="T46" fmla="*/ 6 w 25"/>
                  <a:gd name="T47" fmla="*/ 34 h 35"/>
                  <a:gd name="T48" fmla="*/ 6 w 25"/>
                  <a:gd name="T49" fmla="*/ 34 h 35"/>
                  <a:gd name="T50" fmla="*/ 6 w 25"/>
                  <a:gd name="T51" fmla="*/ 32 h 35"/>
                  <a:gd name="T52" fmla="*/ 7 w 25"/>
                  <a:gd name="T53" fmla="*/ 32 h 35"/>
                  <a:gd name="T54" fmla="*/ 8 w 25"/>
                  <a:gd name="T55" fmla="*/ 31 h 35"/>
                  <a:gd name="T56" fmla="*/ 10 w 25"/>
                  <a:gd name="T57" fmla="*/ 28 h 35"/>
                  <a:gd name="T58" fmla="*/ 11 w 25"/>
                  <a:gd name="T59" fmla="*/ 27 h 35"/>
                  <a:gd name="T60" fmla="*/ 14 w 25"/>
                  <a:gd name="T61" fmla="*/ 20 h 35"/>
                  <a:gd name="T62" fmla="*/ 15 w 25"/>
                  <a:gd name="T63" fmla="*/ 16 h 35"/>
                  <a:gd name="T64" fmla="*/ 19 w 25"/>
                  <a:gd name="T65" fmla="*/ 12 h 35"/>
                  <a:gd name="T66" fmla="*/ 22 w 25"/>
                  <a:gd name="T67" fmla="*/ 11 h 35"/>
                  <a:gd name="T68" fmla="*/ 23 w 25"/>
                  <a:gd name="T69" fmla="*/ 9 h 35"/>
                  <a:gd name="T70" fmla="*/ 25 w 25"/>
                  <a:gd name="T71" fmla="*/ 8 h 35"/>
                  <a:gd name="T72" fmla="*/ 23 w 25"/>
                  <a:gd name="T73" fmla="*/ 5 h 35"/>
                  <a:gd name="T74" fmla="*/ 23 w 25"/>
                  <a:gd name="T75" fmla="*/ 4 h 35"/>
                  <a:gd name="T76" fmla="*/ 19 w 25"/>
                  <a:gd name="T77" fmla="*/ 0 h 35"/>
                  <a:gd name="T78" fmla="*/ 18 w 25"/>
                  <a:gd name="T79" fmla="*/ 0 h 35"/>
                  <a:gd name="T80" fmla="*/ 16 w 25"/>
                  <a:gd name="T81" fmla="*/ 0 h 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
                  <a:gd name="T124" fmla="*/ 0 h 35"/>
                  <a:gd name="T125" fmla="*/ 25 w 25"/>
                  <a:gd name="T126" fmla="*/ 35 h 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 h="35">
                    <a:moveTo>
                      <a:pt x="16" y="0"/>
                    </a:moveTo>
                    <a:lnTo>
                      <a:pt x="8" y="5"/>
                    </a:lnTo>
                    <a:lnTo>
                      <a:pt x="8" y="6"/>
                    </a:lnTo>
                    <a:lnTo>
                      <a:pt x="8" y="9"/>
                    </a:lnTo>
                    <a:lnTo>
                      <a:pt x="7" y="12"/>
                    </a:lnTo>
                    <a:lnTo>
                      <a:pt x="6" y="15"/>
                    </a:lnTo>
                    <a:lnTo>
                      <a:pt x="3" y="21"/>
                    </a:lnTo>
                    <a:lnTo>
                      <a:pt x="1" y="26"/>
                    </a:lnTo>
                    <a:lnTo>
                      <a:pt x="1" y="30"/>
                    </a:lnTo>
                    <a:lnTo>
                      <a:pt x="1" y="31"/>
                    </a:lnTo>
                    <a:lnTo>
                      <a:pt x="1" y="32"/>
                    </a:lnTo>
                    <a:lnTo>
                      <a:pt x="0" y="35"/>
                    </a:lnTo>
                    <a:lnTo>
                      <a:pt x="6" y="34"/>
                    </a:lnTo>
                    <a:lnTo>
                      <a:pt x="6" y="32"/>
                    </a:lnTo>
                    <a:lnTo>
                      <a:pt x="7" y="32"/>
                    </a:lnTo>
                    <a:lnTo>
                      <a:pt x="8" y="31"/>
                    </a:lnTo>
                    <a:lnTo>
                      <a:pt x="10" y="28"/>
                    </a:lnTo>
                    <a:lnTo>
                      <a:pt x="11" y="27"/>
                    </a:lnTo>
                    <a:lnTo>
                      <a:pt x="14" y="20"/>
                    </a:lnTo>
                    <a:lnTo>
                      <a:pt x="15" y="16"/>
                    </a:lnTo>
                    <a:lnTo>
                      <a:pt x="19" y="12"/>
                    </a:lnTo>
                    <a:lnTo>
                      <a:pt x="22" y="11"/>
                    </a:lnTo>
                    <a:lnTo>
                      <a:pt x="23" y="9"/>
                    </a:lnTo>
                    <a:lnTo>
                      <a:pt x="25" y="8"/>
                    </a:lnTo>
                    <a:lnTo>
                      <a:pt x="23" y="5"/>
                    </a:lnTo>
                    <a:lnTo>
                      <a:pt x="23" y="4"/>
                    </a:lnTo>
                    <a:lnTo>
                      <a:pt x="19" y="0"/>
                    </a:lnTo>
                    <a:lnTo>
                      <a:pt x="18" y="0"/>
                    </a:lnTo>
                    <a:lnTo>
                      <a:pt x="16" y="0"/>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48" name="Freeform 402"/>
              <p:cNvSpPr>
                <a:spLocks/>
              </p:cNvSpPr>
              <p:nvPr/>
            </p:nvSpPr>
            <p:spPr bwMode="auto">
              <a:xfrm>
                <a:off x="3799" y="3728"/>
                <a:ext cx="9" cy="22"/>
              </a:xfrm>
              <a:custGeom>
                <a:avLst/>
                <a:gdLst>
                  <a:gd name="T0" fmla="*/ 8 w 9"/>
                  <a:gd name="T1" fmla="*/ 20 h 22"/>
                  <a:gd name="T2" fmla="*/ 8 w 9"/>
                  <a:gd name="T3" fmla="*/ 19 h 22"/>
                  <a:gd name="T4" fmla="*/ 8 w 9"/>
                  <a:gd name="T5" fmla="*/ 18 h 22"/>
                  <a:gd name="T6" fmla="*/ 9 w 9"/>
                  <a:gd name="T7" fmla="*/ 16 h 22"/>
                  <a:gd name="T8" fmla="*/ 9 w 9"/>
                  <a:gd name="T9" fmla="*/ 12 h 22"/>
                  <a:gd name="T10" fmla="*/ 8 w 9"/>
                  <a:gd name="T11" fmla="*/ 5 h 22"/>
                  <a:gd name="T12" fmla="*/ 7 w 9"/>
                  <a:gd name="T13" fmla="*/ 0 h 22"/>
                  <a:gd name="T14" fmla="*/ 7 w 9"/>
                  <a:gd name="T15" fmla="*/ 0 h 22"/>
                  <a:gd name="T16" fmla="*/ 7 w 9"/>
                  <a:gd name="T17" fmla="*/ 0 h 22"/>
                  <a:gd name="T18" fmla="*/ 7 w 9"/>
                  <a:gd name="T19" fmla="*/ 0 h 22"/>
                  <a:gd name="T20" fmla="*/ 5 w 9"/>
                  <a:gd name="T21" fmla="*/ 0 h 22"/>
                  <a:gd name="T22" fmla="*/ 2 w 9"/>
                  <a:gd name="T23" fmla="*/ 5 h 22"/>
                  <a:gd name="T24" fmla="*/ 0 w 9"/>
                  <a:gd name="T25" fmla="*/ 9 h 22"/>
                  <a:gd name="T26" fmla="*/ 0 w 9"/>
                  <a:gd name="T27" fmla="*/ 9 h 22"/>
                  <a:gd name="T28" fmla="*/ 0 w 9"/>
                  <a:gd name="T29" fmla="*/ 9 h 22"/>
                  <a:gd name="T30" fmla="*/ 1 w 9"/>
                  <a:gd name="T31" fmla="*/ 15 h 22"/>
                  <a:gd name="T32" fmla="*/ 2 w 9"/>
                  <a:gd name="T33" fmla="*/ 18 h 22"/>
                  <a:gd name="T34" fmla="*/ 2 w 9"/>
                  <a:gd name="T35" fmla="*/ 20 h 22"/>
                  <a:gd name="T36" fmla="*/ 2 w 9"/>
                  <a:gd name="T37" fmla="*/ 22 h 22"/>
                  <a:gd name="T38" fmla="*/ 2 w 9"/>
                  <a:gd name="T39" fmla="*/ 22 h 22"/>
                  <a:gd name="T40" fmla="*/ 2 w 9"/>
                  <a:gd name="T41" fmla="*/ 22 h 22"/>
                  <a:gd name="T42" fmla="*/ 2 w 9"/>
                  <a:gd name="T43" fmla="*/ 22 h 22"/>
                  <a:gd name="T44" fmla="*/ 2 w 9"/>
                  <a:gd name="T45" fmla="*/ 22 h 22"/>
                  <a:gd name="T46" fmla="*/ 8 w 9"/>
                  <a:gd name="T47" fmla="*/ 22 h 22"/>
                  <a:gd name="T48" fmla="*/ 8 w 9"/>
                  <a:gd name="T49" fmla="*/ 22 h 22"/>
                  <a:gd name="T50" fmla="*/ 8 w 9"/>
                  <a:gd name="T51" fmla="*/ 20 h 22"/>
                  <a:gd name="T52" fmla="*/ 8 w 9"/>
                  <a:gd name="T53" fmla="*/ 20 h 22"/>
                  <a:gd name="T54" fmla="*/ 8 w 9"/>
                  <a:gd name="T55" fmla="*/ 20 h 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
                  <a:gd name="T85" fmla="*/ 0 h 22"/>
                  <a:gd name="T86" fmla="*/ 9 w 9"/>
                  <a:gd name="T87" fmla="*/ 22 h 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 h="22">
                    <a:moveTo>
                      <a:pt x="8" y="20"/>
                    </a:moveTo>
                    <a:lnTo>
                      <a:pt x="8" y="19"/>
                    </a:lnTo>
                    <a:lnTo>
                      <a:pt x="8" y="18"/>
                    </a:lnTo>
                    <a:lnTo>
                      <a:pt x="9" y="16"/>
                    </a:lnTo>
                    <a:lnTo>
                      <a:pt x="9" y="12"/>
                    </a:lnTo>
                    <a:lnTo>
                      <a:pt x="8" y="5"/>
                    </a:lnTo>
                    <a:lnTo>
                      <a:pt x="7" y="0"/>
                    </a:lnTo>
                    <a:lnTo>
                      <a:pt x="5" y="0"/>
                    </a:lnTo>
                    <a:lnTo>
                      <a:pt x="2" y="5"/>
                    </a:lnTo>
                    <a:lnTo>
                      <a:pt x="0" y="9"/>
                    </a:lnTo>
                    <a:lnTo>
                      <a:pt x="1" y="15"/>
                    </a:lnTo>
                    <a:lnTo>
                      <a:pt x="2" y="18"/>
                    </a:lnTo>
                    <a:lnTo>
                      <a:pt x="2" y="20"/>
                    </a:lnTo>
                    <a:lnTo>
                      <a:pt x="2" y="22"/>
                    </a:lnTo>
                    <a:lnTo>
                      <a:pt x="8" y="22"/>
                    </a:lnTo>
                    <a:lnTo>
                      <a:pt x="8" y="20"/>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49" name="Freeform 403"/>
              <p:cNvSpPr>
                <a:spLocks/>
              </p:cNvSpPr>
              <p:nvPr/>
            </p:nvSpPr>
            <p:spPr bwMode="auto">
              <a:xfrm>
                <a:off x="3729" y="3751"/>
                <a:ext cx="23" cy="29"/>
              </a:xfrm>
              <a:custGeom>
                <a:avLst/>
                <a:gdLst>
                  <a:gd name="T0" fmla="*/ 14 w 23"/>
                  <a:gd name="T1" fmla="*/ 21 h 29"/>
                  <a:gd name="T2" fmla="*/ 15 w 23"/>
                  <a:gd name="T3" fmla="*/ 23 h 29"/>
                  <a:gd name="T4" fmla="*/ 17 w 23"/>
                  <a:gd name="T5" fmla="*/ 23 h 29"/>
                  <a:gd name="T6" fmla="*/ 22 w 23"/>
                  <a:gd name="T7" fmla="*/ 26 h 29"/>
                  <a:gd name="T8" fmla="*/ 23 w 23"/>
                  <a:gd name="T9" fmla="*/ 26 h 29"/>
                  <a:gd name="T10" fmla="*/ 23 w 23"/>
                  <a:gd name="T11" fmla="*/ 27 h 29"/>
                  <a:gd name="T12" fmla="*/ 23 w 23"/>
                  <a:gd name="T13" fmla="*/ 29 h 29"/>
                  <a:gd name="T14" fmla="*/ 21 w 23"/>
                  <a:gd name="T15" fmla="*/ 29 h 29"/>
                  <a:gd name="T16" fmla="*/ 19 w 23"/>
                  <a:gd name="T17" fmla="*/ 29 h 29"/>
                  <a:gd name="T18" fmla="*/ 15 w 23"/>
                  <a:gd name="T19" fmla="*/ 27 h 29"/>
                  <a:gd name="T20" fmla="*/ 14 w 23"/>
                  <a:gd name="T21" fmla="*/ 27 h 29"/>
                  <a:gd name="T22" fmla="*/ 10 w 23"/>
                  <a:gd name="T23" fmla="*/ 22 h 29"/>
                  <a:gd name="T24" fmla="*/ 7 w 23"/>
                  <a:gd name="T25" fmla="*/ 19 h 29"/>
                  <a:gd name="T26" fmla="*/ 3 w 23"/>
                  <a:gd name="T27" fmla="*/ 12 h 29"/>
                  <a:gd name="T28" fmla="*/ 0 w 23"/>
                  <a:gd name="T29" fmla="*/ 7 h 29"/>
                  <a:gd name="T30" fmla="*/ 0 w 23"/>
                  <a:gd name="T31" fmla="*/ 3 h 29"/>
                  <a:gd name="T32" fmla="*/ 0 w 23"/>
                  <a:gd name="T33" fmla="*/ 1 h 29"/>
                  <a:gd name="T34" fmla="*/ 0 w 23"/>
                  <a:gd name="T35" fmla="*/ 1 h 29"/>
                  <a:gd name="T36" fmla="*/ 0 w 23"/>
                  <a:gd name="T37" fmla="*/ 1 h 29"/>
                  <a:gd name="T38" fmla="*/ 0 w 23"/>
                  <a:gd name="T39" fmla="*/ 1 h 29"/>
                  <a:gd name="T40" fmla="*/ 0 w 23"/>
                  <a:gd name="T41" fmla="*/ 1 h 29"/>
                  <a:gd name="T42" fmla="*/ 0 w 23"/>
                  <a:gd name="T43" fmla="*/ 0 h 29"/>
                  <a:gd name="T44" fmla="*/ 0 w 23"/>
                  <a:gd name="T45" fmla="*/ 0 h 29"/>
                  <a:gd name="T46" fmla="*/ 7 w 23"/>
                  <a:gd name="T47" fmla="*/ 1 h 29"/>
                  <a:gd name="T48" fmla="*/ 7 w 23"/>
                  <a:gd name="T49" fmla="*/ 1 h 29"/>
                  <a:gd name="T50" fmla="*/ 7 w 23"/>
                  <a:gd name="T51" fmla="*/ 1 h 29"/>
                  <a:gd name="T52" fmla="*/ 7 w 23"/>
                  <a:gd name="T53" fmla="*/ 1 h 29"/>
                  <a:gd name="T54" fmla="*/ 7 w 23"/>
                  <a:gd name="T55" fmla="*/ 1 h 29"/>
                  <a:gd name="T56" fmla="*/ 8 w 23"/>
                  <a:gd name="T57" fmla="*/ 7 h 29"/>
                  <a:gd name="T58" fmla="*/ 10 w 23"/>
                  <a:gd name="T59" fmla="*/ 11 h 29"/>
                  <a:gd name="T60" fmla="*/ 14 w 23"/>
                  <a:gd name="T61" fmla="*/ 21 h 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
                  <a:gd name="T94" fmla="*/ 0 h 29"/>
                  <a:gd name="T95" fmla="*/ 23 w 23"/>
                  <a:gd name="T96" fmla="*/ 29 h 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 h="29">
                    <a:moveTo>
                      <a:pt x="14" y="21"/>
                    </a:moveTo>
                    <a:lnTo>
                      <a:pt x="15" y="23"/>
                    </a:lnTo>
                    <a:lnTo>
                      <a:pt x="17" y="23"/>
                    </a:lnTo>
                    <a:lnTo>
                      <a:pt x="22" y="26"/>
                    </a:lnTo>
                    <a:lnTo>
                      <a:pt x="23" y="26"/>
                    </a:lnTo>
                    <a:lnTo>
                      <a:pt x="23" y="27"/>
                    </a:lnTo>
                    <a:lnTo>
                      <a:pt x="23" y="29"/>
                    </a:lnTo>
                    <a:lnTo>
                      <a:pt x="21" y="29"/>
                    </a:lnTo>
                    <a:lnTo>
                      <a:pt x="19" y="29"/>
                    </a:lnTo>
                    <a:lnTo>
                      <a:pt x="15" y="27"/>
                    </a:lnTo>
                    <a:lnTo>
                      <a:pt x="14" y="27"/>
                    </a:lnTo>
                    <a:lnTo>
                      <a:pt x="10" y="22"/>
                    </a:lnTo>
                    <a:lnTo>
                      <a:pt x="7" y="19"/>
                    </a:lnTo>
                    <a:lnTo>
                      <a:pt x="3" y="12"/>
                    </a:lnTo>
                    <a:lnTo>
                      <a:pt x="0" y="7"/>
                    </a:lnTo>
                    <a:lnTo>
                      <a:pt x="0" y="3"/>
                    </a:lnTo>
                    <a:lnTo>
                      <a:pt x="0" y="1"/>
                    </a:lnTo>
                    <a:lnTo>
                      <a:pt x="0" y="0"/>
                    </a:lnTo>
                    <a:lnTo>
                      <a:pt x="7" y="1"/>
                    </a:lnTo>
                    <a:lnTo>
                      <a:pt x="8" y="7"/>
                    </a:lnTo>
                    <a:lnTo>
                      <a:pt x="10" y="11"/>
                    </a:lnTo>
                    <a:lnTo>
                      <a:pt x="14" y="21"/>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50" name="Freeform 404"/>
              <p:cNvSpPr>
                <a:spLocks/>
              </p:cNvSpPr>
              <p:nvPr/>
            </p:nvSpPr>
            <p:spPr bwMode="auto">
              <a:xfrm>
                <a:off x="3744" y="3752"/>
                <a:ext cx="21" cy="25"/>
              </a:xfrm>
              <a:custGeom>
                <a:avLst/>
                <a:gdLst>
                  <a:gd name="T0" fmla="*/ 14 w 21"/>
                  <a:gd name="T1" fmla="*/ 18 h 25"/>
                  <a:gd name="T2" fmla="*/ 14 w 21"/>
                  <a:gd name="T3" fmla="*/ 18 h 25"/>
                  <a:gd name="T4" fmla="*/ 14 w 21"/>
                  <a:gd name="T5" fmla="*/ 18 h 25"/>
                  <a:gd name="T6" fmla="*/ 14 w 21"/>
                  <a:gd name="T7" fmla="*/ 20 h 25"/>
                  <a:gd name="T8" fmla="*/ 14 w 21"/>
                  <a:gd name="T9" fmla="*/ 20 h 25"/>
                  <a:gd name="T10" fmla="*/ 17 w 21"/>
                  <a:gd name="T11" fmla="*/ 22 h 25"/>
                  <a:gd name="T12" fmla="*/ 21 w 21"/>
                  <a:gd name="T13" fmla="*/ 24 h 25"/>
                  <a:gd name="T14" fmla="*/ 19 w 21"/>
                  <a:gd name="T15" fmla="*/ 25 h 25"/>
                  <a:gd name="T16" fmla="*/ 17 w 21"/>
                  <a:gd name="T17" fmla="*/ 25 h 25"/>
                  <a:gd name="T18" fmla="*/ 11 w 21"/>
                  <a:gd name="T19" fmla="*/ 24 h 25"/>
                  <a:gd name="T20" fmla="*/ 10 w 21"/>
                  <a:gd name="T21" fmla="*/ 21 h 25"/>
                  <a:gd name="T22" fmla="*/ 8 w 21"/>
                  <a:gd name="T23" fmla="*/ 20 h 25"/>
                  <a:gd name="T24" fmla="*/ 8 w 21"/>
                  <a:gd name="T25" fmla="*/ 20 h 25"/>
                  <a:gd name="T26" fmla="*/ 8 w 21"/>
                  <a:gd name="T27" fmla="*/ 20 h 25"/>
                  <a:gd name="T28" fmla="*/ 8 w 21"/>
                  <a:gd name="T29" fmla="*/ 18 h 25"/>
                  <a:gd name="T30" fmla="*/ 8 w 21"/>
                  <a:gd name="T31" fmla="*/ 18 h 25"/>
                  <a:gd name="T32" fmla="*/ 8 w 21"/>
                  <a:gd name="T33" fmla="*/ 18 h 25"/>
                  <a:gd name="T34" fmla="*/ 8 w 21"/>
                  <a:gd name="T35" fmla="*/ 18 h 25"/>
                  <a:gd name="T36" fmla="*/ 7 w 21"/>
                  <a:gd name="T37" fmla="*/ 18 h 25"/>
                  <a:gd name="T38" fmla="*/ 7 w 21"/>
                  <a:gd name="T39" fmla="*/ 18 h 25"/>
                  <a:gd name="T40" fmla="*/ 7 w 21"/>
                  <a:gd name="T41" fmla="*/ 17 h 25"/>
                  <a:gd name="T42" fmla="*/ 7 w 21"/>
                  <a:gd name="T43" fmla="*/ 17 h 25"/>
                  <a:gd name="T44" fmla="*/ 7 w 21"/>
                  <a:gd name="T45" fmla="*/ 17 h 25"/>
                  <a:gd name="T46" fmla="*/ 7 w 21"/>
                  <a:gd name="T47" fmla="*/ 17 h 25"/>
                  <a:gd name="T48" fmla="*/ 6 w 21"/>
                  <a:gd name="T49" fmla="*/ 17 h 25"/>
                  <a:gd name="T50" fmla="*/ 6 w 21"/>
                  <a:gd name="T51" fmla="*/ 15 h 25"/>
                  <a:gd name="T52" fmla="*/ 6 w 21"/>
                  <a:gd name="T53" fmla="*/ 15 h 25"/>
                  <a:gd name="T54" fmla="*/ 2 w 21"/>
                  <a:gd name="T55" fmla="*/ 9 h 25"/>
                  <a:gd name="T56" fmla="*/ 0 w 21"/>
                  <a:gd name="T57" fmla="*/ 0 h 25"/>
                  <a:gd name="T58" fmla="*/ 0 w 21"/>
                  <a:gd name="T59" fmla="*/ 0 h 25"/>
                  <a:gd name="T60" fmla="*/ 2 w 21"/>
                  <a:gd name="T61" fmla="*/ 0 h 25"/>
                  <a:gd name="T62" fmla="*/ 8 w 21"/>
                  <a:gd name="T63" fmla="*/ 2 h 25"/>
                  <a:gd name="T64" fmla="*/ 10 w 21"/>
                  <a:gd name="T65" fmla="*/ 7 h 25"/>
                  <a:gd name="T66" fmla="*/ 11 w 21"/>
                  <a:gd name="T67" fmla="*/ 13 h 25"/>
                  <a:gd name="T68" fmla="*/ 13 w 21"/>
                  <a:gd name="T69" fmla="*/ 14 h 25"/>
                  <a:gd name="T70" fmla="*/ 13 w 21"/>
                  <a:gd name="T71" fmla="*/ 14 h 25"/>
                  <a:gd name="T72" fmla="*/ 13 w 21"/>
                  <a:gd name="T73" fmla="*/ 15 h 25"/>
                  <a:gd name="T74" fmla="*/ 13 w 21"/>
                  <a:gd name="T75" fmla="*/ 15 h 25"/>
                  <a:gd name="T76" fmla="*/ 13 w 21"/>
                  <a:gd name="T77" fmla="*/ 15 h 25"/>
                  <a:gd name="T78" fmla="*/ 13 w 21"/>
                  <a:gd name="T79" fmla="*/ 15 h 25"/>
                  <a:gd name="T80" fmla="*/ 13 w 21"/>
                  <a:gd name="T81" fmla="*/ 15 h 25"/>
                  <a:gd name="T82" fmla="*/ 14 w 21"/>
                  <a:gd name="T83" fmla="*/ 17 h 25"/>
                  <a:gd name="T84" fmla="*/ 13 w 21"/>
                  <a:gd name="T85" fmla="*/ 17 h 25"/>
                  <a:gd name="T86" fmla="*/ 13 w 21"/>
                  <a:gd name="T87" fmla="*/ 17 h 25"/>
                  <a:gd name="T88" fmla="*/ 13 w 21"/>
                  <a:gd name="T89" fmla="*/ 18 h 25"/>
                  <a:gd name="T90" fmla="*/ 14 w 21"/>
                  <a:gd name="T91" fmla="*/ 18 h 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
                  <a:gd name="T139" fmla="*/ 0 h 25"/>
                  <a:gd name="T140" fmla="*/ 21 w 21"/>
                  <a:gd name="T141" fmla="*/ 25 h 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 h="25">
                    <a:moveTo>
                      <a:pt x="14" y="18"/>
                    </a:moveTo>
                    <a:lnTo>
                      <a:pt x="14" y="18"/>
                    </a:lnTo>
                    <a:lnTo>
                      <a:pt x="14" y="20"/>
                    </a:lnTo>
                    <a:lnTo>
                      <a:pt x="14" y="21"/>
                    </a:lnTo>
                    <a:lnTo>
                      <a:pt x="17" y="22"/>
                    </a:lnTo>
                    <a:lnTo>
                      <a:pt x="19" y="24"/>
                    </a:lnTo>
                    <a:lnTo>
                      <a:pt x="21" y="24"/>
                    </a:lnTo>
                    <a:lnTo>
                      <a:pt x="21" y="25"/>
                    </a:lnTo>
                    <a:lnTo>
                      <a:pt x="19" y="25"/>
                    </a:lnTo>
                    <a:lnTo>
                      <a:pt x="18" y="25"/>
                    </a:lnTo>
                    <a:lnTo>
                      <a:pt x="17" y="25"/>
                    </a:lnTo>
                    <a:lnTo>
                      <a:pt x="13" y="24"/>
                    </a:lnTo>
                    <a:lnTo>
                      <a:pt x="11" y="24"/>
                    </a:lnTo>
                    <a:lnTo>
                      <a:pt x="10" y="22"/>
                    </a:lnTo>
                    <a:lnTo>
                      <a:pt x="10" y="21"/>
                    </a:lnTo>
                    <a:lnTo>
                      <a:pt x="8" y="20"/>
                    </a:lnTo>
                    <a:lnTo>
                      <a:pt x="8" y="18"/>
                    </a:lnTo>
                    <a:lnTo>
                      <a:pt x="7" y="18"/>
                    </a:lnTo>
                    <a:lnTo>
                      <a:pt x="7" y="17"/>
                    </a:lnTo>
                    <a:lnTo>
                      <a:pt x="6" y="17"/>
                    </a:lnTo>
                    <a:lnTo>
                      <a:pt x="6" y="15"/>
                    </a:lnTo>
                    <a:lnTo>
                      <a:pt x="4" y="13"/>
                    </a:lnTo>
                    <a:lnTo>
                      <a:pt x="2" y="9"/>
                    </a:lnTo>
                    <a:lnTo>
                      <a:pt x="0" y="5"/>
                    </a:lnTo>
                    <a:lnTo>
                      <a:pt x="0" y="0"/>
                    </a:lnTo>
                    <a:lnTo>
                      <a:pt x="2" y="0"/>
                    </a:lnTo>
                    <a:lnTo>
                      <a:pt x="8" y="2"/>
                    </a:lnTo>
                    <a:lnTo>
                      <a:pt x="10" y="7"/>
                    </a:lnTo>
                    <a:lnTo>
                      <a:pt x="11" y="13"/>
                    </a:lnTo>
                    <a:lnTo>
                      <a:pt x="13" y="14"/>
                    </a:lnTo>
                    <a:lnTo>
                      <a:pt x="13" y="15"/>
                    </a:lnTo>
                    <a:lnTo>
                      <a:pt x="14" y="17"/>
                    </a:lnTo>
                    <a:lnTo>
                      <a:pt x="13" y="17"/>
                    </a:lnTo>
                    <a:lnTo>
                      <a:pt x="13" y="18"/>
                    </a:lnTo>
                    <a:lnTo>
                      <a:pt x="14" y="18"/>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51" name="Freeform 405"/>
              <p:cNvSpPr>
                <a:spLocks/>
              </p:cNvSpPr>
              <p:nvPr/>
            </p:nvSpPr>
            <p:spPr bwMode="auto">
              <a:xfrm>
                <a:off x="3721" y="3660"/>
                <a:ext cx="44" cy="60"/>
              </a:xfrm>
              <a:custGeom>
                <a:avLst/>
                <a:gdLst>
                  <a:gd name="T0" fmla="*/ 12 w 44"/>
                  <a:gd name="T1" fmla="*/ 13 h 60"/>
                  <a:gd name="T2" fmla="*/ 12 w 44"/>
                  <a:gd name="T3" fmla="*/ 11 h 60"/>
                  <a:gd name="T4" fmla="*/ 10 w 44"/>
                  <a:gd name="T5" fmla="*/ 7 h 60"/>
                  <a:gd name="T6" fmla="*/ 10 w 44"/>
                  <a:gd name="T7" fmla="*/ 4 h 60"/>
                  <a:gd name="T8" fmla="*/ 11 w 44"/>
                  <a:gd name="T9" fmla="*/ 1 h 60"/>
                  <a:gd name="T10" fmla="*/ 12 w 44"/>
                  <a:gd name="T11" fmla="*/ 1 h 60"/>
                  <a:gd name="T12" fmla="*/ 12 w 44"/>
                  <a:gd name="T13" fmla="*/ 1 h 60"/>
                  <a:gd name="T14" fmla="*/ 14 w 44"/>
                  <a:gd name="T15" fmla="*/ 1 h 60"/>
                  <a:gd name="T16" fmla="*/ 15 w 44"/>
                  <a:gd name="T17" fmla="*/ 1 h 60"/>
                  <a:gd name="T18" fmla="*/ 15 w 44"/>
                  <a:gd name="T19" fmla="*/ 0 h 60"/>
                  <a:gd name="T20" fmla="*/ 15 w 44"/>
                  <a:gd name="T21" fmla="*/ 1 h 60"/>
                  <a:gd name="T22" fmla="*/ 16 w 44"/>
                  <a:gd name="T23" fmla="*/ 1 h 60"/>
                  <a:gd name="T24" fmla="*/ 16 w 44"/>
                  <a:gd name="T25" fmla="*/ 0 h 60"/>
                  <a:gd name="T26" fmla="*/ 18 w 44"/>
                  <a:gd name="T27" fmla="*/ 1 h 60"/>
                  <a:gd name="T28" fmla="*/ 18 w 44"/>
                  <a:gd name="T29" fmla="*/ 1 h 60"/>
                  <a:gd name="T30" fmla="*/ 19 w 44"/>
                  <a:gd name="T31" fmla="*/ 0 h 60"/>
                  <a:gd name="T32" fmla="*/ 19 w 44"/>
                  <a:gd name="T33" fmla="*/ 1 h 60"/>
                  <a:gd name="T34" fmla="*/ 19 w 44"/>
                  <a:gd name="T35" fmla="*/ 5 h 60"/>
                  <a:gd name="T36" fmla="*/ 22 w 44"/>
                  <a:gd name="T37" fmla="*/ 8 h 60"/>
                  <a:gd name="T38" fmla="*/ 22 w 44"/>
                  <a:gd name="T39" fmla="*/ 8 h 60"/>
                  <a:gd name="T40" fmla="*/ 19 w 44"/>
                  <a:gd name="T41" fmla="*/ 11 h 60"/>
                  <a:gd name="T42" fmla="*/ 18 w 44"/>
                  <a:gd name="T43" fmla="*/ 11 h 60"/>
                  <a:gd name="T44" fmla="*/ 18 w 44"/>
                  <a:gd name="T45" fmla="*/ 13 h 60"/>
                  <a:gd name="T46" fmla="*/ 22 w 44"/>
                  <a:gd name="T47" fmla="*/ 13 h 60"/>
                  <a:gd name="T48" fmla="*/ 29 w 44"/>
                  <a:gd name="T49" fmla="*/ 20 h 60"/>
                  <a:gd name="T50" fmla="*/ 27 w 44"/>
                  <a:gd name="T51" fmla="*/ 20 h 60"/>
                  <a:gd name="T52" fmla="*/ 25 w 44"/>
                  <a:gd name="T53" fmla="*/ 20 h 60"/>
                  <a:gd name="T54" fmla="*/ 25 w 44"/>
                  <a:gd name="T55" fmla="*/ 22 h 60"/>
                  <a:gd name="T56" fmla="*/ 26 w 44"/>
                  <a:gd name="T57" fmla="*/ 22 h 60"/>
                  <a:gd name="T58" fmla="*/ 33 w 44"/>
                  <a:gd name="T59" fmla="*/ 23 h 60"/>
                  <a:gd name="T60" fmla="*/ 31 w 44"/>
                  <a:gd name="T61" fmla="*/ 26 h 60"/>
                  <a:gd name="T62" fmla="*/ 31 w 44"/>
                  <a:gd name="T63" fmla="*/ 27 h 60"/>
                  <a:gd name="T64" fmla="*/ 31 w 44"/>
                  <a:gd name="T65" fmla="*/ 28 h 60"/>
                  <a:gd name="T66" fmla="*/ 33 w 44"/>
                  <a:gd name="T67" fmla="*/ 30 h 60"/>
                  <a:gd name="T68" fmla="*/ 36 w 44"/>
                  <a:gd name="T69" fmla="*/ 24 h 60"/>
                  <a:gd name="T70" fmla="*/ 40 w 44"/>
                  <a:gd name="T71" fmla="*/ 22 h 60"/>
                  <a:gd name="T72" fmla="*/ 44 w 44"/>
                  <a:gd name="T73" fmla="*/ 24 h 60"/>
                  <a:gd name="T74" fmla="*/ 44 w 44"/>
                  <a:gd name="T75" fmla="*/ 24 h 60"/>
                  <a:gd name="T76" fmla="*/ 38 w 44"/>
                  <a:gd name="T77" fmla="*/ 32 h 60"/>
                  <a:gd name="T78" fmla="*/ 30 w 44"/>
                  <a:gd name="T79" fmla="*/ 32 h 60"/>
                  <a:gd name="T80" fmla="*/ 26 w 44"/>
                  <a:gd name="T81" fmla="*/ 28 h 60"/>
                  <a:gd name="T82" fmla="*/ 25 w 44"/>
                  <a:gd name="T83" fmla="*/ 28 h 60"/>
                  <a:gd name="T84" fmla="*/ 25 w 44"/>
                  <a:gd name="T85" fmla="*/ 49 h 60"/>
                  <a:gd name="T86" fmla="*/ 23 w 44"/>
                  <a:gd name="T87" fmla="*/ 60 h 60"/>
                  <a:gd name="T88" fmla="*/ 15 w 44"/>
                  <a:gd name="T89" fmla="*/ 54 h 60"/>
                  <a:gd name="T90" fmla="*/ 11 w 44"/>
                  <a:gd name="T91" fmla="*/ 39 h 60"/>
                  <a:gd name="T92" fmla="*/ 8 w 44"/>
                  <a:gd name="T93" fmla="*/ 26 h 60"/>
                  <a:gd name="T94" fmla="*/ 7 w 44"/>
                  <a:gd name="T95" fmla="*/ 26 h 60"/>
                  <a:gd name="T96" fmla="*/ 3 w 44"/>
                  <a:gd name="T97" fmla="*/ 24 h 60"/>
                  <a:gd name="T98" fmla="*/ 0 w 44"/>
                  <a:gd name="T99" fmla="*/ 20 h 60"/>
                  <a:gd name="T100" fmla="*/ 3 w 44"/>
                  <a:gd name="T101" fmla="*/ 19 h 60"/>
                  <a:gd name="T102" fmla="*/ 6 w 44"/>
                  <a:gd name="T103" fmla="*/ 16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
                  <a:gd name="T157" fmla="*/ 0 h 60"/>
                  <a:gd name="T158" fmla="*/ 44 w 44"/>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 h="60">
                    <a:moveTo>
                      <a:pt x="6" y="16"/>
                    </a:moveTo>
                    <a:lnTo>
                      <a:pt x="7" y="15"/>
                    </a:lnTo>
                    <a:lnTo>
                      <a:pt x="12" y="13"/>
                    </a:lnTo>
                    <a:lnTo>
                      <a:pt x="14" y="11"/>
                    </a:lnTo>
                    <a:lnTo>
                      <a:pt x="12" y="11"/>
                    </a:lnTo>
                    <a:lnTo>
                      <a:pt x="11" y="9"/>
                    </a:lnTo>
                    <a:lnTo>
                      <a:pt x="11" y="8"/>
                    </a:lnTo>
                    <a:lnTo>
                      <a:pt x="10" y="7"/>
                    </a:lnTo>
                    <a:lnTo>
                      <a:pt x="10" y="5"/>
                    </a:lnTo>
                    <a:lnTo>
                      <a:pt x="10" y="4"/>
                    </a:lnTo>
                    <a:lnTo>
                      <a:pt x="11" y="1"/>
                    </a:lnTo>
                    <a:lnTo>
                      <a:pt x="12" y="1"/>
                    </a:lnTo>
                    <a:lnTo>
                      <a:pt x="14" y="1"/>
                    </a:lnTo>
                    <a:lnTo>
                      <a:pt x="15" y="1"/>
                    </a:lnTo>
                    <a:lnTo>
                      <a:pt x="15" y="0"/>
                    </a:lnTo>
                    <a:lnTo>
                      <a:pt x="15" y="1"/>
                    </a:lnTo>
                    <a:lnTo>
                      <a:pt x="16" y="1"/>
                    </a:lnTo>
                    <a:lnTo>
                      <a:pt x="16" y="0"/>
                    </a:lnTo>
                    <a:lnTo>
                      <a:pt x="18" y="0"/>
                    </a:lnTo>
                    <a:lnTo>
                      <a:pt x="18" y="1"/>
                    </a:lnTo>
                    <a:lnTo>
                      <a:pt x="19" y="0"/>
                    </a:lnTo>
                    <a:lnTo>
                      <a:pt x="19" y="1"/>
                    </a:lnTo>
                    <a:lnTo>
                      <a:pt x="19" y="4"/>
                    </a:lnTo>
                    <a:lnTo>
                      <a:pt x="19" y="5"/>
                    </a:lnTo>
                    <a:lnTo>
                      <a:pt x="21" y="7"/>
                    </a:lnTo>
                    <a:lnTo>
                      <a:pt x="22" y="8"/>
                    </a:lnTo>
                    <a:lnTo>
                      <a:pt x="21" y="9"/>
                    </a:lnTo>
                    <a:lnTo>
                      <a:pt x="21" y="11"/>
                    </a:lnTo>
                    <a:lnTo>
                      <a:pt x="19" y="11"/>
                    </a:lnTo>
                    <a:lnTo>
                      <a:pt x="18" y="11"/>
                    </a:lnTo>
                    <a:lnTo>
                      <a:pt x="18" y="12"/>
                    </a:lnTo>
                    <a:lnTo>
                      <a:pt x="18" y="13"/>
                    </a:lnTo>
                    <a:lnTo>
                      <a:pt x="19" y="13"/>
                    </a:lnTo>
                    <a:lnTo>
                      <a:pt x="22" y="13"/>
                    </a:lnTo>
                    <a:lnTo>
                      <a:pt x="27" y="17"/>
                    </a:lnTo>
                    <a:lnTo>
                      <a:pt x="27" y="19"/>
                    </a:lnTo>
                    <a:lnTo>
                      <a:pt x="29" y="20"/>
                    </a:lnTo>
                    <a:lnTo>
                      <a:pt x="27" y="20"/>
                    </a:lnTo>
                    <a:lnTo>
                      <a:pt x="26" y="20"/>
                    </a:lnTo>
                    <a:lnTo>
                      <a:pt x="25" y="20"/>
                    </a:lnTo>
                    <a:lnTo>
                      <a:pt x="25" y="22"/>
                    </a:lnTo>
                    <a:lnTo>
                      <a:pt x="26" y="22"/>
                    </a:lnTo>
                    <a:lnTo>
                      <a:pt x="29" y="20"/>
                    </a:lnTo>
                    <a:lnTo>
                      <a:pt x="31" y="22"/>
                    </a:lnTo>
                    <a:lnTo>
                      <a:pt x="33" y="23"/>
                    </a:lnTo>
                    <a:lnTo>
                      <a:pt x="33" y="24"/>
                    </a:lnTo>
                    <a:lnTo>
                      <a:pt x="31" y="26"/>
                    </a:lnTo>
                    <a:lnTo>
                      <a:pt x="31" y="27"/>
                    </a:lnTo>
                    <a:lnTo>
                      <a:pt x="31" y="28"/>
                    </a:lnTo>
                    <a:lnTo>
                      <a:pt x="33" y="28"/>
                    </a:lnTo>
                    <a:lnTo>
                      <a:pt x="33" y="30"/>
                    </a:lnTo>
                    <a:lnTo>
                      <a:pt x="33" y="28"/>
                    </a:lnTo>
                    <a:lnTo>
                      <a:pt x="36" y="24"/>
                    </a:lnTo>
                    <a:lnTo>
                      <a:pt x="40" y="22"/>
                    </a:lnTo>
                    <a:lnTo>
                      <a:pt x="44" y="24"/>
                    </a:lnTo>
                    <a:lnTo>
                      <a:pt x="40" y="31"/>
                    </a:lnTo>
                    <a:lnTo>
                      <a:pt x="38" y="32"/>
                    </a:lnTo>
                    <a:lnTo>
                      <a:pt x="37" y="34"/>
                    </a:lnTo>
                    <a:lnTo>
                      <a:pt x="33" y="34"/>
                    </a:lnTo>
                    <a:lnTo>
                      <a:pt x="30" y="32"/>
                    </a:lnTo>
                    <a:lnTo>
                      <a:pt x="27" y="30"/>
                    </a:lnTo>
                    <a:lnTo>
                      <a:pt x="26" y="28"/>
                    </a:lnTo>
                    <a:lnTo>
                      <a:pt x="25" y="28"/>
                    </a:lnTo>
                    <a:lnTo>
                      <a:pt x="26" y="35"/>
                    </a:lnTo>
                    <a:lnTo>
                      <a:pt x="25" y="49"/>
                    </a:lnTo>
                    <a:lnTo>
                      <a:pt x="25" y="54"/>
                    </a:lnTo>
                    <a:lnTo>
                      <a:pt x="23" y="60"/>
                    </a:lnTo>
                    <a:lnTo>
                      <a:pt x="15" y="54"/>
                    </a:lnTo>
                    <a:lnTo>
                      <a:pt x="14" y="47"/>
                    </a:lnTo>
                    <a:lnTo>
                      <a:pt x="11" y="39"/>
                    </a:lnTo>
                    <a:lnTo>
                      <a:pt x="10" y="34"/>
                    </a:lnTo>
                    <a:lnTo>
                      <a:pt x="8" y="26"/>
                    </a:lnTo>
                    <a:lnTo>
                      <a:pt x="7" y="26"/>
                    </a:lnTo>
                    <a:lnTo>
                      <a:pt x="6" y="26"/>
                    </a:lnTo>
                    <a:lnTo>
                      <a:pt x="4" y="24"/>
                    </a:lnTo>
                    <a:lnTo>
                      <a:pt x="3" y="24"/>
                    </a:lnTo>
                    <a:lnTo>
                      <a:pt x="2" y="23"/>
                    </a:lnTo>
                    <a:lnTo>
                      <a:pt x="2" y="22"/>
                    </a:lnTo>
                    <a:lnTo>
                      <a:pt x="0" y="20"/>
                    </a:lnTo>
                    <a:lnTo>
                      <a:pt x="0" y="19"/>
                    </a:lnTo>
                    <a:lnTo>
                      <a:pt x="3" y="19"/>
                    </a:lnTo>
                    <a:lnTo>
                      <a:pt x="4" y="17"/>
                    </a:lnTo>
                    <a:lnTo>
                      <a:pt x="6" y="16"/>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52" name="Freeform 406"/>
              <p:cNvSpPr>
                <a:spLocks/>
              </p:cNvSpPr>
              <p:nvPr/>
            </p:nvSpPr>
            <p:spPr bwMode="auto">
              <a:xfrm>
                <a:off x="3763" y="3675"/>
                <a:ext cx="7" cy="5"/>
              </a:xfrm>
              <a:custGeom>
                <a:avLst/>
                <a:gdLst>
                  <a:gd name="T0" fmla="*/ 6 w 7"/>
                  <a:gd name="T1" fmla="*/ 5 h 5"/>
                  <a:gd name="T2" fmla="*/ 4 w 7"/>
                  <a:gd name="T3" fmla="*/ 5 h 5"/>
                  <a:gd name="T4" fmla="*/ 4 w 7"/>
                  <a:gd name="T5" fmla="*/ 5 h 5"/>
                  <a:gd name="T6" fmla="*/ 3 w 7"/>
                  <a:gd name="T7" fmla="*/ 5 h 5"/>
                  <a:gd name="T8" fmla="*/ 3 w 7"/>
                  <a:gd name="T9" fmla="*/ 5 h 5"/>
                  <a:gd name="T10" fmla="*/ 2 w 7"/>
                  <a:gd name="T11" fmla="*/ 4 h 5"/>
                  <a:gd name="T12" fmla="*/ 0 w 7"/>
                  <a:gd name="T13" fmla="*/ 4 h 5"/>
                  <a:gd name="T14" fmla="*/ 0 w 7"/>
                  <a:gd name="T15" fmla="*/ 2 h 5"/>
                  <a:gd name="T16" fmla="*/ 2 w 7"/>
                  <a:gd name="T17" fmla="*/ 1 h 5"/>
                  <a:gd name="T18" fmla="*/ 2 w 7"/>
                  <a:gd name="T19" fmla="*/ 0 h 5"/>
                  <a:gd name="T20" fmla="*/ 3 w 7"/>
                  <a:gd name="T21" fmla="*/ 0 h 5"/>
                  <a:gd name="T22" fmla="*/ 4 w 7"/>
                  <a:gd name="T23" fmla="*/ 0 h 5"/>
                  <a:gd name="T24" fmla="*/ 4 w 7"/>
                  <a:gd name="T25" fmla="*/ 0 h 5"/>
                  <a:gd name="T26" fmla="*/ 4 w 7"/>
                  <a:gd name="T27" fmla="*/ 0 h 5"/>
                  <a:gd name="T28" fmla="*/ 6 w 7"/>
                  <a:gd name="T29" fmla="*/ 0 h 5"/>
                  <a:gd name="T30" fmla="*/ 6 w 7"/>
                  <a:gd name="T31" fmla="*/ 0 h 5"/>
                  <a:gd name="T32" fmla="*/ 7 w 7"/>
                  <a:gd name="T33" fmla="*/ 1 h 5"/>
                  <a:gd name="T34" fmla="*/ 7 w 7"/>
                  <a:gd name="T35" fmla="*/ 2 h 5"/>
                  <a:gd name="T36" fmla="*/ 7 w 7"/>
                  <a:gd name="T37" fmla="*/ 4 h 5"/>
                  <a:gd name="T38" fmla="*/ 7 w 7"/>
                  <a:gd name="T39" fmla="*/ 4 h 5"/>
                  <a:gd name="T40" fmla="*/ 6 w 7"/>
                  <a:gd name="T41" fmla="*/ 4 h 5"/>
                  <a:gd name="T42" fmla="*/ 6 w 7"/>
                  <a:gd name="T43" fmla="*/ 5 h 5"/>
                  <a:gd name="T44" fmla="*/ 6 w 7"/>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5"/>
                  <a:gd name="T71" fmla="*/ 7 w 7"/>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5">
                    <a:moveTo>
                      <a:pt x="6" y="5"/>
                    </a:moveTo>
                    <a:lnTo>
                      <a:pt x="4" y="5"/>
                    </a:lnTo>
                    <a:lnTo>
                      <a:pt x="3" y="5"/>
                    </a:lnTo>
                    <a:lnTo>
                      <a:pt x="2" y="4"/>
                    </a:lnTo>
                    <a:lnTo>
                      <a:pt x="0" y="4"/>
                    </a:lnTo>
                    <a:lnTo>
                      <a:pt x="0" y="2"/>
                    </a:lnTo>
                    <a:lnTo>
                      <a:pt x="2" y="1"/>
                    </a:lnTo>
                    <a:lnTo>
                      <a:pt x="2" y="0"/>
                    </a:lnTo>
                    <a:lnTo>
                      <a:pt x="3" y="0"/>
                    </a:lnTo>
                    <a:lnTo>
                      <a:pt x="4" y="0"/>
                    </a:lnTo>
                    <a:lnTo>
                      <a:pt x="6" y="0"/>
                    </a:lnTo>
                    <a:lnTo>
                      <a:pt x="7" y="1"/>
                    </a:lnTo>
                    <a:lnTo>
                      <a:pt x="7" y="2"/>
                    </a:lnTo>
                    <a:lnTo>
                      <a:pt x="7" y="4"/>
                    </a:lnTo>
                    <a:lnTo>
                      <a:pt x="6" y="4"/>
                    </a:lnTo>
                    <a:lnTo>
                      <a:pt x="6" y="5"/>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53" name="Freeform 407"/>
              <p:cNvSpPr>
                <a:spLocks/>
              </p:cNvSpPr>
              <p:nvPr/>
            </p:nvSpPr>
            <p:spPr bwMode="auto">
              <a:xfrm>
                <a:off x="3716" y="3683"/>
                <a:ext cx="12" cy="29"/>
              </a:xfrm>
              <a:custGeom>
                <a:avLst/>
                <a:gdLst>
                  <a:gd name="T0" fmla="*/ 12 w 12"/>
                  <a:gd name="T1" fmla="*/ 3 h 29"/>
                  <a:gd name="T2" fmla="*/ 12 w 12"/>
                  <a:gd name="T3" fmla="*/ 3 h 29"/>
                  <a:gd name="T4" fmla="*/ 12 w 12"/>
                  <a:gd name="T5" fmla="*/ 4 h 29"/>
                  <a:gd name="T6" fmla="*/ 12 w 12"/>
                  <a:gd name="T7" fmla="*/ 5 h 29"/>
                  <a:gd name="T8" fmla="*/ 11 w 12"/>
                  <a:gd name="T9" fmla="*/ 7 h 29"/>
                  <a:gd name="T10" fmla="*/ 9 w 12"/>
                  <a:gd name="T11" fmla="*/ 11 h 29"/>
                  <a:gd name="T12" fmla="*/ 7 w 12"/>
                  <a:gd name="T13" fmla="*/ 12 h 29"/>
                  <a:gd name="T14" fmla="*/ 7 w 12"/>
                  <a:gd name="T15" fmla="*/ 15 h 29"/>
                  <a:gd name="T16" fmla="*/ 7 w 12"/>
                  <a:gd name="T17" fmla="*/ 16 h 29"/>
                  <a:gd name="T18" fmla="*/ 5 w 12"/>
                  <a:gd name="T19" fmla="*/ 20 h 29"/>
                  <a:gd name="T20" fmla="*/ 5 w 12"/>
                  <a:gd name="T21" fmla="*/ 22 h 29"/>
                  <a:gd name="T22" fmla="*/ 5 w 12"/>
                  <a:gd name="T23" fmla="*/ 27 h 29"/>
                  <a:gd name="T24" fmla="*/ 4 w 12"/>
                  <a:gd name="T25" fmla="*/ 29 h 29"/>
                  <a:gd name="T26" fmla="*/ 4 w 12"/>
                  <a:gd name="T27" fmla="*/ 29 h 29"/>
                  <a:gd name="T28" fmla="*/ 4 w 12"/>
                  <a:gd name="T29" fmla="*/ 29 h 29"/>
                  <a:gd name="T30" fmla="*/ 1 w 12"/>
                  <a:gd name="T31" fmla="*/ 29 h 29"/>
                  <a:gd name="T32" fmla="*/ 0 w 12"/>
                  <a:gd name="T33" fmla="*/ 29 h 29"/>
                  <a:gd name="T34" fmla="*/ 0 w 12"/>
                  <a:gd name="T35" fmla="*/ 29 h 29"/>
                  <a:gd name="T36" fmla="*/ 0 w 12"/>
                  <a:gd name="T37" fmla="*/ 29 h 29"/>
                  <a:gd name="T38" fmla="*/ 0 w 12"/>
                  <a:gd name="T39" fmla="*/ 29 h 29"/>
                  <a:gd name="T40" fmla="*/ 0 w 12"/>
                  <a:gd name="T41" fmla="*/ 24 h 29"/>
                  <a:gd name="T42" fmla="*/ 0 w 12"/>
                  <a:gd name="T43" fmla="*/ 22 h 29"/>
                  <a:gd name="T44" fmla="*/ 1 w 12"/>
                  <a:gd name="T45" fmla="*/ 16 h 29"/>
                  <a:gd name="T46" fmla="*/ 2 w 12"/>
                  <a:gd name="T47" fmla="*/ 14 h 29"/>
                  <a:gd name="T48" fmla="*/ 2 w 12"/>
                  <a:gd name="T49" fmla="*/ 11 h 29"/>
                  <a:gd name="T50" fmla="*/ 2 w 12"/>
                  <a:gd name="T51" fmla="*/ 11 h 29"/>
                  <a:gd name="T52" fmla="*/ 4 w 12"/>
                  <a:gd name="T53" fmla="*/ 8 h 29"/>
                  <a:gd name="T54" fmla="*/ 4 w 12"/>
                  <a:gd name="T55" fmla="*/ 5 h 29"/>
                  <a:gd name="T56" fmla="*/ 5 w 12"/>
                  <a:gd name="T57" fmla="*/ 3 h 29"/>
                  <a:gd name="T58" fmla="*/ 5 w 12"/>
                  <a:gd name="T59" fmla="*/ 0 h 29"/>
                  <a:gd name="T60" fmla="*/ 5 w 12"/>
                  <a:gd name="T61" fmla="*/ 0 h 29"/>
                  <a:gd name="T62" fmla="*/ 7 w 12"/>
                  <a:gd name="T63" fmla="*/ 0 h 29"/>
                  <a:gd name="T64" fmla="*/ 7 w 12"/>
                  <a:gd name="T65" fmla="*/ 1 h 29"/>
                  <a:gd name="T66" fmla="*/ 9 w 12"/>
                  <a:gd name="T67" fmla="*/ 3 h 29"/>
                  <a:gd name="T68" fmla="*/ 11 w 12"/>
                  <a:gd name="T69" fmla="*/ 3 h 29"/>
                  <a:gd name="T70" fmla="*/ 12 w 12"/>
                  <a:gd name="T71" fmla="*/ 3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
                  <a:gd name="T109" fmla="*/ 0 h 29"/>
                  <a:gd name="T110" fmla="*/ 12 w 12"/>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 h="29">
                    <a:moveTo>
                      <a:pt x="12" y="3"/>
                    </a:moveTo>
                    <a:lnTo>
                      <a:pt x="12" y="3"/>
                    </a:lnTo>
                    <a:lnTo>
                      <a:pt x="12" y="4"/>
                    </a:lnTo>
                    <a:lnTo>
                      <a:pt x="12" y="5"/>
                    </a:lnTo>
                    <a:lnTo>
                      <a:pt x="11" y="7"/>
                    </a:lnTo>
                    <a:lnTo>
                      <a:pt x="9" y="11"/>
                    </a:lnTo>
                    <a:lnTo>
                      <a:pt x="7" y="12"/>
                    </a:lnTo>
                    <a:lnTo>
                      <a:pt x="7" y="15"/>
                    </a:lnTo>
                    <a:lnTo>
                      <a:pt x="7" y="16"/>
                    </a:lnTo>
                    <a:lnTo>
                      <a:pt x="5" y="20"/>
                    </a:lnTo>
                    <a:lnTo>
                      <a:pt x="5" y="22"/>
                    </a:lnTo>
                    <a:lnTo>
                      <a:pt x="5" y="27"/>
                    </a:lnTo>
                    <a:lnTo>
                      <a:pt x="4" y="29"/>
                    </a:lnTo>
                    <a:lnTo>
                      <a:pt x="1" y="29"/>
                    </a:lnTo>
                    <a:lnTo>
                      <a:pt x="0" y="29"/>
                    </a:lnTo>
                    <a:lnTo>
                      <a:pt x="0" y="24"/>
                    </a:lnTo>
                    <a:lnTo>
                      <a:pt x="0" y="22"/>
                    </a:lnTo>
                    <a:lnTo>
                      <a:pt x="1" y="16"/>
                    </a:lnTo>
                    <a:lnTo>
                      <a:pt x="2" y="14"/>
                    </a:lnTo>
                    <a:lnTo>
                      <a:pt x="2" y="11"/>
                    </a:lnTo>
                    <a:lnTo>
                      <a:pt x="4" y="8"/>
                    </a:lnTo>
                    <a:lnTo>
                      <a:pt x="4" y="5"/>
                    </a:lnTo>
                    <a:lnTo>
                      <a:pt x="5" y="3"/>
                    </a:lnTo>
                    <a:lnTo>
                      <a:pt x="5" y="0"/>
                    </a:lnTo>
                    <a:lnTo>
                      <a:pt x="7" y="0"/>
                    </a:lnTo>
                    <a:lnTo>
                      <a:pt x="7" y="1"/>
                    </a:lnTo>
                    <a:lnTo>
                      <a:pt x="9" y="3"/>
                    </a:lnTo>
                    <a:lnTo>
                      <a:pt x="11" y="3"/>
                    </a:lnTo>
                    <a:lnTo>
                      <a:pt x="12" y="3"/>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54" name="Freeform 408"/>
              <p:cNvSpPr>
                <a:spLocks/>
              </p:cNvSpPr>
              <p:nvPr/>
            </p:nvSpPr>
            <p:spPr bwMode="auto">
              <a:xfrm>
                <a:off x="3713" y="3713"/>
                <a:ext cx="7" cy="7"/>
              </a:xfrm>
              <a:custGeom>
                <a:avLst/>
                <a:gdLst>
                  <a:gd name="T0" fmla="*/ 5 w 7"/>
                  <a:gd name="T1" fmla="*/ 0 h 7"/>
                  <a:gd name="T2" fmla="*/ 5 w 7"/>
                  <a:gd name="T3" fmla="*/ 0 h 7"/>
                  <a:gd name="T4" fmla="*/ 5 w 7"/>
                  <a:gd name="T5" fmla="*/ 0 h 7"/>
                  <a:gd name="T6" fmla="*/ 7 w 7"/>
                  <a:gd name="T7" fmla="*/ 1 h 7"/>
                  <a:gd name="T8" fmla="*/ 7 w 7"/>
                  <a:gd name="T9" fmla="*/ 1 h 7"/>
                  <a:gd name="T10" fmla="*/ 7 w 7"/>
                  <a:gd name="T11" fmla="*/ 1 h 7"/>
                  <a:gd name="T12" fmla="*/ 7 w 7"/>
                  <a:gd name="T13" fmla="*/ 4 h 7"/>
                  <a:gd name="T14" fmla="*/ 5 w 7"/>
                  <a:gd name="T15" fmla="*/ 7 h 7"/>
                  <a:gd name="T16" fmla="*/ 4 w 7"/>
                  <a:gd name="T17" fmla="*/ 7 h 7"/>
                  <a:gd name="T18" fmla="*/ 3 w 7"/>
                  <a:gd name="T19" fmla="*/ 7 h 7"/>
                  <a:gd name="T20" fmla="*/ 3 w 7"/>
                  <a:gd name="T21" fmla="*/ 7 h 7"/>
                  <a:gd name="T22" fmla="*/ 1 w 7"/>
                  <a:gd name="T23" fmla="*/ 5 h 7"/>
                  <a:gd name="T24" fmla="*/ 0 w 7"/>
                  <a:gd name="T25" fmla="*/ 5 h 7"/>
                  <a:gd name="T26" fmla="*/ 1 w 7"/>
                  <a:gd name="T27" fmla="*/ 4 h 7"/>
                  <a:gd name="T28" fmla="*/ 1 w 7"/>
                  <a:gd name="T29" fmla="*/ 3 h 7"/>
                  <a:gd name="T30" fmla="*/ 1 w 7"/>
                  <a:gd name="T31" fmla="*/ 3 h 7"/>
                  <a:gd name="T32" fmla="*/ 3 w 7"/>
                  <a:gd name="T33" fmla="*/ 1 h 7"/>
                  <a:gd name="T34" fmla="*/ 3 w 7"/>
                  <a:gd name="T35" fmla="*/ 1 h 7"/>
                  <a:gd name="T36" fmla="*/ 3 w 7"/>
                  <a:gd name="T37" fmla="*/ 1 h 7"/>
                  <a:gd name="T38" fmla="*/ 4 w 7"/>
                  <a:gd name="T39" fmla="*/ 0 h 7"/>
                  <a:gd name="T40" fmla="*/ 4 w 7"/>
                  <a:gd name="T41" fmla="*/ 0 h 7"/>
                  <a:gd name="T42" fmla="*/ 4 w 7"/>
                  <a:gd name="T43" fmla="*/ 0 h 7"/>
                  <a:gd name="T44" fmla="*/ 4 w 7"/>
                  <a:gd name="T45" fmla="*/ 0 h 7"/>
                  <a:gd name="T46" fmla="*/ 5 w 7"/>
                  <a:gd name="T47" fmla="*/ 0 h 7"/>
                  <a:gd name="T48" fmla="*/ 5 w 7"/>
                  <a:gd name="T49" fmla="*/ 0 h 7"/>
                  <a:gd name="T50" fmla="*/ 5 w 7"/>
                  <a:gd name="T51" fmla="*/ 0 h 7"/>
                  <a:gd name="T52" fmla="*/ 5 w 7"/>
                  <a:gd name="T53" fmla="*/ 0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
                  <a:gd name="T82" fmla="*/ 0 h 7"/>
                  <a:gd name="T83" fmla="*/ 7 w 7"/>
                  <a:gd name="T84" fmla="*/ 7 h 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 h="7">
                    <a:moveTo>
                      <a:pt x="5" y="0"/>
                    </a:moveTo>
                    <a:lnTo>
                      <a:pt x="5" y="0"/>
                    </a:lnTo>
                    <a:lnTo>
                      <a:pt x="7" y="1"/>
                    </a:lnTo>
                    <a:lnTo>
                      <a:pt x="7" y="4"/>
                    </a:lnTo>
                    <a:lnTo>
                      <a:pt x="5" y="7"/>
                    </a:lnTo>
                    <a:lnTo>
                      <a:pt x="4" y="7"/>
                    </a:lnTo>
                    <a:lnTo>
                      <a:pt x="3" y="7"/>
                    </a:lnTo>
                    <a:lnTo>
                      <a:pt x="1" y="5"/>
                    </a:lnTo>
                    <a:lnTo>
                      <a:pt x="0" y="5"/>
                    </a:lnTo>
                    <a:lnTo>
                      <a:pt x="1" y="4"/>
                    </a:lnTo>
                    <a:lnTo>
                      <a:pt x="1" y="3"/>
                    </a:lnTo>
                    <a:lnTo>
                      <a:pt x="3" y="1"/>
                    </a:lnTo>
                    <a:lnTo>
                      <a:pt x="4" y="0"/>
                    </a:lnTo>
                    <a:lnTo>
                      <a:pt x="5" y="0"/>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55" name="Freeform 409"/>
              <p:cNvSpPr>
                <a:spLocks/>
              </p:cNvSpPr>
              <p:nvPr/>
            </p:nvSpPr>
            <p:spPr bwMode="auto">
              <a:xfrm>
                <a:off x="3727" y="3716"/>
                <a:ext cx="24" cy="35"/>
              </a:xfrm>
              <a:custGeom>
                <a:avLst/>
                <a:gdLst>
                  <a:gd name="T0" fmla="*/ 8 w 24"/>
                  <a:gd name="T1" fmla="*/ 0 h 35"/>
                  <a:gd name="T2" fmla="*/ 16 w 24"/>
                  <a:gd name="T3" fmla="*/ 5 h 35"/>
                  <a:gd name="T4" fmla="*/ 16 w 24"/>
                  <a:gd name="T5" fmla="*/ 6 h 35"/>
                  <a:gd name="T6" fmla="*/ 16 w 24"/>
                  <a:gd name="T7" fmla="*/ 6 h 35"/>
                  <a:gd name="T8" fmla="*/ 16 w 24"/>
                  <a:gd name="T9" fmla="*/ 9 h 35"/>
                  <a:gd name="T10" fmla="*/ 17 w 24"/>
                  <a:gd name="T11" fmla="*/ 12 h 35"/>
                  <a:gd name="T12" fmla="*/ 19 w 24"/>
                  <a:gd name="T13" fmla="*/ 15 h 35"/>
                  <a:gd name="T14" fmla="*/ 21 w 24"/>
                  <a:gd name="T15" fmla="*/ 21 h 35"/>
                  <a:gd name="T16" fmla="*/ 23 w 24"/>
                  <a:gd name="T17" fmla="*/ 26 h 35"/>
                  <a:gd name="T18" fmla="*/ 23 w 24"/>
                  <a:gd name="T19" fmla="*/ 30 h 35"/>
                  <a:gd name="T20" fmla="*/ 23 w 24"/>
                  <a:gd name="T21" fmla="*/ 30 h 35"/>
                  <a:gd name="T22" fmla="*/ 23 w 24"/>
                  <a:gd name="T23" fmla="*/ 31 h 35"/>
                  <a:gd name="T24" fmla="*/ 23 w 24"/>
                  <a:gd name="T25" fmla="*/ 31 h 35"/>
                  <a:gd name="T26" fmla="*/ 23 w 24"/>
                  <a:gd name="T27" fmla="*/ 31 h 35"/>
                  <a:gd name="T28" fmla="*/ 23 w 24"/>
                  <a:gd name="T29" fmla="*/ 32 h 35"/>
                  <a:gd name="T30" fmla="*/ 24 w 24"/>
                  <a:gd name="T31" fmla="*/ 35 h 35"/>
                  <a:gd name="T32" fmla="*/ 24 w 24"/>
                  <a:gd name="T33" fmla="*/ 35 h 35"/>
                  <a:gd name="T34" fmla="*/ 24 w 24"/>
                  <a:gd name="T35" fmla="*/ 35 h 35"/>
                  <a:gd name="T36" fmla="*/ 24 w 24"/>
                  <a:gd name="T37" fmla="*/ 35 h 35"/>
                  <a:gd name="T38" fmla="*/ 24 w 24"/>
                  <a:gd name="T39" fmla="*/ 35 h 35"/>
                  <a:gd name="T40" fmla="*/ 19 w 24"/>
                  <a:gd name="T41" fmla="*/ 34 h 35"/>
                  <a:gd name="T42" fmla="*/ 19 w 24"/>
                  <a:gd name="T43" fmla="*/ 34 h 35"/>
                  <a:gd name="T44" fmla="*/ 19 w 24"/>
                  <a:gd name="T45" fmla="*/ 34 h 35"/>
                  <a:gd name="T46" fmla="*/ 19 w 24"/>
                  <a:gd name="T47" fmla="*/ 34 h 35"/>
                  <a:gd name="T48" fmla="*/ 19 w 24"/>
                  <a:gd name="T49" fmla="*/ 34 h 35"/>
                  <a:gd name="T50" fmla="*/ 19 w 24"/>
                  <a:gd name="T51" fmla="*/ 32 h 35"/>
                  <a:gd name="T52" fmla="*/ 17 w 24"/>
                  <a:gd name="T53" fmla="*/ 32 h 35"/>
                  <a:gd name="T54" fmla="*/ 16 w 24"/>
                  <a:gd name="T55" fmla="*/ 31 h 35"/>
                  <a:gd name="T56" fmla="*/ 15 w 24"/>
                  <a:gd name="T57" fmla="*/ 28 h 35"/>
                  <a:gd name="T58" fmla="*/ 13 w 24"/>
                  <a:gd name="T59" fmla="*/ 27 h 35"/>
                  <a:gd name="T60" fmla="*/ 10 w 24"/>
                  <a:gd name="T61" fmla="*/ 20 h 35"/>
                  <a:gd name="T62" fmla="*/ 9 w 24"/>
                  <a:gd name="T63" fmla="*/ 16 h 35"/>
                  <a:gd name="T64" fmla="*/ 4 w 24"/>
                  <a:gd name="T65" fmla="*/ 12 h 35"/>
                  <a:gd name="T66" fmla="*/ 2 w 24"/>
                  <a:gd name="T67" fmla="*/ 11 h 35"/>
                  <a:gd name="T68" fmla="*/ 1 w 24"/>
                  <a:gd name="T69" fmla="*/ 9 h 35"/>
                  <a:gd name="T70" fmla="*/ 0 w 24"/>
                  <a:gd name="T71" fmla="*/ 8 h 35"/>
                  <a:gd name="T72" fmla="*/ 1 w 24"/>
                  <a:gd name="T73" fmla="*/ 5 h 35"/>
                  <a:gd name="T74" fmla="*/ 1 w 24"/>
                  <a:gd name="T75" fmla="*/ 4 h 35"/>
                  <a:gd name="T76" fmla="*/ 5 w 24"/>
                  <a:gd name="T77" fmla="*/ 0 h 35"/>
                  <a:gd name="T78" fmla="*/ 6 w 24"/>
                  <a:gd name="T79" fmla="*/ 0 h 35"/>
                  <a:gd name="T80" fmla="*/ 8 w 24"/>
                  <a:gd name="T81" fmla="*/ 0 h 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35"/>
                  <a:gd name="T125" fmla="*/ 24 w 24"/>
                  <a:gd name="T126" fmla="*/ 35 h 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35">
                    <a:moveTo>
                      <a:pt x="8" y="0"/>
                    </a:moveTo>
                    <a:lnTo>
                      <a:pt x="16" y="5"/>
                    </a:lnTo>
                    <a:lnTo>
                      <a:pt x="16" y="6"/>
                    </a:lnTo>
                    <a:lnTo>
                      <a:pt x="16" y="9"/>
                    </a:lnTo>
                    <a:lnTo>
                      <a:pt x="17" y="12"/>
                    </a:lnTo>
                    <a:lnTo>
                      <a:pt x="19" y="15"/>
                    </a:lnTo>
                    <a:lnTo>
                      <a:pt x="21" y="21"/>
                    </a:lnTo>
                    <a:lnTo>
                      <a:pt x="23" y="26"/>
                    </a:lnTo>
                    <a:lnTo>
                      <a:pt x="23" y="30"/>
                    </a:lnTo>
                    <a:lnTo>
                      <a:pt x="23" y="31"/>
                    </a:lnTo>
                    <a:lnTo>
                      <a:pt x="23" y="32"/>
                    </a:lnTo>
                    <a:lnTo>
                      <a:pt x="24" y="35"/>
                    </a:lnTo>
                    <a:lnTo>
                      <a:pt x="19" y="34"/>
                    </a:lnTo>
                    <a:lnTo>
                      <a:pt x="19" y="32"/>
                    </a:lnTo>
                    <a:lnTo>
                      <a:pt x="17" y="32"/>
                    </a:lnTo>
                    <a:lnTo>
                      <a:pt x="16" y="31"/>
                    </a:lnTo>
                    <a:lnTo>
                      <a:pt x="15" y="28"/>
                    </a:lnTo>
                    <a:lnTo>
                      <a:pt x="13" y="27"/>
                    </a:lnTo>
                    <a:lnTo>
                      <a:pt x="10" y="20"/>
                    </a:lnTo>
                    <a:lnTo>
                      <a:pt x="9" y="16"/>
                    </a:lnTo>
                    <a:lnTo>
                      <a:pt x="4" y="12"/>
                    </a:lnTo>
                    <a:lnTo>
                      <a:pt x="2" y="11"/>
                    </a:lnTo>
                    <a:lnTo>
                      <a:pt x="1" y="9"/>
                    </a:lnTo>
                    <a:lnTo>
                      <a:pt x="0" y="8"/>
                    </a:lnTo>
                    <a:lnTo>
                      <a:pt x="1" y="5"/>
                    </a:lnTo>
                    <a:lnTo>
                      <a:pt x="1" y="4"/>
                    </a:lnTo>
                    <a:lnTo>
                      <a:pt x="5" y="0"/>
                    </a:lnTo>
                    <a:lnTo>
                      <a:pt x="6" y="0"/>
                    </a:lnTo>
                    <a:lnTo>
                      <a:pt x="8" y="0"/>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56" name="Freeform 410"/>
              <p:cNvSpPr>
                <a:spLocks/>
              </p:cNvSpPr>
              <p:nvPr/>
            </p:nvSpPr>
            <p:spPr bwMode="auto">
              <a:xfrm>
                <a:off x="3728" y="3728"/>
                <a:ext cx="9" cy="22"/>
              </a:xfrm>
              <a:custGeom>
                <a:avLst/>
                <a:gdLst>
                  <a:gd name="T0" fmla="*/ 1 w 9"/>
                  <a:gd name="T1" fmla="*/ 20 h 22"/>
                  <a:gd name="T2" fmla="*/ 1 w 9"/>
                  <a:gd name="T3" fmla="*/ 19 h 22"/>
                  <a:gd name="T4" fmla="*/ 1 w 9"/>
                  <a:gd name="T5" fmla="*/ 18 h 22"/>
                  <a:gd name="T6" fmla="*/ 0 w 9"/>
                  <a:gd name="T7" fmla="*/ 16 h 22"/>
                  <a:gd name="T8" fmla="*/ 0 w 9"/>
                  <a:gd name="T9" fmla="*/ 12 h 22"/>
                  <a:gd name="T10" fmla="*/ 1 w 9"/>
                  <a:gd name="T11" fmla="*/ 5 h 22"/>
                  <a:gd name="T12" fmla="*/ 3 w 9"/>
                  <a:gd name="T13" fmla="*/ 0 h 22"/>
                  <a:gd name="T14" fmla="*/ 3 w 9"/>
                  <a:gd name="T15" fmla="*/ 0 h 22"/>
                  <a:gd name="T16" fmla="*/ 3 w 9"/>
                  <a:gd name="T17" fmla="*/ 0 h 22"/>
                  <a:gd name="T18" fmla="*/ 3 w 9"/>
                  <a:gd name="T19" fmla="*/ 0 h 22"/>
                  <a:gd name="T20" fmla="*/ 3 w 9"/>
                  <a:gd name="T21" fmla="*/ 0 h 22"/>
                  <a:gd name="T22" fmla="*/ 7 w 9"/>
                  <a:gd name="T23" fmla="*/ 5 h 22"/>
                  <a:gd name="T24" fmla="*/ 9 w 9"/>
                  <a:gd name="T25" fmla="*/ 9 h 22"/>
                  <a:gd name="T26" fmla="*/ 9 w 9"/>
                  <a:gd name="T27" fmla="*/ 9 h 22"/>
                  <a:gd name="T28" fmla="*/ 9 w 9"/>
                  <a:gd name="T29" fmla="*/ 9 h 22"/>
                  <a:gd name="T30" fmla="*/ 8 w 9"/>
                  <a:gd name="T31" fmla="*/ 15 h 22"/>
                  <a:gd name="T32" fmla="*/ 7 w 9"/>
                  <a:gd name="T33" fmla="*/ 18 h 22"/>
                  <a:gd name="T34" fmla="*/ 7 w 9"/>
                  <a:gd name="T35" fmla="*/ 20 h 22"/>
                  <a:gd name="T36" fmla="*/ 7 w 9"/>
                  <a:gd name="T37" fmla="*/ 22 h 22"/>
                  <a:gd name="T38" fmla="*/ 7 w 9"/>
                  <a:gd name="T39" fmla="*/ 22 h 22"/>
                  <a:gd name="T40" fmla="*/ 7 w 9"/>
                  <a:gd name="T41" fmla="*/ 22 h 22"/>
                  <a:gd name="T42" fmla="*/ 7 w 9"/>
                  <a:gd name="T43" fmla="*/ 22 h 22"/>
                  <a:gd name="T44" fmla="*/ 7 w 9"/>
                  <a:gd name="T45" fmla="*/ 22 h 22"/>
                  <a:gd name="T46" fmla="*/ 1 w 9"/>
                  <a:gd name="T47" fmla="*/ 22 h 22"/>
                  <a:gd name="T48" fmla="*/ 1 w 9"/>
                  <a:gd name="T49" fmla="*/ 22 h 22"/>
                  <a:gd name="T50" fmla="*/ 1 w 9"/>
                  <a:gd name="T51" fmla="*/ 20 h 22"/>
                  <a:gd name="T52" fmla="*/ 1 w 9"/>
                  <a:gd name="T53" fmla="*/ 20 h 22"/>
                  <a:gd name="T54" fmla="*/ 1 w 9"/>
                  <a:gd name="T55" fmla="*/ 20 h 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
                  <a:gd name="T85" fmla="*/ 0 h 22"/>
                  <a:gd name="T86" fmla="*/ 9 w 9"/>
                  <a:gd name="T87" fmla="*/ 22 h 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 h="22">
                    <a:moveTo>
                      <a:pt x="1" y="20"/>
                    </a:moveTo>
                    <a:lnTo>
                      <a:pt x="1" y="19"/>
                    </a:lnTo>
                    <a:lnTo>
                      <a:pt x="1" y="18"/>
                    </a:lnTo>
                    <a:lnTo>
                      <a:pt x="0" y="16"/>
                    </a:lnTo>
                    <a:lnTo>
                      <a:pt x="0" y="12"/>
                    </a:lnTo>
                    <a:lnTo>
                      <a:pt x="1" y="5"/>
                    </a:lnTo>
                    <a:lnTo>
                      <a:pt x="3" y="0"/>
                    </a:lnTo>
                    <a:lnTo>
                      <a:pt x="7" y="5"/>
                    </a:lnTo>
                    <a:lnTo>
                      <a:pt x="9" y="9"/>
                    </a:lnTo>
                    <a:lnTo>
                      <a:pt x="8" y="15"/>
                    </a:lnTo>
                    <a:lnTo>
                      <a:pt x="7" y="18"/>
                    </a:lnTo>
                    <a:lnTo>
                      <a:pt x="7" y="20"/>
                    </a:lnTo>
                    <a:lnTo>
                      <a:pt x="7" y="22"/>
                    </a:lnTo>
                    <a:lnTo>
                      <a:pt x="1" y="22"/>
                    </a:lnTo>
                    <a:lnTo>
                      <a:pt x="1" y="20"/>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57" name="Freeform 411"/>
              <p:cNvSpPr>
                <a:spLocks/>
              </p:cNvSpPr>
              <p:nvPr/>
            </p:nvSpPr>
            <p:spPr bwMode="auto">
              <a:xfrm>
                <a:off x="3784" y="3751"/>
                <a:ext cx="7" cy="1"/>
              </a:xfrm>
              <a:custGeom>
                <a:avLst/>
                <a:gdLst>
                  <a:gd name="T0" fmla="*/ 0 w 7"/>
                  <a:gd name="T1" fmla="*/ 1 h 1"/>
                  <a:gd name="T2" fmla="*/ 0 w 7"/>
                  <a:gd name="T3" fmla="*/ 1 h 1"/>
                  <a:gd name="T4" fmla="*/ 0 w 7"/>
                  <a:gd name="T5" fmla="*/ 1 h 1"/>
                  <a:gd name="T6" fmla="*/ 0 w 7"/>
                  <a:gd name="T7" fmla="*/ 1 h 1"/>
                  <a:gd name="T8" fmla="*/ 0 w 7"/>
                  <a:gd name="T9" fmla="*/ 1 h 1"/>
                  <a:gd name="T10" fmla="*/ 0 w 7"/>
                  <a:gd name="T11" fmla="*/ 1 h 1"/>
                  <a:gd name="T12" fmla="*/ 0 w 7"/>
                  <a:gd name="T13" fmla="*/ 1 h 1"/>
                  <a:gd name="T14" fmla="*/ 7 w 7"/>
                  <a:gd name="T15" fmla="*/ 0 h 1"/>
                  <a:gd name="T16" fmla="*/ 7 w 7"/>
                  <a:gd name="T17" fmla="*/ 0 h 1"/>
                  <a:gd name="T18" fmla="*/ 7 w 7"/>
                  <a:gd name="T19" fmla="*/ 0 h 1"/>
                  <a:gd name="T20" fmla="*/ 7 w 7"/>
                  <a:gd name="T21" fmla="*/ 0 h 1"/>
                  <a:gd name="T22" fmla="*/ 7 w 7"/>
                  <a:gd name="T23" fmla="*/ 0 h 1"/>
                  <a:gd name="T24" fmla="*/ 7 w 7"/>
                  <a:gd name="T25" fmla="*/ 0 h 1"/>
                  <a:gd name="T26" fmla="*/ 7 w 7"/>
                  <a:gd name="T27" fmla="*/ 0 h 1"/>
                  <a:gd name="T28" fmla="*/ 7 w 7"/>
                  <a:gd name="T29" fmla="*/ 0 h 1"/>
                  <a:gd name="T30" fmla="*/ 7 w 7"/>
                  <a:gd name="T31" fmla="*/ 0 h 1"/>
                  <a:gd name="T32" fmla="*/ 7 w 7"/>
                  <a:gd name="T33" fmla="*/ 0 h 1"/>
                  <a:gd name="T34" fmla="*/ 7 w 7"/>
                  <a:gd name="T35" fmla="*/ 0 h 1"/>
                  <a:gd name="T36" fmla="*/ 1 w 7"/>
                  <a:gd name="T37" fmla="*/ 0 h 1"/>
                  <a:gd name="T38" fmla="*/ 1 w 7"/>
                  <a:gd name="T39" fmla="*/ 0 h 1"/>
                  <a:gd name="T40" fmla="*/ 1 w 7"/>
                  <a:gd name="T41" fmla="*/ 1 h 1"/>
                  <a:gd name="T42" fmla="*/ 0 w 7"/>
                  <a:gd name="T43" fmla="*/ 1 h 1"/>
                  <a:gd name="T44" fmla="*/ 0 w 7"/>
                  <a:gd name="T45" fmla="*/ 1 h 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1"/>
                  <a:gd name="T71" fmla="*/ 7 w 7"/>
                  <a:gd name="T72" fmla="*/ 1 h 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1">
                    <a:moveTo>
                      <a:pt x="0" y="1"/>
                    </a:moveTo>
                    <a:lnTo>
                      <a:pt x="0" y="1"/>
                    </a:lnTo>
                    <a:lnTo>
                      <a:pt x="7" y="0"/>
                    </a:lnTo>
                    <a:lnTo>
                      <a:pt x="1" y="0"/>
                    </a:lnTo>
                    <a:lnTo>
                      <a:pt x="1" y="1"/>
                    </a:lnTo>
                    <a:lnTo>
                      <a:pt x="0"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58" name="Freeform 412"/>
              <p:cNvSpPr>
                <a:spLocks/>
              </p:cNvSpPr>
              <p:nvPr/>
            </p:nvSpPr>
            <p:spPr bwMode="auto">
              <a:xfrm>
                <a:off x="3800" y="3750"/>
                <a:ext cx="7" cy="2"/>
              </a:xfrm>
              <a:custGeom>
                <a:avLst/>
                <a:gdLst>
                  <a:gd name="T0" fmla="*/ 7 w 7"/>
                  <a:gd name="T1" fmla="*/ 1 h 2"/>
                  <a:gd name="T2" fmla="*/ 7 w 7"/>
                  <a:gd name="T3" fmla="*/ 1 h 2"/>
                  <a:gd name="T4" fmla="*/ 7 w 7"/>
                  <a:gd name="T5" fmla="*/ 0 h 2"/>
                  <a:gd name="T6" fmla="*/ 7 w 7"/>
                  <a:gd name="T7" fmla="*/ 0 h 2"/>
                  <a:gd name="T8" fmla="*/ 7 w 7"/>
                  <a:gd name="T9" fmla="*/ 0 h 2"/>
                  <a:gd name="T10" fmla="*/ 7 w 7"/>
                  <a:gd name="T11" fmla="*/ 0 h 2"/>
                  <a:gd name="T12" fmla="*/ 7 w 7"/>
                  <a:gd name="T13" fmla="*/ 0 h 2"/>
                  <a:gd name="T14" fmla="*/ 1 w 7"/>
                  <a:gd name="T15" fmla="*/ 1 h 2"/>
                  <a:gd name="T16" fmla="*/ 1 w 7"/>
                  <a:gd name="T17" fmla="*/ 1 h 2"/>
                  <a:gd name="T18" fmla="*/ 1 w 7"/>
                  <a:gd name="T19" fmla="*/ 1 h 2"/>
                  <a:gd name="T20" fmla="*/ 1 w 7"/>
                  <a:gd name="T21" fmla="*/ 1 h 2"/>
                  <a:gd name="T22" fmla="*/ 1 w 7"/>
                  <a:gd name="T23" fmla="*/ 1 h 2"/>
                  <a:gd name="T24" fmla="*/ 0 w 7"/>
                  <a:gd name="T25" fmla="*/ 1 h 2"/>
                  <a:gd name="T26" fmla="*/ 0 w 7"/>
                  <a:gd name="T27" fmla="*/ 1 h 2"/>
                  <a:gd name="T28" fmla="*/ 1 w 7"/>
                  <a:gd name="T29" fmla="*/ 2 h 2"/>
                  <a:gd name="T30" fmla="*/ 1 w 7"/>
                  <a:gd name="T31" fmla="*/ 2 h 2"/>
                  <a:gd name="T32" fmla="*/ 1 w 7"/>
                  <a:gd name="T33" fmla="*/ 2 h 2"/>
                  <a:gd name="T34" fmla="*/ 7 w 7"/>
                  <a:gd name="T35" fmla="*/ 1 h 2"/>
                  <a:gd name="T36" fmla="*/ 7 w 7"/>
                  <a:gd name="T37" fmla="*/ 1 h 2"/>
                  <a:gd name="T38" fmla="*/ 7 w 7"/>
                  <a:gd name="T39" fmla="*/ 1 h 2"/>
                  <a:gd name="T40" fmla="*/ 7 w 7"/>
                  <a:gd name="T41" fmla="*/ 1 h 2"/>
                  <a:gd name="T42" fmla="*/ 7 w 7"/>
                  <a:gd name="T43" fmla="*/ 1 h 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
                  <a:gd name="T67" fmla="*/ 0 h 2"/>
                  <a:gd name="T68" fmla="*/ 7 w 7"/>
                  <a:gd name="T69" fmla="*/ 2 h 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 h="2">
                    <a:moveTo>
                      <a:pt x="7" y="1"/>
                    </a:moveTo>
                    <a:lnTo>
                      <a:pt x="7" y="1"/>
                    </a:lnTo>
                    <a:lnTo>
                      <a:pt x="7" y="0"/>
                    </a:lnTo>
                    <a:lnTo>
                      <a:pt x="1" y="1"/>
                    </a:lnTo>
                    <a:lnTo>
                      <a:pt x="0" y="1"/>
                    </a:lnTo>
                    <a:lnTo>
                      <a:pt x="1" y="2"/>
                    </a:lnTo>
                    <a:lnTo>
                      <a:pt x="7"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59" name="Freeform 413"/>
              <p:cNvSpPr>
                <a:spLocks/>
              </p:cNvSpPr>
              <p:nvPr/>
            </p:nvSpPr>
            <p:spPr bwMode="auto">
              <a:xfrm>
                <a:off x="3772" y="3680"/>
                <a:ext cx="2" cy="3"/>
              </a:xfrm>
              <a:custGeom>
                <a:avLst/>
                <a:gdLst>
                  <a:gd name="T0" fmla="*/ 0 w 2"/>
                  <a:gd name="T1" fmla="*/ 3 h 3"/>
                  <a:gd name="T2" fmla="*/ 0 w 2"/>
                  <a:gd name="T3" fmla="*/ 3 h 3"/>
                  <a:gd name="T4" fmla="*/ 0 w 2"/>
                  <a:gd name="T5" fmla="*/ 3 h 3"/>
                  <a:gd name="T6" fmla="*/ 0 w 2"/>
                  <a:gd name="T7" fmla="*/ 3 h 3"/>
                  <a:gd name="T8" fmla="*/ 0 w 2"/>
                  <a:gd name="T9" fmla="*/ 3 h 3"/>
                  <a:gd name="T10" fmla="*/ 0 w 2"/>
                  <a:gd name="T11" fmla="*/ 3 h 3"/>
                  <a:gd name="T12" fmla="*/ 0 w 2"/>
                  <a:gd name="T13" fmla="*/ 3 h 3"/>
                  <a:gd name="T14" fmla="*/ 2 w 2"/>
                  <a:gd name="T15" fmla="*/ 2 h 3"/>
                  <a:gd name="T16" fmla="*/ 2 w 2"/>
                  <a:gd name="T17" fmla="*/ 2 h 3"/>
                  <a:gd name="T18" fmla="*/ 2 w 2"/>
                  <a:gd name="T19" fmla="*/ 2 h 3"/>
                  <a:gd name="T20" fmla="*/ 2 w 2"/>
                  <a:gd name="T21" fmla="*/ 2 h 3"/>
                  <a:gd name="T22" fmla="*/ 2 w 2"/>
                  <a:gd name="T23" fmla="*/ 0 h 3"/>
                  <a:gd name="T24" fmla="*/ 2 w 2"/>
                  <a:gd name="T25" fmla="*/ 0 h 3"/>
                  <a:gd name="T26" fmla="*/ 2 w 2"/>
                  <a:gd name="T27" fmla="*/ 0 h 3"/>
                  <a:gd name="T28" fmla="*/ 2 w 2"/>
                  <a:gd name="T29" fmla="*/ 0 h 3"/>
                  <a:gd name="T30" fmla="*/ 2 w 2"/>
                  <a:gd name="T31" fmla="*/ 0 h 3"/>
                  <a:gd name="T32" fmla="*/ 2 w 2"/>
                  <a:gd name="T33" fmla="*/ 0 h 3"/>
                  <a:gd name="T34" fmla="*/ 2 w 2"/>
                  <a:gd name="T35" fmla="*/ 0 h 3"/>
                  <a:gd name="T36" fmla="*/ 0 w 2"/>
                  <a:gd name="T37" fmla="*/ 3 h 3"/>
                  <a:gd name="T38" fmla="*/ 0 w 2"/>
                  <a:gd name="T39" fmla="*/ 3 h 3"/>
                  <a:gd name="T40" fmla="*/ 0 w 2"/>
                  <a:gd name="T41" fmla="*/ 3 h 3"/>
                  <a:gd name="T42" fmla="*/ 0 w 2"/>
                  <a:gd name="T43" fmla="*/ 3 h 3"/>
                  <a:gd name="T44" fmla="*/ 0 w 2"/>
                  <a:gd name="T45" fmla="*/ 3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
                  <a:gd name="T70" fmla="*/ 0 h 3"/>
                  <a:gd name="T71" fmla="*/ 2 w 2"/>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 h="3">
                    <a:moveTo>
                      <a:pt x="0" y="3"/>
                    </a:moveTo>
                    <a:lnTo>
                      <a:pt x="0" y="3"/>
                    </a:lnTo>
                    <a:lnTo>
                      <a:pt x="2" y="2"/>
                    </a:lnTo>
                    <a:lnTo>
                      <a:pt x="2" y="0"/>
                    </a:lnTo>
                    <a:lnTo>
                      <a:pt x="0"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60" name="Freeform 414"/>
              <p:cNvSpPr>
                <a:spLocks/>
              </p:cNvSpPr>
              <p:nvPr/>
            </p:nvSpPr>
            <p:spPr bwMode="auto">
              <a:xfrm>
                <a:off x="3770" y="3679"/>
                <a:ext cx="3" cy="3"/>
              </a:xfrm>
              <a:custGeom>
                <a:avLst/>
                <a:gdLst>
                  <a:gd name="T0" fmla="*/ 0 w 3"/>
                  <a:gd name="T1" fmla="*/ 3 h 3"/>
                  <a:gd name="T2" fmla="*/ 0 w 3"/>
                  <a:gd name="T3" fmla="*/ 3 h 3"/>
                  <a:gd name="T4" fmla="*/ 0 w 3"/>
                  <a:gd name="T5" fmla="*/ 3 h 3"/>
                  <a:gd name="T6" fmla="*/ 0 w 3"/>
                  <a:gd name="T7" fmla="*/ 3 h 3"/>
                  <a:gd name="T8" fmla="*/ 0 w 3"/>
                  <a:gd name="T9" fmla="*/ 3 h 3"/>
                  <a:gd name="T10" fmla="*/ 0 w 3"/>
                  <a:gd name="T11" fmla="*/ 3 h 3"/>
                  <a:gd name="T12" fmla="*/ 0 w 3"/>
                  <a:gd name="T13" fmla="*/ 3 h 3"/>
                  <a:gd name="T14" fmla="*/ 3 w 3"/>
                  <a:gd name="T15" fmla="*/ 1 h 3"/>
                  <a:gd name="T16" fmla="*/ 3 w 3"/>
                  <a:gd name="T17" fmla="*/ 1 h 3"/>
                  <a:gd name="T18" fmla="*/ 3 w 3"/>
                  <a:gd name="T19" fmla="*/ 1 h 3"/>
                  <a:gd name="T20" fmla="*/ 3 w 3"/>
                  <a:gd name="T21" fmla="*/ 0 h 3"/>
                  <a:gd name="T22" fmla="*/ 3 w 3"/>
                  <a:gd name="T23" fmla="*/ 0 h 3"/>
                  <a:gd name="T24" fmla="*/ 3 w 3"/>
                  <a:gd name="T25" fmla="*/ 0 h 3"/>
                  <a:gd name="T26" fmla="*/ 3 w 3"/>
                  <a:gd name="T27" fmla="*/ 0 h 3"/>
                  <a:gd name="T28" fmla="*/ 3 w 3"/>
                  <a:gd name="T29" fmla="*/ 0 h 3"/>
                  <a:gd name="T30" fmla="*/ 3 w 3"/>
                  <a:gd name="T31" fmla="*/ 0 h 3"/>
                  <a:gd name="T32" fmla="*/ 3 w 3"/>
                  <a:gd name="T33" fmla="*/ 0 h 3"/>
                  <a:gd name="T34" fmla="*/ 3 w 3"/>
                  <a:gd name="T35" fmla="*/ 0 h 3"/>
                  <a:gd name="T36" fmla="*/ 0 w 3"/>
                  <a:gd name="T37" fmla="*/ 3 h 3"/>
                  <a:gd name="T38" fmla="*/ 0 w 3"/>
                  <a:gd name="T39" fmla="*/ 3 h 3"/>
                  <a:gd name="T40" fmla="*/ 0 w 3"/>
                  <a:gd name="T41" fmla="*/ 3 h 3"/>
                  <a:gd name="T42" fmla="*/ 0 w 3"/>
                  <a:gd name="T43" fmla="*/ 3 h 3"/>
                  <a:gd name="T44" fmla="*/ 0 w 3"/>
                  <a:gd name="T45" fmla="*/ 3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
                  <a:gd name="T70" fmla="*/ 0 h 3"/>
                  <a:gd name="T71" fmla="*/ 3 w 3"/>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 h="3">
                    <a:moveTo>
                      <a:pt x="0" y="3"/>
                    </a:moveTo>
                    <a:lnTo>
                      <a:pt x="0" y="3"/>
                    </a:lnTo>
                    <a:lnTo>
                      <a:pt x="3" y="1"/>
                    </a:lnTo>
                    <a:lnTo>
                      <a:pt x="3" y="0"/>
                    </a:lnTo>
                    <a:lnTo>
                      <a:pt x="0"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61" name="Freeform 415"/>
              <p:cNvSpPr>
                <a:spLocks/>
              </p:cNvSpPr>
              <p:nvPr/>
            </p:nvSpPr>
            <p:spPr bwMode="auto">
              <a:xfrm>
                <a:off x="3792" y="3714"/>
                <a:ext cx="9" cy="7"/>
              </a:xfrm>
              <a:custGeom>
                <a:avLst/>
                <a:gdLst>
                  <a:gd name="T0" fmla="*/ 0 w 9"/>
                  <a:gd name="T1" fmla="*/ 7 h 7"/>
                  <a:gd name="T2" fmla="*/ 1 w 9"/>
                  <a:gd name="T3" fmla="*/ 7 h 7"/>
                  <a:gd name="T4" fmla="*/ 1 w 9"/>
                  <a:gd name="T5" fmla="*/ 7 h 7"/>
                  <a:gd name="T6" fmla="*/ 1 w 9"/>
                  <a:gd name="T7" fmla="*/ 7 h 7"/>
                  <a:gd name="T8" fmla="*/ 1 w 9"/>
                  <a:gd name="T9" fmla="*/ 7 h 7"/>
                  <a:gd name="T10" fmla="*/ 9 w 9"/>
                  <a:gd name="T11" fmla="*/ 2 h 7"/>
                  <a:gd name="T12" fmla="*/ 9 w 9"/>
                  <a:gd name="T13" fmla="*/ 2 h 7"/>
                  <a:gd name="T14" fmla="*/ 9 w 9"/>
                  <a:gd name="T15" fmla="*/ 2 h 7"/>
                  <a:gd name="T16" fmla="*/ 9 w 9"/>
                  <a:gd name="T17" fmla="*/ 2 h 7"/>
                  <a:gd name="T18" fmla="*/ 9 w 9"/>
                  <a:gd name="T19" fmla="*/ 2 h 7"/>
                  <a:gd name="T20" fmla="*/ 9 w 9"/>
                  <a:gd name="T21" fmla="*/ 0 h 7"/>
                  <a:gd name="T22" fmla="*/ 9 w 9"/>
                  <a:gd name="T23" fmla="*/ 0 h 7"/>
                  <a:gd name="T24" fmla="*/ 9 w 9"/>
                  <a:gd name="T25" fmla="*/ 0 h 7"/>
                  <a:gd name="T26" fmla="*/ 8 w 9"/>
                  <a:gd name="T27" fmla="*/ 0 h 7"/>
                  <a:gd name="T28" fmla="*/ 8 w 9"/>
                  <a:gd name="T29" fmla="*/ 0 h 7"/>
                  <a:gd name="T30" fmla="*/ 8 w 9"/>
                  <a:gd name="T31" fmla="*/ 0 h 7"/>
                  <a:gd name="T32" fmla="*/ 0 w 9"/>
                  <a:gd name="T33" fmla="*/ 6 h 7"/>
                  <a:gd name="T34" fmla="*/ 0 w 9"/>
                  <a:gd name="T35" fmla="*/ 6 h 7"/>
                  <a:gd name="T36" fmla="*/ 0 w 9"/>
                  <a:gd name="T37" fmla="*/ 7 h 7"/>
                  <a:gd name="T38" fmla="*/ 0 w 9"/>
                  <a:gd name="T39" fmla="*/ 7 h 7"/>
                  <a:gd name="T40" fmla="*/ 0 w 9"/>
                  <a:gd name="T41" fmla="*/ 7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0" y="7"/>
                    </a:moveTo>
                    <a:lnTo>
                      <a:pt x="1" y="7"/>
                    </a:lnTo>
                    <a:lnTo>
                      <a:pt x="9" y="2"/>
                    </a:lnTo>
                    <a:lnTo>
                      <a:pt x="9" y="0"/>
                    </a:lnTo>
                    <a:lnTo>
                      <a:pt x="8" y="0"/>
                    </a:lnTo>
                    <a:lnTo>
                      <a:pt x="0" y="6"/>
                    </a:lnTo>
                    <a:lnTo>
                      <a:pt x="0"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62" name="Freeform 416"/>
              <p:cNvSpPr>
                <a:spLocks/>
              </p:cNvSpPr>
              <p:nvPr/>
            </p:nvSpPr>
            <p:spPr bwMode="auto">
              <a:xfrm>
                <a:off x="3746" y="3751"/>
                <a:ext cx="6" cy="1"/>
              </a:xfrm>
              <a:custGeom>
                <a:avLst/>
                <a:gdLst>
                  <a:gd name="T0" fmla="*/ 5 w 6"/>
                  <a:gd name="T1" fmla="*/ 1 h 1"/>
                  <a:gd name="T2" fmla="*/ 6 w 6"/>
                  <a:gd name="T3" fmla="*/ 1 h 1"/>
                  <a:gd name="T4" fmla="*/ 6 w 6"/>
                  <a:gd name="T5" fmla="*/ 1 h 1"/>
                  <a:gd name="T6" fmla="*/ 6 w 6"/>
                  <a:gd name="T7" fmla="*/ 1 h 1"/>
                  <a:gd name="T8" fmla="*/ 6 w 6"/>
                  <a:gd name="T9" fmla="*/ 1 h 1"/>
                  <a:gd name="T10" fmla="*/ 6 w 6"/>
                  <a:gd name="T11" fmla="*/ 1 h 1"/>
                  <a:gd name="T12" fmla="*/ 6 w 6"/>
                  <a:gd name="T13" fmla="*/ 1 h 1"/>
                  <a:gd name="T14" fmla="*/ 0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0 w 6"/>
                  <a:gd name="T31" fmla="*/ 0 h 1"/>
                  <a:gd name="T32" fmla="*/ 0 w 6"/>
                  <a:gd name="T33" fmla="*/ 0 h 1"/>
                  <a:gd name="T34" fmla="*/ 0 w 6"/>
                  <a:gd name="T35" fmla="*/ 0 h 1"/>
                  <a:gd name="T36" fmla="*/ 5 w 6"/>
                  <a:gd name="T37" fmla="*/ 0 h 1"/>
                  <a:gd name="T38" fmla="*/ 5 w 6"/>
                  <a:gd name="T39" fmla="*/ 0 h 1"/>
                  <a:gd name="T40" fmla="*/ 5 w 6"/>
                  <a:gd name="T41" fmla="*/ 1 h 1"/>
                  <a:gd name="T42" fmla="*/ 5 w 6"/>
                  <a:gd name="T43" fmla="*/ 1 h 1"/>
                  <a:gd name="T44" fmla="*/ 5 w 6"/>
                  <a:gd name="T45" fmla="*/ 1 h 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1"/>
                  <a:gd name="T71" fmla="*/ 6 w 6"/>
                  <a:gd name="T72" fmla="*/ 1 h 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1">
                    <a:moveTo>
                      <a:pt x="5" y="1"/>
                    </a:moveTo>
                    <a:lnTo>
                      <a:pt x="6" y="1"/>
                    </a:lnTo>
                    <a:lnTo>
                      <a:pt x="0" y="0"/>
                    </a:lnTo>
                    <a:lnTo>
                      <a:pt x="5" y="0"/>
                    </a:lnTo>
                    <a:lnTo>
                      <a:pt x="5"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63" name="Freeform 417"/>
              <p:cNvSpPr>
                <a:spLocks/>
              </p:cNvSpPr>
              <p:nvPr/>
            </p:nvSpPr>
            <p:spPr bwMode="auto">
              <a:xfrm>
                <a:off x="3729" y="3750"/>
                <a:ext cx="6" cy="2"/>
              </a:xfrm>
              <a:custGeom>
                <a:avLst/>
                <a:gdLst>
                  <a:gd name="T0" fmla="*/ 0 w 6"/>
                  <a:gd name="T1" fmla="*/ 1 h 2"/>
                  <a:gd name="T2" fmla="*/ 0 w 6"/>
                  <a:gd name="T3" fmla="*/ 1 h 2"/>
                  <a:gd name="T4" fmla="*/ 0 w 6"/>
                  <a:gd name="T5" fmla="*/ 0 h 2"/>
                  <a:gd name="T6" fmla="*/ 0 w 6"/>
                  <a:gd name="T7" fmla="*/ 0 h 2"/>
                  <a:gd name="T8" fmla="*/ 0 w 6"/>
                  <a:gd name="T9" fmla="*/ 0 h 2"/>
                  <a:gd name="T10" fmla="*/ 0 w 6"/>
                  <a:gd name="T11" fmla="*/ 0 h 2"/>
                  <a:gd name="T12" fmla="*/ 0 w 6"/>
                  <a:gd name="T13" fmla="*/ 0 h 2"/>
                  <a:gd name="T14" fmla="*/ 6 w 6"/>
                  <a:gd name="T15" fmla="*/ 1 h 2"/>
                  <a:gd name="T16" fmla="*/ 6 w 6"/>
                  <a:gd name="T17" fmla="*/ 1 h 2"/>
                  <a:gd name="T18" fmla="*/ 6 w 6"/>
                  <a:gd name="T19" fmla="*/ 1 h 2"/>
                  <a:gd name="T20" fmla="*/ 6 w 6"/>
                  <a:gd name="T21" fmla="*/ 1 h 2"/>
                  <a:gd name="T22" fmla="*/ 6 w 6"/>
                  <a:gd name="T23" fmla="*/ 1 h 2"/>
                  <a:gd name="T24" fmla="*/ 6 w 6"/>
                  <a:gd name="T25" fmla="*/ 1 h 2"/>
                  <a:gd name="T26" fmla="*/ 6 w 6"/>
                  <a:gd name="T27" fmla="*/ 1 h 2"/>
                  <a:gd name="T28" fmla="*/ 6 w 6"/>
                  <a:gd name="T29" fmla="*/ 2 h 2"/>
                  <a:gd name="T30" fmla="*/ 6 w 6"/>
                  <a:gd name="T31" fmla="*/ 2 h 2"/>
                  <a:gd name="T32" fmla="*/ 6 w 6"/>
                  <a:gd name="T33" fmla="*/ 2 h 2"/>
                  <a:gd name="T34" fmla="*/ 0 w 6"/>
                  <a:gd name="T35" fmla="*/ 1 h 2"/>
                  <a:gd name="T36" fmla="*/ 0 w 6"/>
                  <a:gd name="T37" fmla="*/ 1 h 2"/>
                  <a:gd name="T38" fmla="*/ 0 w 6"/>
                  <a:gd name="T39" fmla="*/ 1 h 2"/>
                  <a:gd name="T40" fmla="*/ 0 w 6"/>
                  <a:gd name="T41" fmla="*/ 1 h 2"/>
                  <a:gd name="T42" fmla="*/ 0 w 6"/>
                  <a:gd name="T43" fmla="*/ 1 h 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2"/>
                  <a:gd name="T68" fmla="*/ 6 w 6"/>
                  <a:gd name="T69" fmla="*/ 2 h 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2">
                    <a:moveTo>
                      <a:pt x="0" y="1"/>
                    </a:moveTo>
                    <a:lnTo>
                      <a:pt x="0" y="1"/>
                    </a:lnTo>
                    <a:lnTo>
                      <a:pt x="0" y="0"/>
                    </a:lnTo>
                    <a:lnTo>
                      <a:pt x="6" y="1"/>
                    </a:lnTo>
                    <a:lnTo>
                      <a:pt x="6" y="2"/>
                    </a:lnTo>
                    <a:lnTo>
                      <a:pt x="0"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64" name="Freeform 418"/>
              <p:cNvSpPr>
                <a:spLocks/>
              </p:cNvSpPr>
              <p:nvPr/>
            </p:nvSpPr>
            <p:spPr bwMode="auto">
              <a:xfrm>
                <a:off x="3761" y="3680"/>
                <a:ext cx="4" cy="3"/>
              </a:xfrm>
              <a:custGeom>
                <a:avLst/>
                <a:gdLst>
                  <a:gd name="T0" fmla="*/ 4 w 4"/>
                  <a:gd name="T1" fmla="*/ 3 h 3"/>
                  <a:gd name="T2" fmla="*/ 4 w 4"/>
                  <a:gd name="T3" fmla="*/ 3 h 3"/>
                  <a:gd name="T4" fmla="*/ 4 w 4"/>
                  <a:gd name="T5" fmla="*/ 3 h 3"/>
                  <a:gd name="T6" fmla="*/ 4 w 4"/>
                  <a:gd name="T7" fmla="*/ 3 h 3"/>
                  <a:gd name="T8" fmla="*/ 4 w 4"/>
                  <a:gd name="T9" fmla="*/ 3 h 3"/>
                  <a:gd name="T10" fmla="*/ 4 w 4"/>
                  <a:gd name="T11" fmla="*/ 3 h 3"/>
                  <a:gd name="T12" fmla="*/ 4 w 4"/>
                  <a:gd name="T13" fmla="*/ 3 h 3"/>
                  <a:gd name="T14" fmla="*/ 1 w 4"/>
                  <a:gd name="T15" fmla="*/ 2 h 3"/>
                  <a:gd name="T16" fmla="*/ 0 w 4"/>
                  <a:gd name="T17" fmla="*/ 2 h 3"/>
                  <a:gd name="T18" fmla="*/ 0 w 4"/>
                  <a:gd name="T19" fmla="*/ 2 h 3"/>
                  <a:gd name="T20" fmla="*/ 0 w 4"/>
                  <a:gd name="T21" fmla="*/ 2 h 3"/>
                  <a:gd name="T22" fmla="*/ 1 w 4"/>
                  <a:gd name="T23" fmla="*/ 0 h 3"/>
                  <a:gd name="T24" fmla="*/ 1 w 4"/>
                  <a:gd name="T25" fmla="*/ 0 h 3"/>
                  <a:gd name="T26" fmla="*/ 1 w 4"/>
                  <a:gd name="T27" fmla="*/ 0 h 3"/>
                  <a:gd name="T28" fmla="*/ 1 w 4"/>
                  <a:gd name="T29" fmla="*/ 0 h 3"/>
                  <a:gd name="T30" fmla="*/ 1 w 4"/>
                  <a:gd name="T31" fmla="*/ 0 h 3"/>
                  <a:gd name="T32" fmla="*/ 1 w 4"/>
                  <a:gd name="T33" fmla="*/ 0 h 3"/>
                  <a:gd name="T34" fmla="*/ 1 w 4"/>
                  <a:gd name="T35" fmla="*/ 0 h 3"/>
                  <a:gd name="T36" fmla="*/ 4 w 4"/>
                  <a:gd name="T37" fmla="*/ 3 h 3"/>
                  <a:gd name="T38" fmla="*/ 4 w 4"/>
                  <a:gd name="T39" fmla="*/ 3 h 3"/>
                  <a:gd name="T40" fmla="*/ 4 w 4"/>
                  <a:gd name="T41" fmla="*/ 3 h 3"/>
                  <a:gd name="T42" fmla="*/ 4 w 4"/>
                  <a:gd name="T43" fmla="*/ 3 h 3"/>
                  <a:gd name="T44" fmla="*/ 4 w 4"/>
                  <a:gd name="T45" fmla="*/ 3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
                  <a:gd name="T70" fmla="*/ 0 h 3"/>
                  <a:gd name="T71" fmla="*/ 4 w 4"/>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 h="3">
                    <a:moveTo>
                      <a:pt x="4" y="3"/>
                    </a:moveTo>
                    <a:lnTo>
                      <a:pt x="4" y="3"/>
                    </a:lnTo>
                    <a:lnTo>
                      <a:pt x="1" y="2"/>
                    </a:lnTo>
                    <a:lnTo>
                      <a:pt x="0" y="2"/>
                    </a:lnTo>
                    <a:lnTo>
                      <a:pt x="1" y="0"/>
                    </a:lnTo>
                    <a:lnTo>
                      <a:pt x="4"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65" name="Freeform 419"/>
              <p:cNvSpPr>
                <a:spLocks/>
              </p:cNvSpPr>
              <p:nvPr/>
            </p:nvSpPr>
            <p:spPr bwMode="auto">
              <a:xfrm>
                <a:off x="3762" y="3679"/>
                <a:ext cx="4" cy="3"/>
              </a:xfrm>
              <a:custGeom>
                <a:avLst/>
                <a:gdLst>
                  <a:gd name="T0" fmla="*/ 4 w 4"/>
                  <a:gd name="T1" fmla="*/ 3 h 3"/>
                  <a:gd name="T2" fmla="*/ 4 w 4"/>
                  <a:gd name="T3" fmla="*/ 3 h 3"/>
                  <a:gd name="T4" fmla="*/ 4 w 4"/>
                  <a:gd name="T5" fmla="*/ 3 h 3"/>
                  <a:gd name="T6" fmla="*/ 4 w 4"/>
                  <a:gd name="T7" fmla="*/ 3 h 3"/>
                  <a:gd name="T8" fmla="*/ 4 w 4"/>
                  <a:gd name="T9" fmla="*/ 3 h 3"/>
                  <a:gd name="T10" fmla="*/ 4 w 4"/>
                  <a:gd name="T11" fmla="*/ 3 h 3"/>
                  <a:gd name="T12" fmla="*/ 4 w 4"/>
                  <a:gd name="T13" fmla="*/ 3 h 3"/>
                  <a:gd name="T14" fmla="*/ 1 w 4"/>
                  <a:gd name="T15" fmla="*/ 1 h 3"/>
                  <a:gd name="T16" fmla="*/ 0 w 4"/>
                  <a:gd name="T17" fmla="*/ 1 h 3"/>
                  <a:gd name="T18" fmla="*/ 0 w 4"/>
                  <a:gd name="T19" fmla="*/ 1 h 3"/>
                  <a:gd name="T20" fmla="*/ 0 w 4"/>
                  <a:gd name="T21" fmla="*/ 0 h 3"/>
                  <a:gd name="T22" fmla="*/ 0 w 4"/>
                  <a:gd name="T23" fmla="*/ 0 h 3"/>
                  <a:gd name="T24" fmla="*/ 1 w 4"/>
                  <a:gd name="T25" fmla="*/ 0 h 3"/>
                  <a:gd name="T26" fmla="*/ 1 w 4"/>
                  <a:gd name="T27" fmla="*/ 0 h 3"/>
                  <a:gd name="T28" fmla="*/ 1 w 4"/>
                  <a:gd name="T29" fmla="*/ 0 h 3"/>
                  <a:gd name="T30" fmla="*/ 1 w 4"/>
                  <a:gd name="T31" fmla="*/ 0 h 3"/>
                  <a:gd name="T32" fmla="*/ 1 w 4"/>
                  <a:gd name="T33" fmla="*/ 0 h 3"/>
                  <a:gd name="T34" fmla="*/ 1 w 4"/>
                  <a:gd name="T35" fmla="*/ 0 h 3"/>
                  <a:gd name="T36" fmla="*/ 4 w 4"/>
                  <a:gd name="T37" fmla="*/ 3 h 3"/>
                  <a:gd name="T38" fmla="*/ 4 w 4"/>
                  <a:gd name="T39" fmla="*/ 3 h 3"/>
                  <a:gd name="T40" fmla="*/ 4 w 4"/>
                  <a:gd name="T41" fmla="*/ 3 h 3"/>
                  <a:gd name="T42" fmla="*/ 4 w 4"/>
                  <a:gd name="T43" fmla="*/ 3 h 3"/>
                  <a:gd name="T44" fmla="*/ 4 w 4"/>
                  <a:gd name="T45" fmla="*/ 3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
                  <a:gd name="T70" fmla="*/ 0 h 3"/>
                  <a:gd name="T71" fmla="*/ 4 w 4"/>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 h="3">
                    <a:moveTo>
                      <a:pt x="4" y="3"/>
                    </a:moveTo>
                    <a:lnTo>
                      <a:pt x="4" y="3"/>
                    </a:lnTo>
                    <a:lnTo>
                      <a:pt x="1" y="1"/>
                    </a:lnTo>
                    <a:lnTo>
                      <a:pt x="0" y="1"/>
                    </a:lnTo>
                    <a:lnTo>
                      <a:pt x="0" y="0"/>
                    </a:lnTo>
                    <a:lnTo>
                      <a:pt x="1" y="0"/>
                    </a:lnTo>
                    <a:lnTo>
                      <a:pt x="4"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66" name="Freeform 420"/>
              <p:cNvSpPr>
                <a:spLocks/>
              </p:cNvSpPr>
              <p:nvPr/>
            </p:nvSpPr>
            <p:spPr bwMode="auto">
              <a:xfrm>
                <a:off x="3735" y="3714"/>
                <a:ext cx="9" cy="7"/>
              </a:xfrm>
              <a:custGeom>
                <a:avLst/>
                <a:gdLst>
                  <a:gd name="T0" fmla="*/ 8 w 9"/>
                  <a:gd name="T1" fmla="*/ 7 h 7"/>
                  <a:gd name="T2" fmla="*/ 8 w 9"/>
                  <a:gd name="T3" fmla="*/ 7 h 7"/>
                  <a:gd name="T4" fmla="*/ 8 w 9"/>
                  <a:gd name="T5" fmla="*/ 7 h 7"/>
                  <a:gd name="T6" fmla="*/ 8 w 9"/>
                  <a:gd name="T7" fmla="*/ 7 h 7"/>
                  <a:gd name="T8" fmla="*/ 8 w 9"/>
                  <a:gd name="T9" fmla="*/ 7 h 7"/>
                  <a:gd name="T10" fmla="*/ 0 w 9"/>
                  <a:gd name="T11" fmla="*/ 2 h 7"/>
                  <a:gd name="T12" fmla="*/ 0 w 9"/>
                  <a:gd name="T13" fmla="*/ 2 h 7"/>
                  <a:gd name="T14" fmla="*/ 0 w 9"/>
                  <a:gd name="T15" fmla="*/ 2 h 7"/>
                  <a:gd name="T16" fmla="*/ 0 w 9"/>
                  <a:gd name="T17" fmla="*/ 2 h 7"/>
                  <a:gd name="T18" fmla="*/ 0 w 9"/>
                  <a:gd name="T19" fmla="*/ 2 h 7"/>
                  <a:gd name="T20" fmla="*/ 0 w 9"/>
                  <a:gd name="T21" fmla="*/ 0 h 7"/>
                  <a:gd name="T22" fmla="*/ 0 w 9"/>
                  <a:gd name="T23" fmla="*/ 0 h 7"/>
                  <a:gd name="T24" fmla="*/ 0 w 9"/>
                  <a:gd name="T25" fmla="*/ 0 h 7"/>
                  <a:gd name="T26" fmla="*/ 0 w 9"/>
                  <a:gd name="T27" fmla="*/ 0 h 7"/>
                  <a:gd name="T28" fmla="*/ 1 w 9"/>
                  <a:gd name="T29" fmla="*/ 0 h 7"/>
                  <a:gd name="T30" fmla="*/ 1 w 9"/>
                  <a:gd name="T31" fmla="*/ 0 h 7"/>
                  <a:gd name="T32" fmla="*/ 9 w 9"/>
                  <a:gd name="T33" fmla="*/ 6 h 7"/>
                  <a:gd name="T34" fmla="*/ 9 w 9"/>
                  <a:gd name="T35" fmla="*/ 6 h 7"/>
                  <a:gd name="T36" fmla="*/ 9 w 9"/>
                  <a:gd name="T37" fmla="*/ 7 h 7"/>
                  <a:gd name="T38" fmla="*/ 9 w 9"/>
                  <a:gd name="T39" fmla="*/ 7 h 7"/>
                  <a:gd name="T40" fmla="*/ 8 w 9"/>
                  <a:gd name="T41" fmla="*/ 7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8" y="7"/>
                    </a:moveTo>
                    <a:lnTo>
                      <a:pt x="8" y="7"/>
                    </a:lnTo>
                    <a:lnTo>
                      <a:pt x="0" y="2"/>
                    </a:lnTo>
                    <a:lnTo>
                      <a:pt x="0" y="0"/>
                    </a:lnTo>
                    <a:lnTo>
                      <a:pt x="1" y="0"/>
                    </a:lnTo>
                    <a:lnTo>
                      <a:pt x="9" y="6"/>
                    </a:lnTo>
                    <a:lnTo>
                      <a:pt x="9" y="7"/>
                    </a:lnTo>
                    <a:lnTo>
                      <a:pt x="8"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667" name="Freeform 421"/>
              <p:cNvSpPr>
                <a:spLocks/>
              </p:cNvSpPr>
              <p:nvPr/>
            </p:nvSpPr>
            <p:spPr bwMode="auto">
              <a:xfrm>
                <a:off x="3784" y="3682"/>
                <a:ext cx="7" cy="5"/>
              </a:xfrm>
              <a:custGeom>
                <a:avLst/>
                <a:gdLst>
                  <a:gd name="T0" fmla="*/ 7 w 7"/>
                  <a:gd name="T1" fmla="*/ 1 h 5"/>
                  <a:gd name="T2" fmla="*/ 7 w 7"/>
                  <a:gd name="T3" fmla="*/ 1 h 5"/>
                  <a:gd name="T4" fmla="*/ 7 w 7"/>
                  <a:gd name="T5" fmla="*/ 1 h 5"/>
                  <a:gd name="T6" fmla="*/ 2 w 7"/>
                  <a:gd name="T7" fmla="*/ 0 h 5"/>
                  <a:gd name="T8" fmla="*/ 0 w 7"/>
                  <a:gd name="T9" fmla="*/ 1 h 5"/>
                  <a:gd name="T10" fmla="*/ 1 w 7"/>
                  <a:gd name="T11" fmla="*/ 2 h 5"/>
                  <a:gd name="T12" fmla="*/ 4 w 7"/>
                  <a:gd name="T13" fmla="*/ 4 h 5"/>
                  <a:gd name="T14" fmla="*/ 5 w 7"/>
                  <a:gd name="T15" fmla="*/ 4 h 5"/>
                  <a:gd name="T16" fmla="*/ 7 w 7"/>
                  <a:gd name="T17" fmla="*/ 5 h 5"/>
                  <a:gd name="T18" fmla="*/ 7 w 7"/>
                  <a:gd name="T19" fmla="*/ 5 h 5"/>
                  <a:gd name="T20" fmla="*/ 7 w 7"/>
                  <a:gd name="T21" fmla="*/ 4 h 5"/>
                  <a:gd name="T22" fmla="*/ 7 w 7"/>
                  <a:gd name="T23" fmla="*/ 2 h 5"/>
                  <a:gd name="T24" fmla="*/ 7 w 7"/>
                  <a:gd name="T25" fmla="*/ 1 h 5"/>
                  <a:gd name="T26" fmla="*/ 7 w 7"/>
                  <a:gd name="T27" fmla="*/ 1 h 5"/>
                  <a:gd name="T28" fmla="*/ 7 w 7"/>
                  <a:gd name="T29" fmla="*/ 1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5"/>
                  <a:gd name="T47" fmla="*/ 7 w 7"/>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5">
                    <a:moveTo>
                      <a:pt x="7" y="1"/>
                    </a:moveTo>
                    <a:lnTo>
                      <a:pt x="7" y="1"/>
                    </a:lnTo>
                    <a:lnTo>
                      <a:pt x="2" y="0"/>
                    </a:lnTo>
                    <a:lnTo>
                      <a:pt x="0" y="1"/>
                    </a:lnTo>
                    <a:lnTo>
                      <a:pt x="1" y="2"/>
                    </a:lnTo>
                    <a:lnTo>
                      <a:pt x="4" y="4"/>
                    </a:lnTo>
                    <a:lnTo>
                      <a:pt x="5" y="4"/>
                    </a:lnTo>
                    <a:lnTo>
                      <a:pt x="7" y="5"/>
                    </a:lnTo>
                    <a:lnTo>
                      <a:pt x="7" y="4"/>
                    </a:lnTo>
                    <a:lnTo>
                      <a:pt x="7" y="2"/>
                    </a:lnTo>
                    <a:lnTo>
                      <a:pt x="7"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sp>
          <p:nvSpPr>
            <p:cNvPr id="18461" name="Freeform 422"/>
            <p:cNvSpPr>
              <a:spLocks/>
            </p:cNvSpPr>
            <p:nvPr/>
          </p:nvSpPr>
          <p:spPr bwMode="auto">
            <a:xfrm>
              <a:off x="3808" y="3679"/>
              <a:ext cx="6" cy="5"/>
            </a:xfrm>
            <a:custGeom>
              <a:avLst/>
              <a:gdLst>
                <a:gd name="T0" fmla="*/ 0 w 6"/>
                <a:gd name="T1" fmla="*/ 5 h 5"/>
                <a:gd name="T2" fmla="*/ 2 w 6"/>
                <a:gd name="T3" fmla="*/ 5 h 5"/>
                <a:gd name="T4" fmla="*/ 2 w 6"/>
                <a:gd name="T5" fmla="*/ 4 h 5"/>
                <a:gd name="T6" fmla="*/ 4 w 6"/>
                <a:gd name="T7" fmla="*/ 3 h 5"/>
                <a:gd name="T8" fmla="*/ 6 w 6"/>
                <a:gd name="T9" fmla="*/ 1 h 5"/>
                <a:gd name="T10" fmla="*/ 4 w 6"/>
                <a:gd name="T11" fmla="*/ 0 h 5"/>
                <a:gd name="T12" fmla="*/ 3 w 6"/>
                <a:gd name="T13" fmla="*/ 1 h 5"/>
                <a:gd name="T14" fmla="*/ 2 w 6"/>
                <a:gd name="T15" fmla="*/ 3 h 5"/>
                <a:gd name="T16" fmla="*/ 0 w 6"/>
                <a:gd name="T17" fmla="*/ 5 h 5"/>
                <a:gd name="T18" fmla="*/ 0 w 6"/>
                <a:gd name="T19" fmla="*/ 5 h 5"/>
                <a:gd name="T20" fmla="*/ 0 w 6"/>
                <a:gd name="T21" fmla="*/ 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5"/>
                <a:gd name="T35" fmla="*/ 6 w 6"/>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5">
                  <a:moveTo>
                    <a:pt x="0" y="5"/>
                  </a:moveTo>
                  <a:lnTo>
                    <a:pt x="2" y="5"/>
                  </a:lnTo>
                  <a:lnTo>
                    <a:pt x="2" y="4"/>
                  </a:lnTo>
                  <a:lnTo>
                    <a:pt x="4" y="3"/>
                  </a:lnTo>
                  <a:lnTo>
                    <a:pt x="6" y="1"/>
                  </a:lnTo>
                  <a:lnTo>
                    <a:pt x="4" y="0"/>
                  </a:lnTo>
                  <a:lnTo>
                    <a:pt x="3" y="1"/>
                  </a:lnTo>
                  <a:lnTo>
                    <a:pt x="2" y="3"/>
                  </a:lnTo>
                  <a:lnTo>
                    <a:pt x="0"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62" name="Freeform 423"/>
            <p:cNvSpPr>
              <a:spLocks/>
            </p:cNvSpPr>
            <p:nvPr/>
          </p:nvSpPr>
          <p:spPr bwMode="auto">
            <a:xfrm>
              <a:off x="3746" y="3682"/>
              <a:ext cx="6" cy="5"/>
            </a:xfrm>
            <a:custGeom>
              <a:avLst/>
              <a:gdLst>
                <a:gd name="T0" fmla="*/ 0 w 6"/>
                <a:gd name="T1" fmla="*/ 1 h 5"/>
                <a:gd name="T2" fmla="*/ 0 w 6"/>
                <a:gd name="T3" fmla="*/ 1 h 5"/>
                <a:gd name="T4" fmla="*/ 0 w 6"/>
                <a:gd name="T5" fmla="*/ 1 h 5"/>
                <a:gd name="T6" fmla="*/ 4 w 6"/>
                <a:gd name="T7" fmla="*/ 0 h 5"/>
                <a:gd name="T8" fmla="*/ 6 w 6"/>
                <a:gd name="T9" fmla="*/ 1 h 5"/>
                <a:gd name="T10" fmla="*/ 5 w 6"/>
                <a:gd name="T11" fmla="*/ 2 h 5"/>
                <a:gd name="T12" fmla="*/ 2 w 6"/>
                <a:gd name="T13" fmla="*/ 4 h 5"/>
                <a:gd name="T14" fmla="*/ 1 w 6"/>
                <a:gd name="T15" fmla="*/ 4 h 5"/>
                <a:gd name="T16" fmla="*/ 0 w 6"/>
                <a:gd name="T17" fmla="*/ 5 h 5"/>
                <a:gd name="T18" fmla="*/ 0 w 6"/>
                <a:gd name="T19" fmla="*/ 5 h 5"/>
                <a:gd name="T20" fmla="*/ 0 w 6"/>
                <a:gd name="T21" fmla="*/ 4 h 5"/>
                <a:gd name="T22" fmla="*/ 0 w 6"/>
                <a:gd name="T23" fmla="*/ 2 h 5"/>
                <a:gd name="T24" fmla="*/ 0 w 6"/>
                <a:gd name="T25" fmla="*/ 1 h 5"/>
                <a:gd name="T26" fmla="*/ 0 w 6"/>
                <a:gd name="T27" fmla="*/ 1 h 5"/>
                <a:gd name="T28" fmla="*/ 0 w 6"/>
                <a:gd name="T29" fmla="*/ 1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5"/>
                <a:gd name="T47" fmla="*/ 6 w 6"/>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5">
                  <a:moveTo>
                    <a:pt x="0" y="1"/>
                  </a:moveTo>
                  <a:lnTo>
                    <a:pt x="0" y="1"/>
                  </a:lnTo>
                  <a:lnTo>
                    <a:pt x="4" y="0"/>
                  </a:lnTo>
                  <a:lnTo>
                    <a:pt x="6" y="1"/>
                  </a:lnTo>
                  <a:lnTo>
                    <a:pt x="5" y="2"/>
                  </a:lnTo>
                  <a:lnTo>
                    <a:pt x="2" y="4"/>
                  </a:lnTo>
                  <a:lnTo>
                    <a:pt x="1" y="4"/>
                  </a:lnTo>
                  <a:lnTo>
                    <a:pt x="0" y="5"/>
                  </a:lnTo>
                  <a:lnTo>
                    <a:pt x="0" y="4"/>
                  </a:lnTo>
                  <a:lnTo>
                    <a:pt x="0" y="2"/>
                  </a:lnTo>
                  <a:lnTo>
                    <a:pt x="0"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63" name="Freeform 424"/>
            <p:cNvSpPr>
              <a:spLocks/>
            </p:cNvSpPr>
            <p:nvPr/>
          </p:nvSpPr>
          <p:spPr bwMode="auto">
            <a:xfrm>
              <a:off x="3723" y="3679"/>
              <a:ext cx="5" cy="5"/>
            </a:xfrm>
            <a:custGeom>
              <a:avLst/>
              <a:gdLst>
                <a:gd name="T0" fmla="*/ 5 w 5"/>
                <a:gd name="T1" fmla="*/ 5 h 5"/>
                <a:gd name="T2" fmla="*/ 4 w 5"/>
                <a:gd name="T3" fmla="*/ 5 h 5"/>
                <a:gd name="T4" fmla="*/ 4 w 5"/>
                <a:gd name="T5" fmla="*/ 4 h 5"/>
                <a:gd name="T6" fmla="*/ 1 w 5"/>
                <a:gd name="T7" fmla="*/ 3 h 5"/>
                <a:gd name="T8" fmla="*/ 0 w 5"/>
                <a:gd name="T9" fmla="*/ 1 h 5"/>
                <a:gd name="T10" fmla="*/ 1 w 5"/>
                <a:gd name="T11" fmla="*/ 0 h 5"/>
                <a:gd name="T12" fmla="*/ 2 w 5"/>
                <a:gd name="T13" fmla="*/ 1 h 5"/>
                <a:gd name="T14" fmla="*/ 4 w 5"/>
                <a:gd name="T15" fmla="*/ 3 h 5"/>
                <a:gd name="T16" fmla="*/ 5 w 5"/>
                <a:gd name="T17" fmla="*/ 5 h 5"/>
                <a:gd name="T18" fmla="*/ 5 w 5"/>
                <a:gd name="T19" fmla="*/ 5 h 5"/>
                <a:gd name="T20" fmla="*/ 5 w 5"/>
                <a:gd name="T21" fmla="*/ 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5"/>
                <a:gd name="T35" fmla="*/ 5 w 5"/>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5">
                  <a:moveTo>
                    <a:pt x="5" y="5"/>
                  </a:moveTo>
                  <a:lnTo>
                    <a:pt x="4" y="5"/>
                  </a:lnTo>
                  <a:lnTo>
                    <a:pt x="4" y="4"/>
                  </a:lnTo>
                  <a:lnTo>
                    <a:pt x="1" y="3"/>
                  </a:lnTo>
                  <a:lnTo>
                    <a:pt x="0" y="1"/>
                  </a:lnTo>
                  <a:lnTo>
                    <a:pt x="1" y="0"/>
                  </a:lnTo>
                  <a:lnTo>
                    <a:pt x="2" y="1"/>
                  </a:lnTo>
                  <a:lnTo>
                    <a:pt x="4" y="3"/>
                  </a:lnTo>
                  <a:lnTo>
                    <a:pt x="5"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64" name="Freeform 425"/>
            <p:cNvSpPr>
              <a:spLocks/>
            </p:cNvSpPr>
            <p:nvPr/>
          </p:nvSpPr>
          <p:spPr bwMode="auto">
            <a:xfrm>
              <a:off x="3708" y="3428"/>
              <a:ext cx="121" cy="22"/>
            </a:xfrm>
            <a:custGeom>
              <a:avLst/>
              <a:gdLst>
                <a:gd name="T0" fmla="*/ 0 w 121"/>
                <a:gd name="T1" fmla="*/ 22 h 22"/>
                <a:gd name="T2" fmla="*/ 13 w 121"/>
                <a:gd name="T3" fmla="*/ 14 h 22"/>
                <a:gd name="T4" fmla="*/ 28 w 121"/>
                <a:gd name="T5" fmla="*/ 5 h 22"/>
                <a:gd name="T6" fmla="*/ 36 w 121"/>
                <a:gd name="T7" fmla="*/ 4 h 22"/>
                <a:gd name="T8" fmla="*/ 43 w 121"/>
                <a:gd name="T9" fmla="*/ 1 h 22"/>
                <a:gd name="T10" fmla="*/ 51 w 121"/>
                <a:gd name="T11" fmla="*/ 0 h 22"/>
                <a:gd name="T12" fmla="*/ 61 w 121"/>
                <a:gd name="T13" fmla="*/ 0 h 22"/>
                <a:gd name="T14" fmla="*/ 69 w 121"/>
                <a:gd name="T15" fmla="*/ 0 h 22"/>
                <a:gd name="T16" fmla="*/ 77 w 121"/>
                <a:gd name="T17" fmla="*/ 1 h 22"/>
                <a:gd name="T18" fmla="*/ 85 w 121"/>
                <a:gd name="T19" fmla="*/ 4 h 22"/>
                <a:gd name="T20" fmla="*/ 92 w 121"/>
                <a:gd name="T21" fmla="*/ 5 h 22"/>
                <a:gd name="T22" fmla="*/ 107 w 121"/>
                <a:gd name="T23" fmla="*/ 14 h 22"/>
                <a:gd name="T24" fmla="*/ 121 w 121"/>
                <a:gd name="T25" fmla="*/ 22 h 22"/>
                <a:gd name="T26" fmla="*/ 107 w 121"/>
                <a:gd name="T27" fmla="*/ 16 h 22"/>
                <a:gd name="T28" fmla="*/ 92 w 121"/>
                <a:gd name="T29" fmla="*/ 12 h 22"/>
                <a:gd name="T30" fmla="*/ 76 w 121"/>
                <a:gd name="T31" fmla="*/ 10 h 22"/>
                <a:gd name="T32" fmla="*/ 59 w 121"/>
                <a:gd name="T33" fmla="*/ 8 h 22"/>
                <a:gd name="T34" fmla="*/ 43 w 121"/>
                <a:gd name="T35" fmla="*/ 10 h 22"/>
                <a:gd name="T36" fmla="*/ 28 w 121"/>
                <a:gd name="T37" fmla="*/ 12 h 22"/>
                <a:gd name="T38" fmla="*/ 13 w 121"/>
                <a:gd name="T39" fmla="*/ 16 h 22"/>
                <a:gd name="T40" fmla="*/ 0 w 121"/>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22"/>
                <a:gd name="T65" fmla="*/ 121 w 121"/>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22">
                  <a:moveTo>
                    <a:pt x="0" y="22"/>
                  </a:moveTo>
                  <a:lnTo>
                    <a:pt x="13" y="14"/>
                  </a:lnTo>
                  <a:lnTo>
                    <a:pt x="28" y="5"/>
                  </a:lnTo>
                  <a:lnTo>
                    <a:pt x="36" y="4"/>
                  </a:lnTo>
                  <a:lnTo>
                    <a:pt x="43" y="1"/>
                  </a:lnTo>
                  <a:lnTo>
                    <a:pt x="51" y="0"/>
                  </a:lnTo>
                  <a:lnTo>
                    <a:pt x="61" y="0"/>
                  </a:lnTo>
                  <a:lnTo>
                    <a:pt x="69" y="0"/>
                  </a:lnTo>
                  <a:lnTo>
                    <a:pt x="77" y="1"/>
                  </a:lnTo>
                  <a:lnTo>
                    <a:pt x="85" y="4"/>
                  </a:lnTo>
                  <a:lnTo>
                    <a:pt x="92" y="5"/>
                  </a:lnTo>
                  <a:lnTo>
                    <a:pt x="107" y="14"/>
                  </a:lnTo>
                  <a:lnTo>
                    <a:pt x="121" y="22"/>
                  </a:lnTo>
                  <a:lnTo>
                    <a:pt x="107" y="16"/>
                  </a:lnTo>
                  <a:lnTo>
                    <a:pt x="92" y="12"/>
                  </a:lnTo>
                  <a:lnTo>
                    <a:pt x="76" y="10"/>
                  </a:lnTo>
                  <a:lnTo>
                    <a:pt x="59" y="8"/>
                  </a:lnTo>
                  <a:lnTo>
                    <a:pt x="43" y="10"/>
                  </a:lnTo>
                  <a:lnTo>
                    <a:pt x="28" y="12"/>
                  </a:lnTo>
                  <a:lnTo>
                    <a:pt x="13" y="16"/>
                  </a:lnTo>
                  <a:lnTo>
                    <a:pt x="0" y="22"/>
                  </a:lnTo>
                  <a:close/>
                </a:path>
              </a:pathLst>
            </a:custGeom>
            <a:solidFill>
              <a:srgbClr val="E7791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65" name="Freeform 426"/>
            <p:cNvSpPr>
              <a:spLocks/>
            </p:cNvSpPr>
            <p:nvPr/>
          </p:nvSpPr>
          <p:spPr bwMode="auto">
            <a:xfrm>
              <a:off x="3742" y="3478"/>
              <a:ext cx="20" cy="10"/>
            </a:xfrm>
            <a:custGeom>
              <a:avLst/>
              <a:gdLst>
                <a:gd name="T0" fmla="*/ 6 w 20"/>
                <a:gd name="T1" fmla="*/ 7 h 10"/>
                <a:gd name="T2" fmla="*/ 2 w 20"/>
                <a:gd name="T3" fmla="*/ 9 h 10"/>
                <a:gd name="T4" fmla="*/ 0 w 20"/>
                <a:gd name="T5" fmla="*/ 7 h 10"/>
                <a:gd name="T6" fmla="*/ 1 w 20"/>
                <a:gd name="T7" fmla="*/ 6 h 10"/>
                <a:gd name="T8" fmla="*/ 4 w 20"/>
                <a:gd name="T9" fmla="*/ 5 h 10"/>
                <a:gd name="T10" fmla="*/ 6 w 20"/>
                <a:gd name="T11" fmla="*/ 2 h 10"/>
                <a:gd name="T12" fmla="*/ 12 w 20"/>
                <a:gd name="T13" fmla="*/ 0 h 10"/>
                <a:gd name="T14" fmla="*/ 19 w 20"/>
                <a:gd name="T15" fmla="*/ 0 h 10"/>
                <a:gd name="T16" fmla="*/ 20 w 20"/>
                <a:gd name="T17" fmla="*/ 2 h 10"/>
                <a:gd name="T18" fmla="*/ 19 w 20"/>
                <a:gd name="T19" fmla="*/ 3 h 10"/>
                <a:gd name="T20" fmla="*/ 16 w 20"/>
                <a:gd name="T21" fmla="*/ 10 h 10"/>
                <a:gd name="T22" fmla="*/ 13 w 20"/>
                <a:gd name="T23" fmla="*/ 9 h 10"/>
                <a:gd name="T24" fmla="*/ 6 w 20"/>
                <a:gd name="T25" fmla="*/ 7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0"/>
                <a:gd name="T41" fmla="*/ 20 w 20"/>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0">
                  <a:moveTo>
                    <a:pt x="6" y="7"/>
                  </a:moveTo>
                  <a:lnTo>
                    <a:pt x="2" y="9"/>
                  </a:lnTo>
                  <a:lnTo>
                    <a:pt x="0" y="7"/>
                  </a:lnTo>
                  <a:lnTo>
                    <a:pt x="1" y="6"/>
                  </a:lnTo>
                  <a:lnTo>
                    <a:pt x="4" y="5"/>
                  </a:lnTo>
                  <a:lnTo>
                    <a:pt x="6" y="2"/>
                  </a:lnTo>
                  <a:lnTo>
                    <a:pt x="12" y="0"/>
                  </a:lnTo>
                  <a:lnTo>
                    <a:pt x="19" y="0"/>
                  </a:lnTo>
                  <a:lnTo>
                    <a:pt x="20" y="2"/>
                  </a:lnTo>
                  <a:lnTo>
                    <a:pt x="19" y="3"/>
                  </a:lnTo>
                  <a:lnTo>
                    <a:pt x="16" y="10"/>
                  </a:lnTo>
                  <a:lnTo>
                    <a:pt x="13" y="9"/>
                  </a:lnTo>
                  <a:lnTo>
                    <a:pt x="6" y="7"/>
                  </a:lnTo>
                  <a:close/>
                </a:path>
              </a:pathLst>
            </a:custGeom>
            <a:solidFill>
              <a:srgbClr val="61262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66" name="Freeform 427"/>
            <p:cNvSpPr>
              <a:spLocks/>
            </p:cNvSpPr>
            <p:nvPr/>
          </p:nvSpPr>
          <p:spPr bwMode="auto">
            <a:xfrm>
              <a:off x="3751" y="3480"/>
              <a:ext cx="7" cy="4"/>
            </a:xfrm>
            <a:custGeom>
              <a:avLst/>
              <a:gdLst>
                <a:gd name="T0" fmla="*/ 0 w 7"/>
                <a:gd name="T1" fmla="*/ 3 h 4"/>
                <a:gd name="T2" fmla="*/ 1 w 7"/>
                <a:gd name="T3" fmla="*/ 0 h 4"/>
                <a:gd name="T4" fmla="*/ 4 w 7"/>
                <a:gd name="T5" fmla="*/ 0 h 4"/>
                <a:gd name="T6" fmla="*/ 7 w 7"/>
                <a:gd name="T7" fmla="*/ 0 h 4"/>
                <a:gd name="T8" fmla="*/ 7 w 7"/>
                <a:gd name="T9" fmla="*/ 3 h 4"/>
                <a:gd name="T10" fmla="*/ 7 w 7"/>
                <a:gd name="T11" fmla="*/ 4 h 4"/>
                <a:gd name="T12" fmla="*/ 4 w 7"/>
                <a:gd name="T13" fmla="*/ 4 h 4"/>
                <a:gd name="T14" fmla="*/ 1 w 7"/>
                <a:gd name="T15" fmla="*/ 4 h 4"/>
                <a:gd name="T16" fmla="*/ 0 w 7"/>
                <a:gd name="T17" fmla="*/ 3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3"/>
                  </a:moveTo>
                  <a:lnTo>
                    <a:pt x="1" y="0"/>
                  </a:lnTo>
                  <a:lnTo>
                    <a:pt x="4" y="0"/>
                  </a:lnTo>
                  <a:lnTo>
                    <a:pt x="7" y="0"/>
                  </a:lnTo>
                  <a:lnTo>
                    <a:pt x="7" y="3"/>
                  </a:lnTo>
                  <a:lnTo>
                    <a:pt x="7" y="4"/>
                  </a:lnTo>
                  <a:lnTo>
                    <a:pt x="4" y="4"/>
                  </a:lnTo>
                  <a:lnTo>
                    <a:pt x="1" y="4"/>
                  </a:lnTo>
                  <a:lnTo>
                    <a:pt x="0"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467" name="Freeform 428"/>
            <p:cNvSpPr>
              <a:spLocks/>
            </p:cNvSpPr>
            <p:nvPr/>
          </p:nvSpPr>
          <p:spPr bwMode="auto">
            <a:xfrm>
              <a:off x="3754" y="3480"/>
              <a:ext cx="3" cy="4"/>
            </a:xfrm>
            <a:custGeom>
              <a:avLst/>
              <a:gdLst>
                <a:gd name="T0" fmla="*/ 3 w 3"/>
                <a:gd name="T1" fmla="*/ 1 h 4"/>
                <a:gd name="T2" fmla="*/ 1 w 3"/>
                <a:gd name="T3" fmla="*/ 1 h 4"/>
                <a:gd name="T4" fmla="*/ 1 w 3"/>
                <a:gd name="T5" fmla="*/ 0 h 4"/>
                <a:gd name="T6" fmla="*/ 0 w 3"/>
                <a:gd name="T7" fmla="*/ 1 h 4"/>
                <a:gd name="T8" fmla="*/ 0 w 3"/>
                <a:gd name="T9" fmla="*/ 1 h 4"/>
                <a:gd name="T10" fmla="*/ 0 w 3"/>
                <a:gd name="T11" fmla="*/ 3 h 4"/>
                <a:gd name="T12" fmla="*/ 1 w 3"/>
                <a:gd name="T13" fmla="*/ 4 h 4"/>
                <a:gd name="T14" fmla="*/ 1 w 3"/>
                <a:gd name="T15" fmla="*/ 3 h 4"/>
                <a:gd name="T16" fmla="*/ 3 w 3"/>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3" y="1"/>
                  </a:moveTo>
                  <a:lnTo>
                    <a:pt x="1" y="1"/>
                  </a:lnTo>
                  <a:lnTo>
                    <a:pt x="1" y="0"/>
                  </a:lnTo>
                  <a:lnTo>
                    <a:pt x="0" y="1"/>
                  </a:lnTo>
                  <a:lnTo>
                    <a:pt x="0" y="3"/>
                  </a:lnTo>
                  <a:lnTo>
                    <a:pt x="1" y="4"/>
                  </a:lnTo>
                  <a:lnTo>
                    <a:pt x="1" y="3"/>
                  </a:lnTo>
                  <a:lnTo>
                    <a:pt x="3" y="1"/>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294EF9-9184-41BE-978C-36190C86DEA4}" type="slidenum">
              <a:rPr lang="en-US" altLang="en-US" sz="1400" smtClean="0">
                <a:solidFill>
                  <a:srgbClr val="000000"/>
                </a:solidFill>
              </a:rPr>
              <a:pPr>
                <a:spcBef>
                  <a:spcPct val="0"/>
                </a:spcBef>
                <a:buFontTx/>
                <a:buNone/>
              </a:pPr>
              <a:t>1</a:t>
            </a:fld>
            <a:endParaRPr lang="en-US" altLang="en-US" sz="1400" dirty="0">
              <a:solidFill>
                <a:srgbClr val="000000"/>
              </a:solidFill>
            </a:endParaRPr>
          </a:p>
        </p:txBody>
      </p:sp>
      <p:sp>
        <p:nvSpPr>
          <p:cNvPr id="18436" name="Rectangle 2"/>
          <p:cNvSpPr>
            <a:spLocks noGrp="1" noChangeArrowheads="1"/>
          </p:cNvSpPr>
          <p:nvPr>
            <p:ph type="ctrTitle"/>
          </p:nvPr>
        </p:nvSpPr>
        <p:spPr>
          <a:xfrm>
            <a:off x="685800" y="2130425"/>
            <a:ext cx="7772400" cy="1470025"/>
          </a:xfrm>
        </p:spPr>
        <p:txBody>
          <a:bodyPr/>
          <a:lstStyle/>
          <a:p>
            <a:pPr eaLnBrk="1" hangingPunct="1"/>
            <a:endParaRPr lang="en-US" altLang="en-US" dirty="0"/>
          </a:p>
        </p:txBody>
      </p:sp>
      <p:sp>
        <p:nvSpPr>
          <p:cNvPr id="18437" name="Rectangle 3"/>
          <p:cNvSpPr>
            <a:spLocks noGrp="1" noChangeArrowheads="1"/>
          </p:cNvSpPr>
          <p:nvPr>
            <p:ph type="subTitle" idx="1"/>
          </p:nvPr>
        </p:nvSpPr>
        <p:spPr/>
        <p:txBody>
          <a:bodyPr/>
          <a:lstStyle/>
          <a:p>
            <a:pPr eaLnBrk="1" hangingPunct="1"/>
            <a:endParaRPr lang="en-US" altLang="en-US" dirty="0"/>
          </a:p>
        </p:txBody>
      </p:sp>
      <p:sp>
        <p:nvSpPr>
          <p:cNvPr id="18439" name="AutoShape 2808"/>
          <p:cNvSpPr>
            <a:spLocks noChangeArrowheads="1"/>
          </p:cNvSpPr>
          <p:nvPr/>
        </p:nvSpPr>
        <p:spPr bwMode="gray">
          <a:xfrm>
            <a:off x="493713" y="998538"/>
            <a:ext cx="184150" cy="400050"/>
          </a:xfrm>
          <a:prstGeom prst="chevron">
            <a:avLst>
              <a:gd name="adj"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zh-CN" altLang="en-US" sz="2000" b="1">
              <a:solidFill>
                <a:srgbClr val="BBE0E3"/>
              </a:solidFill>
              <a:latin typeface="Lucida Sans Unicode" panose="020B0602030504020204" pitchFamily="34" charset="0"/>
              <a:ea typeface="굴림" pitchFamily="34" charset="-127"/>
            </a:endParaRPr>
          </a:p>
        </p:txBody>
      </p:sp>
      <p:sp>
        <p:nvSpPr>
          <p:cNvPr id="18440" name="Rectangle 1026"/>
          <p:cNvSpPr>
            <a:spLocks noChangeArrowheads="1"/>
          </p:cNvSpPr>
          <p:nvPr/>
        </p:nvSpPr>
        <p:spPr bwMode="black">
          <a:xfrm>
            <a:off x="685800" y="4581525"/>
            <a:ext cx="7608888"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endParaRPr lang="en-US" altLang="ko-KR" b="1" dirty="0">
              <a:solidFill>
                <a:srgbClr val="006600"/>
              </a:solidFill>
              <a:latin typeface="Verdana" panose="020B0604030504040204" pitchFamily="34" charset="0"/>
              <a:ea typeface="굴림" pitchFamily="34" charset="-127"/>
            </a:endParaRPr>
          </a:p>
          <a:p>
            <a:pPr algn="ctr" eaLnBrk="1" hangingPunct="1">
              <a:lnSpc>
                <a:spcPct val="80000"/>
              </a:lnSpc>
              <a:spcBef>
                <a:spcPct val="0"/>
              </a:spcBef>
              <a:buFontTx/>
              <a:buNone/>
            </a:pPr>
            <a:endParaRPr lang="en-US" altLang="ko-KR" b="1" dirty="0">
              <a:solidFill>
                <a:srgbClr val="006600"/>
              </a:solidFill>
              <a:latin typeface="Verdana" panose="020B0604030504040204" pitchFamily="34" charset="0"/>
              <a:ea typeface="굴림" pitchFamily="34" charset="-127"/>
            </a:endParaRPr>
          </a:p>
        </p:txBody>
      </p:sp>
      <p:sp>
        <p:nvSpPr>
          <p:cNvPr id="2" name="Rectangle 1"/>
          <p:cNvSpPr/>
          <p:nvPr/>
        </p:nvSpPr>
        <p:spPr>
          <a:xfrm>
            <a:off x="0" y="5547214"/>
            <a:ext cx="9144000" cy="1321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07"/>
            <a:ext cx="9144000" cy="8613576"/>
          </a:xfrm>
          <a:prstGeom prst="rect">
            <a:avLst/>
          </a:prstGeom>
        </p:spPr>
      </p:pic>
      <p:pic>
        <p:nvPicPr>
          <p:cNvPr id="18446" name="Pictur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229319" y="5820615"/>
            <a:ext cx="2777816" cy="1069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2" name="TextBox 1"/>
          <p:cNvSpPr txBox="1">
            <a:spLocks noChangeArrowheads="1"/>
          </p:cNvSpPr>
          <p:nvPr/>
        </p:nvSpPr>
        <p:spPr bwMode="auto">
          <a:xfrm>
            <a:off x="-142967" y="-61049"/>
            <a:ext cx="7161294" cy="2816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ZA" altLang="en-US" sz="2800" b="1" dirty="0"/>
              <a:t> </a:t>
            </a:r>
            <a:r>
              <a:rPr lang="en-ZA" altLang="en-US" sz="2000" b="1" dirty="0">
                <a:latin typeface="Arial Narrow" panose="020B0606020202030204" pitchFamily="34" charset="0"/>
              </a:rPr>
              <a:t>PRESENTATION TO THE SELECT COMMITTEE ON SECURITY AND JUSTICE</a:t>
            </a:r>
          </a:p>
          <a:p>
            <a:pPr algn="ctr" eaLnBrk="1" hangingPunct="1">
              <a:lnSpc>
                <a:spcPct val="150000"/>
              </a:lnSpc>
              <a:spcBef>
                <a:spcPct val="0"/>
              </a:spcBef>
              <a:buFontTx/>
              <a:buNone/>
            </a:pPr>
            <a:r>
              <a:rPr lang="en-ZA" altLang="en-US" sz="2000" b="1" dirty="0">
                <a:latin typeface="Arial Narrow" panose="020B0606020202030204" pitchFamily="34" charset="0"/>
              </a:rPr>
              <a:t>2022/23 APP AND BUDGET ALLOCATION FOR VOTE 21:</a:t>
            </a:r>
          </a:p>
          <a:p>
            <a:pPr algn="ctr" eaLnBrk="1" hangingPunct="1">
              <a:lnSpc>
                <a:spcPct val="150000"/>
              </a:lnSpc>
              <a:spcBef>
                <a:spcPct val="0"/>
              </a:spcBef>
              <a:buFontTx/>
              <a:buNone/>
            </a:pPr>
            <a:endParaRPr lang="en-ZA" altLang="en-US" sz="1000" b="1" dirty="0">
              <a:latin typeface="Arial Narrow" panose="020B0606020202030204" pitchFamily="34" charset="0"/>
            </a:endParaRPr>
          </a:p>
          <a:p>
            <a:pPr algn="ctr" eaLnBrk="1" hangingPunct="1">
              <a:lnSpc>
                <a:spcPct val="150000"/>
              </a:lnSpc>
              <a:spcBef>
                <a:spcPct val="0"/>
              </a:spcBef>
              <a:buFontTx/>
              <a:buNone/>
            </a:pPr>
            <a:r>
              <a:rPr lang="en-ZA" altLang="en-US" sz="2200" b="1" dirty="0">
                <a:latin typeface="Arial Narrow" panose="020B0606020202030204" pitchFamily="34" charset="0"/>
              </a:rPr>
              <a:t>Civilian Secretariat for Police Service</a:t>
            </a:r>
          </a:p>
          <a:p>
            <a:pPr algn="ctr" eaLnBrk="1" hangingPunct="1">
              <a:lnSpc>
                <a:spcPct val="150000"/>
              </a:lnSpc>
              <a:spcBef>
                <a:spcPct val="0"/>
              </a:spcBef>
              <a:buFontTx/>
              <a:buNone/>
            </a:pPr>
            <a:r>
              <a:rPr lang="en-US" altLang="en-US" sz="1800" b="1" dirty="0">
                <a:latin typeface="Arial Narrow" panose="020B0606020202030204" pitchFamily="34" charset="0"/>
                <a:ea typeface="ＭＳ Ｐゴシック" panose="020B0600070205080204" pitchFamily="34" charset="-128"/>
              </a:rPr>
              <a:t>4 May 2022</a:t>
            </a:r>
            <a:endParaRPr lang="en-ZA" altLang="en-US" sz="1800" b="1"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xmlns="" val="41123585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4"/>
          <p:cNvSpPr txBox="1">
            <a:spLocks noChangeArrowheads="1"/>
          </p:cNvSpPr>
          <p:nvPr/>
        </p:nvSpPr>
        <p:spPr bwMode="auto">
          <a:xfrm>
            <a:off x="2733" y="115297"/>
            <a:ext cx="9144000"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sz="2400" b="1" cap="small" dirty="0">
                <a:latin typeface="Arial Narrow" panose="020B0606020202030204" pitchFamily="34" charset="0"/>
              </a:rPr>
              <a:t>               </a:t>
            </a:r>
            <a:r>
              <a:rPr lang="en-US" sz="3000" b="1" cap="small" dirty="0">
                <a:latin typeface="Arial Narrow" panose="020B0606020202030204" pitchFamily="34" charset="0"/>
              </a:rPr>
              <a:t>REVISED OUTCOMES</a:t>
            </a:r>
          </a:p>
        </p:txBody>
      </p:sp>
      <p:sp>
        <p:nvSpPr>
          <p:cNvPr id="25606" name="Rectangle 3"/>
          <p:cNvSpPr txBox="1">
            <a:spLocks noChangeArrowheads="1"/>
          </p:cNvSpPr>
          <p:nvPr/>
        </p:nvSpPr>
        <p:spPr bwMode="auto">
          <a:xfrm>
            <a:off x="-394494" y="1137982"/>
            <a:ext cx="8858250" cy="5491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Char char="•"/>
            </a:pPr>
            <a:endParaRPr lang="en-US" altLang="en-US" sz="2000">
              <a:latin typeface="Arial" panose="020B0604020202020204" pitchFamily="34" charset="0"/>
              <a:cs typeface="Calibri" panose="020F0502020204030204"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175578134"/>
              </p:ext>
            </p:extLst>
          </p:nvPr>
        </p:nvGraphicFramePr>
        <p:xfrm>
          <a:off x="234636" y="1219303"/>
          <a:ext cx="8680194" cy="5548190"/>
        </p:xfrm>
        <a:graphic>
          <a:graphicData uri="http://schemas.openxmlformats.org/drawingml/2006/table">
            <a:tbl>
              <a:tblPr firstRow="1" firstCol="1" bandRow="1"/>
              <a:tblGrid>
                <a:gridCol w="4107790">
                  <a:extLst>
                    <a:ext uri="{9D8B030D-6E8A-4147-A177-3AD203B41FA5}">
                      <a16:colId xmlns:a16="http://schemas.microsoft.com/office/drawing/2014/main" xmlns="" val="1242934864"/>
                    </a:ext>
                  </a:extLst>
                </a:gridCol>
                <a:gridCol w="4386923">
                  <a:extLst>
                    <a:ext uri="{9D8B030D-6E8A-4147-A177-3AD203B41FA5}">
                      <a16:colId xmlns:a16="http://schemas.microsoft.com/office/drawing/2014/main" xmlns="" val="1763927561"/>
                    </a:ext>
                  </a:extLst>
                </a:gridCol>
                <a:gridCol w="185481">
                  <a:extLst>
                    <a:ext uri="{9D8B030D-6E8A-4147-A177-3AD203B41FA5}">
                      <a16:colId xmlns:a16="http://schemas.microsoft.com/office/drawing/2014/main" xmlns="" val="1134767233"/>
                    </a:ext>
                  </a:extLst>
                </a:gridCol>
              </a:tblGrid>
              <a:tr h="487007">
                <a:tc rowSpan="2">
                  <a:txBody>
                    <a:bodyPr/>
                    <a:lstStyle/>
                    <a:p>
                      <a:pPr marL="0" marR="0" algn="just">
                        <a:lnSpc>
                          <a:spcPct val="150000"/>
                        </a:lnSpc>
                        <a:spcBef>
                          <a:spcPts val="0"/>
                        </a:spcBef>
                        <a:spcAft>
                          <a:spcPts val="0"/>
                        </a:spcAft>
                      </a:pPr>
                      <a:r>
                        <a:rPr lang="en-GB" sz="11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MTSF Priority</a:t>
                      </a:r>
                    </a:p>
                    <a:p>
                      <a:pPr marL="0" marR="0" algn="just">
                        <a:lnSpc>
                          <a:spcPct val="150000"/>
                        </a:lnSpc>
                        <a:spcBef>
                          <a:spcPts val="0"/>
                        </a:spcBef>
                        <a:spcAft>
                          <a:spcPts val="0"/>
                        </a:spcAft>
                      </a:pPr>
                      <a:endParaRPr lang="en-US" sz="1100" dirty="0">
                        <a:solidFill>
                          <a:schemeClr val="tx1"/>
                        </a:solidFill>
                        <a:effectLst/>
                        <a:latin typeface="Arial Narrow" panose="020B0606020202030204" pitchFamily="34" charset="0"/>
                        <a:ea typeface="MS Mincho"/>
                        <a:cs typeface="Times New Roman" panose="02020603050405020304" pitchFamily="18" charset="0"/>
                      </a:endParaRPr>
                    </a:p>
                    <a:p>
                      <a:pPr marL="0" marR="0" algn="just">
                        <a:lnSpc>
                          <a:spcPct val="150000"/>
                        </a:lnSpc>
                        <a:spcBef>
                          <a:spcPts val="0"/>
                        </a:spcBef>
                        <a:spcAft>
                          <a:spcPts val="0"/>
                        </a:spcAft>
                      </a:pPr>
                      <a:r>
                        <a:rPr lang="en-GB" sz="11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Outcome</a:t>
                      </a:r>
                      <a:endParaRPr lang="en-US" sz="1100" dirty="0">
                        <a:solidFill>
                          <a:schemeClr val="tx1"/>
                        </a:solidFill>
                        <a:effectLst/>
                        <a:latin typeface="Arial Narrow" panose="020B0606020202030204" pitchFamily="34" charset="0"/>
                        <a:ea typeface="MS Mincho"/>
                        <a:cs typeface="Times New Roman" panose="02020603050405020304" pitchFamily="18" charset="0"/>
                      </a:endParaRPr>
                    </a:p>
                  </a:txBody>
                  <a:tcPr marL="45019" marR="45019" marT="0" marB="0" anchor="ctr">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solidFill>
                      <a:srgbClr val="339933">
                        <a:alpha val="77647"/>
                      </a:srgbClr>
                    </a:solidFill>
                  </a:tcPr>
                </a:tc>
                <a:tc gridSpan="2">
                  <a:txBody>
                    <a:bodyPr/>
                    <a:lstStyle/>
                    <a:p>
                      <a:pPr marL="0" marR="0" algn="just">
                        <a:lnSpc>
                          <a:spcPct val="150000"/>
                        </a:lnSpc>
                        <a:spcBef>
                          <a:spcPts val="0"/>
                        </a:spcBef>
                        <a:spcAft>
                          <a:spcPts val="0"/>
                        </a:spcAft>
                      </a:pPr>
                      <a:r>
                        <a:rPr lang="en-GB" sz="1100" b="1" i="1">
                          <a:solidFill>
                            <a:srgbClr val="024522"/>
                          </a:solidFill>
                          <a:effectLst/>
                          <a:latin typeface="Arial Narrow" panose="020B0606020202030204" pitchFamily="34" charset="0"/>
                          <a:ea typeface="Calibri" panose="020F0502020204030204" pitchFamily="34" charset="0"/>
                          <a:cs typeface="Times New Roman" panose="02020603050405020304" pitchFamily="18" charset="0"/>
                        </a:rPr>
                        <a:t>Priority 1: A Capable, Ethical and Developmental State </a:t>
                      </a:r>
                      <a:endParaRPr lang="en-US" sz="1100">
                        <a:effectLst/>
                        <a:latin typeface="Arial Narrow" panose="020B0606020202030204" pitchFamily="34" charset="0"/>
                        <a:ea typeface="MS Mincho"/>
                        <a:cs typeface="Times New Roman" panose="02020603050405020304" pitchFamily="18" charset="0"/>
                      </a:endParaRPr>
                    </a:p>
                    <a:p>
                      <a:pPr marL="0" marR="0" algn="just">
                        <a:lnSpc>
                          <a:spcPct val="150000"/>
                        </a:lnSpc>
                        <a:spcBef>
                          <a:spcPts val="0"/>
                        </a:spcBef>
                        <a:spcAft>
                          <a:spcPts val="0"/>
                        </a:spcAft>
                      </a:pPr>
                      <a:r>
                        <a:rPr lang="en-GB" sz="1100" b="1" i="1">
                          <a:solidFill>
                            <a:srgbClr val="024522"/>
                          </a:solidFill>
                          <a:effectLst/>
                          <a:latin typeface="Arial Narrow" panose="020B0606020202030204" pitchFamily="34" charset="0"/>
                          <a:ea typeface="Calibri" panose="020F0502020204030204" pitchFamily="34" charset="0"/>
                          <a:cs typeface="Times New Roman" panose="02020603050405020304" pitchFamily="18" charset="0"/>
                        </a:rPr>
                        <a:t>Priority 6: Social Cohesion and Safe Communities</a:t>
                      </a:r>
                      <a:endParaRPr lang="en-US" sz="1100">
                        <a:effectLst/>
                        <a:latin typeface="Arial Narrow" panose="020B0606020202030204" pitchFamily="34" charset="0"/>
                        <a:ea typeface="MS Mincho"/>
                        <a:cs typeface="Times New Roman" panose="02020603050405020304" pitchFamily="18" charset="0"/>
                      </a:endParaRPr>
                    </a:p>
                  </a:txBody>
                  <a:tcPr marL="45019" marR="45019" marT="0" marB="0" anchor="ctr">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xmlns="" val="1127301342"/>
                  </a:ext>
                </a:extLst>
              </a:tr>
              <a:tr h="247812">
                <a:tc vMerge="1">
                  <a:txBody>
                    <a:bodyPr/>
                    <a:lstStyle/>
                    <a:p>
                      <a:endParaRPr lang="en-US"/>
                    </a:p>
                  </a:txBody>
                  <a:tcPr/>
                </a:tc>
                <a:tc>
                  <a:txBody>
                    <a:bodyPr/>
                    <a:lstStyle/>
                    <a:p>
                      <a:pPr marL="0" marR="0" algn="just">
                        <a:lnSpc>
                          <a:spcPct val="150000"/>
                        </a:lnSpc>
                        <a:spcBef>
                          <a:spcPts val="0"/>
                        </a:spcBef>
                        <a:spcAft>
                          <a:spcPts val="0"/>
                        </a:spcAft>
                      </a:pPr>
                      <a:r>
                        <a:rPr lang="en-GB" sz="11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Outcome Indicator</a:t>
                      </a:r>
                      <a:endParaRPr lang="en-US" sz="1100" dirty="0">
                        <a:effectLst/>
                        <a:latin typeface="Arial Narrow" panose="020B0606020202030204" pitchFamily="34" charset="0"/>
                        <a:ea typeface="MS Mincho"/>
                        <a:cs typeface="Times New Roman" panose="02020603050405020304" pitchFamily="18"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solidFill>
                      <a:srgbClr val="024522"/>
                    </a:solidFill>
                  </a:tcPr>
                </a:tc>
                <a:tc rowSpan="11">
                  <a:txBody>
                    <a:bodyPr/>
                    <a:lstStyle/>
                    <a:p>
                      <a:endParaRPr lang="en-US" sz="1100" dirty="0">
                        <a:latin typeface="Arial Narrow" panose="020B0606020202030204" pitchFamily="34"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solidFill>
                      <a:srgbClr val="024522"/>
                    </a:solidFill>
                  </a:tcPr>
                </a:tc>
                <a:extLst>
                  <a:ext uri="{0D108BD9-81ED-4DB2-BD59-A6C34878D82A}">
                    <a16:rowId xmlns:a16="http://schemas.microsoft.com/office/drawing/2014/main" xmlns="" val="3722775226"/>
                  </a:ext>
                </a:extLst>
              </a:tr>
              <a:tr h="315035">
                <a:tc rowSpan="3">
                  <a:txBody>
                    <a:bodyPr/>
                    <a:lstStyle/>
                    <a:p>
                      <a:pPr marL="156845" marR="0" indent="-156845">
                        <a:lnSpc>
                          <a:spcPct val="150000"/>
                        </a:lnSpc>
                        <a:spcBef>
                          <a:spcPts val="0"/>
                        </a:spcBef>
                        <a:spcAft>
                          <a:spcPts val="0"/>
                        </a:spcAft>
                      </a:pPr>
                      <a:r>
                        <a:rPr lang="en-GB" sz="1100" b="1" dirty="0">
                          <a:solidFill>
                            <a:srgbClr val="024522"/>
                          </a:solidFill>
                          <a:effectLst/>
                          <a:latin typeface="Arial Narrow" panose="020B0606020202030204" pitchFamily="34" charset="0"/>
                          <a:ea typeface="Calibri" panose="020F0502020204030204" pitchFamily="34" charset="0"/>
                          <a:cs typeface="Times New Roman" panose="02020603050405020304" pitchFamily="18" charset="0"/>
                        </a:rPr>
                        <a:t>1. </a:t>
                      </a:r>
                      <a:r>
                        <a:rPr lang="en-GB" sz="1100" b="1" dirty="0">
                          <a:effectLst/>
                          <a:latin typeface="Arial Narrow" panose="020B0606020202030204" pitchFamily="34" charset="0"/>
                          <a:ea typeface="Calibri" panose="020F0502020204030204" pitchFamily="34" charset="0"/>
                          <a:cs typeface="Times New Roman" panose="02020603050405020304" pitchFamily="18" charset="0"/>
                        </a:rPr>
                        <a:t>Strengthened community-police relations</a:t>
                      </a:r>
                      <a:endParaRPr lang="en-US" sz="1100" dirty="0">
                        <a:effectLst/>
                        <a:latin typeface="Arial Narrow" panose="020B0606020202030204" pitchFamily="34" charset="0"/>
                        <a:ea typeface="MS Mincho"/>
                        <a:cs typeface="Times New Roman" panose="02020603050405020304" pitchFamily="18"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tcPr>
                </a:tc>
                <a:tc>
                  <a:txBody>
                    <a:bodyPr/>
                    <a:lstStyle/>
                    <a:p>
                      <a:pPr marL="233045" marR="0" indent="-233045" algn="just">
                        <a:lnSpc>
                          <a:spcPct val="150000"/>
                        </a:lnSpc>
                        <a:spcBef>
                          <a:spcPts val="0"/>
                        </a:spcBef>
                        <a:spcAft>
                          <a:spcPts val="0"/>
                        </a:spcAft>
                      </a:pPr>
                      <a:r>
                        <a:rPr lang="en-GB" sz="1100" b="1" dirty="0">
                          <a:solidFill>
                            <a:srgbClr val="024522"/>
                          </a:solidFill>
                          <a:effectLst/>
                          <a:latin typeface="Arial Narrow" panose="020B0606020202030204" pitchFamily="34" charset="0"/>
                          <a:ea typeface="Calibri" panose="020F0502020204030204" pitchFamily="34" charset="0"/>
                          <a:cs typeface="Times New Roman" panose="02020603050405020304" pitchFamily="18" charset="0"/>
                        </a:rPr>
                        <a:t>1.1 </a:t>
                      </a:r>
                      <a:r>
                        <a:rPr lang="en-GB" sz="1100" dirty="0">
                          <a:effectLst/>
                          <a:latin typeface="Arial Narrow" panose="020B0606020202030204" pitchFamily="34" charset="0"/>
                          <a:ea typeface="Calibri" panose="020F0502020204030204" pitchFamily="34" charset="0"/>
                          <a:cs typeface="Times New Roman" panose="02020603050405020304" pitchFamily="18" charset="0"/>
                        </a:rPr>
                        <a:t>Percentage of functional Community Policing Forums </a:t>
                      </a:r>
                      <a:endParaRPr lang="en-US" sz="1100" dirty="0">
                        <a:effectLst/>
                        <a:latin typeface="Arial Narrow" panose="020B0606020202030204" pitchFamily="34" charset="0"/>
                        <a:ea typeface="MS Mincho"/>
                        <a:cs typeface="Times New Roman" panose="02020603050405020304" pitchFamily="18"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4288393685"/>
                  </a:ext>
                </a:extLst>
              </a:tr>
              <a:tr h="472551">
                <a:tc vMerge="1">
                  <a:txBody>
                    <a:bodyPr/>
                    <a:lstStyle/>
                    <a:p>
                      <a:endParaRPr lang="en-US"/>
                    </a:p>
                  </a:txBody>
                  <a:tcPr/>
                </a:tc>
                <a:tc>
                  <a:txBody>
                    <a:bodyPr/>
                    <a:lstStyle/>
                    <a:p>
                      <a:pPr marL="213360" marR="0" indent="-213360" algn="just">
                        <a:lnSpc>
                          <a:spcPct val="150000"/>
                        </a:lnSpc>
                        <a:spcBef>
                          <a:spcPts val="0"/>
                        </a:spcBef>
                        <a:spcAft>
                          <a:spcPts val="0"/>
                        </a:spcAft>
                      </a:pPr>
                      <a:r>
                        <a:rPr lang="en-GB" sz="1100" b="1" dirty="0">
                          <a:solidFill>
                            <a:srgbClr val="024522"/>
                          </a:solidFill>
                          <a:effectLst/>
                          <a:latin typeface="Arial Narrow" panose="020B0606020202030204" pitchFamily="34" charset="0"/>
                          <a:ea typeface="Calibri" panose="020F0502020204030204" pitchFamily="34" charset="0"/>
                          <a:cs typeface="Times New Roman" panose="02020603050405020304" pitchFamily="18" charset="0"/>
                        </a:rPr>
                        <a:t>1.2 </a:t>
                      </a:r>
                      <a:r>
                        <a:rPr lang="en-GB" sz="1100" dirty="0">
                          <a:effectLst/>
                          <a:latin typeface="Arial Narrow" panose="020B0606020202030204" pitchFamily="34" charset="0"/>
                          <a:ea typeface="Calibri" panose="020F0502020204030204" pitchFamily="34" charset="0"/>
                          <a:cs typeface="Times New Roman" panose="02020603050405020304" pitchFamily="18" charset="0"/>
                        </a:rPr>
                        <a:t>Percentage of households satisfied with the service provided by the police</a:t>
                      </a:r>
                      <a:endParaRPr lang="en-US" sz="1100" dirty="0">
                        <a:effectLst/>
                        <a:latin typeface="Arial Narrow" panose="020B0606020202030204" pitchFamily="34" charset="0"/>
                        <a:ea typeface="MS Mincho"/>
                        <a:cs typeface="Times New Roman" panose="02020603050405020304" pitchFamily="18"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114061369"/>
                  </a:ext>
                </a:extLst>
              </a:tr>
              <a:tr h="315035">
                <a:tc vMerge="1">
                  <a:txBody>
                    <a:bodyPr/>
                    <a:lstStyle/>
                    <a:p>
                      <a:endParaRPr lang="en-US"/>
                    </a:p>
                  </a:txBody>
                  <a:tcPr/>
                </a:tc>
                <a:tc>
                  <a:txBody>
                    <a:bodyPr/>
                    <a:lstStyle/>
                    <a:p>
                      <a:pPr marL="213360" marR="0" indent="-213360" algn="just">
                        <a:lnSpc>
                          <a:spcPct val="150000"/>
                        </a:lnSpc>
                        <a:spcBef>
                          <a:spcPts val="0"/>
                        </a:spcBef>
                        <a:spcAft>
                          <a:spcPts val="0"/>
                        </a:spcAft>
                      </a:pPr>
                      <a:r>
                        <a:rPr lang="en-GB" sz="1100" b="1" dirty="0">
                          <a:solidFill>
                            <a:srgbClr val="024522"/>
                          </a:solidFill>
                          <a:effectLst/>
                          <a:latin typeface="Arial Narrow" panose="020B0606020202030204" pitchFamily="34" charset="0"/>
                          <a:ea typeface="Calibri" panose="020F0502020204030204" pitchFamily="34" charset="0"/>
                          <a:cs typeface="Times New Roman" panose="02020603050405020304" pitchFamily="18" charset="0"/>
                        </a:rPr>
                        <a:t>1.3</a:t>
                      </a:r>
                      <a:r>
                        <a:rPr lang="en-GB" sz="1100" dirty="0">
                          <a:effectLst/>
                          <a:latin typeface="Arial Narrow" panose="020B0606020202030204" pitchFamily="34" charset="0"/>
                          <a:ea typeface="Calibri" panose="020F0502020204030204" pitchFamily="34" charset="0"/>
                          <a:cs typeface="Times New Roman" panose="02020603050405020304" pitchFamily="18" charset="0"/>
                        </a:rPr>
                        <a:t> Percentage change in the levels of community trust in the police</a:t>
                      </a:r>
                      <a:endParaRPr lang="en-US" sz="1100" dirty="0">
                        <a:effectLst/>
                        <a:latin typeface="Arial Narrow" panose="020B0606020202030204" pitchFamily="34" charset="0"/>
                        <a:ea typeface="MS Mincho"/>
                        <a:cs typeface="Times New Roman" panose="02020603050405020304" pitchFamily="18"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309469216"/>
                  </a:ext>
                </a:extLst>
              </a:tr>
              <a:tr h="322592">
                <a:tc rowSpan="3">
                  <a:txBody>
                    <a:bodyPr/>
                    <a:lstStyle/>
                    <a:p>
                      <a:pPr marL="213995" marR="0" indent="-213995">
                        <a:lnSpc>
                          <a:spcPct val="150000"/>
                        </a:lnSpc>
                        <a:spcBef>
                          <a:spcPts val="0"/>
                        </a:spcBef>
                        <a:spcAft>
                          <a:spcPts val="0"/>
                        </a:spcAft>
                      </a:pPr>
                      <a:r>
                        <a:rPr lang="en-GB" sz="1100" b="1" dirty="0">
                          <a:solidFill>
                            <a:srgbClr val="024522"/>
                          </a:solidFill>
                          <a:effectLst/>
                          <a:latin typeface="Arial Narrow" panose="020B0606020202030204" pitchFamily="34" charset="0"/>
                          <a:ea typeface="Calibri" panose="020F0502020204030204" pitchFamily="34" charset="0"/>
                          <a:cs typeface="Times New Roman" panose="02020603050405020304" pitchFamily="18" charset="0"/>
                        </a:rPr>
                        <a:t>2.   </a:t>
                      </a:r>
                      <a:r>
                        <a:rPr lang="en-GB" sz="1100" b="1" dirty="0">
                          <a:effectLst/>
                          <a:latin typeface="Arial Narrow" panose="020B0606020202030204" pitchFamily="34" charset="0"/>
                          <a:ea typeface="Calibri" panose="020F0502020204030204" pitchFamily="34" charset="0"/>
                          <a:cs typeface="Times New Roman" panose="02020603050405020304" pitchFamily="18" charset="0"/>
                        </a:rPr>
                        <a:t>Transformed and accountable police service</a:t>
                      </a:r>
                      <a:endParaRPr lang="en-US" sz="1100" dirty="0">
                        <a:effectLst/>
                        <a:latin typeface="Arial Narrow" panose="020B0606020202030204" pitchFamily="34" charset="0"/>
                        <a:ea typeface="MS Mincho"/>
                        <a:cs typeface="Times New Roman" panose="02020603050405020304" pitchFamily="18"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tcPr>
                </a:tc>
                <a:tc>
                  <a:txBody>
                    <a:bodyPr/>
                    <a:lstStyle/>
                    <a:p>
                      <a:pPr marL="189865" marR="0" indent="-189865" algn="just">
                        <a:lnSpc>
                          <a:spcPct val="150000"/>
                        </a:lnSpc>
                        <a:spcBef>
                          <a:spcPts val="0"/>
                        </a:spcBef>
                        <a:spcAft>
                          <a:spcPts val="0"/>
                        </a:spcAft>
                      </a:pPr>
                      <a:r>
                        <a:rPr lang="en-GB" sz="1100" b="1" dirty="0">
                          <a:solidFill>
                            <a:srgbClr val="024522"/>
                          </a:solidFill>
                          <a:effectLst/>
                          <a:latin typeface="Arial Narrow" panose="020B0606020202030204" pitchFamily="34" charset="0"/>
                          <a:ea typeface="Calibri" panose="020F0502020204030204" pitchFamily="34" charset="0"/>
                          <a:cs typeface="Times New Roman" panose="02020603050405020304" pitchFamily="18" charset="0"/>
                        </a:rPr>
                        <a:t>2.1</a:t>
                      </a:r>
                      <a:r>
                        <a:rPr lang="en-GB" sz="1100" dirty="0">
                          <a:effectLst/>
                          <a:latin typeface="Arial Narrow" panose="020B0606020202030204" pitchFamily="34" charset="0"/>
                          <a:ea typeface="Calibri" panose="020F0502020204030204" pitchFamily="34" charset="0"/>
                          <a:cs typeface="Times New Roman" panose="02020603050405020304" pitchFamily="18" charset="0"/>
                        </a:rPr>
                        <a:t> Percentage change in the number of civil claims against the police</a:t>
                      </a:r>
                      <a:endParaRPr lang="en-US" sz="1100" dirty="0">
                        <a:effectLst/>
                        <a:latin typeface="Arial Narrow" panose="020B0606020202030204" pitchFamily="34" charset="0"/>
                        <a:ea typeface="MS Mincho"/>
                        <a:cs typeface="Times New Roman" panose="02020603050405020304" pitchFamily="18"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453962416"/>
                  </a:ext>
                </a:extLst>
              </a:tr>
              <a:tr h="487007">
                <a:tc vMerge="1">
                  <a:txBody>
                    <a:bodyPr/>
                    <a:lstStyle/>
                    <a:p>
                      <a:endParaRPr lang="en-US"/>
                    </a:p>
                  </a:txBody>
                  <a:tcPr/>
                </a:tc>
                <a:tc>
                  <a:txBody>
                    <a:bodyPr/>
                    <a:lstStyle/>
                    <a:p>
                      <a:pPr marL="189865" marR="0" indent="-189865" algn="just">
                        <a:lnSpc>
                          <a:spcPct val="150000"/>
                        </a:lnSpc>
                        <a:spcBef>
                          <a:spcPts val="0"/>
                        </a:spcBef>
                        <a:spcAft>
                          <a:spcPts val="0"/>
                        </a:spcAft>
                      </a:pPr>
                      <a:r>
                        <a:rPr lang="en-GB" sz="1100" b="1" dirty="0">
                          <a:solidFill>
                            <a:srgbClr val="024522"/>
                          </a:solidFill>
                          <a:effectLst/>
                          <a:latin typeface="Arial Narrow" panose="020B0606020202030204" pitchFamily="34" charset="0"/>
                          <a:ea typeface="Calibri" panose="020F0502020204030204" pitchFamily="34" charset="0"/>
                          <a:cs typeface="Times New Roman" panose="02020603050405020304" pitchFamily="18" charset="0"/>
                        </a:rPr>
                        <a:t>2.2</a:t>
                      </a:r>
                      <a:r>
                        <a:rPr lang="en-GB" sz="1100" dirty="0">
                          <a:effectLst/>
                          <a:latin typeface="Arial Narrow" panose="020B0606020202030204" pitchFamily="34" charset="0"/>
                          <a:ea typeface="Calibri" panose="020F0502020204030204" pitchFamily="34" charset="0"/>
                          <a:cs typeface="Times New Roman" panose="02020603050405020304" pitchFamily="18" charset="0"/>
                        </a:rPr>
                        <a:t> Percentage change in the number of complaints recorded against the police that are resolved</a:t>
                      </a:r>
                      <a:endParaRPr lang="en-US" sz="1100" dirty="0">
                        <a:effectLst/>
                        <a:latin typeface="Arial Narrow" panose="020B0606020202030204" pitchFamily="34" charset="0"/>
                        <a:ea typeface="MS Mincho"/>
                        <a:cs typeface="Times New Roman" panose="02020603050405020304" pitchFamily="18"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687901068"/>
                  </a:ext>
                </a:extLst>
              </a:tr>
              <a:tr h="630069">
                <a:tc vMerge="1">
                  <a:txBody>
                    <a:bodyPr/>
                    <a:lstStyle/>
                    <a:p>
                      <a:endParaRPr lang="en-US"/>
                    </a:p>
                  </a:txBody>
                  <a:tcPr/>
                </a:tc>
                <a:tc>
                  <a:txBody>
                    <a:bodyPr/>
                    <a:lstStyle/>
                    <a:p>
                      <a:pPr marL="189865" marR="0" indent="-189865" algn="just">
                        <a:lnSpc>
                          <a:spcPct val="150000"/>
                        </a:lnSpc>
                        <a:spcBef>
                          <a:spcPts val="0"/>
                        </a:spcBef>
                        <a:spcAft>
                          <a:spcPts val="0"/>
                        </a:spcAft>
                      </a:pPr>
                      <a:r>
                        <a:rPr lang="en-GB" sz="1100" b="1" dirty="0">
                          <a:solidFill>
                            <a:srgbClr val="024522"/>
                          </a:solidFill>
                          <a:effectLst/>
                          <a:latin typeface="Arial Narrow" panose="020B0606020202030204" pitchFamily="34" charset="0"/>
                          <a:ea typeface="Calibri" panose="020F0502020204030204" pitchFamily="34" charset="0"/>
                          <a:cs typeface="Times New Roman" panose="02020603050405020304" pitchFamily="18" charset="0"/>
                        </a:rPr>
                        <a:t>2.3</a:t>
                      </a:r>
                      <a:r>
                        <a:rPr lang="en-GB" sz="1100" dirty="0">
                          <a:effectLst/>
                          <a:latin typeface="Arial Narrow" panose="020B0606020202030204" pitchFamily="34" charset="0"/>
                          <a:ea typeface="Calibri" panose="020F0502020204030204" pitchFamily="34" charset="0"/>
                          <a:cs typeface="Times New Roman" panose="02020603050405020304" pitchFamily="18" charset="0"/>
                        </a:rPr>
                        <a:t> Percentage change in the number of SAPS misconduct cases recommended for disciplinary action by IPID</a:t>
                      </a:r>
                      <a:endParaRPr lang="en-US" sz="1100" dirty="0">
                        <a:effectLst/>
                        <a:latin typeface="Arial Narrow" panose="020B0606020202030204" pitchFamily="34" charset="0"/>
                        <a:ea typeface="MS Mincho"/>
                        <a:cs typeface="Times New Roman" panose="02020603050405020304" pitchFamily="18"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676729727"/>
                  </a:ext>
                </a:extLst>
              </a:tr>
              <a:tr h="472551">
                <a:tc>
                  <a:txBody>
                    <a:bodyPr/>
                    <a:lstStyle/>
                    <a:p>
                      <a:pPr marL="156845" marR="0" indent="-156845">
                        <a:lnSpc>
                          <a:spcPct val="150000"/>
                        </a:lnSpc>
                        <a:spcBef>
                          <a:spcPts val="0"/>
                        </a:spcBef>
                        <a:spcAft>
                          <a:spcPts val="0"/>
                        </a:spcAft>
                      </a:pPr>
                      <a:r>
                        <a:rPr lang="en-GB" sz="1100" b="1" dirty="0">
                          <a:solidFill>
                            <a:srgbClr val="024522"/>
                          </a:solidFill>
                          <a:effectLst/>
                          <a:latin typeface="Arial Narrow" panose="020B0606020202030204" pitchFamily="34" charset="0"/>
                          <a:ea typeface="Calibri" panose="020F0502020204030204" pitchFamily="34" charset="0"/>
                          <a:cs typeface="Times New Roman" panose="02020603050405020304" pitchFamily="18" charset="0"/>
                        </a:rPr>
                        <a:t>3.  </a:t>
                      </a:r>
                      <a:r>
                        <a:rPr lang="en-GB" sz="1100" b="1" dirty="0">
                          <a:effectLst/>
                          <a:latin typeface="Arial Narrow" panose="020B0606020202030204" pitchFamily="34" charset="0"/>
                          <a:ea typeface="Calibri" panose="020F0502020204030204" pitchFamily="34" charset="0"/>
                          <a:cs typeface="Times New Roman" panose="02020603050405020304" pitchFamily="18" charset="0"/>
                        </a:rPr>
                        <a:t>Strengthened community participation in the fight against crime</a:t>
                      </a:r>
                      <a:endParaRPr lang="en-US" sz="1100" dirty="0">
                        <a:effectLst/>
                        <a:latin typeface="Arial Narrow" panose="020B0606020202030204" pitchFamily="34" charset="0"/>
                        <a:ea typeface="MS Mincho"/>
                        <a:cs typeface="Times New Roman" panose="02020603050405020304" pitchFamily="18"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tcPr>
                </a:tc>
                <a:tc>
                  <a:txBody>
                    <a:bodyPr/>
                    <a:lstStyle/>
                    <a:p>
                      <a:pPr marL="194310" marR="0" indent="-194310" algn="just">
                        <a:lnSpc>
                          <a:spcPct val="150000"/>
                        </a:lnSpc>
                        <a:spcBef>
                          <a:spcPts val="0"/>
                        </a:spcBef>
                        <a:spcAft>
                          <a:spcPts val="0"/>
                        </a:spcAft>
                      </a:pPr>
                      <a:r>
                        <a:rPr lang="en-GB" sz="1100" b="1" dirty="0">
                          <a:solidFill>
                            <a:srgbClr val="024522"/>
                          </a:solidFill>
                          <a:effectLst/>
                          <a:latin typeface="Arial Narrow" panose="020B0606020202030204" pitchFamily="34" charset="0"/>
                          <a:ea typeface="Calibri" panose="020F0502020204030204" pitchFamily="34" charset="0"/>
                          <a:cs typeface="Times New Roman" panose="02020603050405020304" pitchFamily="18" charset="0"/>
                        </a:rPr>
                        <a:t>3.1</a:t>
                      </a:r>
                      <a:r>
                        <a:rPr lang="en-GB" sz="1100" dirty="0">
                          <a:effectLst/>
                          <a:latin typeface="Arial Narrow" panose="020B0606020202030204" pitchFamily="34" charset="0"/>
                          <a:ea typeface="Calibri" panose="020F0502020204030204" pitchFamily="34" charset="0"/>
                          <a:cs typeface="Times New Roman" panose="02020603050405020304" pitchFamily="18" charset="0"/>
                        </a:rPr>
                        <a:t> Percentage of functional Community Safety Forums</a:t>
                      </a:r>
                      <a:endParaRPr lang="en-US" sz="1100" dirty="0">
                        <a:effectLst/>
                        <a:latin typeface="Arial Narrow" panose="020B0606020202030204" pitchFamily="34" charset="0"/>
                        <a:ea typeface="MS Mincho"/>
                        <a:cs typeface="Times New Roman" panose="02020603050405020304" pitchFamily="18"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257616301"/>
                  </a:ext>
                </a:extLst>
              </a:tr>
              <a:tr h="787586">
                <a:tc>
                  <a:txBody>
                    <a:bodyPr/>
                    <a:lstStyle/>
                    <a:p>
                      <a:pPr marL="156845" marR="0" indent="-156845" algn="just">
                        <a:lnSpc>
                          <a:spcPct val="150000"/>
                        </a:lnSpc>
                        <a:spcBef>
                          <a:spcPts val="0"/>
                        </a:spcBef>
                        <a:spcAft>
                          <a:spcPts val="0"/>
                        </a:spcAft>
                      </a:pPr>
                      <a:r>
                        <a:rPr lang="en-GB" sz="1100" b="1" dirty="0">
                          <a:solidFill>
                            <a:srgbClr val="024522"/>
                          </a:solidFill>
                          <a:effectLst/>
                          <a:latin typeface="Arial Narrow" panose="020B0606020202030204" pitchFamily="34" charset="0"/>
                          <a:ea typeface="Calibri" panose="020F0502020204030204" pitchFamily="34" charset="0"/>
                          <a:cs typeface="Times New Roman" panose="02020603050405020304" pitchFamily="18" charset="0"/>
                        </a:rPr>
                        <a:t>4</a:t>
                      </a:r>
                      <a:r>
                        <a:rPr lang="en-GB" sz="1100" b="1" dirty="0">
                          <a:effectLst/>
                          <a:latin typeface="Arial Narrow" panose="020B0606020202030204" pitchFamily="34" charset="0"/>
                          <a:ea typeface="Calibri" panose="020F0502020204030204" pitchFamily="34" charset="0"/>
                          <a:cs typeface="Times New Roman" panose="02020603050405020304" pitchFamily="18" charset="0"/>
                        </a:rPr>
                        <a:t>. Strengthened collaboration, coordination and integration towards the implementation of the Integrated Crime and Violence Prevention Strategy </a:t>
                      </a:r>
                      <a:endParaRPr lang="en-US" sz="1100" dirty="0">
                        <a:effectLst/>
                        <a:latin typeface="Arial Narrow" panose="020B0606020202030204" pitchFamily="34" charset="0"/>
                        <a:ea typeface="MS Mincho"/>
                        <a:cs typeface="Times New Roman" panose="02020603050405020304" pitchFamily="18"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tcPr>
                </a:tc>
                <a:tc>
                  <a:txBody>
                    <a:bodyPr/>
                    <a:lstStyle/>
                    <a:p>
                      <a:pPr marL="208915" marR="0" indent="-195580" algn="just">
                        <a:lnSpc>
                          <a:spcPct val="150000"/>
                        </a:lnSpc>
                        <a:spcBef>
                          <a:spcPts val="0"/>
                        </a:spcBef>
                        <a:spcAft>
                          <a:spcPts val="0"/>
                        </a:spcAft>
                        <a:tabLst>
                          <a:tab pos="208915" algn="l"/>
                        </a:tabLst>
                      </a:pPr>
                      <a:r>
                        <a:rPr lang="en-ZA" sz="1100" b="1" dirty="0">
                          <a:solidFill>
                            <a:srgbClr val="024522"/>
                          </a:solidFill>
                          <a:effectLst/>
                          <a:latin typeface="Arial Narrow" panose="020B0606020202030204" pitchFamily="34" charset="0"/>
                          <a:ea typeface="Calibri" panose="020F0502020204030204" pitchFamily="34" charset="0"/>
                          <a:cs typeface="Arial" panose="020B0604020202020204" pitchFamily="34" charset="0"/>
                        </a:rPr>
                        <a:t>4.1 </a:t>
                      </a:r>
                      <a:r>
                        <a:rPr lang="en-ZA"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Percentage of partnership agreements implemented </a:t>
                      </a:r>
                      <a:endParaRPr lang="en-US" sz="1100" dirty="0">
                        <a:effectLst/>
                        <a:latin typeface="Arial Narrow" panose="020B0606020202030204" pitchFamily="34" charset="0"/>
                        <a:ea typeface="MS Mincho"/>
                        <a:cs typeface="Times New Roman" panose="02020603050405020304" pitchFamily="18" charset="0"/>
                      </a:endParaRPr>
                    </a:p>
                    <a:p>
                      <a:pPr marL="0" marR="0" algn="just">
                        <a:lnSpc>
                          <a:spcPct val="150000"/>
                        </a:lnSpc>
                        <a:spcBef>
                          <a:spcPts val="0"/>
                        </a:spcBef>
                        <a:spcAft>
                          <a:spcPts val="0"/>
                        </a:spcAft>
                      </a:pPr>
                      <a:r>
                        <a:rPr lang="en-GB"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Arial Narrow" panose="020B0606020202030204" pitchFamily="34" charset="0"/>
                        <a:ea typeface="MS Mincho"/>
                        <a:cs typeface="Times New Roman" panose="02020603050405020304" pitchFamily="18" charset="0"/>
                      </a:endParaRPr>
                    </a:p>
                    <a:p>
                      <a:pPr marL="0" marR="0" algn="just">
                        <a:lnSpc>
                          <a:spcPct val="150000"/>
                        </a:lnSpc>
                        <a:spcBef>
                          <a:spcPts val="0"/>
                        </a:spcBef>
                        <a:spcAft>
                          <a:spcPts val="0"/>
                        </a:spcAft>
                      </a:pPr>
                      <a:r>
                        <a:rPr lang="en-GB"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Arial Narrow" panose="020B0606020202030204" pitchFamily="34" charset="0"/>
                        <a:ea typeface="MS Mincho"/>
                        <a:cs typeface="Times New Roman" panose="02020603050405020304" pitchFamily="18"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4174607694"/>
                  </a:ext>
                </a:extLst>
              </a:tr>
              <a:tr h="487007">
                <a:tc>
                  <a:txBody>
                    <a:bodyPr/>
                    <a:lstStyle/>
                    <a:p>
                      <a:pPr marL="156845" marR="0" indent="-156845">
                        <a:lnSpc>
                          <a:spcPct val="150000"/>
                        </a:lnSpc>
                        <a:spcBef>
                          <a:spcPts val="0"/>
                        </a:spcBef>
                        <a:spcAft>
                          <a:spcPts val="0"/>
                        </a:spcAft>
                      </a:pPr>
                      <a:r>
                        <a:rPr lang="en-GB" sz="1100" b="1" dirty="0">
                          <a:solidFill>
                            <a:srgbClr val="024522"/>
                          </a:solidFill>
                          <a:effectLst/>
                          <a:latin typeface="Arial Narrow" panose="020B0606020202030204" pitchFamily="34" charset="0"/>
                          <a:ea typeface="Calibri" panose="020F0502020204030204" pitchFamily="34" charset="0"/>
                          <a:cs typeface="Times New Roman" panose="02020603050405020304" pitchFamily="18" charset="0"/>
                        </a:rPr>
                        <a:t>5.  </a:t>
                      </a:r>
                      <a:r>
                        <a:rPr lang="en-GB" sz="1100" b="1" dirty="0">
                          <a:effectLst/>
                          <a:latin typeface="Arial Narrow" panose="020B0606020202030204" pitchFamily="34" charset="0"/>
                          <a:ea typeface="Calibri" panose="020F0502020204030204" pitchFamily="34" charset="0"/>
                          <a:cs typeface="Times New Roman" panose="02020603050405020304" pitchFamily="18" charset="0"/>
                        </a:rPr>
                        <a:t>Strengthened relationship between SAPS and CSPS to ensure responsive policing</a:t>
                      </a:r>
                      <a:endParaRPr lang="en-US" sz="1100" dirty="0">
                        <a:effectLst/>
                        <a:latin typeface="Arial Narrow" panose="020B0606020202030204" pitchFamily="34" charset="0"/>
                        <a:ea typeface="MS Mincho"/>
                        <a:cs typeface="Times New Roman" panose="02020603050405020304" pitchFamily="18"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tcPr>
                </a:tc>
                <a:tc>
                  <a:txBody>
                    <a:bodyPr/>
                    <a:lstStyle/>
                    <a:p>
                      <a:pPr marL="161290" marR="0" indent="-161290" algn="just">
                        <a:lnSpc>
                          <a:spcPct val="150000"/>
                        </a:lnSpc>
                        <a:spcBef>
                          <a:spcPts val="0"/>
                        </a:spcBef>
                        <a:spcAft>
                          <a:spcPts val="0"/>
                        </a:spcAft>
                      </a:pPr>
                      <a:r>
                        <a:rPr lang="en-GB" sz="1100" b="1" dirty="0">
                          <a:solidFill>
                            <a:srgbClr val="024522"/>
                          </a:solidFill>
                          <a:effectLst/>
                          <a:latin typeface="Arial Narrow" panose="020B0606020202030204" pitchFamily="34" charset="0"/>
                          <a:ea typeface="Calibri" panose="020F0502020204030204" pitchFamily="34" charset="0"/>
                          <a:cs typeface="Times New Roman" panose="02020603050405020304" pitchFamily="18" charset="0"/>
                        </a:rPr>
                        <a:t>5.1</a:t>
                      </a:r>
                      <a:r>
                        <a:rPr lang="en-GB" sz="1100" dirty="0">
                          <a:effectLst/>
                          <a:latin typeface="Arial Narrow" panose="020B0606020202030204" pitchFamily="34" charset="0"/>
                          <a:ea typeface="Calibri" panose="020F0502020204030204" pitchFamily="34" charset="0"/>
                          <a:cs typeface="Times New Roman" panose="02020603050405020304" pitchFamily="18" charset="0"/>
                        </a:rPr>
                        <a:t>Percentage of CSPS recommendations implemented by SAPS</a:t>
                      </a:r>
                      <a:endParaRPr lang="en-US" sz="1100" dirty="0">
                        <a:effectLst/>
                        <a:latin typeface="Arial Narrow" panose="020B0606020202030204" pitchFamily="34" charset="0"/>
                        <a:ea typeface="MS Mincho"/>
                        <a:cs typeface="Times New Roman" panose="02020603050405020304" pitchFamily="18"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533992287"/>
                  </a:ext>
                </a:extLst>
              </a:tr>
              <a:tr h="472551">
                <a:tc>
                  <a:txBody>
                    <a:bodyPr/>
                    <a:lstStyle/>
                    <a:p>
                      <a:pPr marL="156845" marR="0" indent="-156845">
                        <a:lnSpc>
                          <a:spcPct val="150000"/>
                        </a:lnSpc>
                        <a:spcBef>
                          <a:spcPts val="0"/>
                        </a:spcBef>
                        <a:spcAft>
                          <a:spcPts val="0"/>
                        </a:spcAft>
                      </a:pPr>
                      <a:r>
                        <a:rPr lang="en-GB" sz="1100" b="1" dirty="0">
                          <a:solidFill>
                            <a:srgbClr val="024522"/>
                          </a:solidFill>
                          <a:effectLst/>
                          <a:latin typeface="Arial Narrow" panose="020B0606020202030204" pitchFamily="34" charset="0"/>
                          <a:ea typeface="Calibri" panose="020F0502020204030204" pitchFamily="34" charset="0"/>
                          <a:cs typeface="Times New Roman" panose="02020603050405020304" pitchFamily="18" charset="0"/>
                        </a:rPr>
                        <a:t>6.  </a:t>
                      </a:r>
                      <a:r>
                        <a:rPr lang="en-GB" sz="1100" b="1" dirty="0">
                          <a:effectLst/>
                          <a:latin typeface="Arial Narrow" panose="020B0606020202030204" pitchFamily="34" charset="0"/>
                          <a:ea typeface="Calibri" panose="020F0502020204030204" pitchFamily="34" charset="0"/>
                          <a:cs typeface="Times New Roman" panose="02020603050405020304" pitchFamily="18" charset="0"/>
                        </a:rPr>
                        <a:t>CSPS as a centre of excellence for policing policies and strategies</a:t>
                      </a:r>
                      <a:endParaRPr lang="en-US" sz="1100" dirty="0">
                        <a:effectLst/>
                        <a:latin typeface="Arial Narrow" panose="020B0606020202030204" pitchFamily="34" charset="0"/>
                        <a:ea typeface="MS Mincho"/>
                        <a:cs typeface="Times New Roman" panose="02020603050405020304" pitchFamily="18"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tcPr>
                </a:tc>
                <a:tc>
                  <a:txBody>
                    <a:bodyPr/>
                    <a:lstStyle/>
                    <a:p>
                      <a:pPr marL="118110" marR="0" indent="-118110" algn="just">
                        <a:lnSpc>
                          <a:spcPct val="150000"/>
                        </a:lnSpc>
                        <a:spcBef>
                          <a:spcPts val="0"/>
                        </a:spcBef>
                        <a:spcAft>
                          <a:spcPts val="0"/>
                        </a:spcAft>
                      </a:pPr>
                      <a:r>
                        <a:rPr lang="en-GB" sz="1100" b="1" dirty="0">
                          <a:solidFill>
                            <a:srgbClr val="024522"/>
                          </a:solidFill>
                          <a:effectLst/>
                          <a:latin typeface="Arial Narrow" panose="020B0606020202030204" pitchFamily="34" charset="0"/>
                          <a:ea typeface="Calibri" panose="020F0502020204030204" pitchFamily="34" charset="0"/>
                          <a:cs typeface="Times New Roman" panose="02020603050405020304" pitchFamily="18" charset="0"/>
                        </a:rPr>
                        <a:t>6.1</a:t>
                      </a:r>
                      <a:r>
                        <a:rPr lang="en-GB" sz="1100" dirty="0">
                          <a:effectLst/>
                          <a:latin typeface="Arial Narrow" panose="020B0606020202030204" pitchFamily="34" charset="0"/>
                          <a:ea typeface="Calibri" panose="020F0502020204030204" pitchFamily="34" charset="0"/>
                          <a:cs typeface="Times New Roman" panose="02020603050405020304" pitchFamily="18" charset="0"/>
                        </a:rPr>
                        <a:t>Improvement in levels of organisational performance</a:t>
                      </a:r>
                      <a:endParaRPr lang="en-US" sz="1100" dirty="0">
                        <a:effectLst/>
                        <a:latin typeface="Arial Narrow" panose="020B0606020202030204" pitchFamily="34" charset="0"/>
                        <a:ea typeface="MS Mincho"/>
                        <a:cs typeface="Times New Roman" panose="02020603050405020304" pitchFamily="18" charset="0"/>
                      </a:endParaRPr>
                    </a:p>
                  </a:txBody>
                  <a:tcPr marL="45019" marR="45019" marT="0" marB="0">
                    <a:lnL w="12700" cap="flat" cmpd="sng" algn="ctr">
                      <a:solidFill>
                        <a:srgbClr val="024522"/>
                      </a:solidFill>
                      <a:prstDash val="solid"/>
                      <a:round/>
                      <a:headEnd type="none" w="med" len="med"/>
                      <a:tailEnd type="none" w="med" len="med"/>
                    </a:lnL>
                    <a:lnR w="12700" cap="flat" cmpd="sng" algn="ctr">
                      <a:solidFill>
                        <a:srgbClr val="024522"/>
                      </a:solidFill>
                      <a:prstDash val="solid"/>
                      <a:round/>
                      <a:headEnd type="none" w="med" len="med"/>
                      <a:tailEnd type="none" w="med" len="med"/>
                    </a:lnR>
                    <a:lnT w="12700" cap="flat" cmpd="sng" algn="ctr">
                      <a:solidFill>
                        <a:srgbClr val="024522"/>
                      </a:solidFill>
                      <a:prstDash val="solid"/>
                      <a:round/>
                      <a:headEnd type="none" w="med" len="med"/>
                      <a:tailEnd type="none" w="med" len="med"/>
                    </a:lnT>
                    <a:lnB w="12700" cap="flat" cmpd="sng" algn="ctr">
                      <a:solidFill>
                        <a:srgbClr val="024522"/>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2428095497"/>
                  </a:ext>
                </a:extLst>
              </a:tr>
            </a:tbl>
          </a:graphicData>
        </a:graphic>
      </p:graphicFrame>
      <p:sp>
        <p:nvSpPr>
          <p:cNvPr id="25609" name="Slide Number Placeholder 2"/>
          <p:cNvSpPr>
            <a:spLocks noGrp="1"/>
          </p:cNvSpPr>
          <p:nvPr>
            <p:ph type="sldNum" sz="quarter" idx="12"/>
          </p:nvPr>
        </p:nvSpPr>
        <p:spPr bwMode="auto">
          <a:xfrm>
            <a:off x="7046938" y="654071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2AAA7682-7814-42F0-9C18-C6848793CB98}" type="slidenum">
              <a:rPr lang="en-ZA" altLang="en-US" sz="800" b="1" smtClean="0">
                <a:latin typeface="Arial Narrow" panose="020B0606020202030204" pitchFamily="34" charset="0"/>
              </a:rPr>
              <a:pPr algn="r">
                <a:spcBef>
                  <a:spcPct val="0"/>
                </a:spcBef>
                <a:buFontTx/>
                <a:buNone/>
              </a:pPr>
              <a:t>10</a:t>
            </a:fld>
            <a:endParaRPr lang="en-ZA" altLang="en-US" sz="800" b="1" dirty="0">
              <a:latin typeface="Arial Narrow" panose="020B060602020203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0" y="-451"/>
            <a:ext cx="2115962" cy="1189076"/>
          </a:xfrm>
          <a:prstGeom prst="rect">
            <a:avLst/>
          </a:prstGeom>
          <a:effectLst>
            <a:softEdge rad="31750"/>
          </a:effectLst>
        </p:spPr>
      </p:pic>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8272855" y="-10228"/>
            <a:ext cx="873878" cy="976425"/>
          </a:xfrm>
          <a:prstGeom prst="rect">
            <a:avLst/>
          </a:prstGeom>
        </p:spPr>
      </p:pic>
    </p:spTree>
    <p:extLst>
      <p:ext uri="{BB962C8B-B14F-4D97-AF65-F5344CB8AC3E}">
        <p14:creationId xmlns:p14="http://schemas.microsoft.com/office/powerpoint/2010/main" xmlns="" val="40900976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txBox="1">
            <a:spLocks noChangeArrowheads="1"/>
          </p:cNvSpPr>
          <p:nvPr/>
        </p:nvSpPr>
        <p:spPr bwMode="auto">
          <a:xfrm>
            <a:off x="539552" y="108449"/>
            <a:ext cx="7992888" cy="648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latin typeface="Arial Narrow" panose="020B0606020202030204" pitchFamily="34" charset="0"/>
              </a:rPr>
              <a:t>CSPS ANNUAL PRIORITIES </a:t>
            </a:r>
          </a:p>
        </p:txBody>
      </p:sp>
      <p:sp>
        <p:nvSpPr>
          <p:cNvPr id="24584" name="Slide Number Placeholder 2"/>
          <p:cNvSpPr>
            <a:spLocks noGrp="1"/>
          </p:cNvSpPr>
          <p:nvPr>
            <p:ph type="sldNum" sz="quarter" idx="12"/>
          </p:nvPr>
        </p:nvSpPr>
        <p:spPr bwMode="auto">
          <a:xfrm>
            <a:off x="7949077" y="6442603"/>
            <a:ext cx="11938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373407C7-2E18-4532-A11C-B0DFD4F4E0A3}" type="slidenum">
              <a:rPr lang="en-ZA" altLang="en-US" sz="900" b="1" smtClean="0">
                <a:solidFill>
                  <a:srgbClr val="898989"/>
                </a:solidFill>
                <a:latin typeface="Arial Narrow" panose="020B0606020202030204" pitchFamily="34" charset="0"/>
              </a:rPr>
              <a:pPr algn="r">
                <a:spcBef>
                  <a:spcPct val="0"/>
                </a:spcBef>
                <a:buFontTx/>
                <a:buNone/>
              </a:pPr>
              <a:t>11</a:t>
            </a:fld>
            <a:endParaRPr lang="en-ZA" altLang="en-US" sz="900" b="1" dirty="0">
              <a:solidFill>
                <a:srgbClr val="898989"/>
              </a:solidFill>
              <a:latin typeface="Arial Narrow" panose="020B060602020203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0" y="-451"/>
            <a:ext cx="2115962" cy="1189076"/>
          </a:xfrm>
          <a:prstGeom prst="rect">
            <a:avLst/>
          </a:prstGeom>
          <a:effectLst>
            <a:softEdge rad="31750"/>
          </a:effectLst>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8272855" y="-10228"/>
            <a:ext cx="873878" cy="976425"/>
          </a:xfrm>
          <a:prstGeom prst="rect">
            <a:avLst/>
          </a:prstGeom>
        </p:spPr>
      </p:pic>
      <p:sp>
        <p:nvSpPr>
          <p:cNvPr id="8" name="Rounded Rectangle 7"/>
          <p:cNvSpPr/>
          <p:nvPr/>
        </p:nvSpPr>
        <p:spPr>
          <a:xfrm>
            <a:off x="2663788" y="1287782"/>
            <a:ext cx="3744416" cy="708139"/>
          </a:xfrm>
          <a:prstGeom prst="roundRect">
            <a:avLst/>
          </a:prstGeom>
          <a:solidFill>
            <a:srgbClr val="89A03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Narrow" panose="020B0606020202030204" pitchFamily="34" charset="0"/>
              </a:rPr>
              <a:t>PROGRAMME 1</a:t>
            </a:r>
          </a:p>
        </p:txBody>
      </p:sp>
      <p:sp>
        <p:nvSpPr>
          <p:cNvPr id="15" name="Rounded Rectangle 14"/>
          <p:cNvSpPr/>
          <p:nvPr/>
        </p:nvSpPr>
        <p:spPr>
          <a:xfrm>
            <a:off x="179512" y="2204864"/>
            <a:ext cx="2871771" cy="1492100"/>
          </a:xfrm>
          <a:prstGeom prst="roundRect">
            <a:avLst/>
          </a:prstGeom>
          <a:solidFill>
            <a:srgbClr val="C73C3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latin typeface="Arial Narrow" panose="020B0606020202030204" pitchFamily="34" charset="0"/>
                <a:cs typeface="Arial" panose="020B0604020202020204" pitchFamily="34" charset="0"/>
              </a:rPr>
              <a:t>Vacancy rate of not more than 7%</a:t>
            </a:r>
            <a:endParaRPr lang="en-US" dirty="0"/>
          </a:p>
        </p:txBody>
      </p:sp>
      <p:sp>
        <p:nvSpPr>
          <p:cNvPr id="16" name="Rounded Rectangle 15"/>
          <p:cNvSpPr/>
          <p:nvPr/>
        </p:nvSpPr>
        <p:spPr>
          <a:xfrm>
            <a:off x="6145863" y="2204864"/>
            <a:ext cx="2850507" cy="1477838"/>
          </a:xfrm>
          <a:prstGeom prst="roundRect">
            <a:avLst/>
          </a:prstGeom>
          <a:solidFill>
            <a:srgbClr val="C4AB4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latin typeface="Arial Narrow" panose="020B0606020202030204" pitchFamily="34" charset="0"/>
                <a:cs typeface="Arial" panose="020B0604020202020204" pitchFamily="34" charset="0"/>
              </a:rPr>
              <a:t>Implementation of the ICT Strategy</a:t>
            </a:r>
          </a:p>
        </p:txBody>
      </p:sp>
      <p:sp>
        <p:nvSpPr>
          <p:cNvPr id="17" name="Rounded Rectangle 16"/>
          <p:cNvSpPr/>
          <p:nvPr/>
        </p:nvSpPr>
        <p:spPr>
          <a:xfrm>
            <a:off x="3159756" y="2204864"/>
            <a:ext cx="2877147" cy="1492100"/>
          </a:xfrm>
          <a:prstGeom prst="roundRect">
            <a:avLst/>
          </a:prstGeom>
          <a:solidFill>
            <a:srgbClr val="C9713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ts val="0"/>
              </a:spcBef>
              <a:spcAft>
                <a:spcPts val="0"/>
              </a:spcAft>
            </a:pPr>
            <a:r>
              <a:rPr lang="en-US" b="1" dirty="0">
                <a:solidFill>
                  <a:schemeClr val="tx1"/>
                </a:solidFill>
                <a:latin typeface="Arial Narrow" panose="020B0606020202030204" pitchFamily="34" charset="0"/>
                <a:cs typeface="Arial" panose="020B0604020202020204" pitchFamily="34" charset="0"/>
              </a:rPr>
              <a:t>Implementation of the </a:t>
            </a:r>
          </a:p>
          <a:p>
            <a:pPr lvl="0" algn="ctr">
              <a:lnSpc>
                <a:spcPct val="100000"/>
              </a:lnSpc>
              <a:spcBef>
                <a:spcPts val="0"/>
              </a:spcBef>
              <a:spcAft>
                <a:spcPts val="0"/>
              </a:spcAft>
            </a:pPr>
            <a:r>
              <a:rPr lang="en-US" b="1" dirty="0">
                <a:solidFill>
                  <a:schemeClr val="tx1"/>
                </a:solidFill>
                <a:latin typeface="Arial Narrow" panose="020B0606020202030204" pitchFamily="34" charset="0"/>
                <a:cs typeface="Arial" panose="020B0604020202020204" pitchFamily="34" charset="0"/>
              </a:rPr>
              <a:t>Human Capital Strategy</a:t>
            </a:r>
          </a:p>
        </p:txBody>
      </p:sp>
      <p:sp>
        <p:nvSpPr>
          <p:cNvPr id="19" name="Rounded Rectangle 18"/>
          <p:cNvSpPr/>
          <p:nvPr/>
        </p:nvSpPr>
        <p:spPr>
          <a:xfrm>
            <a:off x="179511" y="3823370"/>
            <a:ext cx="2871771" cy="1477838"/>
          </a:xfrm>
          <a:prstGeom prst="roundRect">
            <a:avLst/>
          </a:prstGeom>
          <a:solidFill>
            <a:srgbClr val="ACBF4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latin typeface="Arial Narrow" panose="020B0606020202030204" pitchFamily="34" charset="0"/>
                <a:cs typeface="Arial" panose="020B0604020202020204" pitchFamily="34" charset="0"/>
              </a:rPr>
              <a:t>Payments made to creditors within 30 days</a:t>
            </a:r>
          </a:p>
        </p:txBody>
      </p:sp>
      <p:sp>
        <p:nvSpPr>
          <p:cNvPr id="20" name="Rounded Rectangle 19"/>
          <p:cNvSpPr/>
          <p:nvPr/>
        </p:nvSpPr>
        <p:spPr>
          <a:xfrm>
            <a:off x="3159755" y="3823370"/>
            <a:ext cx="2877147" cy="1477838"/>
          </a:xfrm>
          <a:prstGeom prst="roundRect">
            <a:avLst/>
          </a:prstGeom>
          <a:solidFill>
            <a:srgbClr val="89A03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latin typeface="Arial Narrow" panose="020B0606020202030204" pitchFamily="34" charset="0"/>
                <a:cs typeface="Arial" panose="020B0604020202020204" pitchFamily="34" charset="0"/>
              </a:rPr>
              <a:t>Payments made to creditors within 30 days</a:t>
            </a:r>
          </a:p>
        </p:txBody>
      </p:sp>
      <p:sp>
        <p:nvSpPr>
          <p:cNvPr id="21" name="Rounded Rectangle 20"/>
          <p:cNvSpPr/>
          <p:nvPr/>
        </p:nvSpPr>
        <p:spPr>
          <a:xfrm>
            <a:off x="6145374" y="3823370"/>
            <a:ext cx="2850995" cy="1477838"/>
          </a:xfrm>
          <a:prstGeom prst="roundRect">
            <a:avLst/>
          </a:prstGeom>
          <a:solidFill>
            <a:srgbClr val="C73C3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latin typeface="Arial Narrow" panose="020B0606020202030204" pitchFamily="34" charset="0"/>
                <a:cs typeface="Arial" panose="020B0604020202020204" pitchFamily="34" charset="0"/>
              </a:rPr>
              <a:t>Payments made to creditors within 30 days</a:t>
            </a:r>
          </a:p>
        </p:txBody>
      </p:sp>
    </p:spTree>
    <p:extLst>
      <p:ext uri="{BB962C8B-B14F-4D97-AF65-F5344CB8AC3E}">
        <p14:creationId xmlns:p14="http://schemas.microsoft.com/office/powerpoint/2010/main" xmlns="" val="28408592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txBox="1">
            <a:spLocks noChangeArrowheads="1"/>
          </p:cNvSpPr>
          <p:nvPr/>
        </p:nvSpPr>
        <p:spPr bwMode="auto">
          <a:xfrm>
            <a:off x="539552" y="108449"/>
            <a:ext cx="7992888" cy="648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latin typeface="Arial Narrow" panose="020B0606020202030204" pitchFamily="34" charset="0"/>
              </a:rPr>
              <a:t>CSPS ANNUAL PRIORITIES </a:t>
            </a:r>
          </a:p>
        </p:txBody>
      </p:sp>
      <p:sp>
        <p:nvSpPr>
          <p:cNvPr id="24584" name="Slide Number Placeholder 2"/>
          <p:cNvSpPr>
            <a:spLocks noGrp="1"/>
          </p:cNvSpPr>
          <p:nvPr>
            <p:ph type="sldNum" sz="quarter" idx="12"/>
          </p:nvPr>
        </p:nvSpPr>
        <p:spPr bwMode="auto">
          <a:xfrm>
            <a:off x="7949077" y="6442603"/>
            <a:ext cx="11938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373407C7-2E18-4532-A11C-B0DFD4F4E0A3}" type="slidenum">
              <a:rPr lang="en-ZA" altLang="en-US" sz="900" b="1" smtClean="0">
                <a:solidFill>
                  <a:srgbClr val="898989"/>
                </a:solidFill>
                <a:latin typeface="Arial Narrow" panose="020B0606020202030204" pitchFamily="34" charset="0"/>
              </a:rPr>
              <a:pPr algn="r">
                <a:spcBef>
                  <a:spcPct val="0"/>
                </a:spcBef>
                <a:buFontTx/>
                <a:buNone/>
              </a:pPr>
              <a:t>12</a:t>
            </a:fld>
            <a:endParaRPr lang="en-ZA" altLang="en-US" sz="900" b="1" dirty="0">
              <a:solidFill>
                <a:srgbClr val="898989"/>
              </a:solidFill>
              <a:latin typeface="Arial Narrow" panose="020B060602020203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0" y="-451"/>
            <a:ext cx="2115962" cy="1189076"/>
          </a:xfrm>
          <a:prstGeom prst="rect">
            <a:avLst/>
          </a:prstGeom>
          <a:effectLst>
            <a:softEdge rad="31750"/>
          </a:effectLst>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8272855" y="-10228"/>
            <a:ext cx="873878" cy="976425"/>
          </a:xfrm>
          <a:prstGeom prst="rect">
            <a:avLst/>
          </a:prstGeom>
        </p:spPr>
      </p:pic>
      <p:sp>
        <p:nvSpPr>
          <p:cNvPr id="8" name="Rounded Rectangle 7"/>
          <p:cNvSpPr/>
          <p:nvPr/>
        </p:nvSpPr>
        <p:spPr>
          <a:xfrm>
            <a:off x="2915816" y="1192707"/>
            <a:ext cx="3434851" cy="672288"/>
          </a:xfrm>
          <a:prstGeom prst="roundRect">
            <a:avLst/>
          </a:prstGeom>
          <a:solidFill>
            <a:srgbClr val="89A03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Narrow" panose="020B0606020202030204" pitchFamily="34" charset="0"/>
              </a:rPr>
              <a:t>PROGRAMME 2</a:t>
            </a:r>
          </a:p>
        </p:txBody>
      </p:sp>
      <p:sp>
        <p:nvSpPr>
          <p:cNvPr id="15" name="Rounded Rectangle 14"/>
          <p:cNvSpPr/>
          <p:nvPr/>
        </p:nvSpPr>
        <p:spPr>
          <a:xfrm>
            <a:off x="311940" y="2068976"/>
            <a:ext cx="2844978" cy="1235950"/>
          </a:xfrm>
          <a:prstGeom prst="roundRect">
            <a:avLst/>
          </a:prstGeom>
          <a:solidFill>
            <a:srgbClr val="C73C3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ts val="0"/>
              </a:spcBef>
              <a:spcAft>
                <a:spcPts val="0"/>
              </a:spcAft>
            </a:pPr>
            <a:r>
              <a:rPr lang="en-US" b="1" dirty="0" err="1">
                <a:solidFill>
                  <a:schemeClr val="tx1"/>
                </a:solidFill>
                <a:latin typeface="Arial Narrow" panose="020B0606020202030204" pitchFamily="34" charset="0"/>
                <a:cs typeface="Arial" panose="020B0604020202020204" pitchFamily="34" charset="0"/>
              </a:rPr>
              <a:t>MoUs</a:t>
            </a:r>
            <a:r>
              <a:rPr lang="en-US" b="1" dirty="0">
                <a:solidFill>
                  <a:schemeClr val="tx1"/>
                </a:solidFill>
                <a:latin typeface="Arial Narrow" panose="020B0606020202030204" pitchFamily="34" charset="0"/>
                <a:cs typeface="Arial" panose="020B0604020202020204" pitchFamily="34" charset="0"/>
              </a:rPr>
              <a:t> signed with stakeholders to build safer communities</a:t>
            </a:r>
          </a:p>
        </p:txBody>
      </p:sp>
      <p:sp>
        <p:nvSpPr>
          <p:cNvPr id="16" name="Rounded Rectangle 15"/>
          <p:cNvSpPr/>
          <p:nvPr/>
        </p:nvSpPr>
        <p:spPr>
          <a:xfrm>
            <a:off x="6144588" y="2083238"/>
            <a:ext cx="2891908" cy="1224136"/>
          </a:xfrm>
          <a:prstGeom prst="roundRect">
            <a:avLst/>
          </a:prstGeom>
          <a:solidFill>
            <a:srgbClr val="C4AB4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ts val="0"/>
              </a:spcBef>
              <a:spcAft>
                <a:spcPts val="0"/>
              </a:spcAft>
            </a:pPr>
            <a:r>
              <a:rPr lang="en-US" b="1" dirty="0">
                <a:solidFill>
                  <a:schemeClr val="tx1"/>
                </a:solidFill>
                <a:latin typeface="Arial Narrow" panose="020B0606020202030204" pitchFamily="34" charset="0"/>
                <a:cs typeface="Arial" panose="020B0604020202020204" pitchFamily="34" charset="0"/>
              </a:rPr>
              <a:t>Provincial capacity-building sessions held on crime prevention policies</a:t>
            </a:r>
          </a:p>
        </p:txBody>
      </p:sp>
      <p:sp>
        <p:nvSpPr>
          <p:cNvPr id="17" name="Rounded Rectangle 16"/>
          <p:cNvSpPr/>
          <p:nvPr/>
        </p:nvSpPr>
        <p:spPr>
          <a:xfrm>
            <a:off x="3203848" y="2068976"/>
            <a:ext cx="2891908" cy="1235950"/>
          </a:xfrm>
          <a:prstGeom prst="roundRect">
            <a:avLst/>
          </a:prstGeom>
          <a:solidFill>
            <a:srgbClr val="C9713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ts val="0"/>
              </a:spcBef>
              <a:spcAft>
                <a:spcPts val="0"/>
              </a:spcAft>
            </a:pPr>
            <a:r>
              <a:rPr lang="en-US" b="1" dirty="0">
                <a:solidFill>
                  <a:schemeClr val="tx1"/>
                </a:solidFill>
                <a:latin typeface="Arial Narrow" panose="020B0606020202030204" pitchFamily="34" charset="0"/>
                <a:cs typeface="Arial" panose="020B0604020202020204" pitchFamily="34" charset="0"/>
              </a:rPr>
              <a:t>Implementation of </a:t>
            </a:r>
            <a:r>
              <a:rPr lang="en-US" b="1" dirty="0" err="1">
                <a:solidFill>
                  <a:schemeClr val="tx1"/>
                </a:solidFill>
                <a:latin typeface="Arial Narrow" panose="020B0606020202030204" pitchFamily="34" charset="0"/>
                <a:cs typeface="Arial" panose="020B0604020202020204" pitchFamily="34" charset="0"/>
              </a:rPr>
              <a:t>MoUs</a:t>
            </a:r>
            <a:endParaRPr lang="en-US" b="1" dirty="0">
              <a:solidFill>
                <a:schemeClr val="tx1"/>
              </a:solidFill>
              <a:latin typeface="Arial Narrow" panose="020B0606020202030204" pitchFamily="34" charset="0"/>
              <a:cs typeface="Arial" panose="020B0604020202020204" pitchFamily="34" charset="0"/>
            </a:endParaRPr>
          </a:p>
        </p:txBody>
      </p:sp>
      <p:sp>
        <p:nvSpPr>
          <p:cNvPr id="19" name="Rounded Rectangle 18"/>
          <p:cNvSpPr/>
          <p:nvPr/>
        </p:nvSpPr>
        <p:spPr>
          <a:xfrm>
            <a:off x="311940" y="3468691"/>
            <a:ext cx="2844978" cy="1224136"/>
          </a:xfrm>
          <a:prstGeom prst="roundRect">
            <a:avLst/>
          </a:prstGeom>
          <a:solidFill>
            <a:srgbClr val="ACBF4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ts val="0"/>
              </a:spcBef>
              <a:spcAft>
                <a:spcPts val="0"/>
              </a:spcAft>
            </a:pPr>
            <a:r>
              <a:rPr lang="en-US" b="1" dirty="0">
                <a:solidFill>
                  <a:schemeClr val="tx1"/>
                </a:solidFill>
                <a:latin typeface="Arial Narrow" panose="020B0606020202030204" pitchFamily="34" charset="0"/>
                <a:cs typeface="Arial" panose="020B0604020202020204" pitchFamily="34" charset="0"/>
              </a:rPr>
              <a:t>Anti-crime campaigns</a:t>
            </a:r>
          </a:p>
        </p:txBody>
      </p:sp>
      <p:sp>
        <p:nvSpPr>
          <p:cNvPr id="20" name="Rounded Rectangle 19"/>
          <p:cNvSpPr/>
          <p:nvPr/>
        </p:nvSpPr>
        <p:spPr>
          <a:xfrm>
            <a:off x="3203848" y="3501008"/>
            <a:ext cx="2891908" cy="1224136"/>
          </a:xfrm>
          <a:prstGeom prst="roundRect">
            <a:avLst/>
          </a:prstGeom>
          <a:solidFill>
            <a:srgbClr val="89A03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ts val="0"/>
              </a:spcBef>
              <a:spcAft>
                <a:spcPts val="0"/>
              </a:spcAft>
            </a:pPr>
            <a:r>
              <a:rPr lang="en-US" b="1" dirty="0">
                <a:solidFill>
                  <a:schemeClr val="tx1"/>
                </a:solidFill>
                <a:latin typeface="Arial Narrow" panose="020B0606020202030204" pitchFamily="34" charset="0"/>
                <a:cs typeface="Arial" panose="020B0604020202020204" pitchFamily="34" charset="0"/>
              </a:rPr>
              <a:t>Assessments on implementing CPF regulations / standards</a:t>
            </a:r>
          </a:p>
        </p:txBody>
      </p:sp>
      <p:sp>
        <p:nvSpPr>
          <p:cNvPr id="21" name="Rounded Rectangle 20"/>
          <p:cNvSpPr/>
          <p:nvPr/>
        </p:nvSpPr>
        <p:spPr>
          <a:xfrm>
            <a:off x="6142686" y="3501008"/>
            <a:ext cx="2893810" cy="1224136"/>
          </a:xfrm>
          <a:prstGeom prst="roundRect">
            <a:avLst/>
          </a:prstGeom>
          <a:solidFill>
            <a:srgbClr val="C73C3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ts val="0"/>
              </a:spcBef>
              <a:spcAft>
                <a:spcPts val="0"/>
              </a:spcAft>
            </a:pPr>
            <a:r>
              <a:rPr lang="en-US" b="1" dirty="0">
                <a:solidFill>
                  <a:schemeClr val="tx1"/>
                </a:solidFill>
                <a:latin typeface="Arial Narrow" panose="020B0606020202030204" pitchFamily="34" charset="0"/>
                <a:cs typeface="Arial" panose="020B0604020202020204" pitchFamily="34" charset="0"/>
              </a:rPr>
              <a:t>Provincial CPF training workshops</a:t>
            </a:r>
          </a:p>
        </p:txBody>
      </p:sp>
      <p:sp>
        <p:nvSpPr>
          <p:cNvPr id="18" name="Rounded Rectangle 17"/>
          <p:cNvSpPr/>
          <p:nvPr/>
        </p:nvSpPr>
        <p:spPr>
          <a:xfrm>
            <a:off x="311940" y="4851034"/>
            <a:ext cx="2844978" cy="1224136"/>
          </a:xfrm>
          <a:prstGeom prst="roundRect">
            <a:avLst/>
          </a:prstGeom>
          <a:solidFill>
            <a:srgbClr val="C9713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err="1">
                <a:solidFill>
                  <a:schemeClr val="tx1"/>
                </a:solidFill>
                <a:latin typeface="Arial Narrow" panose="020B0606020202030204" pitchFamily="34" charset="0"/>
                <a:cs typeface="Arial" panose="020B0604020202020204" pitchFamily="34" charset="0"/>
              </a:rPr>
              <a:t>Izimbizo</a:t>
            </a:r>
            <a:r>
              <a:rPr lang="en-US" b="1" dirty="0">
                <a:solidFill>
                  <a:schemeClr val="tx1"/>
                </a:solidFill>
                <a:latin typeface="Arial Narrow" panose="020B0606020202030204" pitchFamily="34" charset="0"/>
                <a:cs typeface="Arial" panose="020B0604020202020204" pitchFamily="34" charset="0"/>
              </a:rPr>
              <a:t> / public participation </a:t>
            </a:r>
            <a:r>
              <a:rPr lang="en-US" b="1" dirty="0" err="1">
                <a:solidFill>
                  <a:schemeClr val="tx1"/>
                </a:solidFill>
                <a:latin typeface="Arial Narrow" panose="020B0606020202030204" pitchFamily="34" charset="0"/>
                <a:cs typeface="Arial" panose="020B0604020202020204" pitchFamily="34" charset="0"/>
              </a:rPr>
              <a:t>programmes</a:t>
            </a:r>
            <a:r>
              <a:rPr lang="en-US" b="1" dirty="0">
                <a:solidFill>
                  <a:schemeClr val="tx1"/>
                </a:solidFill>
                <a:latin typeface="Arial Narrow" panose="020B0606020202030204" pitchFamily="34" charset="0"/>
                <a:cs typeface="Arial" panose="020B0604020202020204" pitchFamily="34" charset="0"/>
              </a:rPr>
              <a:t> held with communities to promote community safety</a:t>
            </a:r>
          </a:p>
        </p:txBody>
      </p:sp>
      <p:sp>
        <p:nvSpPr>
          <p:cNvPr id="22" name="Rounded Rectangle 21"/>
          <p:cNvSpPr/>
          <p:nvPr/>
        </p:nvSpPr>
        <p:spPr>
          <a:xfrm>
            <a:off x="3203848" y="4856592"/>
            <a:ext cx="5760639" cy="1218578"/>
          </a:xfrm>
          <a:prstGeom prst="roundRect">
            <a:avLst/>
          </a:prstGeom>
          <a:solidFill>
            <a:srgbClr val="C4AB4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latin typeface="Arial Narrow" panose="020B0606020202030204" pitchFamily="34" charset="0"/>
                <a:cs typeface="Arial" panose="020B0604020202020204" pitchFamily="34" charset="0"/>
              </a:rPr>
              <a:t>Response plans on the </a:t>
            </a:r>
            <a:r>
              <a:rPr lang="en-US" b="1" dirty="0" err="1">
                <a:solidFill>
                  <a:schemeClr val="tx1"/>
                </a:solidFill>
                <a:latin typeface="Arial Narrow" panose="020B0606020202030204" pitchFamily="34" charset="0"/>
                <a:cs typeface="Arial" panose="020B0604020202020204" pitchFamily="34" charset="0"/>
              </a:rPr>
              <a:t>Izimbizo</a:t>
            </a:r>
            <a:r>
              <a:rPr lang="en-US" b="1" dirty="0">
                <a:solidFill>
                  <a:schemeClr val="tx1"/>
                </a:solidFill>
                <a:latin typeface="Arial Narrow" panose="020B0606020202030204" pitchFamily="34" charset="0"/>
                <a:cs typeface="Arial" panose="020B0604020202020204" pitchFamily="34" charset="0"/>
              </a:rPr>
              <a:t> / public participation </a:t>
            </a:r>
            <a:r>
              <a:rPr lang="en-US" b="1" dirty="0" err="1">
                <a:solidFill>
                  <a:schemeClr val="tx1"/>
                </a:solidFill>
                <a:latin typeface="Arial Narrow" panose="020B0606020202030204" pitchFamily="34" charset="0"/>
                <a:cs typeface="Arial" panose="020B0604020202020204" pitchFamily="34" charset="0"/>
              </a:rPr>
              <a:t>programmes</a:t>
            </a:r>
            <a:r>
              <a:rPr lang="en-US" b="1" dirty="0">
                <a:solidFill>
                  <a:schemeClr val="tx1"/>
                </a:solidFill>
                <a:latin typeface="Arial Narrow" panose="020B0606020202030204" pitchFamily="34" charset="0"/>
                <a:cs typeface="Arial" panose="020B0604020202020204" pitchFamily="34" charset="0"/>
              </a:rPr>
              <a:t> held to promote community safety (feedback to communities)</a:t>
            </a:r>
          </a:p>
        </p:txBody>
      </p:sp>
    </p:spTree>
    <p:extLst>
      <p:ext uri="{BB962C8B-B14F-4D97-AF65-F5344CB8AC3E}">
        <p14:creationId xmlns:p14="http://schemas.microsoft.com/office/powerpoint/2010/main" xmlns="" val="356291135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txBox="1">
            <a:spLocks noChangeArrowheads="1"/>
          </p:cNvSpPr>
          <p:nvPr/>
        </p:nvSpPr>
        <p:spPr bwMode="auto">
          <a:xfrm>
            <a:off x="539552" y="108449"/>
            <a:ext cx="7992888" cy="648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latin typeface="Arial Narrow" panose="020B0606020202030204" pitchFamily="34" charset="0"/>
              </a:rPr>
              <a:t>CSPS ANNUAL PRIORITIES </a:t>
            </a:r>
          </a:p>
        </p:txBody>
      </p:sp>
      <p:sp>
        <p:nvSpPr>
          <p:cNvPr id="24584" name="Slide Number Placeholder 2"/>
          <p:cNvSpPr>
            <a:spLocks noGrp="1"/>
          </p:cNvSpPr>
          <p:nvPr>
            <p:ph type="sldNum" sz="quarter" idx="12"/>
          </p:nvPr>
        </p:nvSpPr>
        <p:spPr bwMode="auto">
          <a:xfrm>
            <a:off x="7949077" y="6442603"/>
            <a:ext cx="11938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373407C7-2E18-4532-A11C-B0DFD4F4E0A3}" type="slidenum">
              <a:rPr lang="en-ZA" altLang="en-US" sz="900" b="1" smtClean="0">
                <a:solidFill>
                  <a:srgbClr val="898989"/>
                </a:solidFill>
                <a:latin typeface="Arial Narrow" panose="020B0606020202030204" pitchFamily="34" charset="0"/>
              </a:rPr>
              <a:pPr algn="r">
                <a:spcBef>
                  <a:spcPct val="0"/>
                </a:spcBef>
                <a:buFontTx/>
                <a:buNone/>
              </a:pPr>
              <a:t>13</a:t>
            </a:fld>
            <a:endParaRPr lang="en-ZA" altLang="en-US" sz="900" b="1" dirty="0">
              <a:solidFill>
                <a:srgbClr val="898989"/>
              </a:solidFill>
              <a:latin typeface="Arial Narrow" panose="020B060602020203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0" y="-451"/>
            <a:ext cx="2115962" cy="1189076"/>
          </a:xfrm>
          <a:prstGeom prst="rect">
            <a:avLst/>
          </a:prstGeom>
          <a:effectLst>
            <a:softEdge rad="31750"/>
          </a:effectLst>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8272855" y="-10228"/>
            <a:ext cx="873878" cy="976425"/>
          </a:xfrm>
          <a:prstGeom prst="rect">
            <a:avLst/>
          </a:prstGeom>
        </p:spPr>
      </p:pic>
      <p:sp>
        <p:nvSpPr>
          <p:cNvPr id="8" name="Rounded Rectangle 7"/>
          <p:cNvSpPr/>
          <p:nvPr/>
        </p:nvSpPr>
        <p:spPr>
          <a:xfrm>
            <a:off x="2663788" y="1287782"/>
            <a:ext cx="3744416" cy="708139"/>
          </a:xfrm>
          <a:prstGeom prst="roundRect">
            <a:avLst/>
          </a:prstGeom>
          <a:solidFill>
            <a:srgbClr val="89A03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Narrow" panose="020B0606020202030204" pitchFamily="34" charset="0"/>
              </a:rPr>
              <a:t>PROGRAMME 3</a:t>
            </a:r>
          </a:p>
        </p:txBody>
      </p:sp>
      <p:sp>
        <p:nvSpPr>
          <p:cNvPr id="15" name="Rounded Rectangle 14"/>
          <p:cNvSpPr/>
          <p:nvPr/>
        </p:nvSpPr>
        <p:spPr>
          <a:xfrm>
            <a:off x="179512" y="2204864"/>
            <a:ext cx="2871771" cy="1492100"/>
          </a:xfrm>
          <a:prstGeom prst="roundRect">
            <a:avLst/>
          </a:prstGeom>
          <a:solidFill>
            <a:srgbClr val="C73C3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ts val="0"/>
              </a:spcBef>
              <a:spcAft>
                <a:spcPts val="0"/>
              </a:spcAft>
            </a:pPr>
            <a:r>
              <a:rPr lang="en-US" b="1" dirty="0">
                <a:solidFill>
                  <a:schemeClr val="tx1"/>
                </a:solidFill>
                <a:latin typeface="Arial Narrow" panose="020B0606020202030204" pitchFamily="34" charset="0"/>
                <a:cs typeface="Arial" panose="020B0604020202020204" pitchFamily="34" charset="0"/>
              </a:rPr>
              <a:t>National Policing Policy</a:t>
            </a:r>
          </a:p>
        </p:txBody>
      </p:sp>
      <p:sp>
        <p:nvSpPr>
          <p:cNvPr id="16" name="Rounded Rectangle 15"/>
          <p:cNvSpPr/>
          <p:nvPr/>
        </p:nvSpPr>
        <p:spPr>
          <a:xfrm>
            <a:off x="6145863" y="2204864"/>
            <a:ext cx="2850507" cy="1477838"/>
          </a:xfrm>
          <a:prstGeom prst="roundRect">
            <a:avLst/>
          </a:prstGeom>
          <a:solidFill>
            <a:srgbClr val="C4AB4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latin typeface="Arial Narrow" panose="020B0606020202030204" pitchFamily="34" charset="0"/>
                <a:cs typeface="Arial" panose="020B0604020202020204" pitchFamily="34" charset="0"/>
              </a:rPr>
              <a:t>Implementation of Knowledge and Information Management Strategy </a:t>
            </a:r>
          </a:p>
        </p:txBody>
      </p:sp>
      <p:sp>
        <p:nvSpPr>
          <p:cNvPr id="17" name="Rounded Rectangle 16"/>
          <p:cNvSpPr/>
          <p:nvPr/>
        </p:nvSpPr>
        <p:spPr>
          <a:xfrm>
            <a:off x="3159756" y="2204864"/>
            <a:ext cx="2877147" cy="1492100"/>
          </a:xfrm>
          <a:prstGeom prst="roundRect">
            <a:avLst/>
          </a:prstGeom>
          <a:solidFill>
            <a:srgbClr val="C9713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ts val="0"/>
              </a:spcBef>
              <a:spcAft>
                <a:spcPts val="0"/>
              </a:spcAft>
            </a:pPr>
            <a:r>
              <a:rPr lang="en-US" b="1" dirty="0">
                <a:solidFill>
                  <a:schemeClr val="tx1"/>
                </a:solidFill>
                <a:latin typeface="Arial Narrow" panose="020B0606020202030204" pitchFamily="34" charset="0"/>
                <a:cs typeface="Arial" panose="020B0604020202020204" pitchFamily="34" charset="0"/>
              </a:rPr>
              <a:t>Alignment of Provincial Safety Strategies to ICVPS</a:t>
            </a:r>
          </a:p>
        </p:txBody>
      </p:sp>
      <p:sp>
        <p:nvSpPr>
          <p:cNvPr id="19" name="Rounded Rectangle 18"/>
          <p:cNvSpPr/>
          <p:nvPr/>
        </p:nvSpPr>
        <p:spPr>
          <a:xfrm>
            <a:off x="3159756" y="3905907"/>
            <a:ext cx="2871771" cy="1477838"/>
          </a:xfrm>
          <a:prstGeom prst="roundRect">
            <a:avLst/>
          </a:prstGeom>
          <a:solidFill>
            <a:srgbClr val="ACBF4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latin typeface="Arial Narrow" panose="020B0606020202030204" pitchFamily="34" charset="0"/>
                <a:cs typeface="Arial" panose="020B0604020202020204" pitchFamily="34" charset="0"/>
              </a:rPr>
              <a:t>Bills submitted to the Minister for Cabinet approval</a:t>
            </a:r>
          </a:p>
        </p:txBody>
      </p:sp>
    </p:spTree>
    <p:extLst>
      <p:ext uri="{BB962C8B-B14F-4D97-AF65-F5344CB8AC3E}">
        <p14:creationId xmlns:p14="http://schemas.microsoft.com/office/powerpoint/2010/main" xmlns="" val="38405523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txBox="1">
            <a:spLocks noChangeArrowheads="1"/>
          </p:cNvSpPr>
          <p:nvPr/>
        </p:nvSpPr>
        <p:spPr bwMode="auto">
          <a:xfrm>
            <a:off x="539552" y="108449"/>
            <a:ext cx="7992888" cy="648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latin typeface="Arial Narrow" panose="020B0606020202030204" pitchFamily="34" charset="0"/>
              </a:rPr>
              <a:t>CSPS ANNUAL PRIORITIES </a:t>
            </a:r>
          </a:p>
        </p:txBody>
      </p:sp>
      <p:sp>
        <p:nvSpPr>
          <p:cNvPr id="24584" name="Slide Number Placeholder 2"/>
          <p:cNvSpPr>
            <a:spLocks noGrp="1"/>
          </p:cNvSpPr>
          <p:nvPr>
            <p:ph type="sldNum" sz="quarter" idx="12"/>
          </p:nvPr>
        </p:nvSpPr>
        <p:spPr bwMode="auto">
          <a:xfrm>
            <a:off x="7949077" y="6442603"/>
            <a:ext cx="11938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373407C7-2E18-4532-A11C-B0DFD4F4E0A3}" type="slidenum">
              <a:rPr lang="en-ZA" altLang="en-US" sz="900" b="1" smtClean="0">
                <a:solidFill>
                  <a:srgbClr val="898989"/>
                </a:solidFill>
                <a:latin typeface="Arial Narrow" panose="020B0606020202030204" pitchFamily="34" charset="0"/>
              </a:rPr>
              <a:pPr algn="r">
                <a:spcBef>
                  <a:spcPct val="0"/>
                </a:spcBef>
                <a:buFontTx/>
                <a:buNone/>
              </a:pPr>
              <a:t>14</a:t>
            </a:fld>
            <a:endParaRPr lang="en-ZA" altLang="en-US" sz="900" b="1" dirty="0">
              <a:solidFill>
                <a:srgbClr val="898989"/>
              </a:solidFill>
              <a:latin typeface="Arial Narrow" panose="020B060602020203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0" y="-451"/>
            <a:ext cx="2115962" cy="1189076"/>
          </a:xfrm>
          <a:prstGeom prst="rect">
            <a:avLst/>
          </a:prstGeom>
          <a:effectLst>
            <a:softEdge rad="31750"/>
          </a:effectLst>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8272855" y="-10228"/>
            <a:ext cx="873878" cy="976425"/>
          </a:xfrm>
          <a:prstGeom prst="rect">
            <a:avLst/>
          </a:prstGeom>
        </p:spPr>
      </p:pic>
      <p:sp>
        <p:nvSpPr>
          <p:cNvPr id="8" name="Rounded Rectangle 7"/>
          <p:cNvSpPr/>
          <p:nvPr/>
        </p:nvSpPr>
        <p:spPr>
          <a:xfrm>
            <a:off x="2915816" y="836712"/>
            <a:ext cx="3434851" cy="672288"/>
          </a:xfrm>
          <a:prstGeom prst="roundRect">
            <a:avLst/>
          </a:prstGeom>
          <a:solidFill>
            <a:srgbClr val="89A03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Narrow" panose="020B0606020202030204" pitchFamily="34" charset="0"/>
              </a:rPr>
              <a:t>PROGRAMME 4</a:t>
            </a:r>
          </a:p>
        </p:txBody>
      </p:sp>
      <p:sp>
        <p:nvSpPr>
          <p:cNvPr id="15" name="Rounded Rectangle 14"/>
          <p:cNvSpPr/>
          <p:nvPr/>
        </p:nvSpPr>
        <p:spPr>
          <a:xfrm>
            <a:off x="311940" y="1712980"/>
            <a:ext cx="2844978" cy="1163247"/>
          </a:xfrm>
          <a:prstGeom prst="roundRect">
            <a:avLst/>
          </a:prstGeom>
          <a:solidFill>
            <a:srgbClr val="C73C3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ts val="0"/>
              </a:spcBef>
              <a:spcAft>
                <a:spcPts val="0"/>
              </a:spcAft>
            </a:pPr>
            <a:r>
              <a:rPr lang="en-US" b="1" dirty="0">
                <a:solidFill>
                  <a:schemeClr val="tx1"/>
                </a:solidFill>
                <a:latin typeface="Arial Narrow" panose="020B0606020202030204" pitchFamily="34" charset="0"/>
                <a:cs typeface="Arial" panose="020B0604020202020204" pitchFamily="34" charset="0"/>
              </a:rPr>
              <a:t>Police oversight initiatives</a:t>
            </a:r>
          </a:p>
          <a:p>
            <a:pPr lvl="0" algn="ctr">
              <a:lnSpc>
                <a:spcPct val="100000"/>
              </a:lnSpc>
              <a:spcBef>
                <a:spcPts val="0"/>
              </a:spcBef>
              <a:spcAft>
                <a:spcPts val="0"/>
              </a:spcAft>
            </a:pPr>
            <a:r>
              <a:rPr lang="en-US" b="1" dirty="0">
                <a:solidFill>
                  <a:schemeClr val="tx1"/>
                </a:solidFill>
                <a:latin typeface="Arial Narrow" panose="020B0606020202030204" pitchFamily="34" charset="0"/>
                <a:cs typeface="Arial" panose="020B0604020202020204" pitchFamily="34" charset="0"/>
              </a:rPr>
              <a:t>(Ministerial POA)</a:t>
            </a:r>
          </a:p>
        </p:txBody>
      </p:sp>
      <p:sp>
        <p:nvSpPr>
          <p:cNvPr id="16" name="Rounded Rectangle 15"/>
          <p:cNvSpPr/>
          <p:nvPr/>
        </p:nvSpPr>
        <p:spPr>
          <a:xfrm>
            <a:off x="6144588" y="1727243"/>
            <a:ext cx="2891908" cy="1152128"/>
          </a:xfrm>
          <a:prstGeom prst="roundRect">
            <a:avLst/>
          </a:prstGeom>
          <a:solidFill>
            <a:srgbClr val="C4AB4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ts val="0"/>
              </a:spcBef>
              <a:spcAft>
                <a:spcPts val="0"/>
              </a:spcAft>
            </a:pPr>
            <a:r>
              <a:rPr lang="en-US" b="1" dirty="0">
                <a:solidFill>
                  <a:schemeClr val="tx1"/>
                </a:solidFill>
                <a:latin typeface="Arial Narrow" panose="020B0606020202030204" pitchFamily="34" charset="0"/>
                <a:cs typeface="Arial" panose="020B0604020202020204" pitchFamily="34" charset="0"/>
              </a:rPr>
              <a:t>Assessments on SAPS complaints management</a:t>
            </a:r>
          </a:p>
        </p:txBody>
      </p:sp>
      <p:sp>
        <p:nvSpPr>
          <p:cNvPr id="17" name="Rounded Rectangle 16"/>
          <p:cNvSpPr/>
          <p:nvPr/>
        </p:nvSpPr>
        <p:spPr>
          <a:xfrm>
            <a:off x="3203848" y="1712980"/>
            <a:ext cx="2891908" cy="1163247"/>
          </a:xfrm>
          <a:prstGeom prst="roundRect">
            <a:avLst/>
          </a:prstGeom>
          <a:solidFill>
            <a:srgbClr val="C9713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ts val="0"/>
              </a:spcBef>
              <a:spcAft>
                <a:spcPts val="0"/>
              </a:spcAft>
            </a:pPr>
            <a:r>
              <a:rPr lang="en-US" b="1" dirty="0">
                <a:solidFill>
                  <a:schemeClr val="tx1"/>
                </a:solidFill>
                <a:latin typeface="Arial Narrow" panose="020B0606020202030204" pitchFamily="34" charset="0"/>
                <a:cs typeface="Arial" panose="020B0604020202020204" pitchFamily="34" charset="0"/>
              </a:rPr>
              <a:t>SAPS budget and </a:t>
            </a:r>
            <a:r>
              <a:rPr lang="en-US" b="1" dirty="0" err="1">
                <a:solidFill>
                  <a:schemeClr val="tx1"/>
                </a:solidFill>
                <a:latin typeface="Arial Narrow" panose="020B0606020202030204" pitchFamily="34" charset="0"/>
                <a:cs typeface="Arial" panose="020B0604020202020204" pitchFamily="34" charset="0"/>
              </a:rPr>
              <a:t>programme</a:t>
            </a:r>
            <a:r>
              <a:rPr lang="en-US" b="1" dirty="0">
                <a:solidFill>
                  <a:schemeClr val="tx1"/>
                </a:solidFill>
                <a:latin typeface="Arial Narrow" panose="020B0606020202030204" pitchFamily="34" charset="0"/>
                <a:cs typeface="Arial" panose="020B0604020202020204" pitchFamily="34" charset="0"/>
              </a:rPr>
              <a:t> performance assessments</a:t>
            </a:r>
          </a:p>
        </p:txBody>
      </p:sp>
      <p:sp>
        <p:nvSpPr>
          <p:cNvPr id="19" name="Rounded Rectangle 18"/>
          <p:cNvSpPr/>
          <p:nvPr/>
        </p:nvSpPr>
        <p:spPr>
          <a:xfrm>
            <a:off x="311940" y="2992477"/>
            <a:ext cx="2844978" cy="1152128"/>
          </a:xfrm>
          <a:prstGeom prst="roundRect">
            <a:avLst/>
          </a:prstGeom>
          <a:solidFill>
            <a:srgbClr val="ACBF4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ts val="0"/>
              </a:spcBef>
              <a:spcAft>
                <a:spcPts val="0"/>
              </a:spcAft>
            </a:pPr>
            <a:r>
              <a:rPr lang="en-US" b="1" dirty="0">
                <a:solidFill>
                  <a:schemeClr val="tx1"/>
                </a:solidFill>
                <a:latin typeface="Arial Narrow" panose="020B0606020202030204" pitchFamily="34" charset="0"/>
                <a:cs typeface="Arial" panose="020B0604020202020204" pitchFamily="34" charset="0"/>
              </a:rPr>
              <a:t>Assessment on implementation of IPID recommendations</a:t>
            </a:r>
          </a:p>
        </p:txBody>
      </p:sp>
      <p:sp>
        <p:nvSpPr>
          <p:cNvPr id="20" name="Rounded Rectangle 19"/>
          <p:cNvSpPr/>
          <p:nvPr/>
        </p:nvSpPr>
        <p:spPr>
          <a:xfrm>
            <a:off x="3203848" y="3024794"/>
            <a:ext cx="2891908" cy="1152128"/>
          </a:xfrm>
          <a:prstGeom prst="roundRect">
            <a:avLst/>
          </a:prstGeom>
          <a:solidFill>
            <a:srgbClr val="89A03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ts val="0"/>
              </a:spcBef>
              <a:spcAft>
                <a:spcPts val="0"/>
              </a:spcAft>
            </a:pPr>
            <a:r>
              <a:rPr lang="en-US" b="1" dirty="0">
                <a:solidFill>
                  <a:schemeClr val="tx1"/>
                </a:solidFill>
                <a:latin typeface="Arial Narrow" panose="020B0606020202030204" pitchFamily="34" charset="0"/>
                <a:cs typeface="Arial" panose="020B0604020202020204" pitchFamily="34" charset="0"/>
              </a:rPr>
              <a:t>Assessments on police conduct and integrity</a:t>
            </a:r>
          </a:p>
        </p:txBody>
      </p:sp>
      <p:sp>
        <p:nvSpPr>
          <p:cNvPr id="21" name="Rounded Rectangle 20"/>
          <p:cNvSpPr/>
          <p:nvPr/>
        </p:nvSpPr>
        <p:spPr>
          <a:xfrm>
            <a:off x="6142686" y="3024794"/>
            <a:ext cx="2893810" cy="1152128"/>
          </a:xfrm>
          <a:prstGeom prst="roundRect">
            <a:avLst/>
          </a:prstGeom>
          <a:solidFill>
            <a:srgbClr val="C73C3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latin typeface="Arial Narrow" panose="020B0606020202030204" pitchFamily="34" charset="0"/>
                <a:cs typeface="Arial" panose="020B0604020202020204" pitchFamily="34" charset="0"/>
              </a:rPr>
              <a:t>Monitoring compliance and implementation of the Domestic Violence Act</a:t>
            </a:r>
          </a:p>
        </p:txBody>
      </p:sp>
      <p:sp>
        <p:nvSpPr>
          <p:cNvPr id="18" name="Rounded Rectangle 17"/>
          <p:cNvSpPr/>
          <p:nvPr/>
        </p:nvSpPr>
        <p:spPr>
          <a:xfrm>
            <a:off x="311940" y="4260855"/>
            <a:ext cx="2844978" cy="1152128"/>
          </a:xfrm>
          <a:prstGeom prst="roundRect">
            <a:avLst/>
          </a:prstGeom>
          <a:solidFill>
            <a:srgbClr val="C9713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latin typeface="Arial Narrow" panose="020B0606020202030204" pitchFamily="34" charset="0"/>
                <a:cs typeface="Arial" panose="020B0604020202020204" pitchFamily="34" charset="0"/>
              </a:rPr>
              <a:t>Assessments on the implementation of and compliance to legislation and policies by SAPS</a:t>
            </a:r>
          </a:p>
        </p:txBody>
      </p:sp>
      <p:sp>
        <p:nvSpPr>
          <p:cNvPr id="23" name="Rounded Rectangle 22"/>
          <p:cNvSpPr/>
          <p:nvPr/>
        </p:nvSpPr>
        <p:spPr>
          <a:xfrm>
            <a:off x="3204774" y="4260855"/>
            <a:ext cx="2891908" cy="1152128"/>
          </a:xfrm>
          <a:prstGeom prst="roundRect">
            <a:avLst/>
          </a:prstGeom>
          <a:solidFill>
            <a:srgbClr val="C4AB4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latin typeface="Arial Narrow" panose="020B0606020202030204" pitchFamily="34" charset="0"/>
                <a:cs typeface="Arial" panose="020B0604020202020204" pitchFamily="34" charset="0"/>
              </a:rPr>
              <a:t>Assessments conducted on the functioning of the National Forensic DNA Database</a:t>
            </a:r>
          </a:p>
        </p:txBody>
      </p:sp>
      <p:sp>
        <p:nvSpPr>
          <p:cNvPr id="24" name="Rounded Rectangle 23"/>
          <p:cNvSpPr/>
          <p:nvPr/>
        </p:nvSpPr>
        <p:spPr>
          <a:xfrm>
            <a:off x="6142686" y="4260855"/>
            <a:ext cx="2844978" cy="1152128"/>
          </a:xfrm>
          <a:prstGeom prst="roundRect">
            <a:avLst/>
          </a:prstGeom>
          <a:solidFill>
            <a:srgbClr val="ACBF4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ts val="0"/>
              </a:spcBef>
              <a:spcAft>
                <a:spcPts val="0"/>
              </a:spcAft>
            </a:pPr>
            <a:r>
              <a:rPr lang="en-US" b="1" dirty="0">
                <a:solidFill>
                  <a:schemeClr val="tx1"/>
                </a:solidFill>
                <a:latin typeface="Arial Narrow" panose="020B0606020202030204" pitchFamily="34" charset="0"/>
                <a:cs typeface="Arial" panose="020B0604020202020204" pitchFamily="34" charset="0"/>
              </a:rPr>
              <a:t>Evaluation on the implementation of the Second Hand Goods Act</a:t>
            </a:r>
          </a:p>
        </p:txBody>
      </p:sp>
      <p:sp>
        <p:nvSpPr>
          <p:cNvPr id="25" name="Rounded Rectangle 24"/>
          <p:cNvSpPr/>
          <p:nvPr/>
        </p:nvSpPr>
        <p:spPr>
          <a:xfrm>
            <a:off x="2987825" y="5479719"/>
            <a:ext cx="3362842" cy="1152128"/>
          </a:xfrm>
          <a:prstGeom prst="roundRect">
            <a:avLst/>
          </a:prstGeom>
          <a:solidFill>
            <a:srgbClr val="89A03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latin typeface="Arial Narrow" panose="020B0606020202030204" pitchFamily="34" charset="0"/>
                <a:cs typeface="Arial" panose="020B0604020202020204" pitchFamily="34" charset="0"/>
              </a:rPr>
              <a:t>Assessments conducted on SAPS </a:t>
            </a:r>
            <a:r>
              <a:rPr lang="en-US" b="1" dirty="0" err="1">
                <a:solidFill>
                  <a:schemeClr val="tx1"/>
                </a:solidFill>
                <a:latin typeface="Arial Narrow" panose="020B0606020202030204" pitchFamily="34" charset="0"/>
                <a:cs typeface="Arial" panose="020B0604020202020204" pitchFamily="34" charset="0"/>
              </a:rPr>
              <a:t>programmes</a:t>
            </a:r>
            <a:endParaRPr lang="en-US" b="1" dirty="0">
              <a:solidFill>
                <a:schemeClr val="tx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xmlns="" val="359701115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itle 8"/>
          <p:cNvSpPr>
            <a:spLocks noGrp="1"/>
          </p:cNvSpPr>
          <p:nvPr>
            <p:ph type="title"/>
          </p:nvPr>
        </p:nvSpPr>
        <p:spPr>
          <a:xfrm>
            <a:off x="179512" y="101599"/>
            <a:ext cx="8964488" cy="547688"/>
          </a:xfrm>
        </p:spPr>
        <p:txBody>
          <a:bodyPr/>
          <a:lstStyle/>
          <a:p>
            <a:r>
              <a:rPr lang="en-ZA" altLang="en-US" sz="2400" b="1" dirty="0">
                <a:latin typeface="Arial" panose="020B0604020202020204" pitchFamily="34" charset="0"/>
              </a:rPr>
              <a:t/>
            </a:r>
            <a:br>
              <a:rPr lang="en-ZA" altLang="en-US" sz="2400" b="1" dirty="0">
                <a:latin typeface="Arial" panose="020B0604020202020204" pitchFamily="34" charset="0"/>
              </a:rPr>
            </a:br>
            <a:r>
              <a:rPr lang="en-ZA" altLang="en-US" sz="2400" b="1" dirty="0">
                <a:latin typeface="Arial" panose="020B0604020202020204" pitchFamily="34" charset="0"/>
              </a:rPr>
              <a:t/>
            </a:r>
            <a:br>
              <a:rPr lang="en-ZA" altLang="en-US" sz="2400" b="1" dirty="0">
                <a:latin typeface="Arial" panose="020B0604020202020204" pitchFamily="34" charset="0"/>
              </a:rPr>
            </a:br>
            <a:r>
              <a:rPr lang="en-ZA" altLang="en-US" sz="3200" b="1" dirty="0">
                <a:latin typeface="Arial Narrow" panose="020B0606020202030204" pitchFamily="34" charset="0"/>
              </a:rPr>
              <a:t>PART 2</a:t>
            </a:r>
            <a:r>
              <a:rPr lang="en-US" altLang="en-US" sz="3200" b="1" dirty="0">
                <a:latin typeface="Arial Narrow" panose="020B0606020202030204" pitchFamily="34" charset="0"/>
              </a:rPr>
              <a:t/>
            </a:r>
            <a:br>
              <a:rPr lang="en-US" altLang="en-US" sz="3200" b="1" dirty="0">
                <a:latin typeface="Arial Narrow" panose="020B0606020202030204" pitchFamily="34" charset="0"/>
              </a:rPr>
            </a:br>
            <a:endParaRPr lang="en-US" sz="3200" dirty="0">
              <a:latin typeface="Arial Narrow" panose="020B0606020202030204" pitchFamily="34" charset="0"/>
            </a:endParaRPr>
          </a:p>
        </p:txBody>
      </p:sp>
      <p:sp>
        <p:nvSpPr>
          <p:cNvPr id="3277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800" smtClean="0">
                <a:solidFill>
                  <a:srgbClr val="898989"/>
                </a:solidFill>
                <a:latin typeface="Arial Narrow" panose="020B0606020202030204" pitchFamily="34" charset="0"/>
              </a:rPr>
              <a:pPr>
                <a:spcBef>
                  <a:spcPct val="0"/>
                </a:spcBef>
                <a:buFontTx/>
                <a:buNone/>
              </a:pPr>
              <a:t>15</a:t>
            </a:fld>
            <a:endParaRPr lang="en-ZA" altLang="en-US" sz="800" dirty="0">
              <a:solidFill>
                <a:srgbClr val="898989"/>
              </a:solidFill>
              <a:latin typeface="Arial Narrow" panose="020B0606020202030204" pitchFamily="34" charset="0"/>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50038" y="793955"/>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79512" y="1988840"/>
            <a:ext cx="8712968" cy="4093428"/>
          </a:xfrm>
          <a:prstGeom prst="rect">
            <a:avLst/>
          </a:prstGeom>
          <a:noFill/>
        </p:spPr>
        <p:txBody>
          <a:bodyPr wrap="square" rtlCol="0">
            <a:spAutoFit/>
          </a:bodyPr>
          <a:lstStyle/>
          <a:p>
            <a:pPr algn="ctr"/>
            <a:r>
              <a:rPr lang="en-US" sz="2000" b="1" dirty="0">
                <a:latin typeface="Arial Narrow" panose="020B0606020202030204" pitchFamily="34" charset="0"/>
              </a:rPr>
              <a:t>RESPONSES TO THE SELECT COMMITTEE ON SECURITY AND JUSTICE QUESTIONS</a:t>
            </a: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p:txBody>
      </p:sp>
      <p:pic>
        <p:nvPicPr>
          <p:cNvPr id="24" name="Picture 23" descr="https://www.parliament.gov.za/storage/app/media/parliament-logo.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99792" y="3068960"/>
            <a:ext cx="3575050" cy="1333500"/>
          </a:xfrm>
          <a:prstGeom prst="rect">
            <a:avLst/>
          </a:prstGeom>
          <a:noFill/>
          <a:ln>
            <a:noFill/>
          </a:ln>
        </p:spPr>
      </p:pic>
    </p:spTree>
    <p:extLst>
      <p:ext uri="{BB962C8B-B14F-4D97-AF65-F5344CB8AC3E}">
        <p14:creationId xmlns:p14="http://schemas.microsoft.com/office/powerpoint/2010/main" xmlns="" val="4071871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39802" y="425451"/>
            <a:ext cx="9144000" cy="212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000" b="1" dirty="0">
              <a:latin typeface="Arial" panose="020B0604020202020204" pitchFamily="34" charset="0"/>
            </a:endParaRPr>
          </a:p>
        </p:txBody>
      </p:sp>
      <p:sp>
        <p:nvSpPr>
          <p:cNvPr id="9" name="Title 8"/>
          <p:cNvSpPr>
            <a:spLocks noGrp="1"/>
          </p:cNvSpPr>
          <p:nvPr>
            <p:ph type="title"/>
          </p:nvPr>
        </p:nvSpPr>
        <p:spPr>
          <a:xfrm>
            <a:off x="546733" y="170350"/>
            <a:ext cx="8964488" cy="547688"/>
          </a:xfrm>
        </p:spPr>
        <p:txBody>
          <a:bodyPr/>
          <a:lstStyle/>
          <a:p>
            <a:r>
              <a:rPr lang="en-ZA" altLang="en-US" sz="2400" b="1" dirty="0">
                <a:latin typeface="Arial" panose="020B0604020202020204" pitchFamily="34" charset="0"/>
              </a:rPr>
              <a:t/>
            </a:r>
            <a:br>
              <a:rPr lang="en-ZA" altLang="en-US" sz="2400" b="1" dirty="0">
                <a:latin typeface="Arial" panose="020B0604020202020204" pitchFamily="34" charset="0"/>
              </a:rPr>
            </a:br>
            <a:r>
              <a:rPr lang="en-ZA" altLang="en-US" sz="2400" b="1" dirty="0">
                <a:latin typeface="Arial" panose="020B0604020202020204" pitchFamily="34" charset="0"/>
              </a:rPr>
              <a:t/>
            </a:r>
            <a:br>
              <a:rPr lang="en-ZA" altLang="en-US" sz="2400" b="1" dirty="0">
                <a:latin typeface="Arial" panose="020B0604020202020204" pitchFamily="34" charset="0"/>
              </a:rPr>
            </a:br>
            <a:r>
              <a:rPr lang="en-ZA" altLang="en-US" sz="3000" b="1" dirty="0">
                <a:latin typeface="Arial Narrow" panose="020B0606020202030204" pitchFamily="34" charset="0"/>
              </a:rPr>
              <a:t>MANDATE OF PROVINCIAL SECRETARIATS </a:t>
            </a:r>
            <a:r>
              <a:rPr lang="en-US" altLang="en-US" b="1" dirty="0">
                <a:latin typeface="Arial" panose="020B0604020202020204" pitchFamily="34" charset="0"/>
              </a:rPr>
              <a:t/>
            </a:r>
            <a:br>
              <a:rPr lang="en-US" altLang="en-US" b="1" dirty="0">
                <a:latin typeface="Arial" panose="020B0604020202020204" pitchFamily="34" charset="0"/>
              </a:rPr>
            </a:br>
            <a:endParaRPr lang="en-US" dirty="0"/>
          </a:p>
        </p:txBody>
      </p:sp>
      <p:sp>
        <p:nvSpPr>
          <p:cNvPr id="32775" name="Slide Number Placeholder 2"/>
          <p:cNvSpPr>
            <a:spLocks noGrp="1"/>
          </p:cNvSpPr>
          <p:nvPr>
            <p:ph type="sldNum" sz="quarter" idx="12"/>
          </p:nvPr>
        </p:nvSpPr>
        <p:spPr bwMode="auto">
          <a:xfrm>
            <a:off x="6920709" y="642976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800" b="1" smtClean="0">
                <a:solidFill>
                  <a:srgbClr val="898989"/>
                </a:solidFill>
                <a:latin typeface="Arial Narrow" panose="020B0606020202030204" pitchFamily="34" charset="0"/>
              </a:rPr>
              <a:pPr>
                <a:spcBef>
                  <a:spcPct val="0"/>
                </a:spcBef>
                <a:buFontTx/>
                <a:buNone/>
              </a:pPr>
              <a:t>16</a:t>
            </a:fld>
            <a:endParaRPr lang="en-ZA" altLang="en-US" sz="800" b="1" dirty="0">
              <a:solidFill>
                <a:srgbClr val="898989"/>
              </a:solidFill>
              <a:latin typeface="Arial Narrow" panose="020B0606020202030204" pitchFamily="34" charset="0"/>
            </a:endParaRPr>
          </a:p>
        </p:txBody>
      </p:sp>
      <p:pic>
        <p:nvPicPr>
          <p:cNvPr id="44" name="Content Placeholder 43" descr="https://provincialgovernment.co.za/img/logos/thumb_safety_and_liaison.png"/>
          <p:cNvPicPr>
            <a:picLocks noGrp="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81136" y="1016824"/>
            <a:ext cx="1801490" cy="769517"/>
          </a:xfrm>
          <a:prstGeom prst="rect">
            <a:avLst/>
          </a:prstGeom>
          <a:noFill/>
          <a:ln>
            <a:noFill/>
          </a:ln>
        </p:spPr>
      </p:pic>
      <p:pic>
        <p:nvPicPr>
          <p:cNvPr id="45" name="Picture 44" descr="https://provincialgovernment.co.za/img/logos/thumb_community_safety_and_liaison.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83369" y="1480745"/>
            <a:ext cx="2150638" cy="779553"/>
          </a:xfrm>
          <a:prstGeom prst="rect">
            <a:avLst/>
          </a:prstGeom>
          <a:noFill/>
          <a:ln>
            <a:noFill/>
          </a:ln>
        </p:spPr>
      </p:pic>
      <p:pic>
        <p:nvPicPr>
          <p:cNvPr id="46" name="Picture 45" descr="https://provincialgovernment.co.za/img/logos/thumb_police%2C_roads_and_transport.pn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18492" y="2024684"/>
            <a:ext cx="1922146" cy="759192"/>
          </a:xfrm>
          <a:prstGeom prst="rect">
            <a:avLst/>
          </a:prstGeom>
          <a:noFill/>
          <a:ln>
            <a:noFill/>
          </a:ln>
        </p:spPr>
      </p:pic>
      <p:pic>
        <p:nvPicPr>
          <p:cNvPr id="47" name="Picture 46" descr="https://provincialgovernment.co.za/img/logos/thumb_community_safety.pn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92280" y="2480439"/>
            <a:ext cx="1902334" cy="873218"/>
          </a:xfrm>
          <a:prstGeom prst="rect">
            <a:avLst/>
          </a:prstGeom>
          <a:noFill/>
          <a:ln>
            <a:noFill/>
          </a:ln>
        </p:spPr>
      </p:pic>
      <p:pic>
        <p:nvPicPr>
          <p:cNvPr id="48" name="Picture 47" descr="https://provincialgovernment.co.za/img/logos/thumb_5_transport_and_community_safety.pn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81136" y="3257833"/>
            <a:ext cx="2100234" cy="835996"/>
          </a:xfrm>
          <a:prstGeom prst="rect">
            <a:avLst/>
          </a:prstGeom>
          <a:noFill/>
          <a:ln>
            <a:noFill/>
          </a:ln>
        </p:spPr>
      </p:pic>
      <p:pic>
        <p:nvPicPr>
          <p:cNvPr id="49" name="Picture 48" descr="https://provincialgovernment.co.za/img/logos/thumb_6_community_safety%2C_security_and_liaison.pn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39422" y="3998004"/>
            <a:ext cx="1970935" cy="751250"/>
          </a:xfrm>
          <a:prstGeom prst="rect">
            <a:avLst/>
          </a:prstGeom>
          <a:noFill/>
          <a:ln>
            <a:noFill/>
          </a:ln>
        </p:spPr>
      </p:pic>
      <p:pic>
        <p:nvPicPr>
          <p:cNvPr id="50" name="Picture 49" descr="https://provincialgovernment.co.za/img/logos/thumb_7_transport%2C_safety_and_liaison.png"/>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54554" y="4621291"/>
            <a:ext cx="2117845" cy="747160"/>
          </a:xfrm>
          <a:prstGeom prst="rect">
            <a:avLst/>
          </a:prstGeom>
          <a:noFill/>
          <a:ln>
            <a:noFill/>
          </a:ln>
        </p:spPr>
      </p:pic>
      <p:pic>
        <p:nvPicPr>
          <p:cNvPr id="51" name="Picture 50" descr="https://provincialgovernment.co.za/img/logos/thumb_8_community_safety_and_transport_management.jpg"/>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732240" y="5345080"/>
            <a:ext cx="2338630" cy="719690"/>
          </a:xfrm>
          <a:prstGeom prst="rect">
            <a:avLst/>
          </a:prstGeom>
          <a:noFill/>
          <a:ln>
            <a:noFill/>
          </a:ln>
        </p:spPr>
      </p:pic>
      <p:pic>
        <p:nvPicPr>
          <p:cNvPr id="52" name="Picture 51" descr="https://provincialgovernment.co.za/img/logos/thumb_9_community_safety.png"/>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085130" y="6162634"/>
            <a:ext cx="1670204" cy="534262"/>
          </a:xfrm>
          <a:prstGeom prst="rect">
            <a:avLst/>
          </a:prstGeom>
          <a:noFill/>
          <a:ln>
            <a:noFill/>
          </a:ln>
        </p:spPr>
      </p:pic>
      <p:sp>
        <p:nvSpPr>
          <p:cNvPr id="2" name="Rectangle 1"/>
          <p:cNvSpPr/>
          <p:nvPr/>
        </p:nvSpPr>
        <p:spPr>
          <a:xfrm>
            <a:off x="-29232" y="839092"/>
            <a:ext cx="5871317" cy="6509474"/>
          </a:xfrm>
          <a:prstGeom prst="rect">
            <a:avLst/>
          </a:prstGeom>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US" sz="1600" b="1" dirty="0">
                <a:latin typeface="Arial Narrow" panose="020B0606020202030204" pitchFamily="34" charset="0"/>
                <a:ea typeface="Arial Narrow" panose="020B0606020202030204" pitchFamily="34" charset="0"/>
              </a:rPr>
              <a:t>Section 16 of the CSPS Act, 2011 makes provision for the establishment of Provincial Secretariats to support and align their mandates with the mandate of the Civilian Secretariat for Police Service. </a:t>
            </a:r>
          </a:p>
          <a:p>
            <a:pPr marL="285750" marR="0" indent="-285750" algn="just">
              <a:lnSpc>
                <a:spcPct val="150000"/>
              </a:lnSpc>
              <a:spcBef>
                <a:spcPts val="0"/>
              </a:spcBef>
              <a:spcAft>
                <a:spcPts val="0"/>
              </a:spcAft>
              <a:buFont typeface="Arial" panose="020B0604020202020204" pitchFamily="34" charset="0"/>
              <a:buChar char="•"/>
            </a:pPr>
            <a:r>
              <a:rPr lang="en-US" sz="1600" b="1" dirty="0">
                <a:latin typeface="Arial Narrow" panose="020B0606020202030204" pitchFamily="34" charset="0"/>
                <a:ea typeface="Arial Narrow" panose="020B0606020202030204" pitchFamily="34" charset="0"/>
              </a:rPr>
              <a:t>Provincial Secretariats are, therefore, established by the MECs for Community Safety in the various provinces and fall within provincial departments of Safety, to which they are accountable.  </a:t>
            </a:r>
          </a:p>
          <a:p>
            <a:pPr marL="285750" marR="0" indent="-285750" algn="just">
              <a:lnSpc>
                <a:spcPct val="150000"/>
              </a:lnSpc>
              <a:spcBef>
                <a:spcPts val="0"/>
              </a:spcBef>
              <a:spcAft>
                <a:spcPts val="0"/>
              </a:spcAft>
              <a:buFont typeface="Arial" panose="020B0604020202020204" pitchFamily="34" charset="0"/>
              <a:buChar char="•"/>
            </a:pPr>
            <a:r>
              <a:rPr lang="en-US" sz="1600" b="1" dirty="0">
                <a:latin typeface="Arial Narrow" panose="020B0606020202030204" pitchFamily="34" charset="0"/>
                <a:ea typeface="Arial Narrow" panose="020B0606020202030204" pitchFamily="34" charset="0"/>
              </a:rPr>
              <a:t>Provincial Secretariats are obligated to align their plans and operations with plans, policies and operations of the Civilian Secretariat; and integrate their strategies and systems at the provincial sphere of government.</a:t>
            </a:r>
          </a:p>
          <a:p>
            <a:pPr marL="285750" marR="0" indent="-285750" algn="just">
              <a:lnSpc>
                <a:spcPct val="150000"/>
              </a:lnSpc>
              <a:spcBef>
                <a:spcPts val="0"/>
              </a:spcBef>
              <a:spcAft>
                <a:spcPts val="0"/>
              </a:spcAft>
              <a:buFont typeface="Arial" panose="020B0604020202020204" pitchFamily="34" charset="0"/>
              <a:buChar char="•"/>
            </a:pPr>
            <a:r>
              <a:rPr lang="en-US" sz="1600" b="1" dirty="0">
                <a:latin typeface="Arial Narrow" panose="020B0606020202030204" pitchFamily="34" charset="0"/>
                <a:ea typeface="Arial Narrow" panose="020B0606020202030204" pitchFamily="34" charset="0"/>
              </a:rPr>
              <a:t>In supporting the mandate of the CSPS, Provincial Secretariats:</a:t>
            </a:r>
          </a:p>
          <a:p>
            <a:pPr marL="742950" lvl="1" indent="-458788" algn="just">
              <a:lnSpc>
                <a:spcPct val="150000"/>
              </a:lnSpc>
              <a:spcBef>
                <a:spcPts val="0"/>
              </a:spcBef>
              <a:spcAft>
                <a:spcPts val="0"/>
              </a:spcAft>
              <a:buFont typeface="Courier New" panose="02070309020205020404" pitchFamily="49" charset="0"/>
              <a:buChar char="o"/>
            </a:pPr>
            <a:r>
              <a:rPr lang="en-US" sz="1400" dirty="0">
                <a:latin typeface="Arial Narrow" panose="020B0606020202030204" pitchFamily="34" charset="0"/>
                <a:ea typeface="Arial Narrow" panose="020B0606020202030204" pitchFamily="34" charset="0"/>
              </a:rPr>
              <a:t>Carry out police station oversight visits to monitor police performance</a:t>
            </a:r>
          </a:p>
          <a:p>
            <a:pPr marL="742950" lvl="1" indent="-458788" algn="just">
              <a:lnSpc>
                <a:spcPct val="150000"/>
              </a:lnSpc>
              <a:spcBef>
                <a:spcPts val="0"/>
              </a:spcBef>
              <a:spcAft>
                <a:spcPts val="0"/>
              </a:spcAft>
              <a:buFont typeface="Courier New" panose="02070309020205020404" pitchFamily="49" charset="0"/>
              <a:buChar char="o"/>
            </a:pPr>
            <a:r>
              <a:rPr lang="en-US" sz="1400" dirty="0">
                <a:latin typeface="Arial Narrow" panose="020B0606020202030204" pitchFamily="34" charset="0"/>
                <a:ea typeface="Arial Narrow" panose="020B0606020202030204" pitchFamily="34" charset="0"/>
              </a:rPr>
              <a:t>Monitor police conduct and investigate complaints against the police</a:t>
            </a:r>
          </a:p>
          <a:p>
            <a:pPr marL="742950" lvl="1" indent="-458788" algn="just">
              <a:lnSpc>
                <a:spcPct val="150000"/>
              </a:lnSpc>
              <a:spcBef>
                <a:spcPts val="0"/>
              </a:spcBef>
              <a:spcAft>
                <a:spcPts val="0"/>
              </a:spcAft>
              <a:buFont typeface="Courier New" panose="02070309020205020404" pitchFamily="49" charset="0"/>
              <a:buChar char="o"/>
            </a:pPr>
            <a:r>
              <a:rPr lang="en-US" sz="1400" dirty="0">
                <a:latin typeface="Arial Narrow" panose="020B0606020202030204" pitchFamily="34" charset="0"/>
                <a:ea typeface="Arial Narrow" panose="020B0606020202030204" pitchFamily="34" charset="0"/>
              </a:rPr>
              <a:t>Conduct research on policing and safety issues</a:t>
            </a:r>
          </a:p>
          <a:p>
            <a:pPr marL="742950" lvl="1" indent="-458788" algn="just">
              <a:lnSpc>
                <a:spcPct val="150000"/>
              </a:lnSpc>
              <a:spcBef>
                <a:spcPts val="0"/>
              </a:spcBef>
              <a:spcAft>
                <a:spcPts val="0"/>
              </a:spcAft>
              <a:buFont typeface="Courier New" panose="02070309020205020404" pitchFamily="49" charset="0"/>
              <a:buChar char="o"/>
            </a:pPr>
            <a:r>
              <a:rPr lang="en-US" sz="1400" dirty="0">
                <a:latin typeface="Arial Narrow" panose="020B0606020202030204" pitchFamily="34" charset="0"/>
                <a:ea typeface="Arial Narrow" panose="020B0606020202030204" pitchFamily="34" charset="0"/>
              </a:rPr>
              <a:t>Conduct crime prevention initiatives</a:t>
            </a:r>
          </a:p>
          <a:p>
            <a:pPr marL="742950" lvl="1" indent="-458788" algn="just">
              <a:lnSpc>
                <a:spcPct val="150000"/>
              </a:lnSpc>
              <a:spcBef>
                <a:spcPts val="0"/>
              </a:spcBef>
              <a:spcAft>
                <a:spcPts val="0"/>
              </a:spcAft>
              <a:buFont typeface="Courier New" panose="02070309020205020404" pitchFamily="49" charset="0"/>
              <a:buChar char="o"/>
            </a:pPr>
            <a:r>
              <a:rPr lang="en-US" sz="1400" dirty="0">
                <a:latin typeface="Arial Narrow" panose="020B0606020202030204" pitchFamily="34" charset="0"/>
                <a:ea typeface="Arial Narrow" panose="020B0606020202030204" pitchFamily="34" charset="0"/>
              </a:rPr>
              <a:t>Facilitate strengthening of community police relations.</a:t>
            </a:r>
            <a:endParaRPr lang="en-US" sz="1600" b="1" dirty="0">
              <a:latin typeface="Arial Narrow" panose="020B0606020202030204" pitchFamily="34" charset="0"/>
              <a:ea typeface="Arial Narrow" panose="020B0606020202030204" pitchFamily="34" charset="0"/>
            </a:endParaRPr>
          </a:p>
          <a:p>
            <a:pPr marL="285750" marR="0" indent="-285750" algn="just">
              <a:lnSpc>
                <a:spcPct val="150000"/>
              </a:lnSpc>
              <a:spcBef>
                <a:spcPts val="0"/>
              </a:spcBef>
              <a:spcAft>
                <a:spcPts val="0"/>
              </a:spcAft>
              <a:buFont typeface="Arial" panose="020B0604020202020204" pitchFamily="34" charset="0"/>
              <a:buChar char="•"/>
            </a:pPr>
            <a:endParaRPr lang="en-US" sz="1600" b="1" dirty="0">
              <a:latin typeface="Arial Narrow" panose="020B0606020202030204" pitchFamily="34" charset="0"/>
              <a:ea typeface="Arial Narrow" panose="020B0606020202030204" pitchFamily="34" charset="0"/>
            </a:endParaRPr>
          </a:p>
        </p:txBody>
      </p:sp>
    </p:spTree>
    <p:extLst>
      <p:ext uri="{BB962C8B-B14F-4D97-AF65-F5344CB8AC3E}">
        <p14:creationId xmlns:p14="http://schemas.microsoft.com/office/powerpoint/2010/main" xmlns="" val="168719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39802" y="425451"/>
            <a:ext cx="9144000" cy="212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000" b="1" dirty="0">
              <a:latin typeface="Arial" panose="020B0604020202020204" pitchFamily="34" charset="0"/>
            </a:endParaRPr>
          </a:p>
        </p:txBody>
      </p:sp>
      <p:sp>
        <p:nvSpPr>
          <p:cNvPr id="9" name="Title 8"/>
          <p:cNvSpPr>
            <a:spLocks noGrp="1"/>
          </p:cNvSpPr>
          <p:nvPr>
            <p:ph type="title"/>
          </p:nvPr>
        </p:nvSpPr>
        <p:spPr>
          <a:xfrm>
            <a:off x="546733" y="170350"/>
            <a:ext cx="8964488" cy="547688"/>
          </a:xfrm>
        </p:spPr>
        <p:txBody>
          <a:bodyPr/>
          <a:lstStyle/>
          <a:p>
            <a:r>
              <a:rPr lang="en-ZA" altLang="en-US" sz="2400" b="1" dirty="0">
                <a:latin typeface="Arial" panose="020B0604020202020204" pitchFamily="34" charset="0"/>
              </a:rPr>
              <a:t/>
            </a:r>
            <a:br>
              <a:rPr lang="en-ZA" altLang="en-US" sz="2400" b="1" dirty="0">
                <a:latin typeface="Arial" panose="020B0604020202020204" pitchFamily="34" charset="0"/>
              </a:rPr>
            </a:br>
            <a:r>
              <a:rPr lang="en-ZA" altLang="en-US" sz="2400" b="1" dirty="0">
                <a:latin typeface="Arial" panose="020B0604020202020204" pitchFamily="34" charset="0"/>
              </a:rPr>
              <a:t/>
            </a:r>
            <a:br>
              <a:rPr lang="en-ZA" altLang="en-US" sz="2400" b="1" dirty="0">
                <a:latin typeface="Arial" panose="020B0604020202020204" pitchFamily="34" charset="0"/>
              </a:rPr>
            </a:br>
            <a:r>
              <a:rPr lang="en-ZA" altLang="en-US" sz="3000" b="1" dirty="0">
                <a:latin typeface="Arial Narrow" panose="020B0606020202030204" pitchFamily="34" charset="0"/>
              </a:rPr>
              <a:t>MANDATE OF PROVINCIAL SECRETARIATS</a:t>
            </a:r>
            <a:r>
              <a:rPr lang="en-US" altLang="en-US" b="1" dirty="0">
                <a:latin typeface="Arial" panose="020B0604020202020204" pitchFamily="34" charset="0"/>
              </a:rPr>
              <a:t/>
            </a:r>
            <a:br>
              <a:rPr lang="en-US" altLang="en-US" b="1" dirty="0">
                <a:latin typeface="Arial" panose="020B0604020202020204" pitchFamily="34" charset="0"/>
              </a:rPr>
            </a:br>
            <a:endParaRPr lang="en-US" dirty="0"/>
          </a:p>
        </p:txBody>
      </p:sp>
      <p:sp>
        <p:nvSpPr>
          <p:cNvPr id="32775" name="Slide Number Placeholder 2"/>
          <p:cNvSpPr>
            <a:spLocks noGrp="1"/>
          </p:cNvSpPr>
          <p:nvPr>
            <p:ph type="sldNum" sz="quarter" idx="12"/>
          </p:nvPr>
        </p:nvSpPr>
        <p:spPr bwMode="auto">
          <a:xfrm>
            <a:off x="6986155" y="647483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800" b="1" smtClean="0">
                <a:solidFill>
                  <a:srgbClr val="898989"/>
                </a:solidFill>
                <a:latin typeface="Arial Narrow" panose="020B0606020202030204" pitchFamily="34" charset="0"/>
              </a:rPr>
              <a:pPr>
                <a:spcBef>
                  <a:spcPct val="0"/>
                </a:spcBef>
                <a:buFontTx/>
                <a:buNone/>
              </a:pPr>
              <a:t>17</a:t>
            </a:fld>
            <a:endParaRPr lang="en-ZA" altLang="en-US" sz="800" b="1" dirty="0">
              <a:solidFill>
                <a:srgbClr val="898989"/>
              </a:solidFill>
              <a:latin typeface="Arial Narrow" panose="020B0606020202030204" pitchFamily="34" charset="0"/>
            </a:endParaRPr>
          </a:p>
        </p:txBody>
      </p:sp>
      <p:sp>
        <p:nvSpPr>
          <p:cNvPr id="2" name="Rectangle 1"/>
          <p:cNvSpPr/>
          <p:nvPr/>
        </p:nvSpPr>
        <p:spPr>
          <a:xfrm>
            <a:off x="45111" y="1119455"/>
            <a:ext cx="9037688" cy="5339923"/>
          </a:xfrm>
          <a:prstGeom prst="rect">
            <a:avLst/>
          </a:prstGeom>
        </p:spPr>
        <p:txBody>
          <a:bodyPr wrap="square">
            <a:spAutoFit/>
          </a:bodyPr>
          <a:lstStyle/>
          <a:p>
            <a:pPr marL="285750" indent="-285750" algn="just">
              <a:lnSpc>
                <a:spcPct val="150000"/>
              </a:lnSpc>
              <a:spcBef>
                <a:spcPts val="0"/>
              </a:spcBef>
              <a:spcAft>
                <a:spcPts val="0"/>
              </a:spcAft>
              <a:buFont typeface="Arial" panose="020B0604020202020204" pitchFamily="34" charset="0"/>
              <a:buChar char="•"/>
            </a:pPr>
            <a:r>
              <a:rPr lang="en-US" sz="2000" b="1" dirty="0">
                <a:latin typeface="Arial Narrow" panose="020B0606020202030204" pitchFamily="34" charset="0"/>
                <a:ea typeface="Arial Narrow" panose="020B0606020202030204" pitchFamily="34" charset="0"/>
              </a:rPr>
              <a:t>Additionally, </a:t>
            </a:r>
            <a:r>
              <a:rPr lang="en-ZA" altLang="en-US" sz="2000" b="1" dirty="0">
                <a:latin typeface="Arial Narrow" panose="020B0606020202030204" pitchFamily="34" charset="0"/>
              </a:rPr>
              <a:t>Section 6 of the CSPS Act mandates the CSPS to: </a:t>
            </a:r>
          </a:p>
          <a:p>
            <a:pPr marL="746125" lvl="1" indent="-460375" algn="just" eaLnBrk="1" hangingPunct="1">
              <a:lnSpc>
                <a:spcPct val="150000"/>
              </a:lnSpc>
              <a:spcBef>
                <a:spcPts val="0"/>
              </a:spcBef>
              <a:spcAft>
                <a:spcPts val="0"/>
              </a:spcAft>
              <a:buFont typeface="Courier New" panose="02070309020205020404" pitchFamily="49" charset="0"/>
              <a:buChar char="o"/>
            </a:pPr>
            <a:r>
              <a:rPr lang="en-GB" altLang="en-US" dirty="0">
                <a:latin typeface="Arial Narrow" panose="020B0606020202030204" pitchFamily="34" charset="0"/>
              </a:rPr>
              <a:t>Monitor and evaluate SAPS’ compliance with the Domestic Violence Act </a:t>
            </a:r>
          </a:p>
          <a:p>
            <a:pPr marL="746125" lvl="1" indent="-460375" algn="just" eaLnBrk="1" hangingPunct="1">
              <a:lnSpc>
                <a:spcPct val="150000"/>
              </a:lnSpc>
              <a:spcBef>
                <a:spcPts val="0"/>
              </a:spcBef>
              <a:spcAft>
                <a:spcPts val="0"/>
              </a:spcAft>
              <a:buFont typeface="Courier New" panose="02070309020205020404" pitchFamily="49" charset="0"/>
              <a:buChar char="o"/>
            </a:pPr>
            <a:r>
              <a:rPr lang="en-GB" altLang="en-US" dirty="0">
                <a:latin typeface="Arial Narrow" panose="020B0606020202030204" pitchFamily="34" charset="0"/>
              </a:rPr>
              <a:t>Make recommendations to the SAPS on disciplinary procedures and measures with regard to non-compliance to the DVA</a:t>
            </a:r>
          </a:p>
          <a:p>
            <a:pPr marL="746125" lvl="1" indent="-460375" algn="just">
              <a:lnSpc>
                <a:spcPct val="150000"/>
              </a:lnSpc>
              <a:spcBef>
                <a:spcPts val="0"/>
              </a:spcBef>
              <a:spcAft>
                <a:spcPts val="0"/>
              </a:spcAft>
              <a:buFont typeface="Courier New" panose="02070309020205020404" pitchFamily="49" charset="0"/>
              <a:buChar char="o"/>
            </a:pPr>
            <a:r>
              <a:rPr lang="en-GB" altLang="en-US" dirty="0">
                <a:latin typeface="Arial Narrow" panose="020B0606020202030204" pitchFamily="34" charset="0"/>
              </a:rPr>
              <a:t>Provide the Minister with regular reports with regard to</a:t>
            </a:r>
          </a:p>
          <a:p>
            <a:pPr marL="285750" lvl="1" algn="just">
              <a:lnSpc>
                <a:spcPct val="150000"/>
              </a:lnSpc>
              <a:spcBef>
                <a:spcPts val="0"/>
              </a:spcBef>
              <a:spcAft>
                <a:spcPts val="0"/>
              </a:spcAft>
            </a:pPr>
            <a:r>
              <a:rPr lang="en-GB" altLang="en-US" dirty="0">
                <a:latin typeface="Arial Narrow" panose="020B0606020202030204" pitchFamily="34" charset="0"/>
              </a:rPr>
              <a:t>         implementation of and compliance with policy </a:t>
            </a:r>
          </a:p>
          <a:p>
            <a:pPr marL="285750" lvl="1" algn="just">
              <a:lnSpc>
                <a:spcPct val="150000"/>
              </a:lnSpc>
              <a:spcBef>
                <a:spcPts val="0"/>
              </a:spcBef>
              <a:spcAft>
                <a:spcPts val="0"/>
              </a:spcAft>
            </a:pPr>
            <a:r>
              <a:rPr lang="en-GB" altLang="en-US" dirty="0">
                <a:latin typeface="Arial Narrow" panose="020B0606020202030204" pitchFamily="34" charset="0"/>
              </a:rPr>
              <a:t>         directives issued or instructions made by the Minister.</a:t>
            </a:r>
          </a:p>
          <a:p>
            <a:pPr marL="285750" lvl="1" algn="just">
              <a:lnSpc>
                <a:spcPct val="150000"/>
              </a:lnSpc>
              <a:spcBef>
                <a:spcPts val="0"/>
              </a:spcBef>
              <a:spcAft>
                <a:spcPts val="0"/>
              </a:spcAft>
            </a:pPr>
            <a:endParaRPr lang="en-GB" altLang="en-US" dirty="0">
              <a:latin typeface="Arial Narrow" panose="020B0606020202030204" pitchFamily="34" charset="0"/>
            </a:endParaRPr>
          </a:p>
          <a:p>
            <a:pPr marL="285750" indent="-285750" algn="just">
              <a:lnSpc>
                <a:spcPct val="150000"/>
              </a:lnSpc>
              <a:spcBef>
                <a:spcPts val="0"/>
              </a:spcBef>
              <a:spcAft>
                <a:spcPts val="0"/>
              </a:spcAft>
              <a:buFont typeface="Arial" panose="020B0604020202020204" pitchFamily="34" charset="0"/>
              <a:buChar char="•"/>
            </a:pPr>
            <a:r>
              <a:rPr lang="en-ZA" altLang="en-US" sz="2000" b="1" dirty="0">
                <a:latin typeface="Arial Narrow" panose="020B0606020202030204" pitchFamily="34" charset="0"/>
              </a:rPr>
              <a:t>In fulfilling its mandate, the CSPS together with the </a:t>
            </a:r>
          </a:p>
          <a:p>
            <a:pPr marL="284163" indent="-284163" algn="just">
              <a:lnSpc>
                <a:spcPct val="150000"/>
              </a:lnSpc>
              <a:spcBef>
                <a:spcPts val="0"/>
              </a:spcBef>
              <a:spcAft>
                <a:spcPts val="0"/>
              </a:spcAft>
            </a:pPr>
            <a:r>
              <a:rPr lang="en-ZA" altLang="en-US" sz="2000" b="1" dirty="0">
                <a:latin typeface="Arial Narrow" panose="020B0606020202030204" pitchFamily="34" charset="0"/>
              </a:rPr>
              <a:t>     Provincial Secretariats conducts quality assessments on DVA compliance and identify problem areas for intervention in order to improve the service rendered by the SAPS. </a:t>
            </a:r>
          </a:p>
          <a:p>
            <a:pPr marL="285750" marR="0" indent="-285750" algn="just">
              <a:spcBef>
                <a:spcPts val="0"/>
              </a:spcBef>
              <a:spcAft>
                <a:spcPts val="0"/>
              </a:spcAft>
              <a:buFont typeface="Wingdings" panose="05000000000000000000" pitchFamily="2" charset="2"/>
              <a:buChar char="§"/>
            </a:pPr>
            <a:endParaRPr lang="en-US" sz="1600" dirty="0">
              <a:latin typeface="Arial" panose="020B0604020202020204" pitchFamily="34" charset="0"/>
              <a:ea typeface="Arial Narrow" panose="020B0606020202030204" pitchFamily="34" charset="0"/>
            </a:endParaRPr>
          </a:p>
          <a:p>
            <a:pPr marL="285750" marR="0" indent="-285750" algn="just">
              <a:spcBef>
                <a:spcPts val="0"/>
              </a:spcBef>
              <a:spcAft>
                <a:spcPts val="0"/>
              </a:spcAft>
              <a:buFont typeface="Arial" panose="020B0604020202020204" pitchFamily="34" charset="0"/>
              <a:buChar char="•"/>
            </a:pPr>
            <a:endParaRPr lang="en-US" sz="1600" dirty="0">
              <a:latin typeface="Arial" panose="020B0604020202020204" pitchFamily="34" charset="0"/>
              <a:ea typeface="Arial Narrow" panose="020B0606020202030204" pitchFamily="34" charset="0"/>
            </a:endParaRPr>
          </a:p>
        </p:txBody>
      </p:sp>
      <p:pic>
        <p:nvPicPr>
          <p:cNvPr id="3" name="Picture 2"/>
          <p:cNvPicPr>
            <a:picLocks noChangeAspect="1"/>
          </p:cNvPicPr>
          <p:nvPr/>
        </p:nvPicPr>
        <p:blipFill rotWithShape="1">
          <a:blip r:embed="rId3" cstate="print"/>
          <a:srcRect l="16638" t="17673" r="17923" b="40734"/>
          <a:stretch/>
        </p:blipFill>
        <p:spPr>
          <a:xfrm>
            <a:off x="5553016" y="2708920"/>
            <a:ext cx="3502687" cy="20305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53938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39802" y="425451"/>
            <a:ext cx="9144000" cy="212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000" b="1" dirty="0">
              <a:latin typeface="Arial" panose="020B0604020202020204" pitchFamily="34" charset="0"/>
            </a:endParaRPr>
          </a:p>
        </p:txBody>
      </p:sp>
      <p:sp>
        <p:nvSpPr>
          <p:cNvPr id="11" name="Content Placeholder 10"/>
          <p:cNvSpPr>
            <a:spLocks noGrp="1"/>
          </p:cNvSpPr>
          <p:nvPr>
            <p:ph sz="half" idx="1"/>
          </p:nvPr>
        </p:nvSpPr>
        <p:spPr>
          <a:xfrm>
            <a:off x="22181" y="892845"/>
            <a:ext cx="8924686" cy="5805487"/>
          </a:xfrm>
        </p:spPr>
        <p:txBody>
          <a:bodyPr/>
          <a:lstStyle/>
          <a:p>
            <a:pPr marL="57150" indent="0">
              <a:lnSpc>
                <a:spcPct val="150000"/>
              </a:lnSpc>
              <a:spcBef>
                <a:spcPts val="0"/>
              </a:spcBef>
              <a:buNone/>
            </a:pPr>
            <a:r>
              <a:rPr lang="en-US" sz="1600" b="1" dirty="0">
                <a:latin typeface="Arial Narrow" panose="020B0606020202030204" pitchFamily="34" charset="0"/>
                <a:cs typeface="Arial" panose="020B0604020202020204" pitchFamily="34" charset="0"/>
              </a:rPr>
              <a:t>The table below shows comparison in budget allocation for the Provincial Secretariats during the 2021/22 and the 2022/23 financial years.  </a:t>
            </a:r>
          </a:p>
          <a:p>
            <a:pPr marL="57150" indent="0">
              <a:buNone/>
            </a:pPr>
            <a:endParaRPr lang="en-US" sz="1800" b="1" dirty="0">
              <a:latin typeface="Arial Narrow" panose="020B0606020202030204" pitchFamily="34" charset="0"/>
            </a:endParaRPr>
          </a:p>
        </p:txBody>
      </p:sp>
      <p:sp>
        <p:nvSpPr>
          <p:cNvPr id="32775" name="Slide Number Placeholder 2"/>
          <p:cNvSpPr>
            <a:spLocks noGrp="1"/>
          </p:cNvSpPr>
          <p:nvPr>
            <p:ph type="sldNum" sz="quarter" idx="12"/>
          </p:nvPr>
        </p:nvSpPr>
        <p:spPr bwMode="auto">
          <a:xfrm>
            <a:off x="6964294" y="646851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800" b="1" smtClean="0">
                <a:solidFill>
                  <a:srgbClr val="898989"/>
                </a:solidFill>
                <a:latin typeface="Arial Narrow" panose="020B0606020202030204" pitchFamily="34" charset="0"/>
              </a:rPr>
              <a:pPr>
                <a:spcBef>
                  <a:spcPct val="0"/>
                </a:spcBef>
                <a:buFontTx/>
                <a:buNone/>
              </a:pPr>
              <a:t>18</a:t>
            </a:fld>
            <a:endParaRPr lang="en-ZA" altLang="en-US" sz="800" b="1">
              <a:solidFill>
                <a:srgbClr val="898989"/>
              </a:solidFill>
              <a:latin typeface="Arial Narrow" panose="020B060602020203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xmlns="" val="1914761565"/>
              </p:ext>
            </p:extLst>
          </p:nvPr>
        </p:nvGraphicFramePr>
        <p:xfrm>
          <a:off x="173208" y="1700805"/>
          <a:ext cx="3643216" cy="4950276"/>
        </p:xfrm>
        <a:graphic>
          <a:graphicData uri="http://schemas.openxmlformats.org/drawingml/2006/table">
            <a:tbl>
              <a:tblPr firstRow="1" bandRow="1">
                <a:tableStyleId>{F5AB1C69-6EDB-4FF4-983F-18BD219EF322}</a:tableStyleId>
              </a:tblPr>
              <a:tblGrid>
                <a:gridCol w="1230440">
                  <a:extLst>
                    <a:ext uri="{9D8B030D-6E8A-4147-A177-3AD203B41FA5}">
                      <a16:colId xmlns:a16="http://schemas.microsoft.com/office/drawing/2014/main" xmlns="" val="4146546875"/>
                    </a:ext>
                  </a:extLst>
                </a:gridCol>
                <a:gridCol w="1152128">
                  <a:extLst>
                    <a:ext uri="{9D8B030D-6E8A-4147-A177-3AD203B41FA5}">
                      <a16:colId xmlns:a16="http://schemas.microsoft.com/office/drawing/2014/main" xmlns="" val="1270691484"/>
                    </a:ext>
                  </a:extLst>
                </a:gridCol>
                <a:gridCol w="1260648">
                  <a:extLst>
                    <a:ext uri="{9D8B030D-6E8A-4147-A177-3AD203B41FA5}">
                      <a16:colId xmlns:a16="http://schemas.microsoft.com/office/drawing/2014/main" xmlns="" val="585239617"/>
                    </a:ext>
                  </a:extLst>
                </a:gridCol>
              </a:tblGrid>
              <a:tr h="669287">
                <a:tc rowSpan="2">
                  <a:txBody>
                    <a:bodyPr/>
                    <a:lstStyle/>
                    <a:p>
                      <a:r>
                        <a:rPr lang="en-US" sz="1800" dirty="0">
                          <a:solidFill>
                            <a:schemeClr val="tx1"/>
                          </a:solidFill>
                          <a:latin typeface="Arial Narrow" panose="020B0606020202030204" pitchFamily="34" charset="0"/>
                        </a:rPr>
                        <a:t>PROVINCE</a:t>
                      </a:r>
                      <a:endParaRPr lang="en-US" sz="18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800" dirty="0">
                          <a:solidFill>
                            <a:schemeClr val="tx1"/>
                          </a:solidFill>
                          <a:latin typeface="Arial Narrow" panose="020B0606020202030204" pitchFamily="34" charset="0"/>
                        </a:rPr>
                        <a:t>BUDGET ALLOCATED R’000</a:t>
                      </a:r>
                      <a:endParaRPr lang="en-US" sz="18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52442248"/>
                  </a:ext>
                </a:extLst>
              </a:tr>
              <a:tr h="669287">
                <a:tc vMerge="1">
                  <a:txBody>
                    <a:bodyPr/>
                    <a:lstStyle/>
                    <a:p>
                      <a:endParaRPr lang="en-US"/>
                    </a:p>
                  </a:txBody>
                  <a:tcPr/>
                </a:tc>
                <a:tc>
                  <a:txBody>
                    <a:bodyPr/>
                    <a:lstStyle/>
                    <a:p>
                      <a:r>
                        <a:rPr lang="en-US" sz="1800" b="1" dirty="0">
                          <a:solidFill>
                            <a:schemeClr val="tx1"/>
                          </a:solidFill>
                          <a:latin typeface="Arial Narrow" panose="020B0606020202030204" pitchFamily="34" charset="0"/>
                        </a:rPr>
                        <a:t>2021/22</a:t>
                      </a:r>
                      <a:endParaRPr lang="en-US" sz="1800" b="1"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solidFill>
                            <a:schemeClr val="tx1"/>
                          </a:solidFill>
                          <a:latin typeface="Arial Narrow" panose="020B0606020202030204" pitchFamily="34" charset="0"/>
                        </a:rPr>
                        <a:t>2022/23</a:t>
                      </a:r>
                      <a:endParaRPr lang="en-US" sz="1800" b="1"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43676865"/>
                  </a:ext>
                </a:extLst>
              </a:tr>
              <a:tr h="382450">
                <a:tc>
                  <a:txBody>
                    <a:bodyPr/>
                    <a:lstStyle/>
                    <a:p>
                      <a:r>
                        <a:rPr lang="en-US" sz="1800" b="1" dirty="0">
                          <a:solidFill>
                            <a:schemeClr val="tx1"/>
                          </a:solidFill>
                          <a:latin typeface="Arial Narrow" panose="020B0606020202030204" pitchFamily="34" charset="0"/>
                        </a:rPr>
                        <a:t>EC</a:t>
                      </a:r>
                      <a:endParaRPr lang="en-US" sz="1800" b="1"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Arial Narrow" panose="020B0606020202030204" pitchFamily="34" charset="0"/>
                        </a:rPr>
                        <a:t>45 240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tx1"/>
                          </a:solidFill>
                          <a:effectLst/>
                          <a:latin typeface="Arial Narrow" panose="020B0606020202030204" pitchFamily="34" charset="0"/>
                        </a:rPr>
                        <a:t>44 087</a:t>
                      </a:r>
                      <a:endParaRPr lang="en-US" sz="18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5261533"/>
                  </a:ext>
                </a:extLst>
              </a:tr>
              <a:tr h="388779">
                <a:tc>
                  <a:txBody>
                    <a:bodyPr/>
                    <a:lstStyle/>
                    <a:p>
                      <a:r>
                        <a:rPr lang="en-US" sz="1800" b="1" dirty="0">
                          <a:solidFill>
                            <a:schemeClr val="tx1"/>
                          </a:solidFill>
                          <a:latin typeface="Arial Narrow" panose="020B0606020202030204" pitchFamily="34" charset="0"/>
                        </a:rPr>
                        <a:t>FS</a:t>
                      </a:r>
                      <a:endParaRPr lang="en-US" sz="1800" b="1"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Arial Narrow" panose="020B0606020202030204" pitchFamily="34" charset="0"/>
                        </a:rPr>
                        <a:t>23 976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Arial Narrow" panose="020B0606020202030204" pitchFamily="34" charset="0"/>
                        </a:rPr>
                        <a:t>22 976</a:t>
                      </a:r>
                      <a:endParaRPr lang="en-US" sz="18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499842"/>
                  </a:ext>
                </a:extLst>
              </a:tr>
              <a:tr h="382450">
                <a:tc>
                  <a:txBody>
                    <a:bodyPr/>
                    <a:lstStyle/>
                    <a:p>
                      <a:r>
                        <a:rPr lang="en-US" sz="1800" b="1" dirty="0">
                          <a:solidFill>
                            <a:schemeClr val="tx1"/>
                          </a:solidFill>
                          <a:latin typeface="Arial Narrow" panose="020B0606020202030204" pitchFamily="34" charset="0"/>
                        </a:rPr>
                        <a:t>GP</a:t>
                      </a:r>
                      <a:endParaRPr lang="en-US" sz="1800" b="1"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Arial Narrow" panose="020B0606020202030204" pitchFamily="34" charset="0"/>
                        </a:rPr>
                        <a:t>32 940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Arial Narrow" panose="020B0606020202030204" pitchFamily="34" charset="0"/>
                        </a:rPr>
                        <a:t>132 627</a:t>
                      </a:r>
                      <a:endParaRPr lang="en-US" sz="18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2406897"/>
                  </a:ext>
                </a:extLst>
              </a:tr>
              <a:tr h="382450">
                <a:tc>
                  <a:txBody>
                    <a:bodyPr/>
                    <a:lstStyle/>
                    <a:p>
                      <a:r>
                        <a:rPr lang="en-US" sz="1800" b="1" dirty="0">
                          <a:solidFill>
                            <a:schemeClr val="tx1"/>
                          </a:solidFill>
                          <a:latin typeface="Arial Narrow" panose="020B0606020202030204" pitchFamily="34" charset="0"/>
                        </a:rPr>
                        <a:t>KZN</a:t>
                      </a:r>
                      <a:endParaRPr lang="en-US" sz="1800" b="1"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Arial Narrow" panose="020B0606020202030204" pitchFamily="34" charset="0"/>
                        </a:rPr>
                        <a:t>129 341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Arial Narrow" panose="020B0606020202030204" pitchFamily="34" charset="0"/>
                        </a:rPr>
                        <a:t>129</a:t>
                      </a:r>
                      <a:r>
                        <a:rPr lang="en-US" sz="1800" baseline="0" dirty="0">
                          <a:solidFill>
                            <a:schemeClr val="tx1"/>
                          </a:solidFill>
                          <a:latin typeface="Arial Narrow" panose="020B0606020202030204" pitchFamily="34" charset="0"/>
                        </a:rPr>
                        <a:t> 549</a:t>
                      </a:r>
                      <a:endParaRPr lang="en-US" sz="18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86514642"/>
                  </a:ext>
                </a:extLst>
              </a:tr>
              <a:tr h="382450">
                <a:tc>
                  <a:txBody>
                    <a:bodyPr/>
                    <a:lstStyle/>
                    <a:p>
                      <a:r>
                        <a:rPr lang="en-US" sz="1800" b="1" dirty="0">
                          <a:solidFill>
                            <a:schemeClr val="tx1"/>
                          </a:solidFill>
                          <a:latin typeface="Arial Narrow" panose="020B0606020202030204" pitchFamily="34" charset="0"/>
                        </a:rPr>
                        <a:t>LP</a:t>
                      </a:r>
                      <a:endParaRPr lang="en-US" sz="1800" b="1"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Arial Narrow" panose="020B0606020202030204" pitchFamily="34" charset="0"/>
                        </a:rPr>
                        <a:t>62 914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Arial Narrow" panose="020B0606020202030204" pitchFamily="34" charset="0"/>
                        </a:rPr>
                        <a:t>62 316</a:t>
                      </a:r>
                      <a:endParaRPr lang="en-US" sz="18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52827843"/>
                  </a:ext>
                </a:extLst>
              </a:tr>
              <a:tr h="382450">
                <a:tc>
                  <a:txBody>
                    <a:bodyPr/>
                    <a:lstStyle/>
                    <a:p>
                      <a:r>
                        <a:rPr lang="en-US" sz="1800" b="1" dirty="0">
                          <a:solidFill>
                            <a:schemeClr val="tx1"/>
                          </a:solidFill>
                          <a:latin typeface="Arial Narrow" panose="020B0606020202030204" pitchFamily="34" charset="0"/>
                        </a:rPr>
                        <a:t>MP</a:t>
                      </a:r>
                      <a:endParaRPr lang="en-US" sz="1800" b="1"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Arial Narrow" panose="020B0606020202030204" pitchFamily="34" charset="0"/>
                        </a:rPr>
                        <a:t>58 268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Arial Narrow" panose="020B0606020202030204" pitchFamily="34" charset="0"/>
                        </a:rPr>
                        <a:t>57 957</a:t>
                      </a:r>
                      <a:endParaRPr lang="en-US" sz="18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58621224"/>
                  </a:ext>
                </a:extLst>
              </a:tr>
              <a:tr h="382450">
                <a:tc>
                  <a:txBody>
                    <a:bodyPr/>
                    <a:lstStyle/>
                    <a:p>
                      <a:r>
                        <a:rPr lang="en-US" sz="1800" b="1" dirty="0">
                          <a:solidFill>
                            <a:schemeClr val="tx1"/>
                          </a:solidFill>
                          <a:latin typeface="Arial Narrow" panose="020B0606020202030204" pitchFamily="34" charset="0"/>
                        </a:rPr>
                        <a:t>NC</a:t>
                      </a:r>
                      <a:endParaRPr lang="en-US" sz="1800" b="1"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Arial Narrow" panose="020B0606020202030204" pitchFamily="34" charset="0"/>
                        </a:rPr>
                        <a:t>30 989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Arial Narrow" panose="020B0606020202030204" pitchFamily="34" charset="0"/>
                        </a:rPr>
                        <a:t>32 354</a:t>
                      </a:r>
                      <a:endParaRPr lang="en-US" sz="18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04415845"/>
                  </a:ext>
                </a:extLst>
              </a:tr>
              <a:tr h="382450">
                <a:tc>
                  <a:txBody>
                    <a:bodyPr/>
                    <a:lstStyle/>
                    <a:p>
                      <a:r>
                        <a:rPr lang="en-US" sz="1800" b="1" dirty="0">
                          <a:solidFill>
                            <a:schemeClr val="tx1"/>
                          </a:solidFill>
                          <a:latin typeface="Arial Narrow" panose="020B0606020202030204" pitchFamily="34" charset="0"/>
                        </a:rPr>
                        <a:t>NW</a:t>
                      </a:r>
                      <a:endParaRPr lang="en-US" sz="1800" b="1"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Arial Narrow" panose="020B0606020202030204" pitchFamily="34" charset="0"/>
                        </a:rPr>
                        <a:t>48</a:t>
                      </a:r>
                      <a:r>
                        <a:rPr lang="en-US" sz="1800" baseline="0" dirty="0">
                          <a:solidFill>
                            <a:schemeClr val="tx1"/>
                          </a:solidFill>
                          <a:latin typeface="Arial Narrow" panose="020B0606020202030204" pitchFamily="34" charset="0"/>
                        </a:rPr>
                        <a:t> 151</a:t>
                      </a:r>
                      <a:endParaRPr lang="en-US" sz="1800"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Arial Narrow" panose="020B0606020202030204" pitchFamily="34" charset="0"/>
                        </a:rPr>
                        <a:t>52 795</a:t>
                      </a:r>
                      <a:endParaRPr lang="en-US" sz="18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38129582"/>
                  </a:ext>
                </a:extLst>
              </a:tr>
              <a:tr h="545773">
                <a:tc>
                  <a:txBody>
                    <a:bodyPr/>
                    <a:lstStyle/>
                    <a:p>
                      <a:r>
                        <a:rPr lang="en-US" sz="1800" b="1" dirty="0">
                          <a:solidFill>
                            <a:schemeClr val="tx1"/>
                          </a:solidFill>
                          <a:latin typeface="Arial Narrow" panose="020B0606020202030204" pitchFamily="34" charset="0"/>
                        </a:rPr>
                        <a:t>WC</a:t>
                      </a:r>
                      <a:endParaRPr lang="en-US" sz="1800" b="1"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Arial Narrow" panose="020B0606020202030204" pitchFamily="34" charset="0"/>
                        </a:rPr>
                        <a:t>90 328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Arial Narrow" panose="020B0606020202030204" pitchFamily="34" charset="0"/>
                        </a:rPr>
                        <a:t>561 324</a:t>
                      </a:r>
                      <a:endParaRPr lang="en-US" sz="18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22581941"/>
                  </a:ext>
                </a:extLst>
              </a:tr>
            </a:tbl>
          </a:graphicData>
        </a:graphic>
      </p:graphicFrame>
      <p:sp>
        <p:nvSpPr>
          <p:cNvPr id="4" name="TextBox 3"/>
          <p:cNvSpPr txBox="1"/>
          <p:nvPr/>
        </p:nvSpPr>
        <p:spPr>
          <a:xfrm>
            <a:off x="3949830" y="1556792"/>
            <a:ext cx="4824536" cy="5441426"/>
          </a:xfrm>
          <a:prstGeom prst="rect">
            <a:avLst/>
          </a:prstGeom>
          <a:noFill/>
        </p:spPr>
        <p:txBody>
          <a:bodyPr wrap="square" rtlCol="0">
            <a:spAutoFit/>
          </a:bodyPr>
          <a:lstStyle/>
          <a:p>
            <a:pPr algn="just">
              <a:lnSpc>
                <a:spcPct val="150000"/>
              </a:lnSpc>
            </a:pPr>
            <a:r>
              <a:rPr lang="en-US" dirty="0">
                <a:latin typeface="Arial Narrow" panose="020B0606020202030204" pitchFamily="34" charset="0"/>
              </a:rPr>
              <a:t>There are some noticeable variances in allocated budget in some provinces. These are attributed to the following:</a:t>
            </a:r>
          </a:p>
          <a:p>
            <a:pPr algn="just">
              <a:lnSpc>
                <a:spcPct val="150000"/>
              </a:lnSpc>
            </a:pPr>
            <a:endParaRPr lang="en-US" sz="1000" dirty="0">
              <a:latin typeface="Arial Narrow" panose="020B0606020202030204" pitchFamily="34" charset="0"/>
            </a:endParaRPr>
          </a:p>
          <a:p>
            <a:pPr marL="285750" indent="-285750" algn="just">
              <a:lnSpc>
                <a:spcPct val="150000"/>
              </a:lnSpc>
              <a:buFont typeface="Arial" panose="020B0604020202020204" pitchFamily="34" charset="0"/>
              <a:buChar char="•"/>
            </a:pPr>
            <a:r>
              <a:rPr lang="en-US" dirty="0">
                <a:latin typeface="Arial Narrow" panose="020B0606020202030204" pitchFamily="34" charset="0"/>
              </a:rPr>
              <a:t>Budget cuts, mainly in EC, FS, LP and MP,  which affected government departments in general</a:t>
            </a:r>
          </a:p>
          <a:p>
            <a:pPr marL="285750" indent="-285750" algn="just">
              <a:lnSpc>
                <a:spcPct val="150000"/>
              </a:lnSpc>
              <a:buFont typeface="Arial" panose="020B0604020202020204" pitchFamily="34" charset="0"/>
              <a:buChar char="•"/>
            </a:pPr>
            <a:r>
              <a:rPr lang="en-US" dirty="0">
                <a:latin typeface="Arial Narrow" panose="020B0606020202030204" pitchFamily="34" charset="0"/>
              </a:rPr>
              <a:t>Budget reflected in GP for 2021/22 was only for monitoring and evaluation and not the entire Provincial Secretariat budget. The only additional funds allocated to the Department were for salary adjustments.  </a:t>
            </a:r>
          </a:p>
          <a:p>
            <a:pPr marL="285750" indent="-285750" algn="just">
              <a:lnSpc>
                <a:spcPct val="150000"/>
              </a:lnSpc>
              <a:buFont typeface="Arial" panose="020B0604020202020204" pitchFamily="34" charset="0"/>
              <a:buChar char="•"/>
            </a:pPr>
            <a:r>
              <a:rPr lang="en-US" dirty="0">
                <a:latin typeface="Arial Narrow" panose="020B0606020202030204" pitchFamily="34" charset="0"/>
              </a:rPr>
              <a:t>In WC, there was a transfer of R400mil from the LEAP to the Provincial Secretariat programme</a:t>
            </a:r>
          </a:p>
        </p:txBody>
      </p:sp>
      <p:sp>
        <p:nvSpPr>
          <p:cNvPr id="12" name="Title 8"/>
          <p:cNvSpPr>
            <a:spLocks noGrp="1"/>
          </p:cNvSpPr>
          <p:nvPr>
            <p:ph type="title"/>
          </p:nvPr>
        </p:nvSpPr>
        <p:spPr>
          <a:xfrm>
            <a:off x="546733" y="170350"/>
            <a:ext cx="8964488" cy="547688"/>
          </a:xfrm>
        </p:spPr>
        <p:txBody>
          <a:bodyPr/>
          <a:lstStyle/>
          <a:p>
            <a:r>
              <a:rPr lang="en-ZA" altLang="en-US" sz="2400" b="1" dirty="0">
                <a:latin typeface="Arial" panose="020B0604020202020204" pitchFamily="34" charset="0"/>
              </a:rPr>
              <a:t/>
            </a:r>
            <a:br>
              <a:rPr lang="en-ZA" altLang="en-US" sz="2400" b="1" dirty="0">
                <a:latin typeface="Arial" panose="020B0604020202020204" pitchFamily="34" charset="0"/>
              </a:rPr>
            </a:br>
            <a:r>
              <a:rPr lang="en-ZA" altLang="en-US" sz="2400" b="1" dirty="0">
                <a:latin typeface="Arial" panose="020B0604020202020204" pitchFamily="34" charset="0"/>
              </a:rPr>
              <a:t/>
            </a:r>
            <a:br>
              <a:rPr lang="en-ZA" altLang="en-US" sz="2400" b="1" dirty="0">
                <a:latin typeface="Arial" panose="020B0604020202020204" pitchFamily="34" charset="0"/>
              </a:rPr>
            </a:br>
            <a:r>
              <a:rPr lang="en-ZA" altLang="en-US" sz="3000" b="1" dirty="0">
                <a:latin typeface="Arial Narrow" panose="020B0606020202030204" pitchFamily="34" charset="0"/>
              </a:rPr>
              <a:t>PROVINCIAL BUDGET ALLOCATIONS</a:t>
            </a:r>
            <a:r>
              <a:rPr lang="en-US" altLang="en-US" b="1" dirty="0">
                <a:latin typeface="Arial" panose="020B0604020202020204" pitchFamily="34" charset="0"/>
              </a:rPr>
              <a:t/>
            </a:r>
            <a:br>
              <a:rPr lang="en-US" altLang="en-US" b="1" dirty="0">
                <a:latin typeface="Arial" panose="020B0604020202020204" pitchFamily="34" charset="0"/>
              </a:rPr>
            </a:br>
            <a:endParaRPr lang="en-US" dirty="0"/>
          </a:p>
        </p:txBody>
      </p:sp>
    </p:spTree>
    <p:extLst>
      <p:ext uri="{BB962C8B-B14F-4D97-AF65-F5344CB8AC3E}">
        <p14:creationId xmlns:p14="http://schemas.microsoft.com/office/powerpoint/2010/main" xmlns="" val="1877048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273784" y="102065"/>
            <a:ext cx="9144000" cy="535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3000" b="1" dirty="0">
              <a:latin typeface="Arial" panose="020B0604020202020204" pitchFamily="34" charset="0"/>
            </a:endParaRPr>
          </a:p>
        </p:txBody>
      </p:sp>
      <p:sp>
        <p:nvSpPr>
          <p:cNvPr id="32775" name="Slide Number Placeholder 2"/>
          <p:cNvSpPr>
            <a:spLocks noGrp="1"/>
          </p:cNvSpPr>
          <p:nvPr>
            <p:ph type="sldNum" sz="quarter" idx="12"/>
          </p:nvPr>
        </p:nvSpPr>
        <p:spPr bwMode="auto">
          <a:xfrm>
            <a:off x="6876256" y="6525344"/>
            <a:ext cx="2133600" cy="196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smtClean="0">
                <a:solidFill>
                  <a:srgbClr val="898989"/>
                </a:solidFill>
                <a:latin typeface="Arial Narrow" panose="020B0606020202030204" pitchFamily="34" charset="0"/>
              </a:rPr>
              <a:pPr>
                <a:spcBef>
                  <a:spcPct val="0"/>
                </a:spcBef>
                <a:buFontTx/>
                <a:buNone/>
              </a:pPr>
              <a:t>19</a:t>
            </a:fld>
            <a:endParaRPr lang="en-ZA" altLang="en-US" sz="1200">
              <a:solidFill>
                <a:srgbClr val="898989"/>
              </a:solidFill>
              <a:latin typeface="Arial Narrow" panose="020B0606020202030204" pitchFamily="34" charset="0"/>
            </a:endParaRPr>
          </a:p>
        </p:txBody>
      </p:sp>
      <p:sp>
        <p:nvSpPr>
          <p:cNvPr id="2" name="Rectangle 1"/>
          <p:cNvSpPr/>
          <p:nvPr/>
        </p:nvSpPr>
        <p:spPr>
          <a:xfrm>
            <a:off x="0" y="1052513"/>
            <a:ext cx="5508104" cy="6647974"/>
          </a:xfrm>
          <a:prstGeom prst="rect">
            <a:avLst/>
          </a:prstGeom>
        </p:spPr>
        <p:txBody>
          <a:bodyPr wrap="square">
            <a:spAutoFit/>
          </a:bodyPr>
          <a:lstStyle/>
          <a:p>
            <a:pPr marL="285750" indent="-285750" algn="just">
              <a:lnSpc>
                <a:spcPct val="150000"/>
              </a:lnSpc>
              <a:spcBef>
                <a:spcPts val="0"/>
              </a:spcBef>
              <a:spcAft>
                <a:spcPts val="0"/>
              </a:spcAft>
              <a:buFont typeface="Arial" panose="020B0604020202020204" pitchFamily="34" charset="0"/>
              <a:buChar char="•"/>
            </a:pPr>
            <a:r>
              <a:rPr lang="en-ZA" altLang="en-US" sz="1600" b="1" dirty="0">
                <a:latin typeface="Arial Narrow" panose="020B0606020202030204" pitchFamily="34" charset="0"/>
              </a:rPr>
              <a:t>In addition to DVA monitoring, Provincial Secretariats carry out a number of M&amp;E projects which are also included in the presented budget allocations.</a:t>
            </a:r>
          </a:p>
          <a:p>
            <a:pPr marL="285750" indent="-285750" algn="just">
              <a:lnSpc>
                <a:spcPct val="150000"/>
              </a:lnSpc>
              <a:spcBef>
                <a:spcPts val="0"/>
              </a:spcBef>
              <a:spcAft>
                <a:spcPts val="0"/>
              </a:spcAft>
              <a:buFont typeface="Arial" panose="020B0604020202020204" pitchFamily="34" charset="0"/>
              <a:buChar char="•"/>
            </a:pPr>
            <a:r>
              <a:rPr lang="en-ZA" sz="1600" b="1" dirty="0">
                <a:latin typeface="Arial Narrow" panose="020B0606020202030204" pitchFamily="34" charset="0"/>
              </a:rPr>
              <a:t>The allocations also include compensation of employees as well as goods and services, except for EC, KZN and NC provinces.</a:t>
            </a:r>
          </a:p>
          <a:p>
            <a:pPr marL="285750" indent="-285750" algn="just">
              <a:lnSpc>
                <a:spcPct val="150000"/>
              </a:lnSpc>
              <a:spcBef>
                <a:spcPts val="0"/>
              </a:spcBef>
              <a:spcAft>
                <a:spcPts val="0"/>
              </a:spcAft>
              <a:buFont typeface="Arial" panose="020B0604020202020204" pitchFamily="34" charset="0"/>
              <a:buChar char="•"/>
            </a:pPr>
            <a:r>
              <a:rPr lang="en-ZA" sz="1600" b="1" dirty="0">
                <a:latin typeface="Arial Narrow" panose="020B0606020202030204" pitchFamily="34" charset="0"/>
              </a:rPr>
              <a:t>The reflected EC budget only covers M&amp;E projects at provincial office, and a separate allocation is made for Districts.</a:t>
            </a:r>
          </a:p>
          <a:p>
            <a:pPr marL="285750" indent="-285750" algn="just">
              <a:lnSpc>
                <a:spcPct val="150000"/>
              </a:lnSpc>
              <a:spcBef>
                <a:spcPts val="0"/>
              </a:spcBef>
              <a:spcAft>
                <a:spcPts val="0"/>
              </a:spcAft>
              <a:buFont typeface="Arial" panose="020B0604020202020204" pitchFamily="34" charset="0"/>
              <a:buChar char="•"/>
            </a:pPr>
            <a:r>
              <a:rPr lang="en-ZA" sz="1600" b="1" dirty="0">
                <a:latin typeface="Arial Narrow" panose="020B0606020202030204" pitchFamily="34" charset="0"/>
              </a:rPr>
              <a:t>In NW, there is no specific budget for monitoring, the allocated budget is utilised for all Provincial Secretariat programmes and projects.</a:t>
            </a:r>
          </a:p>
          <a:p>
            <a:pPr marL="285750" indent="-285750" algn="just">
              <a:lnSpc>
                <a:spcPct val="150000"/>
              </a:lnSpc>
              <a:spcBef>
                <a:spcPts val="0"/>
              </a:spcBef>
              <a:spcAft>
                <a:spcPts val="0"/>
              </a:spcAft>
              <a:buFont typeface="Arial" panose="020B0604020202020204" pitchFamily="34" charset="0"/>
              <a:buChar char="•"/>
            </a:pPr>
            <a:r>
              <a:rPr lang="en-US" sz="1600" b="1" dirty="0">
                <a:latin typeface="Arial Narrow" panose="020B0606020202030204" pitchFamily="34" charset="0"/>
              </a:rPr>
              <a:t>Taking the above into consideration, it is evident that budget </a:t>
            </a:r>
            <a:r>
              <a:rPr lang="en-US" sz="1600" b="1" dirty="0" err="1">
                <a:latin typeface="Arial Narrow" panose="020B0606020202030204" pitchFamily="34" charset="0"/>
              </a:rPr>
              <a:t>utilised</a:t>
            </a:r>
            <a:r>
              <a:rPr lang="en-US" sz="1600" b="1" dirty="0">
                <a:latin typeface="Arial Narrow" panose="020B0606020202030204" pitchFamily="34" charset="0"/>
              </a:rPr>
              <a:t> for service delivery in the majority of the provinces is very minimal and this negatively impacts on the ability of Provincial Secretariats to effectively monitor and support SAPS</a:t>
            </a:r>
          </a:p>
          <a:p>
            <a:pPr algn="just">
              <a:lnSpc>
                <a:spcPct val="150000"/>
              </a:lnSpc>
              <a:spcBef>
                <a:spcPts val="0"/>
              </a:spcBef>
              <a:spcAft>
                <a:spcPts val="0"/>
              </a:spcAft>
            </a:pPr>
            <a:endParaRPr lang="en-ZA" sz="1600" b="1" dirty="0">
              <a:latin typeface="Arial Narrow" panose="020B0606020202030204" pitchFamily="34" charset="0"/>
            </a:endParaRPr>
          </a:p>
          <a:p>
            <a:pPr marL="285750" indent="-285750">
              <a:lnSpc>
                <a:spcPct val="150000"/>
              </a:lnSpc>
              <a:spcBef>
                <a:spcPts val="0"/>
              </a:spcBef>
              <a:spcAft>
                <a:spcPts val="0"/>
              </a:spcAft>
              <a:buFont typeface="Wingdings" panose="05000000000000000000" pitchFamily="2" charset="2"/>
              <a:buChar char="§"/>
            </a:pPr>
            <a:endParaRPr lang="en-ZA" altLang="en-US" sz="1400" dirty="0">
              <a:latin typeface="Arial" panose="020B0604020202020204" pitchFamily="34" charset="0"/>
            </a:endParaRPr>
          </a:p>
          <a:p>
            <a:pPr marL="285750" indent="-285750">
              <a:lnSpc>
                <a:spcPct val="150000"/>
              </a:lnSpc>
              <a:spcBef>
                <a:spcPts val="0"/>
              </a:spcBef>
              <a:spcAft>
                <a:spcPts val="0"/>
              </a:spcAft>
              <a:buFont typeface="Wingdings" panose="05000000000000000000" pitchFamily="2" charset="2"/>
              <a:buChar char="§"/>
            </a:pPr>
            <a:endParaRPr lang="en-ZA" altLang="en-US" sz="1400" dirty="0">
              <a:latin typeface="Arial" panose="020B0604020202020204" pitchFamily="34" charset="0"/>
            </a:endParaRPr>
          </a:p>
        </p:txBody>
      </p:sp>
      <p:sp>
        <p:nvSpPr>
          <p:cNvPr id="3" name="Rectangle 2"/>
          <p:cNvSpPr/>
          <p:nvPr/>
        </p:nvSpPr>
        <p:spPr>
          <a:xfrm>
            <a:off x="280250" y="602"/>
            <a:ext cx="8863750" cy="1015663"/>
          </a:xfrm>
          <a:prstGeom prst="rect">
            <a:avLst/>
          </a:prstGeom>
        </p:spPr>
        <p:txBody>
          <a:bodyPr wrap="square">
            <a:spAutoFit/>
          </a:bodyPr>
          <a:lstStyle/>
          <a:p>
            <a:pPr algn="ctr"/>
            <a:r>
              <a:rPr lang="en-US" sz="3000" b="1" dirty="0">
                <a:latin typeface="Arial Narrow" panose="020B0606020202030204" pitchFamily="34" charset="0"/>
              </a:rPr>
              <a:t>BUDGET ALLOCATIONS TO MONITOR </a:t>
            </a:r>
          </a:p>
          <a:p>
            <a:pPr algn="ctr"/>
            <a:r>
              <a:rPr lang="en-US" sz="3000" b="1" dirty="0">
                <a:latin typeface="Arial Narrow" panose="020B0606020202030204" pitchFamily="34" charset="0"/>
              </a:rPr>
              <a:t>DVA COMPLIANCE</a:t>
            </a:r>
          </a:p>
        </p:txBody>
      </p:sp>
      <p:graphicFrame>
        <p:nvGraphicFramePr>
          <p:cNvPr id="9" name="Content Placeholder 5"/>
          <p:cNvGraphicFramePr>
            <a:graphicFrameLocks/>
          </p:cNvGraphicFramePr>
          <p:nvPr>
            <p:extLst>
              <p:ext uri="{D42A27DB-BD31-4B8C-83A1-F6EECF244321}">
                <p14:modId xmlns:p14="http://schemas.microsoft.com/office/powerpoint/2010/main" xmlns="" val="649711472"/>
              </p:ext>
            </p:extLst>
          </p:nvPr>
        </p:nvGraphicFramePr>
        <p:xfrm>
          <a:off x="5724128" y="1188236"/>
          <a:ext cx="3285728" cy="5337108"/>
        </p:xfrm>
        <a:graphic>
          <a:graphicData uri="http://schemas.openxmlformats.org/drawingml/2006/table">
            <a:tbl>
              <a:tblPr firstRow="1" bandRow="1">
                <a:tableStyleId>{0505E3EF-67EA-436B-97B2-0124C06EBD24}</a:tableStyleId>
              </a:tblPr>
              <a:tblGrid>
                <a:gridCol w="1456497">
                  <a:extLst>
                    <a:ext uri="{9D8B030D-6E8A-4147-A177-3AD203B41FA5}">
                      <a16:colId xmlns:a16="http://schemas.microsoft.com/office/drawing/2014/main" xmlns="" val="20000"/>
                    </a:ext>
                  </a:extLst>
                </a:gridCol>
                <a:gridCol w="1829231">
                  <a:extLst>
                    <a:ext uri="{9D8B030D-6E8A-4147-A177-3AD203B41FA5}">
                      <a16:colId xmlns:a16="http://schemas.microsoft.com/office/drawing/2014/main" xmlns="" val="20001"/>
                    </a:ext>
                  </a:extLst>
                </a:gridCol>
              </a:tblGrid>
              <a:tr h="809792">
                <a:tc>
                  <a:txBody>
                    <a:bodyPr/>
                    <a:lstStyle/>
                    <a:p>
                      <a:pPr algn="ctr">
                        <a:lnSpc>
                          <a:spcPct val="150000"/>
                        </a:lnSpc>
                        <a:spcAft>
                          <a:spcPts val="0"/>
                        </a:spcAft>
                      </a:pPr>
                      <a:r>
                        <a:rPr lang="en-ZA" sz="1800" dirty="0">
                          <a:latin typeface="Arial Narrow" panose="020B0606020202030204" pitchFamily="34" charset="0"/>
                        </a:rPr>
                        <a:t>Province</a:t>
                      </a:r>
                      <a:r>
                        <a:rPr lang="en-ZA" sz="1800" baseline="0" dirty="0">
                          <a:latin typeface="Arial Narrow" panose="020B0606020202030204" pitchFamily="34" charset="0"/>
                        </a:rPr>
                        <a:t> </a:t>
                      </a:r>
                      <a:endParaRPr lang="en-ZA" sz="1800" b="1" dirty="0">
                        <a:solidFill>
                          <a:schemeClr val="tx1"/>
                        </a:solidFill>
                        <a:latin typeface="Arial Narrow" panose="020B0606020202030204" pitchFamily="34" charset="0"/>
                      </a:endParaRPr>
                    </a:p>
                  </a:txBody>
                  <a:tcPr>
                    <a:lnR w="12700" cap="flat" cmpd="sng" algn="ctr">
                      <a:solidFill>
                        <a:schemeClr val="bg1"/>
                      </a:solidFill>
                      <a:prstDash val="solid"/>
                      <a:round/>
                      <a:headEnd type="none" w="med" len="med"/>
                      <a:tailEnd type="none" w="med" len="med"/>
                    </a:lnR>
                    <a:solidFill>
                      <a:schemeClr val="accent3"/>
                    </a:solidFill>
                  </a:tcPr>
                </a:tc>
                <a:tc>
                  <a:txBody>
                    <a:bodyPr/>
                    <a:lstStyle/>
                    <a:p>
                      <a:pPr algn="ctr">
                        <a:lnSpc>
                          <a:spcPct val="150000"/>
                        </a:lnSpc>
                        <a:spcAft>
                          <a:spcPts val="0"/>
                        </a:spcAft>
                      </a:pPr>
                      <a:r>
                        <a:rPr lang="en-ZA" sz="1800" dirty="0">
                          <a:latin typeface="Arial Narrow" panose="020B0606020202030204" pitchFamily="34" charset="0"/>
                        </a:rPr>
                        <a:t>Budget allocated </a:t>
                      </a:r>
                      <a:endParaRPr lang="en-ZA" sz="1800" b="1" dirty="0">
                        <a:solidFill>
                          <a:schemeClr val="tx1"/>
                        </a:solidFill>
                        <a:latin typeface="Arial Narrow" panose="020B0606020202030204" pitchFamily="34" charset="0"/>
                      </a:endParaRPr>
                    </a:p>
                  </a:txBody>
                  <a:tcPr>
                    <a:lnL w="12700" cap="flat" cmpd="sng" algn="ctr">
                      <a:solidFill>
                        <a:schemeClr val="bg1"/>
                      </a:solidFill>
                      <a:prstDash val="solid"/>
                      <a:round/>
                      <a:headEnd type="none" w="med" len="med"/>
                      <a:tailEnd type="none" w="med" len="med"/>
                    </a:lnL>
                    <a:solidFill>
                      <a:schemeClr val="accent3"/>
                    </a:solidFill>
                  </a:tcPr>
                </a:tc>
                <a:extLst>
                  <a:ext uri="{0D108BD9-81ED-4DB2-BD59-A6C34878D82A}">
                    <a16:rowId xmlns:a16="http://schemas.microsoft.com/office/drawing/2014/main" xmlns="" val="10000"/>
                  </a:ext>
                </a:extLst>
              </a:tr>
              <a:tr h="468823">
                <a:tc>
                  <a:txBody>
                    <a:bodyPr/>
                    <a:lstStyle/>
                    <a:p>
                      <a:pPr>
                        <a:lnSpc>
                          <a:spcPct val="150000"/>
                        </a:lnSpc>
                        <a:spcAft>
                          <a:spcPts val="0"/>
                        </a:spcAft>
                      </a:pPr>
                      <a:r>
                        <a:rPr lang="en-ZA" sz="1600" b="1" dirty="0">
                          <a:latin typeface="Arial Narrow" panose="020B0606020202030204" pitchFamily="34" charset="0"/>
                        </a:rPr>
                        <a:t>EC</a:t>
                      </a:r>
                      <a:endParaRPr lang="en-ZA" sz="1600" b="1" dirty="0">
                        <a:solidFill>
                          <a:schemeClr val="tx1"/>
                        </a:solidFill>
                        <a:latin typeface="Arial Narrow" panose="020B0606020202030204" pitchFamily="34" charset="0"/>
                      </a:endParaRPr>
                    </a:p>
                  </a:txBody>
                  <a:tcPr/>
                </a:tc>
                <a:tc>
                  <a:txBody>
                    <a:bodyPr/>
                    <a:lstStyle/>
                    <a:p>
                      <a:pPr>
                        <a:lnSpc>
                          <a:spcPct val="150000"/>
                        </a:lnSpc>
                        <a:spcAft>
                          <a:spcPts val="0"/>
                        </a:spcAft>
                      </a:pPr>
                      <a:r>
                        <a:rPr lang="en-ZA" sz="1600" dirty="0">
                          <a:latin typeface="Arial Narrow" panose="020B0606020202030204" pitchFamily="34" charset="0"/>
                        </a:rPr>
                        <a:t>R100 000 </a:t>
                      </a:r>
                      <a:r>
                        <a:rPr lang="en-US" sz="1600" kern="1200" dirty="0">
                          <a:effectLst/>
                          <a:latin typeface="Arial Narrow" panose="020B0606020202030204" pitchFamily="34" charset="0"/>
                        </a:rPr>
                        <a:t>(</a:t>
                      </a:r>
                      <a:r>
                        <a:rPr lang="en-US" sz="1600" kern="1200" dirty="0" err="1">
                          <a:effectLst/>
                          <a:latin typeface="Arial Narrow" panose="020B0606020202030204" pitchFamily="34" charset="0"/>
                        </a:rPr>
                        <a:t>excl.COE</a:t>
                      </a:r>
                      <a:r>
                        <a:rPr lang="en-US" sz="1600" kern="1200" dirty="0">
                          <a:effectLst/>
                          <a:latin typeface="Arial Narrow" panose="020B0606020202030204" pitchFamily="34" charset="0"/>
                        </a:rPr>
                        <a:t>)</a:t>
                      </a:r>
                      <a:endParaRPr lang="en-ZA" sz="1600" b="1"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0001"/>
                  </a:ext>
                </a:extLst>
              </a:tr>
              <a:tr h="468823">
                <a:tc>
                  <a:txBody>
                    <a:bodyPr/>
                    <a:lstStyle/>
                    <a:p>
                      <a:pPr>
                        <a:lnSpc>
                          <a:spcPct val="150000"/>
                        </a:lnSpc>
                        <a:spcAft>
                          <a:spcPts val="0"/>
                        </a:spcAft>
                      </a:pPr>
                      <a:r>
                        <a:rPr lang="en-ZA" sz="1600" b="1" dirty="0">
                          <a:latin typeface="Arial Narrow" panose="020B0606020202030204" pitchFamily="34" charset="0"/>
                        </a:rPr>
                        <a:t>FS</a:t>
                      </a:r>
                      <a:endParaRPr lang="en-ZA" sz="1600" b="1" dirty="0">
                        <a:solidFill>
                          <a:schemeClr val="tx1"/>
                        </a:solidFill>
                        <a:latin typeface="Arial Narrow" panose="020B0606020202030204" pitchFamily="34" charset="0"/>
                      </a:endParaRPr>
                    </a:p>
                  </a:txBody>
                  <a:tcPr/>
                </a:tc>
                <a:tc>
                  <a:txBody>
                    <a:bodyPr/>
                    <a:lstStyle/>
                    <a:p>
                      <a:pPr>
                        <a:lnSpc>
                          <a:spcPct val="150000"/>
                        </a:lnSpc>
                        <a:spcAft>
                          <a:spcPts val="0"/>
                        </a:spcAft>
                      </a:pPr>
                      <a:r>
                        <a:rPr lang="en-ZA" sz="1600" dirty="0">
                          <a:latin typeface="Arial Narrow" panose="020B0606020202030204" pitchFamily="34" charset="0"/>
                        </a:rPr>
                        <a:t>R</a:t>
                      </a:r>
                      <a:r>
                        <a:rPr lang="en-ZA" sz="1600" baseline="0" dirty="0">
                          <a:latin typeface="Arial Narrow" panose="020B0606020202030204" pitchFamily="34" charset="0"/>
                        </a:rPr>
                        <a:t> 2, 972m</a:t>
                      </a:r>
                      <a:endParaRPr lang="en-ZA" sz="1600" b="1"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0002"/>
                  </a:ext>
                </a:extLst>
              </a:tr>
              <a:tr h="468823">
                <a:tc>
                  <a:txBody>
                    <a:bodyPr/>
                    <a:lstStyle/>
                    <a:p>
                      <a:pPr>
                        <a:lnSpc>
                          <a:spcPct val="150000"/>
                        </a:lnSpc>
                        <a:spcAft>
                          <a:spcPts val="0"/>
                        </a:spcAft>
                      </a:pPr>
                      <a:r>
                        <a:rPr lang="en-ZA" sz="1600" b="1" dirty="0">
                          <a:latin typeface="Arial Narrow" panose="020B0606020202030204" pitchFamily="34" charset="0"/>
                        </a:rPr>
                        <a:t>GP </a:t>
                      </a:r>
                      <a:endParaRPr lang="en-ZA" sz="1600" b="1" dirty="0">
                        <a:solidFill>
                          <a:schemeClr val="tx1"/>
                        </a:solidFill>
                        <a:latin typeface="Arial Narrow" panose="020B0606020202030204" pitchFamily="34" charset="0"/>
                      </a:endParaRPr>
                    </a:p>
                  </a:txBody>
                  <a:tcPr/>
                </a:tc>
                <a:tc>
                  <a:txBody>
                    <a:bodyPr/>
                    <a:lstStyle/>
                    <a:p>
                      <a:pPr algn="just">
                        <a:lnSpc>
                          <a:spcPct val="150000"/>
                        </a:lnSpc>
                        <a:spcAft>
                          <a:spcPts val="0"/>
                        </a:spcAft>
                      </a:pPr>
                      <a:r>
                        <a:rPr lang="en-ZA" sz="1600" dirty="0">
                          <a:effectLst/>
                          <a:latin typeface="Arial Narrow" panose="020B0606020202030204" pitchFamily="34" charset="0"/>
                        </a:rPr>
                        <a:t>R39m</a:t>
                      </a:r>
                      <a:endParaRPr lang="en-ZA"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xmlns="" val="10003"/>
                  </a:ext>
                </a:extLst>
              </a:tr>
              <a:tr h="468823">
                <a:tc>
                  <a:txBody>
                    <a:bodyPr/>
                    <a:lstStyle/>
                    <a:p>
                      <a:pPr>
                        <a:lnSpc>
                          <a:spcPct val="150000"/>
                        </a:lnSpc>
                        <a:spcAft>
                          <a:spcPts val="0"/>
                        </a:spcAft>
                      </a:pPr>
                      <a:r>
                        <a:rPr lang="en-ZA" sz="1600" b="1" dirty="0">
                          <a:latin typeface="Arial Narrow" panose="020B0606020202030204" pitchFamily="34" charset="0"/>
                        </a:rPr>
                        <a:t>KZN</a:t>
                      </a:r>
                      <a:endParaRPr lang="en-ZA" sz="1600" b="1" dirty="0">
                        <a:solidFill>
                          <a:schemeClr val="tx1"/>
                        </a:solidFill>
                        <a:latin typeface="Arial Narrow" panose="020B0606020202030204" pitchFamily="34" charset="0"/>
                      </a:endParaRPr>
                    </a:p>
                  </a:txBody>
                  <a:tcPr/>
                </a:tc>
                <a:tc>
                  <a:txBody>
                    <a:bodyPr/>
                    <a:lstStyle/>
                    <a:p>
                      <a:pPr>
                        <a:lnSpc>
                          <a:spcPct val="150000"/>
                        </a:lnSpc>
                        <a:spcAft>
                          <a:spcPts val="0"/>
                        </a:spcAft>
                      </a:pPr>
                      <a:r>
                        <a:rPr lang="en-US" sz="1600" kern="1200" dirty="0">
                          <a:effectLst/>
                          <a:latin typeface="Arial Narrow" panose="020B0606020202030204" pitchFamily="34" charset="0"/>
                        </a:rPr>
                        <a:t>R186 000 (excl. COE)</a:t>
                      </a:r>
                      <a:endParaRPr lang="en-ZA" sz="1600" b="1"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0004"/>
                  </a:ext>
                </a:extLst>
              </a:tr>
              <a:tr h="468823">
                <a:tc>
                  <a:txBody>
                    <a:bodyPr/>
                    <a:lstStyle/>
                    <a:p>
                      <a:pPr>
                        <a:lnSpc>
                          <a:spcPct val="150000"/>
                        </a:lnSpc>
                        <a:spcAft>
                          <a:spcPts val="0"/>
                        </a:spcAft>
                      </a:pPr>
                      <a:r>
                        <a:rPr lang="en-ZA" sz="1600" b="1" dirty="0">
                          <a:latin typeface="Arial Narrow" panose="020B0606020202030204" pitchFamily="34" charset="0"/>
                        </a:rPr>
                        <a:t>LP</a:t>
                      </a:r>
                      <a:endParaRPr lang="en-ZA" sz="1600" b="1" dirty="0">
                        <a:solidFill>
                          <a:schemeClr val="tx1"/>
                        </a:solidFill>
                        <a:latin typeface="Arial Narrow" panose="020B0606020202030204" pitchFamily="34" charset="0"/>
                      </a:endParaRPr>
                    </a:p>
                  </a:txBody>
                  <a:tcPr/>
                </a:tc>
                <a:tc>
                  <a:txBody>
                    <a:bodyPr/>
                    <a:lstStyle/>
                    <a:p>
                      <a:pPr>
                        <a:lnSpc>
                          <a:spcPct val="150000"/>
                        </a:lnSpc>
                        <a:spcAft>
                          <a:spcPts val="0"/>
                        </a:spcAft>
                      </a:pPr>
                      <a:r>
                        <a:rPr lang="en-GB" sz="1600" kern="1200" dirty="0">
                          <a:effectLst/>
                          <a:latin typeface="Arial Narrow" panose="020B0606020202030204" pitchFamily="34" charset="0"/>
                        </a:rPr>
                        <a:t>R 5,</a:t>
                      </a:r>
                      <a:r>
                        <a:rPr lang="en-GB" sz="1600" kern="1200" baseline="0" dirty="0">
                          <a:effectLst/>
                          <a:latin typeface="Arial Narrow" panose="020B0606020202030204" pitchFamily="34" charset="0"/>
                        </a:rPr>
                        <a:t> </a:t>
                      </a:r>
                      <a:r>
                        <a:rPr lang="en-GB" sz="1600" kern="1200" dirty="0">
                          <a:effectLst/>
                          <a:latin typeface="Arial Narrow" panose="020B0606020202030204" pitchFamily="34" charset="0"/>
                        </a:rPr>
                        <a:t>825m</a:t>
                      </a:r>
                      <a:endParaRPr lang="en-ZA" sz="1600" b="1"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0005"/>
                  </a:ext>
                </a:extLst>
              </a:tr>
              <a:tr h="468823">
                <a:tc>
                  <a:txBody>
                    <a:bodyPr/>
                    <a:lstStyle/>
                    <a:p>
                      <a:pPr>
                        <a:lnSpc>
                          <a:spcPct val="150000"/>
                        </a:lnSpc>
                        <a:spcAft>
                          <a:spcPts val="0"/>
                        </a:spcAft>
                      </a:pPr>
                      <a:r>
                        <a:rPr lang="en-ZA" sz="1600" b="1" dirty="0">
                          <a:latin typeface="Arial Narrow" panose="020B0606020202030204" pitchFamily="34" charset="0"/>
                        </a:rPr>
                        <a:t>MP</a:t>
                      </a:r>
                      <a:endParaRPr lang="en-ZA" sz="1600" b="1" dirty="0">
                        <a:solidFill>
                          <a:schemeClr val="tx1"/>
                        </a:solidFill>
                        <a:latin typeface="Arial Narrow" panose="020B0606020202030204" pitchFamily="34" charset="0"/>
                      </a:endParaRPr>
                    </a:p>
                  </a:txBody>
                  <a:tcPr/>
                </a:tc>
                <a:tc>
                  <a:txBody>
                    <a:bodyPr/>
                    <a:lstStyle/>
                    <a:p>
                      <a:pPr>
                        <a:lnSpc>
                          <a:spcPct val="150000"/>
                        </a:lnSpc>
                        <a:spcAft>
                          <a:spcPts val="0"/>
                        </a:spcAft>
                      </a:pPr>
                      <a:r>
                        <a:rPr lang="en-ZA" sz="1600" dirty="0">
                          <a:latin typeface="Arial Narrow" panose="020B0606020202030204" pitchFamily="34" charset="0"/>
                        </a:rPr>
                        <a:t>R12, 831m</a:t>
                      </a:r>
                      <a:endParaRPr lang="en-ZA" sz="1600" b="1"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0006"/>
                  </a:ext>
                </a:extLst>
              </a:tr>
              <a:tr h="468823">
                <a:tc>
                  <a:txBody>
                    <a:bodyPr/>
                    <a:lstStyle/>
                    <a:p>
                      <a:pPr>
                        <a:lnSpc>
                          <a:spcPct val="150000"/>
                        </a:lnSpc>
                        <a:spcAft>
                          <a:spcPts val="0"/>
                        </a:spcAft>
                      </a:pPr>
                      <a:r>
                        <a:rPr lang="en-ZA" sz="1600" b="1" dirty="0">
                          <a:latin typeface="Arial Narrow" panose="020B0606020202030204" pitchFamily="34" charset="0"/>
                        </a:rPr>
                        <a:t>NW</a:t>
                      </a:r>
                      <a:endParaRPr lang="en-ZA" sz="1600" b="1" dirty="0">
                        <a:solidFill>
                          <a:schemeClr val="tx1"/>
                        </a:solidFill>
                        <a:latin typeface="Arial Narrow" panose="020B0606020202030204" pitchFamily="34" charset="0"/>
                      </a:endParaRPr>
                    </a:p>
                  </a:txBody>
                  <a:tcPr/>
                </a:tc>
                <a:tc>
                  <a:txBody>
                    <a:bodyPr/>
                    <a:lstStyle/>
                    <a:p>
                      <a:pPr>
                        <a:lnSpc>
                          <a:spcPct val="150000"/>
                        </a:lnSpc>
                        <a:spcAft>
                          <a:spcPts val="0"/>
                        </a:spcAft>
                      </a:pPr>
                      <a:r>
                        <a:rPr lang="en-ZA" sz="1600" dirty="0">
                          <a:latin typeface="Arial Narrow" panose="020B0606020202030204" pitchFamily="34" charset="0"/>
                        </a:rPr>
                        <a:t>Part</a:t>
                      </a:r>
                      <a:r>
                        <a:rPr lang="en-ZA" sz="1600" baseline="0" dirty="0">
                          <a:latin typeface="Arial Narrow" panose="020B0606020202030204" pitchFamily="34" charset="0"/>
                        </a:rPr>
                        <a:t> of entire budget (52 795)</a:t>
                      </a:r>
                      <a:endParaRPr lang="en-ZA" sz="1600" b="1"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0007"/>
                  </a:ext>
                </a:extLst>
              </a:tr>
              <a:tr h="468823">
                <a:tc>
                  <a:txBody>
                    <a:bodyPr/>
                    <a:lstStyle/>
                    <a:p>
                      <a:pPr>
                        <a:lnSpc>
                          <a:spcPct val="150000"/>
                        </a:lnSpc>
                        <a:spcAft>
                          <a:spcPts val="0"/>
                        </a:spcAft>
                      </a:pPr>
                      <a:r>
                        <a:rPr lang="en-ZA" sz="1600" b="1" dirty="0">
                          <a:latin typeface="Arial Narrow" panose="020B0606020202030204" pitchFamily="34" charset="0"/>
                        </a:rPr>
                        <a:t>NC</a:t>
                      </a:r>
                      <a:endParaRPr lang="en-ZA" sz="1600" b="1" dirty="0">
                        <a:solidFill>
                          <a:schemeClr val="tx1"/>
                        </a:solidFill>
                        <a:latin typeface="Arial Narrow" panose="020B0606020202030204" pitchFamily="34" charset="0"/>
                      </a:endParaRPr>
                    </a:p>
                  </a:txBody>
                  <a:tcPr/>
                </a:tc>
                <a:tc>
                  <a:txBody>
                    <a:bodyPr/>
                    <a:lstStyle/>
                    <a:p>
                      <a:pPr lvl="0">
                        <a:lnSpc>
                          <a:spcPct val="150000"/>
                        </a:lnSpc>
                        <a:spcAft>
                          <a:spcPts val="0"/>
                        </a:spcAft>
                      </a:pPr>
                      <a:r>
                        <a:rPr lang="en-US" sz="1600" kern="1200" dirty="0">
                          <a:effectLst/>
                          <a:latin typeface="Arial Narrow" panose="020B0606020202030204" pitchFamily="34" charset="0"/>
                        </a:rPr>
                        <a:t>R66</a:t>
                      </a:r>
                      <a:r>
                        <a:rPr lang="en-US" sz="1600" kern="1200" baseline="0" dirty="0">
                          <a:effectLst/>
                          <a:latin typeface="Arial Narrow" panose="020B0606020202030204" pitchFamily="34" charset="0"/>
                        </a:rPr>
                        <a:t> </a:t>
                      </a:r>
                      <a:r>
                        <a:rPr lang="en-US" sz="1600" kern="1200" dirty="0">
                          <a:effectLst/>
                          <a:latin typeface="Arial Narrow" panose="020B0606020202030204" pitchFamily="34" charset="0"/>
                        </a:rPr>
                        <a:t>400 (excl. COE)</a:t>
                      </a:r>
                      <a:endParaRPr lang="en-ZA" sz="1600" b="1"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0008"/>
                  </a:ext>
                </a:extLst>
              </a:tr>
              <a:tr h="468823">
                <a:tc>
                  <a:txBody>
                    <a:bodyPr/>
                    <a:lstStyle/>
                    <a:p>
                      <a:pPr>
                        <a:lnSpc>
                          <a:spcPct val="150000"/>
                        </a:lnSpc>
                        <a:spcAft>
                          <a:spcPts val="0"/>
                        </a:spcAft>
                      </a:pPr>
                      <a:r>
                        <a:rPr lang="en-ZA" sz="1600" b="1" dirty="0">
                          <a:latin typeface="Arial Narrow" panose="020B0606020202030204" pitchFamily="34" charset="0"/>
                        </a:rPr>
                        <a:t>WC</a:t>
                      </a:r>
                      <a:endParaRPr lang="en-ZA" sz="1600" b="1" dirty="0">
                        <a:solidFill>
                          <a:schemeClr val="tx1"/>
                        </a:solidFill>
                        <a:latin typeface="Arial Narrow" panose="020B0606020202030204" pitchFamily="34"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dirty="0">
                          <a:latin typeface="Arial Narrow" panose="020B0606020202030204" pitchFamily="34" charset="0"/>
                        </a:rPr>
                        <a:t>R11,</a:t>
                      </a:r>
                      <a:r>
                        <a:rPr lang="en-US" sz="1600" baseline="0" dirty="0">
                          <a:latin typeface="Arial Narrow" panose="020B0606020202030204" pitchFamily="34" charset="0"/>
                        </a:rPr>
                        <a:t> </a:t>
                      </a:r>
                      <a:r>
                        <a:rPr lang="en-US" sz="1600" dirty="0">
                          <a:latin typeface="Arial Narrow" panose="020B0606020202030204" pitchFamily="34" charset="0"/>
                        </a:rPr>
                        <a:t>363m</a:t>
                      </a:r>
                      <a:endParaRPr lang="en-ZA" sz="1600" b="1"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232365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itle 8"/>
          <p:cNvSpPr>
            <a:spLocks noGrp="1"/>
          </p:cNvSpPr>
          <p:nvPr>
            <p:ph type="title"/>
          </p:nvPr>
        </p:nvSpPr>
        <p:spPr>
          <a:xfrm>
            <a:off x="179512" y="101599"/>
            <a:ext cx="8964488" cy="547688"/>
          </a:xfrm>
        </p:spPr>
        <p:txBody>
          <a:bodyPr/>
          <a:lstStyle/>
          <a:p>
            <a:r>
              <a:rPr lang="en-ZA" altLang="en-US" sz="2400" b="1" dirty="0">
                <a:latin typeface="Arial" panose="020B0604020202020204" pitchFamily="34" charset="0"/>
              </a:rPr>
              <a:t/>
            </a:r>
            <a:br>
              <a:rPr lang="en-ZA" altLang="en-US" sz="2400" b="1" dirty="0">
                <a:latin typeface="Arial" panose="020B0604020202020204" pitchFamily="34" charset="0"/>
              </a:rPr>
            </a:br>
            <a:r>
              <a:rPr lang="en-ZA" altLang="en-US" sz="2400" b="1" dirty="0">
                <a:latin typeface="Arial" panose="020B0604020202020204" pitchFamily="34" charset="0"/>
              </a:rPr>
              <a:t/>
            </a:r>
            <a:br>
              <a:rPr lang="en-ZA" altLang="en-US" sz="2400" b="1" dirty="0">
                <a:latin typeface="Arial" panose="020B0604020202020204" pitchFamily="34" charset="0"/>
              </a:rPr>
            </a:br>
            <a:r>
              <a:rPr lang="en-ZA" altLang="en-US" sz="3200" b="1" dirty="0">
                <a:latin typeface="Arial Narrow" panose="020B0606020202030204" pitchFamily="34" charset="0"/>
              </a:rPr>
              <a:t>PART 1</a:t>
            </a:r>
            <a:r>
              <a:rPr lang="en-US" altLang="en-US" sz="3200" b="1" dirty="0">
                <a:latin typeface="Arial Narrow" panose="020B0606020202030204" pitchFamily="34" charset="0"/>
              </a:rPr>
              <a:t/>
            </a:r>
            <a:br>
              <a:rPr lang="en-US" altLang="en-US" sz="3200" b="1" dirty="0">
                <a:latin typeface="Arial Narrow" panose="020B0606020202030204" pitchFamily="34" charset="0"/>
              </a:rPr>
            </a:br>
            <a:endParaRPr lang="en-US" sz="3200" dirty="0">
              <a:latin typeface="Arial Narrow" panose="020B0606020202030204" pitchFamily="34" charset="0"/>
            </a:endParaRPr>
          </a:p>
        </p:txBody>
      </p:sp>
      <p:sp>
        <p:nvSpPr>
          <p:cNvPr id="3277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DF055ED8-FFB8-4E08-8A23-20BB35700512}" type="slidenum">
              <a:rPr lang="en-ZA" altLang="en-US" sz="800" b="1" smtClean="0">
                <a:solidFill>
                  <a:srgbClr val="898989"/>
                </a:solidFill>
                <a:latin typeface="Arial Narrow" panose="020B0606020202030204" pitchFamily="34" charset="0"/>
              </a:rPr>
              <a:pPr algn="r">
                <a:spcBef>
                  <a:spcPct val="0"/>
                </a:spcBef>
                <a:buFontTx/>
                <a:buNone/>
              </a:pPr>
              <a:t>2</a:t>
            </a:fld>
            <a:endParaRPr lang="en-ZA" altLang="en-US" sz="800" b="1">
              <a:solidFill>
                <a:srgbClr val="898989"/>
              </a:solidFill>
              <a:latin typeface="Arial Narrow" panose="020B0606020202030204" pitchFamily="34" charset="0"/>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50038" y="793955"/>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79512" y="1685721"/>
            <a:ext cx="8712968" cy="4093428"/>
          </a:xfrm>
          <a:prstGeom prst="rect">
            <a:avLst/>
          </a:prstGeom>
          <a:noFill/>
        </p:spPr>
        <p:txBody>
          <a:bodyPr wrap="square" rtlCol="0">
            <a:spAutoFit/>
          </a:bodyPr>
          <a:lstStyle/>
          <a:p>
            <a:pPr algn="ctr"/>
            <a:r>
              <a:rPr lang="en-US" sz="2000" b="1" dirty="0">
                <a:latin typeface="Arial Narrow" panose="020B0606020202030204" pitchFamily="34" charset="0"/>
              </a:rPr>
              <a:t>CSPS 2022/23 BUDGET AND STRATEGIC INFORMATION</a:t>
            </a: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p:txBody>
      </p:sp>
      <p:pic>
        <p:nvPicPr>
          <p:cNvPr id="2" name="Picture 1"/>
          <p:cNvPicPr>
            <a:picLocks noChangeAspect="1"/>
          </p:cNvPicPr>
          <p:nvPr/>
        </p:nvPicPr>
        <p:blipFill rotWithShape="1">
          <a:blip r:embed="rId4" cstate="print"/>
          <a:srcRect l="3806" r="4848"/>
          <a:stretch/>
        </p:blipFill>
        <p:spPr>
          <a:xfrm>
            <a:off x="3203848" y="2492896"/>
            <a:ext cx="2521456" cy="33909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296116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395536" y="-26562"/>
            <a:ext cx="9144000" cy="535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sz="3000" b="1" dirty="0">
                <a:latin typeface="Arial Narrow" panose="020B0606020202030204" pitchFamily="34" charset="0"/>
              </a:rPr>
              <a:t>IMPACT OF COVID 19 ON RESOURCING &amp; </a:t>
            </a:r>
          </a:p>
          <a:p>
            <a:pPr algn="ctr" eaLnBrk="1" hangingPunct="1">
              <a:spcBef>
                <a:spcPct val="0"/>
              </a:spcBef>
              <a:buNone/>
            </a:pPr>
            <a:r>
              <a:rPr lang="en-US" sz="3000" b="1" dirty="0">
                <a:latin typeface="Arial Narrow" panose="020B0606020202030204" pitchFamily="34" charset="0"/>
              </a:rPr>
              <a:t>CURRENT VACANCIES</a:t>
            </a:r>
          </a:p>
          <a:p>
            <a:pPr algn="ctr" eaLnBrk="1" hangingPunct="1">
              <a:spcBef>
                <a:spcPct val="0"/>
              </a:spcBef>
              <a:buFontTx/>
              <a:buNone/>
            </a:pPr>
            <a:endParaRPr lang="en-US" altLang="en-US" sz="2400" b="1" dirty="0">
              <a:latin typeface="Arial" panose="020B0604020202020204" pitchFamily="34" charset="0"/>
            </a:endParaRPr>
          </a:p>
        </p:txBody>
      </p:sp>
      <p:sp>
        <p:nvSpPr>
          <p:cNvPr id="32775" name="Slide Number Placeholder 2"/>
          <p:cNvSpPr>
            <a:spLocks noGrp="1"/>
          </p:cNvSpPr>
          <p:nvPr>
            <p:ph type="sldNum" sz="quarter" idx="12"/>
          </p:nvPr>
        </p:nvSpPr>
        <p:spPr bwMode="auto">
          <a:xfrm>
            <a:off x="6985046" y="6597352"/>
            <a:ext cx="2133600" cy="196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800" b="1" smtClean="0">
                <a:solidFill>
                  <a:srgbClr val="898989"/>
                </a:solidFill>
                <a:latin typeface="Arial Narrow" panose="020B0606020202030204" pitchFamily="34" charset="0"/>
              </a:rPr>
              <a:pPr>
                <a:spcBef>
                  <a:spcPct val="0"/>
                </a:spcBef>
                <a:buFontTx/>
                <a:buNone/>
              </a:pPr>
              <a:t>20</a:t>
            </a:fld>
            <a:endParaRPr lang="en-ZA" altLang="en-US" sz="800" b="1" dirty="0">
              <a:solidFill>
                <a:srgbClr val="898989"/>
              </a:solidFill>
              <a:latin typeface="Arial Narrow" panose="020B0606020202030204" pitchFamily="34" charset="0"/>
            </a:endParaRPr>
          </a:p>
        </p:txBody>
      </p:sp>
      <p:sp>
        <p:nvSpPr>
          <p:cNvPr id="3" name="Rectangle 2"/>
          <p:cNvSpPr/>
          <p:nvPr/>
        </p:nvSpPr>
        <p:spPr>
          <a:xfrm>
            <a:off x="-180528" y="981280"/>
            <a:ext cx="9324528" cy="4893647"/>
          </a:xfrm>
          <a:prstGeom prst="rect">
            <a:avLst/>
          </a:prstGeom>
        </p:spPr>
        <p:txBody>
          <a:bodyPr wrap="square">
            <a:spAutoFit/>
          </a:bodyPr>
          <a:lstStyle/>
          <a:p>
            <a:pPr marL="571500" indent="-285750" algn="just">
              <a:lnSpc>
                <a:spcPct val="150000"/>
              </a:lnSpc>
              <a:spcBef>
                <a:spcPts val="0"/>
              </a:spcBef>
              <a:spcAft>
                <a:spcPts val="0"/>
              </a:spcAft>
              <a:buFont typeface="Arial" panose="020B0604020202020204" pitchFamily="34" charset="0"/>
              <a:buChar char="•"/>
            </a:pPr>
            <a:r>
              <a:rPr lang="en-US" sz="1600" b="1" dirty="0">
                <a:solidFill>
                  <a:srgbClr val="000000"/>
                </a:solidFill>
                <a:latin typeface="Arial Narrow" panose="020B0606020202030204" pitchFamily="34" charset="0"/>
                <a:ea typeface="Arial Narrow" panose="020B0606020202030204" pitchFamily="34" charset="0"/>
              </a:rPr>
              <a:t>Due to limited access to police stations, virtual platforms were used to ensure interaction with the police and a limited number of visits were conducted (due to adherence to the Disaster Management regulations on COVID-19).</a:t>
            </a:r>
          </a:p>
          <a:p>
            <a:pPr marL="571500" indent="-285750" algn="just">
              <a:lnSpc>
                <a:spcPct val="150000"/>
              </a:lnSpc>
              <a:spcBef>
                <a:spcPts val="0"/>
              </a:spcBef>
              <a:spcAft>
                <a:spcPts val="0"/>
              </a:spcAft>
              <a:buFont typeface="Arial" panose="020B0604020202020204" pitchFamily="34" charset="0"/>
              <a:buChar char="•"/>
            </a:pPr>
            <a:r>
              <a:rPr lang="en-US" sz="1600" b="1" dirty="0">
                <a:solidFill>
                  <a:srgbClr val="000000"/>
                </a:solidFill>
                <a:latin typeface="Arial Narrow" panose="020B0606020202030204" pitchFamily="34" charset="0"/>
                <a:ea typeface="Arial Narrow" panose="020B0606020202030204" pitchFamily="34" charset="0"/>
              </a:rPr>
              <a:t>Lack of updated and efficient IT equipment (for both Secretariats and SAPS) posed a challenge for some provinces, with connectivity challenges compounding the issue.</a:t>
            </a:r>
          </a:p>
          <a:p>
            <a:pPr marL="571500" marR="0" indent="-285750" algn="just">
              <a:lnSpc>
                <a:spcPct val="150000"/>
              </a:lnSpc>
              <a:spcBef>
                <a:spcPts val="0"/>
              </a:spcBef>
              <a:spcAft>
                <a:spcPts val="0"/>
              </a:spcAft>
              <a:buFont typeface="Arial" panose="020B0604020202020204" pitchFamily="34" charset="0"/>
              <a:buChar char="•"/>
            </a:pPr>
            <a:r>
              <a:rPr lang="en-US" sz="1600" b="1" dirty="0">
                <a:solidFill>
                  <a:srgbClr val="000000"/>
                </a:solidFill>
                <a:latin typeface="Arial Narrow" panose="020B0606020202030204" pitchFamily="34" charset="0"/>
                <a:ea typeface="Arial Narrow" panose="020B0606020202030204" pitchFamily="34" charset="0"/>
              </a:rPr>
              <a:t>In terms of current vacancies, the unavailability of funds is the major contributing factor that negatively impacts on the ability of Provincial Secretariats to increase their human capacity. </a:t>
            </a:r>
          </a:p>
          <a:p>
            <a:pPr marL="571500" marR="0" indent="-285750" algn="just">
              <a:lnSpc>
                <a:spcPct val="150000"/>
              </a:lnSpc>
              <a:spcBef>
                <a:spcPts val="0"/>
              </a:spcBef>
              <a:spcAft>
                <a:spcPts val="0"/>
              </a:spcAft>
              <a:buFont typeface="Arial" panose="020B0604020202020204" pitchFamily="34" charset="0"/>
              <a:buChar char="•"/>
            </a:pPr>
            <a:r>
              <a:rPr lang="en-US" sz="1600" b="1" dirty="0">
                <a:latin typeface="Arial Narrow" panose="020B0606020202030204" pitchFamily="34" charset="0"/>
              </a:rPr>
              <a:t>During the 2021/22 financial year, there were two members from the Northern Cape province who lost their lives due to COVID-19. </a:t>
            </a:r>
          </a:p>
          <a:p>
            <a:pPr marL="571500" marR="0" indent="-285750" algn="just">
              <a:lnSpc>
                <a:spcPct val="150000"/>
              </a:lnSpc>
              <a:spcBef>
                <a:spcPts val="0"/>
              </a:spcBef>
              <a:spcAft>
                <a:spcPts val="0"/>
              </a:spcAft>
              <a:buFont typeface="Arial" panose="020B0604020202020204" pitchFamily="34" charset="0"/>
              <a:buChar char="•"/>
            </a:pPr>
            <a:r>
              <a:rPr lang="en-US" sz="1600" b="1" dirty="0">
                <a:latin typeface="Arial Narrow" panose="020B0606020202030204" pitchFamily="34" charset="0"/>
              </a:rPr>
              <a:t>Filling of vacant posts was also affected as the process did not move as fast as anticipated, due to impact of COVID-19.</a:t>
            </a:r>
          </a:p>
          <a:p>
            <a:pPr marL="571500" marR="0" indent="-285750" algn="just">
              <a:lnSpc>
                <a:spcPct val="150000"/>
              </a:lnSpc>
              <a:spcBef>
                <a:spcPts val="0"/>
              </a:spcBef>
              <a:spcAft>
                <a:spcPts val="0"/>
              </a:spcAft>
              <a:buFont typeface="Arial" panose="020B0604020202020204" pitchFamily="34" charset="0"/>
              <a:buChar char="•"/>
            </a:pPr>
            <a:endParaRPr lang="en-US" sz="900" b="1" dirty="0">
              <a:latin typeface="Arial Narrow" panose="020B0606020202030204" pitchFamily="34" charset="0"/>
            </a:endParaRPr>
          </a:p>
          <a:p>
            <a:pPr marL="571500" marR="0" indent="-285750" algn="just">
              <a:lnSpc>
                <a:spcPct val="150000"/>
              </a:lnSpc>
              <a:spcBef>
                <a:spcPts val="0"/>
              </a:spcBef>
              <a:spcAft>
                <a:spcPts val="0"/>
              </a:spcAft>
              <a:buFont typeface="Arial" panose="020B0604020202020204" pitchFamily="34" charset="0"/>
              <a:buChar char="•"/>
            </a:pPr>
            <a:r>
              <a:rPr lang="en-US" sz="1600" b="1" dirty="0">
                <a:latin typeface="Arial Narrow" panose="020B0606020202030204" pitchFamily="34" charset="0"/>
              </a:rPr>
              <a:t>Reported vacancies within the Provincial Secretariats were as follows by the end of the financial year:</a:t>
            </a:r>
          </a:p>
        </p:txBody>
      </p:sp>
      <p:graphicFrame>
        <p:nvGraphicFramePr>
          <p:cNvPr id="4" name="Table 3"/>
          <p:cNvGraphicFramePr>
            <a:graphicFrameLocks noGrp="1"/>
          </p:cNvGraphicFramePr>
          <p:nvPr>
            <p:extLst>
              <p:ext uri="{D42A27DB-BD31-4B8C-83A1-F6EECF244321}">
                <p14:modId xmlns:p14="http://schemas.microsoft.com/office/powerpoint/2010/main" xmlns="" val="1003150131"/>
              </p:ext>
            </p:extLst>
          </p:nvPr>
        </p:nvGraphicFramePr>
        <p:xfrm>
          <a:off x="197261" y="5733256"/>
          <a:ext cx="8568950" cy="741680"/>
        </p:xfrm>
        <a:graphic>
          <a:graphicData uri="http://schemas.openxmlformats.org/drawingml/2006/table">
            <a:tbl>
              <a:tblPr firstRow="1" bandRow="1">
                <a:tableStyleId>{F5AB1C69-6EDB-4FF4-983F-18BD219EF322}</a:tableStyleId>
              </a:tblPr>
              <a:tblGrid>
                <a:gridCol w="2376262">
                  <a:extLst>
                    <a:ext uri="{9D8B030D-6E8A-4147-A177-3AD203B41FA5}">
                      <a16:colId xmlns:a16="http://schemas.microsoft.com/office/drawing/2014/main" xmlns="" val="1357986113"/>
                    </a:ext>
                  </a:extLst>
                </a:gridCol>
                <a:gridCol w="864096">
                  <a:extLst>
                    <a:ext uri="{9D8B030D-6E8A-4147-A177-3AD203B41FA5}">
                      <a16:colId xmlns:a16="http://schemas.microsoft.com/office/drawing/2014/main" xmlns="" val="3497628208"/>
                    </a:ext>
                  </a:extLst>
                </a:gridCol>
                <a:gridCol w="648072">
                  <a:extLst>
                    <a:ext uri="{9D8B030D-6E8A-4147-A177-3AD203B41FA5}">
                      <a16:colId xmlns:a16="http://schemas.microsoft.com/office/drawing/2014/main" xmlns="" val="4002088763"/>
                    </a:ext>
                  </a:extLst>
                </a:gridCol>
                <a:gridCol w="720080">
                  <a:extLst>
                    <a:ext uri="{9D8B030D-6E8A-4147-A177-3AD203B41FA5}">
                      <a16:colId xmlns:a16="http://schemas.microsoft.com/office/drawing/2014/main" xmlns="" val="266807376"/>
                    </a:ext>
                  </a:extLst>
                </a:gridCol>
                <a:gridCol w="648072">
                  <a:extLst>
                    <a:ext uri="{9D8B030D-6E8A-4147-A177-3AD203B41FA5}">
                      <a16:colId xmlns:a16="http://schemas.microsoft.com/office/drawing/2014/main" xmlns="" val="1567642187"/>
                    </a:ext>
                  </a:extLst>
                </a:gridCol>
                <a:gridCol w="648072">
                  <a:extLst>
                    <a:ext uri="{9D8B030D-6E8A-4147-A177-3AD203B41FA5}">
                      <a16:colId xmlns:a16="http://schemas.microsoft.com/office/drawing/2014/main" xmlns="" val="1450075274"/>
                    </a:ext>
                  </a:extLst>
                </a:gridCol>
                <a:gridCol w="648072">
                  <a:extLst>
                    <a:ext uri="{9D8B030D-6E8A-4147-A177-3AD203B41FA5}">
                      <a16:colId xmlns:a16="http://schemas.microsoft.com/office/drawing/2014/main" xmlns="" val="256311640"/>
                    </a:ext>
                  </a:extLst>
                </a:gridCol>
                <a:gridCol w="648072">
                  <a:extLst>
                    <a:ext uri="{9D8B030D-6E8A-4147-A177-3AD203B41FA5}">
                      <a16:colId xmlns:a16="http://schemas.microsoft.com/office/drawing/2014/main" xmlns="" val="1895711505"/>
                    </a:ext>
                  </a:extLst>
                </a:gridCol>
                <a:gridCol w="720080">
                  <a:extLst>
                    <a:ext uri="{9D8B030D-6E8A-4147-A177-3AD203B41FA5}">
                      <a16:colId xmlns:a16="http://schemas.microsoft.com/office/drawing/2014/main" xmlns="" val="2061136122"/>
                    </a:ext>
                  </a:extLst>
                </a:gridCol>
                <a:gridCol w="648072">
                  <a:extLst>
                    <a:ext uri="{9D8B030D-6E8A-4147-A177-3AD203B41FA5}">
                      <a16:colId xmlns:a16="http://schemas.microsoft.com/office/drawing/2014/main" xmlns="" val="4259016541"/>
                    </a:ext>
                  </a:extLst>
                </a:gridCol>
              </a:tblGrid>
              <a:tr h="370840">
                <a:tc>
                  <a:txBody>
                    <a:bodyPr/>
                    <a:lstStyle/>
                    <a:p>
                      <a:r>
                        <a:rPr lang="en-US" b="1" dirty="0">
                          <a:solidFill>
                            <a:schemeClr val="tx1"/>
                          </a:solidFill>
                          <a:latin typeface="Arial Narrow" panose="020B0606020202030204" pitchFamily="34" charset="0"/>
                        </a:rPr>
                        <a:t>Province</a:t>
                      </a:r>
                    </a:p>
                  </a:txBody>
                  <a:tcPr/>
                </a:tc>
                <a:tc>
                  <a:txBody>
                    <a:bodyPr/>
                    <a:lstStyle/>
                    <a:p>
                      <a:r>
                        <a:rPr lang="en-US" b="1" dirty="0">
                          <a:solidFill>
                            <a:schemeClr val="tx1"/>
                          </a:solidFill>
                          <a:latin typeface="Arial Narrow" panose="020B0606020202030204" pitchFamily="34" charset="0"/>
                        </a:rPr>
                        <a:t>EC</a:t>
                      </a:r>
                    </a:p>
                  </a:txBody>
                  <a:tcPr/>
                </a:tc>
                <a:tc>
                  <a:txBody>
                    <a:bodyPr/>
                    <a:lstStyle/>
                    <a:p>
                      <a:r>
                        <a:rPr lang="en-US" b="1" dirty="0">
                          <a:solidFill>
                            <a:schemeClr val="tx1"/>
                          </a:solidFill>
                          <a:latin typeface="Arial Narrow" panose="020B0606020202030204" pitchFamily="34" charset="0"/>
                        </a:rPr>
                        <a:t>FS</a:t>
                      </a:r>
                    </a:p>
                  </a:txBody>
                  <a:tcPr/>
                </a:tc>
                <a:tc>
                  <a:txBody>
                    <a:bodyPr/>
                    <a:lstStyle/>
                    <a:p>
                      <a:r>
                        <a:rPr lang="en-US" b="1" dirty="0">
                          <a:solidFill>
                            <a:schemeClr val="tx1"/>
                          </a:solidFill>
                          <a:latin typeface="Arial Narrow" panose="020B0606020202030204" pitchFamily="34" charset="0"/>
                        </a:rPr>
                        <a:t>GP</a:t>
                      </a:r>
                    </a:p>
                  </a:txBody>
                  <a:tcPr/>
                </a:tc>
                <a:tc>
                  <a:txBody>
                    <a:bodyPr/>
                    <a:lstStyle/>
                    <a:p>
                      <a:r>
                        <a:rPr lang="en-US" b="1" dirty="0">
                          <a:solidFill>
                            <a:schemeClr val="tx1"/>
                          </a:solidFill>
                          <a:latin typeface="Arial Narrow" panose="020B0606020202030204" pitchFamily="34" charset="0"/>
                        </a:rPr>
                        <a:t>KZN</a:t>
                      </a:r>
                    </a:p>
                  </a:txBody>
                  <a:tcPr/>
                </a:tc>
                <a:tc>
                  <a:txBody>
                    <a:bodyPr/>
                    <a:lstStyle/>
                    <a:p>
                      <a:r>
                        <a:rPr lang="en-US" b="1" dirty="0">
                          <a:solidFill>
                            <a:schemeClr val="tx1"/>
                          </a:solidFill>
                          <a:latin typeface="Arial Narrow" panose="020B0606020202030204" pitchFamily="34" charset="0"/>
                        </a:rPr>
                        <a:t>LP</a:t>
                      </a:r>
                    </a:p>
                  </a:txBody>
                  <a:tcPr/>
                </a:tc>
                <a:tc>
                  <a:txBody>
                    <a:bodyPr/>
                    <a:lstStyle/>
                    <a:p>
                      <a:r>
                        <a:rPr lang="en-US" b="1" dirty="0">
                          <a:solidFill>
                            <a:schemeClr val="tx1"/>
                          </a:solidFill>
                          <a:latin typeface="Arial Narrow" panose="020B0606020202030204" pitchFamily="34" charset="0"/>
                        </a:rPr>
                        <a:t>MP</a:t>
                      </a:r>
                    </a:p>
                  </a:txBody>
                  <a:tcPr/>
                </a:tc>
                <a:tc>
                  <a:txBody>
                    <a:bodyPr/>
                    <a:lstStyle/>
                    <a:p>
                      <a:r>
                        <a:rPr lang="en-US" b="1" dirty="0">
                          <a:solidFill>
                            <a:schemeClr val="tx1"/>
                          </a:solidFill>
                          <a:latin typeface="Arial Narrow" panose="020B0606020202030204" pitchFamily="34" charset="0"/>
                        </a:rPr>
                        <a:t>NC</a:t>
                      </a:r>
                    </a:p>
                  </a:txBody>
                  <a:tcPr/>
                </a:tc>
                <a:tc>
                  <a:txBody>
                    <a:bodyPr/>
                    <a:lstStyle/>
                    <a:p>
                      <a:r>
                        <a:rPr lang="en-US" b="1" dirty="0">
                          <a:solidFill>
                            <a:schemeClr val="tx1"/>
                          </a:solidFill>
                          <a:latin typeface="Arial Narrow" panose="020B0606020202030204" pitchFamily="34" charset="0"/>
                        </a:rPr>
                        <a:t>NW</a:t>
                      </a:r>
                    </a:p>
                  </a:txBody>
                  <a:tcPr/>
                </a:tc>
                <a:tc>
                  <a:txBody>
                    <a:bodyPr/>
                    <a:lstStyle/>
                    <a:p>
                      <a:r>
                        <a:rPr lang="en-US" b="1" dirty="0">
                          <a:solidFill>
                            <a:schemeClr val="tx1"/>
                          </a:solidFill>
                          <a:latin typeface="Arial Narrow" panose="020B0606020202030204" pitchFamily="34" charset="0"/>
                        </a:rPr>
                        <a:t>WC</a:t>
                      </a:r>
                    </a:p>
                  </a:txBody>
                  <a:tcPr/>
                </a:tc>
                <a:extLst>
                  <a:ext uri="{0D108BD9-81ED-4DB2-BD59-A6C34878D82A}">
                    <a16:rowId xmlns:a16="http://schemas.microsoft.com/office/drawing/2014/main" xmlns="" val="1218923363"/>
                  </a:ext>
                </a:extLst>
              </a:tr>
              <a:tr h="370840">
                <a:tc>
                  <a:txBody>
                    <a:bodyPr/>
                    <a:lstStyle/>
                    <a:p>
                      <a:r>
                        <a:rPr lang="en-US" b="1" dirty="0">
                          <a:solidFill>
                            <a:schemeClr val="tx1"/>
                          </a:solidFill>
                          <a:latin typeface="Arial Narrow" panose="020B0606020202030204" pitchFamily="34" charset="0"/>
                        </a:rPr>
                        <a:t>Number</a:t>
                      </a:r>
                    </a:p>
                  </a:txBody>
                  <a:tcPr/>
                </a:tc>
                <a:tc>
                  <a:txBody>
                    <a:bodyPr/>
                    <a:lstStyle/>
                    <a:p>
                      <a:r>
                        <a:rPr lang="en-US" b="0" dirty="0">
                          <a:solidFill>
                            <a:schemeClr val="tx1"/>
                          </a:solidFill>
                          <a:latin typeface="Arial Narrow" panose="020B0606020202030204" pitchFamily="34" charset="0"/>
                        </a:rPr>
                        <a:t>-</a:t>
                      </a:r>
                    </a:p>
                  </a:txBody>
                  <a:tcPr/>
                </a:tc>
                <a:tc>
                  <a:txBody>
                    <a:bodyPr/>
                    <a:lstStyle/>
                    <a:p>
                      <a:r>
                        <a:rPr lang="en-US" b="0" dirty="0">
                          <a:solidFill>
                            <a:schemeClr val="tx1"/>
                          </a:solidFill>
                          <a:latin typeface="Arial Narrow" panose="020B0606020202030204" pitchFamily="34" charset="0"/>
                        </a:rPr>
                        <a:t>-</a:t>
                      </a:r>
                    </a:p>
                  </a:txBody>
                  <a:tcPr/>
                </a:tc>
                <a:tc>
                  <a:txBody>
                    <a:bodyPr/>
                    <a:lstStyle/>
                    <a:p>
                      <a:r>
                        <a:rPr lang="en-US" b="0" dirty="0">
                          <a:solidFill>
                            <a:schemeClr val="tx1"/>
                          </a:solidFill>
                          <a:latin typeface="Arial Narrow" panose="020B0606020202030204" pitchFamily="34" charset="0"/>
                        </a:rPr>
                        <a:t>24</a:t>
                      </a:r>
                    </a:p>
                  </a:txBody>
                  <a:tcPr/>
                </a:tc>
                <a:tc>
                  <a:txBody>
                    <a:bodyPr/>
                    <a:lstStyle/>
                    <a:p>
                      <a:r>
                        <a:rPr lang="en-US" b="0" dirty="0">
                          <a:solidFill>
                            <a:schemeClr val="tx1"/>
                          </a:solidFill>
                          <a:latin typeface="Arial Narrow" panose="020B0606020202030204" pitchFamily="34" charset="0"/>
                        </a:rPr>
                        <a:t>12</a:t>
                      </a:r>
                    </a:p>
                  </a:txBody>
                  <a:tcPr/>
                </a:tc>
                <a:tc>
                  <a:txBody>
                    <a:bodyPr/>
                    <a:lstStyle/>
                    <a:p>
                      <a:r>
                        <a:rPr lang="en-US" b="0" dirty="0">
                          <a:solidFill>
                            <a:schemeClr val="tx1"/>
                          </a:solidFill>
                          <a:latin typeface="Arial Narrow" panose="020B0606020202030204" pitchFamily="34" charset="0"/>
                        </a:rPr>
                        <a:t>18</a:t>
                      </a:r>
                    </a:p>
                  </a:txBody>
                  <a:tcPr/>
                </a:tc>
                <a:tc>
                  <a:txBody>
                    <a:bodyPr/>
                    <a:lstStyle/>
                    <a:p>
                      <a:r>
                        <a:rPr lang="en-US" b="0" dirty="0">
                          <a:solidFill>
                            <a:schemeClr val="tx1"/>
                          </a:solidFill>
                          <a:latin typeface="Arial Narrow" panose="020B0606020202030204" pitchFamily="34" charset="0"/>
                        </a:rPr>
                        <a:t>23</a:t>
                      </a:r>
                    </a:p>
                  </a:txBody>
                  <a:tcPr/>
                </a:tc>
                <a:tc>
                  <a:txBody>
                    <a:bodyPr/>
                    <a:lstStyle/>
                    <a:p>
                      <a:r>
                        <a:rPr lang="en-US" b="0" dirty="0">
                          <a:solidFill>
                            <a:schemeClr val="tx1"/>
                          </a:solidFill>
                          <a:latin typeface="Arial Narrow" panose="020B0606020202030204" pitchFamily="34" charset="0"/>
                        </a:rPr>
                        <a:t>10</a:t>
                      </a:r>
                    </a:p>
                  </a:txBody>
                  <a:tcPr/>
                </a:tc>
                <a:tc>
                  <a:txBody>
                    <a:bodyPr/>
                    <a:lstStyle/>
                    <a:p>
                      <a:r>
                        <a:rPr lang="en-US" b="0" dirty="0">
                          <a:solidFill>
                            <a:schemeClr val="tx1"/>
                          </a:solidFill>
                          <a:latin typeface="Arial Narrow" panose="020B0606020202030204" pitchFamily="34" charset="0"/>
                        </a:rPr>
                        <a:t>27</a:t>
                      </a:r>
                    </a:p>
                  </a:txBody>
                  <a:tcPr/>
                </a:tc>
                <a:tc>
                  <a:txBody>
                    <a:bodyPr/>
                    <a:lstStyle/>
                    <a:p>
                      <a:r>
                        <a:rPr lang="en-US" b="0" dirty="0">
                          <a:solidFill>
                            <a:schemeClr val="tx1"/>
                          </a:solidFill>
                          <a:latin typeface="Arial Narrow" panose="020B0606020202030204" pitchFamily="34" charset="0"/>
                        </a:rPr>
                        <a:t>-</a:t>
                      </a:r>
                    </a:p>
                  </a:txBody>
                  <a:tcPr/>
                </a:tc>
                <a:extLst>
                  <a:ext uri="{0D108BD9-81ED-4DB2-BD59-A6C34878D82A}">
                    <a16:rowId xmlns:a16="http://schemas.microsoft.com/office/drawing/2014/main" xmlns="" val="2408046287"/>
                  </a:ext>
                </a:extLst>
              </a:tr>
            </a:tbl>
          </a:graphicData>
        </a:graphic>
      </p:graphicFrame>
    </p:spTree>
    <p:extLst>
      <p:ext uri="{BB962C8B-B14F-4D97-AF65-F5344CB8AC3E}">
        <p14:creationId xmlns:p14="http://schemas.microsoft.com/office/powerpoint/2010/main" xmlns="" val="70270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5" name="Slide Number Placeholder 2"/>
          <p:cNvSpPr>
            <a:spLocks noGrp="1"/>
          </p:cNvSpPr>
          <p:nvPr>
            <p:ph type="sldNum" sz="quarter" idx="12"/>
          </p:nvPr>
        </p:nvSpPr>
        <p:spPr bwMode="auto">
          <a:xfrm>
            <a:off x="6876256" y="6525344"/>
            <a:ext cx="2133600" cy="196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800" b="1" smtClean="0">
                <a:solidFill>
                  <a:srgbClr val="898989"/>
                </a:solidFill>
                <a:latin typeface="Arial Narrow" panose="020B0606020202030204" pitchFamily="34" charset="0"/>
              </a:rPr>
              <a:pPr>
                <a:spcBef>
                  <a:spcPct val="0"/>
                </a:spcBef>
                <a:buFontTx/>
                <a:buNone/>
              </a:pPr>
              <a:t>21</a:t>
            </a:fld>
            <a:endParaRPr lang="en-ZA" altLang="en-US" sz="800" b="1" dirty="0">
              <a:solidFill>
                <a:srgbClr val="898989"/>
              </a:solidFill>
              <a:latin typeface="Arial Narrow" panose="020B0606020202030204" pitchFamily="34" charset="0"/>
            </a:endParaRPr>
          </a:p>
        </p:txBody>
      </p:sp>
      <p:sp>
        <p:nvSpPr>
          <p:cNvPr id="3" name="Rectangle 2"/>
          <p:cNvSpPr/>
          <p:nvPr/>
        </p:nvSpPr>
        <p:spPr>
          <a:xfrm>
            <a:off x="128402" y="1052513"/>
            <a:ext cx="8881454" cy="5932393"/>
          </a:xfrm>
          <a:prstGeom prst="rect">
            <a:avLst/>
          </a:prstGeom>
        </p:spPr>
        <p:txBody>
          <a:bodyPr wrap="square">
            <a:spAutoFit/>
          </a:bodyPr>
          <a:lstStyle/>
          <a:p>
            <a:pPr marL="285750" indent="-285750" algn="just">
              <a:lnSpc>
                <a:spcPct val="150000"/>
              </a:lnSpc>
              <a:spcBef>
                <a:spcPts val="0"/>
              </a:spcBef>
              <a:spcAft>
                <a:spcPts val="0"/>
              </a:spcAft>
              <a:buFont typeface="Arial" panose="020B0604020202020204" pitchFamily="34" charset="0"/>
              <a:buChar char="•"/>
            </a:pPr>
            <a:r>
              <a:rPr lang="en-ZA" b="1" dirty="0">
                <a:latin typeface="Arial Narrow" panose="020B0606020202030204" pitchFamily="34" charset="0"/>
              </a:rPr>
              <a:t>In measuring compliance levels of police stations, the following regulatory obligations are assessed: </a:t>
            </a:r>
            <a:r>
              <a:rPr lang="en-US" b="1" dirty="0">
                <a:latin typeface="Arial Narrow" panose="020B0606020202030204" pitchFamily="34" charset="0"/>
              </a:rPr>
              <a:t> </a:t>
            </a:r>
          </a:p>
          <a:p>
            <a:pPr algn="just">
              <a:lnSpc>
                <a:spcPct val="150000"/>
              </a:lnSpc>
              <a:spcBef>
                <a:spcPts val="0"/>
              </a:spcBef>
              <a:spcAft>
                <a:spcPts val="0"/>
              </a:spcAft>
            </a:pPr>
            <a:endParaRPr lang="en-US" sz="900" b="1" dirty="0">
              <a:latin typeface="Arial Narrow" panose="020B0606020202030204" pitchFamily="34" charset="0"/>
            </a:endParaRPr>
          </a:p>
          <a:p>
            <a:pPr marL="742950" lvl="1" indent="-458788" algn="just">
              <a:lnSpc>
                <a:spcPct val="150000"/>
              </a:lnSpc>
              <a:spcBef>
                <a:spcPts val="0"/>
              </a:spcBef>
              <a:spcAft>
                <a:spcPts val="0"/>
              </a:spcAft>
              <a:buFont typeface="Courier New" panose="02070309020205020404" pitchFamily="49" charset="0"/>
              <a:buChar char="o"/>
            </a:pPr>
            <a:r>
              <a:rPr lang="en-ZA" sz="1600" dirty="0">
                <a:latin typeface="Arial Narrow" panose="020B0606020202030204" pitchFamily="34" charset="0"/>
              </a:rPr>
              <a:t>Availability of relevant documents in the Community Service Centre (CSC) and in the vehicles used to attend to complaints as per section 3(5 a-e) of the National Instructions;</a:t>
            </a:r>
            <a:endParaRPr lang="en-US" sz="1600" dirty="0">
              <a:latin typeface="Arial Narrow" panose="020B0606020202030204" pitchFamily="34" charset="0"/>
            </a:endParaRPr>
          </a:p>
          <a:p>
            <a:pPr marL="742950" lvl="1" indent="-458788" algn="just">
              <a:lnSpc>
                <a:spcPct val="150000"/>
              </a:lnSpc>
              <a:spcBef>
                <a:spcPts val="0"/>
              </a:spcBef>
              <a:spcAft>
                <a:spcPts val="0"/>
              </a:spcAft>
              <a:buFont typeface="Courier New" panose="02070309020205020404" pitchFamily="49" charset="0"/>
              <a:buChar char="o"/>
            </a:pPr>
            <a:r>
              <a:rPr lang="en-ZA" sz="1600" dirty="0">
                <a:latin typeface="Arial Narrow" panose="020B0606020202030204" pitchFamily="34" charset="0"/>
              </a:rPr>
              <a:t>Record keeping with specific reference to maintenance of registers and proper filing of documents (forms and protection orders); </a:t>
            </a:r>
            <a:endParaRPr lang="en-US" sz="1600" dirty="0">
              <a:latin typeface="Arial Narrow" panose="020B0606020202030204" pitchFamily="34" charset="0"/>
            </a:endParaRPr>
          </a:p>
          <a:p>
            <a:pPr marL="742950" lvl="1" indent="-458788" algn="just">
              <a:lnSpc>
                <a:spcPct val="150000"/>
              </a:lnSpc>
              <a:spcBef>
                <a:spcPts val="0"/>
              </a:spcBef>
              <a:spcAft>
                <a:spcPts val="0"/>
              </a:spcAft>
              <a:buFont typeface="Courier New" panose="02070309020205020404" pitchFamily="49" charset="0"/>
              <a:buChar char="o"/>
            </a:pPr>
            <a:r>
              <a:rPr lang="en-ZA" sz="1600" dirty="0">
                <a:latin typeface="Arial Narrow" panose="020B0606020202030204" pitchFamily="34" charset="0"/>
              </a:rPr>
              <a:t>Submission of relevant monthly returns; and</a:t>
            </a:r>
            <a:endParaRPr lang="en-US" sz="1600" dirty="0">
              <a:latin typeface="Arial Narrow" panose="020B0606020202030204" pitchFamily="34" charset="0"/>
            </a:endParaRPr>
          </a:p>
          <a:p>
            <a:pPr marL="742950" lvl="1" indent="-458788" algn="just">
              <a:lnSpc>
                <a:spcPct val="150000"/>
              </a:lnSpc>
              <a:spcBef>
                <a:spcPts val="0"/>
              </a:spcBef>
              <a:spcAft>
                <a:spcPts val="0"/>
              </a:spcAft>
              <a:buFont typeface="Courier New" panose="02070309020205020404" pitchFamily="49" charset="0"/>
              <a:buChar char="o"/>
            </a:pPr>
            <a:r>
              <a:rPr lang="en-ZA" sz="1600" dirty="0">
                <a:latin typeface="Arial Narrow" panose="020B0606020202030204" pitchFamily="34" charset="0"/>
              </a:rPr>
              <a:t>Accessibility and maintenance of the Victim Friendly Room (VFR).</a:t>
            </a:r>
          </a:p>
          <a:p>
            <a:pPr marL="742950" lvl="1" indent="-285750" algn="just">
              <a:lnSpc>
                <a:spcPct val="150000"/>
              </a:lnSpc>
              <a:spcBef>
                <a:spcPts val="0"/>
              </a:spcBef>
              <a:spcAft>
                <a:spcPts val="0"/>
              </a:spcAft>
              <a:buFont typeface="Arial" panose="020B0604020202020204" pitchFamily="34" charset="0"/>
              <a:buChar char="•"/>
            </a:pPr>
            <a:endParaRPr lang="en-ZA" sz="1600" dirty="0">
              <a:latin typeface="Arial Narrow" panose="020B0606020202030204" pitchFamily="34" charset="0"/>
            </a:endParaRPr>
          </a:p>
          <a:p>
            <a:pPr marL="285750" indent="-285750" algn="just">
              <a:lnSpc>
                <a:spcPct val="150000"/>
              </a:lnSpc>
              <a:spcBef>
                <a:spcPts val="0"/>
              </a:spcBef>
              <a:spcAft>
                <a:spcPts val="0"/>
              </a:spcAft>
              <a:buFont typeface="Arial" panose="020B0604020202020204" pitchFamily="34" charset="0"/>
              <a:buChar char="•"/>
            </a:pPr>
            <a:r>
              <a:rPr lang="en-US" altLang="en-US" b="1" dirty="0">
                <a:solidFill>
                  <a:srgbClr val="000000"/>
                </a:solidFill>
                <a:latin typeface="Arial Narrow" panose="020B0606020202030204" pitchFamily="34" charset="0"/>
                <a:ea typeface="Arial Narrow" panose="020B0606020202030204" pitchFamily="34" charset="0"/>
                <a:cs typeface="Arial Narrow" panose="020B0606020202030204" pitchFamily="34" charset="0"/>
              </a:rPr>
              <a:t>Regulatory compliance is then aggregated into four (4) levels as follows:</a:t>
            </a:r>
          </a:p>
          <a:p>
            <a:pPr algn="just">
              <a:lnSpc>
                <a:spcPct val="150000"/>
              </a:lnSpc>
              <a:spcBef>
                <a:spcPts val="0"/>
              </a:spcBef>
              <a:spcAft>
                <a:spcPts val="0"/>
              </a:spcAft>
            </a:pPr>
            <a:endParaRPr lang="en-US" altLang="en-US" sz="900" b="1" dirty="0">
              <a:solidFill>
                <a:srgbClr val="000000"/>
              </a:solidFill>
              <a:latin typeface="Arial Narrow" panose="020B0606020202030204" pitchFamily="34" charset="0"/>
              <a:ea typeface="Arial Narrow" panose="020B0606020202030204" pitchFamily="34" charset="0"/>
              <a:cs typeface="Arial Narrow" panose="020B0606020202030204" pitchFamily="34" charset="0"/>
            </a:endParaRPr>
          </a:p>
          <a:p>
            <a:pPr marL="742950" lvl="1" indent="-458788" algn="just">
              <a:lnSpc>
                <a:spcPct val="150000"/>
              </a:lnSpc>
              <a:spcBef>
                <a:spcPts val="0"/>
              </a:spcBef>
              <a:spcAft>
                <a:spcPts val="0"/>
              </a:spcAft>
              <a:buFont typeface="Courier New" panose="02070309020205020404" pitchFamily="49" charset="0"/>
              <a:buChar char="o"/>
            </a:pPr>
            <a:r>
              <a:rPr lang="en-US" altLang="en-US" sz="1600" dirty="0">
                <a:solidFill>
                  <a:srgbClr val="000000"/>
                </a:solidFill>
                <a:latin typeface="Arial Narrow" panose="020B0606020202030204" pitchFamily="34" charset="0"/>
                <a:ea typeface="Arial Narrow" panose="020B0606020202030204" pitchFamily="34" charset="0"/>
                <a:cs typeface="Arial Narrow" panose="020B0606020202030204" pitchFamily="34" charset="0"/>
              </a:rPr>
              <a:t>Level one is full compliance, which is equivalent to 100%</a:t>
            </a:r>
            <a:endParaRPr lang="en-US" altLang="en-US" sz="1600" dirty="0">
              <a:latin typeface="Arial Narrow" panose="020B0606020202030204" pitchFamily="34" charset="0"/>
            </a:endParaRPr>
          </a:p>
          <a:p>
            <a:pPr marL="742950" lvl="1" indent="-458788" algn="just">
              <a:lnSpc>
                <a:spcPct val="150000"/>
              </a:lnSpc>
              <a:spcBef>
                <a:spcPts val="0"/>
              </a:spcBef>
              <a:spcAft>
                <a:spcPts val="0"/>
              </a:spcAft>
              <a:buFont typeface="Courier New" panose="02070309020205020404" pitchFamily="49" charset="0"/>
              <a:buChar char="o"/>
            </a:pPr>
            <a:r>
              <a:rPr lang="en-US" altLang="en-US" sz="1600" dirty="0">
                <a:solidFill>
                  <a:srgbClr val="000000"/>
                </a:solidFill>
                <a:latin typeface="Arial Narrow" panose="020B0606020202030204" pitchFamily="34" charset="0"/>
                <a:ea typeface="Arial Narrow" panose="020B0606020202030204" pitchFamily="34" charset="0"/>
                <a:cs typeface="Arial Narrow" panose="020B0606020202030204" pitchFamily="34" charset="0"/>
              </a:rPr>
              <a:t>Level two is significant compliance, which is equivalent to 70%-99%</a:t>
            </a:r>
            <a:endParaRPr lang="en-US" altLang="en-US" sz="1600" dirty="0">
              <a:latin typeface="Arial Narrow" panose="020B0606020202030204" pitchFamily="34" charset="0"/>
            </a:endParaRPr>
          </a:p>
          <a:p>
            <a:pPr marL="742950" lvl="1" indent="-458788" algn="just">
              <a:lnSpc>
                <a:spcPct val="150000"/>
              </a:lnSpc>
              <a:spcBef>
                <a:spcPts val="0"/>
              </a:spcBef>
              <a:spcAft>
                <a:spcPts val="0"/>
              </a:spcAft>
              <a:buFont typeface="Courier New" panose="02070309020205020404" pitchFamily="49" charset="0"/>
              <a:buChar char="o"/>
            </a:pPr>
            <a:r>
              <a:rPr lang="en-US" altLang="en-US" sz="1600" dirty="0">
                <a:solidFill>
                  <a:srgbClr val="000000"/>
                </a:solidFill>
                <a:latin typeface="Arial Narrow" panose="020B0606020202030204" pitchFamily="34" charset="0"/>
                <a:ea typeface="Arial Narrow" panose="020B0606020202030204" pitchFamily="34" charset="0"/>
                <a:cs typeface="Arial Narrow" panose="020B0606020202030204" pitchFamily="34" charset="0"/>
              </a:rPr>
              <a:t>Level three is partial compliance, which is equivalent to 50%-69%</a:t>
            </a:r>
            <a:endParaRPr lang="en-US" altLang="en-US" sz="1600" dirty="0">
              <a:latin typeface="Arial Narrow" panose="020B0606020202030204" pitchFamily="34" charset="0"/>
            </a:endParaRPr>
          </a:p>
          <a:p>
            <a:pPr marL="742950" lvl="1" indent="-458788" algn="just">
              <a:lnSpc>
                <a:spcPct val="150000"/>
              </a:lnSpc>
              <a:spcBef>
                <a:spcPts val="0"/>
              </a:spcBef>
              <a:spcAft>
                <a:spcPts val="0"/>
              </a:spcAft>
              <a:buFont typeface="Courier New" panose="02070309020205020404" pitchFamily="49" charset="0"/>
              <a:buChar char="o"/>
            </a:pPr>
            <a:r>
              <a:rPr lang="en-US" altLang="en-US" sz="1600" dirty="0">
                <a:solidFill>
                  <a:srgbClr val="000000"/>
                </a:solidFill>
                <a:latin typeface="Arial Narrow" panose="020B0606020202030204" pitchFamily="34" charset="0"/>
                <a:ea typeface="Arial Narrow" panose="020B0606020202030204" pitchFamily="34" charset="0"/>
                <a:cs typeface="Arial Narrow" panose="020B0606020202030204" pitchFamily="34" charset="0"/>
              </a:rPr>
              <a:t>Level four is non-compliance, which is equivalent to 49% and below. </a:t>
            </a:r>
            <a:endParaRPr lang="en-US" sz="1600" dirty="0">
              <a:solidFill>
                <a:srgbClr val="000000"/>
              </a:solidFill>
              <a:latin typeface="Arial Narrow" panose="020B0606020202030204" pitchFamily="34" charset="0"/>
            </a:endParaRPr>
          </a:p>
        </p:txBody>
      </p:sp>
      <p:sp>
        <p:nvSpPr>
          <p:cNvPr id="8" name="Rectangle 7"/>
          <p:cNvSpPr/>
          <p:nvPr/>
        </p:nvSpPr>
        <p:spPr>
          <a:xfrm>
            <a:off x="467544" y="0"/>
            <a:ext cx="8881454" cy="696729"/>
          </a:xfrm>
          <a:prstGeom prst="rect">
            <a:avLst/>
          </a:prstGeom>
        </p:spPr>
        <p:txBody>
          <a:bodyPr wrap="square">
            <a:spAutoFit/>
          </a:bodyPr>
          <a:lstStyle/>
          <a:p>
            <a:pPr algn="ctr">
              <a:lnSpc>
                <a:spcPct val="150000"/>
              </a:lnSpc>
            </a:pPr>
            <a:r>
              <a:rPr lang="en-US" sz="3000" b="1" dirty="0">
                <a:latin typeface="Arial Narrow" panose="020B0606020202030204" pitchFamily="34" charset="0"/>
              </a:rPr>
              <a:t>LEVEL OF DVA COMPLIANCE PROVINCIALLY</a:t>
            </a:r>
          </a:p>
        </p:txBody>
      </p:sp>
    </p:spTree>
    <p:extLst>
      <p:ext uri="{BB962C8B-B14F-4D97-AF65-F5344CB8AC3E}">
        <p14:creationId xmlns:p14="http://schemas.microsoft.com/office/powerpoint/2010/main" xmlns="" val="1639496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5" name="Slide Number Placeholder 2"/>
          <p:cNvSpPr>
            <a:spLocks noGrp="1"/>
          </p:cNvSpPr>
          <p:nvPr>
            <p:ph type="sldNum" sz="quarter" idx="12"/>
          </p:nvPr>
        </p:nvSpPr>
        <p:spPr bwMode="auto">
          <a:xfrm>
            <a:off x="7008098" y="6641475"/>
            <a:ext cx="2133600" cy="196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800" b="1" smtClean="0">
                <a:solidFill>
                  <a:srgbClr val="898989"/>
                </a:solidFill>
                <a:latin typeface="Arial Narrow" panose="020B0606020202030204" pitchFamily="34" charset="0"/>
              </a:rPr>
              <a:pPr>
                <a:spcBef>
                  <a:spcPct val="0"/>
                </a:spcBef>
                <a:buFontTx/>
                <a:buNone/>
              </a:pPr>
              <a:t>22</a:t>
            </a:fld>
            <a:endParaRPr lang="en-ZA" altLang="en-US" sz="800" b="1" dirty="0">
              <a:solidFill>
                <a:srgbClr val="898989"/>
              </a:solidFill>
              <a:latin typeface="Arial Narrow" panose="020B0606020202030204" pitchFamily="34" charset="0"/>
            </a:endParaRPr>
          </a:p>
        </p:txBody>
      </p:sp>
      <p:sp>
        <p:nvSpPr>
          <p:cNvPr id="3" name="Rectangle 2"/>
          <p:cNvSpPr/>
          <p:nvPr/>
        </p:nvSpPr>
        <p:spPr>
          <a:xfrm>
            <a:off x="467544" y="0"/>
            <a:ext cx="8881454" cy="696729"/>
          </a:xfrm>
          <a:prstGeom prst="rect">
            <a:avLst/>
          </a:prstGeom>
        </p:spPr>
        <p:txBody>
          <a:bodyPr wrap="square">
            <a:spAutoFit/>
          </a:bodyPr>
          <a:lstStyle/>
          <a:p>
            <a:pPr algn="ctr">
              <a:lnSpc>
                <a:spcPct val="150000"/>
              </a:lnSpc>
            </a:pPr>
            <a:r>
              <a:rPr lang="en-US" sz="3000" b="1" dirty="0">
                <a:latin typeface="Arial Narrow" panose="020B0606020202030204" pitchFamily="34" charset="0"/>
              </a:rPr>
              <a:t>LEVEL OF DVA COMPLIANCE PROVINCIALLY</a:t>
            </a:r>
          </a:p>
        </p:txBody>
      </p:sp>
      <p:graphicFrame>
        <p:nvGraphicFramePr>
          <p:cNvPr id="8" name="Table 7"/>
          <p:cNvGraphicFramePr>
            <a:graphicFrameLocks noGrp="1"/>
          </p:cNvGraphicFramePr>
          <p:nvPr>
            <p:extLst>
              <p:ext uri="{D42A27DB-BD31-4B8C-83A1-F6EECF244321}">
                <p14:modId xmlns:p14="http://schemas.microsoft.com/office/powerpoint/2010/main" xmlns="" val="1253239399"/>
              </p:ext>
            </p:extLst>
          </p:nvPr>
        </p:nvGraphicFramePr>
        <p:xfrm>
          <a:off x="83899" y="983565"/>
          <a:ext cx="8981157" cy="2210233"/>
        </p:xfrm>
        <a:graphic>
          <a:graphicData uri="http://schemas.openxmlformats.org/drawingml/2006/table">
            <a:tbl>
              <a:tblPr firstRow="1" bandRow="1">
                <a:tableStyleId>{F5AB1C69-6EDB-4FF4-983F-18BD219EF322}</a:tableStyleId>
              </a:tblPr>
              <a:tblGrid>
                <a:gridCol w="2991441">
                  <a:extLst>
                    <a:ext uri="{9D8B030D-6E8A-4147-A177-3AD203B41FA5}">
                      <a16:colId xmlns:a16="http://schemas.microsoft.com/office/drawing/2014/main" xmlns="" val="4152367526"/>
                    </a:ext>
                  </a:extLst>
                </a:gridCol>
                <a:gridCol w="2848004">
                  <a:extLst>
                    <a:ext uri="{9D8B030D-6E8A-4147-A177-3AD203B41FA5}">
                      <a16:colId xmlns:a16="http://schemas.microsoft.com/office/drawing/2014/main" xmlns="" val="2852635024"/>
                    </a:ext>
                  </a:extLst>
                </a:gridCol>
                <a:gridCol w="3141712">
                  <a:extLst>
                    <a:ext uri="{9D8B030D-6E8A-4147-A177-3AD203B41FA5}">
                      <a16:colId xmlns:a16="http://schemas.microsoft.com/office/drawing/2014/main" xmlns="" val="648328163"/>
                    </a:ext>
                  </a:extLst>
                </a:gridCol>
              </a:tblGrid>
              <a:tr h="348024">
                <a:tc>
                  <a:txBody>
                    <a:bodyPr/>
                    <a:lstStyle/>
                    <a:p>
                      <a:pPr algn="just">
                        <a:lnSpc>
                          <a:spcPct val="150000"/>
                        </a:lnSpc>
                      </a:pPr>
                      <a:r>
                        <a:rPr lang="en-US" sz="1100" dirty="0">
                          <a:solidFill>
                            <a:schemeClr val="tx1"/>
                          </a:solidFill>
                          <a:latin typeface="Arial Narrow" panose="020B0606020202030204" pitchFamily="34" charset="0"/>
                          <a:cs typeface="Arial" panose="020B0604020202020204" pitchFamily="34" charset="0"/>
                        </a:rPr>
                        <a:t>EC</a:t>
                      </a:r>
                    </a:p>
                  </a:txBody>
                  <a:tcPr/>
                </a:tc>
                <a:tc>
                  <a:txBody>
                    <a:bodyPr/>
                    <a:lstStyle/>
                    <a:p>
                      <a:pPr algn="just">
                        <a:lnSpc>
                          <a:spcPct val="150000"/>
                        </a:lnSpc>
                      </a:pPr>
                      <a:r>
                        <a:rPr lang="en-US" sz="1100" dirty="0">
                          <a:solidFill>
                            <a:schemeClr val="tx1"/>
                          </a:solidFill>
                          <a:latin typeface="Arial Narrow" panose="020B0606020202030204" pitchFamily="34" charset="0"/>
                          <a:cs typeface="Arial" panose="020B0604020202020204" pitchFamily="34" charset="0"/>
                        </a:rPr>
                        <a:t>FS</a:t>
                      </a:r>
                    </a:p>
                  </a:txBody>
                  <a:tcPr/>
                </a:tc>
                <a:tc>
                  <a:txBody>
                    <a:bodyPr/>
                    <a:lstStyle/>
                    <a:p>
                      <a:pPr algn="just">
                        <a:lnSpc>
                          <a:spcPct val="150000"/>
                        </a:lnSpc>
                      </a:pPr>
                      <a:r>
                        <a:rPr lang="en-US" sz="1100" dirty="0">
                          <a:solidFill>
                            <a:schemeClr val="tx1"/>
                          </a:solidFill>
                          <a:latin typeface="Arial Narrow" panose="020B0606020202030204" pitchFamily="34" charset="0"/>
                          <a:cs typeface="Arial" panose="020B0604020202020204" pitchFamily="34" charset="0"/>
                        </a:rPr>
                        <a:t>GP</a:t>
                      </a:r>
                    </a:p>
                  </a:txBody>
                  <a:tcPr/>
                </a:tc>
                <a:extLst>
                  <a:ext uri="{0D108BD9-81ED-4DB2-BD59-A6C34878D82A}">
                    <a16:rowId xmlns:a16="http://schemas.microsoft.com/office/drawing/2014/main" xmlns="" val="2538572677"/>
                  </a:ext>
                </a:extLst>
              </a:tr>
              <a:tr h="1862209">
                <a:tc>
                  <a:txBody>
                    <a:bodyPr/>
                    <a:lstStyle/>
                    <a:p>
                      <a:pPr algn="just">
                        <a:lnSpc>
                          <a:spcPct val="150000"/>
                        </a:lnSpc>
                      </a:pPr>
                      <a:r>
                        <a:rPr lang="en-US" sz="1100" baseline="0" dirty="0">
                          <a:solidFill>
                            <a:schemeClr val="tx1"/>
                          </a:solidFill>
                          <a:latin typeface="Arial Narrow" panose="020B0606020202030204" pitchFamily="34" charset="0"/>
                          <a:cs typeface="Arial" panose="020B0604020202020204" pitchFamily="34" charset="0"/>
                        </a:rPr>
                        <a:t>68 police stations were visited:</a:t>
                      </a:r>
                    </a:p>
                    <a:p>
                      <a:pPr algn="just">
                        <a:lnSpc>
                          <a:spcPct val="150000"/>
                        </a:lnSpc>
                      </a:pPr>
                      <a:r>
                        <a:rPr lang="en-US" sz="1100" baseline="0" dirty="0">
                          <a:solidFill>
                            <a:schemeClr val="tx1"/>
                          </a:solidFill>
                          <a:latin typeface="Arial Narrow" panose="020B0606020202030204" pitchFamily="34" charset="0"/>
                          <a:cs typeface="Arial" panose="020B0604020202020204" pitchFamily="34" charset="0"/>
                        </a:rPr>
                        <a:t>All of the stations rated at partial compliance with the average  compliance level at 53%</a:t>
                      </a:r>
                      <a:endParaRPr lang="en-US" sz="1100" dirty="0">
                        <a:solidFill>
                          <a:schemeClr val="tx1"/>
                        </a:solidFill>
                        <a:latin typeface="Arial Narrow" panose="020B0606020202030204" pitchFamily="34" charset="0"/>
                        <a:cs typeface="Arial" panose="020B0604020202020204" pitchFamily="34" charset="0"/>
                      </a:endParaRPr>
                    </a:p>
                  </a:txBody>
                  <a:tcPr/>
                </a:tc>
                <a:tc>
                  <a:txBody>
                    <a:bodyPr/>
                    <a:lstStyle/>
                    <a:p>
                      <a:pPr algn="just">
                        <a:lnSpc>
                          <a:spcPct val="150000"/>
                        </a:lnSpc>
                      </a:pPr>
                      <a:r>
                        <a:rPr lang="en-US" sz="1100" dirty="0">
                          <a:solidFill>
                            <a:schemeClr val="tx1"/>
                          </a:solidFill>
                          <a:latin typeface="Arial Narrow" panose="020B0606020202030204" pitchFamily="34" charset="0"/>
                          <a:cs typeface="Arial" panose="020B0604020202020204" pitchFamily="34" charset="0"/>
                        </a:rPr>
                        <a:t>111 police stations were visited:</a:t>
                      </a:r>
                    </a:p>
                    <a:p>
                      <a:pPr algn="just">
                        <a:lnSpc>
                          <a:spcPct val="150000"/>
                        </a:lnSpc>
                      </a:pPr>
                      <a:r>
                        <a:rPr lang="en-US" sz="1100" dirty="0">
                          <a:solidFill>
                            <a:schemeClr val="tx1"/>
                          </a:solidFill>
                          <a:latin typeface="Arial Narrow" panose="020B0606020202030204" pitchFamily="34" charset="0"/>
                          <a:cs typeface="Arial" panose="020B0604020202020204" pitchFamily="34" charset="0"/>
                        </a:rPr>
                        <a:t>15 = significant compliance level</a:t>
                      </a:r>
                    </a:p>
                    <a:p>
                      <a:pPr algn="just">
                        <a:lnSpc>
                          <a:spcPct val="150000"/>
                        </a:lnSpc>
                      </a:pPr>
                      <a:r>
                        <a:rPr lang="en-US" sz="1100" baseline="0" dirty="0">
                          <a:solidFill>
                            <a:schemeClr val="tx1"/>
                          </a:solidFill>
                          <a:latin typeface="Arial Narrow" panose="020B0606020202030204" pitchFamily="34" charset="0"/>
                          <a:cs typeface="Arial" panose="020B0604020202020204" pitchFamily="34" charset="0"/>
                        </a:rPr>
                        <a:t>82 =  </a:t>
                      </a:r>
                      <a:r>
                        <a:rPr lang="en-US" sz="1100" dirty="0">
                          <a:solidFill>
                            <a:schemeClr val="tx1"/>
                          </a:solidFill>
                          <a:latin typeface="Arial Narrow" panose="020B0606020202030204" pitchFamily="34" charset="0"/>
                          <a:cs typeface="Arial" panose="020B0604020202020204" pitchFamily="34" charset="0"/>
                        </a:rPr>
                        <a:t>partial compliance</a:t>
                      </a:r>
                    </a:p>
                    <a:p>
                      <a:pPr algn="just">
                        <a:lnSpc>
                          <a:spcPct val="150000"/>
                        </a:lnSpc>
                      </a:pPr>
                      <a:r>
                        <a:rPr lang="en-US" sz="1100" dirty="0">
                          <a:solidFill>
                            <a:schemeClr val="tx1"/>
                          </a:solidFill>
                          <a:latin typeface="Arial Narrow" panose="020B0606020202030204" pitchFamily="34" charset="0"/>
                          <a:cs typeface="Arial" panose="020B0604020202020204" pitchFamily="34" charset="0"/>
                        </a:rPr>
                        <a:t>14</a:t>
                      </a:r>
                      <a:r>
                        <a:rPr lang="en-US" sz="1100" baseline="0" dirty="0">
                          <a:solidFill>
                            <a:schemeClr val="tx1"/>
                          </a:solidFill>
                          <a:latin typeface="Arial Narrow" panose="020B0606020202030204" pitchFamily="34" charset="0"/>
                          <a:cs typeface="Arial" panose="020B0604020202020204" pitchFamily="34" charset="0"/>
                        </a:rPr>
                        <a:t> </a:t>
                      </a:r>
                      <a:r>
                        <a:rPr lang="en-US" sz="1100" dirty="0">
                          <a:solidFill>
                            <a:schemeClr val="tx1"/>
                          </a:solidFill>
                          <a:latin typeface="Arial Narrow" panose="020B0606020202030204" pitchFamily="34" charset="0"/>
                          <a:cs typeface="Arial" panose="020B0604020202020204" pitchFamily="34" charset="0"/>
                        </a:rPr>
                        <a:t>= non-compliant</a:t>
                      </a:r>
                    </a:p>
                  </a:txBody>
                  <a:tcPr/>
                </a:tc>
                <a:tc>
                  <a:txBody>
                    <a:bodyPr/>
                    <a:lstStyle/>
                    <a:p>
                      <a:pPr algn="just">
                        <a:lnSpc>
                          <a:spcPct val="100000"/>
                        </a:lnSpc>
                      </a:pPr>
                      <a:r>
                        <a:rPr lang="en-US" sz="1100" dirty="0">
                          <a:solidFill>
                            <a:schemeClr val="tx1"/>
                          </a:solidFill>
                          <a:latin typeface="Arial Narrow" panose="020B0606020202030204" pitchFamily="34" charset="0"/>
                          <a:cs typeface="Arial" panose="020B0604020202020204" pitchFamily="34" charset="0"/>
                        </a:rPr>
                        <a:t>All 144 police stations were visited with the average compliance levels per district as follows: </a:t>
                      </a:r>
                    </a:p>
                    <a:p>
                      <a:pPr algn="just">
                        <a:lnSpc>
                          <a:spcPct val="150000"/>
                        </a:lnSpc>
                      </a:pPr>
                      <a:r>
                        <a:rPr lang="en-US" sz="1100" baseline="0" dirty="0">
                          <a:solidFill>
                            <a:schemeClr val="tx1"/>
                          </a:solidFill>
                          <a:latin typeface="Arial Narrow" panose="020B0606020202030204" pitchFamily="34" charset="0"/>
                          <a:cs typeface="Arial" panose="020B0604020202020204" pitchFamily="34" charset="0"/>
                        </a:rPr>
                        <a:t>Tshwane  (36) = 81% (significant compliance)</a:t>
                      </a:r>
                    </a:p>
                    <a:p>
                      <a:pPr marL="0" marR="0" indent="0" algn="just" defTabSz="914400" rtl="0" eaLnBrk="1" fontAlgn="auto" latinLnBrk="0" hangingPunct="1">
                        <a:lnSpc>
                          <a:spcPct val="150000"/>
                        </a:lnSpc>
                        <a:spcBef>
                          <a:spcPts val="0"/>
                        </a:spcBef>
                        <a:spcAft>
                          <a:spcPts val="0"/>
                        </a:spcAft>
                        <a:buClrTx/>
                        <a:buSzTx/>
                        <a:buFontTx/>
                        <a:buNone/>
                        <a:tabLst/>
                        <a:defRPr/>
                      </a:pPr>
                      <a:r>
                        <a:rPr lang="en-US" sz="1100" baseline="0" dirty="0">
                          <a:solidFill>
                            <a:schemeClr val="tx1"/>
                          </a:solidFill>
                          <a:latin typeface="Arial Narrow" panose="020B0606020202030204" pitchFamily="34" charset="0"/>
                          <a:cs typeface="Arial" panose="020B0604020202020204" pitchFamily="34" charset="0"/>
                        </a:rPr>
                        <a:t>Ekurhuleni (39) = 80% (significant compliance)</a:t>
                      </a:r>
                    </a:p>
                    <a:p>
                      <a:pPr algn="just">
                        <a:lnSpc>
                          <a:spcPct val="150000"/>
                        </a:lnSpc>
                      </a:pPr>
                      <a:r>
                        <a:rPr lang="en-US" sz="1100" baseline="0" dirty="0">
                          <a:solidFill>
                            <a:schemeClr val="tx1"/>
                          </a:solidFill>
                          <a:latin typeface="Arial Narrow" panose="020B0606020202030204" pitchFamily="34" charset="0"/>
                          <a:cs typeface="Arial" panose="020B0604020202020204" pitchFamily="34" charset="0"/>
                        </a:rPr>
                        <a:t>Johannesburg(42)= 64% (partial compliance) </a:t>
                      </a:r>
                    </a:p>
                    <a:p>
                      <a:pPr algn="just">
                        <a:lnSpc>
                          <a:spcPct val="150000"/>
                        </a:lnSpc>
                      </a:pPr>
                      <a:r>
                        <a:rPr lang="en-US" sz="1100" baseline="0" dirty="0">
                          <a:solidFill>
                            <a:schemeClr val="tx1"/>
                          </a:solidFill>
                          <a:latin typeface="Arial Narrow" panose="020B0606020202030204" pitchFamily="34" charset="0"/>
                          <a:cs typeface="Arial" panose="020B0604020202020204" pitchFamily="34" charset="0"/>
                        </a:rPr>
                        <a:t>West Rand (13) = 91% (significant compliance)</a:t>
                      </a:r>
                    </a:p>
                    <a:p>
                      <a:pPr marL="0" marR="0" indent="0" algn="just" defTabSz="914400" rtl="0" eaLnBrk="1" fontAlgn="auto" latinLnBrk="0" hangingPunct="1">
                        <a:lnSpc>
                          <a:spcPct val="150000"/>
                        </a:lnSpc>
                        <a:spcBef>
                          <a:spcPts val="0"/>
                        </a:spcBef>
                        <a:spcAft>
                          <a:spcPts val="0"/>
                        </a:spcAft>
                        <a:buClrTx/>
                        <a:buSzTx/>
                        <a:buFontTx/>
                        <a:buNone/>
                        <a:tabLst/>
                        <a:defRPr/>
                      </a:pPr>
                      <a:r>
                        <a:rPr lang="en-US" sz="1100" baseline="0" dirty="0">
                          <a:solidFill>
                            <a:schemeClr val="tx1"/>
                          </a:solidFill>
                          <a:latin typeface="Arial Narrow" panose="020B0606020202030204" pitchFamily="34" charset="0"/>
                          <a:cs typeface="Arial" panose="020B0604020202020204" pitchFamily="34" charset="0"/>
                        </a:rPr>
                        <a:t>Sedibeng (14) = 75% (significant compliance)</a:t>
                      </a:r>
                    </a:p>
                  </a:txBody>
                  <a:tcPr/>
                </a:tc>
                <a:extLst>
                  <a:ext uri="{0D108BD9-81ED-4DB2-BD59-A6C34878D82A}">
                    <a16:rowId xmlns:a16="http://schemas.microsoft.com/office/drawing/2014/main" xmlns="" val="10981728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352988521"/>
              </p:ext>
            </p:extLst>
          </p:nvPr>
        </p:nvGraphicFramePr>
        <p:xfrm>
          <a:off x="80866" y="3265806"/>
          <a:ext cx="8988324" cy="1627950"/>
        </p:xfrm>
        <a:graphic>
          <a:graphicData uri="http://schemas.openxmlformats.org/drawingml/2006/table">
            <a:tbl>
              <a:tblPr firstRow="1" bandRow="1">
                <a:tableStyleId>{F5AB1C69-6EDB-4FF4-983F-18BD219EF322}</a:tableStyleId>
              </a:tblPr>
              <a:tblGrid>
                <a:gridCol w="2975933">
                  <a:extLst>
                    <a:ext uri="{9D8B030D-6E8A-4147-A177-3AD203B41FA5}">
                      <a16:colId xmlns:a16="http://schemas.microsoft.com/office/drawing/2014/main" xmlns="" val="4152367526"/>
                    </a:ext>
                  </a:extLst>
                </a:gridCol>
                <a:gridCol w="2844039">
                  <a:extLst>
                    <a:ext uri="{9D8B030D-6E8A-4147-A177-3AD203B41FA5}">
                      <a16:colId xmlns:a16="http://schemas.microsoft.com/office/drawing/2014/main" xmlns="" val="2852635024"/>
                    </a:ext>
                  </a:extLst>
                </a:gridCol>
                <a:gridCol w="3168352">
                  <a:extLst>
                    <a:ext uri="{9D8B030D-6E8A-4147-A177-3AD203B41FA5}">
                      <a16:colId xmlns:a16="http://schemas.microsoft.com/office/drawing/2014/main" xmlns="" val="648328163"/>
                    </a:ext>
                  </a:extLst>
                </a:gridCol>
              </a:tblGrid>
              <a:tr h="0">
                <a:tc>
                  <a:txBody>
                    <a:bodyPr/>
                    <a:lstStyle/>
                    <a:p>
                      <a:pPr algn="just">
                        <a:lnSpc>
                          <a:spcPct val="150000"/>
                        </a:lnSpc>
                      </a:pPr>
                      <a:r>
                        <a:rPr lang="en-US" sz="1100" dirty="0">
                          <a:solidFill>
                            <a:schemeClr val="tx1"/>
                          </a:solidFill>
                          <a:latin typeface="Arial Narrow" panose="020B0606020202030204" pitchFamily="34" charset="0"/>
                          <a:cs typeface="Arial" panose="020B0604020202020204" pitchFamily="34" charset="0"/>
                        </a:rPr>
                        <a:t>KZN</a:t>
                      </a:r>
                    </a:p>
                  </a:txBody>
                  <a:tcPr/>
                </a:tc>
                <a:tc>
                  <a:txBody>
                    <a:bodyPr/>
                    <a:lstStyle/>
                    <a:p>
                      <a:pPr algn="just">
                        <a:lnSpc>
                          <a:spcPct val="150000"/>
                        </a:lnSpc>
                      </a:pPr>
                      <a:r>
                        <a:rPr lang="en-US" sz="1100" dirty="0">
                          <a:solidFill>
                            <a:schemeClr val="tx1"/>
                          </a:solidFill>
                          <a:latin typeface="Arial Narrow" panose="020B0606020202030204" pitchFamily="34" charset="0"/>
                          <a:cs typeface="Arial" panose="020B0604020202020204" pitchFamily="34" charset="0"/>
                        </a:rPr>
                        <a:t>LP</a:t>
                      </a:r>
                    </a:p>
                  </a:txBody>
                  <a:tcPr/>
                </a:tc>
                <a:tc>
                  <a:txBody>
                    <a:bodyPr/>
                    <a:lstStyle/>
                    <a:p>
                      <a:pPr algn="just">
                        <a:lnSpc>
                          <a:spcPct val="150000"/>
                        </a:lnSpc>
                      </a:pPr>
                      <a:r>
                        <a:rPr lang="en-US" sz="1100" dirty="0">
                          <a:solidFill>
                            <a:schemeClr val="tx1"/>
                          </a:solidFill>
                          <a:latin typeface="Arial Narrow" panose="020B0606020202030204" pitchFamily="34" charset="0"/>
                          <a:cs typeface="Arial" panose="020B0604020202020204" pitchFamily="34" charset="0"/>
                        </a:rPr>
                        <a:t>MP</a:t>
                      </a:r>
                    </a:p>
                  </a:txBody>
                  <a:tcPr/>
                </a:tc>
                <a:extLst>
                  <a:ext uri="{0D108BD9-81ED-4DB2-BD59-A6C34878D82A}">
                    <a16:rowId xmlns:a16="http://schemas.microsoft.com/office/drawing/2014/main" xmlns="" val="2538572677"/>
                  </a:ext>
                </a:extLst>
              </a:tr>
              <a:tr h="1178835">
                <a:tc>
                  <a:txBody>
                    <a:bodyPr/>
                    <a:lstStyle/>
                    <a:p>
                      <a:pPr algn="just">
                        <a:lnSpc>
                          <a:spcPct val="150000"/>
                        </a:lnSpc>
                      </a:pPr>
                      <a:r>
                        <a:rPr lang="en-US" sz="1100" dirty="0">
                          <a:solidFill>
                            <a:schemeClr val="tx1"/>
                          </a:solidFill>
                          <a:latin typeface="Arial Narrow" panose="020B0606020202030204" pitchFamily="34" charset="0"/>
                          <a:cs typeface="Arial" panose="020B0604020202020204" pitchFamily="34" charset="0"/>
                        </a:rPr>
                        <a:t>77 police stations were visited:</a:t>
                      </a:r>
                    </a:p>
                    <a:p>
                      <a:pPr algn="just">
                        <a:lnSpc>
                          <a:spcPct val="150000"/>
                        </a:lnSpc>
                      </a:pPr>
                      <a:r>
                        <a:rPr lang="en-US" sz="1100" baseline="0" dirty="0">
                          <a:solidFill>
                            <a:schemeClr val="tx1"/>
                          </a:solidFill>
                          <a:latin typeface="Arial Narrow" panose="020B0606020202030204" pitchFamily="34" charset="0"/>
                          <a:cs typeface="Arial" panose="020B0604020202020204" pitchFamily="34" charset="0"/>
                        </a:rPr>
                        <a:t>4 = full compliance</a:t>
                      </a:r>
                    </a:p>
                    <a:p>
                      <a:pPr algn="just">
                        <a:lnSpc>
                          <a:spcPct val="150000"/>
                        </a:lnSpc>
                      </a:pPr>
                      <a:r>
                        <a:rPr lang="en-US" sz="1100" baseline="0" dirty="0">
                          <a:solidFill>
                            <a:schemeClr val="tx1"/>
                          </a:solidFill>
                          <a:latin typeface="Arial Narrow" panose="020B0606020202030204" pitchFamily="34" charset="0"/>
                          <a:cs typeface="Arial" panose="020B0604020202020204" pitchFamily="34" charset="0"/>
                        </a:rPr>
                        <a:t>27 = significant compliance</a:t>
                      </a:r>
                    </a:p>
                    <a:p>
                      <a:pPr algn="just">
                        <a:lnSpc>
                          <a:spcPct val="150000"/>
                        </a:lnSpc>
                      </a:pPr>
                      <a:r>
                        <a:rPr lang="en-US" sz="1100" baseline="0" dirty="0">
                          <a:solidFill>
                            <a:schemeClr val="tx1"/>
                          </a:solidFill>
                          <a:latin typeface="Arial Narrow" panose="020B0606020202030204" pitchFamily="34" charset="0"/>
                          <a:cs typeface="Arial" panose="020B0604020202020204" pitchFamily="34" charset="0"/>
                        </a:rPr>
                        <a:t>35 = partial compliance</a:t>
                      </a:r>
                    </a:p>
                    <a:p>
                      <a:pPr algn="just">
                        <a:lnSpc>
                          <a:spcPct val="150000"/>
                        </a:lnSpc>
                      </a:pPr>
                      <a:r>
                        <a:rPr lang="en-US" sz="1100" baseline="0" dirty="0">
                          <a:solidFill>
                            <a:schemeClr val="tx1"/>
                          </a:solidFill>
                          <a:latin typeface="Arial Narrow" panose="020B0606020202030204" pitchFamily="34" charset="0"/>
                          <a:cs typeface="Arial" panose="020B0604020202020204" pitchFamily="34" charset="0"/>
                        </a:rPr>
                        <a:t>11 =  non-compliant.</a:t>
                      </a:r>
                      <a:endParaRPr lang="en-US" sz="1100" dirty="0">
                        <a:solidFill>
                          <a:schemeClr val="tx1"/>
                        </a:solidFill>
                        <a:latin typeface="Arial Narrow" panose="020B0606020202030204" pitchFamily="34" charset="0"/>
                        <a:cs typeface="Arial" panose="020B0604020202020204" pitchFamily="34" charset="0"/>
                      </a:endParaRPr>
                    </a:p>
                  </a:txBody>
                  <a:tcPr/>
                </a:tc>
                <a:tc>
                  <a:txBody>
                    <a:bodyPr/>
                    <a:lstStyle/>
                    <a:p>
                      <a:pPr algn="just">
                        <a:lnSpc>
                          <a:spcPct val="150000"/>
                        </a:lnSpc>
                      </a:pPr>
                      <a:r>
                        <a:rPr lang="en-US" sz="1100" dirty="0">
                          <a:solidFill>
                            <a:schemeClr val="tx1"/>
                          </a:solidFill>
                          <a:latin typeface="Arial Narrow" panose="020B0606020202030204" pitchFamily="34" charset="0"/>
                          <a:cs typeface="Arial" panose="020B0604020202020204" pitchFamily="34" charset="0"/>
                        </a:rPr>
                        <a:t>Limpopo visited all 104 police stations:</a:t>
                      </a:r>
                    </a:p>
                    <a:p>
                      <a:pPr algn="just">
                        <a:lnSpc>
                          <a:spcPct val="150000"/>
                        </a:lnSpc>
                      </a:pPr>
                      <a:r>
                        <a:rPr lang="en-US" sz="1100" dirty="0">
                          <a:solidFill>
                            <a:schemeClr val="tx1"/>
                          </a:solidFill>
                          <a:latin typeface="Arial Narrow" panose="020B0606020202030204" pitchFamily="34" charset="0"/>
                          <a:cs typeface="Arial" panose="020B0604020202020204" pitchFamily="34" charset="0"/>
                        </a:rPr>
                        <a:t>5%</a:t>
                      </a:r>
                      <a:r>
                        <a:rPr lang="en-US" sz="1100" baseline="0" dirty="0">
                          <a:solidFill>
                            <a:schemeClr val="tx1"/>
                          </a:solidFill>
                          <a:latin typeface="Arial Narrow" panose="020B0606020202030204" pitchFamily="34" charset="0"/>
                          <a:cs typeface="Arial" panose="020B0604020202020204" pitchFamily="34" charset="0"/>
                        </a:rPr>
                        <a:t> = full compliance</a:t>
                      </a:r>
                    </a:p>
                    <a:p>
                      <a:pPr algn="just">
                        <a:lnSpc>
                          <a:spcPct val="150000"/>
                        </a:lnSpc>
                      </a:pPr>
                      <a:r>
                        <a:rPr lang="en-US" sz="1100" baseline="0" dirty="0">
                          <a:solidFill>
                            <a:schemeClr val="tx1"/>
                          </a:solidFill>
                          <a:latin typeface="Arial Narrow" panose="020B0606020202030204" pitchFamily="34" charset="0"/>
                          <a:cs typeface="Arial" panose="020B0604020202020204" pitchFamily="34" charset="0"/>
                        </a:rPr>
                        <a:t>20% = significant compliance</a:t>
                      </a:r>
                    </a:p>
                    <a:p>
                      <a:pPr algn="just">
                        <a:lnSpc>
                          <a:spcPct val="150000"/>
                        </a:lnSpc>
                      </a:pPr>
                      <a:r>
                        <a:rPr lang="en-US" sz="1100" baseline="0" dirty="0">
                          <a:solidFill>
                            <a:schemeClr val="tx1"/>
                          </a:solidFill>
                          <a:latin typeface="Arial Narrow" panose="020B0606020202030204" pitchFamily="34" charset="0"/>
                          <a:cs typeface="Arial" panose="020B0604020202020204" pitchFamily="34" charset="0"/>
                        </a:rPr>
                        <a:t>55% = partial compliance</a:t>
                      </a:r>
                    </a:p>
                    <a:p>
                      <a:pPr algn="just">
                        <a:lnSpc>
                          <a:spcPct val="150000"/>
                        </a:lnSpc>
                      </a:pPr>
                      <a:r>
                        <a:rPr lang="en-US" sz="1100" baseline="0" dirty="0">
                          <a:solidFill>
                            <a:schemeClr val="tx1"/>
                          </a:solidFill>
                          <a:latin typeface="Arial Narrow" panose="020B0606020202030204" pitchFamily="34" charset="0"/>
                          <a:cs typeface="Arial" panose="020B0604020202020204" pitchFamily="34" charset="0"/>
                        </a:rPr>
                        <a:t>20% = non compliance</a:t>
                      </a:r>
                      <a:endParaRPr lang="en-US" sz="1100" dirty="0">
                        <a:solidFill>
                          <a:schemeClr val="tx1"/>
                        </a:solidFill>
                        <a:latin typeface="Arial Narrow" panose="020B0606020202030204" pitchFamily="34" charset="0"/>
                        <a:cs typeface="Arial" panose="020B0604020202020204" pitchFamily="34" charset="0"/>
                      </a:endParaRPr>
                    </a:p>
                  </a:txBody>
                  <a:tcPr/>
                </a:tc>
                <a:tc>
                  <a:txBody>
                    <a:bodyPr/>
                    <a:lstStyle/>
                    <a:p>
                      <a:pPr algn="just">
                        <a:lnSpc>
                          <a:spcPct val="150000"/>
                        </a:lnSpc>
                      </a:pPr>
                      <a:r>
                        <a:rPr lang="en-US" sz="1100" dirty="0">
                          <a:solidFill>
                            <a:schemeClr val="tx1"/>
                          </a:solidFill>
                          <a:latin typeface="Arial Narrow" panose="020B0606020202030204" pitchFamily="34" charset="0"/>
                          <a:cs typeface="Arial" panose="020B0604020202020204" pitchFamily="34" charset="0"/>
                        </a:rPr>
                        <a:t>18 police stations were visited:</a:t>
                      </a:r>
                    </a:p>
                    <a:p>
                      <a:pPr algn="just">
                        <a:lnSpc>
                          <a:spcPct val="150000"/>
                        </a:lnSpc>
                      </a:pPr>
                      <a:r>
                        <a:rPr lang="en-US" sz="1100" dirty="0">
                          <a:solidFill>
                            <a:schemeClr val="tx1"/>
                          </a:solidFill>
                          <a:latin typeface="Arial Narrow" panose="020B0606020202030204" pitchFamily="34" charset="0"/>
                          <a:cs typeface="Arial" panose="020B0604020202020204" pitchFamily="34" charset="0"/>
                        </a:rPr>
                        <a:t>All of the stations visited were visited more that once and have moved form partial compliance to</a:t>
                      </a:r>
                      <a:r>
                        <a:rPr lang="en-US" sz="1100" baseline="0" dirty="0">
                          <a:solidFill>
                            <a:schemeClr val="tx1"/>
                          </a:solidFill>
                          <a:latin typeface="Arial Narrow" panose="020B0606020202030204" pitchFamily="34" charset="0"/>
                          <a:cs typeface="Arial" panose="020B0604020202020204" pitchFamily="34" charset="0"/>
                        </a:rPr>
                        <a:t> significant compliance level</a:t>
                      </a:r>
                      <a:endParaRPr lang="en-US" sz="1100"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xmlns="" val="10981728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2356010202"/>
              </p:ext>
            </p:extLst>
          </p:nvPr>
        </p:nvGraphicFramePr>
        <p:xfrm>
          <a:off x="82382" y="4941517"/>
          <a:ext cx="8984190" cy="1622319"/>
        </p:xfrm>
        <a:graphic>
          <a:graphicData uri="http://schemas.openxmlformats.org/drawingml/2006/table">
            <a:tbl>
              <a:tblPr firstRow="1" bandRow="1">
                <a:tableStyleId>{F5AB1C69-6EDB-4FF4-983F-18BD219EF322}</a:tableStyleId>
              </a:tblPr>
              <a:tblGrid>
                <a:gridCol w="2994730">
                  <a:extLst>
                    <a:ext uri="{9D8B030D-6E8A-4147-A177-3AD203B41FA5}">
                      <a16:colId xmlns:a16="http://schemas.microsoft.com/office/drawing/2014/main" xmlns="" val="1373571290"/>
                    </a:ext>
                  </a:extLst>
                </a:gridCol>
                <a:gridCol w="2857141">
                  <a:extLst>
                    <a:ext uri="{9D8B030D-6E8A-4147-A177-3AD203B41FA5}">
                      <a16:colId xmlns:a16="http://schemas.microsoft.com/office/drawing/2014/main" xmlns="" val="3949577350"/>
                    </a:ext>
                  </a:extLst>
                </a:gridCol>
                <a:gridCol w="3132319">
                  <a:extLst>
                    <a:ext uri="{9D8B030D-6E8A-4147-A177-3AD203B41FA5}">
                      <a16:colId xmlns:a16="http://schemas.microsoft.com/office/drawing/2014/main" xmlns="" val="3751809765"/>
                    </a:ext>
                  </a:extLst>
                </a:gridCol>
              </a:tblGrid>
              <a:tr h="240992">
                <a:tc>
                  <a:txBody>
                    <a:bodyPr/>
                    <a:lstStyle/>
                    <a:p>
                      <a:pPr algn="just">
                        <a:lnSpc>
                          <a:spcPct val="150000"/>
                        </a:lnSpc>
                      </a:pPr>
                      <a:r>
                        <a:rPr lang="en-US" sz="1100" dirty="0">
                          <a:solidFill>
                            <a:schemeClr val="tx1"/>
                          </a:solidFill>
                          <a:latin typeface="Arial Narrow" panose="020B0606020202030204" pitchFamily="34" charset="0"/>
                          <a:cs typeface="Arial" panose="020B0604020202020204" pitchFamily="34" charset="0"/>
                        </a:rPr>
                        <a:t>NC</a:t>
                      </a:r>
                    </a:p>
                  </a:txBody>
                  <a:tcPr/>
                </a:tc>
                <a:tc>
                  <a:txBody>
                    <a:bodyPr/>
                    <a:lstStyle/>
                    <a:p>
                      <a:pPr algn="just">
                        <a:lnSpc>
                          <a:spcPct val="150000"/>
                        </a:lnSpc>
                      </a:pPr>
                      <a:r>
                        <a:rPr lang="en-US" sz="1100" dirty="0">
                          <a:solidFill>
                            <a:schemeClr val="tx1"/>
                          </a:solidFill>
                          <a:latin typeface="Arial Narrow" panose="020B0606020202030204" pitchFamily="34" charset="0"/>
                          <a:cs typeface="Arial" panose="020B0604020202020204" pitchFamily="34" charset="0"/>
                        </a:rPr>
                        <a:t>NW</a:t>
                      </a:r>
                    </a:p>
                  </a:txBody>
                  <a:tcPr/>
                </a:tc>
                <a:tc>
                  <a:txBody>
                    <a:bodyPr/>
                    <a:lstStyle/>
                    <a:p>
                      <a:pPr algn="just">
                        <a:lnSpc>
                          <a:spcPct val="150000"/>
                        </a:lnSpc>
                      </a:pPr>
                      <a:r>
                        <a:rPr lang="en-US" sz="1100" dirty="0">
                          <a:solidFill>
                            <a:schemeClr val="tx1"/>
                          </a:solidFill>
                          <a:latin typeface="Arial Narrow" panose="020B0606020202030204" pitchFamily="34" charset="0"/>
                          <a:cs typeface="Arial" panose="020B0604020202020204" pitchFamily="34" charset="0"/>
                        </a:rPr>
                        <a:t>WC</a:t>
                      </a:r>
                    </a:p>
                  </a:txBody>
                  <a:tcPr/>
                </a:tc>
                <a:extLst>
                  <a:ext uri="{0D108BD9-81ED-4DB2-BD59-A6C34878D82A}">
                    <a16:rowId xmlns:a16="http://schemas.microsoft.com/office/drawing/2014/main" xmlns="" val="2415222722"/>
                  </a:ext>
                </a:extLst>
              </a:tr>
              <a:tr h="1311423">
                <a:tc>
                  <a:txBody>
                    <a:bodyPr/>
                    <a:lstStyle/>
                    <a:p>
                      <a:pPr algn="just">
                        <a:lnSpc>
                          <a:spcPct val="150000"/>
                        </a:lnSpc>
                      </a:pPr>
                      <a:r>
                        <a:rPr lang="en-US" sz="1100" dirty="0">
                          <a:solidFill>
                            <a:schemeClr val="tx1"/>
                          </a:solidFill>
                          <a:latin typeface="Arial Narrow" panose="020B0606020202030204" pitchFamily="34" charset="0"/>
                          <a:cs typeface="Arial" panose="020B0604020202020204" pitchFamily="34" charset="0"/>
                        </a:rPr>
                        <a:t>Out of the 91 station in the province, compliance levels are as follows: </a:t>
                      </a:r>
                    </a:p>
                    <a:p>
                      <a:pPr algn="just">
                        <a:lnSpc>
                          <a:spcPct val="150000"/>
                        </a:lnSpc>
                      </a:pPr>
                      <a:r>
                        <a:rPr lang="en-US" sz="1100" dirty="0">
                          <a:solidFill>
                            <a:schemeClr val="tx1"/>
                          </a:solidFill>
                          <a:latin typeface="Arial Narrow" panose="020B0606020202030204" pitchFamily="34" charset="0"/>
                          <a:cs typeface="Arial" panose="020B0604020202020204" pitchFamily="34" charset="0"/>
                        </a:rPr>
                        <a:t>74 = significant compliance</a:t>
                      </a:r>
                    </a:p>
                    <a:p>
                      <a:pPr algn="just">
                        <a:lnSpc>
                          <a:spcPct val="150000"/>
                        </a:lnSpc>
                      </a:pPr>
                      <a:r>
                        <a:rPr lang="en-US" sz="1100" dirty="0">
                          <a:solidFill>
                            <a:schemeClr val="tx1"/>
                          </a:solidFill>
                          <a:latin typeface="Arial Narrow" panose="020B0606020202030204" pitchFamily="34" charset="0"/>
                          <a:cs typeface="Arial" panose="020B0604020202020204" pitchFamily="34" charset="0"/>
                        </a:rPr>
                        <a:t>17 = partial</a:t>
                      </a:r>
                      <a:r>
                        <a:rPr lang="en-US" sz="1100" baseline="0" dirty="0">
                          <a:solidFill>
                            <a:schemeClr val="tx1"/>
                          </a:solidFill>
                          <a:latin typeface="Arial Narrow" panose="020B0606020202030204" pitchFamily="34" charset="0"/>
                          <a:cs typeface="Arial" panose="020B0604020202020204" pitchFamily="34" charset="0"/>
                        </a:rPr>
                        <a:t> compliance</a:t>
                      </a:r>
                      <a:endParaRPr lang="en-US" sz="1100" dirty="0">
                        <a:solidFill>
                          <a:schemeClr val="tx1"/>
                        </a:solidFill>
                        <a:latin typeface="Arial Narrow" panose="020B0606020202030204" pitchFamily="34" charset="0"/>
                        <a:cs typeface="Arial" panose="020B0604020202020204" pitchFamily="34" charset="0"/>
                      </a:endParaRPr>
                    </a:p>
                  </a:txBody>
                  <a:tcPr/>
                </a:tc>
                <a:tc>
                  <a:txBody>
                    <a:bodyPr/>
                    <a:lstStyle/>
                    <a:p>
                      <a:pPr algn="just">
                        <a:lnSpc>
                          <a:spcPct val="150000"/>
                        </a:lnSpc>
                      </a:pPr>
                      <a:r>
                        <a:rPr lang="en-US" sz="1100" dirty="0">
                          <a:solidFill>
                            <a:schemeClr val="tx1"/>
                          </a:solidFill>
                          <a:latin typeface="Arial Narrow" panose="020B0606020202030204" pitchFamily="34" charset="0"/>
                          <a:cs typeface="Arial" panose="020B0604020202020204" pitchFamily="34" charset="0"/>
                        </a:rPr>
                        <a:t>83 police stations were visited: </a:t>
                      </a:r>
                    </a:p>
                    <a:p>
                      <a:pPr algn="just">
                        <a:lnSpc>
                          <a:spcPct val="150000"/>
                        </a:lnSpc>
                      </a:pPr>
                      <a:r>
                        <a:rPr lang="en-US" sz="1100" dirty="0">
                          <a:solidFill>
                            <a:schemeClr val="tx1"/>
                          </a:solidFill>
                          <a:latin typeface="Arial Narrow" panose="020B0606020202030204" pitchFamily="34" charset="0"/>
                          <a:cs typeface="Arial" panose="020B0604020202020204" pitchFamily="34" charset="0"/>
                        </a:rPr>
                        <a:t>50 = significant compliance level </a:t>
                      </a:r>
                    </a:p>
                    <a:p>
                      <a:pPr algn="just">
                        <a:lnSpc>
                          <a:spcPct val="150000"/>
                        </a:lnSpc>
                      </a:pPr>
                      <a:r>
                        <a:rPr lang="en-US" sz="1100" dirty="0">
                          <a:solidFill>
                            <a:schemeClr val="tx1"/>
                          </a:solidFill>
                          <a:latin typeface="Arial Narrow" panose="020B0606020202030204" pitchFamily="34" charset="0"/>
                          <a:cs typeface="Arial" panose="020B0604020202020204" pitchFamily="34" charset="0"/>
                        </a:rPr>
                        <a:t>33 = partial compliance</a:t>
                      </a:r>
                    </a:p>
                  </a:txBody>
                  <a:tcPr/>
                </a:tc>
                <a:tc>
                  <a:txBody>
                    <a:bodyPr/>
                    <a:lstStyle/>
                    <a:p>
                      <a:pPr algn="just">
                        <a:lnSpc>
                          <a:spcPct val="150000"/>
                        </a:lnSpc>
                      </a:pPr>
                      <a:r>
                        <a:rPr lang="en-US" sz="1100" dirty="0">
                          <a:solidFill>
                            <a:schemeClr val="tx1"/>
                          </a:solidFill>
                          <a:latin typeface="Arial Narrow" panose="020B0606020202030204" pitchFamily="34" charset="0"/>
                          <a:cs typeface="Arial" panose="020B0604020202020204" pitchFamily="34" charset="0"/>
                        </a:rPr>
                        <a:t>Out of 150 police stations</a:t>
                      </a:r>
                      <a:r>
                        <a:rPr lang="en-US" sz="1100" baseline="0" dirty="0">
                          <a:solidFill>
                            <a:schemeClr val="tx1"/>
                          </a:solidFill>
                          <a:latin typeface="Arial Narrow" panose="020B0606020202030204" pitchFamily="34" charset="0"/>
                          <a:cs typeface="Arial" panose="020B0604020202020204" pitchFamily="34" charset="0"/>
                        </a:rPr>
                        <a:t> in the province:</a:t>
                      </a:r>
                    </a:p>
                    <a:p>
                      <a:pPr algn="just">
                        <a:lnSpc>
                          <a:spcPct val="150000"/>
                        </a:lnSpc>
                      </a:pPr>
                      <a:r>
                        <a:rPr lang="en-US" sz="1100" baseline="0" dirty="0">
                          <a:solidFill>
                            <a:schemeClr val="tx1"/>
                          </a:solidFill>
                          <a:latin typeface="Arial Narrow" panose="020B0606020202030204" pitchFamily="34" charset="0"/>
                          <a:cs typeface="Arial" panose="020B0604020202020204" pitchFamily="34" charset="0"/>
                        </a:rPr>
                        <a:t>2 = full compliance</a:t>
                      </a:r>
                    </a:p>
                    <a:p>
                      <a:pPr algn="just">
                        <a:lnSpc>
                          <a:spcPct val="150000"/>
                        </a:lnSpc>
                      </a:pPr>
                      <a:r>
                        <a:rPr lang="en-US" sz="1100" baseline="0" dirty="0">
                          <a:solidFill>
                            <a:schemeClr val="tx1"/>
                          </a:solidFill>
                          <a:latin typeface="Arial Narrow" panose="020B0606020202030204" pitchFamily="34" charset="0"/>
                          <a:cs typeface="Arial" panose="020B0604020202020204" pitchFamily="34" charset="0"/>
                        </a:rPr>
                        <a:t>145 = significant compliance</a:t>
                      </a:r>
                    </a:p>
                    <a:p>
                      <a:pPr algn="just">
                        <a:lnSpc>
                          <a:spcPct val="150000"/>
                        </a:lnSpc>
                      </a:pPr>
                      <a:r>
                        <a:rPr lang="en-US" sz="1100" baseline="0" dirty="0">
                          <a:solidFill>
                            <a:schemeClr val="tx1"/>
                          </a:solidFill>
                          <a:latin typeface="Arial Narrow" panose="020B0606020202030204" pitchFamily="34" charset="0"/>
                          <a:cs typeface="Arial" panose="020B0604020202020204" pitchFamily="34" charset="0"/>
                        </a:rPr>
                        <a:t>03  = partial compliance</a:t>
                      </a:r>
                      <a:endParaRPr lang="en-US" sz="1100"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xmlns="" val="1092789606"/>
                  </a:ext>
                </a:extLst>
              </a:tr>
            </a:tbl>
          </a:graphicData>
        </a:graphic>
      </p:graphicFrame>
    </p:spTree>
    <p:extLst>
      <p:ext uri="{BB962C8B-B14F-4D97-AF65-F5344CB8AC3E}">
        <p14:creationId xmlns:p14="http://schemas.microsoft.com/office/powerpoint/2010/main" xmlns="" val="3522943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5" name="Slide Number Placeholder 2"/>
          <p:cNvSpPr>
            <a:spLocks noGrp="1"/>
          </p:cNvSpPr>
          <p:nvPr>
            <p:ph type="sldNum" sz="quarter" idx="12"/>
          </p:nvPr>
        </p:nvSpPr>
        <p:spPr bwMode="auto">
          <a:xfrm>
            <a:off x="6876256" y="6525344"/>
            <a:ext cx="2133600" cy="196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smtClean="0">
                <a:solidFill>
                  <a:srgbClr val="898989"/>
                </a:solidFill>
              </a:rPr>
              <a:pPr>
                <a:spcBef>
                  <a:spcPct val="0"/>
                </a:spcBef>
                <a:buFontTx/>
                <a:buNone/>
              </a:pPr>
              <a:t>23</a:t>
            </a:fld>
            <a:endParaRPr lang="en-ZA" altLang="en-US" sz="1200">
              <a:solidFill>
                <a:srgbClr val="898989"/>
              </a:solidFill>
            </a:endParaRPr>
          </a:p>
        </p:txBody>
      </p:sp>
      <p:sp>
        <p:nvSpPr>
          <p:cNvPr id="3" name="Rectangle 2"/>
          <p:cNvSpPr/>
          <p:nvPr/>
        </p:nvSpPr>
        <p:spPr>
          <a:xfrm>
            <a:off x="134448" y="1088918"/>
            <a:ext cx="8881454" cy="5586658"/>
          </a:xfrm>
          <a:prstGeom prst="rect">
            <a:avLst/>
          </a:prstGeom>
        </p:spPr>
        <p:txBody>
          <a:bodyPr wrap="square">
            <a:spAutoFit/>
          </a:bodyPr>
          <a:lstStyle/>
          <a:p>
            <a:pPr algn="just">
              <a:lnSpc>
                <a:spcPct val="150000"/>
              </a:lnSpc>
            </a:pPr>
            <a:r>
              <a:rPr lang="en-US" b="1" dirty="0">
                <a:latin typeface="Arial Narrow" panose="020B0606020202030204" pitchFamily="34" charset="0"/>
              </a:rPr>
              <a:t>The main challenges identified during DVA monitoring visits include the following: </a:t>
            </a:r>
          </a:p>
          <a:p>
            <a:pPr algn="just">
              <a:lnSpc>
                <a:spcPct val="150000"/>
              </a:lnSpc>
            </a:pPr>
            <a:endParaRPr lang="en-US" sz="1600" b="1" dirty="0">
              <a:latin typeface="Arial Narrow" panose="020B0606020202030204" pitchFamily="34" charset="0"/>
            </a:endParaRPr>
          </a:p>
          <a:p>
            <a:pPr marL="460375" lvl="1" indent="-460375" algn="just">
              <a:lnSpc>
                <a:spcPct val="150000"/>
              </a:lnSpc>
              <a:buFont typeface="Arial" panose="020B0604020202020204" pitchFamily="34" charset="0"/>
              <a:buChar char="•"/>
            </a:pPr>
            <a:r>
              <a:rPr lang="en-ZA" sz="1600" b="1" dirty="0">
                <a:latin typeface="Arial Narrow" panose="020B0606020202030204" pitchFamily="34" charset="0"/>
              </a:rPr>
              <a:t>Poor maintenance of records – registers not properly completed, protection orders not properly filed, absence of relevant documents in patrol vehicles.</a:t>
            </a:r>
          </a:p>
          <a:p>
            <a:pPr marL="460375" lvl="1" indent="-460375" algn="just">
              <a:lnSpc>
                <a:spcPct val="150000"/>
              </a:lnSpc>
              <a:buFont typeface="Arial" panose="020B0604020202020204" pitchFamily="34" charset="0"/>
              <a:buChar char="•"/>
            </a:pPr>
            <a:r>
              <a:rPr lang="en-ZA" sz="1600" b="1" dirty="0">
                <a:latin typeface="Arial Narrow" panose="020B0606020202030204" pitchFamily="34" charset="0"/>
              </a:rPr>
              <a:t>Inspection of registers is not adequately conducted by the Commanders at the CSC and this results in recurrence of administrative non-compliance by members.</a:t>
            </a:r>
            <a:endParaRPr lang="en-US" sz="1600" b="1" dirty="0">
              <a:latin typeface="Arial Narrow" panose="020B0606020202030204" pitchFamily="34" charset="0"/>
            </a:endParaRPr>
          </a:p>
          <a:p>
            <a:pPr marL="460375" lvl="1" indent="-460375" algn="just">
              <a:lnSpc>
                <a:spcPct val="150000"/>
              </a:lnSpc>
              <a:buFont typeface="Arial" panose="020B0604020202020204" pitchFamily="34" charset="0"/>
              <a:buChar char="•"/>
            </a:pPr>
            <a:r>
              <a:rPr lang="en-ZA" sz="1600" b="1" dirty="0">
                <a:latin typeface="Arial Narrow" panose="020B0606020202030204" pitchFamily="34" charset="0"/>
              </a:rPr>
              <a:t>Lack of consequential management, whereby members who fail to comply are not addressed properly in line with SAPS policies/national instructions and are not provided with the necessary support to help them improve.</a:t>
            </a:r>
            <a:endParaRPr lang="en-US" sz="1600" b="1" dirty="0">
              <a:latin typeface="Arial Narrow" panose="020B0606020202030204" pitchFamily="34" charset="0"/>
            </a:endParaRPr>
          </a:p>
          <a:p>
            <a:pPr marL="460375" lvl="1" indent="-460375" algn="just">
              <a:lnSpc>
                <a:spcPct val="150000"/>
              </a:lnSpc>
              <a:buFont typeface="Arial" panose="020B0604020202020204" pitchFamily="34" charset="0"/>
              <a:buChar char="•"/>
            </a:pPr>
            <a:r>
              <a:rPr lang="en-US" sz="1600" b="1" dirty="0">
                <a:latin typeface="Arial Narrow" panose="020B0606020202030204" pitchFamily="34" charset="0"/>
              </a:rPr>
              <a:t>Lack of sign language and other languages interpretation services at police station level which affect service delivery to the affected victims. Some police stations are able to access interpretation services through the courts.</a:t>
            </a:r>
          </a:p>
          <a:p>
            <a:pPr marL="460375" lvl="1" indent="-460375" algn="just">
              <a:lnSpc>
                <a:spcPct val="150000"/>
              </a:lnSpc>
              <a:buFont typeface="Arial" panose="020B0604020202020204" pitchFamily="34" charset="0"/>
              <a:buChar char="•"/>
            </a:pPr>
            <a:r>
              <a:rPr lang="en-US" sz="1600" b="1" dirty="0">
                <a:latin typeface="Arial Narrow" panose="020B0606020202030204" pitchFamily="34" charset="0"/>
              </a:rPr>
              <a:t>Non-availability/non-functionality of Victim-Friendly Rooms at some police stations which impacts on the ability to provide private interviewing space for victims.</a:t>
            </a:r>
          </a:p>
          <a:p>
            <a:pPr algn="just">
              <a:lnSpc>
                <a:spcPct val="150000"/>
              </a:lnSpc>
            </a:pPr>
            <a:endParaRPr lang="en-US" sz="1600" dirty="0">
              <a:solidFill>
                <a:srgbClr val="000000"/>
              </a:solidFill>
              <a:latin typeface="Arial" panose="020B0604020202020204" pitchFamily="34" charset="0"/>
            </a:endParaRPr>
          </a:p>
        </p:txBody>
      </p:sp>
      <p:sp>
        <p:nvSpPr>
          <p:cNvPr id="8" name="Rectangle 7"/>
          <p:cNvSpPr/>
          <p:nvPr/>
        </p:nvSpPr>
        <p:spPr>
          <a:xfrm>
            <a:off x="467544" y="-28945"/>
            <a:ext cx="8881454" cy="696729"/>
          </a:xfrm>
          <a:prstGeom prst="rect">
            <a:avLst/>
          </a:prstGeom>
        </p:spPr>
        <p:txBody>
          <a:bodyPr wrap="square">
            <a:spAutoFit/>
          </a:bodyPr>
          <a:lstStyle/>
          <a:p>
            <a:pPr algn="ctr">
              <a:lnSpc>
                <a:spcPct val="150000"/>
              </a:lnSpc>
            </a:pPr>
            <a:r>
              <a:rPr lang="en-US" sz="3000" b="1" dirty="0">
                <a:latin typeface="Arial Narrow" panose="020B0606020202030204" pitchFamily="34" charset="0"/>
              </a:rPr>
              <a:t>LEVEL OF DVA COMPLIANCE PROVINCIALLY</a:t>
            </a:r>
          </a:p>
        </p:txBody>
      </p:sp>
    </p:spTree>
    <p:extLst>
      <p:ext uri="{BB962C8B-B14F-4D97-AF65-F5344CB8AC3E}">
        <p14:creationId xmlns:p14="http://schemas.microsoft.com/office/powerpoint/2010/main" xmlns="" val="3518463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395536" y="-99392"/>
            <a:ext cx="9119639" cy="863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sz="2800" b="1" dirty="0">
                <a:latin typeface="Arial Narrow" panose="020B0606020202030204" pitchFamily="34" charset="0"/>
              </a:rPr>
              <a:t>STEPS TO ADDRESS SAPS NON-COMPLIANCE </a:t>
            </a:r>
          </a:p>
          <a:p>
            <a:pPr algn="ctr" eaLnBrk="1" hangingPunct="1">
              <a:spcBef>
                <a:spcPct val="0"/>
              </a:spcBef>
              <a:buNone/>
            </a:pPr>
            <a:r>
              <a:rPr lang="en-US" sz="2800" b="1" dirty="0">
                <a:latin typeface="Arial Narrow" panose="020B0606020202030204" pitchFamily="34" charset="0"/>
              </a:rPr>
              <a:t>WITH DVA</a:t>
            </a:r>
          </a:p>
          <a:p>
            <a:pPr algn="ctr" eaLnBrk="1" hangingPunct="1">
              <a:spcBef>
                <a:spcPct val="0"/>
              </a:spcBef>
              <a:buFontTx/>
              <a:buNone/>
            </a:pPr>
            <a:endParaRPr lang="en-US" altLang="en-US" sz="2200" b="1" dirty="0">
              <a:latin typeface="Arial" panose="020B0604020202020204" pitchFamily="34" charset="0"/>
            </a:endParaRPr>
          </a:p>
        </p:txBody>
      </p:sp>
      <p:sp>
        <p:nvSpPr>
          <p:cNvPr id="32775" name="Slide Number Placeholder 2"/>
          <p:cNvSpPr>
            <a:spLocks noGrp="1"/>
          </p:cNvSpPr>
          <p:nvPr>
            <p:ph type="sldNum" sz="quarter" idx="12"/>
          </p:nvPr>
        </p:nvSpPr>
        <p:spPr bwMode="auto">
          <a:xfrm>
            <a:off x="6876256" y="6525344"/>
            <a:ext cx="2133600" cy="196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smtClean="0">
                <a:solidFill>
                  <a:srgbClr val="898989"/>
                </a:solidFill>
              </a:rPr>
              <a:pPr>
                <a:spcBef>
                  <a:spcPct val="0"/>
                </a:spcBef>
                <a:buFontTx/>
                <a:buNone/>
              </a:pPr>
              <a:t>24</a:t>
            </a:fld>
            <a:endParaRPr lang="en-ZA" altLang="en-US" sz="1200">
              <a:solidFill>
                <a:srgbClr val="898989"/>
              </a:solidFill>
            </a:endParaRPr>
          </a:p>
        </p:txBody>
      </p:sp>
      <p:sp>
        <p:nvSpPr>
          <p:cNvPr id="3" name="Rectangle 2"/>
          <p:cNvSpPr/>
          <p:nvPr/>
        </p:nvSpPr>
        <p:spPr>
          <a:xfrm>
            <a:off x="39802" y="981280"/>
            <a:ext cx="8970054" cy="5856475"/>
          </a:xfrm>
          <a:prstGeom prst="rect">
            <a:avLst/>
          </a:prstGeom>
        </p:spPr>
        <p:txBody>
          <a:bodyPr wrap="square">
            <a:spAutoFit/>
          </a:bodyPr>
          <a:lstStyle/>
          <a:p>
            <a:pPr marL="285750" indent="-285750" algn="just">
              <a:lnSpc>
                <a:spcPct val="150000"/>
              </a:lnSpc>
              <a:spcBef>
                <a:spcPts val="0"/>
              </a:spcBef>
              <a:spcAft>
                <a:spcPts val="0"/>
              </a:spcAft>
              <a:buFont typeface="Arial" panose="020B0604020202020204" pitchFamily="34" charset="0"/>
              <a:buChar char="•"/>
            </a:pPr>
            <a:r>
              <a:rPr lang="en-US" b="1" dirty="0">
                <a:latin typeface="Arial Narrow" panose="020B0606020202030204" pitchFamily="34" charset="0"/>
              </a:rPr>
              <a:t>Section 23 (b)(a) of the DV Amendment Act  (2021), which amends Section 18(4)(c) of the principal Act and the SAPS DVA National Instruction 7/1999 requires that SAPS report all non-compliance complaints against its members to the CSPS in order for CSPS to make recommendations on what steps to be taken.</a:t>
            </a:r>
          </a:p>
          <a:p>
            <a:pPr marL="285750" indent="-285750" algn="just">
              <a:lnSpc>
                <a:spcPct val="150000"/>
              </a:lnSpc>
              <a:spcBef>
                <a:spcPts val="0"/>
              </a:spcBef>
              <a:spcAft>
                <a:spcPts val="0"/>
              </a:spcAft>
              <a:buFont typeface="Arial" panose="020B0604020202020204" pitchFamily="34" charset="0"/>
              <a:buChar char="•"/>
            </a:pPr>
            <a:r>
              <a:rPr lang="en-US" b="1" dirty="0">
                <a:latin typeface="Arial Narrow" panose="020B0606020202030204" pitchFamily="34" charset="0"/>
              </a:rPr>
              <a:t>Whenever a non-compliance complaint is received (whether reported by members of the public or identified through oversight visits), a recommendation for SAPS to institute disciplinary proceedings is made.</a:t>
            </a:r>
          </a:p>
          <a:p>
            <a:pPr marL="285750" indent="-285750" algn="just">
              <a:lnSpc>
                <a:spcPct val="150000"/>
              </a:lnSpc>
              <a:spcBef>
                <a:spcPts val="0"/>
              </a:spcBef>
              <a:spcAft>
                <a:spcPts val="0"/>
              </a:spcAft>
              <a:buFont typeface="Arial" panose="020B0604020202020204" pitchFamily="34" charset="0"/>
              <a:buChar char="•"/>
            </a:pPr>
            <a:r>
              <a:rPr lang="en-US" b="1" dirty="0">
                <a:latin typeface="Arial Narrow" panose="020B0606020202030204" pitchFamily="34" charset="0"/>
              </a:rPr>
              <a:t>Police station focused improvement plans are developed and monitored continuously.</a:t>
            </a:r>
          </a:p>
          <a:p>
            <a:pPr marL="285750" indent="-285750" algn="just">
              <a:lnSpc>
                <a:spcPct val="150000"/>
              </a:lnSpc>
              <a:spcBef>
                <a:spcPts val="0"/>
              </a:spcBef>
              <a:spcAft>
                <a:spcPts val="0"/>
              </a:spcAft>
              <a:buFont typeface="Arial" panose="020B0604020202020204" pitchFamily="34" charset="0"/>
              <a:buChar char="•"/>
            </a:pPr>
            <a:r>
              <a:rPr lang="en-US" b="1" dirty="0">
                <a:latin typeface="Arial Narrow" panose="020B0606020202030204" pitchFamily="34" charset="0"/>
              </a:rPr>
              <a:t>National and Provincial Compliance Forums </a:t>
            </a:r>
            <a:r>
              <a:rPr lang="en-US" b="1" i="1" dirty="0">
                <a:latin typeface="Arial Narrow" panose="020B0606020202030204" pitchFamily="34" charset="0"/>
              </a:rPr>
              <a:t>(Accountability Sessions) </a:t>
            </a:r>
            <a:r>
              <a:rPr lang="en-US" b="1" dirty="0">
                <a:latin typeface="Arial Narrow" panose="020B0606020202030204" pitchFamily="34" charset="0"/>
              </a:rPr>
              <a:t>are convened on a quarterly basis to report and address non-compliance.</a:t>
            </a:r>
          </a:p>
          <a:p>
            <a:pPr marL="285750" indent="-285750" algn="just">
              <a:lnSpc>
                <a:spcPct val="150000"/>
              </a:lnSpc>
              <a:spcBef>
                <a:spcPts val="0"/>
              </a:spcBef>
              <a:spcAft>
                <a:spcPts val="0"/>
              </a:spcAft>
              <a:buFont typeface="Arial" panose="020B0604020202020204" pitchFamily="34" charset="0"/>
              <a:buChar char="•"/>
            </a:pPr>
            <a:r>
              <a:rPr lang="en-US" b="1" dirty="0">
                <a:latin typeface="Arial Narrow" panose="020B0606020202030204" pitchFamily="34" charset="0"/>
              </a:rPr>
              <a:t>Capacity building workshops are regularly held with DV Coordinators by provinces to improve levels of understanding of the DVA and National Instruction.</a:t>
            </a:r>
          </a:p>
          <a:p>
            <a:pPr marL="285750" indent="-285750" algn="just">
              <a:lnSpc>
                <a:spcPct val="150000"/>
              </a:lnSpc>
              <a:spcBef>
                <a:spcPts val="0"/>
              </a:spcBef>
              <a:spcAft>
                <a:spcPts val="0"/>
              </a:spcAft>
              <a:buFont typeface="Arial" panose="020B0604020202020204" pitchFamily="34" charset="0"/>
              <a:buChar char="•"/>
            </a:pPr>
            <a:r>
              <a:rPr lang="en-US" b="1" dirty="0">
                <a:latin typeface="Arial Narrow" panose="020B0606020202030204" pitchFamily="34" charset="0"/>
              </a:rPr>
              <a:t>Province specific projects which include – GBV Brigades in GP, Operation Coca in EC, funding of NPO for GBV projects in the NW.</a:t>
            </a:r>
          </a:p>
        </p:txBody>
      </p:sp>
    </p:spTree>
    <p:extLst>
      <p:ext uri="{BB962C8B-B14F-4D97-AF65-F5344CB8AC3E}">
        <p14:creationId xmlns:p14="http://schemas.microsoft.com/office/powerpoint/2010/main" xmlns="" val="3501547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88548" y="0"/>
            <a:ext cx="9144000" cy="90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ZA" altLang="en-US" sz="2800" b="1" dirty="0">
                <a:latin typeface="Arial Narrow" panose="020B0606020202030204" pitchFamily="34" charset="0"/>
              </a:rPr>
              <a:t>MONITORING SAPS IMPLEMENTATION OF </a:t>
            </a:r>
          </a:p>
          <a:p>
            <a:pPr algn="ctr" eaLnBrk="1" hangingPunct="1">
              <a:spcBef>
                <a:spcPct val="0"/>
              </a:spcBef>
              <a:buFontTx/>
              <a:buNone/>
            </a:pPr>
            <a:r>
              <a:rPr lang="en-ZA" altLang="en-US" sz="2800" b="1" dirty="0">
                <a:latin typeface="Arial Narrow" panose="020B0606020202030204" pitchFamily="34" charset="0"/>
              </a:rPr>
              <a:t>IPID RECOMMENDATIONS</a:t>
            </a:r>
            <a:endParaRPr lang="en-US" altLang="en-US" sz="2800" b="1" dirty="0">
              <a:latin typeface="Arial Narrow" panose="020B0606020202030204" pitchFamily="34" charset="0"/>
            </a:endParaRPr>
          </a:p>
        </p:txBody>
      </p:sp>
      <p:sp>
        <p:nvSpPr>
          <p:cNvPr id="32775" name="Slide Number Placeholder 2"/>
          <p:cNvSpPr>
            <a:spLocks noGrp="1"/>
          </p:cNvSpPr>
          <p:nvPr>
            <p:ph type="sldNum" sz="quarter" idx="12"/>
          </p:nvPr>
        </p:nvSpPr>
        <p:spPr bwMode="auto">
          <a:xfrm>
            <a:off x="6876256" y="6525344"/>
            <a:ext cx="2133600" cy="196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smtClean="0">
                <a:solidFill>
                  <a:srgbClr val="898989"/>
                </a:solidFill>
              </a:rPr>
              <a:pPr>
                <a:spcBef>
                  <a:spcPct val="0"/>
                </a:spcBef>
                <a:buFontTx/>
                <a:buNone/>
              </a:pPr>
              <a:t>25</a:t>
            </a:fld>
            <a:endParaRPr lang="en-ZA" altLang="en-US" sz="1200">
              <a:solidFill>
                <a:srgbClr val="898989"/>
              </a:solidFill>
            </a:endParaRPr>
          </a:p>
        </p:txBody>
      </p:sp>
      <p:sp>
        <p:nvSpPr>
          <p:cNvPr id="7" name="Rectangle 6"/>
          <p:cNvSpPr/>
          <p:nvPr/>
        </p:nvSpPr>
        <p:spPr>
          <a:xfrm>
            <a:off x="80864" y="1085949"/>
            <a:ext cx="8928992" cy="307777"/>
          </a:xfrm>
          <a:prstGeom prst="rect">
            <a:avLst/>
          </a:prstGeom>
        </p:spPr>
        <p:txBody>
          <a:bodyPr wrap="square">
            <a:spAutoFit/>
          </a:bodyPr>
          <a:lstStyle/>
          <a:p>
            <a:pPr marL="285750" marR="0" indent="-285750" algn="just">
              <a:spcBef>
                <a:spcPts val="1400"/>
              </a:spcBef>
              <a:spcAft>
                <a:spcPts val="1400"/>
              </a:spcAft>
              <a:buFont typeface="Arial" panose="020B0604020202020204" pitchFamily="34" charset="0"/>
              <a:buChar char="•"/>
            </a:pPr>
            <a:endParaRPr lang="en-US" sz="1400" dirty="0">
              <a:solidFill>
                <a:srgbClr val="000000"/>
              </a:solidFill>
              <a:latin typeface="Arial" panose="020B0604020202020204" pitchFamily="34" charset="0"/>
              <a:ea typeface="Arial Narrow" panose="020B0606020202030204" pitchFamily="34" charset="0"/>
            </a:endParaRPr>
          </a:p>
        </p:txBody>
      </p:sp>
      <p:sp>
        <p:nvSpPr>
          <p:cNvPr id="2" name="Rectangle 1"/>
          <p:cNvSpPr/>
          <p:nvPr/>
        </p:nvSpPr>
        <p:spPr>
          <a:xfrm>
            <a:off x="31540" y="1052513"/>
            <a:ext cx="9027640" cy="585647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ZA" b="1" dirty="0">
                <a:latin typeface="Arial Narrow" panose="020B0606020202030204" pitchFamily="34" charset="0"/>
              </a:rPr>
              <a:t>Section 31(2) of the CSPS Act requires the CSPS to monitor implementation of recommendations made by IPID to SAPS and to provide the Minister with regular reports on steps taken by SAPS to ensure compliance.</a:t>
            </a:r>
          </a:p>
          <a:p>
            <a:pPr marL="285750" indent="-285750" algn="just">
              <a:lnSpc>
                <a:spcPct val="150000"/>
              </a:lnSpc>
              <a:buFont typeface="Arial" panose="020B0604020202020204" pitchFamily="34" charset="0"/>
              <a:buChar char="•"/>
            </a:pPr>
            <a:r>
              <a:rPr lang="en-ZA" b="1" dirty="0">
                <a:latin typeface="Arial Narrow" panose="020B0606020202030204" pitchFamily="34" charset="0"/>
              </a:rPr>
              <a:t>To monitor compliance on implementation of IPID recommendations, the IPID Recommendations Forum, comprised of CSPS, SAPS and IPID, has been established at both national and provincial levels.</a:t>
            </a:r>
          </a:p>
          <a:p>
            <a:pPr marL="285750" indent="-285750" algn="just">
              <a:lnSpc>
                <a:spcPct val="150000"/>
              </a:lnSpc>
              <a:buFont typeface="Arial" panose="020B0604020202020204" pitchFamily="34" charset="0"/>
              <a:buChar char="•"/>
            </a:pPr>
            <a:r>
              <a:rPr lang="en-ZA" b="1" dirty="0">
                <a:latin typeface="Arial Narrow" panose="020B0606020202030204" pitchFamily="34" charset="0"/>
              </a:rPr>
              <a:t>The Forum is responsible for tracking progress on disciplinary investigations, hearings, and outcomes of finalised disciplinary procedure.</a:t>
            </a:r>
          </a:p>
          <a:p>
            <a:pPr marL="285750" indent="-285750" algn="just">
              <a:lnSpc>
                <a:spcPct val="150000"/>
              </a:lnSpc>
              <a:buFont typeface="Arial" panose="020B0604020202020204" pitchFamily="34" charset="0"/>
              <a:buChar char="•"/>
            </a:pPr>
            <a:r>
              <a:rPr lang="en-ZA" b="1" dirty="0">
                <a:latin typeface="Arial Narrow" panose="020B0606020202030204" pitchFamily="34" charset="0"/>
              </a:rPr>
              <a:t>The Recommendations Forum is complemented by field visits of the National Team to various provinces, and the Consultative Forum - which is the legislated structure established to promote policy advice and co-ordination between CSPS and IPID at a higher level. </a:t>
            </a:r>
          </a:p>
          <a:p>
            <a:pPr marL="285750" indent="-285750" algn="just">
              <a:lnSpc>
                <a:spcPct val="150000"/>
              </a:lnSpc>
              <a:buFont typeface="Arial" panose="020B0604020202020204" pitchFamily="34" charset="0"/>
              <a:buChar char="•"/>
            </a:pPr>
            <a:r>
              <a:rPr lang="en-ZA" b="1" dirty="0">
                <a:latin typeface="Arial Narrow" panose="020B0606020202030204" pitchFamily="34" charset="0"/>
              </a:rPr>
              <a:t>Among other functions, the Consultative Forum is responsible for discussing issues related to trends identified, implementation of recommendations and monitoring recommendations that are referred to National Prosecuting Authority (NPA).</a:t>
            </a:r>
            <a:endParaRPr lang="en-US" b="1" dirty="0">
              <a:latin typeface="Arial Narrow" panose="020B0606020202030204" pitchFamily="34" charset="0"/>
            </a:endParaRPr>
          </a:p>
        </p:txBody>
      </p:sp>
    </p:spTree>
    <p:extLst>
      <p:ext uri="{BB962C8B-B14F-4D97-AF65-F5344CB8AC3E}">
        <p14:creationId xmlns:p14="http://schemas.microsoft.com/office/powerpoint/2010/main" xmlns="" val="211536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323528" y="93965"/>
            <a:ext cx="9144000" cy="891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ZA" altLang="en-US" sz="2800" b="1" dirty="0">
                <a:latin typeface="Arial Narrow" panose="020B0606020202030204" pitchFamily="34" charset="0"/>
              </a:rPr>
              <a:t>MONITORING SAPS IMPLEMENTATION OF </a:t>
            </a:r>
          </a:p>
          <a:p>
            <a:pPr algn="ctr" eaLnBrk="1" hangingPunct="1">
              <a:spcBef>
                <a:spcPct val="0"/>
              </a:spcBef>
              <a:buFontTx/>
              <a:buNone/>
            </a:pPr>
            <a:r>
              <a:rPr lang="en-ZA" altLang="en-US" sz="2800" b="1" dirty="0">
                <a:latin typeface="Arial Narrow" panose="020B0606020202030204" pitchFamily="34" charset="0"/>
              </a:rPr>
              <a:t>IPID RECOMMENDATIONS</a:t>
            </a:r>
            <a:endParaRPr lang="en-US" altLang="en-US" sz="2800" b="1" dirty="0">
              <a:latin typeface="Arial Narrow" panose="020B0606020202030204" pitchFamily="34" charset="0"/>
            </a:endParaRPr>
          </a:p>
        </p:txBody>
      </p:sp>
      <p:sp>
        <p:nvSpPr>
          <p:cNvPr id="32775" name="Slide Number Placeholder 2"/>
          <p:cNvSpPr>
            <a:spLocks noGrp="1"/>
          </p:cNvSpPr>
          <p:nvPr>
            <p:ph type="sldNum" sz="quarter" idx="12"/>
          </p:nvPr>
        </p:nvSpPr>
        <p:spPr bwMode="auto">
          <a:xfrm>
            <a:off x="6876256" y="6525344"/>
            <a:ext cx="2133600" cy="196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800" b="1" smtClean="0">
                <a:solidFill>
                  <a:srgbClr val="898989"/>
                </a:solidFill>
                <a:latin typeface="Arial Narrow" panose="020B0606020202030204" pitchFamily="34" charset="0"/>
              </a:rPr>
              <a:pPr>
                <a:spcBef>
                  <a:spcPct val="0"/>
                </a:spcBef>
                <a:buFontTx/>
                <a:buNone/>
              </a:pPr>
              <a:t>26</a:t>
            </a:fld>
            <a:endParaRPr lang="en-ZA" altLang="en-US" sz="800" b="1" dirty="0">
              <a:solidFill>
                <a:srgbClr val="898989"/>
              </a:solidFill>
              <a:latin typeface="Arial Narrow" panose="020B0606020202030204" pitchFamily="34" charset="0"/>
            </a:endParaRPr>
          </a:p>
        </p:txBody>
      </p:sp>
      <p:sp>
        <p:nvSpPr>
          <p:cNvPr id="7" name="Rectangle 6"/>
          <p:cNvSpPr/>
          <p:nvPr/>
        </p:nvSpPr>
        <p:spPr>
          <a:xfrm>
            <a:off x="80864" y="1085949"/>
            <a:ext cx="8928992" cy="307777"/>
          </a:xfrm>
          <a:prstGeom prst="rect">
            <a:avLst/>
          </a:prstGeom>
        </p:spPr>
        <p:txBody>
          <a:bodyPr wrap="square">
            <a:spAutoFit/>
          </a:bodyPr>
          <a:lstStyle/>
          <a:p>
            <a:pPr marL="285750" marR="0" indent="-285750" algn="just">
              <a:spcBef>
                <a:spcPts val="1400"/>
              </a:spcBef>
              <a:spcAft>
                <a:spcPts val="1400"/>
              </a:spcAft>
              <a:buFont typeface="Arial" panose="020B0604020202020204" pitchFamily="34" charset="0"/>
              <a:buChar char="•"/>
            </a:pPr>
            <a:endParaRPr lang="en-US" sz="1400" dirty="0">
              <a:solidFill>
                <a:srgbClr val="000000"/>
              </a:solidFill>
              <a:latin typeface="Arial" panose="020B0604020202020204" pitchFamily="34" charset="0"/>
              <a:ea typeface="Arial Narrow" panose="020B0606020202030204" pitchFamily="34" charset="0"/>
            </a:endParaRPr>
          </a:p>
        </p:txBody>
      </p:sp>
      <p:sp>
        <p:nvSpPr>
          <p:cNvPr id="2" name="Rectangle 1"/>
          <p:cNvSpPr/>
          <p:nvPr/>
        </p:nvSpPr>
        <p:spPr>
          <a:xfrm>
            <a:off x="31540" y="1052513"/>
            <a:ext cx="9027640" cy="416011"/>
          </a:xfrm>
          <a:prstGeom prst="rect">
            <a:avLst/>
          </a:prstGeom>
        </p:spPr>
        <p:txBody>
          <a:bodyPr wrap="square">
            <a:spAutoFit/>
          </a:bodyPr>
          <a:lstStyle/>
          <a:p>
            <a:pPr marL="285750" indent="-285750" algn="just">
              <a:lnSpc>
                <a:spcPct val="150000"/>
              </a:lnSpc>
              <a:buFont typeface="Wingdings" panose="05000000000000000000" pitchFamily="2" charset="2"/>
              <a:buChar char="§"/>
            </a:pPr>
            <a:endParaRPr lang="en-US" sz="1600" dirty="0">
              <a:latin typeface="Arial" panose="020B0604020202020204" pitchFamily="34" charset="0"/>
            </a:endParaRPr>
          </a:p>
        </p:txBody>
      </p:sp>
      <p:sp>
        <p:nvSpPr>
          <p:cNvPr id="3" name="Rectangle 2"/>
          <p:cNvSpPr/>
          <p:nvPr/>
        </p:nvSpPr>
        <p:spPr>
          <a:xfrm>
            <a:off x="0" y="1063322"/>
            <a:ext cx="9033343" cy="565815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ZA" sz="1700" b="1" dirty="0">
                <a:latin typeface="Arial Narrow" panose="020B0606020202030204" pitchFamily="34" charset="0"/>
                <a:ea typeface="Times New Roman" panose="02020603050405020304" pitchFamily="18" charset="0"/>
              </a:rPr>
              <a:t>The CSPS has conducted several studies on implementation of IPID recommendations by the SAPS. </a:t>
            </a:r>
          </a:p>
          <a:p>
            <a:pPr marL="285750" indent="-285750" algn="just">
              <a:lnSpc>
                <a:spcPct val="150000"/>
              </a:lnSpc>
              <a:buFont typeface="Arial" panose="020B0604020202020204" pitchFamily="34" charset="0"/>
              <a:buChar char="•"/>
            </a:pPr>
            <a:r>
              <a:rPr lang="en-ZA" sz="1700" b="1" dirty="0">
                <a:latin typeface="Arial Narrow" panose="020B0606020202030204" pitchFamily="34" charset="0"/>
              </a:rPr>
              <a:t>The key findings of those studies include the following:</a:t>
            </a:r>
            <a:endParaRPr lang="en-US" sz="1700" b="1" dirty="0">
              <a:latin typeface="Arial Narrow" panose="020B0606020202030204" pitchFamily="34" charset="0"/>
            </a:endParaRPr>
          </a:p>
          <a:p>
            <a:pPr marL="742950" lvl="1" indent="-458788" algn="just">
              <a:lnSpc>
                <a:spcPct val="150000"/>
              </a:lnSpc>
              <a:buFont typeface="Courier New" panose="02070309020205020404" pitchFamily="49" charset="0"/>
              <a:buChar char="o"/>
            </a:pPr>
            <a:r>
              <a:rPr lang="en-ZA" sz="1500" dirty="0">
                <a:latin typeface="Arial Narrow" panose="020B0606020202030204" pitchFamily="34" charset="0"/>
              </a:rPr>
              <a:t>Regularly, the “</a:t>
            </a:r>
            <a:r>
              <a:rPr lang="en-ZA" sz="1500" i="1" dirty="0">
                <a:latin typeface="Arial Narrow" panose="020B0606020202030204" pitchFamily="34" charset="0"/>
              </a:rPr>
              <a:t>no disciplinary steps</a:t>
            </a:r>
            <a:r>
              <a:rPr lang="en-ZA" sz="1500" dirty="0">
                <a:latin typeface="Arial Narrow" panose="020B0606020202030204" pitchFamily="34" charset="0"/>
              </a:rPr>
              <a:t>” outcome predominates and 60% of all cases over the period under review lead to no sanctions;</a:t>
            </a:r>
            <a:endParaRPr lang="en-US" sz="1500" dirty="0">
              <a:latin typeface="Arial Narrow" panose="020B0606020202030204" pitchFamily="34" charset="0"/>
            </a:endParaRPr>
          </a:p>
          <a:p>
            <a:pPr marL="742950" lvl="1" indent="-458788" algn="just">
              <a:lnSpc>
                <a:spcPct val="150000"/>
              </a:lnSpc>
              <a:buFont typeface="Courier New" panose="02070309020205020404" pitchFamily="49" charset="0"/>
              <a:buChar char="o"/>
            </a:pPr>
            <a:r>
              <a:rPr lang="en-ZA" sz="1500" dirty="0">
                <a:latin typeface="Arial Narrow" panose="020B0606020202030204" pitchFamily="34" charset="0"/>
              </a:rPr>
              <a:t>Written and verbal warnings constitute more than 50% of the sanctions imposed; </a:t>
            </a:r>
            <a:endParaRPr lang="en-US" sz="1500" dirty="0">
              <a:latin typeface="Arial Narrow" panose="020B0606020202030204" pitchFamily="34" charset="0"/>
            </a:endParaRPr>
          </a:p>
          <a:p>
            <a:pPr marL="742950" lvl="1" indent="-458788" algn="just">
              <a:lnSpc>
                <a:spcPct val="150000"/>
              </a:lnSpc>
              <a:buFont typeface="Courier New" panose="02070309020205020404" pitchFamily="49" charset="0"/>
              <a:buChar char="o"/>
            </a:pPr>
            <a:r>
              <a:rPr lang="en-ZA" sz="1500" dirty="0">
                <a:latin typeface="Arial Narrow" panose="020B0606020202030204" pitchFamily="34" charset="0"/>
              </a:rPr>
              <a:t>“</a:t>
            </a:r>
            <a:r>
              <a:rPr lang="en-ZA" sz="1500" i="1" dirty="0">
                <a:latin typeface="Arial Narrow" panose="020B0606020202030204" pitchFamily="34" charset="0"/>
              </a:rPr>
              <a:t>Not guilty</a:t>
            </a:r>
            <a:r>
              <a:rPr lang="en-ZA" sz="1500" dirty="0">
                <a:latin typeface="Arial Narrow" panose="020B0606020202030204" pitchFamily="34" charset="0"/>
              </a:rPr>
              <a:t>” and “</a:t>
            </a:r>
            <a:r>
              <a:rPr lang="en-ZA" sz="1500" i="1" dirty="0">
                <a:latin typeface="Arial Narrow" panose="020B0606020202030204" pitchFamily="34" charset="0"/>
              </a:rPr>
              <a:t>case withdrawn</a:t>
            </a:r>
            <a:r>
              <a:rPr lang="en-ZA" sz="1500" dirty="0">
                <a:latin typeface="Arial Narrow" panose="020B0606020202030204" pitchFamily="34" charset="0"/>
              </a:rPr>
              <a:t>” constitute the majority of outcomes of disciplinary hearings; </a:t>
            </a:r>
            <a:endParaRPr lang="en-US" sz="1500" dirty="0">
              <a:latin typeface="Arial Narrow" panose="020B0606020202030204" pitchFamily="34" charset="0"/>
            </a:endParaRPr>
          </a:p>
          <a:p>
            <a:pPr marL="742950" lvl="1" indent="-458788" algn="just">
              <a:lnSpc>
                <a:spcPct val="150000"/>
              </a:lnSpc>
              <a:buFont typeface="Courier New" panose="02070309020205020404" pitchFamily="49" charset="0"/>
              <a:buChar char="o"/>
            </a:pPr>
            <a:r>
              <a:rPr lang="en-ZA" sz="1500" dirty="0">
                <a:latin typeface="Arial Narrow" panose="020B0606020202030204" pitchFamily="34" charset="0"/>
              </a:rPr>
              <a:t>SAPS Discipline Regulations is not applied consistently to all the SAPS members; and </a:t>
            </a:r>
            <a:endParaRPr lang="en-US" sz="1500" dirty="0">
              <a:latin typeface="Arial Narrow" panose="020B0606020202030204" pitchFamily="34" charset="0"/>
            </a:endParaRPr>
          </a:p>
          <a:p>
            <a:pPr marL="742950" lvl="1" indent="-458788" algn="just">
              <a:lnSpc>
                <a:spcPct val="150000"/>
              </a:lnSpc>
              <a:buFont typeface="Courier New" panose="02070309020205020404" pitchFamily="49" charset="0"/>
              <a:buChar char="o"/>
            </a:pPr>
            <a:r>
              <a:rPr lang="en-ZA" sz="1500" dirty="0">
                <a:latin typeface="Arial Narrow" panose="020B0606020202030204" pitchFamily="34" charset="0"/>
              </a:rPr>
              <a:t>There is no process flow to deal with the initiation and outcomes on implementation of IPID recommendations.</a:t>
            </a:r>
            <a:endParaRPr lang="en-US" sz="1500" dirty="0">
              <a:latin typeface="Arial Narrow" panose="020B0606020202030204" pitchFamily="34" charset="0"/>
            </a:endParaRPr>
          </a:p>
          <a:p>
            <a:pPr marL="285750" indent="-285750" algn="just">
              <a:lnSpc>
                <a:spcPct val="150000"/>
              </a:lnSpc>
              <a:buFont typeface="Arial" panose="020B0604020202020204" pitchFamily="34" charset="0"/>
              <a:buChar char="•"/>
            </a:pPr>
            <a:r>
              <a:rPr lang="en-ZA" sz="1700" b="1" dirty="0">
                <a:latin typeface="Arial Narrow" panose="020B0606020202030204" pitchFamily="34" charset="0"/>
              </a:rPr>
              <a:t>The findings and recommendations of the reports produced by the CSPS have contributed to the process of reviewing the SAPS Discipline Regulations of 2016.</a:t>
            </a:r>
          </a:p>
          <a:p>
            <a:pPr marL="285750" indent="-285750" algn="just">
              <a:lnSpc>
                <a:spcPct val="150000"/>
              </a:lnSpc>
              <a:buFont typeface="Arial" panose="020B0604020202020204" pitchFamily="34" charset="0"/>
              <a:buChar char="•"/>
            </a:pPr>
            <a:r>
              <a:rPr lang="en-US" sz="1700" b="1" dirty="0">
                <a:latin typeface="Arial Narrow" panose="020B0606020202030204" pitchFamily="34" charset="0"/>
              </a:rPr>
              <a:t>Various interventions implemented by the CSPS to address non-compliance by SAPS include:</a:t>
            </a:r>
          </a:p>
          <a:p>
            <a:pPr marL="742950" lvl="1" indent="-285750" algn="just">
              <a:lnSpc>
                <a:spcPct val="150000"/>
              </a:lnSpc>
              <a:buFont typeface="Courier New" panose="02070309020205020404" pitchFamily="49" charset="0"/>
              <a:buChar char="o"/>
            </a:pPr>
            <a:r>
              <a:rPr lang="en-US" sz="1500" dirty="0">
                <a:latin typeface="Arial Narrow" panose="020B0606020202030204" pitchFamily="34" charset="0"/>
              </a:rPr>
              <a:t>Joint work sessions between SAPS, IPID and the CSPS to ensure a common understanding of legislative requirements and to share best practices</a:t>
            </a:r>
          </a:p>
          <a:p>
            <a:pPr marL="742950" lvl="1" indent="-285750" algn="just">
              <a:lnSpc>
                <a:spcPct val="150000"/>
              </a:lnSpc>
              <a:buFont typeface="Courier New" panose="02070309020205020404" pitchFamily="49" charset="0"/>
              <a:buChar char="o"/>
            </a:pPr>
            <a:r>
              <a:rPr lang="en-US" sz="1500" dirty="0">
                <a:latin typeface="Arial Narrow" panose="020B0606020202030204" pitchFamily="34" charset="0"/>
              </a:rPr>
              <a:t>Bi-annual reports submitted to the Minister and National Commissioner, whereby the Minister issues a directive for the implementation of recommendations made by CSPS</a:t>
            </a:r>
          </a:p>
        </p:txBody>
      </p:sp>
    </p:spTree>
    <p:extLst>
      <p:ext uri="{BB962C8B-B14F-4D97-AF65-F5344CB8AC3E}">
        <p14:creationId xmlns:p14="http://schemas.microsoft.com/office/powerpoint/2010/main" xmlns="" val="1942922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80864" y="0"/>
            <a:ext cx="9063136" cy="912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latin typeface="Arial Narrow" panose="020B0606020202030204" pitchFamily="34" charset="0"/>
              </a:rPr>
              <a:t>GENDER BASED VIOLENCE &amp;  </a:t>
            </a:r>
          </a:p>
          <a:p>
            <a:pPr algn="ctr" eaLnBrk="1" hangingPunct="1">
              <a:spcBef>
                <a:spcPct val="0"/>
              </a:spcBef>
              <a:buFontTx/>
              <a:buNone/>
            </a:pPr>
            <a:r>
              <a:rPr lang="en-US" altLang="en-US" sz="3000" b="1" dirty="0">
                <a:latin typeface="Arial Narrow" panose="020B0606020202030204" pitchFamily="34" charset="0"/>
              </a:rPr>
              <a:t>FEMICIDE RESPONSE</a:t>
            </a:r>
          </a:p>
        </p:txBody>
      </p:sp>
      <p:sp>
        <p:nvSpPr>
          <p:cNvPr id="32775" name="Slide Number Placeholder 2"/>
          <p:cNvSpPr>
            <a:spLocks noGrp="1"/>
          </p:cNvSpPr>
          <p:nvPr>
            <p:ph type="sldNum" sz="quarter" idx="12"/>
          </p:nvPr>
        </p:nvSpPr>
        <p:spPr bwMode="auto">
          <a:xfrm>
            <a:off x="7008098" y="6597352"/>
            <a:ext cx="2133600" cy="196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800" b="1" smtClean="0">
                <a:solidFill>
                  <a:srgbClr val="898989"/>
                </a:solidFill>
                <a:latin typeface="Arial Narrow" panose="020B0606020202030204" pitchFamily="34" charset="0"/>
              </a:rPr>
              <a:pPr>
                <a:spcBef>
                  <a:spcPct val="0"/>
                </a:spcBef>
                <a:buFontTx/>
                <a:buNone/>
              </a:pPr>
              <a:t>27</a:t>
            </a:fld>
            <a:endParaRPr lang="en-ZA" altLang="en-US" sz="800" b="1">
              <a:solidFill>
                <a:srgbClr val="898989"/>
              </a:solidFill>
              <a:latin typeface="Arial Narrow" panose="020B0606020202030204" pitchFamily="34" charset="0"/>
            </a:endParaRPr>
          </a:p>
        </p:txBody>
      </p:sp>
      <p:sp>
        <p:nvSpPr>
          <p:cNvPr id="7" name="Rectangle 6"/>
          <p:cNvSpPr/>
          <p:nvPr/>
        </p:nvSpPr>
        <p:spPr>
          <a:xfrm>
            <a:off x="0" y="1022616"/>
            <a:ext cx="8928992" cy="5609228"/>
          </a:xfrm>
          <a:prstGeom prst="rect">
            <a:avLst/>
          </a:prstGeom>
        </p:spPr>
        <p:txBody>
          <a:bodyPr wrap="square">
            <a:spAutoFit/>
          </a:bodyPr>
          <a:lstStyle/>
          <a:p>
            <a:pPr marL="285750" indent="-285750" algn="just">
              <a:lnSpc>
                <a:spcPct val="150000"/>
              </a:lnSpc>
              <a:spcBef>
                <a:spcPts val="0"/>
              </a:spcBef>
              <a:buFont typeface="Arial" panose="020B0604020202020204" pitchFamily="34" charset="0"/>
              <a:buChar char="•"/>
            </a:pPr>
            <a:r>
              <a:rPr lang="en-US" sz="1700" b="1" dirty="0">
                <a:latin typeface="Arial Narrow" panose="020B0606020202030204" pitchFamily="34" charset="0"/>
              </a:rPr>
              <a:t>The CSPS and Provincial Secretariats budget have catered for GBVF programmes as part of funds allocated for monitoring and evaluation, and crime prevention/anti-crime campaigns focusing on GBVF.</a:t>
            </a:r>
          </a:p>
          <a:p>
            <a:pPr marL="285750" indent="-285750" algn="just">
              <a:lnSpc>
                <a:spcPct val="150000"/>
              </a:lnSpc>
              <a:spcBef>
                <a:spcPts val="0"/>
              </a:spcBef>
              <a:buFont typeface="Arial" panose="020B0604020202020204" pitchFamily="34" charset="0"/>
              <a:buChar char="•"/>
            </a:pPr>
            <a:r>
              <a:rPr lang="en-US" sz="1700" b="1" dirty="0">
                <a:latin typeface="Arial Narrow" panose="020B0606020202030204" pitchFamily="34" charset="0"/>
              </a:rPr>
              <a:t>The departments also ensure implementation of the National Strategic Plan of GBVF, with specific focus on Pillars 1, 2 and 3</a:t>
            </a:r>
          </a:p>
          <a:p>
            <a:pPr marL="285750" indent="-285750" algn="just">
              <a:lnSpc>
                <a:spcPct val="150000"/>
              </a:lnSpc>
              <a:spcBef>
                <a:spcPts val="0"/>
              </a:spcBef>
              <a:buFont typeface="Arial" panose="020B0604020202020204" pitchFamily="34" charset="0"/>
              <a:buChar char="•"/>
            </a:pPr>
            <a:r>
              <a:rPr lang="en-US" sz="1700" b="1" dirty="0">
                <a:latin typeface="Arial Narrow" panose="020B0606020202030204" pitchFamily="34" charset="0"/>
              </a:rPr>
              <a:t>The following are prioritised and budgeted for in order to give effect to Government priority on GBVF: </a:t>
            </a:r>
          </a:p>
          <a:p>
            <a:pPr marL="742950" lvl="1" indent="-458788" algn="just">
              <a:lnSpc>
                <a:spcPct val="150000"/>
              </a:lnSpc>
              <a:spcBef>
                <a:spcPts val="0"/>
              </a:spcBef>
              <a:buFont typeface="Courier New" panose="02070309020205020404" pitchFamily="49" charset="0"/>
              <a:buChar char="o"/>
            </a:pPr>
            <a:r>
              <a:rPr lang="en-US" sz="1500" b="1" dirty="0">
                <a:latin typeface="Arial Narrow" panose="020B0606020202030204" pitchFamily="34" charset="0"/>
              </a:rPr>
              <a:t>Continuous monitoring of SAPS compliance to and implementation of the DVA.</a:t>
            </a:r>
          </a:p>
          <a:p>
            <a:pPr marL="742950" lvl="1" indent="-458788" algn="just">
              <a:lnSpc>
                <a:spcPct val="150000"/>
              </a:lnSpc>
              <a:spcBef>
                <a:spcPts val="0"/>
              </a:spcBef>
              <a:buFont typeface="Courier New" panose="02070309020205020404" pitchFamily="49" charset="0"/>
              <a:buChar char="o"/>
            </a:pPr>
            <a:r>
              <a:rPr lang="en-US" sz="1500" b="1" dirty="0">
                <a:latin typeface="Arial Narrow" panose="020B0606020202030204" pitchFamily="34" charset="0"/>
              </a:rPr>
              <a:t>Oversight to the top 30 police stations with high levels of GBV related crimes (nationally and provincially). </a:t>
            </a:r>
          </a:p>
          <a:p>
            <a:pPr marL="742950" lvl="1" indent="-458788" algn="just">
              <a:lnSpc>
                <a:spcPct val="150000"/>
              </a:lnSpc>
              <a:spcBef>
                <a:spcPts val="0"/>
              </a:spcBef>
              <a:buFont typeface="Courier New" panose="02070309020205020404" pitchFamily="49" charset="0"/>
              <a:buChar char="o"/>
            </a:pPr>
            <a:r>
              <a:rPr lang="en-US" sz="1500" b="1" dirty="0">
                <a:latin typeface="Arial Narrow" panose="020B0606020202030204" pitchFamily="34" charset="0"/>
              </a:rPr>
              <a:t>Court watching briefs to identify systemic issues that lead to withdrawal of GBVF related cases – with focus on police responsibilities.</a:t>
            </a:r>
          </a:p>
          <a:p>
            <a:pPr marL="742950" lvl="1" indent="-458788" algn="just">
              <a:lnSpc>
                <a:spcPct val="150000"/>
              </a:lnSpc>
              <a:spcBef>
                <a:spcPts val="0"/>
              </a:spcBef>
              <a:buFont typeface="Courier New" panose="02070309020205020404" pitchFamily="49" charset="0"/>
              <a:buChar char="o"/>
            </a:pPr>
            <a:r>
              <a:rPr lang="en-US" sz="1500" b="1" dirty="0">
                <a:latin typeface="Arial Narrow" panose="020B0606020202030204" pitchFamily="34" charset="0"/>
              </a:rPr>
              <a:t>Awareness campaigns involving community and faith based organizations; institutions of higher learning and other government departments.</a:t>
            </a:r>
          </a:p>
          <a:p>
            <a:pPr marL="742950" lvl="1" indent="-458788" algn="just">
              <a:lnSpc>
                <a:spcPct val="150000"/>
              </a:lnSpc>
              <a:spcBef>
                <a:spcPts val="0"/>
              </a:spcBef>
              <a:buFont typeface="Courier New" panose="02070309020205020404" pitchFamily="49" charset="0"/>
              <a:buChar char="o"/>
            </a:pPr>
            <a:r>
              <a:rPr lang="en-US" sz="1500" b="1" dirty="0">
                <a:latin typeface="Arial Narrow" panose="020B0606020202030204" pitchFamily="34" charset="0"/>
              </a:rPr>
              <a:t>Implementation of the GBV brigades programme in order to strengthen first response to victims. This programme is currently working well in the GP and will be rolled out nationally</a:t>
            </a:r>
            <a:r>
              <a:rPr lang="en-US" sz="1500" dirty="0">
                <a:latin typeface="Arial" panose="020B0604020202020204" pitchFamily="34" charset="0"/>
              </a:rPr>
              <a:t>. </a:t>
            </a:r>
          </a:p>
        </p:txBody>
      </p:sp>
    </p:spTree>
    <p:extLst>
      <p:ext uri="{BB962C8B-B14F-4D97-AF65-F5344CB8AC3E}">
        <p14:creationId xmlns:p14="http://schemas.microsoft.com/office/powerpoint/2010/main" xmlns="" val="57915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179512" y="0"/>
            <a:ext cx="9137302" cy="915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latin typeface="Arial" panose="020B0604020202020204" pitchFamily="34" charset="0"/>
              </a:rPr>
              <a:t> </a:t>
            </a:r>
            <a:r>
              <a:rPr lang="en-US" altLang="en-US" sz="2800" b="1" dirty="0">
                <a:latin typeface="Arial Narrow" panose="020B0606020202030204" pitchFamily="34" charset="0"/>
              </a:rPr>
              <a:t>EFFICACY OF THE FORENSIC SCIENCE </a:t>
            </a:r>
          </a:p>
          <a:p>
            <a:pPr algn="ctr" eaLnBrk="1" hangingPunct="1">
              <a:spcBef>
                <a:spcPct val="0"/>
              </a:spcBef>
              <a:buFontTx/>
              <a:buNone/>
            </a:pPr>
            <a:r>
              <a:rPr lang="en-US" altLang="en-US" sz="2800" b="1" dirty="0">
                <a:latin typeface="Arial Narrow" panose="020B0606020202030204" pitchFamily="34" charset="0"/>
              </a:rPr>
              <a:t>LABORATORIES</a:t>
            </a:r>
          </a:p>
        </p:txBody>
      </p:sp>
      <p:sp>
        <p:nvSpPr>
          <p:cNvPr id="32775" name="Slide Number Placeholder 2"/>
          <p:cNvSpPr>
            <a:spLocks noGrp="1"/>
          </p:cNvSpPr>
          <p:nvPr>
            <p:ph type="sldNum" sz="quarter" idx="12"/>
          </p:nvPr>
        </p:nvSpPr>
        <p:spPr bwMode="auto">
          <a:xfrm>
            <a:off x="6876256" y="6525344"/>
            <a:ext cx="2133600" cy="196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smtClean="0">
                <a:solidFill>
                  <a:srgbClr val="898989"/>
                </a:solidFill>
              </a:rPr>
              <a:pPr>
                <a:spcBef>
                  <a:spcPct val="0"/>
                </a:spcBef>
                <a:buFontTx/>
                <a:buNone/>
              </a:pPr>
              <a:t>28</a:t>
            </a:fld>
            <a:endParaRPr lang="en-ZA" altLang="en-US" sz="1200">
              <a:solidFill>
                <a:srgbClr val="898989"/>
              </a:solidFill>
            </a:endParaRPr>
          </a:p>
        </p:txBody>
      </p:sp>
      <p:sp>
        <p:nvSpPr>
          <p:cNvPr id="7" name="Rectangle 6"/>
          <p:cNvSpPr/>
          <p:nvPr/>
        </p:nvSpPr>
        <p:spPr>
          <a:xfrm>
            <a:off x="80864" y="1085949"/>
            <a:ext cx="8928992"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2" name="Rectangle 1"/>
          <p:cNvSpPr/>
          <p:nvPr/>
        </p:nvSpPr>
        <p:spPr>
          <a:xfrm>
            <a:off x="80864" y="915189"/>
            <a:ext cx="8830344" cy="5967018"/>
          </a:xfrm>
          <a:prstGeom prst="rect">
            <a:avLst/>
          </a:prstGeom>
        </p:spPr>
        <p:txBody>
          <a:bodyPr wrap="square">
            <a:spAutoFit/>
          </a:bodyPr>
          <a:lstStyle/>
          <a:p>
            <a:pPr marL="342900" lvl="0" indent="-342900" algn="just">
              <a:lnSpc>
                <a:spcPct val="150000"/>
              </a:lnSpc>
              <a:spcBef>
                <a:spcPts val="0"/>
              </a:spcBef>
              <a:buFont typeface="Arial" panose="020B0604020202020204" pitchFamily="34" charset="0"/>
              <a:buChar char="•"/>
              <a:defRPr sz="2100"/>
            </a:pPr>
            <a:r>
              <a:rPr lang="en-US" sz="1700" b="1" dirty="0">
                <a:latin typeface="Arial Narrow" panose="020B0606020202030204" pitchFamily="34" charset="0"/>
                <a:ea typeface="Calibri" panose="020F0502020204030204" pitchFamily="34" charset="0"/>
                <a:sym typeface="Calibri"/>
              </a:rPr>
              <a:t>Assessing performance of the Forensic Science Laboratory (FSL) entails is analysis of the case finalisation rates against pre-determined benchmarks, across various case categories.</a:t>
            </a:r>
          </a:p>
          <a:p>
            <a:pPr marL="342900" lvl="0" indent="-342900" algn="just">
              <a:lnSpc>
                <a:spcPct val="150000"/>
              </a:lnSpc>
              <a:spcBef>
                <a:spcPts val="0"/>
              </a:spcBef>
              <a:buFont typeface="Arial" panose="020B0604020202020204" pitchFamily="34" charset="0"/>
              <a:buChar char="•"/>
              <a:defRPr sz="2100"/>
            </a:pPr>
            <a:r>
              <a:rPr lang="en-US" sz="1700" b="1" dirty="0">
                <a:latin typeface="Arial Narrow" panose="020B0606020202030204" pitchFamily="34" charset="0"/>
                <a:ea typeface="Calibri" panose="020F0502020204030204" pitchFamily="34" charset="0"/>
                <a:sym typeface="Calibri"/>
              </a:rPr>
              <a:t>An important indicator used in this regard is the case backlog at hand at the time of reporting. </a:t>
            </a:r>
          </a:p>
          <a:p>
            <a:pPr marL="285750" indent="-285750">
              <a:lnSpc>
                <a:spcPct val="150000"/>
              </a:lnSpc>
              <a:spcBef>
                <a:spcPts val="0"/>
              </a:spcBef>
              <a:buFont typeface="Arial" panose="020B0604020202020204" pitchFamily="34" charset="0"/>
              <a:buChar char="•"/>
            </a:pPr>
            <a:r>
              <a:rPr lang="en-US" sz="1700" b="1" dirty="0">
                <a:latin typeface="Arial Narrow" panose="020B0606020202030204" pitchFamily="34" charset="0"/>
              </a:rPr>
              <a:t>Due to the huge backlog that was crippling the function of the FSL, a </a:t>
            </a:r>
            <a:r>
              <a:rPr lang="en-US" sz="1700" b="1" i="1" dirty="0">
                <a:latin typeface="Arial Narrow" panose="020B0606020202030204" pitchFamily="34" charset="0"/>
              </a:rPr>
              <a:t>Special Project On Ring-fenced Backlog </a:t>
            </a:r>
            <a:r>
              <a:rPr lang="en-US" sz="1700" b="1" dirty="0">
                <a:latin typeface="Arial Narrow" panose="020B0606020202030204" pitchFamily="34" charset="0"/>
              </a:rPr>
              <a:t>was set up and this is how it has contributed to reduction of backlog since June 2021.</a:t>
            </a:r>
          </a:p>
          <a:p>
            <a:pPr>
              <a:lnSpc>
                <a:spcPct val="150000"/>
              </a:lnSpc>
              <a:spcBef>
                <a:spcPts val="0"/>
              </a:spcBef>
            </a:pPr>
            <a:r>
              <a:rPr lang="en-US" b="1" dirty="0">
                <a:latin typeface="Arial Narrow" panose="020B0606020202030204" pitchFamily="34" charset="0"/>
              </a:rPr>
              <a:t> </a:t>
            </a:r>
          </a:p>
          <a:p>
            <a:pPr marL="285750" indent="-285750">
              <a:lnSpc>
                <a:spcPct val="150000"/>
              </a:lnSpc>
              <a:spcBef>
                <a:spcPts val="0"/>
              </a:spcBef>
              <a:buFont typeface="Arial" panose="020B0604020202020204" pitchFamily="34" charset="0"/>
              <a:buChar char="•"/>
            </a:pPr>
            <a:endParaRPr lang="en-US" b="1" dirty="0">
              <a:latin typeface="Arial Narrow" panose="020B0606020202030204" pitchFamily="34" charset="0"/>
            </a:endParaRPr>
          </a:p>
          <a:p>
            <a:pPr algn="just">
              <a:lnSpc>
                <a:spcPct val="150000"/>
              </a:lnSpc>
              <a:spcBef>
                <a:spcPts val="0"/>
              </a:spcBef>
              <a:buSzPct val="100000"/>
              <a:defRPr sz="2100"/>
            </a:pPr>
            <a:endParaRPr lang="en-US" sz="2100" b="1" dirty="0">
              <a:latin typeface="Arial Narrow" panose="020B0606020202030204" pitchFamily="34" charset="0"/>
            </a:endParaRPr>
          </a:p>
          <a:p>
            <a:pPr algn="just">
              <a:lnSpc>
                <a:spcPct val="150000"/>
              </a:lnSpc>
              <a:spcBef>
                <a:spcPts val="0"/>
              </a:spcBef>
              <a:buSzPct val="100000"/>
              <a:defRPr sz="2100"/>
            </a:pPr>
            <a:endParaRPr lang="en-US" sz="1050" b="1" dirty="0">
              <a:latin typeface="Arial Narrow" panose="020B0606020202030204" pitchFamily="34" charset="0"/>
            </a:endParaRPr>
          </a:p>
          <a:p>
            <a:pPr marL="285750" indent="-285750" algn="just">
              <a:lnSpc>
                <a:spcPct val="150000"/>
              </a:lnSpc>
              <a:spcBef>
                <a:spcPts val="0"/>
              </a:spcBef>
              <a:buSzPct val="100000"/>
              <a:buFont typeface="Arial" panose="020B0604020202020204" pitchFamily="34" charset="0"/>
              <a:buChar char="•"/>
              <a:defRPr sz="2100"/>
            </a:pPr>
            <a:r>
              <a:rPr lang="en-US" sz="1700" b="1" dirty="0">
                <a:latin typeface="Arial Narrow" panose="020B0606020202030204" pitchFamily="34" charset="0"/>
              </a:rPr>
              <a:t>The table above reflects huge improvement in SAPS efforts to reduce the backlog</a:t>
            </a:r>
          </a:p>
          <a:p>
            <a:pPr marL="285750" indent="-285750" algn="just">
              <a:lnSpc>
                <a:spcPct val="150000"/>
              </a:lnSpc>
              <a:spcBef>
                <a:spcPts val="0"/>
              </a:spcBef>
              <a:buSzPct val="100000"/>
              <a:buFont typeface="Arial" panose="020B0604020202020204" pitchFamily="34" charset="0"/>
              <a:buChar char="•"/>
              <a:defRPr sz="2100"/>
            </a:pPr>
            <a:r>
              <a:rPr lang="en-US" sz="1700" b="1" dirty="0">
                <a:latin typeface="Arial Narrow" panose="020B0606020202030204" pitchFamily="34" charset="0"/>
              </a:rPr>
              <a:t>It is anticipated that the backlog will be completely eradicated by August 2022.</a:t>
            </a:r>
          </a:p>
          <a:p>
            <a:pPr marL="285750" lvl="0" indent="-285750" algn="just">
              <a:lnSpc>
                <a:spcPct val="150000"/>
              </a:lnSpc>
              <a:spcBef>
                <a:spcPts val="0"/>
              </a:spcBef>
              <a:buSzPct val="100000"/>
              <a:buFont typeface="Arial" panose="020B0604020202020204" pitchFamily="34" charset="0"/>
              <a:buChar char="•"/>
              <a:defRPr sz="2100"/>
            </a:pPr>
            <a:r>
              <a:rPr lang="en-US" sz="1700" b="1" dirty="0">
                <a:latin typeface="Arial Narrow" panose="020B0606020202030204" pitchFamily="34" charset="0"/>
              </a:rPr>
              <a:t>The assessment of the </a:t>
            </a:r>
            <a:r>
              <a:rPr lang="en-US" sz="1700" b="1" dirty="0" err="1">
                <a:latin typeface="Arial Narrow" panose="020B0606020202030204" pitchFamily="34" charset="0"/>
              </a:rPr>
              <a:t>FSL</a:t>
            </a:r>
            <a:r>
              <a:rPr lang="en-US" sz="1700" b="1" dirty="0">
                <a:latin typeface="Arial Narrow" panose="020B0606020202030204" pitchFamily="34" charset="0"/>
              </a:rPr>
              <a:t> functionality established that the main challenge at the </a:t>
            </a:r>
            <a:r>
              <a:rPr lang="en-US" sz="1700" b="1" dirty="0" err="1">
                <a:latin typeface="Arial Narrow" panose="020B0606020202030204" pitchFamily="34" charset="0"/>
              </a:rPr>
              <a:t>FSL</a:t>
            </a:r>
            <a:r>
              <a:rPr lang="en-US" sz="1700" b="1" dirty="0">
                <a:latin typeface="Arial Narrow" panose="020B0606020202030204" pitchFamily="34" charset="0"/>
              </a:rPr>
              <a:t> has been poor contract management which led to the huge backlogs, and the process of addressing this is underway.</a:t>
            </a:r>
          </a:p>
        </p:txBody>
      </p:sp>
      <p:graphicFrame>
        <p:nvGraphicFramePr>
          <p:cNvPr id="4" name="Table 3"/>
          <p:cNvGraphicFramePr>
            <a:graphicFrameLocks noGrp="1"/>
          </p:cNvGraphicFramePr>
          <p:nvPr>
            <p:extLst>
              <p:ext uri="{D42A27DB-BD31-4B8C-83A1-F6EECF244321}">
                <p14:modId xmlns:p14="http://schemas.microsoft.com/office/powerpoint/2010/main" xmlns="" val="3139522121"/>
              </p:ext>
            </p:extLst>
          </p:nvPr>
        </p:nvGraphicFramePr>
        <p:xfrm>
          <a:off x="476907" y="3573016"/>
          <a:ext cx="8136906" cy="1046480"/>
        </p:xfrm>
        <a:graphic>
          <a:graphicData uri="http://schemas.openxmlformats.org/drawingml/2006/table">
            <a:tbl>
              <a:tblPr firstRow="1" bandRow="1">
                <a:tableStyleId>{F5AB1C69-6EDB-4FF4-983F-18BD219EF322}</a:tableStyleId>
              </a:tblPr>
              <a:tblGrid>
                <a:gridCol w="2712302">
                  <a:extLst>
                    <a:ext uri="{9D8B030D-6E8A-4147-A177-3AD203B41FA5}">
                      <a16:colId xmlns:a16="http://schemas.microsoft.com/office/drawing/2014/main" xmlns="" val="3376080187"/>
                    </a:ext>
                  </a:extLst>
                </a:gridCol>
                <a:gridCol w="3376331">
                  <a:extLst>
                    <a:ext uri="{9D8B030D-6E8A-4147-A177-3AD203B41FA5}">
                      <a16:colId xmlns:a16="http://schemas.microsoft.com/office/drawing/2014/main" xmlns="" val="2154464558"/>
                    </a:ext>
                  </a:extLst>
                </a:gridCol>
                <a:gridCol w="2048273">
                  <a:extLst>
                    <a:ext uri="{9D8B030D-6E8A-4147-A177-3AD203B41FA5}">
                      <a16:colId xmlns:a16="http://schemas.microsoft.com/office/drawing/2014/main" xmlns="" val="2727236463"/>
                    </a:ext>
                  </a:extLst>
                </a:gridCol>
              </a:tblGrid>
              <a:tr h="214223">
                <a:tc>
                  <a:txBody>
                    <a:bodyPr/>
                    <a:lstStyle/>
                    <a:p>
                      <a:pPr algn="ctr"/>
                      <a:r>
                        <a:rPr lang="en-US" sz="1400" b="1" baseline="0" dirty="0">
                          <a:solidFill>
                            <a:schemeClr val="tx1"/>
                          </a:solidFill>
                          <a:latin typeface="Arial Narrow" panose="020B0606020202030204" pitchFamily="34" charset="0"/>
                        </a:rPr>
                        <a:t>JUNE 2021</a:t>
                      </a:r>
                      <a:endParaRPr lang="en-US" sz="1400" b="1" dirty="0">
                        <a:solidFill>
                          <a:schemeClr val="tx1"/>
                        </a:solidFill>
                        <a:latin typeface="Arial Narrow" panose="020B0606020202030204" pitchFamily="34" charset="0"/>
                        <a:cs typeface="Arial" panose="020B0604020202020204" pitchFamily="34" charset="0"/>
                      </a:endParaRPr>
                    </a:p>
                  </a:txBody>
                  <a:tcPr/>
                </a:tc>
                <a:tc>
                  <a:txBody>
                    <a:bodyPr/>
                    <a:lstStyle/>
                    <a:p>
                      <a:pPr algn="ctr"/>
                      <a:r>
                        <a:rPr lang="en-US" sz="1400" b="1" dirty="0">
                          <a:solidFill>
                            <a:schemeClr val="tx1"/>
                          </a:solidFill>
                          <a:latin typeface="Arial Narrow" panose="020B0606020202030204" pitchFamily="34" charset="0"/>
                        </a:rPr>
                        <a:t>DECEMBER 2021</a:t>
                      </a:r>
                      <a:endParaRPr lang="en-US" sz="1400" b="1" dirty="0">
                        <a:solidFill>
                          <a:schemeClr val="tx1"/>
                        </a:solidFill>
                        <a:latin typeface="Arial Narrow" panose="020B0606020202030204" pitchFamily="34" charset="0"/>
                        <a:cs typeface="Arial" panose="020B0604020202020204" pitchFamily="34" charset="0"/>
                      </a:endParaRPr>
                    </a:p>
                  </a:txBody>
                  <a:tcPr/>
                </a:tc>
                <a:tc>
                  <a:txBody>
                    <a:bodyPr/>
                    <a:lstStyle/>
                    <a:p>
                      <a:pPr algn="ctr"/>
                      <a:r>
                        <a:rPr lang="en-US" sz="1400" b="1" dirty="0">
                          <a:solidFill>
                            <a:schemeClr val="tx1"/>
                          </a:solidFill>
                          <a:latin typeface="Arial Narrow" panose="020B0606020202030204" pitchFamily="34" charset="0"/>
                        </a:rPr>
                        <a:t>MARCH 2022</a:t>
                      </a:r>
                      <a:endParaRPr lang="en-US" sz="1400" b="1"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xmlns="" val="2761309447"/>
                  </a:ext>
                </a:extLst>
              </a:tr>
              <a:tr h="370840">
                <a:tc>
                  <a:txBody>
                    <a:bodyPr/>
                    <a:lstStyle/>
                    <a:p>
                      <a:pPr algn="just"/>
                      <a:r>
                        <a:rPr lang="en-US" sz="1400" b="1" dirty="0">
                          <a:solidFill>
                            <a:schemeClr val="tx1"/>
                          </a:solidFill>
                          <a:latin typeface="Arial Narrow" panose="020B0606020202030204" pitchFamily="34" charset="0"/>
                        </a:rPr>
                        <a:t>210 864</a:t>
                      </a:r>
                      <a:endParaRPr lang="en-US" sz="1400" b="1" dirty="0">
                        <a:solidFill>
                          <a:schemeClr val="tx1"/>
                        </a:solidFill>
                        <a:latin typeface="Arial Narrow" panose="020B0606020202030204" pitchFamily="34" charset="0"/>
                        <a:cs typeface="Arial" panose="020B0604020202020204" pitchFamily="34" charset="0"/>
                      </a:endParaRPr>
                    </a:p>
                  </a:txBody>
                  <a:tcPr/>
                </a:tc>
                <a:tc>
                  <a:txBody>
                    <a:bodyPr/>
                    <a:lstStyle/>
                    <a:p>
                      <a:pPr algn="ctr"/>
                      <a:r>
                        <a:rPr lang="en-US" sz="1400" b="1" dirty="0">
                          <a:solidFill>
                            <a:schemeClr val="tx1"/>
                          </a:solidFill>
                          <a:latin typeface="Arial Narrow" panose="020B0606020202030204" pitchFamily="34" charset="0"/>
                        </a:rPr>
                        <a:t>72 306</a:t>
                      </a:r>
                      <a:endParaRPr lang="en-US" sz="1400" b="1" dirty="0">
                        <a:solidFill>
                          <a:schemeClr val="tx1"/>
                        </a:solidFill>
                        <a:latin typeface="Arial Narrow" panose="020B0606020202030204" pitchFamily="34" charset="0"/>
                        <a:cs typeface="Arial" panose="020B0604020202020204" pitchFamily="34" charset="0"/>
                      </a:endParaRPr>
                    </a:p>
                  </a:txBody>
                  <a:tcPr/>
                </a:tc>
                <a:tc>
                  <a:txBody>
                    <a:bodyPr/>
                    <a:lstStyle/>
                    <a:p>
                      <a:pPr algn="ctr"/>
                      <a:r>
                        <a:rPr lang="en-US" sz="1400" b="1" dirty="0">
                          <a:solidFill>
                            <a:schemeClr val="tx1"/>
                          </a:solidFill>
                          <a:latin typeface="Arial Narrow" panose="020B0606020202030204" pitchFamily="34" charset="0"/>
                        </a:rPr>
                        <a:t>41 540</a:t>
                      </a:r>
                      <a:endParaRPr lang="en-US" sz="1400" b="1"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xmlns="" val="1516078141"/>
                  </a:ext>
                </a:extLst>
              </a:tr>
              <a:tr h="370840">
                <a:tc>
                  <a:txBody>
                    <a:bodyPr/>
                    <a:lstStyle/>
                    <a:p>
                      <a:pPr algn="just"/>
                      <a:r>
                        <a:rPr lang="en-US" sz="1400" b="1" dirty="0">
                          <a:solidFill>
                            <a:schemeClr val="tx1"/>
                          </a:solidFill>
                          <a:latin typeface="Arial Narrow" panose="020B0606020202030204" pitchFamily="34" charset="0"/>
                        </a:rPr>
                        <a:t>REDUCTION LEVEL</a:t>
                      </a:r>
                      <a:endParaRPr lang="en-US" sz="1400" b="1" dirty="0">
                        <a:solidFill>
                          <a:schemeClr val="tx1"/>
                        </a:solidFill>
                        <a:latin typeface="Arial Narrow" panose="020B0606020202030204" pitchFamily="34" charset="0"/>
                        <a:cs typeface="Arial" panose="020B0604020202020204" pitchFamily="34" charset="0"/>
                      </a:endParaRPr>
                    </a:p>
                  </a:txBody>
                  <a:tcPr/>
                </a:tc>
                <a:tc>
                  <a:txBody>
                    <a:bodyPr/>
                    <a:lstStyle/>
                    <a:p>
                      <a:pPr algn="ctr"/>
                      <a:r>
                        <a:rPr lang="en-US" sz="1400" b="1" dirty="0">
                          <a:solidFill>
                            <a:schemeClr val="tx1"/>
                          </a:solidFill>
                          <a:latin typeface="Arial Narrow" panose="020B0606020202030204" pitchFamily="34" charset="0"/>
                        </a:rPr>
                        <a:t>65%</a:t>
                      </a:r>
                      <a:endParaRPr lang="en-US" sz="1400" b="1" dirty="0">
                        <a:solidFill>
                          <a:schemeClr val="tx1"/>
                        </a:solidFill>
                        <a:latin typeface="Arial Narrow" panose="020B0606020202030204" pitchFamily="34" charset="0"/>
                        <a:cs typeface="Arial" panose="020B0604020202020204" pitchFamily="34" charset="0"/>
                      </a:endParaRPr>
                    </a:p>
                  </a:txBody>
                  <a:tcPr/>
                </a:tc>
                <a:tc>
                  <a:txBody>
                    <a:bodyPr/>
                    <a:lstStyle/>
                    <a:p>
                      <a:pPr algn="ctr"/>
                      <a:r>
                        <a:rPr lang="en-US" sz="1400" b="1" dirty="0">
                          <a:solidFill>
                            <a:schemeClr val="tx1"/>
                          </a:solidFill>
                          <a:latin typeface="Arial Narrow" panose="020B0606020202030204" pitchFamily="34" charset="0"/>
                        </a:rPr>
                        <a:t>76%</a:t>
                      </a:r>
                      <a:endParaRPr lang="en-US" sz="1400" b="1"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xmlns="" val="3001202808"/>
                  </a:ext>
                </a:extLst>
              </a:tr>
            </a:tbl>
          </a:graphicData>
        </a:graphic>
      </p:graphicFrame>
    </p:spTree>
    <p:extLst>
      <p:ext uri="{BB962C8B-B14F-4D97-AF65-F5344CB8AC3E}">
        <p14:creationId xmlns:p14="http://schemas.microsoft.com/office/powerpoint/2010/main" xmlns="" val="1400759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80864" y="139566"/>
            <a:ext cx="9063136" cy="61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latin typeface="Arial" panose="020B0604020202020204" pitchFamily="34" charset="0"/>
              </a:rPr>
              <a:t> </a:t>
            </a:r>
            <a:r>
              <a:rPr lang="en-US" altLang="en-US" sz="2800" b="1" dirty="0">
                <a:latin typeface="Arial Narrow" panose="020B0606020202030204" pitchFamily="34" charset="0"/>
              </a:rPr>
              <a:t>EFFICACY OF THE FORENSIC SCIENCE </a:t>
            </a:r>
          </a:p>
          <a:p>
            <a:pPr algn="ctr" eaLnBrk="1" hangingPunct="1">
              <a:spcBef>
                <a:spcPct val="0"/>
              </a:spcBef>
              <a:buFontTx/>
              <a:buNone/>
            </a:pPr>
            <a:r>
              <a:rPr lang="en-US" altLang="en-US" sz="2800" b="1" dirty="0">
                <a:latin typeface="Arial Narrow" panose="020B0606020202030204" pitchFamily="34" charset="0"/>
              </a:rPr>
              <a:t>LABORATORIES</a:t>
            </a:r>
          </a:p>
        </p:txBody>
      </p:sp>
      <p:sp>
        <p:nvSpPr>
          <p:cNvPr id="32775" name="Slide Number Placeholder 2"/>
          <p:cNvSpPr>
            <a:spLocks noGrp="1"/>
          </p:cNvSpPr>
          <p:nvPr>
            <p:ph type="sldNum" sz="quarter" idx="12"/>
          </p:nvPr>
        </p:nvSpPr>
        <p:spPr bwMode="auto">
          <a:xfrm>
            <a:off x="6876256" y="6525344"/>
            <a:ext cx="2133600" cy="196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800" b="1" smtClean="0">
                <a:solidFill>
                  <a:srgbClr val="898989"/>
                </a:solidFill>
                <a:latin typeface="Arial Narrow" panose="020B0606020202030204" pitchFamily="34" charset="0"/>
              </a:rPr>
              <a:pPr>
                <a:spcBef>
                  <a:spcPct val="0"/>
                </a:spcBef>
                <a:buFontTx/>
                <a:buNone/>
              </a:pPr>
              <a:t>29</a:t>
            </a:fld>
            <a:endParaRPr lang="en-ZA" altLang="en-US" sz="800" b="1" dirty="0">
              <a:solidFill>
                <a:srgbClr val="898989"/>
              </a:solidFill>
              <a:latin typeface="Arial Narrow" panose="020B0606020202030204" pitchFamily="34" charset="0"/>
            </a:endParaRPr>
          </a:p>
        </p:txBody>
      </p:sp>
      <p:sp>
        <p:nvSpPr>
          <p:cNvPr id="7" name="Rectangle 6"/>
          <p:cNvSpPr/>
          <p:nvPr/>
        </p:nvSpPr>
        <p:spPr>
          <a:xfrm>
            <a:off x="80864" y="1085949"/>
            <a:ext cx="8928992"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2" name="Rectangle 1"/>
          <p:cNvSpPr/>
          <p:nvPr/>
        </p:nvSpPr>
        <p:spPr>
          <a:xfrm>
            <a:off x="84825" y="1239838"/>
            <a:ext cx="8830344" cy="5215980"/>
          </a:xfrm>
          <a:prstGeom prst="rect">
            <a:avLst/>
          </a:prstGeom>
        </p:spPr>
        <p:txBody>
          <a:bodyPr wrap="square">
            <a:spAutoFit/>
          </a:bodyPr>
          <a:lstStyle/>
          <a:p>
            <a:pPr marL="285750" indent="-285750" algn="just">
              <a:lnSpc>
                <a:spcPct val="150000"/>
              </a:lnSpc>
              <a:spcBef>
                <a:spcPts val="0"/>
              </a:spcBef>
              <a:spcAft>
                <a:spcPts val="0"/>
              </a:spcAft>
              <a:buSzPct val="100000"/>
              <a:buFont typeface="Arial" panose="020B0604020202020204" pitchFamily="34" charset="0"/>
              <a:buChar char="•"/>
              <a:defRPr sz="2100"/>
            </a:pPr>
            <a:r>
              <a:rPr lang="en-US" sz="1600" b="1" dirty="0">
                <a:latin typeface="Arial Narrow" panose="020B0606020202030204" pitchFamily="34" charset="0"/>
              </a:rPr>
              <a:t>In terms of the capacity of the </a:t>
            </a:r>
            <a:r>
              <a:rPr lang="en-US" sz="1600" b="1" dirty="0" err="1">
                <a:latin typeface="Arial Narrow" panose="020B0606020202030204" pitchFamily="34" charset="0"/>
              </a:rPr>
              <a:t>FSL</a:t>
            </a:r>
            <a:r>
              <a:rPr lang="en-US" sz="1600" b="1" dirty="0">
                <a:latin typeface="Arial Narrow" panose="020B0606020202030204" pitchFamily="34" charset="0"/>
              </a:rPr>
              <a:t>, the following can be noted: </a:t>
            </a:r>
          </a:p>
          <a:p>
            <a:pPr marL="742950" lvl="1" indent="-458788" algn="just">
              <a:lnSpc>
                <a:spcPct val="150000"/>
              </a:lnSpc>
              <a:spcBef>
                <a:spcPts val="0"/>
              </a:spcBef>
              <a:spcAft>
                <a:spcPts val="0"/>
              </a:spcAft>
              <a:buSzPct val="100000"/>
              <a:buFont typeface="Courier New" panose="02070309020205020404" pitchFamily="49" charset="0"/>
              <a:buChar char="o"/>
              <a:defRPr sz="2100"/>
            </a:pPr>
            <a:r>
              <a:rPr lang="en-US" sz="1600" b="1" dirty="0">
                <a:latin typeface="Arial Narrow" panose="020B0606020202030204" pitchFamily="34" charset="0"/>
              </a:rPr>
              <a:t>There are 4 Reference Index (RI) semi-automated lanes (to </a:t>
            </a:r>
            <a:r>
              <a:rPr lang="en-US" sz="1600" b="1" dirty="0" err="1">
                <a:latin typeface="Arial Narrow" panose="020B0606020202030204" pitchFamily="34" charset="0"/>
              </a:rPr>
              <a:t>analyse</a:t>
            </a:r>
            <a:r>
              <a:rPr lang="en-US" sz="1600" b="1" dirty="0">
                <a:latin typeface="Arial Narrow" panose="020B0606020202030204" pitchFamily="34" charset="0"/>
              </a:rPr>
              <a:t> buccal samples) available, which are well equipped and have the capacity to process about 57 000 samples on monthly basis (3 of these are in Cape Town with 29 members and 1 is in Pretoria with 15 members)</a:t>
            </a:r>
          </a:p>
          <a:p>
            <a:pPr marL="742950" lvl="8" indent="-458788" algn="just">
              <a:lnSpc>
                <a:spcPct val="150000"/>
              </a:lnSpc>
              <a:buFont typeface="Courier New" panose="02070309020205020404" pitchFamily="49" charset="0"/>
              <a:buChar char="o"/>
            </a:pPr>
            <a:r>
              <a:rPr lang="en-US" sz="1600" b="1" dirty="0">
                <a:latin typeface="Arial Narrow" panose="020B0606020202030204" pitchFamily="34" charset="0"/>
              </a:rPr>
              <a:t>The current monthly influx of samples being processed stands at  21 000 (8000 from PTA and 13 000 from CT.)</a:t>
            </a:r>
          </a:p>
          <a:p>
            <a:pPr marL="285750" lvl="7" indent="-285750" algn="just">
              <a:lnSpc>
                <a:spcPct val="150000"/>
              </a:lnSpc>
              <a:buFont typeface="Arial" panose="020B0604020202020204" pitchFamily="34" charset="0"/>
              <a:buChar char="•"/>
            </a:pPr>
            <a:r>
              <a:rPr lang="en-US" sz="1600" b="1" dirty="0">
                <a:latin typeface="Arial Narrow" panose="020B0606020202030204" pitchFamily="34" charset="0"/>
              </a:rPr>
              <a:t>The effective functioning of the </a:t>
            </a:r>
            <a:r>
              <a:rPr lang="en-US" sz="1600" b="1" dirty="0" err="1">
                <a:latin typeface="Arial Narrow" panose="020B0606020202030204" pitchFamily="34" charset="0"/>
              </a:rPr>
              <a:t>FSL</a:t>
            </a:r>
            <a:r>
              <a:rPr lang="en-US" sz="1600" b="1" dirty="0">
                <a:latin typeface="Arial Narrow" panose="020B0606020202030204" pitchFamily="34" charset="0"/>
              </a:rPr>
              <a:t> has not yet reached the expected standards, however, the Forensic Oversight and Ethics Board’s (DNA Board) phased approach to monitoring and overseeing progress made in respect of  identified key priority areas, which are, backlog reduction and contract management challenges seems to be yielding some positive results.</a:t>
            </a:r>
          </a:p>
          <a:p>
            <a:pPr marL="285750" lvl="7" indent="-285750" algn="just">
              <a:lnSpc>
                <a:spcPct val="150000"/>
              </a:lnSpc>
              <a:buFont typeface="Arial" panose="020B0604020202020204" pitchFamily="34" charset="0"/>
              <a:buChar char="•"/>
            </a:pPr>
            <a:r>
              <a:rPr lang="en-US" sz="1600" b="1" dirty="0">
                <a:latin typeface="Arial Narrow" panose="020B0606020202030204" pitchFamily="34" charset="0"/>
              </a:rPr>
              <a:t>The CSPS continues to monitor the implementation of recommendations made when evaluating the implementation of the DNA Act</a:t>
            </a:r>
          </a:p>
          <a:p>
            <a:pPr marL="285750" lvl="7" indent="-285750" algn="just">
              <a:lnSpc>
                <a:spcPct val="150000"/>
              </a:lnSpc>
              <a:buFont typeface="Arial" panose="020B0604020202020204" pitchFamily="34" charset="0"/>
              <a:buChar char="•"/>
            </a:pPr>
            <a:r>
              <a:rPr lang="en-US" sz="1600" b="1" dirty="0">
                <a:latin typeface="Arial Narrow" panose="020B0606020202030204" pitchFamily="34" charset="0"/>
              </a:rPr>
              <a:t>The general observation is that </a:t>
            </a:r>
            <a:r>
              <a:rPr lang="en-US" sz="1600" b="1" dirty="0" err="1">
                <a:latin typeface="Arial Narrow" panose="020B0606020202030204" pitchFamily="34" charset="0"/>
              </a:rPr>
              <a:t>stabilisation</a:t>
            </a:r>
            <a:r>
              <a:rPr lang="en-US" sz="1600" b="1" dirty="0">
                <a:latin typeface="Arial Narrow" panose="020B0606020202030204" pitchFamily="34" charset="0"/>
              </a:rPr>
              <a:t> is progressively reached through the filling of senior posts and securing contracts for procurement of consumables and maintenance of equipment.</a:t>
            </a:r>
          </a:p>
        </p:txBody>
      </p:sp>
    </p:spTree>
    <p:extLst>
      <p:ext uri="{BB962C8B-B14F-4D97-AF65-F5344CB8AC3E}">
        <p14:creationId xmlns:p14="http://schemas.microsoft.com/office/powerpoint/2010/main" xmlns="" val="2058338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980728"/>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6085" name="Slide Number Placeholder 2"/>
          <p:cNvSpPr>
            <a:spLocks noGrp="1"/>
          </p:cNvSpPr>
          <p:nvPr>
            <p:ph type="sldNum" sz="quarter" idx="12"/>
          </p:nvPr>
        </p:nvSpPr>
        <p:spPr bwMode="auto">
          <a:xfrm>
            <a:off x="6980214" y="647699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97E098-6ECC-4BF1-8A03-3A3A087A0B30}" type="slidenum">
              <a:rPr lang="en-ZA" altLang="en-US" sz="900" b="1" smtClean="0">
                <a:latin typeface="Arial Narrow" panose="020B0606020202030204" pitchFamily="34" charset="0"/>
              </a:rPr>
              <a:pPr>
                <a:spcBef>
                  <a:spcPct val="0"/>
                </a:spcBef>
                <a:buFontTx/>
                <a:buNone/>
              </a:pPr>
              <a:t>3</a:t>
            </a:fld>
            <a:endParaRPr lang="en-ZA" altLang="en-US" sz="900" b="1" dirty="0">
              <a:latin typeface="Arial Narrow" panose="020B0606020202030204" pitchFamily="34" charset="0"/>
            </a:endParaRPr>
          </a:p>
        </p:txBody>
      </p:sp>
      <p:graphicFrame>
        <p:nvGraphicFramePr>
          <p:cNvPr id="16" name="Table 15"/>
          <p:cNvGraphicFramePr>
            <a:graphicFrameLocks noGrp="1"/>
          </p:cNvGraphicFramePr>
          <p:nvPr/>
        </p:nvGraphicFramePr>
        <p:xfrm>
          <a:off x="107504" y="1148781"/>
          <a:ext cx="8883649" cy="5615999"/>
        </p:xfrm>
        <a:graphic>
          <a:graphicData uri="http://schemas.openxmlformats.org/drawingml/2006/table">
            <a:tbl>
              <a:tblPr firstRow="1" firstCol="1" bandRow="1">
                <a:tableStyleId>{F5AB1C69-6EDB-4FF4-983F-18BD219EF322}</a:tableStyleId>
              </a:tblPr>
              <a:tblGrid>
                <a:gridCol w="3123456">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1080120">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20006"/>
                    </a:ext>
                  </a:extLst>
                </a:gridCol>
                <a:gridCol w="647625">
                  <a:extLst>
                    <a:ext uri="{9D8B030D-6E8A-4147-A177-3AD203B41FA5}">
                      <a16:colId xmlns:a16="http://schemas.microsoft.com/office/drawing/2014/main" xmlns="" val="20007"/>
                    </a:ext>
                  </a:extLst>
                </a:gridCol>
              </a:tblGrid>
              <a:tr h="338198">
                <a:tc gridSpan="8">
                  <a:txBody>
                    <a:bodyPr/>
                    <a:lstStyle/>
                    <a:p>
                      <a:pPr marL="0" marR="0" algn="ctr">
                        <a:lnSpc>
                          <a:spcPct val="150000"/>
                        </a:lnSpc>
                        <a:spcBef>
                          <a:spcPts val="0"/>
                        </a:spcBef>
                        <a:spcAft>
                          <a:spcPts val="0"/>
                        </a:spcAft>
                      </a:pPr>
                      <a:r>
                        <a:rPr lang="en-US" sz="1200" dirty="0">
                          <a:solidFill>
                            <a:schemeClr val="tx1"/>
                          </a:solidFill>
                          <a:effectLst/>
                          <a:latin typeface="Arial Narrow" panose="020B0606020202030204" pitchFamily="34" charset="0"/>
                          <a:cs typeface="Arial" panose="020B0604020202020204" pitchFamily="34" charset="0"/>
                        </a:rPr>
                        <a:t> </a:t>
                      </a:r>
                      <a:r>
                        <a:rPr lang="en-US" sz="1200" dirty="0">
                          <a:solidFill>
                            <a:schemeClr val="bg1"/>
                          </a:solidFill>
                          <a:effectLst/>
                          <a:latin typeface="Arial Narrow" panose="020B0606020202030204" pitchFamily="34" charset="0"/>
                          <a:cs typeface="Arial" panose="020B0604020202020204" pitchFamily="34" charset="0"/>
                        </a:rPr>
                        <a:t>CIVILIAN SECRETARIAT FOR POLICE SERVICE</a:t>
                      </a:r>
                      <a:endParaRPr lang="en-US" sz="1200"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solidFill>
                      <a:srgbClr val="024522"/>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0"/>
                  </a:ext>
                </a:extLst>
              </a:tr>
              <a:tr h="383286">
                <a:tc>
                  <a:txBody>
                    <a:bodyPr/>
                    <a:lstStyle/>
                    <a:p>
                      <a:pPr marL="0" marR="0">
                        <a:lnSpc>
                          <a:spcPct val="150000"/>
                        </a:lnSpc>
                        <a:spcBef>
                          <a:spcPts val="0"/>
                        </a:spcBef>
                        <a:spcAft>
                          <a:spcPts val="0"/>
                        </a:spcAft>
                      </a:pPr>
                      <a:r>
                        <a:rPr lang="en-ZA" sz="1200" dirty="0">
                          <a:solidFill>
                            <a:schemeClr val="tx1"/>
                          </a:solidFill>
                          <a:effectLst/>
                          <a:latin typeface="Arial Narrow" panose="020B0606020202030204" pitchFamily="34" charset="0"/>
                          <a:cs typeface="Arial" panose="020B0604020202020204" pitchFamily="34" charset="0"/>
                        </a:rPr>
                        <a:t>Programme </a:t>
                      </a:r>
                      <a:endPar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gridSpan="3">
                  <a:txBody>
                    <a:bodyPr/>
                    <a:lstStyle/>
                    <a:p>
                      <a:pPr marL="0" marR="0" algn="ctr">
                        <a:lnSpc>
                          <a:spcPct val="100000"/>
                        </a:lnSpc>
                        <a:spcBef>
                          <a:spcPts val="0"/>
                        </a:spcBef>
                        <a:spcAft>
                          <a:spcPts val="0"/>
                        </a:spcAft>
                      </a:pPr>
                      <a:r>
                        <a:rPr lang="en-US" sz="1200" b="1" dirty="0">
                          <a:solidFill>
                            <a:schemeClr val="tx1"/>
                          </a:solidFill>
                          <a:effectLst/>
                          <a:latin typeface="Arial Narrow" panose="020B0606020202030204" pitchFamily="34" charset="0"/>
                          <a:cs typeface="Arial" panose="020B0604020202020204" pitchFamily="34" charset="0"/>
                        </a:rPr>
                        <a:t>Audited outcomes</a:t>
                      </a:r>
                      <a:endParaRPr lang="en-US"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hMerge="1">
                  <a:txBody>
                    <a:bodyPr/>
                    <a:lstStyle/>
                    <a:p>
                      <a:endParaRPr lang="en-US"/>
                    </a:p>
                  </a:txBody>
                  <a:tcPr/>
                </a:tc>
                <a:tc hMerge="1">
                  <a:txBody>
                    <a:bodyPr/>
                    <a:lstStyle/>
                    <a:p>
                      <a:endParaRPr lang="en-US"/>
                    </a:p>
                  </a:txBody>
                  <a:tcPr/>
                </a:tc>
                <a:tc>
                  <a:txBody>
                    <a:bodyPr/>
                    <a:lstStyle/>
                    <a:p>
                      <a:pPr marL="0" marR="0" algn="ctr">
                        <a:lnSpc>
                          <a:spcPct val="100000"/>
                        </a:lnSpc>
                        <a:spcBef>
                          <a:spcPts val="0"/>
                        </a:spcBef>
                        <a:spcAft>
                          <a:spcPts val="0"/>
                        </a:spcAft>
                      </a:pPr>
                      <a:r>
                        <a:rPr lang="en-US" sz="1200" b="1" dirty="0">
                          <a:solidFill>
                            <a:schemeClr val="tx1"/>
                          </a:solidFill>
                          <a:effectLst/>
                          <a:latin typeface="Arial Narrow" panose="020B0606020202030204" pitchFamily="34" charset="0"/>
                          <a:cs typeface="Arial" panose="020B0604020202020204" pitchFamily="34" charset="0"/>
                        </a:rPr>
                        <a:t>Adjusted appropriation</a:t>
                      </a:r>
                      <a:endParaRPr lang="en-US"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gridSpan="3">
                  <a:txBody>
                    <a:bodyPr/>
                    <a:lstStyle/>
                    <a:p>
                      <a:pPr marL="0" marR="0" algn="ctr">
                        <a:lnSpc>
                          <a:spcPct val="100000"/>
                        </a:lnSpc>
                        <a:spcBef>
                          <a:spcPts val="0"/>
                        </a:spcBef>
                        <a:spcAft>
                          <a:spcPts val="0"/>
                        </a:spcAft>
                      </a:pPr>
                      <a:r>
                        <a:rPr lang="en-US" sz="1200" b="1" dirty="0">
                          <a:solidFill>
                            <a:schemeClr val="tx1"/>
                          </a:solidFill>
                          <a:effectLst/>
                          <a:latin typeface="Arial Narrow" panose="020B0606020202030204" pitchFamily="34" charset="0"/>
                          <a:cs typeface="Arial" panose="020B0604020202020204" pitchFamily="34" charset="0"/>
                        </a:rPr>
                        <a:t>Medium-term expenditure estimate</a:t>
                      </a:r>
                      <a:endParaRPr lang="en-US"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50866">
                <a:tc>
                  <a:txBody>
                    <a:bodyPr/>
                    <a:lstStyle/>
                    <a:p>
                      <a:pPr marL="0" marR="0">
                        <a:lnSpc>
                          <a:spcPct val="150000"/>
                        </a:lnSpc>
                        <a:spcBef>
                          <a:spcPts val="0"/>
                        </a:spcBef>
                        <a:spcAft>
                          <a:spcPts val="0"/>
                        </a:spcAft>
                      </a:pPr>
                      <a:r>
                        <a:rPr lang="en-ZA" sz="1200" dirty="0">
                          <a:solidFill>
                            <a:schemeClr val="tx1"/>
                          </a:solidFill>
                          <a:effectLst/>
                          <a:latin typeface="Arial Narrow" panose="020B0606020202030204" pitchFamily="34" charset="0"/>
                          <a:cs typeface="Arial" panose="020B0604020202020204" pitchFamily="34" charset="0"/>
                        </a:rPr>
                        <a:t>R thousand </a:t>
                      </a:r>
                      <a:endPar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a:txBody>
                    <a:bodyPr/>
                    <a:lstStyle/>
                    <a:p>
                      <a:pPr marL="0" marR="0" algn="r">
                        <a:lnSpc>
                          <a:spcPct val="115000"/>
                        </a:lnSpc>
                        <a:spcBef>
                          <a:spcPts val="0"/>
                        </a:spcBef>
                        <a:spcAft>
                          <a:spcPts val="0"/>
                        </a:spcAft>
                      </a:pPr>
                      <a:r>
                        <a:rPr lang="en-ZA" sz="12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2018/19</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ZA" sz="12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2019/20</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ZA" sz="12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2020/2021</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ZA" sz="12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2021/22</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ZA" sz="12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2022/23</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ZA" sz="12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2023/24</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ZA" sz="12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2024/25</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87464">
                <a:tc>
                  <a:txBody>
                    <a:bodyPr/>
                    <a:lstStyle/>
                    <a:p>
                      <a:pPr>
                        <a:lnSpc>
                          <a:spcPct val="150000"/>
                        </a:lnSpc>
                        <a:spcAft>
                          <a:spcPts val="0"/>
                        </a:spcAft>
                      </a:pPr>
                      <a:endParaRPr lang="en-US" sz="1200" dirty="0">
                        <a:solidFill>
                          <a:schemeClr val="tx1"/>
                        </a:solidFill>
                        <a:effectLst/>
                        <a:latin typeface="Arial Narrow" panose="020B0606020202030204" pitchFamily="34" charset="0"/>
                        <a:cs typeface="Arial" panose="020B0604020202020204" pitchFamily="34" charset="0"/>
                      </a:endParaRPr>
                    </a:p>
                  </a:txBody>
                  <a:tcPr marL="53065" marR="53065" marT="0" marB="0" anchor="ctr">
                    <a:solidFill>
                      <a:srgbClr val="CEE3A2"/>
                    </a:solidFill>
                  </a:tcPr>
                </a:tc>
                <a:tc>
                  <a:txBody>
                    <a:bodyPr/>
                    <a:lstStyle/>
                    <a:p>
                      <a:pPr marL="0" marR="0" algn="r">
                        <a:lnSpc>
                          <a:spcPct val="115000"/>
                        </a:lnSpc>
                        <a:spcBef>
                          <a:spcPts val="0"/>
                        </a:spcBef>
                        <a:spcAft>
                          <a:spcPts val="0"/>
                        </a:spcAft>
                      </a:pPr>
                      <a:r>
                        <a:rPr lang="en-ZA" sz="12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R'000</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0"/>
                        </a:spcAft>
                      </a:pPr>
                      <a:r>
                        <a:rPr lang="en-ZA" sz="12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R'000</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0"/>
                        </a:spcAft>
                      </a:pPr>
                      <a:r>
                        <a:rPr lang="en-ZA" sz="12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R'000</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0"/>
                        </a:spcAft>
                      </a:pPr>
                      <a:r>
                        <a:rPr lang="en-ZA" sz="12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R'000</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0"/>
                        </a:spcAft>
                      </a:pPr>
                      <a:r>
                        <a:rPr lang="en-ZA" sz="12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R’000</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0"/>
                        </a:spcAft>
                      </a:pPr>
                      <a:r>
                        <a:rPr lang="en-ZA" sz="12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R’000</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0"/>
                        </a:spcAft>
                      </a:pPr>
                      <a:r>
                        <a:rPr lang="en-ZA" sz="12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R’000</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extLst>
                  <a:ext uri="{0D108BD9-81ED-4DB2-BD59-A6C34878D82A}">
                    <a16:rowId xmlns:a16="http://schemas.microsoft.com/office/drawing/2014/main" xmlns="" val="10003"/>
                  </a:ext>
                </a:extLst>
              </a:tr>
              <a:tr h="251199">
                <a:tc>
                  <a:txBody>
                    <a:bodyPr/>
                    <a:lstStyle/>
                    <a:p>
                      <a:pPr marL="0" marR="0">
                        <a:lnSpc>
                          <a:spcPct val="150000"/>
                        </a:lnSpc>
                        <a:spcBef>
                          <a:spcPts val="0"/>
                        </a:spcBef>
                        <a:spcAft>
                          <a:spcPts val="0"/>
                        </a:spcAft>
                      </a:pPr>
                      <a:r>
                        <a:rPr lang="en-ZA" sz="1200" b="0" dirty="0">
                          <a:solidFill>
                            <a:schemeClr val="tx1"/>
                          </a:solidFill>
                          <a:effectLst/>
                          <a:latin typeface="Arial Narrow" panose="020B0606020202030204" pitchFamily="34" charset="0"/>
                          <a:cs typeface="Arial" panose="020B0604020202020204" pitchFamily="34" charset="0"/>
                        </a:rPr>
                        <a:t>Administration</a:t>
                      </a:r>
                      <a:endParaRPr lang="en-US"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53 072</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61 844</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60 947 </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66 492 </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67 125 </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67 245</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71 252</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39554">
                <a:tc>
                  <a:txBody>
                    <a:bodyPr/>
                    <a:lstStyle/>
                    <a:p>
                      <a:pPr marL="0" marR="0">
                        <a:lnSpc>
                          <a:spcPct val="100000"/>
                        </a:lnSpc>
                        <a:spcBef>
                          <a:spcPts val="0"/>
                        </a:spcBef>
                        <a:spcAft>
                          <a:spcPts val="0"/>
                        </a:spcAft>
                      </a:pPr>
                      <a:r>
                        <a:rPr lang="en-ZA" sz="1200" b="0" dirty="0">
                          <a:solidFill>
                            <a:schemeClr val="tx1"/>
                          </a:solidFill>
                          <a:effectLst/>
                          <a:latin typeface="Arial Narrow" panose="020B0606020202030204" pitchFamily="34" charset="0"/>
                          <a:cs typeface="Arial" panose="020B0604020202020204" pitchFamily="34" charset="0"/>
                        </a:rPr>
                        <a:t>Inter-Sectoral Coordination and Strategic Partnerships</a:t>
                      </a:r>
                      <a:endParaRPr lang="en-US"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21 976</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26 807</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23 290 </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25 693 </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25 917 </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25 964</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27 467</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extLst>
                  <a:ext uri="{0D108BD9-81ED-4DB2-BD59-A6C34878D82A}">
                    <a16:rowId xmlns:a16="http://schemas.microsoft.com/office/drawing/2014/main" xmlns="" val="10005"/>
                  </a:ext>
                </a:extLst>
              </a:tr>
              <a:tr h="251199">
                <a:tc>
                  <a:txBody>
                    <a:bodyPr/>
                    <a:lstStyle/>
                    <a:p>
                      <a:pPr marL="0" marR="0">
                        <a:lnSpc>
                          <a:spcPct val="150000"/>
                        </a:lnSpc>
                        <a:spcBef>
                          <a:spcPts val="0"/>
                        </a:spcBef>
                        <a:spcAft>
                          <a:spcPts val="0"/>
                        </a:spcAft>
                      </a:pPr>
                      <a:r>
                        <a:rPr lang="en-ZA" sz="1200" b="0" dirty="0">
                          <a:solidFill>
                            <a:schemeClr val="tx1"/>
                          </a:solidFill>
                          <a:effectLst/>
                          <a:latin typeface="Arial Narrow" panose="020B0606020202030204" pitchFamily="34" charset="0"/>
                          <a:cs typeface="Arial" panose="020B0604020202020204" pitchFamily="34" charset="0"/>
                        </a:rPr>
                        <a:t>Legislation and Policy Development </a:t>
                      </a:r>
                      <a:endParaRPr lang="en-US"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20 386</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20 000</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22 202 </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23 221 </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23 388 </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23 422</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24 237</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251199">
                <a:tc>
                  <a:txBody>
                    <a:bodyPr/>
                    <a:lstStyle/>
                    <a:p>
                      <a:pPr marL="0" marR="0">
                        <a:lnSpc>
                          <a:spcPct val="150000"/>
                        </a:lnSpc>
                        <a:spcBef>
                          <a:spcPts val="0"/>
                        </a:spcBef>
                        <a:spcAft>
                          <a:spcPts val="0"/>
                        </a:spcAft>
                      </a:pPr>
                      <a:r>
                        <a:rPr lang="en-ZA" sz="1200" b="0" dirty="0">
                          <a:solidFill>
                            <a:schemeClr val="tx1"/>
                          </a:solidFill>
                          <a:effectLst/>
                          <a:latin typeface="Arial Narrow" panose="020B0606020202030204" pitchFamily="34" charset="0"/>
                          <a:cs typeface="Arial" panose="020B0604020202020204" pitchFamily="34" charset="0"/>
                        </a:rPr>
                        <a:t>Civilian Oversight, Monitoring and Evaluation</a:t>
                      </a:r>
                      <a:endParaRPr lang="en-US"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28 430</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28 783</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30 729 </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33 555 </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33 798</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33 858</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34 289</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extLst>
                  <a:ext uri="{0D108BD9-81ED-4DB2-BD59-A6C34878D82A}">
                    <a16:rowId xmlns:a16="http://schemas.microsoft.com/office/drawing/2014/main" xmlns="" val="10007"/>
                  </a:ext>
                </a:extLst>
              </a:tr>
              <a:tr h="250866">
                <a:tc>
                  <a:txBody>
                    <a:bodyPr/>
                    <a:lstStyle/>
                    <a:p>
                      <a:pPr marL="0" marR="0">
                        <a:lnSpc>
                          <a:spcPct val="150000"/>
                        </a:lnSpc>
                        <a:spcBef>
                          <a:spcPts val="0"/>
                        </a:spcBef>
                        <a:spcAft>
                          <a:spcPts val="0"/>
                        </a:spcAft>
                      </a:pPr>
                      <a:r>
                        <a:rPr lang="en-ZA" sz="1200" dirty="0">
                          <a:solidFill>
                            <a:schemeClr val="tx1"/>
                          </a:solidFill>
                          <a:effectLst/>
                          <a:latin typeface="Arial Narrow" panose="020B0606020202030204" pitchFamily="34" charset="0"/>
                          <a:cs typeface="Arial" panose="020B0604020202020204" pitchFamily="34" charset="0"/>
                        </a:rPr>
                        <a:t>TOTAL</a:t>
                      </a:r>
                      <a:endPar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Calibri" panose="020F0502020204030204" pitchFamily="34" charset="0"/>
                          <a:cs typeface="Calibri" panose="020F0502020204030204" pitchFamily="34" charset="0"/>
                        </a:rPr>
                        <a:t>123 864</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137 434</a:t>
                      </a:r>
                      <a:endParaRPr lang="en-US"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137</a:t>
                      </a:r>
                      <a:r>
                        <a:rPr lang="en-ZA" sz="1200" b="1" baseline="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168</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148 961</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150 228</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150 489</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157 245</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r h="239554">
                <a:tc>
                  <a:txBody>
                    <a:bodyPr/>
                    <a:lstStyle/>
                    <a:p>
                      <a:pPr marL="0" marR="0">
                        <a:lnSpc>
                          <a:spcPct val="100000"/>
                        </a:lnSpc>
                        <a:spcBef>
                          <a:spcPts val="0"/>
                        </a:spcBef>
                        <a:spcAft>
                          <a:spcPts val="0"/>
                        </a:spcAft>
                      </a:pPr>
                      <a:r>
                        <a:rPr lang="en-ZA" sz="1200" b="1" kern="1200" dirty="0">
                          <a:solidFill>
                            <a:schemeClr val="tx1"/>
                          </a:solidFill>
                          <a:effectLst/>
                          <a:latin typeface="Arial Narrow" panose="020B0606020202030204" pitchFamily="34" charset="0"/>
                          <a:ea typeface="+mn-ea"/>
                          <a:cs typeface="+mn-cs"/>
                        </a:rPr>
                        <a:t>Change to 2020/21 budget and MTEF estimates</a:t>
                      </a:r>
                      <a:endParaRPr lang="en-US"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a:txBody>
                    <a:bodyPr/>
                    <a:lstStyle/>
                    <a:p>
                      <a:pPr algn="r"/>
                      <a:r>
                        <a:rPr lang="en-US" sz="1200" dirty="0">
                          <a:solidFill>
                            <a:schemeClr val="tx1"/>
                          </a:solidFill>
                          <a:latin typeface="Arial Narrow" panose="020B0606020202030204" pitchFamily="34" charset="0"/>
                        </a:rPr>
                        <a:t>-</a:t>
                      </a:r>
                    </a:p>
                  </a:txBody>
                  <a:tcPr marL="53065" marR="53065" marT="0" marB="0" anchor="ctr">
                    <a:solidFill>
                      <a:srgbClr val="CEE3A2"/>
                    </a:solidFill>
                  </a:tcPr>
                </a:tc>
                <a:tc>
                  <a:txBody>
                    <a:bodyPr/>
                    <a:lstStyle/>
                    <a:p>
                      <a:pPr algn="r"/>
                      <a:r>
                        <a:rPr lang="en-US" sz="1200" dirty="0">
                          <a:solidFill>
                            <a:schemeClr val="tx1"/>
                          </a:solidFill>
                          <a:latin typeface="Arial Narrow" panose="020B0606020202030204" pitchFamily="34" charset="0"/>
                        </a:rPr>
                        <a:t>-</a:t>
                      </a:r>
                    </a:p>
                  </a:txBody>
                  <a:tcPr marL="53065" marR="53065" marT="0" marB="0" anchor="ctr">
                    <a:solidFill>
                      <a:srgbClr val="CEE3A2"/>
                    </a:solidFill>
                  </a:tcPr>
                </a:tc>
                <a:tc>
                  <a:txBody>
                    <a:bodyPr/>
                    <a:lstStyle/>
                    <a:p>
                      <a:pPr algn="r"/>
                      <a:r>
                        <a:rPr lang="en-ZA" sz="1200" kern="1200" dirty="0">
                          <a:solidFill>
                            <a:schemeClr val="tx1"/>
                          </a:solidFill>
                          <a:effectLst/>
                          <a:latin typeface="Arial Narrow" panose="020B0606020202030204" pitchFamily="34" charset="0"/>
                          <a:ea typeface="+mn-ea"/>
                          <a:cs typeface="+mn-cs"/>
                        </a:rPr>
                        <a:t>(19</a:t>
                      </a:r>
                      <a:r>
                        <a:rPr lang="en-ZA" sz="1200" kern="1200" baseline="0" dirty="0">
                          <a:solidFill>
                            <a:schemeClr val="tx1"/>
                          </a:solidFill>
                          <a:effectLst/>
                          <a:latin typeface="Arial Narrow" panose="020B0606020202030204" pitchFamily="34" charset="0"/>
                          <a:ea typeface="+mn-ea"/>
                          <a:cs typeface="+mn-cs"/>
                        </a:rPr>
                        <a:t> 144</a:t>
                      </a:r>
                      <a:r>
                        <a:rPr lang="en-ZA" sz="1200" kern="1200" dirty="0">
                          <a:solidFill>
                            <a:schemeClr val="tx1"/>
                          </a:solidFill>
                          <a:effectLst/>
                          <a:latin typeface="Arial Narrow" panose="020B0606020202030204" pitchFamily="34" charset="0"/>
                          <a:ea typeface="+mn-ea"/>
                          <a:cs typeface="+mn-cs"/>
                        </a:rPr>
                        <a:t>)</a:t>
                      </a:r>
                      <a:endParaRPr lang="en-US" sz="1200" dirty="0">
                        <a:solidFill>
                          <a:schemeClr val="tx1"/>
                        </a:solidFill>
                        <a:latin typeface="Arial Narrow" panose="020B0606020202030204" pitchFamily="34" charset="0"/>
                      </a:endParaRPr>
                    </a:p>
                  </a:txBody>
                  <a:tcPr marL="53065" marR="53065" marT="0" marB="0" anchor="ctr">
                    <a:solidFill>
                      <a:srgbClr val="CEE3A2"/>
                    </a:solidFill>
                  </a:tcPr>
                </a:tc>
                <a:tc>
                  <a:txBody>
                    <a:bodyPr/>
                    <a:lstStyle/>
                    <a:p>
                      <a:pPr algn="r"/>
                      <a:r>
                        <a:rPr lang="en-US" sz="1200" dirty="0">
                          <a:solidFill>
                            <a:schemeClr val="tx1"/>
                          </a:solidFill>
                          <a:latin typeface="Arial Narrow" panose="020B0606020202030204" pitchFamily="34" charset="0"/>
                        </a:rPr>
                        <a:t>-</a:t>
                      </a:r>
                    </a:p>
                  </a:txBody>
                  <a:tcPr marL="53065" marR="53065" marT="0" marB="0" anchor="ctr">
                    <a:solidFill>
                      <a:srgbClr val="CEE3A2"/>
                    </a:solidFill>
                  </a:tcPr>
                </a:tc>
                <a:tc>
                  <a:txBody>
                    <a:bodyPr/>
                    <a:lstStyle/>
                    <a:p>
                      <a:pPr algn="r"/>
                      <a:r>
                        <a:rPr lang="en-US" sz="1200" dirty="0">
                          <a:solidFill>
                            <a:schemeClr val="tx1"/>
                          </a:solidFill>
                          <a:latin typeface="Arial Narrow" panose="020B0606020202030204" pitchFamily="34" charset="0"/>
                        </a:rPr>
                        <a:t>-</a:t>
                      </a:r>
                    </a:p>
                  </a:txBody>
                  <a:tcPr marL="53065" marR="53065" marT="0" marB="0" anchor="ctr">
                    <a:solidFill>
                      <a:srgbClr val="CEE3A2"/>
                    </a:solidFill>
                  </a:tcPr>
                </a:tc>
                <a:tc>
                  <a:txBody>
                    <a:bodyPr/>
                    <a:lstStyle/>
                    <a:p>
                      <a:pPr algn="r"/>
                      <a:r>
                        <a:rPr lang="en-US" sz="1200" dirty="0">
                          <a:solidFill>
                            <a:schemeClr val="tx1"/>
                          </a:solidFill>
                          <a:latin typeface="Arial Narrow" panose="020B0606020202030204" pitchFamily="34" charset="0"/>
                        </a:rPr>
                        <a:t>-</a:t>
                      </a:r>
                    </a:p>
                  </a:txBody>
                  <a:tcPr marL="53065" marR="53065"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extLst>
                  <a:ext uri="{0D108BD9-81ED-4DB2-BD59-A6C34878D82A}">
                    <a16:rowId xmlns:a16="http://schemas.microsoft.com/office/drawing/2014/main" xmlns="" val="10009"/>
                  </a:ext>
                </a:extLst>
              </a:tr>
              <a:tr h="250866">
                <a:tc>
                  <a:txBody>
                    <a:bodyPr/>
                    <a:lstStyle/>
                    <a:p>
                      <a:pPr marL="0" marR="0" algn="r">
                        <a:lnSpc>
                          <a:spcPct val="150000"/>
                        </a:lnSpc>
                        <a:spcBef>
                          <a:spcPts val="0"/>
                        </a:spcBef>
                        <a:spcAft>
                          <a:spcPts val="0"/>
                        </a:spcAft>
                      </a:pPr>
                      <a:r>
                        <a:rPr lang="en-ZA" sz="1200" dirty="0">
                          <a:solidFill>
                            <a:schemeClr val="tx1"/>
                          </a:solidFill>
                          <a:effectLst/>
                          <a:latin typeface="Arial Narrow" panose="020B0606020202030204" pitchFamily="34" charset="0"/>
                          <a:cs typeface="Arial" panose="020B0604020202020204" pitchFamily="34" charset="0"/>
                        </a:rPr>
                        <a:t> </a:t>
                      </a:r>
                      <a:endPar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gridSpan="6">
                  <a:txBody>
                    <a:bodyPr/>
                    <a:lstStyle/>
                    <a:p>
                      <a:pPr algn="r"/>
                      <a:endParaRPr lang="en-ZA" sz="1200" dirty="0">
                        <a:solidFill>
                          <a:schemeClr val="tx1"/>
                        </a:solidFill>
                        <a:latin typeface="Arial Narrow" panose="020B0606020202030204" pitchFamily="34" charset="0"/>
                      </a:endParaRPr>
                    </a:p>
                  </a:txBody>
                  <a:tcPr marL="53065" marR="5306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a:endParaRPr lang="en-US" sz="1200">
                        <a:solidFill>
                          <a:schemeClr val="tx1"/>
                        </a:solidFill>
                        <a:latin typeface="Arial Narrow" panose="020B0606020202030204" pitchFamily="34" charset="0"/>
                      </a:endParaRPr>
                    </a:p>
                  </a:txBody>
                  <a:tcPr marL="68580" marR="68580" marT="0" marB="0" anchor="ctr"/>
                </a:tc>
                <a:extLst>
                  <a:ext uri="{0D108BD9-81ED-4DB2-BD59-A6C34878D82A}">
                    <a16:rowId xmlns:a16="http://schemas.microsoft.com/office/drawing/2014/main" xmlns="" val="10010"/>
                  </a:ext>
                </a:extLst>
              </a:tr>
              <a:tr h="287463">
                <a:tc>
                  <a:txBody>
                    <a:bodyPr/>
                    <a:lstStyle/>
                    <a:p>
                      <a:pPr marL="0" marR="0">
                        <a:lnSpc>
                          <a:spcPct val="150000"/>
                        </a:lnSpc>
                        <a:spcBef>
                          <a:spcPts val="0"/>
                        </a:spcBef>
                        <a:spcAft>
                          <a:spcPts val="0"/>
                        </a:spcAft>
                      </a:pPr>
                      <a:r>
                        <a:rPr lang="en-ZA" sz="1200" dirty="0">
                          <a:solidFill>
                            <a:schemeClr val="tx1"/>
                          </a:solidFill>
                          <a:effectLst/>
                          <a:latin typeface="Arial Narrow" panose="020B0606020202030204" pitchFamily="34" charset="0"/>
                          <a:cs typeface="Arial" panose="020B0604020202020204" pitchFamily="34" charset="0"/>
                        </a:rPr>
                        <a:t>Economic classification </a:t>
                      </a:r>
                      <a:endPar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gridSpan="6">
                  <a:txBody>
                    <a:bodyPr/>
                    <a:lstStyle/>
                    <a:p>
                      <a:pPr algn="r"/>
                      <a:endParaRPr lang="en-ZA" sz="1200" dirty="0">
                        <a:solidFill>
                          <a:schemeClr val="tx1"/>
                        </a:solidFill>
                        <a:latin typeface="Arial Narrow" panose="020B0606020202030204" pitchFamily="34" charset="0"/>
                      </a:endParaRPr>
                    </a:p>
                  </a:txBody>
                  <a:tcPr marL="53065" marR="53065" marT="0" marB="0" anchor="ctr">
                    <a:solidFill>
                      <a:srgbClr val="CEE3A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a:endParaRPr lang="en-US" sz="1200" dirty="0">
                        <a:solidFill>
                          <a:schemeClr val="tx1"/>
                        </a:solidFill>
                        <a:latin typeface="Arial Narrow" panose="020B0606020202030204" pitchFamily="34" charset="0"/>
                      </a:endParaRPr>
                    </a:p>
                  </a:txBody>
                  <a:tcPr marL="68580" marR="68580" marT="0" marB="0" anchor="ctr">
                    <a:solidFill>
                      <a:srgbClr val="CEE3A2"/>
                    </a:solidFill>
                  </a:tcPr>
                </a:tc>
                <a:extLst>
                  <a:ext uri="{0D108BD9-81ED-4DB2-BD59-A6C34878D82A}">
                    <a16:rowId xmlns:a16="http://schemas.microsoft.com/office/drawing/2014/main" xmlns="" val="10011"/>
                  </a:ext>
                </a:extLst>
              </a:tr>
              <a:tr h="256519">
                <a:tc>
                  <a:txBody>
                    <a:bodyPr/>
                    <a:lstStyle/>
                    <a:p>
                      <a:pPr marL="0" marR="0">
                        <a:lnSpc>
                          <a:spcPct val="150000"/>
                        </a:lnSpc>
                        <a:spcBef>
                          <a:spcPts val="0"/>
                        </a:spcBef>
                        <a:spcAft>
                          <a:spcPts val="0"/>
                        </a:spcAft>
                      </a:pPr>
                      <a:r>
                        <a:rPr lang="en-ZA" sz="1200" dirty="0">
                          <a:solidFill>
                            <a:schemeClr val="tx1"/>
                          </a:solidFill>
                          <a:effectLst/>
                          <a:latin typeface="Arial Narrow" panose="020B0606020202030204" pitchFamily="34" charset="0"/>
                          <a:cs typeface="Arial" panose="020B0604020202020204" pitchFamily="34" charset="0"/>
                        </a:rPr>
                        <a:t>Current payments </a:t>
                      </a:r>
                      <a:endPar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122 758</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135 472</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135</a:t>
                      </a:r>
                      <a:r>
                        <a:rPr lang="en-ZA" sz="1200" b="1" baseline="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009</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146 830</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147 987</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148 148</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151 533</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2"/>
                  </a:ext>
                </a:extLst>
              </a:tr>
              <a:tr h="250866">
                <a:tc>
                  <a:txBody>
                    <a:bodyPr/>
                    <a:lstStyle/>
                    <a:p>
                      <a:pPr marL="118110" marR="0">
                        <a:lnSpc>
                          <a:spcPct val="150000"/>
                        </a:lnSpc>
                        <a:spcBef>
                          <a:spcPts val="0"/>
                        </a:spcBef>
                        <a:spcAft>
                          <a:spcPts val="0"/>
                        </a:spcAft>
                        <a:tabLst>
                          <a:tab pos="118110" algn="l"/>
                        </a:tabLst>
                      </a:pPr>
                      <a:r>
                        <a:rPr lang="en-ZA" sz="1200" dirty="0">
                          <a:solidFill>
                            <a:schemeClr val="tx1"/>
                          </a:solidFill>
                          <a:effectLst/>
                          <a:latin typeface="Arial Narrow" panose="020B0606020202030204" pitchFamily="34" charset="0"/>
                          <a:cs typeface="Arial" panose="020B0604020202020204" pitchFamily="34" charset="0"/>
                        </a:rPr>
                        <a:t>	Compensation of employees</a:t>
                      </a:r>
                      <a:endPar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91 446</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97 997</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104 788</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103 839</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103 744</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103 740</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109 906</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extLst>
                  <a:ext uri="{0D108BD9-81ED-4DB2-BD59-A6C34878D82A}">
                    <a16:rowId xmlns:a16="http://schemas.microsoft.com/office/drawing/2014/main" xmlns="" val="10013"/>
                  </a:ext>
                </a:extLst>
              </a:tr>
              <a:tr h="256519">
                <a:tc>
                  <a:txBody>
                    <a:bodyPr/>
                    <a:lstStyle/>
                    <a:p>
                      <a:pPr marL="118110" marR="0">
                        <a:lnSpc>
                          <a:spcPct val="150000"/>
                        </a:lnSpc>
                        <a:spcBef>
                          <a:spcPts val="0"/>
                        </a:spcBef>
                        <a:spcAft>
                          <a:spcPts val="0"/>
                        </a:spcAft>
                        <a:tabLst>
                          <a:tab pos="118110" algn="l"/>
                        </a:tabLst>
                      </a:pPr>
                      <a:r>
                        <a:rPr lang="en-ZA" sz="1200" dirty="0">
                          <a:solidFill>
                            <a:schemeClr val="tx1"/>
                          </a:solidFill>
                          <a:effectLst/>
                          <a:latin typeface="Arial Narrow" panose="020B0606020202030204" pitchFamily="34" charset="0"/>
                          <a:cs typeface="Arial" panose="020B0604020202020204" pitchFamily="34" charset="0"/>
                        </a:rPr>
                        <a:t>	Goods and services</a:t>
                      </a:r>
                      <a:endPar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31 312</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37 475</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30</a:t>
                      </a:r>
                      <a:r>
                        <a:rPr lang="en-ZA" sz="1200" baseline="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221</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43 088</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44 243</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44 408</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41 627</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4"/>
                  </a:ext>
                </a:extLst>
              </a:tr>
              <a:tr h="256519">
                <a:tc>
                  <a:txBody>
                    <a:bodyPr/>
                    <a:lstStyle/>
                    <a:p>
                      <a:pPr marL="0" marR="0">
                        <a:lnSpc>
                          <a:spcPct val="150000"/>
                        </a:lnSpc>
                        <a:spcBef>
                          <a:spcPts val="0"/>
                        </a:spcBef>
                        <a:spcAft>
                          <a:spcPts val="0"/>
                        </a:spcAft>
                        <a:tabLst>
                          <a:tab pos="118110" algn="l"/>
                        </a:tabLst>
                      </a:pPr>
                      <a:r>
                        <a:rPr lang="en-ZA" sz="1200" dirty="0">
                          <a:solidFill>
                            <a:schemeClr val="tx1"/>
                          </a:solidFill>
                          <a:effectLst/>
                          <a:latin typeface="Arial Narrow" panose="020B0606020202030204" pitchFamily="34" charset="0"/>
                          <a:cs typeface="Arial" panose="020B0604020202020204" pitchFamily="34" charset="0"/>
                        </a:rPr>
                        <a:t>Interest and rent on land</a:t>
                      </a:r>
                      <a:endPar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Arial Narrow" panose="020B0606020202030204" pitchFamily="34" charset="0"/>
                        </a:rPr>
                        <a:t>-</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Arial Narrow" panose="020B0606020202030204" pitchFamily="34" charset="0"/>
                        </a:rPr>
                        <a:t>-</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algn="r"/>
                      <a:r>
                        <a:rPr lang="en-US" sz="1200" dirty="0">
                          <a:solidFill>
                            <a:schemeClr val="tx1"/>
                          </a:solidFill>
                          <a:latin typeface="Arial Narrow" panose="020B0606020202030204" pitchFamily="34" charset="0"/>
                        </a:rPr>
                        <a:t>-</a:t>
                      </a:r>
                    </a:p>
                  </a:txBody>
                  <a:tcPr marL="68580" marR="68580" marT="0" marB="0" anchor="ctr">
                    <a:solidFill>
                      <a:srgbClr val="CEE3A2"/>
                    </a:solidFill>
                  </a:tcPr>
                </a:tc>
                <a:extLst>
                  <a:ext uri="{0D108BD9-81ED-4DB2-BD59-A6C34878D82A}">
                    <a16:rowId xmlns:a16="http://schemas.microsoft.com/office/drawing/2014/main" xmlns="" val="10015"/>
                  </a:ext>
                </a:extLst>
              </a:tr>
              <a:tr h="256519">
                <a:tc>
                  <a:txBody>
                    <a:bodyPr/>
                    <a:lstStyle/>
                    <a:p>
                      <a:pPr marL="0" marR="0">
                        <a:lnSpc>
                          <a:spcPct val="150000"/>
                        </a:lnSpc>
                        <a:spcBef>
                          <a:spcPts val="0"/>
                        </a:spcBef>
                        <a:spcAft>
                          <a:spcPts val="0"/>
                        </a:spcAft>
                      </a:pPr>
                      <a:r>
                        <a:rPr lang="en-ZA" sz="1200" dirty="0">
                          <a:solidFill>
                            <a:schemeClr val="tx1"/>
                          </a:solidFill>
                          <a:effectLst/>
                          <a:latin typeface="Arial Narrow" panose="020B0606020202030204" pitchFamily="34" charset="0"/>
                          <a:cs typeface="Arial" panose="020B0604020202020204" pitchFamily="34" charset="0"/>
                        </a:rPr>
                        <a:t>Transfers and subsidies</a:t>
                      </a:r>
                      <a:endPar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127</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597</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688</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210</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217</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226</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ZA" sz="1200" b="1" kern="1200" dirty="0">
                          <a:solidFill>
                            <a:schemeClr val="tx1"/>
                          </a:solidFill>
                          <a:effectLst/>
                          <a:latin typeface="Arial Narrow" panose="020B0606020202030204" pitchFamily="34" charset="0"/>
                          <a:ea typeface="+mn-ea"/>
                          <a:cs typeface="+mn-cs"/>
                        </a:rPr>
                        <a:t>227</a:t>
                      </a:r>
                      <a:endParaRPr lang="en-US" sz="1200" dirty="0">
                        <a:solidFill>
                          <a:schemeClr val="tx1"/>
                        </a:solidFill>
                        <a:latin typeface="Arial Narrow" panose="020B0606020202030204" pitchFamily="34" charset="0"/>
                      </a:endParaRPr>
                    </a:p>
                  </a:txBody>
                  <a:tcPr marL="68580" marR="68580" marT="0" marB="0" anchor="ctr"/>
                </a:tc>
                <a:extLst>
                  <a:ext uri="{0D108BD9-81ED-4DB2-BD59-A6C34878D82A}">
                    <a16:rowId xmlns:a16="http://schemas.microsoft.com/office/drawing/2014/main" xmlns="" val="10016"/>
                  </a:ext>
                </a:extLst>
              </a:tr>
              <a:tr h="256519">
                <a:tc>
                  <a:txBody>
                    <a:bodyPr/>
                    <a:lstStyle/>
                    <a:p>
                      <a:pPr marL="0" marR="0">
                        <a:lnSpc>
                          <a:spcPct val="150000"/>
                        </a:lnSpc>
                        <a:spcBef>
                          <a:spcPts val="0"/>
                        </a:spcBef>
                        <a:spcAft>
                          <a:spcPts val="0"/>
                        </a:spcAft>
                      </a:pPr>
                      <a:r>
                        <a:rPr lang="en-ZA" sz="1200" dirty="0">
                          <a:solidFill>
                            <a:schemeClr val="tx1"/>
                          </a:solidFill>
                          <a:effectLst/>
                          <a:latin typeface="Arial Narrow" panose="020B0606020202030204" pitchFamily="34" charset="0"/>
                          <a:cs typeface="Arial" panose="020B0604020202020204" pitchFamily="34" charset="0"/>
                        </a:rPr>
                        <a:t>Purchase of capital assets</a:t>
                      </a:r>
                      <a:endPar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979</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1 339</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1 471</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1 921</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2 024</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2 115</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algn="r"/>
                      <a:r>
                        <a:rPr lang="en-ZA" sz="1200" b="1" kern="1200" dirty="0">
                          <a:solidFill>
                            <a:schemeClr val="tx1"/>
                          </a:solidFill>
                          <a:effectLst/>
                          <a:latin typeface="Arial Narrow" panose="020B0606020202030204" pitchFamily="34" charset="0"/>
                          <a:ea typeface="+mn-ea"/>
                          <a:cs typeface="+mn-cs"/>
                        </a:rPr>
                        <a:t>2 115</a:t>
                      </a:r>
                      <a:endParaRPr lang="en-US" sz="1200" dirty="0">
                        <a:solidFill>
                          <a:schemeClr val="tx1"/>
                        </a:solidFill>
                        <a:latin typeface="Arial Narrow" panose="020B0606020202030204" pitchFamily="34" charset="0"/>
                      </a:endParaRPr>
                    </a:p>
                  </a:txBody>
                  <a:tcPr marL="68580" marR="68580" marT="0" marB="0" anchor="ctr">
                    <a:solidFill>
                      <a:srgbClr val="CEE3A2"/>
                    </a:solidFill>
                  </a:tcPr>
                </a:tc>
                <a:extLst>
                  <a:ext uri="{0D108BD9-81ED-4DB2-BD59-A6C34878D82A}">
                    <a16:rowId xmlns:a16="http://schemas.microsoft.com/office/drawing/2014/main" xmlns="" val="10017"/>
                  </a:ext>
                </a:extLst>
              </a:tr>
              <a:tr h="256519">
                <a:tc>
                  <a:txBody>
                    <a:bodyPr/>
                    <a:lstStyle/>
                    <a:p>
                      <a:pPr marL="0" marR="0">
                        <a:lnSpc>
                          <a:spcPct val="150000"/>
                        </a:lnSpc>
                        <a:spcBef>
                          <a:spcPts val="0"/>
                        </a:spcBef>
                        <a:spcAft>
                          <a:spcPts val="0"/>
                        </a:spcAft>
                      </a:pPr>
                      <a:r>
                        <a:rPr lang="en-ZA" sz="1200" b="1" kern="1200" dirty="0">
                          <a:solidFill>
                            <a:schemeClr val="tx1"/>
                          </a:solidFill>
                          <a:effectLst/>
                          <a:latin typeface="Arial Narrow" panose="020B0606020202030204" pitchFamily="34" charset="0"/>
                          <a:ea typeface="+mn-ea"/>
                          <a:cs typeface="+mn-cs"/>
                        </a:rPr>
                        <a:t>Payment for financial assets</a:t>
                      </a:r>
                      <a:endPar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26</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Arial Narrow" panose="020B0606020202030204" pitchFamily="34" charset="0"/>
                        </a:rPr>
                        <a:t>-</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Arial Narrow" panose="020B0606020202030204" pitchFamily="34" charset="0"/>
                        </a:rPr>
                        <a:t>-</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Arial Narrow" panose="020B0606020202030204" pitchFamily="34" charset="0"/>
                        </a:rPr>
                        <a:t>-</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Arial Narrow" panose="020B0606020202030204" pitchFamily="34" charset="0"/>
                        </a:rPr>
                        <a:t>-</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200" dirty="0">
                          <a:solidFill>
                            <a:schemeClr val="tx1"/>
                          </a:solidFill>
                          <a:effectLst/>
                          <a:latin typeface="Arial Narrow" panose="020B0606020202030204" pitchFamily="34" charset="0"/>
                          <a:ea typeface="Times New Roman" panose="02020603050405020304" pitchFamily="18" charset="0"/>
                          <a:cs typeface="Arial Narrow" panose="020B0606020202030204" pitchFamily="34" charset="0"/>
                        </a:rPr>
                        <a:t>-</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8"/>
                  </a:ext>
                </a:extLst>
              </a:tr>
              <a:tr h="256519">
                <a:tc>
                  <a:txBody>
                    <a:bodyPr/>
                    <a:lstStyle/>
                    <a:p>
                      <a:pPr marL="0" marR="0">
                        <a:lnSpc>
                          <a:spcPct val="150000"/>
                        </a:lnSpc>
                        <a:spcBef>
                          <a:spcPts val="0"/>
                        </a:spcBef>
                        <a:spcAft>
                          <a:spcPts val="0"/>
                        </a:spcAft>
                      </a:pPr>
                      <a:r>
                        <a:rPr lang="en-ZA" sz="1200" dirty="0">
                          <a:solidFill>
                            <a:schemeClr val="tx1"/>
                          </a:solidFill>
                          <a:effectLst/>
                          <a:latin typeface="Arial Narrow" panose="020B0606020202030204" pitchFamily="34" charset="0"/>
                          <a:cs typeface="Arial" panose="020B0604020202020204" pitchFamily="34" charset="0"/>
                        </a:rPr>
                        <a:t>Total</a:t>
                      </a:r>
                      <a:endPar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3065" marR="53065"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123 864</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137 434</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137</a:t>
                      </a:r>
                      <a:r>
                        <a:rPr lang="en-ZA" sz="1200" b="1" baseline="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168</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148 961</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150 228</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150 489</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tc>
                  <a:txBody>
                    <a:bodyPr/>
                    <a:lstStyle/>
                    <a:p>
                      <a:pPr marL="0" marR="0" algn="r">
                        <a:lnSpc>
                          <a:spcPct val="115000"/>
                        </a:lnSpc>
                        <a:spcBef>
                          <a:spcPts val="0"/>
                        </a:spcBef>
                        <a:spcAft>
                          <a:spcPts val="1000"/>
                        </a:spcAft>
                      </a:pPr>
                      <a:r>
                        <a:rPr lang="en-ZA" sz="12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157 245</a:t>
                      </a:r>
                      <a:endParaRPr lang="en-US"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EE3A2"/>
                    </a:solidFill>
                  </a:tcPr>
                </a:tc>
                <a:extLst>
                  <a:ext uri="{0D108BD9-81ED-4DB2-BD59-A6C34878D82A}">
                    <a16:rowId xmlns:a16="http://schemas.microsoft.com/office/drawing/2014/main" xmlns="" val="10019"/>
                  </a:ext>
                </a:extLst>
              </a:tr>
            </a:tbl>
          </a:graphicData>
        </a:graphic>
      </p:graphicFrame>
      <p:pic>
        <p:nvPicPr>
          <p:cNvPr id="18" name="Picture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0" y="-451"/>
            <a:ext cx="1619672" cy="918026"/>
          </a:xfrm>
          <a:prstGeom prst="rect">
            <a:avLst/>
          </a:prstGeom>
          <a:effectLst>
            <a:softEdge rad="31750"/>
          </a:effectLst>
        </p:spPr>
      </p:pic>
      <p:sp>
        <p:nvSpPr>
          <p:cNvPr id="17" name="Rectangle 4"/>
          <p:cNvSpPr txBox="1">
            <a:spLocks noChangeArrowheads="1"/>
          </p:cNvSpPr>
          <p:nvPr/>
        </p:nvSpPr>
        <p:spPr bwMode="auto">
          <a:xfrm>
            <a:off x="107504" y="1"/>
            <a:ext cx="903923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 typeface="Arial" panose="020B0604020202020204" pitchFamily="34" charset="0"/>
              <a:buNone/>
              <a:defRPr/>
            </a:pPr>
            <a:r>
              <a:rPr lang="en-US" sz="2400" b="1" cap="small" dirty="0">
                <a:latin typeface="Arial Narrow" panose="020B0606020202030204" pitchFamily="34" charset="0"/>
              </a:rPr>
              <a:t>OVERVIEW OF 2022/23 </a:t>
            </a:r>
          </a:p>
          <a:p>
            <a:pPr algn="ctr" eaLnBrk="1" hangingPunct="1">
              <a:lnSpc>
                <a:spcPct val="150000"/>
              </a:lnSpc>
              <a:spcBef>
                <a:spcPct val="0"/>
              </a:spcBef>
              <a:buFont typeface="Arial" panose="020B0604020202020204" pitchFamily="34" charset="0"/>
              <a:buNone/>
              <a:defRPr/>
            </a:pPr>
            <a:r>
              <a:rPr lang="en-US" sz="2400" b="1" cap="small" dirty="0">
                <a:latin typeface="Arial Narrow" panose="020B0606020202030204" pitchFamily="34" charset="0"/>
              </a:rPr>
              <a:t>BUDGET AND MTEF ESTIMATES </a:t>
            </a:r>
          </a:p>
          <a:p>
            <a:pPr algn="ctr" eaLnBrk="1" hangingPunct="1">
              <a:spcBef>
                <a:spcPct val="0"/>
              </a:spcBef>
              <a:buFont typeface="Arial" panose="020B0604020202020204" pitchFamily="34" charset="0"/>
              <a:buNone/>
              <a:defRPr/>
            </a:pPr>
            <a:r>
              <a:rPr lang="x-none" sz="2000" b="1" cap="small" dirty="0">
                <a:latin typeface="Arial Narrow" panose="020B0606020202030204" pitchFamily="34" charset="0"/>
              </a:rPr>
              <a:t> </a:t>
            </a:r>
            <a:endParaRPr lang="en-US" sz="2000" b="1" dirty="0">
              <a:latin typeface="Arial Narrow" panose="020B0606020202030204" pitchFamily="34" charset="0"/>
            </a:endParaRPr>
          </a:p>
          <a:p>
            <a:pPr algn="ctr" eaLnBrk="1" hangingPunct="1">
              <a:lnSpc>
                <a:spcPct val="150000"/>
              </a:lnSpc>
              <a:spcBef>
                <a:spcPct val="0"/>
              </a:spcBef>
              <a:buFontTx/>
              <a:buNone/>
              <a:defRPr/>
            </a:pPr>
            <a:endParaRPr lang="en-US" altLang="en-US" sz="1800" b="1" dirty="0">
              <a:latin typeface="Arial" panose="020B0604020202020204" pitchFamily="34"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8272855" y="-10228"/>
            <a:ext cx="873878" cy="976425"/>
          </a:xfrm>
          <a:prstGeom prst="rect">
            <a:avLst/>
          </a:prstGeom>
        </p:spPr>
      </p:pic>
    </p:spTree>
    <p:extLst>
      <p:ext uri="{BB962C8B-B14F-4D97-AF65-F5344CB8AC3E}">
        <p14:creationId xmlns:p14="http://schemas.microsoft.com/office/powerpoint/2010/main" xmlns="" val="56716450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119128" y="0"/>
            <a:ext cx="8928992" cy="912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latin typeface="Arial Narrow" panose="020B0606020202030204" pitchFamily="34" charset="0"/>
              </a:rPr>
              <a:t>STRATEGY TO REDUCE CIVIL CLAIMS </a:t>
            </a:r>
          </a:p>
          <a:p>
            <a:pPr algn="ctr" eaLnBrk="1" hangingPunct="1">
              <a:spcBef>
                <a:spcPct val="0"/>
              </a:spcBef>
              <a:buFontTx/>
              <a:buNone/>
            </a:pPr>
            <a:r>
              <a:rPr lang="en-US" altLang="en-US" sz="2800" b="1" dirty="0">
                <a:latin typeface="Arial Narrow" panose="020B0606020202030204" pitchFamily="34" charset="0"/>
              </a:rPr>
              <a:t>AGAINST THE POLICE</a:t>
            </a:r>
          </a:p>
        </p:txBody>
      </p:sp>
      <p:sp>
        <p:nvSpPr>
          <p:cNvPr id="32775" name="Slide Number Placeholder 2"/>
          <p:cNvSpPr>
            <a:spLocks noGrp="1"/>
          </p:cNvSpPr>
          <p:nvPr>
            <p:ph type="sldNum" sz="quarter" idx="12"/>
          </p:nvPr>
        </p:nvSpPr>
        <p:spPr bwMode="auto">
          <a:xfrm>
            <a:off x="6876256" y="6525344"/>
            <a:ext cx="2133600" cy="196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800" b="1" smtClean="0">
                <a:solidFill>
                  <a:srgbClr val="898989"/>
                </a:solidFill>
                <a:latin typeface="Arial Narrow" panose="020B0606020202030204" pitchFamily="34" charset="0"/>
              </a:rPr>
              <a:pPr>
                <a:spcBef>
                  <a:spcPct val="0"/>
                </a:spcBef>
                <a:buFontTx/>
                <a:buNone/>
              </a:pPr>
              <a:t>30</a:t>
            </a:fld>
            <a:endParaRPr lang="en-ZA" altLang="en-US" sz="800" b="1" dirty="0">
              <a:solidFill>
                <a:srgbClr val="898989"/>
              </a:solidFill>
              <a:latin typeface="Arial Narrow" panose="020B0606020202030204" pitchFamily="34" charset="0"/>
            </a:endParaRPr>
          </a:p>
        </p:txBody>
      </p:sp>
      <p:sp>
        <p:nvSpPr>
          <p:cNvPr id="2" name="Rectangle 1"/>
          <p:cNvSpPr/>
          <p:nvPr/>
        </p:nvSpPr>
        <p:spPr>
          <a:xfrm>
            <a:off x="11624" y="1095889"/>
            <a:ext cx="9144000" cy="6001643"/>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n-US" b="1" dirty="0">
                <a:latin typeface="Arial Narrow" panose="020B0606020202030204" pitchFamily="34" charset="0"/>
                <a:ea typeface="Calibri" panose="020F0502020204030204" pitchFamily="34" charset="0"/>
              </a:rPr>
              <a:t>The CSPS undertook an </a:t>
            </a:r>
            <a:r>
              <a:rPr lang="en-US" b="1" i="1" dirty="0">
                <a:latin typeface="Arial Narrow" panose="020B0606020202030204" pitchFamily="34" charset="0"/>
                <a:ea typeface="Calibri" panose="020F0502020204030204" pitchFamily="34" charset="0"/>
              </a:rPr>
              <a:t>analysis of the policy framework of SAPS civil litigation process </a:t>
            </a:r>
            <a:r>
              <a:rPr lang="en-US" b="1" dirty="0">
                <a:latin typeface="Arial Narrow" panose="020B0606020202030204" pitchFamily="34" charset="0"/>
                <a:ea typeface="Calibri" panose="020F0502020204030204" pitchFamily="34" charset="0"/>
              </a:rPr>
              <a:t>(SAPS National Instruction 25 of 2019). </a:t>
            </a:r>
          </a:p>
          <a:p>
            <a:pPr marL="285750" indent="-285750" algn="just">
              <a:lnSpc>
                <a:spcPct val="150000"/>
              </a:lnSpc>
              <a:spcAft>
                <a:spcPts val="0"/>
              </a:spcAft>
              <a:buFont typeface="Arial" panose="020B0604020202020204" pitchFamily="34" charset="0"/>
              <a:buChar char="•"/>
            </a:pPr>
            <a:r>
              <a:rPr lang="en-US" b="1" dirty="0">
                <a:latin typeface="Arial Narrow" panose="020B0606020202030204" pitchFamily="34" charset="0"/>
                <a:ea typeface="Calibri" panose="020F0502020204030204" pitchFamily="34" charset="0"/>
              </a:rPr>
              <a:t>The analysis also reflected on the management of civil claims lodged against the Minister of Police, the root causes and contributing factors to civil claims, and the interventions for managing civil claims in the SAPS.</a:t>
            </a:r>
          </a:p>
          <a:p>
            <a:pPr marL="285750" indent="-285750" algn="just">
              <a:lnSpc>
                <a:spcPct val="150000"/>
              </a:lnSpc>
              <a:spcAft>
                <a:spcPts val="0"/>
              </a:spcAft>
              <a:buFont typeface="Arial" panose="020B0604020202020204" pitchFamily="34" charset="0"/>
              <a:buChar char="•"/>
            </a:pPr>
            <a:r>
              <a:rPr lang="en-US" b="1" dirty="0">
                <a:latin typeface="Arial Narrow" panose="020B0606020202030204" pitchFamily="34" charset="0"/>
                <a:ea typeface="Calibri" panose="020F0502020204030204" pitchFamily="34" charset="0"/>
              </a:rPr>
              <a:t>Findings from the analysis revealed  that:</a:t>
            </a:r>
          </a:p>
          <a:p>
            <a:pPr marL="742950" lvl="1" indent="-458788" algn="just">
              <a:lnSpc>
                <a:spcPct val="150000"/>
              </a:lnSpc>
              <a:spcAft>
                <a:spcPts val="0"/>
              </a:spcAft>
              <a:buFont typeface="Courier New" panose="02070309020205020404" pitchFamily="49" charset="0"/>
              <a:buChar char="o"/>
            </a:pPr>
            <a:r>
              <a:rPr lang="en-ZA" sz="1400" dirty="0">
                <a:latin typeface="Arial Narrow" panose="020B0606020202030204" pitchFamily="34" charset="0"/>
              </a:rPr>
              <a:t>The National Instruction commits to reducing and effectively managing civil claims and acknowledges that the increase in civil claims against the Minister is not due to the lack of a regulatory framework, but the unlawful behaviour of members. </a:t>
            </a:r>
          </a:p>
          <a:p>
            <a:pPr marL="742950" lvl="1" indent="-458788" algn="just">
              <a:lnSpc>
                <a:spcPct val="150000"/>
              </a:lnSpc>
              <a:spcAft>
                <a:spcPts val="0"/>
              </a:spcAft>
              <a:buFont typeface="Courier New" panose="02070309020205020404" pitchFamily="49" charset="0"/>
              <a:buChar char="o"/>
            </a:pPr>
            <a:r>
              <a:rPr lang="en-ZA" sz="1400" dirty="0">
                <a:latin typeface="Arial Narrow" panose="020B0606020202030204" pitchFamily="34" charset="0"/>
              </a:rPr>
              <a:t>The operational policy and interventions brought by the SAPS to manage civil claims are not effective and should be reviewed</a:t>
            </a:r>
          </a:p>
          <a:p>
            <a:pPr marL="742950" lvl="1" indent="-458788" algn="just">
              <a:lnSpc>
                <a:spcPct val="150000"/>
              </a:lnSpc>
              <a:spcAft>
                <a:spcPts val="0"/>
              </a:spcAft>
              <a:buFont typeface="Courier New" panose="02070309020205020404" pitchFamily="49" charset="0"/>
              <a:buChar char="o"/>
            </a:pPr>
            <a:r>
              <a:rPr lang="en-ZA" sz="1400" dirty="0">
                <a:latin typeface="Arial Narrow" panose="020B0606020202030204" pitchFamily="34" charset="0"/>
              </a:rPr>
              <a:t>The review should focus on the proactive aspects of managing civil claims in order to effectively address the serious operational challenges and poor management. </a:t>
            </a:r>
          </a:p>
          <a:p>
            <a:pPr marL="742950" lvl="2" indent="-458788" algn="just">
              <a:lnSpc>
                <a:spcPct val="150000"/>
              </a:lnSpc>
              <a:spcAft>
                <a:spcPts val="0"/>
              </a:spcAft>
              <a:buFont typeface="Courier New" panose="02070309020205020404" pitchFamily="49" charset="0"/>
              <a:buChar char="o"/>
            </a:pPr>
            <a:r>
              <a:rPr lang="en-ZA" sz="1400" dirty="0">
                <a:latin typeface="Arial Narrow" panose="020B0606020202030204" pitchFamily="34" charset="0"/>
              </a:rPr>
              <a:t>While the number of civil claims has decreased over time, the quantity remains high especially for civil claims associated with unlawful arrest and detention.</a:t>
            </a:r>
          </a:p>
          <a:p>
            <a:pPr marL="742950" lvl="1" indent="-458788" algn="just">
              <a:lnSpc>
                <a:spcPct val="150000"/>
              </a:lnSpc>
              <a:spcAft>
                <a:spcPts val="0"/>
              </a:spcAft>
              <a:buFont typeface="Courier New" panose="02070309020205020404" pitchFamily="49" charset="0"/>
              <a:buChar char="o"/>
            </a:pPr>
            <a:r>
              <a:rPr lang="en-US" sz="1400" dirty="0">
                <a:latin typeface="Arial Narrow" panose="020B0606020202030204" pitchFamily="34" charset="0"/>
              </a:rPr>
              <a:t>The root causes of civil claims demonstrate that at the core of the claims against the SAPS is poor conduct of members, lack of discipline and poor consequence management.</a:t>
            </a:r>
          </a:p>
          <a:p>
            <a:pPr marL="742950" lvl="1" indent="-285750" algn="just">
              <a:lnSpc>
                <a:spcPct val="150000"/>
              </a:lnSpc>
              <a:spcAft>
                <a:spcPts val="0"/>
              </a:spcAft>
              <a:buFont typeface="Courier New" panose="02070309020205020404" pitchFamily="49" charset="0"/>
              <a:buChar char="o"/>
            </a:pPr>
            <a:endParaRPr lang="en-ZA" sz="1400" dirty="0">
              <a:latin typeface="Arial Narrow" panose="020B0606020202030204" pitchFamily="34" charset="0"/>
            </a:endParaRPr>
          </a:p>
        </p:txBody>
      </p:sp>
    </p:spTree>
    <p:extLst>
      <p:ext uri="{BB962C8B-B14F-4D97-AF65-F5344CB8AC3E}">
        <p14:creationId xmlns:p14="http://schemas.microsoft.com/office/powerpoint/2010/main" xmlns="" val="4283112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95361" y="0"/>
            <a:ext cx="8928992" cy="912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latin typeface="Arial Narrow" panose="020B0606020202030204" pitchFamily="34" charset="0"/>
              </a:rPr>
              <a:t>STRATEGY TO REDUCE CIVIL CLAIMS </a:t>
            </a:r>
          </a:p>
          <a:p>
            <a:pPr algn="ctr" eaLnBrk="1" hangingPunct="1">
              <a:spcBef>
                <a:spcPct val="0"/>
              </a:spcBef>
              <a:buFontTx/>
              <a:buNone/>
            </a:pPr>
            <a:r>
              <a:rPr lang="en-US" altLang="en-US" sz="2800" b="1" dirty="0">
                <a:latin typeface="Arial Narrow" panose="020B0606020202030204" pitchFamily="34" charset="0"/>
              </a:rPr>
              <a:t>AGAINST THE POLICE</a:t>
            </a:r>
          </a:p>
        </p:txBody>
      </p:sp>
      <p:sp>
        <p:nvSpPr>
          <p:cNvPr id="32775" name="Slide Number Placeholder 2"/>
          <p:cNvSpPr>
            <a:spLocks noGrp="1"/>
          </p:cNvSpPr>
          <p:nvPr>
            <p:ph type="sldNum" sz="quarter" idx="12"/>
          </p:nvPr>
        </p:nvSpPr>
        <p:spPr bwMode="auto">
          <a:xfrm>
            <a:off x="6876256" y="6525344"/>
            <a:ext cx="2133600" cy="196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800" b="1" smtClean="0">
                <a:solidFill>
                  <a:srgbClr val="898989"/>
                </a:solidFill>
                <a:latin typeface="Arial Narrow" panose="020B0606020202030204" pitchFamily="34" charset="0"/>
              </a:rPr>
              <a:pPr>
                <a:spcBef>
                  <a:spcPct val="0"/>
                </a:spcBef>
                <a:buFontTx/>
                <a:buNone/>
              </a:pPr>
              <a:t>31</a:t>
            </a:fld>
            <a:endParaRPr lang="en-ZA" altLang="en-US" sz="800" b="1" dirty="0">
              <a:solidFill>
                <a:srgbClr val="898989"/>
              </a:solidFill>
              <a:latin typeface="Arial Narrow" panose="020B0606020202030204" pitchFamily="34" charset="0"/>
            </a:endParaRPr>
          </a:p>
        </p:txBody>
      </p:sp>
      <p:sp>
        <p:nvSpPr>
          <p:cNvPr id="2" name="Rectangle 1"/>
          <p:cNvSpPr/>
          <p:nvPr/>
        </p:nvSpPr>
        <p:spPr>
          <a:xfrm>
            <a:off x="0" y="1566729"/>
            <a:ext cx="9144000" cy="2954655"/>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n-US" b="1" dirty="0">
                <a:latin typeface="Arial Narrow" panose="020B0606020202030204" pitchFamily="34" charset="0"/>
                <a:ea typeface="Calibri" panose="020F0502020204030204" pitchFamily="34" charset="0"/>
              </a:rPr>
              <a:t>The analysis, thus, demonstrated that issues pertaining to the National Instruction can be addressed by the SAPS management through review of certain sections.</a:t>
            </a:r>
          </a:p>
          <a:p>
            <a:pPr marL="285750" indent="-285750" algn="just">
              <a:lnSpc>
                <a:spcPct val="150000"/>
              </a:lnSpc>
              <a:spcAft>
                <a:spcPts val="0"/>
              </a:spcAft>
              <a:buFont typeface="Arial" panose="020B0604020202020204" pitchFamily="34" charset="0"/>
              <a:buChar char="•"/>
            </a:pPr>
            <a:r>
              <a:rPr lang="en-US" b="1" dirty="0">
                <a:latin typeface="Arial Narrow" panose="020B0606020202030204" pitchFamily="34" charset="0"/>
                <a:ea typeface="Calibri" panose="020F0502020204030204" pitchFamily="34" charset="0"/>
              </a:rPr>
              <a:t>The main concern are issues are at an operational level, for example,  unlawful arrests poor consequence management </a:t>
            </a:r>
            <a:r>
              <a:rPr lang="en-GB" b="1" dirty="0">
                <a:latin typeface="Arial Narrow" panose="020B0606020202030204" pitchFamily="34" charset="0"/>
                <a:ea typeface="Calibri" panose="020F0502020204030204" pitchFamily="34" charset="0"/>
              </a:rPr>
              <a:t>and lack of discipline amongst others. </a:t>
            </a:r>
          </a:p>
          <a:p>
            <a:pPr marL="285750" indent="-285750" algn="just">
              <a:lnSpc>
                <a:spcPct val="150000"/>
              </a:lnSpc>
              <a:spcAft>
                <a:spcPts val="0"/>
              </a:spcAft>
              <a:buFont typeface="Arial" panose="020B0604020202020204" pitchFamily="34" charset="0"/>
              <a:buChar char="•"/>
            </a:pPr>
            <a:r>
              <a:rPr lang="en-GB" b="1" dirty="0">
                <a:latin typeface="Arial Narrow" panose="020B0606020202030204" pitchFamily="34" charset="0"/>
              </a:rPr>
              <a:t>This compels the SAPS to devise a strategy strengthen its discipline and </a:t>
            </a:r>
            <a:r>
              <a:rPr lang="en-US" b="1" dirty="0">
                <a:latin typeface="Arial Narrow" panose="020B0606020202030204" pitchFamily="34" charset="0"/>
              </a:rPr>
              <a:t>consequence management processes and ensure cost recovery from members where applicable.</a:t>
            </a:r>
            <a:endParaRPr lang="en-US" b="1" dirty="0">
              <a:latin typeface="Arial Narrow" panose="020B0606020202030204" pitchFamily="34" charset="0"/>
              <a:ea typeface="Calibri" panose="020F0502020204030204" pitchFamily="34" charset="0"/>
            </a:endParaRPr>
          </a:p>
          <a:p>
            <a:pPr marL="285750" indent="-285750" algn="just">
              <a:lnSpc>
                <a:spcPct val="150000"/>
              </a:lnSpc>
              <a:spcAft>
                <a:spcPts val="0"/>
              </a:spcAft>
              <a:buFont typeface="Wingdings" panose="05000000000000000000" pitchFamily="2" charset="2"/>
              <a:buChar char="§"/>
            </a:pPr>
            <a:endParaRPr lang="en-US" sz="16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xmlns="" val="2481617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215008" y="50291"/>
            <a:ext cx="8928992" cy="912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latin typeface="Arial Narrow" panose="020B0606020202030204" pitchFamily="34" charset="0"/>
              </a:rPr>
              <a:t>SAPS CROWD CONTROL – INTERIM </a:t>
            </a:r>
          </a:p>
          <a:p>
            <a:pPr algn="ctr" eaLnBrk="1" hangingPunct="1">
              <a:spcBef>
                <a:spcPct val="0"/>
              </a:spcBef>
              <a:buFontTx/>
              <a:buNone/>
            </a:pPr>
            <a:r>
              <a:rPr lang="en-US" altLang="en-US" sz="2800" b="1" dirty="0">
                <a:latin typeface="Arial Narrow" panose="020B0606020202030204" pitchFamily="34" charset="0"/>
              </a:rPr>
              <a:t>POLICY PROVISIONS</a:t>
            </a:r>
          </a:p>
        </p:txBody>
      </p:sp>
      <p:sp>
        <p:nvSpPr>
          <p:cNvPr id="32775" name="Slide Number Placeholder 2"/>
          <p:cNvSpPr>
            <a:spLocks noGrp="1"/>
          </p:cNvSpPr>
          <p:nvPr>
            <p:ph type="sldNum" sz="quarter" idx="12"/>
          </p:nvPr>
        </p:nvSpPr>
        <p:spPr bwMode="auto">
          <a:xfrm>
            <a:off x="6876256" y="6525344"/>
            <a:ext cx="2133600" cy="196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800" b="1" smtClean="0">
                <a:solidFill>
                  <a:srgbClr val="898989"/>
                </a:solidFill>
                <a:latin typeface="Arial Narrow" panose="020B0606020202030204" pitchFamily="34" charset="0"/>
              </a:rPr>
              <a:pPr>
                <a:spcBef>
                  <a:spcPct val="0"/>
                </a:spcBef>
                <a:buFontTx/>
                <a:buNone/>
              </a:pPr>
              <a:t>32</a:t>
            </a:fld>
            <a:endParaRPr lang="en-ZA" altLang="en-US" sz="800" b="1" dirty="0">
              <a:solidFill>
                <a:srgbClr val="898989"/>
              </a:solidFill>
              <a:latin typeface="Arial Narrow" panose="020B0606020202030204" pitchFamily="34" charset="0"/>
            </a:endParaRPr>
          </a:p>
        </p:txBody>
      </p:sp>
      <p:sp>
        <p:nvSpPr>
          <p:cNvPr id="7" name="Rectangle 6"/>
          <p:cNvSpPr/>
          <p:nvPr/>
        </p:nvSpPr>
        <p:spPr>
          <a:xfrm>
            <a:off x="80864" y="1085949"/>
            <a:ext cx="8928992" cy="544097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b="1" dirty="0">
                <a:latin typeface="Arial Narrow" panose="020B0606020202030204" pitchFamily="34" charset="0"/>
              </a:rPr>
              <a:t>The</a:t>
            </a:r>
            <a:r>
              <a:rPr lang="en-ZA" b="1" dirty="0">
                <a:latin typeface="Arial Narrow" panose="020B0606020202030204" pitchFamily="34" charset="0"/>
              </a:rPr>
              <a:t> CSPS developed policies which were approved in 2011 and 2018 respectively as the policies that serve to guide the SAPS in their operations  and towards crowd management.</a:t>
            </a:r>
          </a:p>
          <a:p>
            <a:pPr marL="285750" indent="-285750" algn="just">
              <a:lnSpc>
                <a:spcPct val="150000"/>
              </a:lnSpc>
              <a:buFont typeface="Arial" panose="020B0604020202020204" pitchFamily="34" charset="0"/>
              <a:buChar char="•"/>
            </a:pPr>
            <a:r>
              <a:rPr lang="en-ZA" b="1" dirty="0">
                <a:latin typeface="Arial Narrow" panose="020B0606020202030204" pitchFamily="34" charset="0"/>
              </a:rPr>
              <a:t>The policies are: </a:t>
            </a:r>
          </a:p>
          <a:p>
            <a:pPr marL="742950" lvl="1" indent="-458788" algn="just">
              <a:lnSpc>
                <a:spcPct val="150000"/>
              </a:lnSpc>
              <a:buFont typeface="Courier New" panose="02070309020205020404" pitchFamily="49" charset="0"/>
              <a:buChar char="o"/>
            </a:pPr>
            <a:r>
              <a:rPr lang="en-ZA" i="1" dirty="0">
                <a:latin typeface="Arial Narrow" panose="020B0606020202030204" pitchFamily="34" charset="0"/>
              </a:rPr>
              <a:t>Policy and Guidelines on Policing of Public Protests, Gatherings and Major Events (2011) and the </a:t>
            </a:r>
          </a:p>
          <a:p>
            <a:pPr marL="742950" lvl="1" indent="-458788" algn="just">
              <a:lnSpc>
                <a:spcPct val="150000"/>
              </a:lnSpc>
              <a:buFont typeface="Courier New" panose="02070309020205020404" pitchFamily="49" charset="0"/>
              <a:buChar char="o"/>
            </a:pPr>
            <a:r>
              <a:rPr lang="en-ZA" i="1" dirty="0">
                <a:latin typeface="Arial Narrow" panose="020B0606020202030204" pitchFamily="34" charset="0"/>
              </a:rPr>
              <a:t>Policy and Guidelines on Professional use of force (2018)  </a:t>
            </a:r>
            <a:endParaRPr lang="en-US" i="1" dirty="0">
              <a:latin typeface="Arial Narrow" panose="020B0606020202030204" pitchFamily="34" charset="0"/>
            </a:endParaRPr>
          </a:p>
          <a:p>
            <a:pPr marL="285750" indent="-285750" algn="just">
              <a:lnSpc>
                <a:spcPct val="150000"/>
              </a:lnSpc>
              <a:buFont typeface="Arial" panose="020B0604020202020204" pitchFamily="34" charset="0"/>
              <a:buChar char="•"/>
            </a:pPr>
            <a:r>
              <a:rPr lang="en-ZA" b="1" dirty="0">
                <a:latin typeface="Arial Narrow" panose="020B0606020202030204" pitchFamily="34" charset="0"/>
              </a:rPr>
              <a:t>Furthermore, CSPS undertook studies on the demilitarisation of the SAPS Tactical Response Teams and Public Order Police Units, as well as Visible Policing, subsequent to the Marikana incident. </a:t>
            </a:r>
          </a:p>
          <a:p>
            <a:pPr marL="285750" indent="-285750" algn="just">
              <a:lnSpc>
                <a:spcPct val="150000"/>
              </a:lnSpc>
              <a:buFont typeface="Arial" panose="020B0604020202020204" pitchFamily="34" charset="0"/>
              <a:buChar char="•"/>
            </a:pPr>
            <a:r>
              <a:rPr lang="en-ZA" b="1" dirty="0">
                <a:latin typeface="Arial Narrow" panose="020B0606020202030204" pitchFamily="34" charset="0"/>
              </a:rPr>
              <a:t>The recommendations of these studies were handed over to the SAPS for implementation. </a:t>
            </a:r>
            <a:endParaRPr lang="en-US" b="1" dirty="0">
              <a:latin typeface="Arial Narrow" panose="020B0606020202030204" pitchFamily="34" charset="0"/>
            </a:endParaRPr>
          </a:p>
          <a:p>
            <a:pPr marL="285750" indent="-285750" algn="just">
              <a:lnSpc>
                <a:spcPct val="150000"/>
              </a:lnSpc>
              <a:buFont typeface="Arial" panose="020B0604020202020204" pitchFamily="34" charset="0"/>
              <a:buChar char="•"/>
            </a:pPr>
            <a:r>
              <a:rPr lang="en-ZA" b="1" dirty="0">
                <a:latin typeface="Arial Narrow" panose="020B0606020202030204" pitchFamily="34" charset="0"/>
              </a:rPr>
              <a:t>Amendments to both the South African Police Service Act, 1995 and the Regulations of Gatherings Act, 1996 will give effect to the recommendations of the Farlam Commission of Inquiry and the “</a:t>
            </a:r>
            <a:r>
              <a:rPr lang="en-ZA" b="1" i="1" dirty="0">
                <a:latin typeface="Arial Narrow" panose="020B0606020202030204" pitchFamily="34" charset="0"/>
              </a:rPr>
              <a:t>Panel of Experts Report</a:t>
            </a:r>
            <a:r>
              <a:rPr lang="en-ZA" b="1" dirty="0">
                <a:latin typeface="Arial Narrow" panose="020B0606020202030204" pitchFamily="34" charset="0"/>
              </a:rPr>
              <a:t>”. </a:t>
            </a:r>
            <a:endParaRPr lang="en-US" b="1" dirty="0">
              <a:latin typeface="Arial Narrow" panose="020B0606020202030204" pitchFamily="34" charset="0"/>
            </a:endParaRPr>
          </a:p>
        </p:txBody>
      </p:sp>
    </p:spTree>
    <p:extLst>
      <p:ext uri="{BB962C8B-B14F-4D97-AF65-F5344CB8AC3E}">
        <p14:creationId xmlns:p14="http://schemas.microsoft.com/office/powerpoint/2010/main" xmlns="" val="1812003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80864" y="139566"/>
            <a:ext cx="8928992" cy="61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latin typeface="Arial" panose="020B0604020202020204" pitchFamily="34" charset="0"/>
              </a:rPr>
              <a:t> </a:t>
            </a:r>
            <a:r>
              <a:rPr lang="en-US" altLang="en-US" sz="3000" b="1" dirty="0">
                <a:latin typeface="Arial Narrow" panose="020B0606020202030204" pitchFamily="34" charset="0"/>
              </a:rPr>
              <a:t>UPDATE ON CPF FUNCTIONALITY</a:t>
            </a:r>
          </a:p>
        </p:txBody>
      </p:sp>
      <p:sp>
        <p:nvSpPr>
          <p:cNvPr id="32775" name="Slide Number Placeholder 2"/>
          <p:cNvSpPr>
            <a:spLocks noGrp="1"/>
          </p:cNvSpPr>
          <p:nvPr>
            <p:ph type="sldNum" sz="quarter" idx="12"/>
          </p:nvPr>
        </p:nvSpPr>
        <p:spPr bwMode="auto">
          <a:xfrm>
            <a:off x="6876256" y="6525344"/>
            <a:ext cx="2133600" cy="196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800" b="1" smtClean="0">
                <a:solidFill>
                  <a:srgbClr val="898989"/>
                </a:solidFill>
                <a:latin typeface="Arial Narrow" panose="020B0606020202030204" pitchFamily="34" charset="0"/>
              </a:rPr>
              <a:pPr>
                <a:spcBef>
                  <a:spcPct val="0"/>
                </a:spcBef>
                <a:buFontTx/>
                <a:buNone/>
              </a:pPr>
              <a:t>33</a:t>
            </a:fld>
            <a:endParaRPr lang="en-ZA" altLang="en-US" sz="800" b="1" dirty="0">
              <a:solidFill>
                <a:srgbClr val="898989"/>
              </a:solidFill>
              <a:latin typeface="Arial Narrow" panose="020B0606020202030204" pitchFamily="34" charset="0"/>
            </a:endParaRPr>
          </a:p>
        </p:txBody>
      </p:sp>
      <p:sp>
        <p:nvSpPr>
          <p:cNvPr id="7" name="Rectangle 6"/>
          <p:cNvSpPr/>
          <p:nvPr/>
        </p:nvSpPr>
        <p:spPr>
          <a:xfrm>
            <a:off x="80864" y="1079085"/>
            <a:ext cx="8928992" cy="307777"/>
          </a:xfrm>
          <a:prstGeom prst="rect">
            <a:avLst/>
          </a:prstGeom>
        </p:spPr>
        <p:txBody>
          <a:bodyPr wrap="square">
            <a:spAutoFit/>
          </a:bodyPr>
          <a:lstStyle/>
          <a:p>
            <a:pPr marL="285750" indent="-285750" algn="just">
              <a:buFont typeface="Arial" panose="020B0604020202020204" pitchFamily="34" charset="0"/>
              <a:buChar char="•"/>
            </a:pPr>
            <a:endParaRPr lang="en-US" sz="1400" dirty="0">
              <a:latin typeface="Arial" panose="020B0604020202020204" pitchFamily="34" charset="0"/>
            </a:endParaRPr>
          </a:p>
        </p:txBody>
      </p:sp>
      <p:sp>
        <p:nvSpPr>
          <p:cNvPr id="2" name="Rectangle 1"/>
          <p:cNvSpPr/>
          <p:nvPr/>
        </p:nvSpPr>
        <p:spPr>
          <a:xfrm>
            <a:off x="17709" y="947182"/>
            <a:ext cx="8992148" cy="5585312"/>
          </a:xfrm>
          <a:prstGeom prst="rect">
            <a:avLst/>
          </a:prstGeom>
        </p:spPr>
        <p:txBody>
          <a:bodyPr wrap="square">
            <a:spAutoFit/>
          </a:bodyPr>
          <a:lstStyle/>
          <a:p>
            <a:pPr marL="285750" indent="-285750" algn="just" eaLnBrk="1" hangingPunct="1">
              <a:lnSpc>
                <a:spcPct val="150000"/>
              </a:lnSpc>
              <a:buFont typeface="Arial" panose="020B0604020202020204" pitchFamily="34" charset="0"/>
              <a:buChar char="•"/>
              <a:defRPr/>
            </a:pPr>
            <a:r>
              <a:rPr lang="en-US" sz="1600" b="1" dirty="0">
                <a:latin typeface="Arial Narrow" panose="020B0606020202030204" pitchFamily="34" charset="0"/>
              </a:rPr>
              <a:t>The Community Policing Forums are voluntary structures established in terms of the Constitution and the SAPS Act, to help transform the earlier police force into a democratic, transparent and accountable police service.</a:t>
            </a:r>
          </a:p>
          <a:p>
            <a:pPr marL="285750" indent="-285750" algn="just" eaLnBrk="1" hangingPunct="1">
              <a:lnSpc>
                <a:spcPct val="150000"/>
              </a:lnSpc>
              <a:buFont typeface="Arial" panose="020B0604020202020204" pitchFamily="34" charset="0"/>
              <a:buChar char="•"/>
              <a:defRPr/>
            </a:pPr>
            <a:r>
              <a:rPr lang="en-US" sz="1600" b="1" dirty="0">
                <a:latin typeface="Arial Narrow" panose="020B0606020202030204" pitchFamily="34" charset="0"/>
              </a:rPr>
              <a:t>Establishment of the CPFs was aimed at bridging the gap between the police and the community, to build a harmonious relationship and promote community police relations. </a:t>
            </a:r>
          </a:p>
          <a:p>
            <a:pPr marL="285750" indent="-285750" algn="just" eaLnBrk="1" hangingPunct="1">
              <a:lnSpc>
                <a:spcPct val="150000"/>
              </a:lnSpc>
              <a:buFont typeface="Arial" panose="020B0604020202020204" pitchFamily="34" charset="0"/>
              <a:buChar char="•"/>
              <a:defRPr/>
            </a:pPr>
            <a:r>
              <a:rPr lang="en-US" sz="1600" b="1" dirty="0">
                <a:latin typeface="Arial Narrow" panose="020B0606020202030204" pitchFamily="34" charset="0"/>
              </a:rPr>
              <a:t>The CSPS together with the Provincial Secretariats have the responsibility to monitor the implementation of the CPF regulations and  guidelines with specific focus on: </a:t>
            </a:r>
          </a:p>
          <a:p>
            <a:pPr marL="630238" lvl="1" indent="-346075" algn="just" eaLnBrk="1" hangingPunct="1">
              <a:lnSpc>
                <a:spcPct val="150000"/>
              </a:lnSpc>
              <a:buFont typeface="Courier New" panose="02070309020205020404" pitchFamily="49" charset="0"/>
              <a:buChar char="o"/>
              <a:defRPr/>
            </a:pPr>
            <a:r>
              <a:rPr lang="en-US" sz="1600" b="1" dirty="0">
                <a:latin typeface="Arial Narrow" panose="020B0606020202030204" pitchFamily="34" charset="0"/>
              </a:rPr>
              <a:t>Establishment of CPF structures in all police stations; functionality of these structures; support and capacitation of the </a:t>
            </a:r>
            <a:r>
              <a:rPr lang="en-US" sz="1600" b="1" dirty="0" err="1">
                <a:latin typeface="Arial Narrow" panose="020B0606020202030204" pitchFamily="34" charset="0"/>
              </a:rPr>
              <a:t>CPFs</a:t>
            </a:r>
            <a:r>
              <a:rPr lang="en-US" sz="1600" b="1" dirty="0">
                <a:latin typeface="Arial Narrow" panose="020B0606020202030204" pitchFamily="34" charset="0"/>
              </a:rPr>
              <a:t> </a:t>
            </a:r>
          </a:p>
          <a:p>
            <a:pPr marL="285750" indent="-285750" algn="just" eaLnBrk="1" hangingPunct="1">
              <a:lnSpc>
                <a:spcPct val="150000"/>
              </a:lnSpc>
              <a:buFont typeface="Arial" panose="020B0604020202020204" pitchFamily="34" charset="0"/>
              <a:buChar char="•"/>
              <a:defRPr/>
            </a:pPr>
            <a:r>
              <a:rPr lang="en-ZA" sz="1600" b="1" dirty="0">
                <a:latin typeface="Arial Narrow" panose="020B0606020202030204" pitchFamily="34" charset="0"/>
              </a:rPr>
              <a:t>To capacitate the CPF members, the department concluded a Memorandum of Understanding with WITS University to provide accredited training to the </a:t>
            </a:r>
            <a:r>
              <a:rPr lang="en-ZA" sz="1600" b="1" dirty="0" err="1">
                <a:latin typeface="Arial Narrow" panose="020B0606020202030204" pitchFamily="34" charset="0"/>
              </a:rPr>
              <a:t>CPFs</a:t>
            </a:r>
            <a:r>
              <a:rPr lang="en-ZA" sz="1600" b="1" dirty="0">
                <a:latin typeface="Arial Narrow" panose="020B0606020202030204" pitchFamily="34" charset="0"/>
              </a:rPr>
              <a:t> through a SASSETA funded programme and so far 80 </a:t>
            </a:r>
            <a:r>
              <a:rPr lang="en-ZA" sz="1600" b="1" dirty="0" err="1">
                <a:latin typeface="Arial Narrow" panose="020B0606020202030204" pitchFamily="34" charset="0"/>
              </a:rPr>
              <a:t>CPF</a:t>
            </a:r>
            <a:r>
              <a:rPr lang="en-ZA" sz="1600" b="1" dirty="0">
                <a:latin typeface="Arial Narrow" panose="020B0606020202030204" pitchFamily="34" charset="0"/>
              </a:rPr>
              <a:t> members have been trained</a:t>
            </a:r>
          </a:p>
          <a:p>
            <a:pPr marL="285750" indent="-285750" algn="just" eaLnBrk="1" hangingPunct="1">
              <a:lnSpc>
                <a:spcPct val="150000"/>
              </a:lnSpc>
              <a:buFont typeface="Arial" panose="020B0604020202020204" pitchFamily="34" charset="0"/>
              <a:buChar char="•"/>
              <a:defRPr/>
            </a:pPr>
            <a:r>
              <a:rPr lang="en-ZA" sz="1600" b="1" dirty="0">
                <a:latin typeface="Arial Narrow" panose="020B0606020202030204" pitchFamily="34" charset="0"/>
              </a:rPr>
              <a:t>Assessment of </a:t>
            </a:r>
            <a:r>
              <a:rPr lang="en-ZA" sz="1600" b="1" dirty="0" err="1">
                <a:latin typeface="Arial Narrow" panose="020B0606020202030204" pitchFamily="34" charset="0"/>
              </a:rPr>
              <a:t>CPF</a:t>
            </a:r>
            <a:r>
              <a:rPr lang="en-ZA" sz="1600" b="1" dirty="0">
                <a:latin typeface="Arial Narrow" panose="020B0606020202030204" pitchFamily="34" charset="0"/>
              </a:rPr>
              <a:t> focuses on, among others, checking whether there is a functional Executive Committee that sits as prescribed, meetings with the communities are taking place, and whether there are programmes that seek to address the identified challenges within the policing precinct. </a:t>
            </a:r>
            <a:endParaRPr lang="en-ZA" sz="1400" b="1" dirty="0">
              <a:latin typeface="Arial Narrow" panose="020B0606020202030204" pitchFamily="34" charset="0"/>
            </a:endParaRPr>
          </a:p>
        </p:txBody>
      </p:sp>
    </p:spTree>
    <p:extLst>
      <p:ext uri="{BB962C8B-B14F-4D97-AF65-F5344CB8AC3E}">
        <p14:creationId xmlns:p14="http://schemas.microsoft.com/office/powerpoint/2010/main" xmlns="" val="3097599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Slide Number Placeholder 5"/>
          <p:cNvSpPr>
            <a:spLocks noGrp="1"/>
          </p:cNvSpPr>
          <p:nvPr>
            <p:ph type="sldNum" sz="quarter" idx="12"/>
          </p:nvPr>
        </p:nvSpPr>
        <p:spPr bwMode="auto">
          <a:xfrm>
            <a:off x="6916625" y="6483432"/>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4780BB-5E55-4E94-B805-01605A8C1BA2}" type="slidenum">
              <a:rPr lang="en-ZA" altLang="en-US" sz="800" b="1" smtClean="0">
                <a:solidFill>
                  <a:srgbClr val="898989"/>
                </a:solidFill>
                <a:latin typeface="Arial Narrow" panose="020B0606020202030204" pitchFamily="34" charset="0"/>
              </a:rPr>
              <a:pPr>
                <a:spcBef>
                  <a:spcPct val="0"/>
                </a:spcBef>
                <a:buFontTx/>
                <a:buNone/>
              </a:pPr>
              <a:t>34</a:t>
            </a:fld>
            <a:endParaRPr lang="en-ZA" altLang="en-US" sz="800" b="1" dirty="0">
              <a:solidFill>
                <a:srgbClr val="898989"/>
              </a:solidFill>
              <a:latin typeface="Arial Narrow" panose="020B0606020202030204" pitchFamily="34" charset="0"/>
            </a:endParaRPr>
          </a:p>
        </p:txBody>
      </p:sp>
      <p:sp>
        <p:nvSpPr>
          <p:cNvPr id="2" name="Text Placeholder 1"/>
          <p:cNvSpPr>
            <a:spLocks noGrp="1"/>
          </p:cNvSpPr>
          <p:nvPr>
            <p:ph type="body" sz="half" idx="2"/>
          </p:nvPr>
        </p:nvSpPr>
        <p:spPr>
          <a:xfrm>
            <a:off x="28622" y="979114"/>
            <a:ext cx="9007428" cy="4691063"/>
          </a:xfrm>
        </p:spPr>
        <p:txBody>
          <a:bodyPr/>
          <a:lstStyle/>
          <a:p>
            <a:pPr algn="just">
              <a:lnSpc>
                <a:spcPct val="150000"/>
              </a:lnSpc>
              <a:spcBef>
                <a:spcPts val="0"/>
              </a:spcBef>
            </a:pPr>
            <a:r>
              <a:rPr lang="en-ZA" sz="1800" b="1" dirty="0">
                <a:latin typeface="Arial Narrow" panose="020B0606020202030204" pitchFamily="34" charset="0"/>
                <a:cs typeface="Arial" panose="020B0604020202020204" pitchFamily="34" charset="0"/>
              </a:rPr>
              <a:t>In the period between March to December 2021, the </a:t>
            </a:r>
            <a:r>
              <a:rPr lang="en-ZA" sz="1800" b="1" dirty="0" err="1">
                <a:latin typeface="Arial Narrow" panose="020B0606020202030204" pitchFamily="34" charset="0"/>
                <a:cs typeface="Arial" panose="020B0604020202020204" pitchFamily="34" charset="0"/>
              </a:rPr>
              <a:t>CPFs</a:t>
            </a:r>
            <a:r>
              <a:rPr lang="en-ZA" sz="1800" b="1" dirty="0">
                <a:latin typeface="Arial Narrow" panose="020B0606020202030204" pitchFamily="34" charset="0"/>
                <a:cs typeface="Arial" panose="020B0604020202020204" pitchFamily="34" charset="0"/>
              </a:rPr>
              <a:t> were assessed as follows</a:t>
            </a:r>
          </a:p>
          <a:p>
            <a:pPr>
              <a:spcBef>
                <a:spcPts val="0"/>
              </a:spcBef>
            </a:pPr>
            <a:endParaRPr lang="en-US" sz="1800" b="1" dirty="0">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669772983"/>
              </p:ext>
            </p:extLst>
          </p:nvPr>
        </p:nvGraphicFramePr>
        <p:xfrm>
          <a:off x="76818" y="1484784"/>
          <a:ext cx="8957168" cy="5283712"/>
        </p:xfrm>
        <a:graphic>
          <a:graphicData uri="http://schemas.openxmlformats.org/drawingml/2006/table">
            <a:tbl>
              <a:tblPr firstRow="1" bandRow="1">
                <a:tableStyleId>{F5AB1C69-6EDB-4FF4-983F-18BD219EF322}</a:tableStyleId>
              </a:tblPr>
              <a:tblGrid>
                <a:gridCol w="1110806">
                  <a:extLst>
                    <a:ext uri="{9D8B030D-6E8A-4147-A177-3AD203B41FA5}">
                      <a16:colId xmlns:a16="http://schemas.microsoft.com/office/drawing/2014/main" xmlns="" val="1221263463"/>
                    </a:ext>
                  </a:extLst>
                </a:gridCol>
                <a:gridCol w="7846362">
                  <a:extLst>
                    <a:ext uri="{9D8B030D-6E8A-4147-A177-3AD203B41FA5}">
                      <a16:colId xmlns:a16="http://schemas.microsoft.com/office/drawing/2014/main" xmlns="" val="2092329379"/>
                    </a:ext>
                  </a:extLst>
                </a:gridCol>
              </a:tblGrid>
              <a:tr h="370840">
                <a:tc>
                  <a:txBody>
                    <a:bodyPr/>
                    <a:lstStyle/>
                    <a:p>
                      <a:pPr>
                        <a:lnSpc>
                          <a:spcPct val="150000"/>
                        </a:lnSpc>
                      </a:pPr>
                      <a:r>
                        <a:rPr lang="en-US" sz="1400" b="1" dirty="0">
                          <a:solidFill>
                            <a:schemeClr val="tx1"/>
                          </a:solidFill>
                          <a:latin typeface="Arial Narrow" panose="020B0606020202030204" pitchFamily="34" charset="0"/>
                        </a:rPr>
                        <a:t>PROVINCE</a:t>
                      </a:r>
                      <a:endParaRPr lang="en-US" sz="1400" b="1" dirty="0">
                        <a:solidFill>
                          <a:schemeClr val="tx1"/>
                        </a:solidFill>
                        <a:latin typeface="Arial Narrow" panose="020B0606020202030204" pitchFamily="34" charset="0"/>
                        <a:cs typeface="Arial" panose="020B0604020202020204" pitchFamily="34" charset="0"/>
                      </a:endParaRPr>
                    </a:p>
                  </a:txBody>
                  <a:tcPr/>
                </a:tc>
                <a:tc>
                  <a:txBody>
                    <a:bodyPr/>
                    <a:lstStyle/>
                    <a:p>
                      <a:pPr algn="just">
                        <a:lnSpc>
                          <a:spcPct val="150000"/>
                        </a:lnSpc>
                      </a:pPr>
                      <a:r>
                        <a:rPr lang="en-US" sz="1400" b="1" dirty="0">
                          <a:solidFill>
                            <a:schemeClr val="tx1"/>
                          </a:solidFill>
                          <a:latin typeface="Arial Narrow" panose="020B0606020202030204" pitchFamily="34" charset="0"/>
                        </a:rPr>
                        <a:t>STATUS OF </a:t>
                      </a:r>
                      <a:r>
                        <a:rPr lang="en-US" sz="1400" b="1" dirty="0" err="1">
                          <a:solidFill>
                            <a:schemeClr val="tx1"/>
                          </a:solidFill>
                          <a:latin typeface="Arial Narrow" panose="020B0606020202030204" pitchFamily="34" charset="0"/>
                        </a:rPr>
                        <a:t>CPF</a:t>
                      </a:r>
                      <a:endParaRPr lang="en-US" sz="1400" b="1"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xmlns="" val="2222413948"/>
                  </a:ext>
                </a:extLst>
              </a:tr>
              <a:tr h="370840">
                <a:tc>
                  <a:txBody>
                    <a:bodyPr/>
                    <a:lstStyle/>
                    <a:p>
                      <a:pPr>
                        <a:lnSpc>
                          <a:spcPct val="150000"/>
                        </a:lnSpc>
                      </a:pPr>
                      <a:r>
                        <a:rPr lang="en-US" sz="1100" b="1" dirty="0">
                          <a:solidFill>
                            <a:schemeClr val="tx1"/>
                          </a:solidFill>
                          <a:latin typeface="Arial Narrow" panose="020B0606020202030204" pitchFamily="34" charset="0"/>
                        </a:rPr>
                        <a:t>EC</a:t>
                      </a:r>
                      <a:endParaRPr lang="en-US" sz="1100" b="1" dirty="0">
                        <a:solidFill>
                          <a:schemeClr val="tx1"/>
                        </a:solidFill>
                        <a:latin typeface="Arial Narrow" panose="020B060602020203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US" sz="1100" b="0" dirty="0">
                          <a:solidFill>
                            <a:schemeClr val="tx1"/>
                          </a:solidFill>
                          <a:latin typeface="Arial Narrow" panose="020B0606020202030204" pitchFamily="34" charset="0"/>
                        </a:rPr>
                        <a:t>197 </a:t>
                      </a:r>
                      <a:r>
                        <a:rPr lang="en-US" sz="1100" b="0" dirty="0" err="1">
                          <a:solidFill>
                            <a:schemeClr val="tx1"/>
                          </a:solidFill>
                          <a:latin typeface="Arial Narrow" panose="020B0606020202030204" pitchFamily="34" charset="0"/>
                        </a:rPr>
                        <a:t>CPF</a:t>
                      </a:r>
                      <a:r>
                        <a:rPr lang="en-US" sz="1100" b="0" dirty="0">
                          <a:solidFill>
                            <a:schemeClr val="tx1"/>
                          </a:solidFill>
                          <a:latin typeface="Arial Narrow" panose="020B0606020202030204" pitchFamily="34" charset="0"/>
                        </a:rPr>
                        <a:t> have been established</a:t>
                      </a:r>
                    </a:p>
                    <a:p>
                      <a:pPr marL="285750" indent="-285750">
                        <a:lnSpc>
                          <a:spcPct val="150000"/>
                        </a:lnSpc>
                        <a:buFont typeface="Arial" panose="020B0604020202020204" pitchFamily="34" charset="0"/>
                        <a:buChar char="•"/>
                      </a:pPr>
                      <a:r>
                        <a:rPr lang="en-US" sz="1100" b="0" dirty="0">
                          <a:solidFill>
                            <a:schemeClr val="tx1"/>
                          </a:solidFill>
                          <a:latin typeface="Arial Narrow" panose="020B0606020202030204" pitchFamily="34" charset="0"/>
                        </a:rPr>
                        <a:t>All these have been trained and no assessments were done as they are all newly elected</a:t>
                      </a:r>
                      <a:endParaRPr lang="en-US" sz="1100" b="0"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xmlns="" val="1582488871"/>
                  </a:ext>
                </a:extLst>
              </a:tr>
              <a:tr h="370840">
                <a:tc>
                  <a:txBody>
                    <a:bodyPr/>
                    <a:lstStyle/>
                    <a:p>
                      <a:pPr>
                        <a:lnSpc>
                          <a:spcPct val="150000"/>
                        </a:lnSpc>
                      </a:pPr>
                      <a:r>
                        <a:rPr lang="en-US" sz="1100" b="1" dirty="0">
                          <a:solidFill>
                            <a:schemeClr val="tx1"/>
                          </a:solidFill>
                          <a:latin typeface="Arial Narrow" panose="020B0606020202030204" pitchFamily="34" charset="0"/>
                        </a:rPr>
                        <a:t>FS</a:t>
                      </a:r>
                      <a:endParaRPr lang="en-US" sz="1100" b="1" dirty="0">
                        <a:solidFill>
                          <a:schemeClr val="tx1"/>
                        </a:solidFill>
                        <a:latin typeface="Arial Narrow" panose="020B060602020203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US" sz="1100" b="0" dirty="0">
                          <a:solidFill>
                            <a:schemeClr val="tx1"/>
                          </a:solidFill>
                          <a:latin typeface="Arial Narrow" panose="020B0606020202030204" pitchFamily="34" charset="0"/>
                        </a:rPr>
                        <a:t>All</a:t>
                      </a:r>
                      <a:r>
                        <a:rPr lang="en-US" sz="1100" b="0" baseline="0" dirty="0">
                          <a:solidFill>
                            <a:schemeClr val="tx1"/>
                          </a:solidFill>
                          <a:latin typeface="Arial Narrow" panose="020B0606020202030204" pitchFamily="34" charset="0"/>
                        </a:rPr>
                        <a:t> 111 </a:t>
                      </a:r>
                      <a:r>
                        <a:rPr lang="en-US" sz="1100" b="0" baseline="0" dirty="0" err="1">
                          <a:solidFill>
                            <a:schemeClr val="tx1"/>
                          </a:solidFill>
                          <a:latin typeface="Arial Narrow" panose="020B0606020202030204" pitchFamily="34" charset="0"/>
                        </a:rPr>
                        <a:t>CPFs</a:t>
                      </a:r>
                      <a:r>
                        <a:rPr lang="en-US" sz="1100" b="0" baseline="0" dirty="0">
                          <a:solidFill>
                            <a:schemeClr val="tx1"/>
                          </a:solidFill>
                          <a:latin typeface="Arial Narrow" panose="020B0606020202030204" pitchFamily="34" charset="0"/>
                        </a:rPr>
                        <a:t> were assessed of which 68 were found to be functional and 39 not functional</a:t>
                      </a:r>
                    </a:p>
                    <a:p>
                      <a:pPr marL="285750" indent="-285750">
                        <a:lnSpc>
                          <a:spcPct val="150000"/>
                        </a:lnSpc>
                        <a:buFont typeface="Arial" panose="020B0604020202020204" pitchFamily="34" charset="0"/>
                        <a:buChar char="•"/>
                      </a:pPr>
                      <a:r>
                        <a:rPr lang="en-US" sz="1100" b="0" baseline="0" dirty="0">
                          <a:solidFill>
                            <a:schemeClr val="tx1"/>
                          </a:solidFill>
                          <a:latin typeface="Arial Narrow" panose="020B0606020202030204" pitchFamily="34" charset="0"/>
                        </a:rPr>
                        <a:t>04 </a:t>
                      </a:r>
                      <a:r>
                        <a:rPr lang="en-US" sz="1100" b="0" baseline="0" dirty="0" err="1">
                          <a:solidFill>
                            <a:schemeClr val="tx1"/>
                          </a:solidFill>
                          <a:latin typeface="Arial Narrow" panose="020B0606020202030204" pitchFamily="34" charset="0"/>
                        </a:rPr>
                        <a:t>CPFs</a:t>
                      </a:r>
                      <a:r>
                        <a:rPr lang="en-US" sz="1100" b="0" baseline="0" dirty="0">
                          <a:solidFill>
                            <a:schemeClr val="tx1"/>
                          </a:solidFill>
                          <a:latin typeface="Arial Narrow" panose="020B0606020202030204" pitchFamily="34" charset="0"/>
                        </a:rPr>
                        <a:t> were not assessed as they are newly elected</a:t>
                      </a:r>
                      <a:endParaRPr lang="en-US" sz="1100" b="0"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xmlns="" val="2479748384"/>
                  </a:ext>
                </a:extLst>
              </a:tr>
              <a:tr h="370840">
                <a:tc>
                  <a:txBody>
                    <a:bodyPr/>
                    <a:lstStyle/>
                    <a:p>
                      <a:pPr>
                        <a:lnSpc>
                          <a:spcPct val="150000"/>
                        </a:lnSpc>
                      </a:pPr>
                      <a:r>
                        <a:rPr lang="en-US" sz="1100" b="1" dirty="0">
                          <a:solidFill>
                            <a:schemeClr val="tx1"/>
                          </a:solidFill>
                          <a:latin typeface="Arial Narrow" panose="020B0606020202030204" pitchFamily="34" charset="0"/>
                        </a:rPr>
                        <a:t>GP</a:t>
                      </a:r>
                      <a:endParaRPr lang="en-US" sz="1100" b="1" dirty="0">
                        <a:solidFill>
                          <a:schemeClr val="tx1"/>
                        </a:solidFill>
                        <a:latin typeface="Arial Narrow" panose="020B060602020203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US" sz="1100" b="0" dirty="0">
                          <a:solidFill>
                            <a:schemeClr val="tx1"/>
                          </a:solidFill>
                          <a:latin typeface="Arial Narrow" panose="020B0606020202030204" pitchFamily="34" charset="0"/>
                        </a:rPr>
                        <a:t>132</a:t>
                      </a:r>
                      <a:r>
                        <a:rPr lang="en-US" sz="1100" b="0" baseline="0" dirty="0">
                          <a:solidFill>
                            <a:schemeClr val="tx1"/>
                          </a:solidFill>
                          <a:latin typeface="Arial Narrow" panose="020B0606020202030204" pitchFamily="34" charset="0"/>
                        </a:rPr>
                        <a:t> </a:t>
                      </a:r>
                      <a:r>
                        <a:rPr lang="en-US" sz="1100" b="0" baseline="0" dirty="0" err="1">
                          <a:solidFill>
                            <a:schemeClr val="tx1"/>
                          </a:solidFill>
                          <a:latin typeface="Arial Narrow" panose="020B0606020202030204" pitchFamily="34" charset="0"/>
                        </a:rPr>
                        <a:t>CPFs</a:t>
                      </a:r>
                      <a:r>
                        <a:rPr lang="en-US" sz="1100" b="0" baseline="0" dirty="0">
                          <a:solidFill>
                            <a:schemeClr val="tx1"/>
                          </a:solidFill>
                          <a:latin typeface="Arial Narrow" panose="020B0606020202030204" pitchFamily="34" charset="0"/>
                        </a:rPr>
                        <a:t> were assessed and 123 were found to be functional </a:t>
                      </a:r>
                    </a:p>
                    <a:p>
                      <a:pPr marL="285750" indent="-285750">
                        <a:lnSpc>
                          <a:spcPct val="150000"/>
                        </a:lnSpc>
                        <a:buFont typeface="Arial" panose="020B0604020202020204" pitchFamily="34" charset="0"/>
                        <a:buChar char="•"/>
                      </a:pPr>
                      <a:r>
                        <a:rPr lang="en-US" sz="1100" b="0" baseline="0" dirty="0">
                          <a:solidFill>
                            <a:schemeClr val="tx1"/>
                          </a:solidFill>
                          <a:latin typeface="Arial Narrow" panose="020B0606020202030204" pitchFamily="34" charset="0"/>
                        </a:rPr>
                        <a:t>09 not functional</a:t>
                      </a:r>
                      <a:endParaRPr lang="en-US" sz="1100" b="0"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xmlns="" val="2606672902"/>
                  </a:ext>
                </a:extLst>
              </a:tr>
              <a:tr h="370840">
                <a:tc>
                  <a:txBody>
                    <a:bodyPr/>
                    <a:lstStyle/>
                    <a:p>
                      <a:pPr>
                        <a:lnSpc>
                          <a:spcPct val="150000"/>
                        </a:lnSpc>
                      </a:pPr>
                      <a:r>
                        <a:rPr lang="en-US" sz="1100" b="1" dirty="0">
                          <a:solidFill>
                            <a:schemeClr val="tx1"/>
                          </a:solidFill>
                          <a:latin typeface="Arial Narrow" panose="020B0606020202030204" pitchFamily="34" charset="0"/>
                        </a:rPr>
                        <a:t>KZN</a:t>
                      </a:r>
                      <a:endParaRPr lang="en-US" sz="1100" b="1" dirty="0">
                        <a:solidFill>
                          <a:schemeClr val="tx1"/>
                        </a:solidFill>
                        <a:latin typeface="Arial Narrow" panose="020B060602020203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US" sz="1100" b="0" dirty="0">
                          <a:solidFill>
                            <a:schemeClr val="tx1"/>
                          </a:solidFill>
                          <a:latin typeface="Arial Narrow" panose="020B0606020202030204" pitchFamily="34" charset="0"/>
                        </a:rPr>
                        <a:t>129 </a:t>
                      </a:r>
                      <a:r>
                        <a:rPr lang="en-US" sz="1100" b="0" dirty="0" err="1">
                          <a:solidFill>
                            <a:schemeClr val="tx1"/>
                          </a:solidFill>
                          <a:latin typeface="Arial Narrow" panose="020B0606020202030204" pitchFamily="34" charset="0"/>
                        </a:rPr>
                        <a:t>CPFs</a:t>
                      </a:r>
                      <a:r>
                        <a:rPr lang="en-US" sz="1100" b="0" dirty="0">
                          <a:solidFill>
                            <a:schemeClr val="tx1"/>
                          </a:solidFill>
                          <a:latin typeface="Arial Narrow" panose="020B0606020202030204" pitchFamily="34" charset="0"/>
                        </a:rPr>
                        <a:t> were assessed out of the 184 that have been established in the provinces</a:t>
                      </a:r>
                    </a:p>
                    <a:p>
                      <a:pPr marL="285750" indent="-285750">
                        <a:lnSpc>
                          <a:spcPct val="150000"/>
                        </a:lnSpc>
                        <a:buFont typeface="Arial" panose="020B0604020202020204" pitchFamily="34" charset="0"/>
                        <a:buChar char="•"/>
                      </a:pPr>
                      <a:r>
                        <a:rPr lang="en-US" sz="1100" b="0" dirty="0">
                          <a:solidFill>
                            <a:schemeClr val="tx1"/>
                          </a:solidFill>
                          <a:latin typeface="Arial Narrow" panose="020B0606020202030204" pitchFamily="34" charset="0"/>
                        </a:rPr>
                        <a:t>All the</a:t>
                      </a:r>
                      <a:r>
                        <a:rPr lang="en-US" sz="1100" b="0" baseline="0" dirty="0">
                          <a:solidFill>
                            <a:schemeClr val="tx1"/>
                          </a:solidFill>
                          <a:latin typeface="Arial Narrow" panose="020B0606020202030204" pitchFamily="34" charset="0"/>
                        </a:rPr>
                        <a:t> assessed structures were found to be functional despite some challenges identified</a:t>
                      </a:r>
                      <a:endParaRPr lang="en-US" sz="1100" b="0"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xmlns="" val="1859296501"/>
                  </a:ext>
                </a:extLst>
              </a:tr>
              <a:tr h="370840">
                <a:tc>
                  <a:txBody>
                    <a:bodyPr/>
                    <a:lstStyle/>
                    <a:p>
                      <a:pPr>
                        <a:lnSpc>
                          <a:spcPct val="150000"/>
                        </a:lnSpc>
                      </a:pPr>
                      <a:r>
                        <a:rPr lang="en-US" sz="1100" b="1" dirty="0">
                          <a:solidFill>
                            <a:schemeClr val="tx1"/>
                          </a:solidFill>
                          <a:latin typeface="Arial Narrow" panose="020B0606020202030204" pitchFamily="34" charset="0"/>
                        </a:rPr>
                        <a:t>LP</a:t>
                      </a:r>
                      <a:endParaRPr lang="en-US" sz="1100" b="1" dirty="0">
                        <a:solidFill>
                          <a:schemeClr val="tx1"/>
                        </a:solidFill>
                        <a:latin typeface="Arial Narrow" panose="020B060602020203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US" sz="1100" b="0" dirty="0">
                          <a:solidFill>
                            <a:schemeClr val="tx1"/>
                          </a:solidFill>
                          <a:latin typeface="Arial Narrow" panose="020B0606020202030204" pitchFamily="34" charset="0"/>
                        </a:rPr>
                        <a:t>All </a:t>
                      </a:r>
                      <a:r>
                        <a:rPr lang="en-US" sz="1100" b="0" dirty="0" err="1">
                          <a:solidFill>
                            <a:schemeClr val="tx1"/>
                          </a:solidFill>
                          <a:latin typeface="Arial Narrow" panose="020B0606020202030204" pitchFamily="34" charset="0"/>
                        </a:rPr>
                        <a:t>CPFs</a:t>
                      </a:r>
                      <a:r>
                        <a:rPr lang="en-US" sz="1100" b="0" baseline="0" dirty="0">
                          <a:solidFill>
                            <a:schemeClr val="tx1"/>
                          </a:solidFill>
                          <a:latin typeface="Arial Narrow" panose="020B0606020202030204" pitchFamily="34" charset="0"/>
                        </a:rPr>
                        <a:t> in the province were assessed and the process of elected new committees is underway. </a:t>
                      </a:r>
                      <a:endParaRPr lang="en-US" sz="1100" b="0"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xmlns="" val="327496927"/>
                  </a:ext>
                </a:extLst>
              </a:tr>
              <a:tr h="370840">
                <a:tc>
                  <a:txBody>
                    <a:bodyPr/>
                    <a:lstStyle/>
                    <a:p>
                      <a:pPr>
                        <a:lnSpc>
                          <a:spcPct val="150000"/>
                        </a:lnSpc>
                      </a:pPr>
                      <a:r>
                        <a:rPr lang="en-US" sz="1100" b="1" dirty="0">
                          <a:solidFill>
                            <a:schemeClr val="tx1"/>
                          </a:solidFill>
                          <a:latin typeface="Arial Narrow" panose="020B0606020202030204" pitchFamily="34" charset="0"/>
                        </a:rPr>
                        <a:t>MP</a:t>
                      </a:r>
                      <a:endParaRPr lang="en-US" sz="1100" b="1" dirty="0">
                        <a:solidFill>
                          <a:schemeClr val="tx1"/>
                        </a:solidFill>
                        <a:latin typeface="Arial Narrow" panose="020B060602020203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US" sz="1100" b="0" dirty="0">
                          <a:solidFill>
                            <a:schemeClr val="tx1"/>
                          </a:solidFill>
                          <a:latin typeface="Arial Narrow" panose="020B0606020202030204" pitchFamily="34" charset="0"/>
                        </a:rPr>
                        <a:t>90 </a:t>
                      </a:r>
                      <a:r>
                        <a:rPr lang="en-US" sz="1100" b="0" dirty="0" err="1">
                          <a:solidFill>
                            <a:schemeClr val="tx1"/>
                          </a:solidFill>
                          <a:latin typeface="Arial Narrow" panose="020B0606020202030204" pitchFamily="34" charset="0"/>
                        </a:rPr>
                        <a:t>CPF</a:t>
                      </a:r>
                      <a:r>
                        <a:rPr lang="en-US" sz="1100" b="0" baseline="0" dirty="0">
                          <a:solidFill>
                            <a:schemeClr val="tx1"/>
                          </a:solidFill>
                          <a:latin typeface="Arial Narrow" panose="020B0606020202030204" pitchFamily="34" charset="0"/>
                        </a:rPr>
                        <a:t> structures were assessed and 79 were found functional</a:t>
                      </a:r>
                    </a:p>
                    <a:p>
                      <a:pPr marL="285750" indent="-285750">
                        <a:lnSpc>
                          <a:spcPct val="150000"/>
                        </a:lnSpc>
                        <a:buFont typeface="Arial" panose="020B0604020202020204" pitchFamily="34" charset="0"/>
                        <a:buChar char="•"/>
                      </a:pPr>
                      <a:r>
                        <a:rPr lang="en-US" sz="1100" b="0" baseline="0" dirty="0">
                          <a:solidFill>
                            <a:schemeClr val="tx1"/>
                          </a:solidFill>
                          <a:latin typeface="Arial Narrow" panose="020B0606020202030204" pitchFamily="34" charset="0"/>
                        </a:rPr>
                        <a:t>11 not functional</a:t>
                      </a:r>
                      <a:endParaRPr lang="en-US" sz="1100" b="0"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xmlns="" val="3519477743"/>
                  </a:ext>
                </a:extLst>
              </a:tr>
              <a:tr h="370840">
                <a:tc>
                  <a:txBody>
                    <a:bodyPr/>
                    <a:lstStyle/>
                    <a:p>
                      <a:pPr>
                        <a:lnSpc>
                          <a:spcPct val="150000"/>
                        </a:lnSpc>
                      </a:pPr>
                      <a:r>
                        <a:rPr lang="en-US" sz="1100" b="1" dirty="0">
                          <a:solidFill>
                            <a:schemeClr val="tx1"/>
                          </a:solidFill>
                          <a:latin typeface="Arial Narrow" panose="020B0606020202030204" pitchFamily="34" charset="0"/>
                        </a:rPr>
                        <a:t>NC</a:t>
                      </a:r>
                      <a:endParaRPr lang="en-US" sz="1100" b="1" dirty="0">
                        <a:solidFill>
                          <a:schemeClr val="tx1"/>
                        </a:solidFill>
                        <a:latin typeface="Arial Narrow" panose="020B060602020203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US" sz="1100" b="0" dirty="0">
                          <a:solidFill>
                            <a:schemeClr val="tx1"/>
                          </a:solidFill>
                          <a:latin typeface="Arial Narrow" panose="020B0606020202030204" pitchFamily="34" charset="0"/>
                        </a:rPr>
                        <a:t>Out of the 91 </a:t>
                      </a:r>
                      <a:r>
                        <a:rPr lang="en-US" sz="1100" b="0" dirty="0" err="1">
                          <a:solidFill>
                            <a:schemeClr val="tx1"/>
                          </a:solidFill>
                          <a:latin typeface="Arial Narrow" panose="020B0606020202030204" pitchFamily="34" charset="0"/>
                        </a:rPr>
                        <a:t>CPFs</a:t>
                      </a:r>
                      <a:r>
                        <a:rPr lang="en-US" sz="1100" b="0" dirty="0">
                          <a:solidFill>
                            <a:schemeClr val="tx1"/>
                          </a:solidFill>
                          <a:latin typeface="Arial Narrow" panose="020B0606020202030204" pitchFamily="34" charset="0"/>
                        </a:rPr>
                        <a:t> in the province, 65 are</a:t>
                      </a:r>
                      <a:r>
                        <a:rPr lang="en-US" sz="1100" b="0" baseline="0" dirty="0">
                          <a:solidFill>
                            <a:schemeClr val="tx1"/>
                          </a:solidFill>
                          <a:latin typeface="Arial Narrow" panose="020B0606020202030204" pitchFamily="34" charset="0"/>
                        </a:rPr>
                        <a:t> functional</a:t>
                      </a:r>
                    </a:p>
                    <a:p>
                      <a:pPr marL="285750" indent="-285750">
                        <a:lnSpc>
                          <a:spcPct val="150000"/>
                        </a:lnSpc>
                        <a:buFont typeface="Arial" panose="020B0604020202020204" pitchFamily="34" charset="0"/>
                        <a:buChar char="•"/>
                      </a:pPr>
                      <a:r>
                        <a:rPr lang="en-US" sz="1100" b="0" baseline="0" dirty="0">
                          <a:solidFill>
                            <a:schemeClr val="tx1"/>
                          </a:solidFill>
                          <a:latin typeface="Arial Narrow" panose="020B0606020202030204" pitchFamily="34" charset="0"/>
                        </a:rPr>
                        <a:t>26 are not functional</a:t>
                      </a:r>
                      <a:endParaRPr lang="en-US" sz="1100" b="0"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xmlns="" val="898910457"/>
                  </a:ext>
                </a:extLst>
              </a:tr>
              <a:tr h="370840">
                <a:tc>
                  <a:txBody>
                    <a:bodyPr/>
                    <a:lstStyle/>
                    <a:p>
                      <a:pPr>
                        <a:lnSpc>
                          <a:spcPct val="150000"/>
                        </a:lnSpc>
                      </a:pPr>
                      <a:r>
                        <a:rPr lang="en-US" sz="1100" b="1" dirty="0">
                          <a:solidFill>
                            <a:schemeClr val="tx1"/>
                          </a:solidFill>
                          <a:latin typeface="Arial Narrow" panose="020B0606020202030204" pitchFamily="34" charset="0"/>
                        </a:rPr>
                        <a:t>NW</a:t>
                      </a:r>
                      <a:endParaRPr lang="en-US" sz="1100" b="1" dirty="0">
                        <a:solidFill>
                          <a:schemeClr val="tx1"/>
                        </a:solidFill>
                        <a:latin typeface="Arial Narrow" panose="020B060602020203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US" sz="1100" b="0" dirty="0">
                          <a:solidFill>
                            <a:schemeClr val="tx1"/>
                          </a:solidFill>
                          <a:latin typeface="Arial Narrow" panose="020B0606020202030204" pitchFamily="34" charset="0"/>
                        </a:rPr>
                        <a:t>There</a:t>
                      </a:r>
                      <a:r>
                        <a:rPr lang="en-US" sz="1100" b="0" baseline="0" dirty="0">
                          <a:solidFill>
                            <a:schemeClr val="tx1"/>
                          </a:solidFill>
                          <a:latin typeface="Arial Narrow" panose="020B0606020202030204" pitchFamily="34" charset="0"/>
                        </a:rPr>
                        <a:t> were 79 structures assessed out of the 83 </a:t>
                      </a:r>
                      <a:r>
                        <a:rPr lang="en-US" sz="1100" b="0" baseline="0" dirty="0" err="1">
                          <a:solidFill>
                            <a:schemeClr val="tx1"/>
                          </a:solidFill>
                          <a:latin typeface="Arial Narrow" panose="020B0606020202030204" pitchFamily="34" charset="0"/>
                        </a:rPr>
                        <a:t>CPFs</a:t>
                      </a:r>
                      <a:r>
                        <a:rPr lang="en-US" sz="1100" b="0" baseline="0" dirty="0">
                          <a:solidFill>
                            <a:schemeClr val="tx1"/>
                          </a:solidFill>
                          <a:latin typeface="Arial Narrow" panose="020B0606020202030204" pitchFamily="34" charset="0"/>
                        </a:rPr>
                        <a:t> in the province</a:t>
                      </a:r>
                    </a:p>
                    <a:p>
                      <a:pPr marL="285750" indent="-285750">
                        <a:lnSpc>
                          <a:spcPct val="150000"/>
                        </a:lnSpc>
                        <a:buFont typeface="Arial" panose="020B0604020202020204" pitchFamily="34" charset="0"/>
                        <a:buChar char="•"/>
                      </a:pPr>
                      <a:r>
                        <a:rPr lang="en-US" sz="1100" b="0" baseline="0" dirty="0">
                          <a:solidFill>
                            <a:schemeClr val="tx1"/>
                          </a:solidFill>
                          <a:latin typeface="Arial Narrow" panose="020B0606020202030204" pitchFamily="34" charset="0"/>
                        </a:rPr>
                        <a:t>43 we found functional; 22 partly functional and 14 non functional</a:t>
                      </a:r>
                      <a:endParaRPr lang="en-US" sz="1100" b="0"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xmlns="" val="1191356187"/>
                  </a:ext>
                </a:extLst>
              </a:tr>
              <a:tr h="370840">
                <a:tc>
                  <a:txBody>
                    <a:bodyPr/>
                    <a:lstStyle/>
                    <a:p>
                      <a:pPr>
                        <a:lnSpc>
                          <a:spcPct val="150000"/>
                        </a:lnSpc>
                      </a:pPr>
                      <a:r>
                        <a:rPr lang="en-US" sz="1100" b="1" dirty="0">
                          <a:solidFill>
                            <a:schemeClr val="tx1"/>
                          </a:solidFill>
                          <a:latin typeface="Arial Narrow" panose="020B0606020202030204" pitchFamily="34" charset="0"/>
                        </a:rPr>
                        <a:t>WC</a:t>
                      </a:r>
                      <a:endParaRPr lang="en-US" sz="1100" b="1" dirty="0">
                        <a:solidFill>
                          <a:schemeClr val="tx1"/>
                        </a:solidFill>
                        <a:latin typeface="Arial Narrow" panose="020B060602020203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US" sz="1100" b="0" dirty="0">
                          <a:solidFill>
                            <a:schemeClr val="tx1"/>
                          </a:solidFill>
                          <a:latin typeface="Arial Narrow" panose="020B0606020202030204" pitchFamily="34" charset="0"/>
                        </a:rPr>
                        <a:t>Out of the 151 </a:t>
                      </a:r>
                      <a:r>
                        <a:rPr lang="en-US" sz="1100" b="0" dirty="0" err="1">
                          <a:solidFill>
                            <a:schemeClr val="tx1"/>
                          </a:solidFill>
                          <a:latin typeface="Arial Narrow" panose="020B0606020202030204" pitchFamily="34" charset="0"/>
                        </a:rPr>
                        <a:t>CPF</a:t>
                      </a:r>
                      <a:r>
                        <a:rPr lang="en-US" sz="1100" b="0" dirty="0">
                          <a:solidFill>
                            <a:schemeClr val="tx1"/>
                          </a:solidFill>
                          <a:latin typeface="Arial Narrow" panose="020B0606020202030204" pitchFamily="34" charset="0"/>
                        </a:rPr>
                        <a:t> structures, 145 were assessed and found functional</a:t>
                      </a:r>
                    </a:p>
                    <a:p>
                      <a:pPr marL="285750" indent="-285750">
                        <a:lnSpc>
                          <a:spcPct val="150000"/>
                        </a:lnSpc>
                        <a:buFont typeface="Arial" panose="020B0604020202020204" pitchFamily="34" charset="0"/>
                        <a:buChar char="•"/>
                      </a:pPr>
                      <a:r>
                        <a:rPr lang="en-US" sz="1100" b="0" dirty="0">
                          <a:solidFill>
                            <a:schemeClr val="tx1"/>
                          </a:solidFill>
                          <a:latin typeface="Arial Narrow" panose="020B0606020202030204" pitchFamily="34" charset="0"/>
                        </a:rPr>
                        <a:t>137</a:t>
                      </a:r>
                      <a:r>
                        <a:rPr lang="en-US" sz="1100" b="0" baseline="0" dirty="0">
                          <a:solidFill>
                            <a:schemeClr val="tx1"/>
                          </a:solidFill>
                          <a:latin typeface="Arial Narrow" panose="020B0606020202030204" pitchFamily="34" charset="0"/>
                        </a:rPr>
                        <a:t> </a:t>
                      </a:r>
                      <a:r>
                        <a:rPr lang="en-US" sz="1100" b="0" baseline="0" dirty="0" err="1">
                          <a:solidFill>
                            <a:schemeClr val="tx1"/>
                          </a:solidFill>
                          <a:latin typeface="Arial Narrow" panose="020B0606020202030204" pitchFamily="34" charset="0"/>
                        </a:rPr>
                        <a:t>CPF</a:t>
                      </a:r>
                      <a:r>
                        <a:rPr lang="en-US" sz="1100" b="0" baseline="0" dirty="0">
                          <a:solidFill>
                            <a:schemeClr val="tx1"/>
                          </a:solidFill>
                          <a:latin typeface="Arial Narrow" panose="020B0606020202030204" pitchFamily="34" charset="0"/>
                        </a:rPr>
                        <a:t> structures received training</a:t>
                      </a:r>
                      <a:endParaRPr lang="en-US" sz="1100" b="0"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xmlns="" val="3186715477"/>
                  </a:ext>
                </a:extLst>
              </a:tr>
            </a:tbl>
          </a:graphicData>
        </a:graphic>
      </p:graphicFrame>
      <p:sp>
        <p:nvSpPr>
          <p:cNvPr id="8" name="Rectangle 4"/>
          <p:cNvSpPr txBox="1">
            <a:spLocks noChangeArrowheads="1"/>
          </p:cNvSpPr>
          <p:nvPr/>
        </p:nvSpPr>
        <p:spPr bwMode="auto">
          <a:xfrm>
            <a:off x="80864" y="139566"/>
            <a:ext cx="8928992" cy="61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latin typeface="Arial" panose="020B0604020202020204" pitchFamily="34" charset="0"/>
              </a:rPr>
              <a:t> </a:t>
            </a:r>
            <a:r>
              <a:rPr lang="en-US" altLang="en-US" sz="3000" b="1" dirty="0">
                <a:latin typeface="Arial Narrow" panose="020B0606020202030204" pitchFamily="34" charset="0"/>
              </a:rPr>
              <a:t>UPDATE ON CPF FUNCTIONALITY</a:t>
            </a:r>
          </a:p>
        </p:txBody>
      </p:sp>
    </p:spTree>
    <p:extLst>
      <p:ext uri="{BB962C8B-B14F-4D97-AF65-F5344CB8AC3E}">
        <p14:creationId xmlns:p14="http://schemas.microsoft.com/office/powerpoint/2010/main" xmlns="" val="3145916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467544" y="34959"/>
            <a:ext cx="8928992" cy="912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latin typeface="Arial Narrow" panose="020B0606020202030204" pitchFamily="34" charset="0"/>
              </a:rPr>
              <a:t>UPDATE ON UPCOMING LEGISLATION FOR </a:t>
            </a:r>
          </a:p>
          <a:p>
            <a:pPr algn="ctr" eaLnBrk="1" hangingPunct="1">
              <a:spcBef>
                <a:spcPct val="0"/>
              </a:spcBef>
              <a:buFontTx/>
              <a:buNone/>
            </a:pPr>
            <a:r>
              <a:rPr lang="en-US" altLang="en-US" sz="3000" b="1" dirty="0">
                <a:latin typeface="Arial Narrow" panose="020B0606020202030204" pitchFamily="34" charset="0"/>
              </a:rPr>
              <a:t>2022/23</a:t>
            </a:r>
          </a:p>
        </p:txBody>
      </p:sp>
      <p:sp>
        <p:nvSpPr>
          <p:cNvPr id="32775" name="Slide Number Placeholder 2"/>
          <p:cNvSpPr>
            <a:spLocks noGrp="1"/>
          </p:cNvSpPr>
          <p:nvPr>
            <p:ph type="sldNum" sz="quarter" idx="12"/>
          </p:nvPr>
        </p:nvSpPr>
        <p:spPr bwMode="auto">
          <a:xfrm>
            <a:off x="7010400" y="6535092"/>
            <a:ext cx="2133600" cy="196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800" b="1" smtClean="0">
                <a:solidFill>
                  <a:srgbClr val="898989"/>
                </a:solidFill>
                <a:latin typeface="Arial Narrow" panose="020B0606020202030204" pitchFamily="34" charset="0"/>
              </a:rPr>
              <a:pPr>
                <a:spcBef>
                  <a:spcPct val="0"/>
                </a:spcBef>
                <a:buFontTx/>
                <a:buNone/>
              </a:pPr>
              <a:t>35</a:t>
            </a:fld>
            <a:endParaRPr lang="en-ZA" altLang="en-US" sz="800" b="1" dirty="0">
              <a:solidFill>
                <a:srgbClr val="898989"/>
              </a:solidFill>
              <a:latin typeface="Arial Narrow" panose="020B0606020202030204" pitchFamily="34" charset="0"/>
            </a:endParaRPr>
          </a:p>
        </p:txBody>
      </p:sp>
      <p:sp>
        <p:nvSpPr>
          <p:cNvPr id="7" name="Rectangle 6"/>
          <p:cNvSpPr/>
          <p:nvPr/>
        </p:nvSpPr>
        <p:spPr>
          <a:xfrm>
            <a:off x="107504" y="947906"/>
            <a:ext cx="8928992" cy="637097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300" b="1" dirty="0">
                <a:solidFill>
                  <a:schemeClr val="accent3">
                    <a:lumMod val="50000"/>
                  </a:schemeClr>
                </a:solidFill>
                <a:latin typeface="Arial Narrow" panose="020B0606020202030204" pitchFamily="34" charset="0"/>
              </a:rPr>
              <a:t>Criminal Law (Forensic Procedures) Amendment Bill</a:t>
            </a:r>
          </a:p>
          <a:p>
            <a:pPr marL="630238" indent="-346075" algn="just">
              <a:lnSpc>
                <a:spcPct val="150000"/>
              </a:lnSpc>
              <a:buFont typeface="Courier New" panose="02070309020205020404" pitchFamily="49" charset="0"/>
              <a:buChar char="o"/>
            </a:pPr>
            <a:r>
              <a:rPr lang="en-US" sz="1200" b="1" dirty="0">
                <a:latin typeface="Arial Narrow" panose="020B0606020202030204" pitchFamily="34" charset="0"/>
              </a:rPr>
              <a:t>The Bill was introduced in Parliament on 20 December 2021 and is being considered by the Portfolio Committee on Police.  Public hearings on the Bill led by the Portfolio Committee took place in March 2022 and these deliberations are ongoing. Portfolio Committee has scheduled the Clause by Clause deliberations on the Bill. The Bill is expected to be finalised by the Portfolio Committee on Police on 6 May 2022. </a:t>
            </a:r>
          </a:p>
          <a:p>
            <a:pPr marL="284163" indent="-284163" algn="just">
              <a:lnSpc>
                <a:spcPct val="150000"/>
              </a:lnSpc>
              <a:buFont typeface="Arial" panose="020B0604020202020204" pitchFamily="34" charset="0"/>
              <a:buChar char="•"/>
            </a:pPr>
            <a:r>
              <a:rPr lang="en-US" sz="1300" b="1" dirty="0">
                <a:solidFill>
                  <a:schemeClr val="accent3">
                    <a:lumMod val="50000"/>
                  </a:schemeClr>
                </a:solidFill>
                <a:latin typeface="Arial Narrow" panose="020B0606020202030204" pitchFamily="34" charset="0"/>
              </a:rPr>
              <a:t>Protection of Constitutional Democracy against Terrorist and Related Activities Amendment Bill</a:t>
            </a:r>
          </a:p>
          <a:p>
            <a:pPr marL="630238" indent="-346075" algn="just">
              <a:lnSpc>
                <a:spcPct val="150000"/>
              </a:lnSpc>
              <a:buFont typeface="Courier New" panose="02070309020205020404" pitchFamily="49" charset="0"/>
              <a:buChar char="o"/>
            </a:pPr>
            <a:r>
              <a:rPr lang="en-US" sz="1200" b="1" dirty="0">
                <a:latin typeface="Arial Narrow" panose="020B0606020202030204" pitchFamily="34" charset="0"/>
              </a:rPr>
              <a:t>The Bill is being processed through the JCPS Cluster to Cabinet to request approval for the submission of the Bill to Parliament. The Bill has been presented to the JCPS DGs Cluster and approved for JCPS Ministerial Cluster and subject to the recommendation of the Ministerial Cluster, will be submitted to Cabinet to seek approval for introduction of the Bill in Parliament as soon as possible. In terms of the time-frames involved in the consideration process, it is foreseen that the Bill may be approved for submission to Parliament, by the end of June 2022. </a:t>
            </a:r>
            <a:endParaRPr lang="en-US" sz="1200" b="1" dirty="0">
              <a:solidFill>
                <a:schemeClr val="accent3">
                  <a:lumMod val="50000"/>
                </a:schemeClr>
              </a:solidFill>
              <a:latin typeface="Arial Narrow" panose="020B0606020202030204" pitchFamily="34" charset="0"/>
            </a:endParaRPr>
          </a:p>
          <a:p>
            <a:pPr marL="285750" indent="-285750" algn="just">
              <a:lnSpc>
                <a:spcPct val="150000"/>
              </a:lnSpc>
              <a:buFont typeface="Arial" panose="020B0604020202020204" pitchFamily="34" charset="0"/>
              <a:buChar char="•"/>
            </a:pPr>
            <a:r>
              <a:rPr lang="en-US" sz="1300" b="1" dirty="0">
                <a:solidFill>
                  <a:schemeClr val="accent3">
                    <a:lumMod val="50000"/>
                  </a:schemeClr>
                </a:solidFill>
                <a:latin typeface="Arial Narrow" panose="020B0606020202030204" pitchFamily="34" charset="0"/>
              </a:rPr>
              <a:t>South African Police Service Amendment Bill</a:t>
            </a:r>
          </a:p>
          <a:p>
            <a:pPr marL="630238" lvl="1" indent="-346075" algn="just">
              <a:lnSpc>
                <a:spcPct val="150000"/>
              </a:lnSpc>
              <a:buFont typeface="Courier New" panose="02070309020205020404" pitchFamily="49" charset="0"/>
              <a:buChar char="o"/>
            </a:pPr>
            <a:r>
              <a:rPr lang="en-US" sz="1200" b="1" dirty="0">
                <a:latin typeface="Arial Narrow" panose="020B0606020202030204" pitchFamily="34" charset="0"/>
              </a:rPr>
              <a:t>The Bill is being prepared for submission to the JCPS </a:t>
            </a:r>
            <a:r>
              <a:rPr lang="en-US" sz="1200" b="1" dirty="0" err="1">
                <a:latin typeface="Arial Narrow" panose="020B0606020202030204" pitchFamily="34" charset="0"/>
              </a:rPr>
              <a:t>DGs</a:t>
            </a:r>
            <a:r>
              <a:rPr lang="en-US" sz="1200" b="1" dirty="0">
                <a:latin typeface="Arial Narrow" panose="020B0606020202030204" pitchFamily="34" charset="0"/>
              </a:rPr>
              <a:t> Cluster, subject to </a:t>
            </a:r>
            <a:r>
              <a:rPr lang="en-US" sz="1200" b="1" dirty="0" err="1">
                <a:latin typeface="Arial Narrow" panose="020B0606020202030204" pitchFamily="34" charset="0"/>
              </a:rPr>
              <a:t>finalisation</a:t>
            </a:r>
            <a:r>
              <a:rPr lang="en-US" sz="1200" b="1" dirty="0">
                <a:latin typeface="Arial Narrow" panose="020B0606020202030204" pitchFamily="34" charset="0"/>
              </a:rPr>
              <a:t> of the costing issue pertaining to the transfer of the community policing forum function. </a:t>
            </a:r>
            <a:r>
              <a:rPr lang="en-US" altLang="en-US" sz="1200" b="1" dirty="0">
                <a:latin typeface="Arial Narrow" panose="020B0606020202030204" pitchFamily="34" charset="0"/>
              </a:rPr>
              <a:t>National Treasury has convened a meeting with the SAPS and the CSPS in order to ensure that the budgetary issues can be resolved before promoting the Bill to Cabinet. </a:t>
            </a:r>
          </a:p>
          <a:p>
            <a:pPr marL="285750" indent="-285750" algn="just">
              <a:lnSpc>
                <a:spcPct val="150000"/>
              </a:lnSpc>
              <a:buFont typeface="Arial" panose="020B0604020202020204" pitchFamily="34" charset="0"/>
              <a:buChar char="•"/>
            </a:pPr>
            <a:r>
              <a:rPr lang="en-US" sz="1300" b="1" dirty="0">
                <a:solidFill>
                  <a:schemeClr val="accent3">
                    <a:lumMod val="50000"/>
                  </a:schemeClr>
                </a:solidFill>
                <a:latin typeface="Arial Narrow" panose="020B0606020202030204" pitchFamily="34" charset="0"/>
              </a:rPr>
              <a:t>Critical Infrastructure Protection Act Regulations</a:t>
            </a:r>
          </a:p>
          <a:p>
            <a:pPr marL="630238" lvl="1" indent="-346075" algn="just">
              <a:lnSpc>
                <a:spcPct val="150000"/>
              </a:lnSpc>
              <a:buFont typeface="Courier New" panose="02070309020205020404" pitchFamily="49" charset="0"/>
              <a:buChar char="o"/>
              <a:defRPr/>
            </a:pPr>
            <a:r>
              <a:rPr lang="en-US" altLang="en-US" sz="1200" b="1" dirty="0">
                <a:latin typeface="Arial Narrow" panose="020B0606020202030204" pitchFamily="34" charset="0"/>
              </a:rPr>
              <a:t>Members of the Critical Infrastructure Council have been nominated and selected, subject to vetting to the level of “Top Secret” as required by the Act. The sections dealing with the Critical Infrastructure Council, had been put into operation from 30 April 2022. Draft Regulations have been published in the </a:t>
            </a:r>
            <a:r>
              <a:rPr lang="en-US" altLang="en-US" sz="1200" b="1" i="1" dirty="0">
                <a:latin typeface="Arial Narrow" panose="020B0606020202030204" pitchFamily="34" charset="0"/>
              </a:rPr>
              <a:t>Gazette</a:t>
            </a:r>
            <a:r>
              <a:rPr lang="en-US" altLang="en-US" sz="1200" b="1" dirty="0">
                <a:latin typeface="Arial Narrow" panose="020B0606020202030204" pitchFamily="34" charset="0"/>
              </a:rPr>
              <a:t> for public comments and comments that will strengthen the regulations will be incorporated. The draft Regulations will thereafter be submitted to Parliament for scrutiny then forwarded back to the Minister for promulgation.</a:t>
            </a:r>
          </a:p>
          <a:p>
            <a:pPr algn="just">
              <a:lnSpc>
                <a:spcPct val="150000"/>
              </a:lnSpc>
            </a:pPr>
            <a:endParaRPr lang="en-US" sz="1600" dirty="0">
              <a:latin typeface="Arial" panose="020B0604020202020204" pitchFamily="34" charset="0"/>
            </a:endParaRPr>
          </a:p>
        </p:txBody>
      </p:sp>
    </p:spTree>
    <p:extLst>
      <p:ext uri="{BB962C8B-B14F-4D97-AF65-F5344CB8AC3E}">
        <p14:creationId xmlns:p14="http://schemas.microsoft.com/office/powerpoint/2010/main" xmlns="" val="1346953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txBox="1">
            <a:spLocks noChangeArrowheads="1"/>
          </p:cNvSpPr>
          <p:nvPr/>
        </p:nvSpPr>
        <p:spPr bwMode="auto">
          <a:xfrm>
            <a:off x="-19050" y="-41275"/>
            <a:ext cx="9144000" cy="83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000" b="1">
              <a:solidFill>
                <a:srgbClr val="C00000"/>
              </a:solidFill>
              <a:latin typeface="Arial" panose="020B0604020202020204" pitchFamily="34" charset="0"/>
            </a:endParaRPr>
          </a:p>
        </p:txBody>
      </p:sp>
      <p:sp>
        <p:nvSpPr>
          <p:cNvPr id="33798" name="Rectangle 3"/>
          <p:cNvSpPr txBox="1">
            <a:spLocks noChangeArrowheads="1"/>
          </p:cNvSpPr>
          <p:nvPr/>
        </p:nvSpPr>
        <p:spPr bwMode="auto">
          <a:xfrm>
            <a:off x="171450" y="1247775"/>
            <a:ext cx="8864600" cy="5518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 typeface="Arial" panose="020B0604020202020204" pitchFamily="34" charset="0"/>
              <a:buNone/>
              <a:defRPr/>
            </a:pPr>
            <a:endParaRPr lang="en-US" altLang="en-US" sz="2000" b="1" dirty="0">
              <a:solidFill>
                <a:srgbClr val="003300"/>
              </a:solidFill>
              <a:latin typeface="Arial" panose="020B0604020202020204" pitchFamily="34" charset="0"/>
              <a:ea typeface="Calibri" panose="020F0502020204030204" pitchFamily="34" charset="0"/>
            </a:endParaRPr>
          </a:p>
          <a:p>
            <a:pPr algn="ctr">
              <a:lnSpc>
                <a:spcPct val="150000"/>
              </a:lnSpc>
              <a:spcBef>
                <a:spcPct val="0"/>
              </a:spcBef>
              <a:buFont typeface="Arial" panose="020B0604020202020204" pitchFamily="34" charset="0"/>
              <a:buNone/>
              <a:defRPr/>
            </a:pPr>
            <a:endParaRPr lang="en-US" altLang="en-US" sz="2000" b="1" dirty="0">
              <a:solidFill>
                <a:srgbClr val="003300"/>
              </a:solidFill>
              <a:latin typeface="Arial" panose="020B0604020202020204" pitchFamily="34" charset="0"/>
              <a:ea typeface="Calibri" panose="020F0502020204030204" pitchFamily="34" charset="0"/>
            </a:endParaRPr>
          </a:p>
          <a:p>
            <a:pPr algn="ctr">
              <a:lnSpc>
                <a:spcPct val="150000"/>
              </a:lnSpc>
              <a:spcBef>
                <a:spcPct val="0"/>
              </a:spcBef>
              <a:buFont typeface="Arial" panose="020B0604020202020204" pitchFamily="34" charset="0"/>
              <a:buNone/>
              <a:defRPr/>
            </a:pPr>
            <a:r>
              <a:rPr lang="en-US" altLang="en-US" sz="6600" b="1" dirty="0">
                <a:solidFill>
                  <a:srgbClr val="003300"/>
                </a:solidFill>
                <a:latin typeface="Arial" panose="020B0604020202020204" pitchFamily="34" charset="0"/>
                <a:ea typeface="Calibri" panose="020F0502020204030204" pitchFamily="34" charset="0"/>
              </a:rPr>
              <a:t>THANK YOU</a:t>
            </a:r>
          </a:p>
          <a:p>
            <a:pPr marL="457200" indent="-457200" algn="just">
              <a:lnSpc>
                <a:spcPct val="150000"/>
              </a:lnSpc>
              <a:spcBef>
                <a:spcPct val="0"/>
              </a:spcBef>
              <a:buFont typeface="Courier New" panose="02070309020205020404" pitchFamily="49" charset="0"/>
              <a:buChar char="o"/>
              <a:defRPr/>
            </a:pPr>
            <a:endParaRPr lang="en-US" altLang="en-US" sz="2000" dirty="0">
              <a:solidFill>
                <a:srgbClr val="003300"/>
              </a:solidFill>
              <a:latin typeface="Arial" panose="020B0604020202020204" pitchFamily="34" charset="0"/>
              <a:ea typeface="Calibri" panose="020F0502020204030204" pitchFamily="34" charset="0"/>
            </a:endParaRPr>
          </a:p>
        </p:txBody>
      </p:sp>
      <p:sp>
        <p:nvSpPr>
          <p:cNvPr id="90118" name="Slide Number Placeholder 2"/>
          <p:cNvSpPr>
            <a:spLocks noGrp="1"/>
          </p:cNvSpPr>
          <p:nvPr>
            <p:ph type="sldNum" sz="quarter" idx="12"/>
          </p:nvPr>
        </p:nvSpPr>
        <p:spPr bwMode="auto">
          <a:xfrm>
            <a:off x="6804248" y="6569794"/>
            <a:ext cx="2133600" cy="196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92A3060-F20B-40DC-8C18-7D421A38652C}" type="slidenum">
              <a:rPr lang="en-ZA" altLang="en-US" sz="800" b="1" smtClean="0">
                <a:solidFill>
                  <a:srgbClr val="898989"/>
                </a:solidFill>
                <a:latin typeface="Arial Narrow" panose="020B0606020202030204" pitchFamily="34" charset="0"/>
              </a:rPr>
              <a:pPr>
                <a:spcBef>
                  <a:spcPct val="0"/>
                </a:spcBef>
                <a:buFontTx/>
                <a:buNone/>
              </a:pPr>
              <a:t>36</a:t>
            </a:fld>
            <a:endParaRPr lang="en-ZA" altLang="en-US" sz="800" b="1" dirty="0">
              <a:solidFill>
                <a:srgbClr val="898989"/>
              </a:solidFill>
              <a:latin typeface="Arial Narrow" panose="020B0606020202030204" pitchFamily="34" charset="0"/>
            </a:endParaRPr>
          </a:p>
        </p:txBody>
      </p:sp>
      <p:pic>
        <p:nvPicPr>
          <p:cNvPr id="7"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65" y="6021288"/>
            <a:ext cx="2005412" cy="79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txBox="1">
            <a:spLocks noChangeArrowheads="1"/>
          </p:cNvSpPr>
          <p:nvPr/>
        </p:nvSpPr>
        <p:spPr bwMode="auto">
          <a:xfrm>
            <a:off x="350838" y="1255713"/>
            <a:ext cx="8334375" cy="541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endParaRPr lang="en-US" altLang="en-US" sz="2400" dirty="0">
              <a:latin typeface="Arial" panose="020B0604020202020204" pitchFamily="34" charset="0"/>
              <a:cs typeface="Calibri" panose="020F0502020204030204" pitchFamily="34" charset="0"/>
            </a:endParaRPr>
          </a:p>
        </p:txBody>
      </p:sp>
      <p:sp>
        <p:nvSpPr>
          <p:cNvPr id="6" name="Content Placeholder 5"/>
          <p:cNvSpPr>
            <a:spLocks noGrp="1"/>
          </p:cNvSpPr>
          <p:nvPr>
            <p:ph sz="half" idx="1"/>
          </p:nvPr>
        </p:nvSpPr>
        <p:spPr>
          <a:xfrm>
            <a:off x="25087" y="1188624"/>
            <a:ext cx="4762937" cy="5768767"/>
          </a:xfrm>
        </p:spPr>
        <p:txBody>
          <a:bodyPr/>
          <a:lstStyle/>
          <a:p>
            <a:pPr algn="just" eaLnBrk="1" fontAlgn="auto" hangingPunct="1">
              <a:lnSpc>
                <a:spcPct val="150000"/>
              </a:lnSpc>
              <a:spcBef>
                <a:spcPts val="0"/>
              </a:spcBef>
              <a:spcAft>
                <a:spcPts val="0"/>
              </a:spcAft>
              <a:buClr>
                <a:schemeClr val="accent2">
                  <a:lumMod val="75000"/>
                </a:schemeClr>
              </a:buClr>
              <a:defRPr/>
            </a:pPr>
            <a:r>
              <a:rPr lang="en-ZA" sz="1200" b="1" dirty="0">
                <a:latin typeface="Arial Narrow" panose="020B0606020202030204" pitchFamily="34" charset="0"/>
                <a:cs typeface="Arial" panose="020B0604020202020204" pitchFamily="34" charset="0"/>
              </a:rPr>
              <a:t>The Civilian Secretariat for Police Service (CSPS) is a constitutional body established in terms of </a:t>
            </a:r>
            <a:r>
              <a:rPr lang="en-ZA" sz="1200" b="1" i="1" dirty="0">
                <a:solidFill>
                  <a:srgbClr val="C00000"/>
                </a:solidFill>
                <a:latin typeface="Arial Narrow" panose="020B0606020202030204" pitchFamily="34" charset="0"/>
                <a:cs typeface="Arial" panose="020B0604020202020204" pitchFamily="34" charset="0"/>
              </a:rPr>
              <a:t>Section 208</a:t>
            </a:r>
            <a:r>
              <a:rPr lang="en-ZA" sz="1200" b="1" dirty="0">
                <a:latin typeface="Arial Narrow" panose="020B0606020202030204" pitchFamily="34" charset="0"/>
                <a:cs typeface="Arial" panose="020B0604020202020204" pitchFamily="34" charset="0"/>
              </a:rPr>
              <a:t> of the Constitution, to function under the direction of the Cabinet member responsible for policing.</a:t>
            </a:r>
          </a:p>
          <a:p>
            <a:pPr algn="just" eaLnBrk="1" fontAlgn="auto" hangingPunct="1">
              <a:lnSpc>
                <a:spcPct val="150000"/>
              </a:lnSpc>
              <a:spcBef>
                <a:spcPts val="0"/>
              </a:spcBef>
              <a:spcAft>
                <a:spcPts val="0"/>
              </a:spcAft>
              <a:buClr>
                <a:schemeClr val="accent2">
                  <a:lumMod val="75000"/>
                </a:schemeClr>
              </a:buClr>
              <a:defRPr/>
            </a:pPr>
            <a:r>
              <a:rPr lang="en-ZA" sz="1200" b="1" dirty="0">
                <a:latin typeface="Arial Narrow" panose="020B0606020202030204" pitchFamily="34" charset="0"/>
                <a:cs typeface="Arial" panose="020B0604020202020204" pitchFamily="34" charset="0"/>
              </a:rPr>
              <a:t> CSPS is mandated to exercise transversal </a:t>
            </a:r>
            <a:r>
              <a:rPr lang="en-ZA" sz="1200" b="1" i="1" dirty="0">
                <a:solidFill>
                  <a:srgbClr val="C00000"/>
                </a:solidFill>
                <a:latin typeface="Arial Narrow" panose="020B0606020202030204" pitchFamily="34" charset="0"/>
                <a:cs typeface="Arial" panose="020B0604020202020204" pitchFamily="34" charset="0"/>
              </a:rPr>
              <a:t>civilian oversight </a:t>
            </a:r>
            <a:r>
              <a:rPr lang="en-ZA" sz="1200" b="1" dirty="0">
                <a:latin typeface="Arial Narrow" panose="020B0606020202030204" pitchFamily="34" charset="0"/>
                <a:cs typeface="Arial" panose="020B0604020202020204" pitchFamily="34" charset="0"/>
              </a:rPr>
              <a:t>on matters relating to, amongst others; the governance, service delivery, performance and resourcing of the </a:t>
            </a:r>
            <a:r>
              <a:rPr lang="en-ZA" sz="1200" b="1" i="1" dirty="0">
                <a:solidFill>
                  <a:srgbClr val="C00000"/>
                </a:solidFill>
                <a:latin typeface="Arial Narrow" panose="020B0606020202030204" pitchFamily="34" charset="0"/>
                <a:cs typeface="Arial" panose="020B0604020202020204" pitchFamily="34" charset="0"/>
              </a:rPr>
              <a:t>South African Police Service </a:t>
            </a:r>
            <a:r>
              <a:rPr lang="en-ZA" sz="1200" b="1" dirty="0">
                <a:latin typeface="Arial Narrow" panose="020B0606020202030204" pitchFamily="34" charset="0"/>
                <a:cs typeface="Arial" panose="020B0604020202020204" pitchFamily="34" charset="0"/>
              </a:rPr>
              <a:t>(SAPS), and fulfils this mandate by:</a:t>
            </a:r>
          </a:p>
          <a:p>
            <a:pPr marL="742950" lvl="2" indent="-342900" algn="just" eaLnBrk="1" fontAlgn="auto" hangingPunct="1">
              <a:lnSpc>
                <a:spcPct val="150000"/>
              </a:lnSpc>
              <a:spcBef>
                <a:spcPts val="0"/>
              </a:spcBef>
              <a:spcAft>
                <a:spcPts val="0"/>
              </a:spcAft>
              <a:buClr>
                <a:schemeClr val="accent2">
                  <a:lumMod val="75000"/>
                </a:schemeClr>
              </a:buClr>
              <a:buFont typeface="Courier New" panose="02070309020205020404" pitchFamily="49" charset="0"/>
              <a:buChar char="o"/>
              <a:defRPr/>
            </a:pPr>
            <a:r>
              <a:rPr lang="en-GB" altLang="en-US" sz="1150" kern="0" dirty="0">
                <a:latin typeface="Arial Narrow" panose="020B0606020202030204" pitchFamily="34" charset="0"/>
                <a:cs typeface="Arial" panose="020B0604020202020204" pitchFamily="34" charset="0"/>
              </a:rPr>
              <a:t>Providing strategic policy advice to the Minister with respect to the development, implementation and review of policing and safety policies;</a:t>
            </a:r>
          </a:p>
          <a:p>
            <a:pPr marL="742950" lvl="2" indent="-342900" algn="just" eaLnBrk="1" fontAlgn="auto" hangingPunct="1">
              <a:lnSpc>
                <a:spcPct val="150000"/>
              </a:lnSpc>
              <a:spcBef>
                <a:spcPts val="0"/>
              </a:spcBef>
              <a:spcAft>
                <a:spcPts val="0"/>
              </a:spcAft>
              <a:buClr>
                <a:schemeClr val="accent2">
                  <a:lumMod val="75000"/>
                </a:schemeClr>
              </a:buClr>
              <a:buFont typeface="Courier New" panose="02070309020205020404" pitchFamily="49" charset="0"/>
              <a:buChar char="o"/>
              <a:defRPr/>
            </a:pPr>
            <a:r>
              <a:rPr lang="en-GB" altLang="en-US" sz="1150" kern="0" dirty="0">
                <a:latin typeface="Arial Narrow" panose="020B0606020202030204" pitchFamily="34" charset="0"/>
                <a:cs typeface="Arial" panose="020B0604020202020204" pitchFamily="34" charset="0"/>
              </a:rPr>
              <a:t>Providing credible, evidenced based research that informs decision-making;</a:t>
            </a:r>
          </a:p>
          <a:p>
            <a:pPr marL="742950" lvl="2" indent="-342900" algn="just" eaLnBrk="1" fontAlgn="auto" hangingPunct="1">
              <a:lnSpc>
                <a:spcPct val="150000"/>
              </a:lnSpc>
              <a:spcBef>
                <a:spcPts val="0"/>
              </a:spcBef>
              <a:spcAft>
                <a:spcPts val="0"/>
              </a:spcAft>
              <a:buClr>
                <a:schemeClr val="accent2">
                  <a:lumMod val="75000"/>
                </a:schemeClr>
              </a:buClr>
              <a:buFont typeface="Courier New" panose="02070309020205020404" pitchFamily="49" charset="0"/>
              <a:buChar char="o"/>
              <a:defRPr/>
            </a:pPr>
            <a:r>
              <a:rPr lang="en-ZA" altLang="en-US" sz="1150" kern="0" dirty="0">
                <a:latin typeface="Arial Narrow" panose="020B0606020202030204" pitchFamily="34" charset="0"/>
                <a:cs typeface="Arial" panose="020B0604020202020204" pitchFamily="34" charset="0"/>
              </a:rPr>
              <a:t>Exercising civilian oversight over the Police Service through monitoring and evaluating overall police performance against planned programmes;</a:t>
            </a:r>
          </a:p>
          <a:p>
            <a:pPr marL="742950" lvl="2" indent="-342900" algn="just" eaLnBrk="1" fontAlgn="auto" hangingPunct="1">
              <a:lnSpc>
                <a:spcPct val="150000"/>
              </a:lnSpc>
              <a:spcBef>
                <a:spcPts val="0"/>
              </a:spcBef>
              <a:spcAft>
                <a:spcPts val="0"/>
              </a:spcAft>
              <a:buClr>
                <a:schemeClr val="accent2">
                  <a:lumMod val="75000"/>
                </a:schemeClr>
              </a:buClr>
              <a:buFont typeface="Courier New" panose="02070309020205020404" pitchFamily="49" charset="0"/>
              <a:buChar char="o"/>
              <a:defRPr/>
            </a:pPr>
            <a:r>
              <a:rPr lang="en-ZA" altLang="en-US" sz="1150" kern="0" dirty="0">
                <a:latin typeface="Arial Narrow" panose="020B0606020202030204" pitchFamily="34" charset="0"/>
                <a:cs typeface="Arial" panose="020B0604020202020204" pitchFamily="34" charset="0"/>
              </a:rPr>
              <a:t>Mobilising role-players, strengthening partnerships and cooperation between key stakeholders in order to enhance police service delivery and encourage strategic dialogue on safety and security; and </a:t>
            </a:r>
          </a:p>
          <a:p>
            <a:pPr marL="742950" lvl="2" indent="-342900" algn="just" eaLnBrk="1" fontAlgn="auto" hangingPunct="1">
              <a:lnSpc>
                <a:spcPct val="150000"/>
              </a:lnSpc>
              <a:spcBef>
                <a:spcPts val="0"/>
              </a:spcBef>
              <a:spcAft>
                <a:spcPts val="0"/>
              </a:spcAft>
              <a:buClr>
                <a:schemeClr val="accent2">
                  <a:lumMod val="75000"/>
                </a:schemeClr>
              </a:buClr>
              <a:buFont typeface="Courier New" panose="02070309020205020404" pitchFamily="49" charset="0"/>
              <a:buChar char="o"/>
              <a:defRPr/>
            </a:pPr>
            <a:r>
              <a:rPr lang="en-ZA" altLang="en-US" sz="1150" kern="0" dirty="0">
                <a:latin typeface="Arial Narrow" panose="020B0606020202030204" pitchFamily="34" charset="0"/>
                <a:cs typeface="Arial" panose="020B0604020202020204" pitchFamily="34" charset="0"/>
              </a:rPr>
              <a:t>Providing additional support services to the Minister in pursuit of achieving his/her mandate.</a:t>
            </a:r>
            <a:endParaRPr lang="en-ZA" sz="1150" dirty="0">
              <a:latin typeface="Arial Narrow" panose="020B0606020202030204" pitchFamily="34" charset="0"/>
              <a:cs typeface="Arial" panose="020B0604020202020204" pitchFamily="34" charset="0"/>
            </a:endParaRPr>
          </a:p>
          <a:p>
            <a:pPr>
              <a:defRPr/>
            </a:pPr>
            <a:endParaRPr lang="en-ZA" sz="1200" dirty="0">
              <a:latin typeface="Arial Narrow" panose="020B0606020202030204" pitchFamily="34" charset="0"/>
            </a:endParaRPr>
          </a:p>
        </p:txBody>
      </p:sp>
      <p:sp>
        <p:nvSpPr>
          <p:cNvPr id="21511" name="Slide Number Placeholder 2"/>
          <p:cNvSpPr>
            <a:spLocks noGrp="1"/>
          </p:cNvSpPr>
          <p:nvPr>
            <p:ph type="sldNum" sz="quarter" idx="12"/>
          </p:nvPr>
        </p:nvSpPr>
        <p:spPr bwMode="auto">
          <a:xfrm>
            <a:off x="6926026" y="643749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7842D014-A95A-4CE6-8DE8-8E24CB0C0B92}" type="slidenum">
              <a:rPr lang="en-ZA" altLang="en-US" sz="900" b="1" smtClean="0">
                <a:solidFill>
                  <a:srgbClr val="898989"/>
                </a:solidFill>
                <a:latin typeface="Arial Narrow" panose="020B0606020202030204" pitchFamily="34" charset="0"/>
              </a:rPr>
              <a:pPr algn="r">
                <a:spcBef>
                  <a:spcPct val="0"/>
                </a:spcBef>
                <a:buFontTx/>
                <a:buNone/>
              </a:pPr>
              <a:t>4</a:t>
            </a:fld>
            <a:endParaRPr lang="en-ZA" altLang="en-US" sz="900" b="1" dirty="0">
              <a:solidFill>
                <a:srgbClr val="898989"/>
              </a:solidFill>
              <a:latin typeface="Arial Narrow" panose="020B0606020202030204" pitchFamily="34" charset="0"/>
            </a:endParaRPr>
          </a:p>
        </p:txBody>
      </p:sp>
      <p:sp>
        <p:nvSpPr>
          <p:cNvPr id="21508" name="Rectangle 2"/>
          <p:cNvSpPr txBox="1">
            <a:spLocks noChangeArrowheads="1"/>
          </p:cNvSpPr>
          <p:nvPr/>
        </p:nvSpPr>
        <p:spPr bwMode="auto">
          <a:xfrm>
            <a:off x="0" y="182538"/>
            <a:ext cx="9144000"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latin typeface="Arial Narrow" panose="020B0606020202030204" pitchFamily="34" charset="0"/>
              </a:rPr>
              <a:t>CSPS MANDATE</a:t>
            </a:r>
          </a:p>
        </p:txBody>
      </p:sp>
      <p:graphicFrame>
        <p:nvGraphicFramePr>
          <p:cNvPr id="3" name="Content Placeholder 2"/>
          <p:cNvGraphicFramePr>
            <a:graphicFrameLocks noGrp="1"/>
          </p:cNvGraphicFramePr>
          <p:nvPr>
            <p:ph sz="half" idx="2"/>
          </p:nvPr>
        </p:nvGraphicFramePr>
        <p:xfrm>
          <a:off x="4716016" y="1199993"/>
          <a:ext cx="4197970" cy="474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flipH="1">
            <a:off x="0" y="-451"/>
            <a:ext cx="2115962" cy="1189076"/>
          </a:xfrm>
          <a:prstGeom prst="rect">
            <a:avLst/>
          </a:prstGeom>
          <a:effectLst>
            <a:softEdge rad="31750"/>
          </a:effectLst>
        </p:spPr>
      </p:pic>
      <p:pic>
        <p:nvPicPr>
          <p:cNvPr id="16" name="Picture 1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8272855" y="-10228"/>
            <a:ext cx="873878" cy="976425"/>
          </a:xfrm>
          <a:prstGeom prst="rect">
            <a:avLst/>
          </a:prstGeom>
        </p:spPr>
      </p:pic>
    </p:spTree>
    <p:extLst>
      <p:ext uri="{BB962C8B-B14F-4D97-AF65-F5344CB8AC3E}">
        <p14:creationId xmlns:p14="http://schemas.microsoft.com/office/powerpoint/2010/main" xmlns="" val="22841596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Slide Number Placeholder 2"/>
          <p:cNvSpPr>
            <a:spLocks noGrp="1"/>
          </p:cNvSpPr>
          <p:nvPr>
            <p:ph type="sldNum" sz="quarter" idx="12"/>
          </p:nvPr>
        </p:nvSpPr>
        <p:spPr bwMode="auto">
          <a:xfrm>
            <a:off x="6986155" y="645333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B435B00B-A0A2-4189-98A2-E08CE88177F1}" type="slidenum">
              <a:rPr lang="en-ZA" altLang="en-US" sz="800" b="1" smtClean="0">
                <a:solidFill>
                  <a:srgbClr val="898989"/>
                </a:solidFill>
                <a:latin typeface="Arial Narrow" panose="020B0606020202030204" pitchFamily="34" charset="0"/>
              </a:rPr>
              <a:pPr algn="r">
                <a:spcBef>
                  <a:spcPct val="0"/>
                </a:spcBef>
                <a:buFontTx/>
                <a:buNone/>
              </a:pPr>
              <a:t>5</a:t>
            </a:fld>
            <a:endParaRPr lang="en-ZA" altLang="en-US" sz="800" b="1" dirty="0">
              <a:solidFill>
                <a:srgbClr val="898989"/>
              </a:solidFill>
              <a:latin typeface="Arial Narrow" panose="020B0606020202030204" pitchFamily="34" charset="0"/>
            </a:endParaRPr>
          </a:p>
        </p:txBody>
      </p:sp>
      <p:graphicFrame>
        <p:nvGraphicFramePr>
          <p:cNvPr id="10" name="Diagram 9"/>
          <p:cNvGraphicFramePr/>
          <p:nvPr>
            <p:extLst>
              <p:ext uri="{D42A27DB-BD31-4B8C-83A1-F6EECF244321}">
                <p14:modId xmlns:p14="http://schemas.microsoft.com/office/powerpoint/2010/main" xmlns="" val="1374713571"/>
              </p:ext>
            </p:extLst>
          </p:nvPr>
        </p:nvGraphicFramePr>
        <p:xfrm>
          <a:off x="4404173" y="1994505"/>
          <a:ext cx="4703221" cy="4881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0" y="2132856"/>
          <a:ext cx="4320480" cy="45365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3557" name="Rectangle 2"/>
          <p:cNvSpPr txBox="1">
            <a:spLocks noChangeArrowheads="1"/>
          </p:cNvSpPr>
          <p:nvPr/>
        </p:nvSpPr>
        <p:spPr bwMode="auto">
          <a:xfrm>
            <a:off x="2115962" y="161492"/>
            <a:ext cx="6272462" cy="1251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x-none" sz="2600" b="1" cap="all" dirty="0">
                <a:latin typeface="Arial Narrow" panose="020B0606020202030204" pitchFamily="34" charset="0"/>
              </a:rPr>
              <a:t>INSTITUTIONAL POLICIES </a:t>
            </a:r>
            <a:r>
              <a:rPr lang="en-ZA" sz="2600" b="1" cap="all" dirty="0">
                <a:latin typeface="Arial Narrow" panose="020B0606020202030204" pitchFamily="34" charset="0"/>
              </a:rPr>
              <a:t>and</a:t>
            </a:r>
            <a:r>
              <a:rPr lang="x-none" sz="2600" b="1" cap="all" dirty="0">
                <a:latin typeface="Arial Narrow" panose="020B0606020202030204" pitchFamily="34" charset="0"/>
              </a:rPr>
              <a:t> STRATEGIES GOVERNING THE </a:t>
            </a:r>
            <a:r>
              <a:rPr lang="en-ZA" sz="2600" b="1" cap="all" dirty="0">
                <a:latin typeface="Arial Narrow" panose="020B0606020202030204" pitchFamily="34" charset="0"/>
              </a:rPr>
              <a:t>5</a:t>
            </a:r>
            <a:r>
              <a:rPr lang="x-none" sz="2600" b="1" cap="all" dirty="0">
                <a:latin typeface="Arial Narrow" panose="020B0606020202030204" pitchFamily="34" charset="0"/>
              </a:rPr>
              <a:t>-YEAR PLANNING PERIOD</a:t>
            </a:r>
            <a:endParaRPr lang="en-US" altLang="en-US" sz="2600" b="1" dirty="0">
              <a:latin typeface="Arial Narrow" panose="020B0606020202030204" pitchFamily="34" charset="0"/>
            </a:endParaRPr>
          </a:p>
        </p:txBody>
      </p:sp>
      <p:sp>
        <p:nvSpPr>
          <p:cNvPr id="2" name="Rectangle 1"/>
          <p:cNvSpPr/>
          <p:nvPr/>
        </p:nvSpPr>
        <p:spPr>
          <a:xfrm>
            <a:off x="2781220" y="1556792"/>
            <a:ext cx="3931920" cy="640080"/>
          </a:xfrm>
          <a:prstGeom prst="rect">
            <a:avLst/>
          </a:prstGeom>
          <a:solidFill>
            <a:srgbClr val="024522"/>
          </a:solidFill>
          <a:ln w="3175">
            <a:solidFill>
              <a:schemeClr val="tx1"/>
            </a:solidFill>
          </a:ln>
          <a:effectLst>
            <a:outerShdw blurRad="107950" dist="12700" dir="5400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Narrow" panose="020B0606020202030204" pitchFamily="34" charset="0"/>
              </a:rPr>
              <a:t>Integrated Crime and Violence Prevention Strategy</a:t>
            </a:r>
          </a:p>
        </p:txBody>
      </p:sp>
      <p:cxnSp>
        <p:nvCxnSpPr>
          <p:cNvPr id="6" name="Straight Connector 5"/>
          <p:cNvCxnSpPr/>
          <p:nvPr/>
        </p:nvCxnSpPr>
        <p:spPr>
          <a:xfrm>
            <a:off x="4807099" y="2276872"/>
            <a:ext cx="0" cy="792088"/>
          </a:xfrm>
          <a:prstGeom prst="line">
            <a:avLst/>
          </a:prstGeom>
        </p:spPr>
        <p:style>
          <a:lnRef idx="2">
            <a:schemeClr val="accent3"/>
          </a:lnRef>
          <a:fillRef idx="0">
            <a:schemeClr val="accent3"/>
          </a:fillRef>
          <a:effectRef idx="1">
            <a:schemeClr val="accent3"/>
          </a:effectRef>
          <a:fontRef idx="minor">
            <a:schemeClr val="tx1"/>
          </a:fontRef>
        </p:style>
      </p:cxnSp>
      <p:pic>
        <p:nvPicPr>
          <p:cNvPr id="16" name="Picture 1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flipH="1">
            <a:off x="0" y="-451"/>
            <a:ext cx="2115962" cy="1189076"/>
          </a:xfrm>
          <a:prstGeom prst="rect">
            <a:avLst/>
          </a:prstGeom>
          <a:effectLst>
            <a:softEdge rad="31750"/>
          </a:effectLst>
        </p:spPr>
      </p:pic>
      <p:pic>
        <p:nvPicPr>
          <p:cNvPr id="17" name="Picture 16"/>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flipH="1">
            <a:off x="8272855" y="-10228"/>
            <a:ext cx="873878" cy="976425"/>
          </a:xfrm>
          <a:prstGeom prst="rect">
            <a:avLst/>
          </a:prstGeom>
        </p:spPr>
      </p:pic>
    </p:spTree>
    <p:extLst>
      <p:ext uri="{BB962C8B-B14F-4D97-AF65-F5344CB8AC3E}">
        <p14:creationId xmlns:p14="http://schemas.microsoft.com/office/powerpoint/2010/main" xmlns="" val="8358357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6512" y="1188624"/>
            <a:ext cx="4914126" cy="5669375"/>
          </a:xfrm>
        </p:spPr>
        <p:txBody>
          <a:bodyPr/>
          <a:lstStyle/>
          <a:p>
            <a:pPr algn="just" eaLnBrk="1" fontAlgn="auto" hangingPunct="1">
              <a:lnSpc>
                <a:spcPct val="150000"/>
              </a:lnSpc>
              <a:spcBef>
                <a:spcPts val="0"/>
              </a:spcBef>
              <a:spcAft>
                <a:spcPts val="0"/>
              </a:spcAft>
              <a:buClr>
                <a:schemeClr val="accent2">
                  <a:lumMod val="75000"/>
                </a:schemeClr>
              </a:buClr>
              <a:defRPr/>
            </a:pPr>
            <a:r>
              <a:rPr lang="en-ZA" sz="1200" b="1" dirty="0">
                <a:latin typeface="Arial Narrow" panose="020B0606020202030204" pitchFamily="34" charset="0"/>
                <a:cs typeface="Arial" panose="020B0604020202020204" pitchFamily="34" charset="0"/>
              </a:rPr>
              <a:t>The </a:t>
            </a:r>
            <a:r>
              <a:rPr lang="en-ZA" sz="1200" b="1" dirty="0">
                <a:latin typeface="Arial Narrow" panose="020B0606020202030204" pitchFamily="34" charset="0"/>
              </a:rPr>
              <a:t>medium to long-term view which frames the strategic planning orientation in the CSPS is informed by the</a:t>
            </a:r>
            <a:r>
              <a:rPr lang="en-ZA" sz="1200" b="1" dirty="0">
                <a:solidFill>
                  <a:srgbClr val="C00000"/>
                </a:solidFill>
                <a:latin typeface="Arial Narrow" panose="020B0606020202030204" pitchFamily="34" charset="0"/>
              </a:rPr>
              <a:t> NDP </a:t>
            </a:r>
            <a:r>
              <a:rPr lang="en-ZA" sz="1200" b="1" dirty="0">
                <a:latin typeface="Arial Narrow" panose="020B0606020202030204" pitchFamily="34" charset="0"/>
              </a:rPr>
              <a:t>recommendations and the imperatives reflected in Priority 6 of the </a:t>
            </a:r>
            <a:r>
              <a:rPr lang="en-ZA" sz="1200" b="1" dirty="0">
                <a:solidFill>
                  <a:srgbClr val="C00000"/>
                </a:solidFill>
                <a:latin typeface="Arial Narrow" panose="020B0606020202030204" pitchFamily="34" charset="0"/>
              </a:rPr>
              <a:t>2019-2024 Medium-Term Strategic Framework</a:t>
            </a:r>
            <a:r>
              <a:rPr lang="en-ZA" sz="1200" b="1" dirty="0">
                <a:latin typeface="Arial Narrow" panose="020B0606020202030204" pitchFamily="34" charset="0"/>
              </a:rPr>
              <a:t> (MTSF), which speaks to </a:t>
            </a:r>
            <a:r>
              <a:rPr lang="en-ZA" sz="1200" b="1" i="1" dirty="0">
                <a:solidFill>
                  <a:srgbClr val="C00000"/>
                </a:solidFill>
                <a:latin typeface="Arial Narrow" panose="020B0606020202030204" pitchFamily="34" charset="0"/>
              </a:rPr>
              <a:t>social cohesion and safer communities</a:t>
            </a:r>
            <a:r>
              <a:rPr lang="en-ZA" sz="1200" b="1" dirty="0">
                <a:latin typeface="Arial Narrow" panose="020B0606020202030204" pitchFamily="34" charset="0"/>
              </a:rPr>
              <a:t>. </a:t>
            </a:r>
            <a:endParaRPr lang="en-ZA" sz="1200" b="1" dirty="0">
              <a:latin typeface="Arial Narrow" panose="020B0606020202030204" pitchFamily="34" charset="0"/>
              <a:cs typeface="Arial" panose="020B0604020202020204" pitchFamily="34" charset="0"/>
            </a:endParaRPr>
          </a:p>
          <a:p>
            <a:pPr algn="just" eaLnBrk="1" fontAlgn="auto" hangingPunct="1">
              <a:lnSpc>
                <a:spcPct val="150000"/>
              </a:lnSpc>
              <a:spcBef>
                <a:spcPts val="0"/>
              </a:spcBef>
              <a:spcAft>
                <a:spcPts val="0"/>
              </a:spcAft>
              <a:buClr>
                <a:schemeClr val="accent2">
                  <a:lumMod val="75000"/>
                </a:schemeClr>
              </a:buClr>
              <a:defRPr/>
            </a:pPr>
            <a:r>
              <a:rPr lang="en-ZA" sz="1200" b="1" dirty="0">
                <a:latin typeface="Arial Narrow" panose="020B0606020202030204" pitchFamily="34" charset="0"/>
                <a:cs typeface="Arial" panose="020B0604020202020204" pitchFamily="34" charset="0"/>
              </a:rPr>
              <a:t>The MTSF </a:t>
            </a:r>
            <a:r>
              <a:rPr lang="en-US" sz="1200" b="1" dirty="0">
                <a:latin typeface="Arial Narrow" panose="020B0606020202030204" pitchFamily="34" charset="0"/>
                <a:cs typeface="Arial" panose="020B0604020202020204" pitchFamily="34" charset="0"/>
              </a:rPr>
              <a:t>places CSPS at the forefront in terms of the following</a:t>
            </a:r>
            <a:r>
              <a:rPr lang="en-ZA" sz="1200" b="1" dirty="0">
                <a:latin typeface="Arial Narrow" panose="020B0606020202030204" pitchFamily="34" charset="0"/>
                <a:cs typeface="Arial" panose="020B0604020202020204" pitchFamily="34" charset="0"/>
              </a:rPr>
              <a:t>:</a:t>
            </a:r>
          </a:p>
          <a:p>
            <a:pPr marL="742950" lvl="2" indent="-342900" algn="just" eaLnBrk="1" fontAlgn="auto" hangingPunct="1">
              <a:lnSpc>
                <a:spcPct val="150000"/>
              </a:lnSpc>
              <a:spcBef>
                <a:spcPts val="0"/>
              </a:spcBef>
              <a:spcAft>
                <a:spcPts val="0"/>
              </a:spcAft>
              <a:buClr>
                <a:schemeClr val="accent2">
                  <a:lumMod val="75000"/>
                </a:schemeClr>
              </a:buClr>
              <a:buFont typeface="Courier New" panose="02070309020205020404" pitchFamily="49" charset="0"/>
              <a:buChar char="o"/>
              <a:defRPr/>
            </a:pPr>
            <a:r>
              <a:rPr lang="en-GB" altLang="en-US" sz="1200" kern="0" dirty="0">
                <a:latin typeface="Arial Narrow" panose="020B0606020202030204" pitchFamily="34" charset="0"/>
                <a:cs typeface="Arial" panose="020B0604020202020204" pitchFamily="34" charset="0"/>
              </a:rPr>
              <a:t>F</a:t>
            </a:r>
            <a:r>
              <a:rPr lang="en-US" altLang="en-US" sz="1200" kern="0" dirty="0" err="1">
                <a:latin typeface="Arial Narrow" panose="020B0606020202030204" pitchFamily="34" charset="0"/>
                <a:cs typeface="Arial" panose="020B0604020202020204" pitchFamily="34" charset="0"/>
              </a:rPr>
              <a:t>inalisation</a:t>
            </a:r>
            <a:r>
              <a:rPr lang="en-US" altLang="en-US" sz="1200" kern="0" dirty="0">
                <a:latin typeface="Arial Narrow" panose="020B0606020202030204" pitchFamily="34" charset="0"/>
                <a:cs typeface="Arial" panose="020B0604020202020204" pitchFamily="34" charset="0"/>
              </a:rPr>
              <a:t> of an integrated crime and violence prevention strategy (ICVPS);</a:t>
            </a:r>
            <a:endParaRPr lang="en-GB" altLang="en-US" sz="1200" kern="0" dirty="0">
              <a:latin typeface="Arial Narrow" panose="020B0606020202030204" pitchFamily="34" charset="0"/>
              <a:cs typeface="Arial" panose="020B0604020202020204" pitchFamily="34" charset="0"/>
            </a:endParaRPr>
          </a:p>
          <a:p>
            <a:pPr marL="742950" lvl="2" indent="-342900" algn="just" eaLnBrk="1" fontAlgn="auto" hangingPunct="1">
              <a:lnSpc>
                <a:spcPct val="150000"/>
              </a:lnSpc>
              <a:spcBef>
                <a:spcPts val="0"/>
              </a:spcBef>
              <a:spcAft>
                <a:spcPts val="0"/>
              </a:spcAft>
              <a:buClr>
                <a:schemeClr val="accent2">
                  <a:lumMod val="75000"/>
                </a:schemeClr>
              </a:buClr>
              <a:buFont typeface="Courier New" panose="02070309020205020404" pitchFamily="49" charset="0"/>
              <a:buChar char="o"/>
              <a:defRPr/>
            </a:pPr>
            <a:r>
              <a:rPr lang="en-ZA" altLang="en-US" sz="1200" kern="0" dirty="0">
                <a:latin typeface="Arial Narrow" panose="020B0606020202030204" pitchFamily="34" charset="0"/>
                <a:cs typeface="Arial" panose="020B0604020202020204" pitchFamily="34" charset="0"/>
              </a:rPr>
              <a:t>Facilitating strong community partnerships;</a:t>
            </a:r>
          </a:p>
          <a:p>
            <a:pPr marL="742950" lvl="2" indent="-342900" algn="just" eaLnBrk="1" fontAlgn="auto" hangingPunct="1">
              <a:lnSpc>
                <a:spcPct val="150000"/>
              </a:lnSpc>
              <a:spcBef>
                <a:spcPts val="0"/>
              </a:spcBef>
              <a:spcAft>
                <a:spcPts val="0"/>
              </a:spcAft>
              <a:buClr>
                <a:schemeClr val="accent2">
                  <a:lumMod val="75000"/>
                </a:schemeClr>
              </a:buClr>
              <a:buFont typeface="Courier New" panose="02070309020205020404" pitchFamily="49" charset="0"/>
              <a:buChar char="o"/>
              <a:defRPr/>
            </a:pPr>
            <a:r>
              <a:rPr lang="en-ZA" altLang="en-US" sz="1200" kern="0" dirty="0">
                <a:latin typeface="Arial Narrow" panose="020B0606020202030204" pitchFamily="34" charset="0"/>
                <a:cs typeface="Arial" panose="020B0604020202020204" pitchFamily="34" charset="0"/>
              </a:rPr>
              <a:t>I</a:t>
            </a:r>
            <a:r>
              <a:rPr lang="en-US" altLang="en-US" sz="1200" kern="0" dirty="0" err="1">
                <a:latin typeface="Arial Narrow" panose="020B0606020202030204" pitchFamily="34" charset="0"/>
                <a:cs typeface="Arial" panose="020B0604020202020204" pitchFamily="34" charset="0"/>
              </a:rPr>
              <a:t>ncreased</a:t>
            </a:r>
            <a:r>
              <a:rPr lang="en-US" altLang="en-US" sz="1200" kern="0" dirty="0">
                <a:latin typeface="Arial Narrow" panose="020B0606020202030204" pitchFamily="34" charset="0"/>
                <a:cs typeface="Arial" panose="020B0604020202020204" pitchFamily="34" charset="0"/>
              </a:rPr>
              <a:t> police visibility; and </a:t>
            </a:r>
          </a:p>
          <a:p>
            <a:pPr marL="742950" lvl="2" indent="-342900" algn="just" eaLnBrk="1" fontAlgn="auto" hangingPunct="1">
              <a:lnSpc>
                <a:spcPct val="150000"/>
              </a:lnSpc>
              <a:spcBef>
                <a:spcPts val="0"/>
              </a:spcBef>
              <a:spcAft>
                <a:spcPts val="0"/>
              </a:spcAft>
              <a:buClr>
                <a:schemeClr val="accent2">
                  <a:lumMod val="75000"/>
                </a:schemeClr>
              </a:buClr>
              <a:buFont typeface="Courier New" panose="02070309020205020404" pitchFamily="49" charset="0"/>
              <a:buChar char="o"/>
              <a:defRPr/>
            </a:pPr>
            <a:r>
              <a:rPr lang="en-US" altLang="en-US" sz="1200" kern="0" dirty="0">
                <a:latin typeface="Arial Narrow" panose="020B0606020202030204" pitchFamily="34" charset="0"/>
                <a:cs typeface="Arial" panose="020B0604020202020204" pitchFamily="34" charset="0"/>
              </a:rPr>
              <a:t>Increased levels of trust in the police</a:t>
            </a:r>
            <a:r>
              <a:rPr lang="en-ZA" altLang="en-US" sz="1200" kern="0" dirty="0">
                <a:latin typeface="Arial Narrow" panose="020B0606020202030204" pitchFamily="34" charset="0"/>
                <a:cs typeface="Arial" panose="020B0604020202020204" pitchFamily="34" charset="0"/>
              </a:rPr>
              <a:t>.</a:t>
            </a:r>
          </a:p>
          <a:p>
            <a:pPr marL="346075" lvl="2" indent="-346075" algn="just" eaLnBrk="1" fontAlgn="auto" hangingPunct="1">
              <a:lnSpc>
                <a:spcPct val="150000"/>
              </a:lnSpc>
              <a:spcBef>
                <a:spcPts val="0"/>
              </a:spcBef>
              <a:spcAft>
                <a:spcPts val="0"/>
              </a:spcAft>
              <a:buClr>
                <a:schemeClr val="accent2">
                  <a:lumMod val="75000"/>
                </a:schemeClr>
              </a:buClr>
              <a:defRPr/>
            </a:pPr>
            <a:r>
              <a:rPr lang="en-ZA" sz="1200" b="1" kern="0" dirty="0">
                <a:latin typeface="Arial Narrow" panose="020B0606020202030204" pitchFamily="34" charset="0"/>
                <a:cs typeface="Arial" panose="020B0604020202020204" pitchFamily="34" charset="0"/>
              </a:rPr>
              <a:t>Also take into account the </a:t>
            </a:r>
            <a:r>
              <a:rPr lang="en-ZA" sz="1200" b="1" kern="0" dirty="0">
                <a:solidFill>
                  <a:srgbClr val="C00000"/>
                </a:solidFill>
                <a:latin typeface="Arial Narrow" panose="020B0606020202030204" pitchFamily="34" charset="0"/>
                <a:cs typeface="Arial" panose="020B0604020202020204" pitchFamily="34" charset="0"/>
              </a:rPr>
              <a:t>National Annual Strategic Plan </a:t>
            </a:r>
            <a:r>
              <a:rPr lang="en-ZA" sz="1200" b="1" kern="0" dirty="0">
                <a:latin typeface="Arial Narrow" panose="020B0606020202030204" pitchFamily="34" charset="0"/>
                <a:cs typeface="Arial" panose="020B0604020202020204" pitchFamily="34" charset="0"/>
              </a:rPr>
              <a:t>(NASP), </a:t>
            </a:r>
            <a:r>
              <a:rPr lang="en-US" sz="1200" b="1" kern="0" dirty="0">
                <a:latin typeface="Arial Narrow" panose="020B0606020202030204" pitchFamily="34" charset="0"/>
                <a:cs typeface="Arial" panose="020B0604020202020204" pitchFamily="34" charset="0"/>
              </a:rPr>
              <a:t>which identifies the reduction of violent crime as one of the country’s top ten priorities.</a:t>
            </a:r>
          </a:p>
          <a:p>
            <a:pPr marL="346075" lvl="2" indent="-346075" algn="just" eaLnBrk="1" fontAlgn="auto" hangingPunct="1">
              <a:lnSpc>
                <a:spcPct val="150000"/>
              </a:lnSpc>
              <a:spcBef>
                <a:spcPts val="0"/>
              </a:spcBef>
              <a:spcAft>
                <a:spcPts val="0"/>
              </a:spcAft>
              <a:buClr>
                <a:schemeClr val="accent2">
                  <a:lumMod val="75000"/>
                </a:schemeClr>
              </a:buClr>
              <a:defRPr/>
            </a:pPr>
            <a:r>
              <a:rPr lang="en-US" sz="1200" b="1" kern="0" dirty="0">
                <a:latin typeface="Arial Narrow" panose="020B0606020202030204" pitchFamily="34" charset="0"/>
                <a:cs typeface="Arial" panose="020B0604020202020204" pitchFamily="34" charset="0"/>
              </a:rPr>
              <a:t>Further influenced by underpinning </a:t>
            </a:r>
            <a:r>
              <a:rPr lang="en-US" sz="1200" b="1" kern="0" dirty="0">
                <a:solidFill>
                  <a:srgbClr val="C00000"/>
                </a:solidFill>
                <a:latin typeface="Arial Narrow" panose="020B0606020202030204" pitchFamily="34" charset="0"/>
                <a:cs typeface="Arial" panose="020B0604020202020204" pitchFamily="34" charset="0"/>
              </a:rPr>
              <a:t>normative framework </a:t>
            </a:r>
            <a:r>
              <a:rPr lang="en-US" sz="1200" b="1" kern="0" dirty="0">
                <a:latin typeface="Arial Narrow" panose="020B0606020202030204" pitchFamily="34" charset="0"/>
                <a:cs typeface="Arial" panose="020B0604020202020204" pitchFamily="34" charset="0"/>
              </a:rPr>
              <a:t>of the government of the day, which places emphasis on integrated service delivery approaches towards growth and development.</a:t>
            </a:r>
          </a:p>
          <a:p>
            <a:pPr marL="346075" lvl="2" indent="-346075" algn="just" eaLnBrk="1" fontAlgn="auto" hangingPunct="1">
              <a:lnSpc>
                <a:spcPct val="150000"/>
              </a:lnSpc>
              <a:spcBef>
                <a:spcPts val="0"/>
              </a:spcBef>
              <a:spcAft>
                <a:spcPts val="0"/>
              </a:spcAft>
              <a:buClr>
                <a:schemeClr val="accent2">
                  <a:lumMod val="75000"/>
                </a:schemeClr>
              </a:buClr>
              <a:defRPr/>
            </a:pPr>
            <a:r>
              <a:rPr lang="en-US" sz="1200" b="1" kern="0" dirty="0">
                <a:latin typeface="Arial Narrow" panose="020B0606020202030204" pitchFamily="34" charset="0"/>
                <a:cs typeface="Arial" panose="020B0604020202020204" pitchFamily="34" charset="0"/>
              </a:rPr>
              <a:t>Now also guided by a well-defined </a:t>
            </a:r>
            <a:r>
              <a:rPr lang="en-US" sz="1200" b="1" kern="0" dirty="0">
                <a:solidFill>
                  <a:srgbClr val="C00000"/>
                </a:solidFill>
                <a:latin typeface="Arial Narrow" panose="020B0606020202030204" pitchFamily="34" charset="0"/>
                <a:cs typeface="Arial" panose="020B0604020202020204" pitchFamily="34" charset="0"/>
              </a:rPr>
              <a:t>theory of change</a:t>
            </a:r>
            <a:r>
              <a:rPr lang="en-US" sz="1200" b="1" kern="0" dirty="0">
                <a:latin typeface="Arial Narrow" panose="020B0606020202030204" pitchFamily="34" charset="0"/>
                <a:cs typeface="Arial" panose="020B0604020202020204" pitchFamily="34" charset="0"/>
              </a:rPr>
              <a:t> that articulates the change pathways towards our desired end-state and also demonstrates alignment to the normative framework. </a:t>
            </a:r>
          </a:p>
          <a:p>
            <a:pPr marL="346075" lvl="2" indent="-346075" algn="just" eaLnBrk="1" fontAlgn="auto" hangingPunct="1">
              <a:lnSpc>
                <a:spcPct val="150000"/>
              </a:lnSpc>
              <a:spcBef>
                <a:spcPts val="0"/>
              </a:spcBef>
              <a:spcAft>
                <a:spcPts val="0"/>
              </a:spcAft>
              <a:buClr>
                <a:schemeClr val="accent2">
                  <a:lumMod val="75000"/>
                </a:schemeClr>
              </a:buClr>
              <a:defRPr/>
            </a:pPr>
            <a:endParaRPr lang="en-ZA" sz="1200" b="1" kern="0" dirty="0">
              <a:latin typeface="Arial Narrow" panose="020B0606020202030204" pitchFamily="34" charset="0"/>
              <a:cs typeface="Arial" panose="020B0604020202020204" pitchFamily="34" charset="0"/>
            </a:endParaRPr>
          </a:p>
          <a:p>
            <a:pPr marL="742950" lvl="2" indent="-342900" algn="just" eaLnBrk="1" fontAlgn="auto" hangingPunct="1">
              <a:lnSpc>
                <a:spcPct val="150000"/>
              </a:lnSpc>
              <a:spcBef>
                <a:spcPts val="0"/>
              </a:spcBef>
              <a:spcAft>
                <a:spcPts val="0"/>
              </a:spcAft>
              <a:buClr>
                <a:schemeClr val="accent2">
                  <a:lumMod val="75000"/>
                </a:schemeClr>
              </a:buClr>
              <a:buFont typeface="Courier New" panose="02070309020205020404" pitchFamily="49" charset="0"/>
              <a:buChar char="o"/>
              <a:defRPr/>
            </a:pPr>
            <a:endParaRPr lang="en-ZA" sz="1200" dirty="0">
              <a:latin typeface="Arial" panose="020B0604020202020204" pitchFamily="34" charset="0"/>
              <a:cs typeface="Arial" panose="020B0604020202020204" pitchFamily="34" charset="0"/>
            </a:endParaRPr>
          </a:p>
          <a:p>
            <a:pPr>
              <a:defRPr/>
            </a:pPr>
            <a:endParaRPr lang="en-ZA" sz="1200" dirty="0"/>
          </a:p>
        </p:txBody>
      </p:sp>
      <p:sp>
        <p:nvSpPr>
          <p:cNvPr id="21511" name="Slide Number Placeholder 2"/>
          <p:cNvSpPr>
            <a:spLocks noGrp="1"/>
          </p:cNvSpPr>
          <p:nvPr>
            <p:ph type="sldNum" sz="quarter" idx="12"/>
          </p:nvPr>
        </p:nvSpPr>
        <p:spPr bwMode="auto">
          <a:xfrm>
            <a:off x="6954393" y="6451071"/>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7842D014-A95A-4CE6-8DE8-8E24CB0C0B92}" type="slidenum">
              <a:rPr lang="en-ZA" altLang="en-US" sz="900" b="1" smtClean="0">
                <a:latin typeface="Arial Narrow" panose="020B0606020202030204" pitchFamily="34" charset="0"/>
              </a:rPr>
              <a:pPr algn="r">
                <a:spcBef>
                  <a:spcPct val="0"/>
                </a:spcBef>
                <a:buFontTx/>
                <a:buNone/>
              </a:pPr>
              <a:t>6</a:t>
            </a:fld>
            <a:endParaRPr lang="en-ZA" altLang="en-US" sz="900" b="1" dirty="0">
              <a:latin typeface="Arial Narrow" panose="020B0606020202030204" pitchFamily="34" charset="0"/>
            </a:endParaRPr>
          </a:p>
        </p:txBody>
      </p:sp>
      <p:sp>
        <p:nvSpPr>
          <p:cNvPr id="3" name="Rectangle 2"/>
          <p:cNvSpPr/>
          <p:nvPr/>
        </p:nvSpPr>
        <p:spPr>
          <a:xfrm>
            <a:off x="3290801" y="179845"/>
            <a:ext cx="3173625" cy="553998"/>
          </a:xfrm>
          <a:prstGeom prst="rect">
            <a:avLst/>
          </a:prstGeom>
        </p:spPr>
        <p:txBody>
          <a:bodyPr wrap="none">
            <a:spAutoFit/>
          </a:bodyPr>
          <a:lstStyle/>
          <a:p>
            <a:pPr lvl="0" algn="ctr" eaLnBrk="1" hangingPunct="1"/>
            <a:r>
              <a:rPr lang="en-US" altLang="en-US" sz="3000" b="1" dirty="0">
                <a:latin typeface="Arial Narrow" panose="020B0606020202030204" pitchFamily="34" charset="0"/>
              </a:rPr>
              <a:t>STRATEGIC FOCUS</a:t>
            </a:r>
          </a:p>
        </p:txBody>
      </p: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0" y="-451"/>
            <a:ext cx="2115962" cy="1189076"/>
          </a:xfrm>
          <a:prstGeom prst="rect">
            <a:avLst/>
          </a:prstGeom>
          <a:effectLst>
            <a:softEdge rad="31750"/>
          </a:effectLst>
        </p:spPr>
      </p:pic>
      <p:pic>
        <p:nvPicPr>
          <p:cNvPr id="18" name="Picture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8272855" y="-10228"/>
            <a:ext cx="873878" cy="976425"/>
          </a:xfrm>
          <a:prstGeom prst="rect">
            <a:avLst/>
          </a:prstGeom>
        </p:spPr>
      </p:pic>
      <p:grpSp>
        <p:nvGrpSpPr>
          <p:cNvPr id="37" name="Group 36"/>
          <p:cNvGrpSpPr/>
          <p:nvPr/>
        </p:nvGrpSpPr>
        <p:grpSpPr>
          <a:xfrm>
            <a:off x="4587908" y="1795139"/>
            <a:ext cx="4556092" cy="3722093"/>
            <a:chOff x="0" y="0"/>
            <a:chExt cx="4782414" cy="3979780"/>
          </a:xfrm>
        </p:grpSpPr>
        <p:sp>
          <p:nvSpPr>
            <p:cNvPr id="38" name="Text Box 13"/>
            <p:cNvSpPr txBox="1"/>
            <p:nvPr/>
          </p:nvSpPr>
          <p:spPr>
            <a:xfrm>
              <a:off x="3171329" y="1548666"/>
              <a:ext cx="1611085" cy="85090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a:ln>
                    <a:noFill/>
                  </a:ln>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JCPS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ln>
                    <a:noFill/>
                  </a:ln>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CLUSTER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ln>
                    <a:noFill/>
                  </a:ln>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PRIORITIES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9" name="Group 38"/>
            <p:cNvGrpSpPr/>
            <p:nvPr/>
          </p:nvGrpSpPr>
          <p:grpSpPr>
            <a:xfrm>
              <a:off x="0" y="0"/>
              <a:ext cx="4759858" cy="3979780"/>
              <a:chOff x="0" y="0"/>
              <a:chExt cx="4759858" cy="3979780"/>
            </a:xfrm>
          </p:grpSpPr>
          <p:sp>
            <p:nvSpPr>
              <p:cNvPr id="40" name="Hexagon 39"/>
              <p:cNvSpPr/>
              <p:nvPr/>
            </p:nvSpPr>
            <p:spPr>
              <a:xfrm rot="5400000">
                <a:off x="3167595" y="1219411"/>
                <a:ext cx="1622425" cy="1562100"/>
              </a:xfrm>
              <a:prstGeom prst="hexagon">
                <a:avLst/>
              </a:prstGeom>
              <a:noFill/>
              <a:ln>
                <a:solidFill>
                  <a:srgbClr val="00441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Hexagon 40"/>
              <p:cNvSpPr/>
              <p:nvPr/>
            </p:nvSpPr>
            <p:spPr>
              <a:xfrm rot="5400000">
                <a:off x="-30163" y="1219411"/>
                <a:ext cx="1622425" cy="1562100"/>
              </a:xfrm>
              <a:prstGeom prst="hexagon">
                <a:avLst/>
              </a:prstGeom>
              <a:noFill/>
              <a:ln>
                <a:solidFill>
                  <a:srgbClr val="00441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Hexagon 41"/>
              <p:cNvSpPr/>
              <p:nvPr/>
            </p:nvSpPr>
            <p:spPr>
              <a:xfrm rot="16200000">
                <a:off x="1539646" y="30163"/>
                <a:ext cx="1622425" cy="1562100"/>
              </a:xfrm>
              <a:prstGeom prst="hexagon">
                <a:avLst/>
              </a:prstGeom>
              <a:solidFill>
                <a:srgbClr val="A6CE39"/>
              </a:solidFill>
              <a:ln>
                <a:solidFill>
                  <a:srgbClr val="00441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Hexagon 42"/>
              <p:cNvSpPr/>
              <p:nvPr/>
            </p:nvSpPr>
            <p:spPr>
              <a:xfrm rot="16200000">
                <a:off x="1571359" y="2387518"/>
                <a:ext cx="1622425" cy="1562100"/>
              </a:xfrm>
              <a:prstGeom prst="hexagon">
                <a:avLst/>
              </a:prstGeom>
              <a:solidFill>
                <a:srgbClr val="A6CE39"/>
              </a:solidFill>
              <a:ln>
                <a:solidFill>
                  <a:srgbClr val="00441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Hexagon 43"/>
              <p:cNvSpPr/>
              <p:nvPr/>
            </p:nvSpPr>
            <p:spPr>
              <a:xfrm rot="5400000">
                <a:off x="1574001" y="1200913"/>
                <a:ext cx="1622425" cy="1562100"/>
              </a:xfrm>
              <a:prstGeom prst="hexagon">
                <a:avLst/>
              </a:prstGeom>
              <a:solidFill>
                <a:srgbClr val="00441A"/>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Text Box 9"/>
              <p:cNvSpPr txBox="1"/>
              <p:nvPr/>
            </p:nvSpPr>
            <p:spPr>
              <a:xfrm>
                <a:off x="1708783" y="1827250"/>
                <a:ext cx="1384300" cy="33655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800" b="1">
                    <a:ln w="9525" cap="flat" cmpd="sng" algn="ctr">
                      <a:solidFill>
                        <a:srgbClr val="FFFFFF"/>
                      </a:solidFill>
                      <a:prstDash val="solid"/>
                      <a:round/>
                    </a:ln>
                    <a:solidFill>
                      <a:srgbClr val="FFFFFF"/>
                    </a:solidFill>
                    <a:effectLst>
                      <a:outerShdw blurRad="12700" dist="38100" dir="2700000" algn="tl">
                        <a:schemeClr val="bg1">
                          <a:lumMod val="50000"/>
                        </a:schemeClr>
                      </a:outerShdw>
                    </a:effectLst>
                    <a:latin typeface="Arial" panose="020B0604020202020204" pitchFamily="34" charset="0"/>
                    <a:ea typeface="Calibri" panose="020F0502020204030204" pitchFamily="34" charset="0"/>
                    <a:cs typeface="Times New Roman" panose="02020603050405020304" pitchFamily="18" charset="0"/>
                  </a:rPr>
                  <a:t>NDP 2030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10"/>
              <p:cNvSpPr txBox="1"/>
              <p:nvPr/>
            </p:nvSpPr>
            <p:spPr>
              <a:xfrm>
                <a:off x="1634785" y="542861"/>
                <a:ext cx="1447800" cy="54610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b="1">
                    <a:ln>
                      <a:noFill/>
                    </a:ln>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2019-2024 MTSF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 Box 12"/>
              <p:cNvSpPr txBox="1"/>
              <p:nvPr/>
            </p:nvSpPr>
            <p:spPr>
              <a:xfrm>
                <a:off x="1603072" y="2868503"/>
                <a:ext cx="1580651" cy="69850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b="1">
                    <a:ln>
                      <a:noFill/>
                    </a:ln>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DDM, NSP, ERRP, ICVPS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 Box 14"/>
              <p:cNvSpPr txBox="1"/>
              <p:nvPr/>
            </p:nvSpPr>
            <p:spPr>
              <a:xfrm>
                <a:off x="6836" y="1737395"/>
                <a:ext cx="1571852" cy="493486"/>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a:ln>
                      <a:noFill/>
                    </a:ln>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NATIONAL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ln>
                      <a:noFill/>
                    </a:ln>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PRIORITIES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xmlns="" val="11691682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4"/>
          <p:cNvSpPr txBox="1">
            <a:spLocks noChangeArrowheads="1"/>
          </p:cNvSpPr>
          <p:nvPr/>
        </p:nvSpPr>
        <p:spPr bwMode="auto">
          <a:xfrm>
            <a:off x="467543" y="157631"/>
            <a:ext cx="8440987"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ZA" altLang="en-US" sz="3000" b="1" dirty="0">
                <a:latin typeface="Arial Narrow" panose="020B0606020202030204" pitchFamily="34" charset="0"/>
              </a:rPr>
              <a:t>KEY ACHIEVEMENTS IN 2021/22</a:t>
            </a:r>
          </a:p>
        </p:txBody>
      </p:sp>
      <p:sp>
        <p:nvSpPr>
          <p:cNvPr id="3" name="Content Placeholder 2"/>
          <p:cNvSpPr>
            <a:spLocks noGrp="1"/>
          </p:cNvSpPr>
          <p:nvPr>
            <p:ph sz="half" idx="1"/>
          </p:nvPr>
        </p:nvSpPr>
        <p:spPr>
          <a:xfrm>
            <a:off x="95343" y="2188665"/>
            <a:ext cx="4345957" cy="4675935"/>
          </a:xfrm>
        </p:spPr>
        <p:txBody>
          <a:bodyPr/>
          <a:lstStyle/>
          <a:p>
            <a:pPr marL="230188" indent="-230188" algn="just" eaLnBrk="1" fontAlgn="auto" hangingPunct="1">
              <a:lnSpc>
                <a:spcPct val="150000"/>
              </a:lnSpc>
              <a:spcBef>
                <a:spcPts val="0"/>
              </a:spcBef>
              <a:spcAft>
                <a:spcPts val="0"/>
              </a:spcAft>
            </a:pPr>
            <a:r>
              <a:rPr lang="en-US" sz="1200" dirty="0">
                <a:solidFill>
                  <a:prstClr val="black"/>
                </a:solidFill>
                <a:latin typeface="Arial Narrow" panose="020B0606020202030204" pitchFamily="34" charset="0"/>
              </a:rPr>
              <a:t>Facilitating functionality of </a:t>
            </a:r>
            <a:r>
              <a:rPr lang="en-US" sz="1200" i="1" dirty="0">
                <a:solidFill>
                  <a:srgbClr val="C00000"/>
                </a:solidFill>
                <a:latin typeface="Arial Narrow" panose="020B0606020202030204" pitchFamily="34" charset="0"/>
              </a:rPr>
              <a:t>CSFs</a:t>
            </a:r>
            <a:r>
              <a:rPr lang="en-US" sz="1200" dirty="0">
                <a:solidFill>
                  <a:prstClr val="black"/>
                </a:solidFill>
                <a:latin typeface="Arial Narrow" panose="020B0606020202030204" pitchFamily="34" charset="0"/>
              </a:rPr>
              <a:t> and </a:t>
            </a:r>
            <a:r>
              <a:rPr lang="en-US" sz="1200" i="1" dirty="0">
                <a:solidFill>
                  <a:srgbClr val="C00000"/>
                </a:solidFill>
                <a:latin typeface="Arial Narrow" panose="020B0606020202030204" pitchFamily="34" charset="0"/>
              </a:rPr>
              <a:t>CPFs</a:t>
            </a:r>
            <a:r>
              <a:rPr lang="en-US" sz="1200" dirty="0">
                <a:solidFill>
                  <a:prstClr val="black"/>
                </a:solidFill>
                <a:latin typeface="Arial Narrow" panose="020B0606020202030204" pitchFamily="34" charset="0"/>
              </a:rPr>
              <a:t> through capacity-building, assessments and identification of relevant interventions with key stakeholders such as COGTA and SAPS</a:t>
            </a:r>
          </a:p>
          <a:p>
            <a:pPr marL="228600" lvl="0" indent="-228600" algn="just" eaLnBrk="1" fontAlgn="auto" hangingPunct="1">
              <a:lnSpc>
                <a:spcPct val="150000"/>
              </a:lnSpc>
              <a:spcBef>
                <a:spcPts val="0"/>
              </a:spcBef>
              <a:spcAft>
                <a:spcPts val="0"/>
              </a:spcAft>
            </a:pPr>
            <a:r>
              <a:rPr lang="en-US" sz="1200" dirty="0">
                <a:solidFill>
                  <a:prstClr val="black"/>
                </a:solidFill>
                <a:latin typeface="Arial Narrow" panose="020B0606020202030204" pitchFamily="34" charset="0"/>
              </a:rPr>
              <a:t>Finalisation and approval of the </a:t>
            </a:r>
            <a:r>
              <a:rPr lang="en-US" sz="1200" i="1" dirty="0">
                <a:solidFill>
                  <a:srgbClr val="C00000"/>
                </a:solidFill>
                <a:latin typeface="Arial Narrow" panose="020B0606020202030204" pitchFamily="34" charset="0"/>
              </a:rPr>
              <a:t>ICVPS</a:t>
            </a:r>
            <a:r>
              <a:rPr lang="en-US" sz="1200" dirty="0">
                <a:solidFill>
                  <a:prstClr val="black"/>
                </a:solidFill>
                <a:latin typeface="Arial Narrow" panose="020B0606020202030204" pitchFamily="34" charset="0"/>
              </a:rPr>
              <a:t>, which provides a coordinated and integrated plan to prevent crime and violence in South Africa, and advocates for a ‘</a:t>
            </a:r>
            <a:r>
              <a:rPr lang="en-US" sz="1200" i="1" dirty="0">
                <a:solidFill>
                  <a:prstClr val="black"/>
                </a:solidFill>
                <a:latin typeface="Arial Narrow" panose="020B0606020202030204" pitchFamily="34" charset="0"/>
              </a:rPr>
              <a:t>whole of government</a:t>
            </a:r>
            <a:r>
              <a:rPr lang="en-US" sz="1200" dirty="0">
                <a:solidFill>
                  <a:prstClr val="black"/>
                </a:solidFill>
                <a:latin typeface="Arial Narrow" panose="020B0606020202030204" pitchFamily="34" charset="0"/>
              </a:rPr>
              <a:t>’ and ‘</a:t>
            </a:r>
            <a:r>
              <a:rPr lang="en-US" sz="1200" i="1" dirty="0">
                <a:solidFill>
                  <a:prstClr val="black"/>
                </a:solidFill>
                <a:latin typeface="Arial Narrow" panose="020B0606020202030204" pitchFamily="34" charset="0"/>
              </a:rPr>
              <a:t>whole of society</a:t>
            </a:r>
            <a:r>
              <a:rPr lang="en-US" sz="1200" dirty="0">
                <a:solidFill>
                  <a:prstClr val="black"/>
                </a:solidFill>
                <a:latin typeface="Arial Narrow" panose="020B0606020202030204" pitchFamily="34" charset="0"/>
              </a:rPr>
              <a:t>’ approach to planning in respect of safety</a:t>
            </a:r>
          </a:p>
          <a:p>
            <a:pPr marL="228600" lvl="0" indent="-228600" algn="just" eaLnBrk="1" fontAlgn="auto" hangingPunct="1">
              <a:lnSpc>
                <a:spcPct val="150000"/>
              </a:lnSpc>
              <a:spcBef>
                <a:spcPts val="0"/>
              </a:spcBef>
              <a:spcAft>
                <a:spcPts val="0"/>
              </a:spcAft>
            </a:pPr>
            <a:r>
              <a:rPr lang="en-US" sz="1200" i="1" dirty="0">
                <a:solidFill>
                  <a:srgbClr val="C00000"/>
                </a:solidFill>
                <a:latin typeface="Arial Narrow" panose="020B0606020202030204" pitchFamily="34" charset="0"/>
              </a:rPr>
              <a:t>Trends Analysis </a:t>
            </a:r>
            <a:r>
              <a:rPr lang="en-US" sz="1200" dirty="0">
                <a:solidFill>
                  <a:prstClr val="black"/>
                </a:solidFill>
                <a:latin typeface="Arial Narrow" panose="020B0606020202030204" pitchFamily="34" charset="0"/>
              </a:rPr>
              <a:t>report on performance at the Top 30 high crime police stations for the 2017/18, 2018/19 and 2019/20 financial years in relation to reported serious crimes, training and development, human resources and vehicles</a:t>
            </a:r>
          </a:p>
          <a:p>
            <a:pPr marL="228600" lvl="0" indent="-228600" algn="just" eaLnBrk="1" fontAlgn="auto" hangingPunct="1">
              <a:lnSpc>
                <a:spcPct val="150000"/>
              </a:lnSpc>
              <a:spcBef>
                <a:spcPts val="0"/>
              </a:spcBef>
              <a:spcAft>
                <a:spcPts val="0"/>
              </a:spcAft>
            </a:pPr>
            <a:r>
              <a:rPr lang="en-US" sz="1200" dirty="0">
                <a:solidFill>
                  <a:prstClr val="black"/>
                </a:solidFill>
                <a:latin typeface="Arial Narrow" panose="020B0606020202030204" pitchFamily="34" charset="0"/>
              </a:rPr>
              <a:t>Two studies conducted on SAPS’ capacity to </a:t>
            </a:r>
            <a:r>
              <a:rPr lang="en-US" sz="1200" i="1" dirty="0">
                <a:solidFill>
                  <a:srgbClr val="C00000"/>
                </a:solidFill>
                <a:latin typeface="Arial Narrow" panose="020B0606020202030204" pitchFamily="34" charset="0"/>
              </a:rPr>
              <a:t>manage litigation / civil claims</a:t>
            </a:r>
          </a:p>
          <a:p>
            <a:pPr marL="228600" lvl="0" indent="-228600" algn="just" eaLnBrk="1" fontAlgn="auto" hangingPunct="1">
              <a:lnSpc>
                <a:spcPct val="150000"/>
              </a:lnSpc>
              <a:spcBef>
                <a:spcPts val="0"/>
              </a:spcBef>
              <a:spcAft>
                <a:spcPts val="0"/>
              </a:spcAft>
            </a:pPr>
            <a:r>
              <a:rPr lang="en-US" sz="1200" dirty="0">
                <a:solidFill>
                  <a:prstClr val="black"/>
                </a:solidFill>
                <a:latin typeface="Arial Narrow" panose="020B0606020202030204" pitchFamily="34" charset="0"/>
              </a:rPr>
              <a:t>Research study conducted on the effectiveness of SAPS’s mechanisms to strengthen the management of </a:t>
            </a:r>
            <a:r>
              <a:rPr lang="en-US" sz="1200" i="1" dirty="0">
                <a:solidFill>
                  <a:srgbClr val="C00000"/>
                </a:solidFill>
                <a:latin typeface="Arial Narrow" panose="020B0606020202030204" pitchFamily="34" charset="0"/>
              </a:rPr>
              <a:t>police discipline</a:t>
            </a:r>
          </a:p>
          <a:p>
            <a:pPr marL="228600" lvl="0" indent="-228600" algn="just" eaLnBrk="1" fontAlgn="auto" hangingPunct="1">
              <a:lnSpc>
                <a:spcPct val="150000"/>
              </a:lnSpc>
              <a:spcBef>
                <a:spcPts val="0"/>
              </a:spcBef>
              <a:spcAft>
                <a:spcPts val="0"/>
              </a:spcAft>
            </a:pPr>
            <a:r>
              <a:rPr lang="en-US" sz="1200" dirty="0">
                <a:solidFill>
                  <a:prstClr val="black"/>
                </a:solidFill>
                <a:latin typeface="Arial Narrow" panose="020B0606020202030204" pitchFamily="34" charset="0"/>
              </a:rPr>
              <a:t>Finalisation of the</a:t>
            </a:r>
            <a:r>
              <a:rPr lang="en-US" sz="1200" i="1" dirty="0">
                <a:solidFill>
                  <a:srgbClr val="C00000"/>
                </a:solidFill>
                <a:latin typeface="Arial Narrow" panose="020B0606020202030204" pitchFamily="34" charset="0"/>
              </a:rPr>
              <a:t> SAPS Act Amendment Bill </a:t>
            </a:r>
            <a:r>
              <a:rPr lang="en-US" sz="1200" dirty="0">
                <a:solidFill>
                  <a:prstClr val="black"/>
                </a:solidFill>
                <a:latin typeface="Arial Narrow" panose="020B0606020202030204" pitchFamily="34" charset="0"/>
              </a:rPr>
              <a:t>and other key legislation</a:t>
            </a:r>
          </a:p>
          <a:p>
            <a:pPr marL="0" lvl="0" indent="0" algn="just">
              <a:lnSpc>
                <a:spcPct val="150000"/>
              </a:lnSpc>
              <a:spcBef>
                <a:spcPts val="0"/>
              </a:spcBef>
              <a:buNone/>
            </a:pPr>
            <a:endParaRPr lang="en-ZA" sz="1200" dirty="0">
              <a:latin typeface="Arial Narrow" panose="020B0606020202030204" pitchFamily="34" charset="0"/>
              <a:cs typeface="Arial" panose="020B0604020202020204" pitchFamily="34" charset="0"/>
            </a:endParaRPr>
          </a:p>
        </p:txBody>
      </p:sp>
      <p:sp>
        <p:nvSpPr>
          <p:cNvPr id="6" name="Content Placeholder 5"/>
          <p:cNvSpPr>
            <a:spLocks noGrp="1"/>
          </p:cNvSpPr>
          <p:nvPr>
            <p:ph sz="half" idx="2"/>
          </p:nvPr>
        </p:nvSpPr>
        <p:spPr>
          <a:xfrm>
            <a:off x="4715896" y="2192381"/>
            <a:ext cx="4192635" cy="4665619"/>
          </a:xfrm>
        </p:spPr>
        <p:txBody>
          <a:bodyPr/>
          <a:lstStyle/>
          <a:p>
            <a:pPr marL="230188" indent="-230188" algn="just">
              <a:lnSpc>
                <a:spcPct val="150000"/>
              </a:lnSpc>
              <a:spcBef>
                <a:spcPts val="0"/>
              </a:spcBef>
            </a:pPr>
            <a:r>
              <a:rPr lang="en-ZA" sz="1200" dirty="0">
                <a:latin typeface="Arial Narrow" panose="020B0606020202030204" pitchFamily="34" charset="0"/>
                <a:cs typeface="Arial" panose="020B0604020202020204" pitchFamily="34" charset="0"/>
              </a:rPr>
              <a:t>Finalisation and approval of the </a:t>
            </a:r>
            <a:r>
              <a:rPr lang="en-ZA" sz="1200" i="1" dirty="0">
                <a:solidFill>
                  <a:srgbClr val="C00000"/>
                </a:solidFill>
                <a:latin typeface="Arial Narrow" panose="020B0606020202030204" pitchFamily="34" charset="0"/>
                <a:cs typeface="Arial" panose="020B0604020202020204" pitchFamily="34" charset="0"/>
              </a:rPr>
              <a:t>Partnership Strategy and Framework</a:t>
            </a:r>
          </a:p>
          <a:p>
            <a:pPr marL="230188" indent="-230188" algn="just">
              <a:lnSpc>
                <a:spcPct val="150000"/>
              </a:lnSpc>
              <a:spcBef>
                <a:spcPts val="0"/>
              </a:spcBef>
            </a:pPr>
            <a:r>
              <a:rPr lang="en-ZA" sz="1200" dirty="0">
                <a:latin typeface="Arial Narrow" panose="020B0606020202030204" pitchFamily="34" charset="0"/>
                <a:cs typeface="Arial" panose="020B0604020202020204" pitchFamily="34" charset="0"/>
              </a:rPr>
              <a:t>Implementation of the approved CSPS </a:t>
            </a:r>
            <a:r>
              <a:rPr lang="en-ZA" sz="1200" i="1" dirty="0">
                <a:solidFill>
                  <a:srgbClr val="C00000"/>
                </a:solidFill>
                <a:latin typeface="Arial Narrow" panose="020B0606020202030204" pitchFamily="34" charset="0"/>
                <a:cs typeface="Arial" panose="020B0604020202020204" pitchFamily="34" charset="0"/>
              </a:rPr>
              <a:t>Service Delivery Charter </a:t>
            </a:r>
            <a:r>
              <a:rPr lang="en-ZA" sz="1200" dirty="0">
                <a:latin typeface="Arial Narrow" panose="020B0606020202030204" pitchFamily="34" charset="0"/>
                <a:cs typeface="Arial" panose="020B0604020202020204" pitchFamily="34" charset="0"/>
              </a:rPr>
              <a:t>which provides a statement of commitment that the Department make towards enhanced service delivery</a:t>
            </a:r>
          </a:p>
          <a:p>
            <a:pPr marL="230188" indent="-230188" algn="just">
              <a:lnSpc>
                <a:spcPct val="150000"/>
              </a:lnSpc>
              <a:spcBef>
                <a:spcPts val="0"/>
              </a:spcBef>
            </a:pPr>
            <a:r>
              <a:rPr lang="en-US" sz="1200" dirty="0">
                <a:latin typeface="Arial Narrow" panose="020B0606020202030204" pitchFamily="34" charset="0"/>
              </a:rPr>
              <a:t>Policy brief compiled on the assessment of the extent to which the SAPS is implementing the proposals contained in the </a:t>
            </a:r>
            <a:r>
              <a:rPr lang="en-US" sz="1200" i="1" dirty="0">
                <a:solidFill>
                  <a:srgbClr val="C00000"/>
                </a:solidFill>
                <a:latin typeface="Arial Narrow" panose="020B0606020202030204" pitchFamily="34" charset="0"/>
              </a:rPr>
              <a:t>Guidelines to Enhance SAPS Performance Indicators</a:t>
            </a:r>
            <a:r>
              <a:rPr lang="en-US" sz="1200" dirty="0">
                <a:latin typeface="Arial Narrow" panose="020B0606020202030204" pitchFamily="34" charset="0"/>
              </a:rPr>
              <a:t> (including identifying areas that require intervention)</a:t>
            </a:r>
          </a:p>
          <a:p>
            <a:pPr marL="230188" indent="-230188" algn="just">
              <a:lnSpc>
                <a:spcPct val="150000"/>
              </a:lnSpc>
              <a:spcBef>
                <a:spcPts val="0"/>
              </a:spcBef>
            </a:pPr>
            <a:r>
              <a:rPr lang="en-US" sz="1200" dirty="0">
                <a:latin typeface="Arial Narrow" panose="020B0606020202030204" pitchFamily="34" charset="0"/>
              </a:rPr>
              <a:t>Increased participation in interdepartmental and intergovernmental fora to enhance the role of oversight and contribute to the functioning of the </a:t>
            </a:r>
            <a:r>
              <a:rPr lang="en-US" sz="1200" i="1" dirty="0">
                <a:solidFill>
                  <a:srgbClr val="C00000"/>
                </a:solidFill>
                <a:latin typeface="Arial Narrow" panose="020B0606020202030204" pitchFamily="34" charset="0"/>
              </a:rPr>
              <a:t>criminal justice system</a:t>
            </a:r>
          </a:p>
          <a:p>
            <a:pPr marL="230188" indent="-230188" algn="just">
              <a:lnSpc>
                <a:spcPct val="150000"/>
              </a:lnSpc>
              <a:spcBef>
                <a:spcPts val="0"/>
              </a:spcBef>
            </a:pPr>
            <a:r>
              <a:rPr lang="en-US" sz="1200" dirty="0">
                <a:latin typeface="Arial Narrow" panose="020B0606020202030204" pitchFamily="34" charset="0"/>
              </a:rPr>
              <a:t>Sustained </a:t>
            </a:r>
            <a:r>
              <a:rPr lang="en-US" sz="1200" i="1" dirty="0">
                <a:solidFill>
                  <a:srgbClr val="C00000"/>
                </a:solidFill>
                <a:latin typeface="Arial Narrow" panose="020B0606020202030204" pitchFamily="34" charset="0"/>
              </a:rPr>
              <a:t>institutional performance </a:t>
            </a:r>
            <a:r>
              <a:rPr lang="en-US" sz="1200" dirty="0">
                <a:latin typeface="Arial Narrow" panose="020B0606020202030204" pitchFamily="34" charset="0"/>
              </a:rPr>
              <a:t>consistently above 80%</a:t>
            </a:r>
          </a:p>
          <a:p>
            <a:pPr marL="230188" indent="-230188" algn="just">
              <a:lnSpc>
                <a:spcPct val="150000"/>
              </a:lnSpc>
              <a:spcBef>
                <a:spcPts val="0"/>
              </a:spcBef>
            </a:pPr>
            <a:r>
              <a:rPr lang="en-US" sz="1200" dirty="0">
                <a:latin typeface="Arial Narrow" panose="020B0606020202030204" pitchFamily="34" charset="0"/>
              </a:rPr>
              <a:t>Attainment of a </a:t>
            </a:r>
            <a:r>
              <a:rPr lang="en-US" sz="1200" i="1" dirty="0">
                <a:solidFill>
                  <a:srgbClr val="C00000"/>
                </a:solidFill>
                <a:latin typeface="Arial Narrow" panose="020B0606020202030204" pitchFamily="34" charset="0"/>
              </a:rPr>
              <a:t>clean audit</a:t>
            </a:r>
          </a:p>
          <a:p>
            <a:pPr marL="0" indent="0" algn="just">
              <a:lnSpc>
                <a:spcPct val="150000"/>
              </a:lnSpc>
              <a:spcBef>
                <a:spcPts val="0"/>
              </a:spcBef>
              <a:buNone/>
            </a:pPr>
            <a:endParaRPr lang="en-US" sz="1200" dirty="0">
              <a:latin typeface="Arial Narrow" panose="020B0606020202030204" pitchFamily="34" charset="0"/>
            </a:endParaRPr>
          </a:p>
          <a:p>
            <a:pPr marL="0" indent="0" algn="just">
              <a:lnSpc>
                <a:spcPct val="150000"/>
              </a:lnSpc>
              <a:spcBef>
                <a:spcPts val="0"/>
              </a:spcBef>
              <a:buNone/>
            </a:pPr>
            <a:endParaRPr lang="en-US" sz="1200" dirty="0">
              <a:latin typeface="Arial Narrow" panose="020B0606020202030204" pitchFamily="34" charset="0"/>
            </a:endParaRPr>
          </a:p>
        </p:txBody>
      </p:sp>
      <p:sp>
        <p:nvSpPr>
          <p:cNvPr id="25609" name="Slide Number Placeholder 2"/>
          <p:cNvSpPr>
            <a:spLocks noGrp="1"/>
          </p:cNvSpPr>
          <p:nvPr>
            <p:ph type="sldNum" sz="quarter" idx="12"/>
          </p:nvPr>
        </p:nvSpPr>
        <p:spPr bwMode="auto">
          <a:xfrm>
            <a:off x="7037092"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AA7682-7814-42F0-9C18-C6848793CB98}" type="slidenum">
              <a:rPr lang="en-ZA" altLang="en-US" sz="800" b="1" smtClean="0">
                <a:solidFill>
                  <a:srgbClr val="898989"/>
                </a:solidFill>
                <a:latin typeface="Arial Narrow" panose="020B0606020202030204" pitchFamily="34" charset="0"/>
              </a:rPr>
              <a:pPr>
                <a:spcBef>
                  <a:spcPct val="0"/>
                </a:spcBef>
                <a:buFontTx/>
                <a:buNone/>
              </a:pPr>
              <a:t>7</a:t>
            </a:fld>
            <a:endParaRPr lang="en-ZA" altLang="en-US" sz="800" b="1" dirty="0">
              <a:solidFill>
                <a:srgbClr val="898989"/>
              </a:solidFill>
              <a:latin typeface="Arial Narrow" panose="020B0606020202030204" pitchFamily="34" charset="0"/>
            </a:endParaRPr>
          </a:p>
        </p:txBody>
      </p:sp>
      <p:sp>
        <p:nvSpPr>
          <p:cNvPr id="7" name="Rectangle 6"/>
          <p:cNvSpPr/>
          <p:nvPr/>
        </p:nvSpPr>
        <p:spPr>
          <a:xfrm>
            <a:off x="154035" y="1165978"/>
            <a:ext cx="8882461" cy="1110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spcBef>
                <a:spcPts val="0"/>
              </a:spcBef>
              <a:buNone/>
            </a:pPr>
            <a:r>
              <a:rPr lang="en-ZA" sz="1200" b="1" dirty="0">
                <a:solidFill>
                  <a:schemeClr val="tx1"/>
                </a:solidFill>
                <a:latin typeface="Arial Narrow" panose="020B0606020202030204" pitchFamily="34" charset="0"/>
                <a:cs typeface="Arial" panose="020B0604020202020204" pitchFamily="34" charset="0"/>
              </a:rPr>
              <a:t>In spite of the challenges experienced during the first two years of implementing the five-year strategy, largely on account of the impact of COVID-19 and other factors, some notable progress has been made towards the achievement of the medium-term priorities and five year targets in relation to the Department’s initially identified outcome indicators. Progress has also been made with regard to the planned outputs for 2021/22, outlined as follows:</a:t>
            </a:r>
          </a:p>
        </p:txBody>
      </p:sp>
      <p:pic>
        <p:nvPicPr>
          <p:cNvPr id="2" name="Picture 1"/>
          <p:cNvPicPr>
            <a:picLocks noChangeAspect="1"/>
          </p:cNvPicPr>
          <p:nvPr/>
        </p:nvPicPr>
        <p:blipFill>
          <a:blip r:embed="rId2" cstate="print"/>
          <a:stretch>
            <a:fillRect/>
          </a:stretch>
        </p:blipFill>
        <p:spPr>
          <a:xfrm>
            <a:off x="6762496" y="5877272"/>
            <a:ext cx="1149968" cy="889208"/>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0" y="-451"/>
            <a:ext cx="2115962" cy="1189076"/>
          </a:xfrm>
          <a:prstGeom prst="rect">
            <a:avLst/>
          </a:prstGeom>
          <a:effectLst>
            <a:softEdge rad="31750"/>
          </a:effectLst>
        </p:spPr>
      </p:pic>
      <p:pic>
        <p:nvPicPr>
          <p:cNvPr id="37" name="Picture 3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8272855" y="-10228"/>
            <a:ext cx="873878" cy="976425"/>
          </a:xfrm>
          <a:prstGeom prst="rect">
            <a:avLst/>
          </a:prstGeom>
        </p:spPr>
      </p:pic>
    </p:spTree>
    <p:extLst>
      <p:ext uri="{BB962C8B-B14F-4D97-AF65-F5344CB8AC3E}">
        <p14:creationId xmlns:p14="http://schemas.microsoft.com/office/powerpoint/2010/main" xmlns="" val="22941691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4"/>
          <p:cNvSpPr txBox="1">
            <a:spLocks noChangeArrowheads="1"/>
          </p:cNvSpPr>
          <p:nvPr/>
        </p:nvSpPr>
        <p:spPr bwMode="auto">
          <a:xfrm>
            <a:off x="899592" y="141127"/>
            <a:ext cx="8280919" cy="10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ZA" altLang="en-US" sz="2800" b="1" dirty="0">
                <a:latin typeface="Arial Narrow" panose="020B0606020202030204" pitchFamily="34" charset="0"/>
              </a:rPr>
              <a:t>FACTORS CONTRIBUTING TO THE </a:t>
            </a:r>
          </a:p>
          <a:p>
            <a:pPr algn="ctr" eaLnBrk="1" hangingPunct="1">
              <a:spcBef>
                <a:spcPct val="0"/>
              </a:spcBef>
              <a:buFontTx/>
              <a:buNone/>
            </a:pPr>
            <a:r>
              <a:rPr lang="en-ZA" altLang="en-US" sz="2800" b="1" dirty="0">
                <a:latin typeface="Arial Narrow" panose="020B0606020202030204" pitchFamily="34" charset="0"/>
              </a:rPr>
              <a:t>PERFORMANCE OF POLICY</a:t>
            </a:r>
          </a:p>
        </p:txBody>
      </p:sp>
      <p:sp>
        <p:nvSpPr>
          <p:cNvPr id="25609" name="Slide Number Placeholder 2"/>
          <p:cNvSpPr>
            <a:spLocks noGrp="1"/>
          </p:cNvSpPr>
          <p:nvPr>
            <p:ph type="sldNum" sz="quarter" idx="12"/>
          </p:nvPr>
        </p:nvSpPr>
        <p:spPr bwMode="auto">
          <a:xfrm>
            <a:off x="6926026" y="6431205"/>
            <a:ext cx="2133600" cy="41215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2AAA7682-7814-42F0-9C18-C6848793CB98}" type="slidenum">
              <a:rPr lang="en-ZA" altLang="en-US" sz="800" b="1" smtClean="0">
                <a:solidFill>
                  <a:srgbClr val="898989"/>
                </a:solidFill>
                <a:latin typeface="Arial Narrow" panose="020B0606020202030204" pitchFamily="34" charset="0"/>
              </a:rPr>
              <a:pPr algn="r">
                <a:spcBef>
                  <a:spcPct val="0"/>
                </a:spcBef>
                <a:buFontTx/>
                <a:buNone/>
              </a:pPr>
              <a:t>8</a:t>
            </a:fld>
            <a:endParaRPr lang="en-ZA" altLang="en-US" sz="800" b="1" dirty="0">
              <a:solidFill>
                <a:srgbClr val="898989"/>
              </a:solidFill>
              <a:latin typeface="Arial Narrow" panose="020B060602020203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0" y="-451"/>
            <a:ext cx="2115962" cy="1189076"/>
          </a:xfrm>
          <a:prstGeom prst="rect">
            <a:avLst/>
          </a:prstGeom>
          <a:effectLst>
            <a:softEdge rad="31750"/>
          </a:effectLst>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8272855" y="-10228"/>
            <a:ext cx="873878" cy="976425"/>
          </a:xfrm>
          <a:prstGeom prst="rect">
            <a:avLst/>
          </a:prstGeom>
        </p:spPr>
      </p:pic>
      <p:sp>
        <p:nvSpPr>
          <p:cNvPr id="4" name="Rectangle 3"/>
          <p:cNvSpPr/>
          <p:nvPr/>
        </p:nvSpPr>
        <p:spPr>
          <a:xfrm>
            <a:off x="3131840" y="1196752"/>
            <a:ext cx="2880320" cy="1728192"/>
          </a:xfrm>
          <a:prstGeom prst="rect">
            <a:avLst/>
          </a:prstGeom>
          <a:solidFill>
            <a:srgbClr val="03733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2000" b="1" dirty="0">
                <a:solidFill>
                  <a:schemeClr val="bg1"/>
                </a:solidFill>
                <a:latin typeface="Arial Narrow" panose="020B0606020202030204" pitchFamily="34" charset="0"/>
                <a:cs typeface="Arial" panose="020B0604020202020204" pitchFamily="34" charset="0"/>
              </a:rPr>
              <a:t>Negative public perception towards the Security Cluster</a:t>
            </a:r>
          </a:p>
        </p:txBody>
      </p:sp>
      <p:sp>
        <p:nvSpPr>
          <p:cNvPr id="27" name="Rectangle 26"/>
          <p:cNvSpPr/>
          <p:nvPr/>
        </p:nvSpPr>
        <p:spPr>
          <a:xfrm>
            <a:off x="179512" y="1196752"/>
            <a:ext cx="2880320" cy="1728192"/>
          </a:xfrm>
          <a:prstGeom prst="rect">
            <a:avLst/>
          </a:prstGeom>
          <a:solidFill>
            <a:srgbClr val="CEE3A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2000" b="1" dirty="0">
                <a:solidFill>
                  <a:sysClr val="windowText" lastClr="000000"/>
                </a:solidFill>
                <a:latin typeface="Arial Narrow" panose="020B0606020202030204" pitchFamily="34" charset="0"/>
                <a:cs typeface="Arial" panose="020B0604020202020204" pitchFamily="34" charset="0"/>
              </a:rPr>
              <a:t>July 2021 unrests &amp; impact on trust in the police</a:t>
            </a:r>
          </a:p>
        </p:txBody>
      </p:sp>
      <p:sp>
        <p:nvSpPr>
          <p:cNvPr id="28" name="Rectangle 27"/>
          <p:cNvSpPr/>
          <p:nvPr/>
        </p:nvSpPr>
        <p:spPr>
          <a:xfrm>
            <a:off x="6084168" y="1196752"/>
            <a:ext cx="2880320" cy="1728192"/>
          </a:xfrm>
          <a:prstGeom prst="rect">
            <a:avLst/>
          </a:prstGeom>
          <a:solidFill>
            <a:srgbClr val="CEE3A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0"/>
              </a:spcBef>
              <a:spcAft>
                <a:spcPts val="0"/>
              </a:spcAft>
            </a:pPr>
            <a:r>
              <a:rPr lang="en-US" sz="2000" b="1" dirty="0">
                <a:solidFill>
                  <a:sysClr val="windowText" lastClr="000000"/>
                </a:solidFill>
                <a:latin typeface="Arial Narrow" panose="020B0606020202030204" pitchFamily="34" charset="0"/>
                <a:cs typeface="Arial" panose="020B0604020202020204" pitchFamily="34" charset="0"/>
              </a:rPr>
              <a:t>Persistent socio-economic challenges exacerbated by </a:t>
            </a:r>
          </a:p>
          <a:p>
            <a:pPr lvl="0" algn="ctr">
              <a:lnSpc>
                <a:spcPct val="150000"/>
              </a:lnSpc>
              <a:spcBef>
                <a:spcPts val="0"/>
              </a:spcBef>
              <a:spcAft>
                <a:spcPts val="0"/>
              </a:spcAft>
            </a:pPr>
            <a:r>
              <a:rPr lang="en-US" sz="2000" b="1" dirty="0">
                <a:solidFill>
                  <a:sysClr val="windowText" lastClr="000000"/>
                </a:solidFill>
                <a:latin typeface="Arial Narrow" panose="020B0606020202030204" pitchFamily="34" charset="0"/>
                <a:cs typeface="Arial" panose="020B0604020202020204" pitchFamily="34" charset="0"/>
              </a:rPr>
              <a:t>COVID-19</a:t>
            </a:r>
          </a:p>
        </p:txBody>
      </p:sp>
      <p:sp>
        <p:nvSpPr>
          <p:cNvPr id="29" name="Rectangle 28"/>
          <p:cNvSpPr/>
          <p:nvPr/>
        </p:nvSpPr>
        <p:spPr>
          <a:xfrm>
            <a:off x="3131840" y="3068960"/>
            <a:ext cx="2880320" cy="1728192"/>
          </a:xfrm>
          <a:prstGeom prst="rect">
            <a:avLst/>
          </a:prstGeom>
          <a:solidFill>
            <a:srgbClr val="CEE3A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0"/>
              </a:spcBef>
              <a:spcAft>
                <a:spcPts val="0"/>
              </a:spcAft>
            </a:pPr>
            <a:r>
              <a:rPr lang="en-US" sz="2000" b="1" dirty="0">
                <a:solidFill>
                  <a:sysClr val="windowText" lastClr="000000"/>
                </a:solidFill>
                <a:latin typeface="Arial Narrow" panose="020B0606020202030204" pitchFamily="34" charset="0"/>
                <a:cs typeface="Arial" panose="020B0604020202020204" pitchFamily="34" charset="0"/>
              </a:rPr>
              <a:t>Need for new policing framework to fast-track transformation &amp; </a:t>
            </a:r>
            <a:r>
              <a:rPr lang="en-US" sz="2000" b="1" dirty="0" err="1">
                <a:solidFill>
                  <a:sysClr val="windowText" lastClr="000000"/>
                </a:solidFill>
                <a:latin typeface="Arial Narrow" panose="020B0606020202030204" pitchFamily="34" charset="0"/>
                <a:cs typeface="Arial" panose="020B0604020202020204" pitchFamily="34" charset="0"/>
              </a:rPr>
              <a:t>professionalisation</a:t>
            </a:r>
            <a:endParaRPr lang="en-US" sz="2000" b="1" dirty="0">
              <a:solidFill>
                <a:sysClr val="windowText" lastClr="000000"/>
              </a:solidFill>
              <a:latin typeface="Arial Narrow" panose="020B0606020202030204" pitchFamily="34" charset="0"/>
              <a:cs typeface="Arial" panose="020B0604020202020204" pitchFamily="34" charset="0"/>
            </a:endParaRPr>
          </a:p>
        </p:txBody>
      </p:sp>
      <p:sp>
        <p:nvSpPr>
          <p:cNvPr id="30" name="Rectangle 29"/>
          <p:cNvSpPr/>
          <p:nvPr/>
        </p:nvSpPr>
        <p:spPr>
          <a:xfrm>
            <a:off x="179512" y="3068960"/>
            <a:ext cx="2880320" cy="1728192"/>
          </a:xfrm>
          <a:prstGeom prst="rect">
            <a:avLst/>
          </a:prstGeom>
          <a:solidFill>
            <a:srgbClr val="03733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0"/>
              </a:spcBef>
              <a:spcAft>
                <a:spcPts val="0"/>
              </a:spcAft>
            </a:pPr>
            <a:r>
              <a:rPr lang="en-US" sz="2000" b="1" dirty="0">
                <a:solidFill>
                  <a:schemeClr val="bg1"/>
                </a:solidFill>
                <a:latin typeface="Arial Narrow" panose="020B0606020202030204" pitchFamily="34" charset="0"/>
                <a:cs typeface="Arial" panose="020B0604020202020204" pitchFamily="34" charset="0"/>
              </a:rPr>
              <a:t>Constrained fiscal environment</a:t>
            </a:r>
          </a:p>
        </p:txBody>
      </p:sp>
      <p:sp>
        <p:nvSpPr>
          <p:cNvPr id="31" name="Rectangle 30"/>
          <p:cNvSpPr/>
          <p:nvPr/>
        </p:nvSpPr>
        <p:spPr>
          <a:xfrm>
            <a:off x="6084168" y="3068960"/>
            <a:ext cx="2880320" cy="1728192"/>
          </a:xfrm>
          <a:prstGeom prst="rect">
            <a:avLst/>
          </a:prstGeom>
          <a:solidFill>
            <a:srgbClr val="03733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0"/>
              </a:spcBef>
              <a:spcAft>
                <a:spcPts val="0"/>
              </a:spcAft>
            </a:pPr>
            <a:r>
              <a:rPr lang="en-US" sz="2000" b="1" dirty="0">
                <a:solidFill>
                  <a:schemeClr val="bg1"/>
                </a:solidFill>
                <a:latin typeface="Arial Narrow" panose="020B0606020202030204" pitchFamily="34" charset="0"/>
                <a:cs typeface="Arial" panose="020B0604020202020204" pitchFamily="34" charset="0"/>
              </a:rPr>
              <a:t>SAPS’ willingness to implement CSPS recommendations</a:t>
            </a:r>
          </a:p>
        </p:txBody>
      </p:sp>
      <p:sp>
        <p:nvSpPr>
          <p:cNvPr id="33" name="Rectangle 32"/>
          <p:cNvSpPr/>
          <p:nvPr/>
        </p:nvSpPr>
        <p:spPr>
          <a:xfrm>
            <a:off x="2771800" y="4941168"/>
            <a:ext cx="3816424" cy="1800200"/>
          </a:xfrm>
          <a:prstGeom prst="rect">
            <a:avLst/>
          </a:prstGeom>
          <a:solidFill>
            <a:srgbClr val="03733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0"/>
              </a:spcBef>
              <a:spcAft>
                <a:spcPts val="0"/>
              </a:spcAft>
            </a:pPr>
            <a:r>
              <a:rPr lang="en-US" sz="2000" b="1" dirty="0">
                <a:solidFill>
                  <a:schemeClr val="bg1"/>
                </a:solidFill>
                <a:latin typeface="Arial Narrow" panose="020B0606020202030204" pitchFamily="34" charset="0"/>
                <a:cs typeface="Arial" panose="020B0604020202020204" pitchFamily="34" charset="0"/>
              </a:rPr>
              <a:t>Institutionalisation of universal guidelines for the development and implementation of policy across government </a:t>
            </a:r>
          </a:p>
        </p:txBody>
      </p:sp>
    </p:spTree>
    <p:extLst>
      <p:ext uri="{BB962C8B-B14F-4D97-AF65-F5344CB8AC3E}">
        <p14:creationId xmlns:p14="http://schemas.microsoft.com/office/powerpoint/2010/main" xmlns="" val="9855026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txBox="1">
            <a:spLocks noChangeArrowheads="1"/>
          </p:cNvSpPr>
          <p:nvPr/>
        </p:nvSpPr>
        <p:spPr bwMode="auto">
          <a:xfrm>
            <a:off x="539552" y="108449"/>
            <a:ext cx="9144000" cy="648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latin typeface="Arial Narrow" panose="020B0606020202030204" pitchFamily="34" charset="0"/>
              </a:rPr>
              <a:t>CSPS PRIORITIES FOR MEDIUM-TERM</a:t>
            </a:r>
          </a:p>
        </p:txBody>
      </p:sp>
      <p:sp>
        <p:nvSpPr>
          <p:cNvPr id="24584" name="Slide Number Placeholder 2"/>
          <p:cNvSpPr>
            <a:spLocks noGrp="1"/>
          </p:cNvSpPr>
          <p:nvPr>
            <p:ph type="sldNum" sz="quarter" idx="12"/>
          </p:nvPr>
        </p:nvSpPr>
        <p:spPr bwMode="auto">
          <a:xfrm>
            <a:off x="7949077" y="6442603"/>
            <a:ext cx="11938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373407C7-2E18-4532-A11C-B0DFD4F4E0A3}" type="slidenum">
              <a:rPr lang="en-ZA" altLang="en-US" sz="900" b="1" smtClean="0">
                <a:solidFill>
                  <a:srgbClr val="898989"/>
                </a:solidFill>
                <a:latin typeface="Arial Narrow" panose="020B0606020202030204" pitchFamily="34" charset="0"/>
              </a:rPr>
              <a:pPr algn="r">
                <a:spcBef>
                  <a:spcPct val="0"/>
                </a:spcBef>
                <a:buFontTx/>
                <a:buNone/>
              </a:pPr>
              <a:t>9</a:t>
            </a:fld>
            <a:endParaRPr lang="en-ZA" altLang="en-US" sz="900" b="1" dirty="0">
              <a:solidFill>
                <a:srgbClr val="898989"/>
              </a:solidFill>
              <a:latin typeface="Arial Narrow" panose="020B0606020202030204" pitchFamily="34" charset="0"/>
            </a:endParaRPr>
          </a:p>
        </p:txBody>
      </p:sp>
      <p:sp>
        <p:nvSpPr>
          <p:cNvPr id="3" name="Content Placeholder 2"/>
          <p:cNvSpPr>
            <a:spLocks noGrp="1"/>
          </p:cNvSpPr>
          <p:nvPr>
            <p:ph idx="1"/>
          </p:nvPr>
        </p:nvSpPr>
        <p:spPr>
          <a:xfrm>
            <a:off x="36853" y="1084874"/>
            <a:ext cx="9080368" cy="5722854"/>
          </a:xfrm>
        </p:spPr>
        <p:txBody>
          <a:bodyPr/>
          <a:lstStyle/>
          <a:p>
            <a:pPr marL="0" indent="0" algn="just">
              <a:lnSpc>
                <a:spcPct val="150000"/>
              </a:lnSpc>
              <a:spcBef>
                <a:spcPts val="0"/>
              </a:spcBef>
              <a:buNone/>
            </a:pPr>
            <a:r>
              <a:rPr lang="en-ZA" sz="1800" b="1" dirty="0">
                <a:latin typeface="Arial Narrow" panose="020B0606020202030204" pitchFamily="34" charset="0"/>
                <a:cs typeface="Arial" panose="020B0604020202020204" pitchFamily="34" charset="0"/>
              </a:rPr>
              <a:t>Based on</a:t>
            </a:r>
            <a:r>
              <a:rPr lang="en-US" sz="1800" b="1" dirty="0">
                <a:latin typeface="Arial Narrow" panose="020B0606020202030204" pitchFamily="34" charset="0"/>
                <a:cs typeface="Arial" panose="020B0604020202020204" pitchFamily="34" charset="0"/>
              </a:rPr>
              <a:t> the direction provided by the Minister of Police during the review of the CSPS strategy, the Department has identified the following emerging priorities for the remainder of the planning period</a:t>
            </a:r>
            <a:r>
              <a:rPr lang="en-ZA" sz="1800" b="1" dirty="0">
                <a:latin typeface="Arial Narrow" panose="020B0606020202030204" pitchFamily="34" charset="0"/>
                <a:cs typeface="Arial" panose="020B0604020202020204" pitchFamily="34" charset="0"/>
              </a:rPr>
              <a:t>: </a:t>
            </a:r>
          </a:p>
          <a:p>
            <a:pPr lvl="0" algn="just">
              <a:lnSpc>
                <a:spcPct val="150000"/>
              </a:lnSpc>
              <a:spcBef>
                <a:spcPts val="0"/>
              </a:spcBef>
            </a:pPr>
            <a:r>
              <a:rPr lang="en-US" sz="1600" b="1" dirty="0">
                <a:latin typeface="Arial Narrow" panose="020B0606020202030204" pitchFamily="34" charset="0"/>
                <a:cs typeface="Arial" panose="020B0604020202020204" pitchFamily="34" charset="0"/>
              </a:rPr>
              <a:t>Transforming the organisational culture to embed principled leadership and collaboration, and to focus on </a:t>
            </a:r>
            <a:r>
              <a:rPr lang="en-US" sz="1600" b="1" dirty="0">
                <a:solidFill>
                  <a:srgbClr val="C00000"/>
                </a:solidFill>
                <a:latin typeface="Arial Narrow" panose="020B0606020202030204" pitchFamily="34" charset="0"/>
                <a:cs typeface="Arial" panose="020B0604020202020204" pitchFamily="34" charset="0"/>
              </a:rPr>
              <a:t>impact</a:t>
            </a:r>
            <a:r>
              <a:rPr lang="en-US" sz="1600" b="1" dirty="0">
                <a:latin typeface="Arial Narrow" panose="020B0606020202030204" pitchFamily="34" charset="0"/>
                <a:cs typeface="Arial" panose="020B0604020202020204" pitchFamily="34" charset="0"/>
              </a:rPr>
              <a:t>;</a:t>
            </a:r>
          </a:p>
          <a:p>
            <a:pPr lvl="0" algn="just">
              <a:lnSpc>
                <a:spcPct val="150000"/>
              </a:lnSpc>
              <a:spcBef>
                <a:spcPts val="0"/>
              </a:spcBef>
            </a:pPr>
            <a:r>
              <a:rPr lang="en-US" sz="1600" b="1" dirty="0">
                <a:latin typeface="Arial Narrow" panose="020B0606020202030204" pitchFamily="34" charset="0"/>
                <a:cs typeface="Arial" panose="020B0604020202020204" pitchFamily="34" charset="0"/>
              </a:rPr>
              <a:t>Contributing to the enhancement of the effectiveness of the criminal justice system by identifying legislation that requires review to this effect, and by participating in key </a:t>
            </a:r>
            <a:r>
              <a:rPr lang="en-US" sz="1600" b="1" dirty="0">
                <a:solidFill>
                  <a:srgbClr val="C00000"/>
                </a:solidFill>
                <a:latin typeface="Arial Narrow" panose="020B0606020202030204" pitchFamily="34" charset="0"/>
                <a:cs typeface="Arial" panose="020B0604020202020204" pitchFamily="34" charset="0"/>
              </a:rPr>
              <a:t>JCPS Cluster </a:t>
            </a:r>
            <a:r>
              <a:rPr lang="en-US" sz="1600" b="1" dirty="0">
                <a:latin typeface="Arial Narrow" panose="020B0606020202030204" pitchFamily="34" charset="0"/>
                <a:cs typeface="Arial" panose="020B0604020202020204" pitchFamily="34" charset="0"/>
              </a:rPr>
              <a:t>structures;</a:t>
            </a:r>
          </a:p>
          <a:p>
            <a:pPr lvl="0" algn="just">
              <a:lnSpc>
                <a:spcPct val="150000"/>
              </a:lnSpc>
              <a:spcBef>
                <a:spcPts val="0"/>
              </a:spcBef>
            </a:pPr>
            <a:r>
              <a:rPr lang="en-US" sz="1600" b="1" dirty="0" err="1">
                <a:latin typeface="Arial Narrow" panose="020B0606020202030204" pitchFamily="34" charset="0"/>
                <a:cs typeface="Arial" panose="020B0604020202020204" pitchFamily="34" charset="0"/>
              </a:rPr>
              <a:t>Utilising</a:t>
            </a:r>
            <a:r>
              <a:rPr lang="en-US" sz="1600" b="1" dirty="0">
                <a:latin typeface="Arial Narrow" panose="020B0606020202030204" pitchFamily="34" charset="0"/>
                <a:cs typeface="Arial" panose="020B0604020202020204" pitchFamily="34" charset="0"/>
              </a:rPr>
              <a:t> research to benchmark with international and regional </a:t>
            </a:r>
            <a:r>
              <a:rPr lang="en-US" sz="1600" b="1" dirty="0">
                <a:solidFill>
                  <a:srgbClr val="C00000"/>
                </a:solidFill>
                <a:latin typeface="Arial Narrow" panose="020B0606020202030204" pitchFamily="34" charset="0"/>
                <a:cs typeface="Arial" panose="020B0604020202020204" pitchFamily="34" charset="0"/>
              </a:rPr>
              <a:t>best practices </a:t>
            </a:r>
            <a:r>
              <a:rPr lang="en-US" sz="1600" b="1" dirty="0">
                <a:latin typeface="Arial Narrow" panose="020B0606020202030204" pitchFamily="34" charset="0"/>
                <a:cs typeface="Arial" panose="020B0604020202020204" pitchFamily="34" charset="0"/>
              </a:rPr>
              <a:t>in terms of policing approaches;</a:t>
            </a:r>
          </a:p>
          <a:p>
            <a:pPr lvl="0" algn="just">
              <a:lnSpc>
                <a:spcPct val="150000"/>
              </a:lnSpc>
              <a:spcBef>
                <a:spcPts val="0"/>
              </a:spcBef>
            </a:pPr>
            <a:r>
              <a:rPr lang="en-US" sz="1600" b="1" dirty="0">
                <a:latin typeface="Arial Narrow" panose="020B0606020202030204" pitchFamily="34" charset="0"/>
                <a:cs typeface="Arial" panose="020B0604020202020204" pitchFamily="34" charset="0"/>
              </a:rPr>
              <a:t>Improving the </a:t>
            </a:r>
            <a:r>
              <a:rPr lang="en-US" sz="1600" b="1" dirty="0">
                <a:solidFill>
                  <a:srgbClr val="C00000"/>
                </a:solidFill>
                <a:latin typeface="Arial Narrow" panose="020B0606020202030204" pitchFamily="34" charset="0"/>
                <a:cs typeface="Arial" panose="020B0604020202020204" pitchFamily="34" charset="0"/>
              </a:rPr>
              <a:t>relationship</a:t>
            </a:r>
            <a:r>
              <a:rPr lang="en-US" sz="1600" b="1" dirty="0">
                <a:latin typeface="Arial Narrow" panose="020B0606020202030204" pitchFamily="34" charset="0"/>
                <a:cs typeface="Arial" panose="020B0604020202020204" pitchFamily="34" charset="0"/>
              </a:rPr>
              <a:t> between communities and the police;</a:t>
            </a:r>
          </a:p>
          <a:p>
            <a:pPr lvl="0" algn="just">
              <a:lnSpc>
                <a:spcPct val="150000"/>
              </a:lnSpc>
              <a:spcBef>
                <a:spcPts val="0"/>
              </a:spcBef>
            </a:pPr>
            <a:r>
              <a:rPr lang="en-US" sz="1600" b="1" dirty="0">
                <a:latin typeface="Arial Narrow" panose="020B0606020202030204" pitchFamily="34" charset="0"/>
                <a:cs typeface="Arial" panose="020B0604020202020204" pitchFamily="34" charset="0"/>
              </a:rPr>
              <a:t>Strengthening monitoring (including media monitoring) and oversight in order to provide an </a:t>
            </a:r>
            <a:r>
              <a:rPr lang="en-US" sz="1600" b="1" dirty="0">
                <a:solidFill>
                  <a:srgbClr val="C00000"/>
                </a:solidFill>
                <a:latin typeface="Arial Narrow" panose="020B0606020202030204" pitchFamily="34" charset="0"/>
                <a:cs typeface="Arial" panose="020B0604020202020204" pitchFamily="34" charset="0"/>
              </a:rPr>
              <a:t>early warning system</a:t>
            </a:r>
            <a:r>
              <a:rPr lang="en-US" sz="1600" b="1" dirty="0">
                <a:latin typeface="Arial Narrow" panose="020B0606020202030204" pitchFamily="34" charset="0"/>
                <a:cs typeface="Arial" panose="020B0604020202020204" pitchFamily="34" charset="0"/>
              </a:rPr>
              <a:t>;</a:t>
            </a:r>
          </a:p>
          <a:p>
            <a:pPr lvl="0" algn="just">
              <a:lnSpc>
                <a:spcPct val="150000"/>
              </a:lnSpc>
              <a:spcBef>
                <a:spcPts val="0"/>
              </a:spcBef>
            </a:pPr>
            <a:r>
              <a:rPr lang="en-US" sz="1600" b="1" dirty="0" err="1">
                <a:latin typeface="Arial Narrow" panose="020B0606020202030204" pitchFamily="34" charset="0"/>
                <a:cs typeface="Arial" panose="020B0604020202020204" pitchFamily="34" charset="0"/>
              </a:rPr>
              <a:t>Finalising</a:t>
            </a:r>
            <a:r>
              <a:rPr lang="en-US" sz="1600" b="1" dirty="0">
                <a:latin typeface="Arial Narrow" panose="020B0606020202030204" pitchFamily="34" charset="0"/>
                <a:cs typeface="Arial" panose="020B0604020202020204" pitchFamily="34" charset="0"/>
              </a:rPr>
              <a:t> the </a:t>
            </a:r>
            <a:r>
              <a:rPr lang="en-US" sz="1600" b="1" dirty="0">
                <a:solidFill>
                  <a:srgbClr val="C00000"/>
                </a:solidFill>
                <a:latin typeface="Arial Narrow" panose="020B0606020202030204" pitchFamily="34" charset="0"/>
                <a:cs typeface="Arial" panose="020B0604020202020204" pitchFamily="34" charset="0"/>
              </a:rPr>
              <a:t>Customer Satisfaction Survey </a:t>
            </a:r>
            <a:r>
              <a:rPr lang="en-US" sz="1600" b="1" dirty="0">
                <a:latin typeface="Arial Narrow" panose="020B0606020202030204" pitchFamily="34" charset="0"/>
                <a:cs typeface="Arial" panose="020B0604020202020204" pitchFamily="34" charset="0"/>
              </a:rPr>
              <a:t>in line with Priority 6 of the MTSF;</a:t>
            </a:r>
          </a:p>
          <a:p>
            <a:pPr lvl="0" algn="just">
              <a:lnSpc>
                <a:spcPct val="150000"/>
              </a:lnSpc>
              <a:spcBef>
                <a:spcPts val="0"/>
              </a:spcBef>
            </a:pPr>
            <a:r>
              <a:rPr lang="en-US" sz="1600" b="1" dirty="0">
                <a:latin typeface="Arial Narrow" panose="020B0606020202030204" pitchFamily="34" charset="0"/>
                <a:cs typeface="Arial" panose="020B0604020202020204" pitchFamily="34" charset="0"/>
              </a:rPr>
              <a:t>Striving to become a </a:t>
            </a:r>
            <a:r>
              <a:rPr lang="en-US" sz="1600" b="1" dirty="0" err="1">
                <a:solidFill>
                  <a:srgbClr val="C00000"/>
                </a:solidFill>
                <a:latin typeface="Arial Narrow" panose="020B0606020202030204" pitchFamily="34" charset="0"/>
                <a:cs typeface="Arial" panose="020B0604020202020204" pitchFamily="34" charset="0"/>
              </a:rPr>
              <a:t>centre</a:t>
            </a:r>
            <a:r>
              <a:rPr lang="en-US" sz="1600" b="1" dirty="0">
                <a:solidFill>
                  <a:srgbClr val="C00000"/>
                </a:solidFill>
                <a:latin typeface="Arial Narrow" panose="020B0606020202030204" pitchFamily="34" charset="0"/>
                <a:cs typeface="Arial" panose="020B0604020202020204" pitchFamily="34" charset="0"/>
              </a:rPr>
              <a:t> of excellence </a:t>
            </a:r>
            <a:r>
              <a:rPr lang="en-US" sz="1600" b="1" dirty="0">
                <a:latin typeface="Arial Narrow" panose="020B0606020202030204" pitchFamily="34" charset="0"/>
                <a:cs typeface="Arial" panose="020B0604020202020204" pitchFamily="34" charset="0"/>
              </a:rPr>
              <a:t>with respect to policing policies and strategies; and</a:t>
            </a:r>
          </a:p>
          <a:p>
            <a:pPr lvl="0" algn="just">
              <a:lnSpc>
                <a:spcPct val="150000"/>
              </a:lnSpc>
              <a:spcBef>
                <a:spcPts val="0"/>
              </a:spcBef>
            </a:pPr>
            <a:r>
              <a:rPr lang="en-US" sz="1600" b="1" dirty="0">
                <a:latin typeface="Arial Narrow" panose="020B0606020202030204" pitchFamily="34" charset="0"/>
                <a:cs typeface="Arial" panose="020B0604020202020204" pitchFamily="34" charset="0"/>
              </a:rPr>
              <a:t>Implementing the emergent CSPS </a:t>
            </a:r>
            <a:r>
              <a:rPr lang="en-US" sz="1600" b="1" dirty="0">
                <a:solidFill>
                  <a:srgbClr val="C00000"/>
                </a:solidFill>
                <a:latin typeface="Arial Narrow" panose="020B0606020202030204" pitchFamily="34" charset="0"/>
                <a:cs typeface="Arial" panose="020B0604020202020204" pitchFamily="34" charset="0"/>
              </a:rPr>
              <a:t>theory of change</a:t>
            </a:r>
            <a:r>
              <a:rPr lang="en-US" sz="1600" b="1" dirty="0">
                <a:latin typeface="Arial Narrow" panose="020B0606020202030204" pitchFamily="34" charset="0"/>
                <a:cs typeface="Arial" panose="020B0604020202020204" pitchFamily="34" charset="0"/>
              </a:rPr>
              <a:t>. </a:t>
            </a:r>
          </a:p>
          <a:p>
            <a:pPr lvl="0" algn="just">
              <a:lnSpc>
                <a:spcPct val="150000"/>
              </a:lnSpc>
              <a:spcBef>
                <a:spcPts val="0"/>
              </a:spcBef>
            </a:pP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0" y="-451"/>
            <a:ext cx="2115962" cy="1189076"/>
          </a:xfrm>
          <a:prstGeom prst="rect">
            <a:avLst/>
          </a:prstGeom>
          <a:effectLst>
            <a:softEdge rad="31750"/>
          </a:effectLst>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8272855" y="-10228"/>
            <a:ext cx="873878" cy="976425"/>
          </a:xfrm>
          <a:prstGeom prst="rect">
            <a:avLst/>
          </a:prstGeom>
        </p:spPr>
      </p:pic>
    </p:spTree>
    <p:extLst>
      <p:ext uri="{BB962C8B-B14F-4D97-AF65-F5344CB8AC3E}">
        <p14:creationId xmlns:p14="http://schemas.microsoft.com/office/powerpoint/2010/main" xmlns="" val="411961518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9561</TotalTime>
  <Words>5166</Words>
  <Application>Microsoft Office PowerPoint</Application>
  <PresentationFormat>On-screen Show (4:3)</PresentationFormat>
  <Paragraphs>674</Paragraphs>
  <Slides>36</Slides>
  <Notes>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Default Design</vt:lpstr>
      <vt:lpstr>Slide 1</vt:lpstr>
      <vt:lpstr>  PART 1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  PART 2 </vt:lpstr>
      <vt:lpstr>  MANDATE OF PROVINCIAL SECRETARIATS  </vt:lpstr>
      <vt:lpstr>  MANDATE OF PROVINCIAL SECRETARIATS </vt:lpstr>
      <vt:lpstr>  PROVINCIAL BUDGET ALLOCATIONS </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Ayanda Xongwana;Itumeleng Ledwaba-Moagi</dc:creator>
  <cp:lastModifiedBy>USER</cp:lastModifiedBy>
  <cp:revision>503</cp:revision>
  <cp:lastPrinted>2019-03-06T05:39:01Z</cp:lastPrinted>
  <dcterms:created xsi:type="dcterms:W3CDTF">2016-07-27T11:13:42Z</dcterms:created>
  <dcterms:modified xsi:type="dcterms:W3CDTF">2022-05-05T10:27:11Z</dcterms:modified>
</cp:coreProperties>
</file>