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04" r:id="rId2"/>
    <p:sldId id="427" r:id="rId3"/>
    <p:sldId id="428" r:id="rId4"/>
    <p:sldId id="475" r:id="rId5"/>
    <p:sldId id="433" r:id="rId6"/>
    <p:sldId id="524" r:id="rId7"/>
    <p:sldId id="477" r:id="rId8"/>
    <p:sldId id="476" r:id="rId9"/>
    <p:sldId id="505" r:id="rId10"/>
    <p:sldId id="506" r:id="rId11"/>
    <p:sldId id="527" r:id="rId12"/>
    <p:sldId id="533" r:id="rId13"/>
    <p:sldId id="528" r:id="rId14"/>
    <p:sldId id="525" r:id="rId15"/>
    <p:sldId id="529" r:id="rId16"/>
    <p:sldId id="471" r:id="rId17"/>
    <p:sldId id="438" r:id="rId18"/>
    <p:sldId id="509" r:id="rId19"/>
    <p:sldId id="482" r:id="rId20"/>
    <p:sldId id="510" r:id="rId21"/>
    <p:sldId id="530" r:id="rId22"/>
    <p:sldId id="483" r:id="rId23"/>
    <p:sldId id="511" r:id="rId24"/>
    <p:sldId id="512" r:id="rId25"/>
    <p:sldId id="513" r:id="rId26"/>
    <p:sldId id="514" r:id="rId27"/>
    <p:sldId id="515" r:id="rId28"/>
    <p:sldId id="497" r:id="rId29"/>
    <p:sldId id="516" r:id="rId30"/>
    <p:sldId id="498" r:id="rId31"/>
    <p:sldId id="517" r:id="rId32"/>
    <p:sldId id="518" r:id="rId33"/>
    <p:sldId id="519" r:id="rId34"/>
    <p:sldId id="520" r:id="rId35"/>
    <p:sldId id="532" r:id="rId36"/>
    <p:sldId id="486" r:id="rId37"/>
    <p:sldId id="469" r:id="rId38"/>
    <p:sldId id="470" r:id="rId39"/>
    <p:sldId id="521" r:id="rId40"/>
    <p:sldId id="395" r:id="rId41"/>
    <p:sldId id="501" r:id="rId42"/>
    <p:sldId id="351" r:id="rId4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us Smuts" initials="CS" lastIdx="1" clrIdx="0">
    <p:extLst>
      <p:ext uri="{19B8F6BF-5375-455C-9EA6-DF929625EA0E}">
        <p15:presenceInfo xmlns:p15="http://schemas.microsoft.com/office/powerpoint/2012/main" xmlns="" userId="S-1-5-21-364931045-3237748808-1226445386-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38" autoAdjust="0"/>
  </p:normalViewPr>
  <p:slideViewPr>
    <p:cSldViewPr>
      <p:cViewPr varScale="1">
        <p:scale>
          <a:sx n="73" d="100"/>
          <a:sy n="73"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spc="100" baseline="0">
                <a:solidFill>
                  <a:schemeClr val="tx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pP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2021/22 Unaudited performance:</a:t>
            </a:r>
          </a:p>
          <a:p>
            <a:pPr>
              <a:defRPr sz="1800" b="1" i="0" u="none" strike="noStrike" kern="1200" spc="100" baseline="0">
                <a:solidFill>
                  <a:schemeClr val="tx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1 April 2021 to 31 March 2022</a:t>
            </a:r>
            <a:endParaRPr lang="en-GB"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c:rich>
      </c:tx>
      <c:spPr>
        <a:noFill/>
        <a:ln>
          <a:noFill/>
        </a:ln>
        <a:effectLst/>
      </c:spPr>
    </c:title>
    <c:plotArea>
      <c:layout>
        <c:manualLayout>
          <c:layoutTarget val="inner"/>
          <c:xMode val="edge"/>
          <c:yMode val="edge"/>
          <c:x val="0.53155638160489804"/>
          <c:y val="0.24572850726828771"/>
          <c:w val="0.2944800220974429"/>
          <c:h val="0.61727526608281091"/>
        </c:manualLayout>
      </c:layout>
      <c:pieChart>
        <c:varyColors val="1"/>
        <c:ser>
          <c:idx val="0"/>
          <c:order val="0"/>
          <c:tx>
            <c:strRef>
              <c:f>Sheet1!$B$1</c:f>
              <c:strCache>
                <c:ptCount val="1"/>
                <c:pt idx="0">
                  <c:v>Targets met </c:v>
                </c:pt>
              </c:strCache>
            </c:strRef>
          </c:tx>
          <c:explosion val="47"/>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3F0E-44D7-AEEF-7F85FDCED0B3}"/>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3F0E-44D7-AEEF-7F85FDCED0B3}"/>
              </c:ext>
            </c:extLst>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3F0E-44D7-AEEF-7F85FDCED0B3}"/>
              </c:ext>
            </c:extLst>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3F0E-44D7-AEEF-7F85FDCED0B3}"/>
              </c:ext>
            </c:extLst>
          </c:dPt>
          <c:dP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4-3F0E-44D7-AEEF-7F85FDCED0B3}"/>
              </c:ext>
            </c:extLst>
          </c:dPt>
          <c:dLbls>
            <c:dLbl>
              <c:idx val="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F0E-44D7-AEEF-7F85FDCED0B3}"/>
                </c:ext>
              </c:extLst>
            </c:dLbl>
            <c:dLbl>
              <c:idx val="1"/>
              <c:spPr>
                <a:noFill/>
                <a:ln>
                  <a:noFill/>
                </a:ln>
                <a:effectLst>
                  <a:glow rad="1905000">
                    <a:schemeClr val="accent1">
                      <a:alpha val="0"/>
                    </a:schemeClr>
                  </a:glow>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F0E-44D7-AEEF-7F85FDCED0B3}"/>
                </c:ext>
              </c:extLst>
            </c:dLbl>
            <c:dLbl>
              <c:idx val="2"/>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F0E-44D7-AEEF-7F85FDCED0B3}"/>
                </c:ext>
              </c:extLst>
            </c:dLbl>
            <c:dLbl>
              <c:idx val="3"/>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F0E-44D7-AEEF-7F85FDCED0B3}"/>
                </c:ext>
              </c:extLst>
            </c:dLbl>
            <c:dLbl>
              <c:idx val="4"/>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F0E-44D7-AEEF-7F85FDCED0B3}"/>
                </c:ext>
              </c:extLst>
            </c:dLbl>
            <c:delete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extLst xmlns:c16r2="http://schemas.microsoft.com/office/drawing/2015/06/chart">
              <c:ext xmlns:c15="http://schemas.microsoft.com/office/drawing/2012/chart" uri="{CE6537A1-D6FC-4f65-9D91-7224C49458BB}"/>
            </c:extLst>
          </c:dLbls>
          <c:cat>
            <c:strRef>
              <c:f>Sheet1!$A$2:$A$6</c:f>
              <c:strCache>
                <c:ptCount val="5"/>
                <c:pt idx="0">
                  <c:v>Administration</c:v>
                </c:pt>
                <c:pt idx="1">
                  <c:v>Legal Service and Conflict Resoution</c:v>
                </c:pt>
                <c:pt idx="2">
                  <c:v>Research and policy development</c:v>
                </c:pt>
                <c:pt idx="3">
                  <c:v>Public Education and Engagement</c:v>
                </c:pt>
                <c:pt idx="4">
                  <c:v>Communication and marketing</c:v>
                </c:pt>
              </c:strCache>
            </c:strRef>
          </c:cat>
          <c:val>
            <c:numRef>
              <c:f>Sheet1!$B$2:$B$6</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0-5B11-448B-A790-0A67809D511D}"/>
            </c:ext>
          </c:extLst>
        </c:ser>
        <c:ser>
          <c:idx val="1"/>
          <c:order val="1"/>
          <c:tx>
            <c:strRef>
              <c:f>Sheet1!$C$1</c:f>
              <c:strCache>
                <c:ptCount val="1"/>
                <c:pt idx="0">
                  <c:v>Targets not met</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C8E5-47F1-B1EA-81A04184D44A}"/>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C8E5-47F1-B1EA-81A04184D44A}"/>
              </c:ext>
            </c:extLst>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C8E5-47F1-B1EA-81A04184D44A}"/>
              </c:ext>
            </c:extLst>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1-C8E5-47F1-B1EA-81A04184D44A}"/>
              </c:ext>
            </c:extLst>
          </c:dPt>
          <c:dP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3-C8E5-47F1-B1EA-81A04184D44A}"/>
              </c:ext>
            </c:extLst>
          </c:dPt>
          <c:cat>
            <c:strRef>
              <c:f>Sheet1!$A$2:$A$6</c:f>
              <c:strCache>
                <c:ptCount val="5"/>
                <c:pt idx="0">
                  <c:v>Administration</c:v>
                </c:pt>
                <c:pt idx="1">
                  <c:v>Legal Service and Conflict Resoution</c:v>
                </c:pt>
                <c:pt idx="2">
                  <c:v>Research and policy development</c:v>
                </c:pt>
                <c:pt idx="3">
                  <c:v>Public Education and Engagement</c:v>
                </c:pt>
                <c:pt idx="4">
                  <c:v>Communication and marketing</c:v>
                </c:pt>
              </c:strCache>
            </c:strRef>
          </c:cat>
          <c:val>
            <c:numRef>
              <c:f>Sheet1!$C$2:$C$6</c:f>
              <c:numCache>
                <c:formatCode>General</c:formatCode>
                <c:ptCount val="5"/>
                <c:pt idx="0">
                  <c:v>0</c:v>
                </c:pt>
                <c:pt idx="1">
                  <c:v>0</c:v>
                </c:pt>
                <c:pt idx="2">
                  <c:v>0</c:v>
                </c:pt>
                <c:pt idx="3" formatCode="0%">
                  <c:v>0</c:v>
                </c:pt>
                <c:pt idx="4">
                  <c:v>0</c:v>
                </c:pt>
              </c:numCache>
            </c:numRef>
          </c:val>
          <c:extLst xmlns:c16r2="http://schemas.microsoft.com/office/drawing/2015/06/chart">
            <c:ext xmlns:c16="http://schemas.microsoft.com/office/drawing/2014/chart" uri="{C3380CC4-5D6E-409C-BE32-E72D297353CC}">
              <c16:uniqueId val="{00000001-5B11-448B-A790-0A67809D511D}"/>
            </c:ext>
          </c:extLst>
        </c:ser>
        <c:ser>
          <c:idx val="2"/>
          <c:order val="2"/>
          <c:tx>
            <c:strRef>
              <c:f>Sheet1!$D$1</c:f>
              <c:strCache>
                <c:ptCount val="1"/>
                <c:pt idx="0">
                  <c:v>Targets in progress</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5-C8E5-47F1-B1EA-81A04184D44A}"/>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7-C8E5-47F1-B1EA-81A04184D44A}"/>
              </c:ext>
            </c:extLst>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9-C8E5-47F1-B1EA-81A04184D44A}"/>
              </c:ext>
            </c:extLst>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B-C8E5-47F1-B1EA-81A04184D44A}"/>
              </c:ext>
            </c:extLst>
          </c:dPt>
          <c:dP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D-C8E5-47F1-B1EA-81A04184D44A}"/>
              </c:ext>
            </c:extLst>
          </c:dPt>
          <c:cat>
            <c:strRef>
              <c:f>Sheet1!$A$2:$A$6</c:f>
              <c:strCache>
                <c:ptCount val="5"/>
                <c:pt idx="0">
                  <c:v>Administration</c:v>
                </c:pt>
                <c:pt idx="1">
                  <c:v>Legal Service and Conflict Resoution</c:v>
                </c:pt>
                <c:pt idx="2">
                  <c:v>Research and policy development</c:v>
                </c:pt>
                <c:pt idx="3">
                  <c:v>Public Education and Engagement</c:v>
                </c:pt>
                <c:pt idx="4">
                  <c:v>Communication and marketing</c:v>
                </c:pt>
              </c:strCache>
            </c:strRef>
          </c:cat>
          <c:val>
            <c:numRef>
              <c:f>Sheet1!$D$2:$D$6</c:f>
              <c:numCache>
                <c:formatCode>General</c:formatCode>
                <c:ptCount val="5"/>
                <c:pt idx="0">
                  <c:v>0</c:v>
                </c:pt>
                <c:pt idx="1">
                  <c:v>0</c:v>
                </c:pt>
                <c:pt idx="2">
                  <c:v>0</c:v>
                </c:pt>
                <c:pt idx="3" formatCode="0%">
                  <c:v>0</c:v>
                </c:pt>
                <c:pt idx="4">
                  <c:v>0</c:v>
                </c:pt>
              </c:numCache>
            </c:numRef>
          </c:val>
          <c:extLst xmlns:c16r2="http://schemas.microsoft.com/office/drawing/2015/06/chart">
            <c:ext xmlns:c16="http://schemas.microsoft.com/office/drawing/2014/chart" uri="{C3380CC4-5D6E-409C-BE32-E72D297353CC}">
              <c16:uniqueId val="{00000002-5B11-448B-A790-0A67809D511D}"/>
            </c:ext>
          </c:extLst>
        </c:ser>
        <c:dLbls/>
        <c:firstSliceAng val="0"/>
      </c:pieChart>
      <c:spPr>
        <a:noFill/>
        <a:ln>
          <a:noFill/>
        </a:ln>
        <a:effectLst/>
      </c:spPr>
    </c:plotArea>
    <c:legend>
      <c:legendPos val="b"/>
      <c:layout>
        <c:manualLayout>
          <c:xMode val="edge"/>
          <c:yMode val="edge"/>
          <c:x val="5.544440016348845E-2"/>
          <c:y val="0.29149824926016527"/>
          <c:w val="0.44737893546996321"/>
          <c:h val="0.55587451931769361"/>
        </c:manualLayout>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GB" sz="2000" b="1" dirty="0">
                <a:latin typeface="Tahoma" panose="020B0604030504040204" pitchFamily="34" charset="0"/>
                <a:ea typeface="Tahoma" panose="020B0604030504040204" pitchFamily="34" charset="0"/>
                <a:cs typeface="Tahoma" panose="020B0604030504040204" pitchFamily="34" charset="0"/>
              </a:rPr>
              <a:t>2021/2022 Quarter on Quarter Performance - Unaudited</a:t>
            </a:r>
          </a:p>
        </c:rich>
      </c:tx>
      <c:spPr>
        <a:noFill/>
        <a:ln>
          <a:noFill/>
        </a:ln>
        <a:effectLst/>
      </c:spPr>
    </c:title>
    <c:plotArea>
      <c:layout/>
      <c:barChart>
        <c:barDir val="col"/>
        <c:grouping val="clustered"/>
        <c:ser>
          <c:idx val="0"/>
          <c:order val="0"/>
          <c:tx>
            <c:strRef>
              <c:f>Sheet1!$B$1</c:f>
              <c:strCache>
                <c:ptCount val="1"/>
                <c:pt idx="0">
                  <c:v>Targets met </c:v>
                </c:pt>
              </c:strCache>
            </c:strRef>
          </c:tx>
          <c:spPr>
            <a:solidFill>
              <a:schemeClr val="accent1"/>
            </a:solidFill>
            <a:ln>
              <a:noFill/>
            </a:ln>
            <a:effectLst/>
          </c:spPr>
          <c:cat>
            <c:strRef>
              <c:f>Sheet1!$A$2:$A$6</c:f>
              <c:strCache>
                <c:ptCount val="5"/>
                <c:pt idx="0">
                  <c:v>Administration</c:v>
                </c:pt>
                <c:pt idx="1">
                  <c:v>Research and policy development</c:v>
                </c:pt>
                <c:pt idx="2">
                  <c:v>Public education and engagement</c:v>
                </c:pt>
                <c:pt idx="3">
                  <c:v>Legal service and conflict resolution</c:v>
                </c:pt>
                <c:pt idx="4">
                  <c:v>Communication and marketing</c:v>
                </c:pt>
              </c:strCache>
            </c:strRef>
          </c:cat>
          <c:val>
            <c:numRef>
              <c:f>Sheet1!$B$2:$B$6</c:f>
              <c:numCache>
                <c:formatCode>General</c:formatCode>
                <c:ptCount val="5"/>
                <c:pt idx="0">
                  <c:v>100</c:v>
                </c:pt>
                <c:pt idx="1">
                  <c:v>100</c:v>
                </c:pt>
                <c:pt idx="2">
                  <c:v>100</c:v>
                </c:pt>
                <c:pt idx="3">
                  <c:v>100</c:v>
                </c:pt>
                <c:pt idx="4">
                  <c:v>100</c:v>
                </c:pt>
              </c:numCache>
            </c:numRef>
          </c:val>
          <c:extLst xmlns:c16r2="http://schemas.microsoft.com/office/drawing/2015/06/chart">
            <c:ext xmlns:c16="http://schemas.microsoft.com/office/drawing/2014/chart" uri="{C3380CC4-5D6E-409C-BE32-E72D297353CC}">
              <c16:uniqueId val="{00000000-4972-4AD4-B447-A9B85A01EB8F}"/>
            </c:ext>
          </c:extLst>
        </c:ser>
        <c:ser>
          <c:idx val="1"/>
          <c:order val="1"/>
          <c:tx>
            <c:strRef>
              <c:f>Sheet1!$C$1</c:f>
              <c:strCache>
                <c:ptCount val="1"/>
                <c:pt idx="0">
                  <c:v>Targets not met</c:v>
                </c:pt>
              </c:strCache>
            </c:strRef>
          </c:tx>
          <c:spPr>
            <a:solidFill>
              <a:schemeClr val="accent2"/>
            </a:solidFill>
            <a:ln>
              <a:noFill/>
            </a:ln>
            <a:effectLst/>
          </c:spPr>
          <c:cat>
            <c:strRef>
              <c:f>Sheet1!$A$2:$A$6</c:f>
              <c:strCache>
                <c:ptCount val="5"/>
                <c:pt idx="0">
                  <c:v>Administration</c:v>
                </c:pt>
                <c:pt idx="1">
                  <c:v>Research and policy development</c:v>
                </c:pt>
                <c:pt idx="2">
                  <c:v>Public education and engagement</c:v>
                </c:pt>
                <c:pt idx="3">
                  <c:v>Legal service and conflict resolution</c:v>
                </c:pt>
                <c:pt idx="4">
                  <c:v>Communication and marketing</c:v>
                </c:pt>
              </c:strCache>
            </c:strRef>
          </c:cat>
          <c:val>
            <c:numRef>
              <c:f>Sheet1!$C$2:$C$6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1-4972-4AD4-B447-A9B85A01EB8F}"/>
            </c:ext>
          </c:extLst>
        </c:ser>
        <c:dLbls/>
        <c:gapWidth val="269"/>
        <c:overlap val="-27"/>
        <c:axId val="107709952"/>
        <c:axId val="107711488"/>
      </c:barChart>
      <c:lineChart>
        <c:grouping val="standard"/>
        <c:ser>
          <c:idx val="2"/>
          <c:order val="2"/>
          <c:tx>
            <c:strRef>
              <c:f>Sheet1!$D$1</c:f>
              <c:strCache>
                <c:ptCount val="1"/>
                <c:pt idx="0">
                  <c:v>Targets in progress</c:v>
                </c:pt>
              </c:strCache>
            </c:strRef>
          </c:tx>
          <c:spPr>
            <a:ln w="38100" cap="rnd">
              <a:solidFill>
                <a:schemeClr val="accent3"/>
              </a:solidFill>
              <a:round/>
            </a:ln>
            <a:effectLst/>
          </c:spPr>
          <c:marker>
            <c:symbol val="none"/>
          </c:marker>
          <c:cat>
            <c:strRef>
              <c:f>Sheet1!$A$2:$A$6</c:f>
              <c:strCache>
                <c:ptCount val="5"/>
                <c:pt idx="0">
                  <c:v>Administration</c:v>
                </c:pt>
                <c:pt idx="1">
                  <c:v>Research and policy development</c:v>
                </c:pt>
                <c:pt idx="2">
                  <c:v>Public education and engagement</c:v>
                </c:pt>
                <c:pt idx="3">
                  <c:v>Legal service and conflict resolution</c:v>
                </c:pt>
                <c:pt idx="4">
                  <c:v>Communication and marketing</c:v>
                </c:pt>
              </c:strCache>
            </c:strRef>
          </c:cat>
          <c:val>
            <c:numRef>
              <c:f>Sheet1!$D$2:$D$6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4972-4AD4-B447-A9B85A01EB8F}"/>
            </c:ext>
          </c:extLst>
        </c:ser>
        <c:dLbls/>
        <c:marker val="1"/>
        <c:axId val="107709952"/>
        <c:axId val="107711488"/>
      </c:lineChart>
      <c:catAx>
        <c:axId val="107709952"/>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07711488"/>
        <c:crosses val="autoZero"/>
        <c:auto val="1"/>
        <c:lblAlgn val="ctr"/>
        <c:lblOffset val="100"/>
      </c:catAx>
      <c:valAx>
        <c:axId val="107711488"/>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709952"/>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C66F3-FB00-4EC8-8B9B-D8D7C655B5B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US"/>
        </a:p>
      </dgm:t>
    </dgm:pt>
    <dgm:pt modelId="{5DD9F26F-FDD4-443D-B162-0C54E8CBCFD6}">
      <dgm:prSet phldrT="[Text]" custT="1"/>
      <dgm:spPr/>
      <dgm:t>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Vision</a:t>
          </a:r>
        </a:p>
      </dgm:t>
    </dgm:pt>
    <dgm:pt modelId="{C7285368-5B85-46DE-9DBF-383A02029EB8}" type="parTrans" cxnId="{76CC9580-3DAC-4143-9322-76CE22BCED28}">
      <dgm:prSet/>
      <dgm:spPr/>
      <dgm:t>
        <a:bodyPr/>
        <a:lstStyle/>
        <a:p>
          <a:endParaRPr lang="en-US"/>
        </a:p>
      </dgm:t>
    </dgm:pt>
    <dgm:pt modelId="{38448F5C-1F2C-48C0-A2CD-FE7742C8165B}" type="sibTrans" cxnId="{76CC9580-3DAC-4143-9322-76CE22BCED28}">
      <dgm:prSet/>
      <dgm:spPr/>
      <dgm:t>
        <a:bodyPr/>
        <a:lstStyle/>
        <a:p>
          <a:endParaRPr lang="en-US"/>
        </a:p>
      </dgm:t>
    </dgm:pt>
    <dgm:pt modelId="{0ED679B2-FAB7-4F63-9FA4-CBD6ABA0B7C7}">
      <dgm:prSet phldrT="[Text]"/>
      <dgm:spPr/>
      <dgm:t>
        <a:bodyPr anchor="ctr"/>
        <a:lstStyle/>
        <a:p>
          <a:pPr algn="l">
            <a:buFontTx/>
            <a:buNone/>
          </a:pPr>
          <a:r>
            <a:rPr lang="en-US" b="1" dirty="0">
              <a:latin typeface="Arial Body"/>
            </a:rPr>
            <a:t>Mutual Respect amongst diverse cultural, religious and linguistic communities</a:t>
          </a:r>
        </a:p>
      </dgm:t>
    </dgm:pt>
    <dgm:pt modelId="{A794672D-6F3E-48BD-BB75-FEAD23C1C158}" type="parTrans" cxnId="{036CA497-8BDE-42A4-B471-E4CFD053C178}">
      <dgm:prSet/>
      <dgm:spPr/>
      <dgm:t>
        <a:bodyPr/>
        <a:lstStyle/>
        <a:p>
          <a:endParaRPr lang="en-US"/>
        </a:p>
      </dgm:t>
    </dgm:pt>
    <dgm:pt modelId="{7C2A2723-8488-4525-A3E7-4EA4C496789B}" type="sibTrans" cxnId="{036CA497-8BDE-42A4-B471-E4CFD053C178}">
      <dgm:prSet/>
      <dgm:spPr/>
      <dgm:t>
        <a:bodyPr/>
        <a:lstStyle/>
        <a:p>
          <a:endParaRPr lang="en-US"/>
        </a:p>
      </dgm:t>
    </dgm:pt>
    <dgm:pt modelId="{3D5F02C3-19D9-4918-9DB8-82B01641E7B7}">
      <dgm:prSet phldrT="[Text]" custT="1"/>
      <dgm:spPr/>
      <dgm:t>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Mission</a:t>
          </a:r>
        </a:p>
      </dgm:t>
    </dgm:pt>
    <dgm:pt modelId="{B21121B7-FC97-4ACC-B430-763E4239C9F5}" type="parTrans" cxnId="{92B99878-5941-4F6B-961C-61C4A88D4D28}">
      <dgm:prSet/>
      <dgm:spPr/>
      <dgm:t>
        <a:bodyPr/>
        <a:lstStyle/>
        <a:p>
          <a:endParaRPr lang="en-US"/>
        </a:p>
      </dgm:t>
    </dgm:pt>
    <dgm:pt modelId="{6C9982D4-2CCD-4B1C-A0E3-CCAA6D95714F}" type="sibTrans" cxnId="{92B99878-5941-4F6B-961C-61C4A88D4D28}">
      <dgm:prSet/>
      <dgm:spPr/>
      <dgm:t>
        <a:bodyPr/>
        <a:lstStyle/>
        <a:p>
          <a:endParaRPr lang="en-US"/>
        </a:p>
      </dgm:t>
    </dgm:pt>
    <dgm:pt modelId="{E6BA35C0-AF6F-4203-A69B-986D87C6CF78}">
      <dgm:prSet phldrT="[Text]" custT="1"/>
      <dgm:spPr/>
      <dgm:t>
        <a:bodyPr anchor="ctr"/>
        <a:lstStyle/>
        <a:p>
          <a:pPr algn="l">
            <a:buFontTx/>
            <a:buNone/>
          </a:pPr>
          <a:r>
            <a:rPr lang="en-ZA" sz="1600" b="1" dirty="0">
              <a:effectLst/>
              <a:latin typeface="Tahoma" panose="020B0604030504040204" pitchFamily="34" charset="0"/>
              <a:ea typeface="Tahoma" panose="020B0604030504040204" pitchFamily="34" charset="0"/>
              <a:cs typeface="Tahoma" panose="020B0604030504040204" pitchFamily="34" charset="0"/>
            </a:rPr>
            <a:t>To foster rights of cultural, religious and linguistic communities to freely observe and practise their culture, religion and language</a:t>
          </a:r>
          <a:endParaRPr lang="en-US" sz="1600" b="1" dirty="0">
            <a:latin typeface="Tahoma" panose="020B0604030504040204" pitchFamily="34" charset="0"/>
            <a:ea typeface="Tahoma" panose="020B0604030504040204" pitchFamily="34" charset="0"/>
            <a:cs typeface="Tahoma" panose="020B0604030504040204" pitchFamily="34" charset="0"/>
          </a:endParaRPr>
        </a:p>
      </dgm:t>
    </dgm:pt>
    <dgm:pt modelId="{A3BB9AED-C295-4426-8DF9-A6AF34A32C38}" type="parTrans" cxnId="{8995239A-BBBA-4F25-B9DF-32AEF21005D0}">
      <dgm:prSet/>
      <dgm:spPr/>
      <dgm:t>
        <a:bodyPr/>
        <a:lstStyle/>
        <a:p>
          <a:endParaRPr lang="en-US"/>
        </a:p>
      </dgm:t>
    </dgm:pt>
    <dgm:pt modelId="{D7AEFA57-926A-4EBA-8524-2FF526F049A9}" type="sibTrans" cxnId="{8995239A-BBBA-4F25-B9DF-32AEF21005D0}">
      <dgm:prSet/>
      <dgm:spPr/>
      <dgm:t>
        <a:bodyPr/>
        <a:lstStyle/>
        <a:p>
          <a:endParaRPr lang="en-US"/>
        </a:p>
      </dgm:t>
    </dgm:pt>
    <dgm:pt modelId="{EBE415C2-F8FD-42EC-A38D-DDE2E134190A}" type="pres">
      <dgm:prSet presAssocID="{C30C66F3-FB00-4EC8-8B9B-D8D7C655B5BE}" presName="linear" presStyleCnt="0">
        <dgm:presLayoutVars>
          <dgm:dir/>
          <dgm:animLvl val="lvl"/>
          <dgm:resizeHandles val="exact"/>
        </dgm:presLayoutVars>
      </dgm:prSet>
      <dgm:spPr/>
      <dgm:t>
        <a:bodyPr/>
        <a:lstStyle/>
        <a:p>
          <a:endParaRPr lang="en-US"/>
        </a:p>
      </dgm:t>
    </dgm:pt>
    <dgm:pt modelId="{5C67C47B-817B-46E2-9EB7-C8CB67389A55}" type="pres">
      <dgm:prSet presAssocID="{5DD9F26F-FDD4-443D-B162-0C54E8CBCFD6}" presName="parentLin" presStyleCnt="0"/>
      <dgm:spPr/>
    </dgm:pt>
    <dgm:pt modelId="{9F8DAA94-EE32-4D1A-BB4D-35B3A9A96F6E}" type="pres">
      <dgm:prSet presAssocID="{5DD9F26F-FDD4-443D-B162-0C54E8CBCFD6}" presName="parentLeftMargin" presStyleLbl="node1" presStyleIdx="0" presStyleCnt="2"/>
      <dgm:spPr/>
      <dgm:t>
        <a:bodyPr/>
        <a:lstStyle/>
        <a:p>
          <a:endParaRPr lang="en-US"/>
        </a:p>
      </dgm:t>
    </dgm:pt>
    <dgm:pt modelId="{1BE3B25E-A2F0-45D8-AB8E-ED20B4984B55}" type="pres">
      <dgm:prSet presAssocID="{5DD9F26F-FDD4-443D-B162-0C54E8CBCFD6}" presName="parentText" presStyleLbl="node1" presStyleIdx="0" presStyleCnt="2">
        <dgm:presLayoutVars>
          <dgm:chMax val="0"/>
          <dgm:bulletEnabled val="1"/>
        </dgm:presLayoutVars>
      </dgm:prSet>
      <dgm:spPr/>
      <dgm:t>
        <a:bodyPr/>
        <a:lstStyle/>
        <a:p>
          <a:endParaRPr lang="en-US"/>
        </a:p>
      </dgm:t>
    </dgm:pt>
    <dgm:pt modelId="{EB404195-1C1D-48D8-A0E3-FB590FFEEBAF}" type="pres">
      <dgm:prSet presAssocID="{5DD9F26F-FDD4-443D-B162-0C54E8CBCFD6}" presName="negativeSpace" presStyleCnt="0"/>
      <dgm:spPr/>
    </dgm:pt>
    <dgm:pt modelId="{AF46325A-60AB-472A-9B9F-D984971E32FA}" type="pres">
      <dgm:prSet presAssocID="{5DD9F26F-FDD4-443D-B162-0C54E8CBCFD6}" presName="childText" presStyleLbl="conFgAcc1" presStyleIdx="0" presStyleCnt="2">
        <dgm:presLayoutVars>
          <dgm:bulletEnabled val="1"/>
        </dgm:presLayoutVars>
      </dgm:prSet>
      <dgm:spPr/>
      <dgm:t>
        <a:bodyPr/>
        <a:lstStyle/>
        <a:p>
          <a:endParaRPr lang="en-US"/>
        </a:p>
      </dgm:t>
    </dgm:pt>
    <dgm:pt modelId="{31E5677A-1241-454B-A60B-1B1D3DD6395B}" type="pres">
      <dgm:prSet presAssocID="{38448F5C-1F2C-48C0-A2CD-FE7742C8165B}" presName="spaceBetweenRectangles" presStyleCnt="0"/>
      <dgm:spPr/>
    </dgm:pt>
    <dgm:pt modelId="{1EA2B7D8-8C78-4EE8-B374-3A0DF6324268}" type="pres">
      <dgm:prSet presAssocID="{3D5F02C3-19D9-4918-9DB8-82B01641E7B7}" presName="parentLin" presStyleCnt="0"/>
      <dgm:spPr/>
    </dgm:pt>
    <dgm:pt modelId="{D4EF0A8C-B77F-4FA7-A157-826487C84456}" type="pres">
      <dgm:prSet presAssocID="{3D5F02C3-19D9-4918-9DB8-82B01641E7B7}" presName="parentLeftMargin" presStyleLbl="node1" presStyleIdx="0" presStyleCnt="2"/>
      <dgm:spPr/>
      <dgm:t>
        <a:bodyPr/>
        <a:lstStyle/>
        <a:p>
          <a:endParaRPr lang="en-US"/>
        </a:p>
      </dgm:t>
    </dgm:pt>
    <dgm:pt modelId="{A01B7204-467B-4BF5-8E4B-F3BE96BC788F}" type="pres">
      <dgm:prSet presAssocID="{3D5F02C3-19D9-4918-9DB8-82B01641E7B7}" presName="parentText" presStyleLbl="node1" presStyleIdx="1" presStyleCnt="2">
        <dgm:presLayoutVars>
          <dgm:chMax val="0"/>
          <dgm:bulletEnabled val="1"/>
        </dgm:presLayoutVars>
      </dgm:prSet>
      <dgm:spPr/>
      <dgm:t>
        <a:bodyPr/>
        <a:lstStyle/>
        <a:p>
          <a:endParaRPr lang="en-US"/>
        </a:p>
      </dgm:t>
    </dgm:pt>
    <dgm:pt modelId="{E1F3B4A4-8358-4BFF-916F-DD05BC0865F3}" type="pres">
      <dgm:prSet presAssocID="{3D5F02C3-19D9-4918-9DB8-82B01641E7B7}" presName="negativeSpace" presStyleCnt="0"/>
      <dgm:spPr/>
    </dgm:pt>
    <dgm:pt modelId="{5DE0423C-4F4F-4808-9A34-A572ADD874ED}" type="pres">
      <dgm:prSet presAssocID="{3D5F02C3-19D9-4918-9DB8-82B01641E7B7}" presName="childText" presStyleLbl="conFgAcc1" presStyleIdx="1" presStyleCnt="2">
        <dgm:presLayoutVars>
          <dgm:bulletEnabled val="1"/>
        </dgm:presLayoutVars>
      </dgm:prSet>
      <dgm:spPr/>
      <dgm:t>
        <a:bodyPr/>
        <a:lstStyle/>
        <a:p>
          <a:endParaRPr lang="en-US"/>
        </a:p>
      </dgm:t>
    </dgm:pt>
  </dgm:ptLst>
  <dgm:cxnLst>
    <dgm:cxn modelId="{AB748554-1837-49F4-B1C9-EE8876CC3FC9}" type="presOf" srcId="{5DD9F26F-FDD4-443D-B162-0C54E8CBCFD6}" destId="{1BE3B25E-A2F0-45D8-AB8E-ED20B4984B55}" srcOrd="1" destOrd="0" presId="urn:microsoft.com/office/officeart/2005/8/layout/list1"/>
    <dgm:cxn modelId="{89A5189B-C76E-4289-8EDA-C2DC1D225245}" type="presOf" srcId="{C30C66F3-FB00-4EC8-8B9B-D8D7C655B5BE}" destId="{EBE415C2-F8FD-42EC-A38D-DDE2E134190A}" srcOrd="0" destOrd="0" presId="urn:microsoft.com/office/officeart/2005/8/layout/list1"/>
    <dgm:cxn modelId="{235D7C25-5643-4D61-B584-7778D311A24A}" type="presOf" srcId="{3D5F02C3-19D9-4918-9DB8-82B01641E7B7}" destId="{A01B7204-467B-4BF5-8E4B-F3BE96BC788F}" srcOrd="1" destOrd="0" presId="urn:microsoft.com/office/officeart/2005/8/layout/list1"/>
    <dgm:cxn modelId="{D78F16D1-0DC8-47C7-ABCA-143E54019C38}" type="presOf" srcId="{0ED679B2-FAB7-4F63-9FA4-CBD6ABA0B7C7}" destId="{AF46325A-60AB-472A-9B9F-D984971E32FA}" srcOrd="0" destOrd="0" presId="urn:microsoft.com/office/officeart/2005/8/layout/list1"/>
    <dgm:cxn modelId="{76CC9580-3DAC-4143-9322-76CE22BCED28}" srcId="{C30C66F3-FB00-4EC8-8B9B-D8D7C655B5BE}" destId="{5DD9F26F-FDD4-443D-B162-0C54E8CBCFD6}" srcOrd="0" destOrd="0" parTransId="{C7285368-5B85-46DE-9DBF-383A02029EB8}" sibTransId="{38448F5C-1F2C-48C0-A2CD-FE7742C8165B}"/>
    <dgm:cxn modelId="{8995239A-BBBA-4F25-B9DF-32AEF21005D0}" srcId="{3D5F02C3-19D9-4918-9DB8-82B01641E7B7}" destId="{E6BA35C0-AF6F-4203-A69B-986D87C6CF78}" srcOrd="0" destOrd="0" parTransId="{A3BB9AED-C295-4426-8DF9-A6AF34A32C38}" sibTransId="{D7AEFA57-926A-4EBA-8524-2FF526F049A9}"/>
    <dgm:cxn modelId="{10771900-5787-4D48-A213-0970CFD03438}" type="presOf" srcId="{5DD9F26F-FDD4-443D-B162-0C54E8CBCFD6}" destId="{9F8DAA94-EE32-4D1A-BB4D-35B3A9A96F6E}" srcOrd="0" destOrd="0" presId="urn:microsoft.com/office/officeart/2005/8/layout/list1"/>
    <dgm:cxn modelId="{EC25AAB7-2BFD-43A1-8DC1-3B5F444DD207}" type="presOf" srcId="{E6BA35C0-AF6F-4203-A69B-986D87C6CF78}" destId="{5DE0423C-4F4F-4808-9A34-A572ADD874ED}" srcOrd="0" destOrd="0" presId="urn:microsoft.com/office/officeart/2005/8/layout/list1"/>
    <dgm:cxn modelId="{036CA497-8BDE-42A4-B471-E4CFD053C178}" srcId="{5DD9F26F-FDD4-443D-B162-0C54E8CBCFD6}" destId="{0ED679B2-FAB7-4F63-9FA4-CBD6ABA0B7C7}" srcOrd="0" destOrd="0" parTransId="{A794672D-6F3E-48BD-BB75-FEAD23C1C158}" sibTransId="{7C2A2723-8488-4525-A3E7-4EA4C496789B}"/>
    <dgm:cxn modelId="{78CC27D0-D720-4787-A10C-DAF7E5B0A064}" type="presOf" srcId="{3D5F02C3-19D9-4918-9DB8-82B01641E7B7}" destId="{D4EF0A8C-B77F-4FA7-A157-826487C84456}" srcOrd="0" destOrd="0" presId="urn:microsoft.com/office/officeart/2005/8/layout/list1"/>
    <dgm:cxn modelId="{92B99878-5941-4F6B-961C-61C4A88D4D28}" srcId="{C30C66F3-FB00-4EC8-8B9B-D8D7C655B5BE}" destId="{3D5F02C3-19D9-4918-9DB8-82B01641E7B7}" srcOrd="1" destOrd="0" parTransId="{B21121B7-FC97-4ACC-B430-763E4239C9F5}" sibTransId="{6C9982D4-2CCD-4B1C-A0E3-CCAA6D95714F}"/>
    <dgm:cxn modelId="{4406CDDD-C66C-4199-A7D1-5F720EE25CA5}" type="presParOf" srcId="{EBE415C2-F8FD-42EC-A38D-DDE2E134190A}" destId="{5C67C47B-817B-46E2-9EB7-C8CB67389A55}" srcOrd="0" destOrd="0" presId="urn:microsoft.com/office/officeart/2005/8/layout/list1"/>
    <dgm:cxn modelId="{9CAF6BCA-05FA-41E6-A17A-8EAC8982FB8E}" type="presParOf" srcId="{5C67C47B-817B-46E2-9EB7-C8CB67389A55}" destId="{9F8DAA94-EE32-4D1A-BB4D-35B3A9A96F6E}" srcOrd="0" destOrd="0" presId="urn:microsoft.com/office/officeart/2005/8/layout/list1"/>
    <dgm:cxn modelId="{C32EDA7D-CF3E-4EAA-9AA5-9BCF555B7705}" type="presParOf" srcId="{5C67C47B-817B-46E2-9EB7-C8CB67389A55}" destId="{1BE3B25E-A2F0-45D8-AB8E-ED20B4984B55}" srcOrd="1" destOrd="0" presId="urn:microsoft.com/office/officeart/2005/8/layout/list1"/>
    <dgm:cxn modelId="{108CFD88-D8A2-47A5-8E3E-779888541F27}" type="presParOf" srcId="{EBE415C2-F8FD-42EC-A38D-DDE2E134190A}" destId="{EB404195-1C1D-48D8-A0E3-FB590FFEEBAF}" srcOrd="1" destOrd="0" presId="urn:microsoft.com/office/officeart/2005/8/layout/list1"/>
    <dgm:cxn modelId="{068FAD91-5A2F-4432-8ED8-2E2F146BB0C6}" type="presParOf" srcId="{EBE415C2-F8FD-42EC-A38D-DDE2E134190A}" destId="{AF46325A-60AB-472A-9B9F-D984971E32FA}" srcOrd="2" destOrd="0" presId="urn:microsoft.com/office/officeart/2005/8/layout/list1"/>
    <dgm:cxn modelId="{FFA5EDCF-BA25-422E-859B-1E105A084BA0}" type="presParOf" srcId="{EBE415C2-F8FD-42EC-A38D-DDE2E134190A}" destId="{31E5677A-1241-454B-A60B-1B1D3DD6395B}" srcOrd="3" destOrd="0" presId="urn:microsoft.com/office/officeart/2005/8/layout/list1"/>
    <dgm:cxn modelId="{DAE07F7B-7B21-4405-8D8B-73919D1DCC83}" type="presParOf" srcId="{EBE415C2-F8FD-42EC-A38D-DDE2E134190A}" destId="{1EA2B7D8-8C78-4EE8-B374-3A0DF6324268}" srcOrd="4" destOrd="0" presId="urn:microsoft.com/office/officeart/2005/8/layout/list1"/>
    <dgm:cxn modelId="{2C16E41F-A2AF-4105-9C79-4364F71BE807}" type="presParOf" srcId="{1EA2B7D8-8C78-4EE8-B374-3A0DF6324268}" destId="{D4EF0A8C-B77F-4FA7-A157-826487C84456}" srcOrd="0" destOrd="0" presId="urn:microsoft.com/office/officeart/2005/8/layout/list1"/>
    <dgm:cxn modelId="{8847D035-7056-4DAF-8169-48C1F2A47F8E}" type="presParOf" srcId="{1EA2B7D8-8C78-4EE8-B374-3A0DF6324268}" destId="{A01B7204-467B-4BF5-8E4B-F3BE96BC788F}" srcOrd="1" destOrd="0" presId="urn:microsoft.com/office/officeart/2005/8/layout/list1"/>
    <dgm:cxn modelId="{02AFE631-23D8-468F-928F-86F995866707}" type="presParOf" srcId="{EBE415C2-F8FD-42EC-A38D-DDE2E134190A}" destId="{E1F3B4A4-8358-4BFF-916F-DD05BC0865F3}" srcOrd="5" destOrd="0" presId="urn:microsoft.com/office/officeart/2005/8/layout/list1"/>
    <dgm:cxn modelId="{5395FDE1-0EF1-49CB-932E-97596069F757}" type="presParOf" srcId="{EBE415C2-F8FD-42EC-A38D-DDE2E134190A}" destId="{5DE0423C-4F4F-4808-9A34-A572ADD874E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404E65E-B93D-47C9-83A6-7C3097B6D17E}" type="datetimeFigureOut">
              <a:rPr lang="en-ZA" smtClean="0"/>
              <a:pPr/>
              <a:t>2022/05/04</a:t>
            </a:fld>
            <a:endParaRPr lang="en-ZA"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C03DE00-0B3C-42FD-A544-8D0FB66E5B1D}" type="slidenum">
              <a:rPr lang="en-ZA" smtClean="0"/>
              <a:pPr/>
              <a:t>‹#›</a:t>
            </a:fld>
            <a:endParaRPr lang="en-ZA" dirty="0"/>
          </a:p>
        </p:txBody>
      </p:sp>
    </p:spTree>
    <p:extLst>
      <p:ext uri="{BB962C8B-B14F-4D97-AF65-F5344CB8AC3E}">
        <p14:creationId xmlns:p14="http://schemas.microsoft.com/office/powerpoint/2010/main" xmlns="" val="892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03DE00-0B3C-42FD-A544-8D0FB66E5B1D}" type="slidenum">
              <a:rPr lang="en-ZA" smtClean="0"/>
              <a:pPr/>
              <a:t>38</a:t>
            </a:fld>
            <a:endParaRPr lang="en-ZA" dirty="0"/>
          </a:p>
        </p:txBody>
      </p:sp>
    </p:spTree>
    <p:extLst>
      <p:ext uri="{BB962C8B-B14F-4D97-AF65-F5344CB8AC3E}">
        <p14:creationId xmlns:p14="http://schemas.microsoft.com/office/powerpoint/2010/main" xmlns="" val="37244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14D59-E8A1-43EB-8EA7-80775C994845}" type="datetimeFigureOut">
              <a:rPr lang="en-ZA" smtClean="0"/>
              <a:pPr/>
              <a:t>2022/05/04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3000" t="-7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14D59-E8A1-43EB-8EA7-80775C994845}" type="datetimeFigureOut">
              <a:rPr lang="en-ZA" smtClean="0"/>
              <a:pPr/>
              <a:t>2022/05/04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E64ED-D8FA-4E02-A433-5A4B85356F04}"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noAutofit/>
          </a:bodyPr>
          <a:lstStyle/>
          <a:p>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Presentation to the Portfolio Committee of Cooperative Governance and Traditional Affairs (CoGTA) on the CRL Rights Commission</a:t>
            </a:r>
            <a:b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Annual Performance Plan</a:t>
            </a:r>
            <a:b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and Budget for 2022/23 Financial Year </a:t>
            </a:r>
            <a:endParaRPr lang="en-ZA" sz="16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788024" y="1844825"/>
            <a:ext cx="3898776" cy="3816424"/>
          </a:xfrm>
        </p:spPr>
        <p:txBody>
          <a:bodyPr>
            <a:normAutofit lnSpcReduction="10000"/>
          </a:bodyPr>
          <a:lstStyle/>
          <a:p>
            <a:pPr marL="0" indent="0">
              <a:buNone/>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CRL Rights Commission Delegation:</a:t>
            </a:r>
          </a:p>
          <a:p>
            <a:pPr marL="0" lvl="0" indent="0">
              <a:buNone/>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Professor LD Mosoma </a:t>
            </a:r>
            <a:endParaRPr lang="en-GB"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2200" b="1" dirty="0">
                <a:solidFill>
                  <a:prstClr val="black"/>
                </a:solidFill>
                <a:latin typeface="Tahoma" panose="020B0604030504040204" pitchFamily="34" charset="0"/>
                <a:ea typeface="Tahoma" panose="020B0604030504040204" pitchFamily="34" charset="0"/>
                <a:cs typeface="Tahoma" panose="020B0604030504040204" pitchFamily="34" charset="0"/>
              </a:rPr>
              <a:t>Chairperson</a:t>
            </a:r>
          </a:p>
          <a:p>
            <a:pPr marL="0" lvl="0" indent="0">
              <a:buNone/>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Dr SM Pheto </a:t>
            </a:r>
          </a:p>
          <a:p>
            <a:pPr marL="0" lvl="0" indent="0">
              <a:buNone/>
            </a:pP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Deputy Chairperson</a:t>
            </a:r>
          </a:p>
          <a:p>
            <a:pPr marL="0" lvl="0" indent="0">
              <a:buNone/>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Mr TE  Mafadza </a:t>
            </a:r>
          </a:p>
          <a:p>
            <a:pPr marL="0" lvl="0" indent="0">
              <a:buNone/>
            </a:pP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Chief Executive Officer</a:t>
            </a:r>
          </a:p>
          <a:p>
            <a:pPr marL="0" lvl="0" indent="0">
              <a:buNone/>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Mr CM Smuts </a:t>
            </a:r>
          </a:p>
          <a:p>
            <a:pPr marL="0" lvl="0" indent="0">
              <a:buNone/>
            </a:pP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Chief Financial Officer</a:t>
            </a:r>
          </a:p>
          <a:p>
            <a:pPr marL="0" indent="0">
              <a:buNone/>
            </a:pPr>
            <a:endParaRPr lang="en-US" sz="2000" b="1" dirty="0">
              <a:solidFill>
                <a:prstClr val="black"/>
              </a:solidFill>
              <a:latin typeface="Arial Body"/>
              <a:ea typeface="+mj-ea"/>
              <a:cs typeface="+mj-cs"/>
            </a:endParaRPr>
          </a:p>
          <a:p>
            <a:pPr marL="0" indent="0">
              <a:buNone/>
            </a:pPr>
            <a:endParaRPr lang="en-ZA" sz="2000" b="1" dirty="0">
              <a:solidFill>
                <a:prstClr val="black"/>
              </a:solidFill>
              <a:latin typeface="Arial Body"/>
              <a:ea typeface="+mj-ea"/>
              <a:cs typeface="+mj-cs"/>
            </a:endParaRPr>
          </a:p>
        </p:txBody>
      </p:sp>
      <p:pic>
        <p:nvPicPr>
          <p:cNvPr id="7" name="Content Placeholder 6">
            <a:extLst>
              <a:ext uri="{FF2B5EF4-FFF2-40B4-BE49-F238E27FC236}">
                <a16:creationId xmlns:a16="http://schemas.microsoft.com/office/drawing/2014/main" xmlns="" id="{78FF881E-CF4A-49A1-B1AD-A72DEB1BC552}"/>
              </a:ext>
            </a:extLst>
          </p:cNvPr>
          <p:cNvPicPr>
            <a:picLocks noGrp="1" noChangeAspect="1"/>
          </p:cNvPicPr>
          <p:nvPr>
            <p:ph sz="half" idx="1"/>
          </p:nvPr>
        </p:nvPicPr>
        <p:blipFill rotWithShape="1">
          <a:blip r:embed="rId2" cstate="print"/>
          <a:srcRect t="21396" r="14520"/>
          <a:stretch/>
        </p:blipFill>
        <p:spPr>
          <a:xfrm>
            <a:off x="457200" y="1844825"/>
            <a:ext cx="4038601" cy="3528391"/>
          </a:xfrm>
          <a:prstGeom prst="rect">
            <a:avLst/>
          </a:prstGeom>
        </p:spPr>
      </p:pic>
    </p:spTree>
    <p:extLst>
      <p:ext uri="{BB962C8B-B14F-4D97-AF65-F5344CB8AC3E}">
        <p14:creationId xmlns:p14="http://schemas.microsoft.com/office/powerpoint/2010/main" xmlns="" val="106715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lstStyle/>
          <a:p>
            <a:pPr algn="r"/>
            <a:r>
              <a:rPr lang="en-ZA" sz="3200" dirty="0">
                <a:solidFill>
                  <a:prstClr val="black"/>
                </a:solidFill>
                <a:latin typeface="Arial Body"/>
              </a:rPr>
              <a:t>Unaudited 2021/22 Targets</a:t>
            </a:r>
            <a:br>
              <a:rPr lang="en-ZA" sz="3200" dirty="0">
                <a:solidFill>
                  <a:prstClr val="black"/>
                </a:solidFill>
                <a:latin typeface="Arial Body"/>
              </a:rPr>
            </a:br>
            <a:r>
              <a:rPr lang="en-ZA" sz="3200" dirty="0">
                <a:solidFill>
                  <a:prstClr val="black"/>
                </a:solidFill>
                <a:latin typeface="Arial Body"/>
              </a:rPr>
              <a:t>Preliminary Report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3186562"/>
              </p:ext>
            </p:extLst>
          </p:nvPr>
        </p:nvGraphicFramePr>
        <p:xfrm>
          <a:off x="395536" y="1844671"/>
          <a:ext cx="8291264" cy="3939072"/>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xmlns="" val="155561307"/>
                    </a:ext>
                  </a:extLst>
                </a:gridCol>
                <a:gridCol w="1656184">
                  <a:extLst>
                    <a:ext uri="{9D8B030D-6E8A-4147-A177-3AD203B41FA5}">
                      <a16:colId xmlns:a16="http://schemas.microsoft.com/office/drawing/2014/main" xmlns="" val="1552797842"/>
                    </a:ext>
                  </a:extLst>
                </a:gridCol>
                <a:gridCol w="1656184">
                  <a:extLst>
                    <a:ext uri="{9D8B030D-6E8A-4147-A177-3AD203B41FA5}">
                      <a16:colId xmlns:a16="http://schemas.microsoft.com/office/drawing/2014/main" xmlns="" val="3009248888"/>
                    </a:ext>
                  </a:extLst>
                </a:gridCol>
                <a:gridCol w="1882552">
                  <a:extLst>
                    <a:ext uri="{9D8B030D-6E8A-4147-A177-3AD203B41FA5}">
                      <a16:colId xmlns:a16="http://schemas.microsoft.com/office/drawing/2014/main" xmlns="" val="2197988577"/>
                    </a:ext>
                  </a:extLst>
                </a:gridCol>
              </a:tblGrid>
              <a:tr h="589454">
                <a:tc>
                  <a:txBody>
                    <a:bodyPr/>
                    <a:lstStyle/>
                    <a:p>
                      <a:r>
                        <a:rPr lang="en-US" sz="1600" dirty="0">
                          <a:solidFill>
                            <a:schemeClr val="tx1"/>
                          </a:solidFill>
                        </a:rPr>
                        <a:t>Programme</a:t>
                      </a:r>
                      <a:endParaRPr lang="en-ZA" sz="1600" dirty="0">
                        <a:solidFill>
                          <a:schemeClr val="tx1"/>
                        </a:solidFill>
                      </a:endParaRPr>
                    </a:p>
                  </a:txBody>
                  <a:tcPr/>
                </a:tc>
                <a:tc>
                  <a:txBody>
                    <a:bodyPr/>
                    <a:lstStyle/>
                    <a:p>
                      <a:r>
                        <a:rPr lang="en-US" sz="1800" dirty="0">
                          <a:solidFill>
                            <a:schemeClr val="tx1"/>
                          </a:solidFill>
                        </a:rPr>
                        <a:t>Annual Targets</a:t>
                      </a:r>
                      <a:endParaRPr lang="en-ZA" sz="1800" dirty="0">
                        <a:solidFill>
                          <a:schemeClr val="tx1"/>
                        </a:solidFill>
                      </a:endParaRPr>
                    </a:p>
                  </a:txBody>
                  <a:tcPr/>
                </a:tc>
                <a:tc>
                  <a:txBody>
                    <a:bodyPr/>
                    <a:lstStyle/>
                    <a:p>
                      <a:r>
                        <a:rPr lang="en-US" sz="1800" dirty="0">
                          <a:solidFill>
                            <a:schemeClr val="tx1"/>
                          </a:solidFill>
                        </a:rPr>
                        <a:t>Actual Achieved</a:t>
                      </a:r>
                      <a:endParaRPr lang="en-ZA" sz="1800" dirty="0">
                        <a:solidFill>
                          <a:schemeClr val="tx1"/>
                        </a:solidFill>
                      </a:endParaRPr>
                    </a:p>
                  </a:txBody>
                  <a:tcPr/>
                </a:tc>
                <a:tc>
                  <a:txBody>
                    <a:bodyPr/>
                    <a:lstStyle/>
                    <a:p>
                      <a:r>
                        <a:rPr lang="en-US" sz="1800" dirty="0">
                          <a:solidFill>
                            <a:schemeClr val="tx1"/>
                          </a:solidFill>
                        </a:rPr>
                        <a:t>Variance</a:t>
                      </a:r>
                      <a:endParaRPr lang="en-ZA" sz="1800" dirty="0">
                        <a:solidFill>
                          <a:schemeClr val="tx1"/>
                        </a:solidFill>
                      </a:endParaRPr>
                    </a:p>
                  </a:txBody>
                  <a:tcPr/>
                </a:tc>
                <a:extLst>
                  <a:ext uri="{0D108BD9-81ED-4DB2-BD59-A6C34878D82A}">
                    <a16:rowId xmlns:a16="http://schemas.microsoft.com/office/drawing/2014/main" xmlns="" val="2580024921"/>
                  </a:ext>
                </a:extLst>
              </a:tr>
              <a:tr h="955297">
                <a:tc>
                  <a:txBody>
                    <a:bodyPr/>
                    <a:lstStyle/>
                    <a:p>
                      <a:pPr marL="228600" indent="-228600">
                        <a:buAutoNum type="arabicParenR"/>
                      </a:pPr>
                      <a:r>
                        <a:rPr lang="en-US" sz="1200" b="1" dirty="0">
                          <a:latin typeface="Arial Body"/>
                        </a:rPr>
                        <a:t>Administration</a:t>
                      </a:r>
                    </a:p>
                    <a:p>
                      <a:pPr marL="0" indent="0">
                        <a:buNone/>
                      </a:pPr>
                      <a:endParaRPr lang="en-US" sz="1200" b="1" dirty="0">
                        <a:latin typeface="Arial Body"/>
                      </a:endParaRPr>
                    </a:p>
                    <a:p>
                      <a:pPr marL="228600" indent="-228600">
                        <a:buFont typeface="Arial" panose="020B0604020202020204" pitchFamily="34" charset="0"/>
                        <a:buChar char="•"/>
                      </a:pPr>
                      <a:r>
                        <a:rPr lang="en-US" sz="1000" b="1" dirty="0">
                          <a:latin typeface="Arial Body"/>
                        </a:rPr>
                        <a:t>Office of the Chairperson</a:t>
                      </a:r>
                    </a:p>
                    <a:p>
                      <a:pPr marL="228600" indent="-228600">
                        <a:buFont typeface="Arial" panose="020B0604020202020204" pitchFamily="34" charset="0"/>
                        <a:buChar char="•"/>
                      </a:pPr>
                      <a:r>
                        <a:rPr lang="en-US" sz="1000" b="1" dirty="0">
                          <a:latin typeface="Arial Body"/>
                        </a:rPr>
                        <a:t>Office of the Chief</a:t>
                      </a:r>
                      <a:r>
                        <a:rPr lang="en-US" sz="1000" b="1" baseline="0" dirty="0">
                          <a:latin typeface="Arial Body"/>
                        </a:rPr>
                        <a:t> Executive Officer</a:t>
                      </a:r>
                    </a:p>
                    <a:p>
                      <a:pPr marL="228600" indent="-228600">
                        <a:buFont typeface="Arial" panose="020B0604020202020204" pitchFamily="34" charset="0"/>
                        <a:buChar char="•"/>
                      </a:pPr>
                      <a:r>
                        <a:rPr lang="en-US" sz="1000" b="1" baseline="0" dirty="0">
                          <a:latin typeface="Arial Body"/>
                        </a:rPr>
                        <a:t>Finance Support Services</a:t>
                      </a:r>
                    </a:p>
                    <a:p>
                      <a:pPr marL="228600" indent="-228600">
                        <a:buFont typeface="Arial" panose="020B0604020202020204" pitchFamily="34" charset="0"/>
                        <a:buChar char="•"/>
                      </a:pPr>
                      <a:r>
                        <a:rPr lang="en-US" sz="1000" b="1" baseline="0" dirty="0">
                          <a:latin typeface="Arial Body"/>
                        </a:rPr>
                        <a:t>Human Resources</a:t>
                      </a:r>
                    </a:p>
                    <a:p>
                      <a:pPr marL="0" indent="0">
                        <a:buFont typeface="Arial" panose="020B0604020202020204" pitchFamily="34" charset="0"/>
                        <a:buNone/>
                      </a:pPr>
                      <a:endParaRPr lang="en-ZA" sz="1000" b="1" dirty="0">
                        <a:latin typeface="Arial Body"/>
                      </a:endParaRPr>
                    </a:p>
                  </a:txBody>
                  <a:tcPr/>
                </a:tc>
                <a:tc>
                  <a:txBody>
                    <a:bodyPr/>
                    <a:lstStyle/>
                    <a:p>
                      <a:r>
                        <a:rPr lang="en-US" sz="1400" dirty="0">
                          <a:latin typeface="Arial Body"/>
                        </a:rPr>
                        <a:t>8 targets</a:t>
                      </a:r>
                      <a:endParaRPr lang="en-ZA" sz="1400" dirty="0">
                        <a:latin typeface="Arial Body"/>
                      </a:endParaRPr>
                    </a:p>
                  </a:txBody>
                  <a:tcPr/>
                </a:tc>
                <a:tc>
                  <a:txBody>
                    <a:bodyPr/>
                    <a:lstStyle/>
                    <a:p>
                      <a:r>
                        <a:rPr lang="en-US" sz="1400" dirty="0">
                          <a:latin typeface="Arial Body"/>
                        </a:rPr>
                        <a:t>All target achieved</a:t>
                      </a:r>
                      <a:endParaRPr lang="en-ZA" sz="1400" dirty="0">
                        <a:latin typeface="Arial Body"/>
                      </a:endParaRPr>
                    </a:p>
                  </a:txBody>
                  <a:tcPr/>
                </a:tc>
                <a:tc>
                  <a:txBody>
                    <a:bodyPr/>
                    <a:lstStyle/>
                    <a:p>
                      <a:r>
                        <a:rPr lang="en-ZA" sz="1400" dirty="0">
                          <a:latin typeface="Arial Body"/>
                        </a:rPr>
                        <a:t>No variance</a:t>
                      </a:r>
                    </a:p>
                  </a:txBody>
                  <a:tcPr/>
                </a:tc>
                <a:extLst>
                  <a:ext uri="{0D108BD9-81ED-4DB2-BD59-A6C34878D82A}">
                    <a16:rowId xmlns:a16="http://schemas.microsoft.com/office/drawing/2014/main" xmlns="" val="208931853"/>
                  </a:ext>
                </a:extLst>
              </a:tr>
              <a:tr h="589454">
                <a:tc>
                  <a:txBody>
                    <a:bodyPr/>
                    <a:lstStyle/>
                    <a:p>
                      <a:r>
                        <a:rPr lang="en-US" sz="1200" b="1" dirty="0">
                          <a:latin typeface="Arial Body"/>
                        </a:rPr>
                        <a:t>2. Legal Services and Conflict</a:t>
                      </a:r>
                      <a:r>
                        <a:rPr lang="en-US" sz="1200" b="1" baseline="0" dirty="0">
                          <a:latin typeface="Arial Body"/>
                        </a:rPr>
                        <a:t> Resolution (LSCR)</a:t>
                      </a:r>
                    </a:p>
                  </a:txBody>
                  <a:tcPr/>
                </a:tc>
                <a:tc>
                  <a:txBody>
                    <a:bodyPr/>
                    <a:lstStyle/>
                    <a:p>
                      <a:r>
                        <a:rPr lang="en-US" sz="1400" dirty="0">
                          <a:latin typeface="Arial Body"/>
                        </a:rPr>
                        <a:t>4 Targets</a:t>
                      </a:r>
                      <a:endParaRPr lang="en-ZA" sz="1400" dirty="0">
                        <a:latin typeface="Arial Body"/>
                      </a:endParaRPr>
                    </a:p>
                  </a:txBody>
                  <a:tcPr/>
                </a:tc>
                <a:tc>
                  <a:txBody>
                    <a:bodyPr/>
                    <a:lstStyle/>
                    <a:p>
                      <a:r>
                        <a:rPr lang="en-US" sz="1400" dirty="0">
                          <a:latin typeface="Arial Body"/>
                        </a:rPr>
                        <a:t>All achieved</a:t>
                      </a:r>
                      <a:endParaRPr lang="en-ZA" sz="1400" dirty="0">
                        <a:latin typeface="Arial Body"/>
                      </a:endParaRPr>
                    </a:p>
                  </a:txBody>
                  <a:tcPr/>
                </a:tc>
                <a:tc>
                  <a:txBody>
                    <a:bodyPr/>
                    <a:lstStyle/>
                    <a:p>
                      <a:r>
                        <a:rPr lang="en-US" sz="1400" dirty="0">
                          <a:latin typeface="Arial Body"/>
                        </a:rPr>
                        <a:t>No variance</a:t>
                      </a:r>
                      <a:endParaRPr lang="en-ZA" sz="1400" dirty="0">
                        <a:latin typeface="Arial Body"/>
                      </a:endParaRPr>
                    </a:p>
                  </a:txBody>
                  <a:tcPr/>
                </a:tc>
                <a:extLst>
                  <a:ext uri="{0D108BD9-81ED-4DB2-BD59-A6C34878D82A}">
                    <a16:rowId xmlns:a16="http://schemas.microsoft.com/office/drawing/2014/main" xmlns="" val="513996124"/>
                  </a:ext>
                </a:extLst>
              </a:tr>
              <a:tr h="459602">
                <a:tc>
                  <a:txBody>
                    <a:bodyPr/>
                    <a:lstStyle/>
                    <a:p>
                      <a:r>
                        <a:rPr lang="en-US" sz="1200" b="1" dirty="0">
                          <a:latin typeface="Arial Body"/>
                        </a:rPr>
                        <a:t>3. Public Engagement</a:t>
                      </a:r>
                      <a:r>
                        <a:rPr lang="en-US" sz="1200" b="1" baseline="0" dirty="0">
                          <a:latin typeface="Arial Body"/>
                        </a:rPr>
                        <a:t> and Education</a:t>
                      </a:r>
                      <a:endParaRPr lang="en-ZA" sz="1200" b="1" dirty="0">
                        <a:latin typeface="Arial Body"/>
                      </a:endParaRPr>
                    </a:p>
                  </a:txBody>
                  <a:tcPr/>
                </a:tc>
                <a:tc>
                  <a:txBody>
                    <a:bodyPr/>
                    <a:lstStyle/>
                    <a:p>
                      <a:r>
                        <a:rPr lang="en-US" sz="1400" dirty="0">
                          <a:latin typeface="Arial Body"/>
                        </a:rPr>
                        <a:t>3 Targets</a:t>
                      </a:r>
                      <a:endParaRPr lang="en-ZA" sz="1400" dirty="0">
                        <a:latin typeface="Arial Body"/>
                      </a:endParaRPr>
                    </a:p>
                  </a:txBody>
                  <a:tcPr/>
                </a:tc>
                <a:tc>
                  <a:txBody>
                    <a:bodyPr/>
                    <a:lstStyle/>
                    <a:p>
                      <a:r>
                        <a:rPr lang="en-US" sz="1400" dirty="0">
                          <a:latin typeface="Arial Body"/>
                        </a:rPr>
                        <a:t>All achieved</a:t>
                      </a:r>
                      <a:endParaRPr lang="en-ZA" sz="1400" dirty="0">
                        <a:latin typeface="Arial Body"/>
                      </a:endParaRPr>
                    </a:p>
                  </a:txBody>
                  <a:tcPr/>
                </a:tc>
                <a:tc>
                  <a:txBody>
                    <a:bodyPr/>
                    <a:lstStyle/>
                    <a:p>
                      <a:r>
                        <a:rPr lang="en-US" sz="1400" dirty="0">
                          <a:latin typeface="Arial Body"/>
                        </a:rPr>
                        <a:t>No variance</a:t>
                      </a:r>
                      <a:endParaRPr lang="en-ZA" sz="1400" dirty="0">
                        <a:latin typeface="Arial Body"/>
                      </a:endParaRPr>
                    </a:p>
                  </a:txBody>
                  <a:tcPr/>
                </a:tc>
                <a:extLst>
                  <a:ext uri="{0D108BD9-81ED-4DB2-BD59-A6C34878D82A}">
                    <a16:rowId xmlns:a16="http://schemas.microsoft.com/office/drawing/2014/main" xmlns="" val="2417542703"/>
                  </a:ext>
                </a:extLst>
              </a:tr>
              <a:tr h="441282">
                <a:tc>
                  <a:txBody>
                    <a:bodyPr/>
                    <a:lstStyle/>
                    <a:p>
                      <a:r>
                        <a:rPr lang="en-US" sz="1200" b="1" dirty="0">
                          <a:latin typeface="Arial Body"/>
                        </a:rPr>
                        <a:t>4</a:t>
                      </a:r>
                      <a:r>
                        <a:rPr lang="en-US" sz="1200" b="1" baseline="0" dirty="0">
                          <a:latin typeface="Arial Body"/>
                        </a:rPr>
                        <a:t>. Research and Policy Development</a:t>
                      </a:r>
                      <a:endParaRPr lang="en-ZA" sz="1200" b="1" dirty="0">
                        <a:latin typeface="Arial Body"/>
                      </a:endParaRPr>
                    </a:p>
                  </a:txBody>
                  <a:tcPr/>
                </a:tc>
                <a:tc>
                  <a:txBody>
                    <a:bodyPr/>
                    <a:lstStyle/>
                    <a:p>
                      <a:r>
                        <a:rPr lang="en-US" sz="1400" dirty="0">
                          <a:latin typeface="Arial Body"/>
                        </a:rPr>
                        <a:t>4 Targets</a:t>
                      </a:r>
                      <a:endParaRPr lang="en-ZA" sz="1400" dirty="0">
                        <a:latin typeface="Arial Body"/>
                      </a:endParaRPr>
                    </a:p>
                  </a:txBody>
                  <a:tcPr/>
                </a:tc>
                <a:tc>
                  <a:txBody>
                    <a:bodyPr/>
                    <a:lstStyle/>
                    <a:p>
                      <a:r>
                        <a:rPr lang="en-US" sz="1400" dirty="0">
                          <a:latin typeface="Arial Body"/>
                        </a:rPr>
                        <a:t>All achieved</a:t>
                      </a:r>
                      <a:endParaRPr lang="en-ZA" sz="1400" dirty="0">
                        <a:latin typeface="Arial Body"/>
                      </a:endParaRPr>
                    </a:p>
                  </a:txBody>
                  <a:tcPr/>
                </a:tc>
                <a:tc>
                  <a:txBody>
                    <a:bodyPr/>
                    <a:lstStyle/>
                    <a:p>
                      <a:r>
                        <a:rPr lang="en-US" sz="1400" dirty="0">
                          <a:latin typeface="Arial Body"/>
                        </a:rPr>
                        <a:t>No variance</a:t>
                      </a:r>
                      <a:endParaRPr lang="en-ZA" sz="1400" dirty="0">
                        <a:latin typeface="Arial Body"/>
                      </a:endParaRPr>
                    </a:p>
                  </a:txBody>
                  <a:tcPr/>
                </a:tc>
                <a:extLst>
                  <a:ext uri="{0D108BD9-81ED-4DB2-BD59-A6C34878D82A}">
                    <a16:rowId xmlns:a16="http://schemas.microsoft.com/office/drawing/2014/main" xmlns="" val="1022743504"/>
                  </a:ext>
                </a:extLst>
              </a:tr>
              <a:tr h="589454">
                <a:tc>
                  <a:txBody>
                    <a:bodyPr/>
                    <a:lstStyle/>
                    <a:p>
                      <a:r>
                        <a:rPr lang="en-US" sz="1200" b="1" dirty="0">
                          <a:latin typeface="Arial Body"/>
                        </a:rPr>
                        <a:t>5. Communication, Marketing,</a:t>
                      </a:r>
                      <a:r>
                        <a:rPr lang="en-US" sz="1200" b="1" baseline="0" dirty="0">
                          <a:latin typeface="Arial Body"/>
                        </a:rPr>
                        <a:t> IT and Linkages</a:t>
                      </a:r>
                      <a:endParaRPr lang="en-ZA" sz="1200" b="1" dirty="0">
                        <a:latin typeface="Arial Body"/>
                      </a:endParaRPr>
                    </a:p>
                  </a:txBody>
                  <a:tcPr/>
                </a:tc>
                <a:tc>
                  <a:txBody>
                    <a:bodyPr/>
                    <a:lstStyle/>
                    <a:p>
                      <a:r>
                        <a:rPr lang="en-US" sz="1400" dirty="0">
                          <a:latin typeface="Arial Body"/>
                        </a:rPr>
                        <a:t>3 Targets</a:t>
                      </a:r>
                      <a:endParaRPr lang="en-ZA" sz="1400" dirty="0">
                        <a:latin typeface="Arial Body"/>
                      </a:endParaRPr>
                    </a:p>
                  </a:txBody>
                  <a:tcPr/>
                </a:tc>
                <a:tc>
                  <a:txBody>
                    <a:bodyPr/>
                    <a:lstStyle/>
                    <a:p>
                      <a:r>
                        <a:rPr lang="en-US" sz="1400" dirty="0">
                          <a:latin typeface="Arial Body"/>
                        </a:rPr>
                        <a:t>All achieved</a:t>
                      </a:r>
                      <a:endParaRPr lang="en-ZA" sz="1400" dirty="0">
                        <a:latin typeface="Arial Body"/>
                      </a:endParaRPr>
                    </a:p>
                  </a:txBody>
                  <a:tcPr/>
                </a:tc>
                <a:tc>
                  <a:txBody>
                    <a:bodyPr/>
                    <a:lstStyle/>
                    <a:p>
                      <a:r>
                        <a:rPr lang="en-US" sz="1400" dirty="0">
                          <a:latin typeface="Arial Body"/>
                        </a:rPr>
                        <a:t>No variance</a:t>
                      </a:r>
                      <a:endParaRPr lang="en-ZA" sz="1400" dirty="0">
                        <a:latin typeface="Arial Body"/>
                      </a:endParaRPr>
                    </a:p>
                  </a:txBody>
                  <a:tcPr/>
                </a:tc>
                <a:extLst>
                  <a:ext uri="{0D108BD9-81ED-4DB2-BD59-A6C34878D82A}">
                    <a16:rowId xmlns:a16="http://schemas.microsoft.com/office/drawing/2014/main" xmlns="" val="2430989319"/>
                  </a:ext>
                </a:extLst>
              </a:tr>
            </a:tbl>
          </a:graphicData>
        </a:graphic>
      </p:graphicFrame>
    </p:spTree>
    <p:extLst>
      <p:ext uri="{BB962C8B-B14F-4D97-AF65-F5344CB8AC3E}">
        <p14:creationId xmlns:p14="http://schemas.microsoft.com/office/powerpoint/2010/main" xmlns="" val="81538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7FEBD-2F65-43EA-B056-571566B58086}"/>
              </a:ext>
            </a:extLst>
          </p:cNvPr>
          <p:cNvSpPr>
            <a:spLocks noGrp="1"/>
          </p:cNvSpPr>
          <p:nvPr>
            <p:ph type="title"/>
          </p:nvPr>
        </p:nvSpPr>
        <p:spPr>
          <a:xfrm>
            <a:off x="2339752" y="274638"/>
            <a:ext cx="6347048" cy="1143000"/>
          </a:xfrm>
        </p:spPr>
        <p:txBody>
          <a:bodyPr>
            <a:noAutofit/>
          </a:bodyPr>
          <a:lstStyle/>
          <a:p>
            <a:pPr algn="r"/>
            <a:r>
              <a:rPr lang="en-US" sz="2400" dirty="0">
                <a:latin typeface="Tahoma" panose="020B0604030504040204" pitchFamily="34" charset="0"/>
                <a:ea typeface="Tahoma" panose="020B0604030504040204" pitchFamily="34" charset="0"/>
                <a:cs typeface="Tahoma" panose="020B0604030504040204" pitchFamily="34" charset="0"/>
              </a:rPr>
              <a:t>Highlights of the 2021/22 Financial Years</a:t>
            </a:r>
            <a:r>
              <a:rPr lang="en-US" sz="2800" dirty="0">
                <a:latin typeface="Tahoma" panose="020B0604030504040204" pitchFamily="34" charset="0"/>
                <a:ea typeface="Tahoma" panose="020B0604030504040204" pitchFamily="34" charset="0"/>
                <a:cs typeface="Tahoma" panose="020B0604030504040204" pitchFamily="34" charset="0"/>
              </a:rPr>
              <a:t/>
            </a:r>
            <a:br>
              <a:rPr lang="en-US" sz="2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Research and Policy Development  Unit</a:t>
            </a:r>
            <a:endParaRPr lang="en-ZA" sz="28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1C6A1DDB-6FFE-4D9D-A99D-435969BE25D2}"/>
              </a:ext>
            </a:extLst>
          </p:cNvPr>
          <p:cNvSpPr>
            <a:spLocks noGrp="1"/>
          </p:cNvSpPr>
          <p:nvPr>
            <p:ph type="body" idx="1"/>
          </p:nvPr>
        </p:nvSpPr>
        <p:spPr>
          <a:xfrm>
            <a:off x="457200" y="1916832"/>
            <a:ext cx="8075240" cy="504055"/>
          </a:xfrm>
        </p:spPr>
        <p:txBody>
          <a:bodyPr anchor="t">
            <a:normAutofit fontScale="62500" lnSpcReduction="20000"/>
          </a:bodyPr>
          <a:lstStyle/>
          <a:p>
            <a:pPr algn="r"/>
            <a:r>
              <a:rPr lang="en-US" dirty="0">
                <a:latin typeface="Tahoma" panose="020B0604030504040204" pitchFamily="34" charset="0"/>
                <a:ea typeface="Tahoma" panose="020B0604030504040204" pitchFamily="34" charset="0"/>
                <a:cs typeface="Tahoma" panose="020B0604030504040204" pitchFamily="34" charset="0"/>
              </a:rPr>
              <a:t>Whether African Traditional Religion is equivalent to Traditional Healing or Sangomas.</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xmlns="" id="{98D30812-CD8D-44DE-935F-5DB7D06EBDF4}"/>
              </a:ext>
            </a:extLst>
          </p:cNvPr>
          <p:cNvSpPr>
            <a:spLocks noGrp="1"/>
          </p:cNvSpPr>
          <p:nvPr>
            <p:ph sz="half" idx="2"/>
          </p:nvPr>
        </p:nvSpPr>
        <p:spPr>
          <a:xfrm>
            <a:off x="457200" y="2564903"/>
            <a:ext cx="4040188" cy="3561259"/>
          </a:xfrm>
        </p:spPr>
        <p:txBody>
          <a:bodyPr>
            <a:normAutofit fontScale="70000" lnSpcReduction="20000"/>
          </a:bodyPr>
          <a:lstStyle/>
          <a:p>
            <a:pPr marL="0" indent="0" algn="just">
              <a:buNone/>
            </a:pPr>
            <a:r>
              <a:rPr lang="en-US" sz="2300" b="1" dirty="0">
                <a:latin typeface="Tahoma" panose="020B0604030504040204" pitchFamily="34" charset="0"/>
                <a:ea typeface="Tahoma" panose="020B0604030504040204" pitchFamily="34" charset="0"/>
                <a:cs typeface="Tahoma" panose="020B0604030504040204" pitchFamily="34" charset="0"/>
              </a:rPr>
              <a:t>Objectives</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1. Examine African Traditional Religion which is portrayed as part of healing and not as religion. Still represented and portrayed not as a religion but as part of traditional healing.</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2. How can African Traditional Religion, be bestowed the equal status it deserves as enshrined in the constitution. </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3. Why is African Religion always represented by other people and not by its own followers.</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4. How could African Traditional Religion be further promoted and protected.</a:t>
            </a:r>
          </a:p>
          <a:p>
            <a:pPr marL="0" indent="0" algn="just">
              <a:buNone/>
            </a:pP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xmlns="" id="{7215D383-B014-44EA-BDFE-0D9F0BE7CAE9}"/>
              </a:ext>
            </a:extLst>
          </p:cNvPr>
          <p:cNvSpPr>
            <a:spLocks noGrp="1"/>
          </p:cNvSpPr>
          <p:nvPr>
            <p:ph sz="quarter" idx="4"/>
          </p:nvPr>
        </p:nvSpPr>
        <p:spPr>
          <a:xfrm>
            <a:off x="4645025" y="2564903"/>
            <a:ext cx="4041775" cy="3561260"/>
          </a:xfrm>
        </p:spPr>
        <p:txBody>
          <a:bodyPr>
            <a:normAutofit fontScale="70000" lnSpcReduction="20000"/>
          </a:bodyPr>
          <a:lstStyle/>
          <a:p>
            <a:pPr marL="0" indent="0" algn="just">
              <a:buNone/>
            </a:pPr>
            <a:r>
              <a:rPr lang="en-ZA" sz="2300" b="1" dirty="0">
                <a:latin typeface="Tahoma" panose="020B0604030504040204" pitchFamily="34" charset="0"/>
                <a:ea typeface="Tahoma" panose="020B0604030504040204" pitchFamily="34" charset="0"/>
                <a:cs typeface="Tahoma" panose="020B0604030504040204" pitchFamily="34" charset="0"/>
              </a:rPr>
              <a:t>Recommendations</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1. The African Traditional Healing and African Religion are two separate institutions, and they should never be mixed up.</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2.The primary role of traditional healers is to look after the well-being of communities by using traditional medicine and not religion. They must, therefore, focus on what they have been called to do.</a:t>
            </a:r>
          </a:p>
          <a:p>
            <a:pPr marL="0" indent="0" algn="just">
              <a:buNone/>
            </a:pPr>
            <a:r>
              <a:rPr lang="en-US" sz="2300" dirty="0">
                <a:latin typeface="Tahoma" panose="020B0604030504040204" pitchFamily="34" charset="0"/>
                <a:ea typeface="Tahoma" panose="020B0604030504040204" pitchFamily="34" charset="0"/>
                <a:cs typeface="Tahoma" panose="020B0604030504040204" pitchFamily="34" charset="0"/>
              </a:rPr>
              <a:t>3.The department of health should promote the profession of traditional healing to the same level as it does to western doctors.</a:t>
            </a:r>
          </a:p>
          <a:p>
            <a:pPr marL="0" indent="0" algn="just">
              <a:buNone/>
            </a:pP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1769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7B4C3-C6A9-48F6-80D7-BA751E17EF81}"/>
              </a:ext>
            </a:extLst>
          </p:cNvPr>
          <p:cNvSpPr>
            <a:spLocks noGrp="1"/>
          </p:cNvSpPr>
          <p:nvPr>
            <p:ph type="title"/>
          </p:nvPr>
        </p:nvSpPr>
        <p:spPr>
          <a:xfrm>
            <a:off x="2267744" y="274638"/>
            <a:ext cx="6419056" cy="1143000"/>
          </a:xfrm>
        </p:spPr>
        <p:txBody>
          <a:bodyPr>
            <a:noAutofit/>
          </a:bodyPr>
          <a:lstStyle/>
          <a:p>
            <a:pPr algn="r"/>
            <a:r>
              <a:rPr lang="en-US" sz="2400" dirty="0">
                <a:latin typeface="Tahoma" panose="020B0604030504040204" pitchFamily="34" charset="0"/>
                <a:ea typeface="Tahoma" panose="020B0604030504040204" pitchFamily="34" charset="0"/>
                <a:cs typeface="Tahoma" panose="020B0604030504040204" pitchFamily="34" charset="0"/>
              </a:rPr>
              <a:t>Highlights of the 2021/22 Financial Years</a:t>
            </a:r>
            <a:r>
              <a:rPr lang="en-US" sz="2800" dirty="0">
                <a:latin typeface="Tahoma" panose="020B0604030504040204" pitchFamily="34" charset="0"/>
                <a:ea typeface="Tahoma" panose="020B0604030504040204" pitchFamily="34" charset="0"/>
                <a:cs typeface="Tahoma" panose="020B0604030504040204" pitchFamily="34" charset="0"/>
              </a:rPr>
              <a:t/>
            </a:r>
            <a:br>
              <a:rPr lang="en-US" sz="2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Research and Policy Development  Unit</a:t>
            </a:r>
            <a:endParaRPr lang="en-ZA" sz="28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5E84C3C6-1787-4F24-A0A3-1E119A314962}"/>
              </a:ext>
            </a:extLst>
          </p:cNvPr>
          <p:cNvSpPr>
            <a:spLocks noGrp="1"/>
          </p:cNvSpPr>
          <p:nvPr>
            <p:ph type="body" idx="1"/>
          </p:nvPr>
        </p:nvSpPr>
        <p:spPr>
          <a:xfrm>
            <a:off x="457200" y="1846168"/>
            <a:ext cx="8229600" cy="639762"/>
          </a:xfrm>
        </p:spPr>
        <p:txBody>
          <a:bodyPr anchor="ctr">
            <a:normAutofit/>
          </a:bodyPr>
          <a:lstStyle/>
          <a:p>
            <a:pPr algn="r"/>
            <a:r>
              <a:rPr lang="en-US" sz="2000" b="0" dirty="0">
                <a:latin typeface="Tahoma" panose="020B0604030504040204" pitchFamily="34" charset="0"/>
                <a:ea typeface="Tahoma" panose="020B0604030504040204" pitchFamily="34" charset="0"/>
                <a:cs typeface="Tahoma" panose="020B0604030504040204" pitchFamily="34" charset="0"/>
              </a:rPr>
              <a:t>Resuscitation of African Cultural Values</a:t>
            </a:r>
            <a:endParaRPr lang="en-ZA" sz="2000" b="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xmlns="" id="{9D599FED-BA5D-4DF7-95DD-A5B65B4018B8}"/>
              </a:ext>
            </a:extLst>
          </p:cNvPr>
          <p:cNvSpPr>
            <a:spLocks noGrp="1"/>
          </p:cNvSpPr>
          <p:nvPr>
            <p:ph sz="half" idx="2"/>
          </p:nvPr>
        </p:nvSpPr>
        <p:spPr>
          <a:xfrm>
            <a:off x="457200" y="2492895"/>
            <a:ext cx="4040188" cy="3240361"/>
          </a:xfrm>
        </p:spPr>
        <p:txBody>
          <a:bodyPr>
            <a:normAutofit fontScale="47500" lnSpcReduction="20000"/>
          </a:bodyPr>
          <a:lstStyle/>
          <a:p>
            <a:pPr marL="0" indent="0" algn="just">
              <a:buNone/>
            </a:pPr>
            <a:r>
              <a:rPr lang="en-ZA" sz="3800" b="1" dirty="0">
                <a:latin typeface="Tahoma" panose="020B0604030504040204" pitchFamily="34" charset="0"/>
                <a:ea typeface="Tahoma" panose="020B0604030504040204" pitchFamily="34" charset="0"/>
                <a:cs typeface="Tahoma" panose="020B0604030504040204" pitchFamily="34" charset="0"/>
              </a:rPr>
              <a:t>Objectives</a:t>
            </a:r>
          </a:p>
          <a:p>
            <a:pPr marL="0" indent="0" algn="just">
              <a:buNone/>
            </a:pPr>
            <a:r>
              <a:rPr lang="en-US" sz="3800" dirty="0">
                <a:latin typeface="Tahoma" panose="020B0604030504040204" pitchFamily="34" charset="0"/>
                <a:ea typeface="Tahoma" panose="020B0604030504040204" pitchFamily="34" charset="0"/>
                <a:cs typeface="Tahoma" panose="020B0604030504040204" pitchFamily="34" charset="0"/>
              </a:rPr>
              <a:t>1.What challenges do the communities face today in living out the African values like it was done in the past.</a:t>
            </a:r>
          </a:p>
          <a:p>
            <a:pPr marL="0" indent="0" algn="just">
              <a:buNone/>
            </a:pPr>
            <a:r>
              <a:rPr lang="en-US" sz="3800" dirty="0">
                <a:latin typeface="Tahoma" panose="020B0604030504040204" pitchFamily="34" charset="0"/>
                <a:ea typeface="Tahoma" panose="020B0604030504040204" pitchFamily="34" charset="0"/>
                <a:cs typeface="Tahoma" panose="020B0604030504040204" pitchFamily="34" charset="0"/>
              </a:rPr>
              <a:t>2.How do they think that the cultural values could be resuscitated? </a:t>
            </a:r>
          </a:p>
          <a:p>
            <a:pPr marL="0" indent="0" algn="just">
              <a:buNone/>
            </a:pPr>
            <a:r>
              <a:rPr lang="en-US" sz="3800" dirty="0">
                <a:latin typeface="Tahoma" panose="020B0604030504040204" pitchFamily="34" charset="0"/>
                <a:ea typeface="Tahoma" panose="020B0604030504040204" pitchFamily="34" charset="0"/>
                <a:cs typeface="Tahoma" panose="020B0604030504040204" pitchFamily="34" charset="0"/>
              </a:rPr>
              <a:t>3.How could communities make the government programmes like social cohesion, moral regeneration, and nation building work. </a:t>
            </a:r>
          </a:p>
          <a:p>
            <a:pPr marL="0" indent="0" algn="just">
              <a:buNone/>
            </a:pPr>
            <a:r>
              <a:rPr lang="en-US" sz="3800" dirty="0">
                <a:latin typeface="Tahoma" panose="020B0604030504040204" pitchFamily="34" charset="0"/>
                <a:ea typeface="Tahoma" panose="020B0604030504040204" pitchFamily="34" charset="0"/>
                <a:cs typeface="Tahoma" panose="020B0604030504040204" pitchFamily="34" charset="0"/>
              </a:rPr>
              <a:t>4.How do we resuscitate the core value of Ubuntu?</a:t>
            </a: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xmlns="" id="{DE3DFA85-171D-4545-804A-B2B2C16DABFF}"/>
              </a:ext>
            </a:extLst>
          </p:cNvPr>
          <p:cNvSpPr>
            <a:spLocks noGrp="1"/>
          </p:cNvSpPr>
          <p:nvPr>
            <p:ph sz="quarter" idx="4"/>
          </p:nvPr>
        </p:nvSpPr>
        <p:spPr>
          <a:xfrm>
            <a:off x="4645025" y="2492895"/>
            <a:ext cx="4041775" cy="3240361"/>
          </a:xfrm>
        </p:spPr>
        <p:txBody>
          <a:bodyPr>
            <a:normAutofit fontScale="47500" lnSpcReduction="20000"/>
          </a:bodyPr>
          <a:lstStyle/>
          <a:p>
            <a:pPr marL="0" indent="0" algn="just">
              <a:buNone/>
            </a:pPr>
            <a:r>
              <a:rPr lang="en-ZA" b="1" dirty="0">
                <a:latin typeface="Tahoma" panose="020B0604030504040204" pitchFamily="34" charset="0"/>
                <a:ea typeface="Tahoma" panose="020B0604030504040204" pitchFamily="34" charset="0"/>
                <a:cs typeface="Tahoma" panose="020B0604030504040204" pitchFamily="34" charset="0"/>
              </a:rPr>
              <a:t>Recommendations</a:t>
            </a:r>
          </a:p>
          <a:p>
            <a:pPr marL="0" indent="0" algn="just">
              <a:buNone/>
            </a:pPr>
            <a:r>
              <a:rPr lang="en-US" sz="2900" dirty="0">
                <a:latin typeface="Tahoma" panose="020B0604030504040204" pitchFamily="34" charset="0"/>
                <a:ea typeface="Tahoma" panose="020B0604030504040204" pitchFamily="34" charset="0"/>
                <a:cs typeface="Tahoma" panose="020B0604030504040204" pitchFamily="34" charset="0"/>
              </a:rPr>
              <a:t>1. The Department of Education and Higher Learning should promote African values and ensure that they form part and parcel of the schools and university curriculums. </a:t>
            </a:r>
          </a:p>
          <a:p>
            <a:pPr marL="0" indent="0" algn="just">
              <a:buNone/>
            </a:pPr>
            <a:r>
              <a:rPr lang="en-US" sz="2900" dirty="0">
                <a:latin typeface="Tahoma" panose="020B0604030504040204" pitchFamily="34" charset="0"/>
                <a:ea typeface="Tahoma" panose="020B0604030504040204" pitchFamily="34" charset="0"/>
                <a:cs typeface="Tahoma" panose="020B0604030504040204" pitchFamily="34" charset="0"/>
              </a:rPr>
              <a:t>2. The Traditional Leadership should be given the space and supported in their conscious effort to assert African historical traditions, values, and consciousness.</a:t>
            </a:r>
          </a:p>
          <a:p>
            <a:pPr marL="0" indent="0" algn="just">
              <a:buNone/>
            </a:pPr>
            <a:r>
              <a:rPr lang="en-US" sz="2900" dirty="0">
                <a:latin typeface="Tahoma" panose="020B0604030504040204" pitchFamily="34" charset="0"/>
                <a:ea typeface="Tahoma" panose="020B0604030504040204" pitchFamily="34" charset="0"/>
                <a:cs typeface="Tahoma" panose="020B0604030504040204" pitchFamily="34" charset="0"/>
              </a:rPr>
              <a:t>3. The media should promote, carry, and publicise information and stories which promote family values and not just gangster type of series or dramas.</a:t>
            </a:r>
          </a:p>
          <a:p>
            <a:pPr marL="0" indent="0" algn="just">
              <a:buNone/>
            </a:pPr>
            <a:r>
              <a:rPr lang="en-US" sz="2900" dirty="0">
                <a:latin typeface="Tahoma" panose="020B0604030504040204" pitchFamily="34" charset="0"/>
                <a:ea typeface="Tahoma" panose="020B0604030504040204" pitchFamily="34" charset="0"/>
                <a:cs typeface="Tahoma" panose="020B0604030504040204" pitchFamily="34" charset="0"/>
              </a:rPr>
              <a:t>5. Youth structures, that advocates and promote African values should be supported and encouraged to spread the message among their peers.</a:t>
            </a: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5009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87E66-7761-42B7-84D8-1A17C70390FA}"/>
              </a:ext>
            </a:extLst>
          </p:cNvPr>
          <p:cNvSpPr>
            <a:spLocks noGrp="1"/>
          </p:cNvSpPr>
          <p:nvPr>
            <p:ph type="title"/>
          </p:nvPr>
        </p:nvSpPr>
        <p:spPr>
          <a:xfrm>
            <a:off x="2123728" y="548680"/>
            <a:ext cx="6563072" cy="868958"/>
          </a:xfrm>
        </p:spPr>
        <p:txBody>
          <a:bodyPr>
            <a:noAutofit/>
          </a:bodyPr>
          <a:lstStyle/>
          <a:p>
            <a:pPr algn="r"/>
            <a:r>
              <a:rPr lang="en-US" sz="2400" dirty="0">
                <a:latin typeface="Tahoma" panose="020B0604030504040204" pitchFamily="34" charset="0"/>
                <a:ea typeface="Tahoma" panose="020B0604030504040204" pitchFamily="34" charset="0"/>
                <a:cs typeface="Tahoma" panose="020B0604030504040204" pitchFamily="34" charset="0"/>
              </a:rPr>
              <a:t>Highlights of the 2021/22 Financial Years</a:t>
            </a:r>
            <a:r>
              <a:rPr lang="en-US" sz="2000" dirty="0">
                <a:latin typeface="Tahoma" panose="020B0604030504040204" pitchFamily="34" charset="0"/>
                <a:ea typeface="Tahoma" panose="020B0604030504040204" pitchFamily="34" charset="0"/>
                <a:cs typeface="Tahoma" panose="020B0604030504040204" pitchFamily="34" charset="0"/>
              </a:rPr>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Research and Policy Development  Unit</a:t>
            </a: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F3E0F8C7-5C86-4FC3-8230-D42B045EA57E}"/>
              </a:ext>
            </a:extLst>
          </p:cNvPr>
          <p:cNvSpPr>
            <a:spLocks noGrp="1"/>
          </p:cNvSpPr>
          <p:nvPr>
            <p:ph type="body" idx="1"/>
          </p:nvPr>
        </p:nvSpPr>
        <p:spPr>
          <a:xfrm>
            <a:off x="457200" y="1854994"/>
            <a:ext cx="8229600" cy="639762"/>
          </a:xfrm>
        </p:spPr>
        <p:txBody>
          <a:bodyPr anchor="t">
            <a:normAutofit lnSpcReduction="10000"/>
          </a:bodyPr>
          <a:lstStyle/>
          <a:p>
            <a:pPr algn="r"/>
            <a:r>
              <a:rPr lang="en-US" sz="1800" b="0" dirty="0">
                <a:latin typeface="Tahoma" panose="020B0604030504040204" pitchFamily="34" charset="0"/>
                <a:ea typeface="Tahoma" panose="020B0604030504040204" pitchFamily="34" charset="0"/>
                <a:cs typeface="Tahoma" panose="020B0604030504040204" pitchFamily="34" charset="0"/>
              </a:rPr>
              <a:t>The Constitutional Rights of Unmarried Biological Fathers within the C-R-L Communities Rights in a Diverse Country </a:t>
            </a:r>
            <a:endParaRPr lang="en-ZA" sz="1800" b="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xmlns="" id="{B95D6230-425C-4EA6-975E-5B7833F21CDB}"/>
              </a:ext>
            </a:extLst>
          </p:cNvPr>
          <p:cNvSpPr>
            <a:spLocks noGrp="1"/>
          </p:cNvSpPr>
          <p:nvPr>
            <p:ph sz="half" idx="2"/>
          </p:nvPr>
        </p:nvSpPr>
        <p:spPr>
          <a:xfrm>
            <a:off x="457200" y="2564903"/>
            <a:ext cx="4040188" cy="3168353"/>
          </a:xfrm>
        </p:spPr>
        <p:txBody>
          <a:bodyPr>
            <a:normAutofit fontScale="62500" lnSpcReduction="20000"/>
          </a:bodyPr>
          <a:lstStyle/>
          <a:p>
            <a:pPr marL="0" indent="0" algn="just">
              <a:buNone/>
            </a:pPr>
            <a:r>
              <a:rPr lang="en-ZA" sz="2000" b="1" dirty="0">
                <a:latin typeface="Tahoma" panose="020B0604030504040204" pitchFamily="34" charset="0"/>
                <a:ea typeface="Tahoma" panose="020B0604030504040204" pitchFamily="34" charset="0"/>
                <a:cs typeface="Tahoma" panose="020B0604030504040204" pitchFamily="34" charset="0"/>
              </a:rPr>
              <a:t>Objectives</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The objective of this report is to understand the cultural communities’ rights and traditions against the background of the constitutional court ruling, in </a:t>
            </a:r>
            <a:r>
              <a:rPr lang="en-US" sz="2000" dirty="0" err="1">
                <a:latin typeface="Tahoma" panose="020B0604030504040204" pitchFamily="34" charset="0"/>
                <a:ea typeface="Tahoma" panose="020B0604030504040204" pitchFamily="34" charset="0"/>
                <a:cs typeface="Tahoma" panose="020B0604030504040204" pitchFamily="34" charset="0"/>
              </a:rPr>
              <a:t>favour</a:t>
            </a:r>
            <a:r>
              <a:rPr lang="en-US" sz="2000" dirty="0">
                <a:latin typeface="Tahoma" panose="020B0604030504040204" pitchFamily="34" charset="0"/>
                <a:ea typeface="Tahoma" panose="020B0604030504040204" pitchFamily="34" charset="0"/>
                <a:cs typeface="Tahoma" panose="020B0604030504040204" pitchFamily="34" charset="0"/>
              </a:rPr>
              <a:t> of, awarding the biological unmarried fathers’ rights to register their children in their surnames. To help us attain this aim, the following questions were put to the focus groups:</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1. Culturally, do the biological unmarried fathers have rights?</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2. What are the cultural process practiced/followed in as far as a child is born between two unmarried people. </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3. What impact does this constitutional court judgement have on your cultural rights.</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4. How could the cultural, religious, and linguistic rights be further promoted and protected against this judgement.</a:t>
            </a:r>
          </a:p>
          <a:p>
            <a:pPr marL="0" indent="0" algn="just">
              <a:buNone/>
            </a:pPr>
            <a:endParaRPr lang="en-ZA"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xmlns="" id="{979B058B-9422-4D4A-8207-0571838F5780}"/>
              </a:ext>
            </a:extLst>
          </p:cNvPr>
          <p:cNvSpPr>
            <a:spLocks noGrp="1"/>
          </p:cNvSpPr>
          <p:nvPr>
            <p:ph sz="quarter" idx="4"/>
          </p:nvPr>
        </p:nvSpPr>
        <p:spPr>
          <a:xfrm>
            <a:off x="4645025" y="2564903"/>
            <a:ext cx="4041775" cy="3096345"/>
          </a:xfrm>
        </p:spPr>
        <p:txBody>
          <a:bodyPr>
            <a:normAutofit fontScale="62500" lnSpcReduction="20000"/>
          </a:bodyPr>
          <a:lstStyle/>
          <a:p>
            <a:pPr marL="0" indent="0" algn="just">
              <a:buNone/>
            </a:pPr>
            <a:r>
              <a:rPr lang="en-US" b="1" dirty="0">
                <a:latin typeface="Tahoma" panose="020B0604030504040204" pitchFamily="34" charset="0"/>
                <a:ea typeface="Tahoma" panose="020B0604030504040204" pitchFamily="34" charset="0"/>
                <a:cs typeface="Tahoma" panose="020B0604030504040204" pitchFamily="34" charset="0"/>
              </a:rPr>
              <a:t>The Recommendations:</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1.In matters that affect the constitution and cultures of the people, the Constitutional court should consult with cultural experts and traditional leaders to hear their counsel before pronouncing on matters that affect people’s cultures and way of life. </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2. Room must be made by the courts to align their judgements with the cultural, religious, and traditional beliefs of the South African citizens.</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3. The competing rights between the Customary law and the Roman Dutch Law must be investigated further.</a:t>
            </a:r>
          </a:p>
          <a:p>
            <a:pPr marL="0" indent="0" algn="just">
              <a:buNone/>
            </a:pP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4141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FC06E-46CF-4759-875E-9FF07C52A32E}"/>
              </a:ext>
            </a:extLst>
          </p:cNvPr>
          <p:cNvSpPr>
            <a:spLocks noGrp="1"/>
          </p:cNvSpPr>
          <p:nvPr>
            <p:ph type="title"/>
          </p:nvPr>
        </p:nvSpPr>
        <p:spPr>
          <a:xfrm>
            <a:off x="2051720" y="274638"/>
            <a:ext cx="6635080" cy="1143000"/>
          </a:xfrm>
        </p:spPr>
        <p:txBody>
          <a:bodyPr>
            <a:noAutofit/>
          </a:bodyPr>
          <a:lstStyle/>
          <a:p>
            <a:pPr algn="r"/>
            <a:r>
              <a:rPr lang="en-US" sz="2800" dirty="0">
                <a:latin typeface="Tahoma" panose="020B0604030504040204" pitchFamily="34" charset="0"/>
                <a:ea typeface="Tahoma" panose="020B0604030504040204" pitchFamily="34" charset="0"/>
                <a:cs typeface="Tahoma" panose="020B0604030504040204" pitchFamily="34" charset="0"/>
              </a:rPr>
              <a:t>Highlights of the 2021/22 Financial Y</a:t>
            </a:r>
            <a:r>
              <a:rPr lang="en-US" sz="2400" dirty="0">
                <a:latin typeface="Tahoma" panose="020B0604030504040204" pitchFamily="34" charset="0"/>
                <a:ea typeface="Tahoma" panose="020B0604030504040204" pitchFamily="34" charset="0"/>
                <a:cs typeface="Tahoma" panose="020B0604030504040204" pitchFamily="34" charset="0"/>
              </a:rPr>
              <a:t>ears</a:t>
            </a:r>
            <a:br>
              <a:rPr lang="en-US" sz="24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Legal Services and Conflict Resolutions Unit</a:t>
            </a:r>
            <a:endParaRPr lang="en-ZA" sz="2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61623AA6-6D26-4C27-9F17-CCDD3DB4666B}"/>
              </a:ext>
            </a:extLst>
          </p:cNvPr>
          <p:cNvSpPr>
            <a:spLocks noGrp="1"/>
          </p:cNvSpPr>
          <p:nvPr>
            <p:ph idx="1"/>
          </p:nvPr>
        </p:nvSpPr>
        <p:spPr>
          <a:xfrm>
            <a:off x="457200" y="1916833"/>
            <a:ext cx="8229600" cy="3816424"/>
          </a:xfrm>
        </p:spPr>
        <p:txBody>
          <a:bodyPr>
            <a:normAutofit fontScale="40000" lnSpcReduction="20000"/>
          </a:bodyPr>
          <a:lstStyle/>
          <a:p>
            <a:pPr marL="514350" indent="-514350" algn="jus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Legal Service and Conflict Resolution received 68 complaints. </a:t>
            </a:r>
          </a:p>
          <a:p>
            <a:pPr marL="514350" indent="-514350" algn="just">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914400" lvl="1" indent="-514350" algn="just">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unit handled and finalised 58 complaints and still handling 10, including the matter of Masilela family in Middelburg, where Seriti mine exhumed the remains of the body alleged to belong to the family and kept it in the mortuary. </a:t>
            </a:r>
          </a:p>
          <a:p>
            <a:pPr marL="914400" lvl="1" indent="-514350" algn="just">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family wanted to have the body buried and all rituals in terms of their culture to be observed. </a:t>
            </a:r>
          </a:p>
          <a:p>
            <a:pPr marL="914400" lvl="1" indent="-514350" algn="just">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Commission mediated partially on the matter and the process thereof will reconvene once the DNA results have been received from the Department of Mineral Resources and Energy. </a:t>
            </a:r>
          </a:p>
          <a:p>
            <a:pPr marL="914400" lvl="1" indent="-514350" algn="just">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department is facilitating the DNA process. </a:t>
            </a:r>
          </a:p>
          <a:p>
            <a:pPr marL="914400" lvl="1" indent="-514350" algn="just">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Commission is working in cooperation with the above department and the office of Public Protector in this matter. </a:t>
            </a:r>
          </a:p>
          <a:p>
            <a:pPr marL="514350" indent="-514350" algn="just">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unit also reviewed the use of cannabis for private use Bill and the Witchcraft Suppression Act as they impact on the rights of cultural, and religious communities. </a:t>
            </a:r>
          </a:p>
          <a:p>
            <a:pPr marL="514350" indent="-514350" algn="jus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unit reviewed 15 metropolitan by-law that impact on cultural and religious communities: 7 on customary initiation school and 8 on slaughtering of animals for cultural and religious purposes in the 8 Metropolitan municipalities.</a:t>
            </a:r>
          </a:p>
          <a:p>
            <a:pPr marL="514350" indent="-514350" algn="jus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unit further assisted the Commission with legal opinions and drafting of documents such as Procedures for Recognition of Community Councils, Dispute Resolution Procedures and Section 7 Investigation Procedures.</a:t>
            </a:r>
          </a:p>
          <a:p>
            <a:endParaRPr lang="en-Z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8634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D99E9-B6FA-4234-8465-1AB63C683D6B}"/>
              </a:ext>
            </a:extLst>
          </p:cNvPr>
          <p:cNvSpPr>
            <a:spLocks noGrp="1"/>
          </p:cNvSpPr>
          <p:nvPr>
            <p:ph type="title"/>
          </p:nvPr>
        </p:nvSpPr>
        <p:spPr>
          <a:xfrm>
            <a:off x="2483768" y="274638"/>
            <a:ext cx="6203032" cy="1143000"/>
          </a:xfrm>
        </p:spPr>
        <p:txBody>
          <a:bodyPr>
            <a:noAutofit/>
          </a:bodyPr>
          <a:lstStyle/>
          <a:p>
            <a:pPr algn="r"/>
            <a:r>
              <a:rPr lang="en-US" sz="2400" dirty="0">
                <a:latin typeface="Tahoma" panose="020B0604030504040204" pitchFamily="34" charset="0"/>
                <a:ea typeface="Tahoma" panose="020B0604030504040204" pitchFamily="34" charset="0"/>
                <a:cs typeface="Tahoma" panose="020B0604030504040204" pitchFamily="34" charset="0"/>
              </a:rPr>
              <a:t>Highlights of the 2021/22 Financial Years</a:t>
            </a:r>
            <a:r>
              <a:rPr lang="en-US" sz="2000" dirty="0">
                <a:latin typeface="Tahoma" panose="020B0604030504040204" pitchFamily="34" charset="0"/>
                <a:ea typeface="Tahoma" panose="020B0604030504040204" pitchFamily="34" charset="0"/>
                <a:cs typeface="Tahoma" panose="020B0604030504040204" pitchFamily="34" charset="0"/>
              </a:rPr>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Public Engagement and Education Unit</a:t>
            </a: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C1A9F412-F91B-4966-AEB3-DEB533EC2390}"/>
              </a:ext>
            </a:extLst>
          </p:cNvPr>
          <p:cNvSpPr>
            <a:spLocks noGrp="1"/>
          </p:cNvSpPr>
          <p:nvPr>
            <p:ph idx="1"/>
          </p:nvPr>
        </p:nvSpPr>
        <p:spPr>
          <a:xfrm>
            <a:off x="251520" y="1844823"/>
            <a:ext cx="8435280" cy="3744417"/>
          </a:xfrm>
        </p:spPr>
        <p:txBody>
          <a:bodyPr>
            <a:normAutofit fontScale="85000" lnSpcReduction="10000"/>
          </a:bodyPr>
          <a:lstStyle/>
          <a:p>
            <a:pPr marL="0" indent="0" algn="just">
              <a:buNone/>
            </a:pPr>
            <a:r>
              <a:rPr lang="en-ZA" dirty="0">
                <a:latin typeface="Tahoma" panose="020B0604030504040204" pitchFamily="34" charset="0"/>
                <a:ea typeface="Tahoma" panose="020B0604030504040204" pitchFamily="34" charset="0"/>
                <a:cs typeface="Tahoma" panose="020B0604030504040204" pitchFamily="34" charset="0"/>
              </a:rPr>
              <a:t>The Unit Conducted several awareness campaigns  in different parts of the country on the promotion of cultural and religious rights of communities. The unit also conducted engagements in the form of workshops where Khoisan language educators had to workshop participants  on the basics of Nama and !N/uu languages and to an extent relating Khoisan cultural and traditional practices to raise awareness amongst the members of the same community. </a:t>
            </a:r>
          </a:p>
        </p:txBody>
      </p:sp>
    </p:spTree>
    <p:extLst>
      <p:ext uri="{BB962C8B-B14F-4D97-AF65-F5344CB8AC3E}">
        <p14:creationId xmlns:p14="http://schemas.microsoft.com/office/powerpoint/2010/main" xmlns="" val="190063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354162"/>
          </a:xfrm>
        </p:spPr>
        <p:txBody>
          <a:bodyPr>
            <a:normAutofit/>
          </a:bodyPr>
          <a:lstStyle/>
          <a:p>
            <a:pPr algn="r"/>
            <a:r>
              <a:rPr lang="en-US" sz="2800" dirty="0">
                <a:latin typeface="Arial Body"/>
              </a:rPr>
              <a:t>Performance Against  Predetermined Objective 2021/22 Financial Year</a:t>
            </a:r>
            <a:endParaRPr lang="en-GB" sz="2800" dirty="0">
              <a:latin typeface="Arial Body"/>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34475487"/>
              </p:ext>
            </p:extLst>
          </p:nvPr>
        </p:nvGraphicFramePr>
        <p:xfrm>
          <a:off x="683568" y="1916831"/>
          <a:ext cx="7848872" cy="3744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2028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282154"/>
          </a:xfrm>
        </p:spPr>
        <p:txBody>
          <a:bodyPr>
            <a:normAutofit fontScale="90000"/>
          </a:bodyPr>
          <a:lstStyle/>
          <a:p>
            <a:pPr algn="r"/>
            <a:r>
              <a:rPr lang="en-US" sz="2800" b="1" dirty="0">
                <a:latin typeface="Tahoma" panose="020B0604030504040204" pitchFamily="34" charset="0"/>
                <a:ea typeface="Tahoma" panose="020B0604030504040204" pitchFamily="34" charset="0"/>
                <a:cs typeface="Tahoma" panose="020B0604030504040204" pitchFamily="34" charset="0"/>
              </a:rPr>
              <a:t>Performance Against  Predetermined Objective 2020/21 Financial Year</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49505184"/>
              </p:ext>
            </p:extLst>
          </p:nvPr>
        </p:nvGraphicFramePr>
        <p:xfrm>
          <a:off x="755576" y="1916831"/>
          <a:ext cx="7776864" cy="3744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4090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lstStyle/>
          <a:p>
            <a:pPr algn="r"/>
            <a:r>
              <a:rPr lang="en-US" sz="3200" b="1" dirty="0">
                <a:solidFill>
                  <a:prstClr val="black"/>
                </a:solidFill>
                <a:latin typeface="Arial Body"/>
              </a:rPr>
              <a:t>Strategic Plan: 2020/21- 2024/25</a:t>
            </a:r>
            <a:endParaRPr lang="en-ZA" dirty="0"/>
          </a:p>
        </p:txBody>
      </p:sp>
      <p:sp>
        <p:nvSpPr>
          <p:cNvPr id="4" name="Content Placeholder 3"/>
          <p:cNvSpPr>
            <a:spLocks noGrp="1"/>
          </p:cNvSpPr>
          <p:nvPr>
            <p:ph sz="half" idx="2"/>
          </p:nvPr>
        </p:nvSpPr>
        <p:spPr>
          <a:xfrm>
            <a:off x="4648200" y="1916833"/>
            <a:ext cx="4038600" cy="3600400"/>
          </a:xfrm>
        </p:spPr>
        <p:txBody>
          <a:bodyPr>
            <a:normAutofit lnSpcReduction="10000"/>
          </a:bodyPr>
          <a:lstStyle/>
          <a:p>
            <a:pPr marL="0" indent="0">
              <a:buNone/>
            </a:pPr>
            <a:endParaRPr lang="en-US" dirty="0"/>
          </a:p>
          <a:p>
            <a:pPr marL="0" indent="0">
              <a:buNone/>
            </a:pPr>
            <a:r>
              <a:rPr lang="en-US" sz="4000" dirty="0"/>
              <a:t>The Strategic Plan 2020/2021 – 2024/2025 as tabled has not been changed.</a:t>
            </a:r>
          </a:p>
          <a:p>
            <a:pPr marL="0" indent="0">
              <a:buNone/>
            </a:pPr>
            <a:endParaRPr lang="en-ZA" sz="4000" dirty="0"/>
          </a:p>
        </p:txBody>
      </p:sp>
      <p:pic>
        <p:nvPicPr>
          <p:cNvPr id="10" name="Content Placeholder 9">
            <a:extLst>
              <a:ext uri="{FF2B5EF4-FFF2-40B4-BE49-F238E27FC236}">
                <a16:creationId xmlns:a16="http://schemas.microsoft.com/office/drawing/2014/main" xmlns="" id="{4FC09762-A529-477A-81FD-1D9C1EB8D613}"/>
              </a:ext>
            </a:extLst>
          </p:cNvPr>
          <p:cNvPicPr>
            <a:picLocks noGrp="1" noChangeAspect="1"/>
          </p:cNvPicPr>
          <p:nvPr>
            <p:ph sz="half" idx="1"/>
          </p:nvPr>
        </p:nvPicPr>
        <p:blipFill>
          <a:blip r:embed="rId2" cstate="print"/>
          <a:stretch>
            <a:fillRect/>
          </a:stretch>
        </p:blipFill>
        <p:spPr>
          <a:xfrm>
            <a:off x="615500" y="1484784"/>
            <a:ext cx="3880301" cy="3457694"/>
          </a:xfrm>
          <a:prstGeom prst="rect">
            <a:avLst/>
          </a:prstGeom>
        </p:spPr>
      </p:pic>
    </p:spTree>
    <p:extLst>
      <p:ext uri="{BB962C8B-B14F-4D97-AF65-F5344CB8AC3E}">
        <p14:creationId xmlns:p14="http://schemas.microsoft.com/office/powerpoint/2010/main" xmlns="" val="302421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l"/>
            <a:r>
              <a:rPr lang="en-ZA" sz="3200" b="1" dirty="0">
                <a:latin typeface="Arial Body"/>
              </a:rPr>
              <a:t>Our Mission, Vision &amp; Values</a:t>
            </a:r>
          </a:p>
        </p:txBody>
      </p:sp>
      <p:graphicFrame>
        <p:nvGraphicFramePr>
          <p:cNvPr id="21" name="Content Placeholder 20"/>
          <p:cNvGraphicFramePr>
            <a:graphicFrameLocks noGrp="1"/>
          </p:cNvGraphicFramePr>
          <p:nvPr>
            <p:ph sz="half" idx="1"/>
            <p:extLst>
              <p:ext uri="{D42A27DB-BD31-4B8C-83A1-F6EECF244321}">
                <p14:modId xmlns:p14="http://schemas.microsoft.com/office/powerpoint/2010/main" xmlns="" val="1294265707"/>
              </p:ext>
            </p:extLst>
          </p:nvPr>
        </p:nvGraphicFramePr>
        <p:xfrm>
          <a:off x="179512" y="1772816"/>
          <a:ext cx="381642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xmlns="" val="1342179593"/>
              </p:ext>
            </p:extLst>
          </p:nvPr>
        </p:nvGraphicFramePr>
        <p:xfrm>
          <a:off x="4075187" y="1800147"/>
          <a:ext cx="4618856" cy="4055329"/>
        </p:xfrm>
        <a:graphic>
          <a:graphicData uri="http://schemas.openxmlformats.org/drawingml/2006/table">
            <a:tbl>
              <a:tblPr firstRow="1" firstCol="1" bandRow="1"/>
              <a:tblGrid>
                <a:gridCol w="1223189">
                  <a:extLst>
                    <a:ext uri="{9D8B030D-6E8A-4147-A177-3AD203B41FA5}">
                      <a16:colId xmlns:a16="http://schemas.microsoft.com/office/drawing/2014/main" xmlns="" val="1552579754"/>
                    </a:ext>
                  </a:extLst>
                </a:gridCol>
                <a:gridCol w="3395667">
                  <a:extLst>
                    <a:ext uri="{9D8B030D-6E8A-4147-A177-3AD203B41FA5}">
                      <a16:colId xmlns:a16="http://schemas.microsoft.com/office/drawing/2014/main" xmlns="" val="3950081504"/>
                    </a:ext>
                  </a:extLst>
                </a:gridCol>
              </a:tblGrid>
              <a:tr h="613710">
                <a:tc>
                  <a:txBody>
                    <a:bodyPr/>
                    <a:lstStyle/>
                    <a:p>
                      <a:pPr algn="l">
                        <a:lnSpc>
                          <a:spcPct val="107000"/>
                        </a:lnSpc>
                        <a:spcAft>
                          <a:spcPts val="800"/>
                        </a:spcAft>
                      </a:pPr>
                      <a:endParaRPr lang="en-US" sz="10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1000" b="1" dirty="0">
                          <a:effectLst/>
                          <a:latin typeface="Tahoma" panose="020B0604030504040204" pitchFamily="34" charset="0"/>
                          <a:ea typeface="Tahoma" panose="020B0604030504040204" pitchFamily="34" charset="0"/>
                          <a:cs typeface="Tahoma" panose="020B0604030504040204" pitchFamily="34" charset="0"/>
                        </a:rPr>
                        <a:t>VALUES</a:t>
                      </a:r>
                      <a:r>
                        <a:rPr lang="en-US"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00" b="1" dirty="0">
                          <a:effectLst/>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1" dirty="0">
                          <a:effectLst/>
                          <a:latin typeface="Tahoma" panose="020B0604030504040204" pitchFamily="34" charset="0"/>
                          <a:ea typeface="Tahoma" panose="020B0604030504040204" pitchFamily="34" charset="0"/>
                          <a:cs typeface="Tahoma" panose="020B0604030504040204" pitchFamily="34" charset="0"/>
                        </a:rPr>
                        <a:t>DEFINITION</a:t>
                      </a:r>
                      <a:endParaRPr lang="en-ZA" sz="9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Aft>
                          <a:spcPts val="800"/>
                        </a:spcAft>
                      </a:pPr>
                      <a:endParaRPr lang="en-US" sz="900" b="1" dirty="0">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xmlns="" val="1462504731"/>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Transparency</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in being open, honest, and straightforward in my conduct at all times when I embark in organisational operations</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3913715438"/>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Professionalism</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uphold high standard in self-conduct, self-presentation and adherence to the workplace policies and procedures </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2527987702"/>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 Responsiveness</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understand the organisational, contextual and my job demands so that I can ensure to provide appropriate service on time to uphold the organisational mandate</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47572914"/>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Accountability</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take full responsibility of my decisions, conduct and actions in the workplace, and ensure to support and assist my colleagues to uphold the same</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679623417"/>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Integrity</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and firm adherence to the code of conduct and ethics as prescribed by the organisational policies and procedures  </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889270538"/>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Impartiality</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unbiased, fair play and conduct in all the dealings with colleagues, partners and other stakeholders in the workplace</a:t>
                      </a:r>
                      <a:endPar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791617388"/>
                  </a:ext>
                </a:extLst>
              </a:tr>
              <a:tr h="488391">
                <a:tc>
                  <a:txBody>
                    <a:bodyPr/>
                    <a:lstStyle/>
                    <a:p>
                      <a:pPr marL="0" lvl="0" indent="0" algn="l">
                        <a:lnSpc>
                          <a:spcPct val="107000"/>
                        </a:lnSpc>
                        <a:spcAft>
                          <a:spcPts val="800"/>
                        </a:spcAft>
                        <a:buFont typeface="+mj-lt"/>
                        <a:buNone/>
                        <a:tabLst>
                          <a:tab pos="195580" algn="l"/>
                        </a:tabLst>
                      </a:pPr>
                      <a:r>
                        <a:rPr lang="en-ZA" sz="900" b="1" dirty="0">
                          <a:effectLst/>
                          <a:latin typeface="Tahoma" panose="020B0604030504040204" pitchFamily="34" charset="0"/>
                          <a:ea typeface="Tahoma" panose="020B0604030504040204" pitchFamily="34" charset="0"/>
                          <a:cs typeface="Tahoma" panose="020B0604030504040204" pitchFamily="34" charset="0"/>
                        </a:rPr>
                        <a:t>Respect</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a:lnSpc>
                          <a:spcPct val="107000"/>
                        </a:lnSpc>
                        <a:spcAft>
                          <a:spcPts val="800"/>
                        </a:spcAft>
                      </a:pP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Committed to </a:t>
                      </a:r>
                      <a:r>
                        <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actions of treating </a:t>
                      </a:r>
                      <a:r>
                        <a:rPr lang="en-US"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colleagues, partners and other stakeholders </a:t>
                      </a:r>
                      <a:r>
                        <a:rPr lang="en-ZA" sz="900" dirty="0">
                          <a:solidFill>
                            <a:schemeClr val="tx1"/>
                          </a:solidFill>
                          <a:effectLst/>
                          <a:latin typeface="Tahoma" panose="020B0604030504040204" pitchFamily="34" charset="0"/>
                          <a:ea typeface="Tahoma" panose="020B0604030504040204" pitchFamily="34" charset="0"/>
                          <a:cs typeface="Tahoma" panose="020B0604030504040204" pitchFamily="34" charset="0"/>
                        </a:rPr>
                        <a:t>with appreciation and dignity at all times </a:t>
                      </a:r>
                    </a:p>
                  </a:txBody>
                  <a:tcPr marL="45297" marR="45297" marT="629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2847082526"/>
                  </a:ext>
                </a:extLst>
              </a:tr>
            </a:tbl>
          </a:graphicData>
        </a:graphic>
      </p:graphicFrame>
    </p:spTree>
    <p:extLst>
      <p:ext uri="{BB962C8B-B14F-4D97-AF65-F5344CB8AC3E}">
        <p14:creationId xmlns:p14="http://schemas.microsoft.com/office/powerpoint/2010/main" xmlns="" val="165125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41784"/>
            <a:ext cx="6408712" cy="1143000"/>
          </a:xfrm>
        </p:spPr>
        <p:txBody>
          <a:bodyPr>
            <a:noAutofit/>
          </a:bodyPr>
          <a:lstStyle/>
          <a:p>
            <a:pPr algn="l"/>
            <a:r>
              <a:rPr lang="en-US" sz="3200" b="1" dirty="0">
                <a:latin typeface="Arial Body"/>
                <a:cs typeface="Arial" panose="020B0604020202020204" pitchFamily="34" charset="0"/>
              </a:rPr>
              <a:t>Outline of the Presentation</a:t>
            </a:r>
            <a:endParaRPr lang="en-GB" sz="3200" b="1" dirty="0">
              <a:latin typeface="Arial Body"/>
              <a:cs typeface="Arial" panose="020B0604020202020204" pitchFamily="34" charset="0"/>
            </a:endParaRPr>
          </a:p>
        </p:txBody>
      </p:sp>
      <p:sp>
        <p:nvSpPr>
          <p:cNvPr id="3" name="Content Placeholder 2"/>
          <p:cNvSpPr>
            <a:spLocks noGrp="1"/>
          </p:cNvSpPr>
          <p:nvPr>
            <p:ph idx="1"/>
          </p:nvPr>
        </p:nvSpPr>
        <p:spPr>
          <a:xfrm>
            <a:off x="251520" y="1916832"/>
            <a:ext cx="8352928" cy="3600400"/>
          </a:xfrm>
        </p:spPr>
        <p:txBody>
          <a:bodyPr>
            <a:normAutofit fontScale="85000" lnSpcReduction="10000"/>
          </a:bodyPr>
          <a:lstStyle/>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Purpose and Introduction</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Institutional arrangements</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The Commission’s Mandate</a:t>
            </a:r>
          </a:p>
          <a:p>
            <a:pPr marL="514350" indent="-514350" algn="just">
              <a:buAutoNum type="arabicPeriod"/>
            </a:pPr>
            <a:endParaRPr lang="en-US" sz="2000" dirty="0">
              <a:latin typeface="Tahoma" panose="020B0604030504040204" pitchFamily="34" charset="0"/>
              <a:ea typeface="Tahoma" panose="020B0604030504040204" pitchFamily="34" charset="0"/>
              <a:cs typeface="Tahoma" panose="020B0604030504040204" pitchFamily="34" charset="0"/>
            </a:endParaRPr>
          </a:p>
          <a:p>
            <a:pPr marL="400050" lvl="1" indent="0" algn="just">
              <a:buNone/>
            </a:pPr>
            <a:r>
              <a:rPr lang="en-US" sz="1600" dirty="0">
                <a:latin typeface="Tahoma" panose="020B0604030504040204" pitchFamily="34" charset="0"/>
                <a:ea typeface="Tahoma" panose="020B0604030504040204" pitchFamily="34" charset="0"/>
                <a:cs typeface="Tahoma" panose="020B0604030504040204" pitchFamily="34" charset="0"/>
              </a:rPr>
              <a:t>3.1 Constitutional Mandate</a:t>
            </a:r>
          </a:p>
          <a:p>
            <a:pPr marL="400050" lvl="1" indent="0" algn="just">
              <a:buNone/>
            </a:pPr>
            <a:r>
              <a:rPr lang="en-US" sz="1600" dirty="0">
                <a:latin typeface="Tahoma" panose="020B0604030504040204" pitchFamily="34" charset="0"/>
                <a:ea typeface="Tahoma" panose="020B0604030504040204" pitchFamily="34" charset="0"/>
                <a:cs typeface="Tahoma" panose="020B0604030504040204" pitchFamily="34" charset="0"/>
              </a:rPr>
              <a:t>3.2 Legislative Mandate</a:t>
            </a:r>
          </a:p>
          <a:p>
            <a:pPr marL="400050" lvl="1" indent="0" algn="just">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Progress on achievement of 2021/22 targets</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Strategic Plan for the fiscal years 2020 - 2025</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Annual Performance Plan for 2022/23</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Medium Term Expenditure Framework</a:t>
            </a:r>
            <a:endParaRPr lang="en-GB" sz="2000" dirty="0">
              <a:latin typeface="Tahoma" panose="020B0604030504040204" pitchFamily="34" charset="0"/>
              <a:ea typeface="Tahoma" panose="020B0604030504040204" pitchFamily="34" charset="0"/>
              <a:cs typeface="Tahoma" panose="020B0604030504040204" pitchFamily="34" charset="0"/>
            </a:endParaRP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Challenges</a:t>
            </a:r>
          </a:p>
          <a:p>
            <a:pPr marL="514350" indent="-514350" algn="jus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Concluding Remarks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30539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r"/>
            <a:r>
              <a:rPr lang="en-US" sz="3800" b="1" dirty="0">
                <a:latin typeface="Tahoma" panose="020B0604030504040204" pitchFamily="34" charset="0"/>
                <a:ea typeface="Tahoma" panose="020B0604030504040204" pitchFamily="34" charset="0"/>
                <a:cs typeface="Tahoma" panose="020B0604030504040204" pitchFamily="34" charset="0"/>
              </a:rPr>
              <a:t>Impact Statement</a:t>
            </a:r>
            <a:endParaRPr lang="en-ZA" sz="3800" b="1" dirty="0">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xmlns="" id="{DC81424B-3481-42B1-BB0F-261BF61F83D8}"/>
              </a:ext>
            </a:extLst>
          </p:cNvPr>
          <p:cNvSpPr/>
          <p:nvPr/>
        </p:nvSpPr>
        <p:spPr>
          <a:xfrm>
            <a:off x="611560" y="1700808"/>
            <a:ext cx="7920880" cy="345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Enabled environment for cultural, religious and linguistic communities to coexist and participate in the development of peace, friendship, humanity, tolerance, national unity on the basis of equality, non-discrimination and free association</a:t>
            </a:r>
          </a:p>
        </p:txBody>
      </p:sp>
    </p:spTree>
    <p:extLst>
      <p:ext uri="{BB962C8B-B14F-4D97-AF65-F5344CB8AC3E}">
        <p14:creationId xmlns:p14="http://schemas.microsoft.com/office/powerpoint/2010/main" xmlns="" val="327901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63599-215F-4064-9432-E94BA922F8DE}"/>
              </a:ext>
            </a:extLst>
          </p:cNvPr>
          <p:cNvSpPr>
            <a:spLocks noGrp="1"/>
          </p:cNvSpPr>
          <p:nvPr>
            <p:ph type="title"/>
          </p:nvPr>
        </p:nvSpPr>
        <p:spPr>
          <a:xfrm>
            <a:off x="2195736" y="274638"/>
            <a:ext cx="6491064" cy="1143000"/>
          </a:xfrm>
        </p:spPr>
        <p:txBody>
          <a:bodyPr/>
          <a:lstStyle/>
          <a:p>
            <a:pPr algn="r"/>
            <a:r>
              <a:rPr lang="en-ZA" sz="3600" b="1" dirty="0">
                <a:latin typeface="Tahoma" panose="020B0604030504040204" pitchFamily="34" charset="0"/>
                <a:ea typeface="Tahoma" panose="020B0604030504040204" pitchFamily="34" charset="0"/>
                <a:cs typeface="Tahoma" panose="020B0604030504040204" pitchFamily="34" charset="0"/>
              </a:rPr>
              <a:t>Outcomes</a:t>
            </a:r>
            <a:endParaRPr lang="en-ZA"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xmlns="" id="{99EF04E0-3A16-4916-A419-8A22485C3DBB}"/>
              </a:ext>
            </a:extLst>
          </p:cNvPr>
          <p:cNvGraphicFramePr>
            <a:graphicFrameLocks noGrp="1"/>
          </p:cNvGraphicFramePr>
          <p:nvPr>
            <p:ph idx="1"/>
            <p:extLst>
              <p:ext uri="{D42A27DB-BD31-4B8C-83A1-F6EECF244321}">
                <p14:modId xmlns:p14="http://schemas.microsoft.com/office/powerpoint/2010/main" xmlns="" val="239046588"/>
              </p:ext>
            </p:extLst>
          </p:nvPr>
        </p:nvGraphicFramePr>
        <p:xfrm>
          <a:off x="251520" y="1988840"/>
          <a:ext cx="8316924" cy="3815324"/>
        </p:xfrm>
        <a:graphic>
          <a:graphicData uri="http://schemas.openxmlformats.org/drawingml/2006/table">
            <a:tbl>
              <a:tblPr firstRow="1" firstCol="1" bandRow="1"/>
              <a:tblGrid>
                <a:gridCol w="2087533">
                  <a:extLst>
                    <a:ext uri="{9D8B030D-6E8A-4147-A177-3AD203B41FA5}">
                      <a16:colId xmlns:a16="http://schemas.microsoft.com/office/drawing/2014/main" xmlns="" val="2959833523"/>
                    </a:ext>
                  </a:extLst>
                </a:gridCol>
                <a:gridCol w="6229391">
                  <a:extLst>
                    <a:ext uri="{9D8B030D-6E8A-4147-A177-3AD203B41FA5}">
                      <a16:colId xmlns:a16="http://schemas.microsoft.com/office/drawing/2014/main" xmlns="" val="3854009792"/>
                    </a:ext>
                  </a:extLst>
                </a:gridCol>
              </a:tblGrid>
              <a:tr h="812812">
                <a:tc>
                  <a:txBody>
                    <a:bodyPr/>
                    <a:lstStyle/>
                    <a:p>
                      <a:pPr>
                        <a:lnSpc>
                          <a:spcPct val="107000"/>
                        </a:lnSpc>
                        <a:spcAft>
                          <a:spcPts val="800"/>
                        </a:spcAft>
                      </a:pPr>
                      <a:endParaRPr lang="en-ZA" sz="1400" b="1"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b="1" dirty="0">
                          <a:effectLst/>
                          <a:latin typeface="Tahoma" panose="020B0604030504040204" pitchFamily="34" charset="0"/>
                          <a:ea typeface="Calibri" panose="020F0502020204030204" pitchFamily="34" charset="0"/>
                          <a:cs typeface="Times New Roman" panose="02020603050405020304" pitchFamily="18" charset="0"/>
                        </a:rPr>
                        <a:t>Programmes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endParaRPr lang="en-ZA" sz="1400" b="1"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1400" b="1" dirty="0">
                          <a:effectLst/>
                          <a:latin typeface="Tahoma" panose="020B0604030504040204" pitchFamily="34" charset="0"/>
                          <a:ea typeface="Calibri" panose="020F0502020204030204" pitchFamily="34" charset="0"/>
                          <a:cs typeface="Times New Roman" panose="02020603050405020304" pitchFamily="18" charset="0"/>
                        </a:rPr>
                        <a:t>Measuring Outcomes</a:t>
                      </a:r>
                    </a:p>
                    <a:p>
                      <a:pPr algn="ct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60064616"/>
                  </a:ext>
                </a:extLst>
              </a:tr>
              <a:tr h="412193">
                <a:tc>
                  <a:txBody>
                    <a:bodyPr/>
                    <a:lstStyle/>
                    <a:p>
                      <a:pPr>
                        <a:lnSpc>
                          <a:spcPct val="107000"/>
                        </a:lnSpc>
                        <a:spcAft>
                          <a:spcPts val="800"/>
                        </a:spcAft>
                      </a:pPr>
                      <a:r>
                        <a:rPr lang="en-ZA" sz="1200" b="1" dirty="0">
                          <a:effectLst/>
                          <a:latin typeface="Tahoma" panose="020B0604030504040204" pitchFamily="34" charset="0"/>
                          <a:ea typeface="Calibri" panose="020F0502020204030204" pitchFamily="34" charset="0"/>
                          <a:cs typeface="Times New Roman" panose="02020603050405020304" pitchFamily="18" charset="0"/>
                        </a:rPr>
                        <a:t>Programme 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000" dirty="0">
                          <a:effectLst/>
                          <a:latin typeface="Tahoma" panose="020B0604030504040204" pitchFamily="34" charset="0"/>
                          <a:ea typeface="Calibri" panose="020F0502020204030204" pitchFamily="34" charset="0"/>
                          <a:cs typeface="Times New Roman" panose="02020603050405020304" pitchFamily="18" charset="0"/>
                        </a:rPr>
                        <a:t>(Administration)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effectLst/>
                          <a:latin typeface="Tahoma" panose="020B0604030504040204" pitchFamily="34" charset="0"/>
                          <a:ea typeface="Calibri" panose="020F0502020204030204" pitchFamily="34" charset="0"/>
                          <a:cs typeface="Times New Roman" panose="02020603050405020304" pitchFamily="18" charset="0"/>
                        </a:rPr>
                        <a:t>Good corporate governance, sound financial management and administrative support in line with legislation.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436587135"/>
                  </a:ext>
                </a:extLst>
              </a:tr>
              <a:tr h="556261">
                <a:tc>
                  <a:txBody>
                    <a:bodyPr/>
                    <a:lstStyle/>
                    <a:p>
                      <a:pPr>
                        <a:lnSpc>
                          <a:spcPct val="107000"/>
                        </a:lnSpc>
                        <a:spcAft>
                          <a:spcPts val="800"/>
                        </a:spcAft>
                      </a:pPr>
                      <a:r>
                        <a:rPr lang="en-ZA" sz="1200" b="1" dirty="0">
                          <a:effectLst/>
                          <a:latin typeface="Tahoma" panose="020B0604030504040204" pitchFamily="34" charset="0"/>
                          <a:ea typeface="Calibri" panose="020F0502020204030204" pitchFamily="34" charset="0"/>
                          <a:cs typeface="Times New Roman" panose="02020603050405020304" pitchFamily="18" charset="0"/>
                        </a:rPr>
                        <a:t>Programme 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000" dirty="0">
                          <a:effectLst/>
                          <a:latin typeface="Tahoma" panose="020B0604030504040204" pitchFamily="34" charset="0"/>
                          <a:ea typeface="Calibri" panose="020F0502020204030204" pitchFamily="34" charset="0"/>
                          <a:cs typeface="Times New Roman" panose="02020603050405020304" pitchFamily="18" charset="0"/>
                        </a:rPr>
                        <a:t>(Legal Service &amp; Conflict Resolution)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effectLst/>
                          <a:latin typeface="Tahoma" panose="020B0604030504040204" pitchFamily="34" charset="0"/>
                          <a:ea typeface="Calibri" panose="020F0502020204030204" pitchFamily="34" charset="0"/>
                          <a:cs typeface="Times New Roman" panose="02020603050405020304" pitchFamily="18" charset="0"/>
                        </a:rPr>
                        <a:t>Strengthened conflict resolution and legislative reviews to promote and protect cultural, religious and linguistic communities.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479573289"/>
                  </a:ext>
                </a:extLst>
              </a:tr>
              <a:tr h="556261">
                <a:tc>
                  <a:txBody>
                    <a:bodyPr/>
                    <a:lstStyle/>
                    <a:p>
                      <a:pPr>
                        <a:lnSpc>
                          <a:spcPct val="107000"/>
                        </a:lnSpc>
                        <a:spcAft>
                          <a:spcPts val="800"/>
                        </a:spcAft>
                      </a:pPr>
                      <a:r>
                        <a:rPr lang="en-ZA" sz="1200" b="1" dirty="0">
                          <a:effectLst/>
                          <a:latin typeface="Tahoma" panose="020B0604030504040204" pitchFamily="34" charset="0"/>
                          <a:ea typeface="Calibri" panose="020F0502020204030204" pitchFamily="34" charset="0"/>
                          <a:cs typeface="Times New Roman" panose="02020603050405020304" pitchFamily="18" charset="0"/>
                        </a:rPr>
                        <a:t>Programme 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000" dirty="0">
                          <a:effectLst/>
                          <a:latin typeface="Tahoma" panose="020B0604030504040204" pitchFamily="34" charset="0"/>
                          <a:ea typeface="Calibri" panose="020F0502020204030204" pitchFamily="34" charset="0"/>
                          <a:cs typeface="Times New Roman" panose="02020603050405020304" pitchFamily="18" charset="0"/>
                        </a:rPr>
                        <a:t>(Public Engagement &amp; Education)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effectLst/>
                          <a:latin typeface="Tahoma" panose="020B0604030504040204" pitchFamily="34" charset="0"/>
                          <a:ea typeface="Calibri" panose="020F0502020204030204" pitchFamily="34" charset="0"/>
                          <a:cs typeface="Times New Roman" panose="02020603050405020304" pitchFamily="18" charset="0"/>
                        </a:rPr>
                        <a:t>Effective structured and informed communities on cultural, religious and linguistic rights matters.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238864237"/>
                  </a:ext>
                </a:extLst>
              </a:tr>
              <a:tr h="556261">
                <a:tc>
                  <a:txBody>
                    <a:bodyPr/>
                    <a:lstStyle/>
                    <a:p>
                      <a:pPr>
                        <a:lnSpc>
                          <a:spcPct val="107000"/>
                        </a:lnSpc>
                        <a:spcAft>
                          <a:spcPts val="800"/>
                        </a:spcAft>
                      </a:pPr>
                      <a:r>
                        <a:rPr lang="en-ZA" sz="1200" b="1" dirty="0">
                          <a:effectLst/>
                          <a:latin typeface="Tahoma" panose="020B0604030504040204" pitchFamily="34" charset="0"/>
                          <a:ea typeface="Calibri" panose="020F0502020204030204" pitchFamily="34" charset="0"/>
                          <a:cs typeface="Times New Roman" panose="02020603050405020304" pitchFamily="18" charset="0"/>
                        </a:rPr>
                        <a:t>Programme 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000" dirty="0">
                          <a:effectLst/>
                          <a:latin typeface="Tahoma" panose="020B0604030504040204" pitchFamily="34" charset="0"/>
                          <a:ea typeface="Calibri" panose="020F0502020204030204" pitchFamily="34" charset="0"/>
                          <a:cs typeface="Times New Roman" panose="02020603050405020304" pitchFamily="18" charset="0"/>
                        </a:rPr>
                        <a:t>(Research and Policy Development)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effectLst/>
                          <a:latin typeface="Tahoma" panose="020B0604030504040204" pitchFamily="34" charset="0"/>
                          <a:ea typeface="Calibri" panose="020F0502020204030204" pitchFamily="34" charset="0"/>
                          <a:cs typeface="Times New Roman" panose="02020603050405020304" pitchFamily="18" charset="0"/>
                        </a:rPr>
                        <a:t>Research recommendations to inform evidence-based policies and sustained resuscitation of diminishing and diminished community heritage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684492572"/>
                  </a:ext>
                </a:extLst>
              </a:tr>
              <a:tr h="700329">
                <a:tc>
                  <a:txBody>
                    <a:bodyPr/>
                    <a:lstStyle/>
                    <a:p>
                      <a:pPr>
                        <a:lnSpc>
                          <a:spcPct val="107000"/>
                        </a:lnSpc>
                        <a:spcAft>
                          <a:spcPts val="800"/>
                        </a:spcAft>
                      </a:pPr>
                      <a:r>
                        <a:rPr lang="en-ZA" sz="1200" b="1" dirty="0">
                          <a:effectLst/>
                          <a:latin typeface="Tahoma" panose="020B0604030504040204" pitchFamily="34" charset="0"/>
                          <a:ea typeface="Calibri" panose="020F0502020204030204" pitchFamily="34" charset="0"/>
                          <a:cs typeface="Times New Roman" panose="02020603050405020304" pitchFamily="18" charset="0"/>
                        </a:rPr>
                        <a:t>Programme 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000" dirty="0">
                          <a:effectLst/>
                          <a:latin typeface="Tahoma" panose="020B0604030504040204" pitchFamily="34" charset="0"/>
                          <a:ea typeface="Calibri" panose="020F0502020204030204" pitchFamily="34" charset="0"/>
                          <a:cs typeface="Times New Roman" panose="02020603050405020304" pitchFamily="18" charset="0"/>
                        </a:rPr>
                        <a:t>(Communication, Marketing, IT &amp; Linkages)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effectLst/>
                          <a:latin typeface="Tahoma" panose="020B0604030504040204" pitchFamily="34" charset="0"/>
                          <a:ea typeface="Calibri" panose="020F0502020204030204" pitchFamily="34" charset="0"/>
                          <a:cs typeface="Times New Roman" panose="02020603050405020304" pitchFamily="18" charset="0"/>
                        </a:rPr>
                        <a:t>Intensified communication, marketing and knowledge management systems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991200907"/>
                  </a:ext>
                </a:extLst>
              </a:tr>
            </a:tbl>
          </a:graphicData>
        </a:graphic>
      </p:graphicFrame>
    </p:spTree>
    <p:extLst>
      <p:ext uri="{BB962C8B-B14F-4D97-AF65-F5344CB8AC3E}">
        <p14:creationId xmlns:p14="http://schemas.microsoft.com/office/powerpoint/2010/main" xmlns="" val="399170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7056783" cy="922114"/>
          </a:xfrm>
        </p:spPr>
        <p:txBody>
          <a:bodyPr anchor="t">
            <a:normAutofit/>
          </a:bodyPr>
          <a:lstStyle/>
          <a:p>
            <a:pPr algn="r"/>
            <a:r>
              <a:rPr lang="en-ZA" sz="2400" dirty="0">
                <a:latin typeface="Arial Body"/>
              </a:rPr>
              <a:t/>
            </a:r>
            <a:br>
              <a:rPr lang="en-ZA" sz="2400" dirty="0">
                <a:latin typeface="Arial Body"/>
              </a:rPr>
            </a:br>
            <a:r>
              <a:rPr lang="en-ZA" sz="1800" b="1" dirty="0">
                <a:latin typeface="Tahoma" panose="020B0604030504040204" pitchFamily="34" charset="0"/>
                <a:ea typeface="Tahoma" panose="020B0604030504040204" pitchFamily="34" charset="0"/>
                <a:cs typeface="Tahoma" panose="020B0604030504040204" pitchFamily="34" charset="0"/>
              </a:rPr>
              <a:t>Outcomes, Indicators, Baseline and Five-year Targets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58432462"/>
              </p:ext>
            </p:extLst>
          </p:nvPr>
        </p:nvGraphicFramePr>
        <p:xfrm>
          <a:off x="179512" y="1196752"/>
          <a:ext cx="8640959" cy="5207460"/>
        </p:xfrm>
        <a:graphic>
          <a:graphicData uri="http://schemas.openxmlformats.org/drawingml/2006/table">
            <a:tbl>
              <a:tblPr firstRow="1" bandRow="1">
                <a:tableStyleId>{5C22544A-7EE6-4342-B048-85BDC9FD1C3A}</a:tableStyleId>
              </a:tblPr>
              <a:tblGrid>
                <a:gridCol w="1826543">
                  <a:extLst>
                    <a:ext uri="{9D8B030D-6E8A-4147-A177-3AD203B41FA5}">
                      <a16:colId xmlns:a16="http://schemas.microsoft.com/office/drawing/2014/main" xmlns="" val="677478802"/>
                    </a:ext>
                  </a:extLst>
                </a:gridCol>
                <a:gridCol w="2493937">
                  <a:extLst>
                    <a:ext uri="{9D8B030D-6E8A-4147-A177-3AD203B41FA5}">
                      <a16:colId xmlns:a16="http://schemas.microsoft.com/office/drawing/2014/main" xmlns="" val="3973072548"/>
                    </a:ext>
                  </a:extLst>
                </a:gridCol>
                <a:gridCol w="2016224">
                  <a:extLst>
                    <a:ext uri="{9D8B030D-6E8A-4147-A177-3AD203B41FA5}">
                      <a16:colId xmlns:a16="http://schemas.microsoft.com/office/drawing/2014/main" xmlns="" val="3918580181"/>
                    </a:ext>
                  </a:extLst>
                </a:gridCol>
                <a:gridCol w="2304255">
                  <a:extLst>
                    <a:ext uri="{9D8B030D-6E8A-4147-A177-3AD203B41FA5}">
                      <a16:colId xmlns:a16="http://schemas.microsoft.com/office/drawing/2014/main" xmlns="" val="2111021274"/>
                    </a:ext>
                  </a:extLst>
                </a:gridCol>
              </a:tblGrid>
              <a:tr h="41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Outcome</a:t>
                      </a:r>
                    </a:p>
                    <a:p>
                      <a:pPr marL="0" indent="0" algn="l">
                        <a:spcAft>
                          <a:spcPts val="0"/>
                        </a:spcAft>
                      </a:pP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indent="0" algn="just">
                        <a:spcAft>
                          <a:spcPts val="0"/>
                        </a:spcAf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Outcome indicator</a:t>
                      </a:r>
                    </a:p>
                  </a:txBody>
                  <a:tcPr marL="68580" marR="68580" marT="0" marB="0"/>
                </a:tc>
                <a:tc>
                  <a:txBody>
                    <a:bodyPr/>
                    <a:lstStyle/>
                    <a:p>
                      <a:pPr marL="0" indent="0" algn="just">
                        <a:spcAft>
                          <a:spcPts val="0"/>
                        </a:spcAf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Baseline</a:t>
                      </a:r>
                    </a:p>
                  </a:txBody>
                  <a:tcPr marL="68580" marR="68580" marT="0" marB="0"/>
                </a:tc>
                <a:tc>
                  <a:txBody>
                    <a:bodyPr/>
                    <a:lstStyle/>
                    <a:p>
                      <a:pPr marL="0" indent="0" algn="just">
                        <a:spcAft>
                          <a:spcPts val="0"/>
                        </a:spcAf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Five-year target</a:t>
                      </a:r>
                    </a:p>
                  </a:txBody>
                  <a:tcPr marL="68580" marR="68580" marT="0" marB="0"/>
                </a:tc>
                <a:extLst>
                  <a:ext uri="{0D108BD9-81ED-4DB2-BD59-A6C34878D82A}">
                    <a16:rowId xmlns:a16="http://schemas.microsoft.com/office/drawing/2014/main" xmlns="" val="378455903"/>
                  </a:ext>
                </a:extLst>
              </a:tr>
              <a:tr h="847764">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Good corporate governance,</a:t>
                      </a:r>
                      <a:r>
                        <a:rPr lang="en-US" sz="1000" baseline="0" dirty="0">
                          <a:latin typeface="Tahoma" panose="020B0604030504040204" pitchFamily="34" charset="0"/>
                          <a:ea typeface="Tahoma" panose="020B0604030504040204" pitchFamily="34" charset="0"/>
                          <a:cs typeface="Tahoma" panose="020B0604030504040204" pitchFamily="34" charset="0"/>
                        </a:rPr>
                        <a:t> sound financial management and administrative support in line with legislation.</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indent="0">
                        <a:buFont typeface="Arial" panose="020B0604020202020204" pitchFamily="34" charset="0"/>
                        <a:buNone/>
                      </a:pPr>
                      <a:r>
                        <a:rPr lang="en-US" sz="1000" dirty="0">
                          <a:latin typeface="Tahoma" panose="020B0604030504040204" pitchFamily="34" charset="0"/>
                          <a:ea typeface="Tahoma" panose="020B0604030504040204" pitchFamily="34" charset="0"/>
                          <a:cs typeface="Tahoma" panose="020B0604030504040204" pitchFamily="34" charset="0"/>
                        </a:rPr>
                        <a:t>Maintenance of unqualified audit opinion and improved oversight</a:t>
                      </a:r>
                    </a:p>
                    <a:p>
                      <a:pPr marL="0" indent="0">
                        <a:buFont typeface="Arial" panose="020B0604020202020204" pitchFamily="34" charset="0"/>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000" dirty="0">
                          <a:latin typeface="Tahoma" panose="020B0604030504040204" pitchFamily="34" charset="0"/>
                          <a:ea typeface="Tahoma" panose="020B0604030504040204" pitchFamily="34" charset="0"/>
                          <a:cs typeface="Tahoma" panose="020B0604030504040204" pitchFamily="34" charset="0"/>
                        </a:rPr>
                        <a:t>Reduction</a:t>
                      </a:r>
                      <a:r>
                        <a:rPr lang="en-US" sz="1000" baseline="0" dirty="0">
                          <a:latin typeface="Tahoma" panose="020B0604030504040204" pitchFamily="34" charset="0"/>
                          <a:ea typeface="Tahoma" panose="020B0604030504040204" pitchFamily="34" charset="0"/>
                          <a:cs typeface="Tahoma" panose="020B0604030504040204" pitchFamily="34" charset="0"/>
                        </a:rPr>
                        <a:t> of wasteful, fruitless and irregular expenditure to zero</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Unqualified audit report</a:t>
                      </a:r>
                    </a:p>
                    <a:p>
                      <a:endParaRPr lang="en-US" sz="1000" dirty="0">
                        <a:latin typeface="Tahoma" panose="020B0604030504040204" pitchFamily="34" charset="0"/>
                        <a:ea typeface="Tahoma" panose="020B0604030504040204" pitchFamily="34" charset="0"/>
                        <a:cs typeface="Tahoma" panose="020B0604030504040204" pitchFamily="34" charset="0"/>
                      </a:endParaRP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No irregular expenditure</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Unqualified audit opinion for each year until</a:t>
                      </a:r>
                      <a:r>
                        <a:rPr lang="en-US" sz="1000" baseline="0" dirty="0">
                          <a:latin typeface="Tahoma" panose="020B0604030504040204" pitchFamily="34" charset="0"/>
                          <a:ea typeface="Tahoma" panose="020B0604030504040204" pitchFamily="34" charset="0"/>
                          <a:cs typeface="Tahoma" panose="020B0604030504040204" pitchFamily="34" charset="0"/>
                        </a:rPr>
                        <a:t> 2024/2025</a:t>
                      </a:r>
                    </a:p>
                    <a:p>
                      <a:endParaRPr lang="en-US" sz="1000" baseline="0" dirty="0">
                        <a:latin typeface="Tahoma" panose="020B0604030504040204" pitchFamily="34" charset="0"/>
                        <a:ea typeface="Tahoma" panose="020B0604030504040204" pitchFamily="34" charset="0"/>
                        <a:cs typeface="Tahoma" panose="020B0604030504040204" pitchFamily="34" charset="0"/>
                      </a:endParaRPr>
                    </a:p>
                    <a:p>
                      <a:r>
                        <a:rPr lang="en-US" sz="1000" baseline="0" dirty="0">
                          <a:latin typeface="Tahoma" panose="020B0604030504040204" pitchFamily="34" charset="0"/>
                          <a:ea typeface="Tahoma" panose="020B0604030504040204" pitchFamily="34" charset="0"/>
                          <a:cs typeface="Tahoma" panose="020B0604030504040204" pitchFamily="34" charset="0"/>
                        </a:rPr>
                        <a:t>Zero fruitless, irregular and wasteful expenditure</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70861085"/>
                  </a:ext>
                </a:extLst>
              </a:tr>
              <a:tr h="1132856">
                <a:tc>
                  <a:txBody>
                    <a:bodyPr/>
                    <a:lstStyle/>
                    <a:p>
                      <a:r>
                        <a:rPr lang="en-ZA" sz="1000" dirty="0">
                          <a:effectLst/>
                          <a:latin typeface="Tahoma" panose="020B0604030504040204" pitchFamily="34" charset="0"/>
                          <a:ea typeface="Tahoma" panose="020B0604030504040204" pitchFamily="34" charset="0"/>
                          <a:cs typeface="Tahoma" panose="020B0604030504040204" pitchFamily="34" charset="0"/>
                        </a:rPr>
                        <a:t>Strengthened conflict resolution and legislative reviews to promote and protect</a:t>
                      </a:r>
                      <a:r>
                        <a:rPr lang="en-ZA" sz="1000" baseline="0" dirty="0">
                          <a:effectLst/>
                          <a:latin typeface="Tahoma" panose="020B0604030504040204" pitchFamily="34" charset="0"/>
                          <a:ea typeface="Tahoma" panose="020B0604030504040204" pitchFamily="34" charset="0"/>
                          <a:cs typeface="Tahoma" panose="020B0604030504040204" pitchFamily="34" charset="0"/>
                        </a:rPr>
                        <a:t> cultural, religious and linguistic communities.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Percentage of complaints resolved within the approved turnaround times</a:t>
                      </a: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Percentage and number of legislative reviews conducted</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Reports on Bills such as Customary</a:t>
                      </a:r>
                      <a:r>
                        <a:rPr lang="en-US" sz="1000" baseline="0" dirty="0">
                          <a:latin typeface="Tahoma" panose="020B0604030504040204" pitchFamily="34" charset="0"/>
                          <a:ea typeface="Tahoma" panose="020B0604030504040204" pitchFamily="34" charset="0"/>
                          <a:cs typeface="Tahoma" panose="020B0604030504040204" pitchFamily="34" charset="0"/>
                        </a:rPr>
                        <a:t> Initiation, Muslim marriages, Use of Official Languages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80% of complaints resolved</a:t>
                      </a: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100% of reviewed Bills that are before Parliament</a:t>
                      </a:r>
                    </a:p>
                    <a:p>
                      <a:endParaRPr lang="en-US" sz="1000" dirty="0">
                        <a:latin typeface="Tahoma" panose="020B0604030504040204" pitchFamily="34" charset="0"/>
                        <a:ea typeface="Tahoma" panose="020B0604030504040204" pitchFamily="34" charset="0"/>
                        <a:cs typeface="Tahoma" panose="020B0604030504040204" pitchFamily="34" charset="0"/>
                      </a:endParaRPr>
                    </a:p>
                    <a:p>
                      <a:r>
                        <a:rPr lang="en-US" sz="1000" dirty="0">
                          <a:latin typeface="Tahoma" panose="020B0604030504040204" pitchFamily="34" charset="0"/>
                          <a:ea typeface="Tahoma" panose="020B0604030504040204" pitchFamily="34" charset="0"/>
                          <a:cs typeface="Tahoma" panose="020B0604030504040204" pitchFamily="34" charset="0"/>
                        </a:rPr>
                        <a:t>Number of</a:t>
                      </a:r>
                      <a:r>
                        <a:rPr lang="en-US" sz="1000" baseline="0" dirty="0">
                          <a:latin typeface="Tahoma" panose="020B0604030504040204" pitchFamily="34" charset="0"/>
                          <a:ea typeface="Tahoma" panose="020B0604030504040204" pitchFamily="34" charset="0"/>
                          <a:cs typeface="Tahoma" panose="020B0604030504040204" pitchFamily="34" charset="0"/>
                        </a:rPr>
                        <a:t> municipal metropolitan by – laws reviewed</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555375736"/>
                  </a:ext>
                </a:extLst>
              </a:tr>
              <a:tr h="757380">
                <a:tc>
                  <a:txBody>
                    <a:bodyPr/>
                    <a:lstStyle/>
                    <a:p>
                      <a:r>
                        <a:rPr lang="en-ZA" sz="1000" dirty="0">
                          <a:effectLst/>
                          <a:latin typeface="Tahoma" panose="020B0604030504040204" pitchFamily="34" charset="0"/>
                          <a:ea typeface="Tahoma" panose="020B0604030504040204" pitchFamily="34" charset="0"/>
                          <a:cs typeface="Tahoma" panose="020B0604030504040204" pitchFamily="34" charset="0"/>
                        </a:rPr>
                        <a:t>Effective structured</a:t>
                      </a:r>
                      <a:r>
                        <a:rPr lang="en-ZA" sz="1000" baseline="0" dirty="0">
                          <a:effectLst/>
                          <a:latin typeface="Tahoma" panose="020B0604030504040204" pitchFamily="34" charset="0"/>
                          <a:ea typeface="Tahoma" panose="020B0604030504040204" pitchFamily="34" charset="0"/>
                          <a:cs typeface="Tahoma" panose="020B0604030504040204" pitchFamily="34" charset="0"/>
                        </a:rPr>
                        <a:t> and informed communities on cultural, religious and linguistic rights matters.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Number of engagement s and educational</a:t>
                      </a:r>
                      <a:r>
                        <a:rPr lang="en-US" sz="1000" baseline="0" dirty="0">
                          <a:latin typeface="Tahoma" panose="020B0604030504040204" pitchFamily="34" charset="0"/>
                          <a:ea typeface="Tahoma" panose="020B0604030504040204" pitchFamily="34" charset="0"/>
                          <a:cs typeface="Tahoma" panose="020B0604030504040204" pitchFamily="34" charset="0"/>
                        </a:rPr>
                        <a:t> programmes conducted and community councils structured and organised on CRL rights for the promotion of the objects of the Commission</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Awareness campaigns, Capacity building works and community outreach programmes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Tahoma" panose="020B0604030504040204" pitchFamily="34" charset="0"/>
                          <a:ea typeface="Tahoma" panose="020B0604030504040204" pitchFamily="34" charset="0"/>
                          <a:cs typeface="Tahoma" panose="020B0604030504040204" pitchFamily="34" charset="0"/>
                        </a:rPr>
                        <a:t>250 engagement and education programme conducted with cultural,</a:t>
                      </a:r>
                      <a:r>
                        <a:rPr lang="en-US" sz="1000" baseline="0" dirty="0">
                          <a:latin typeface="Tahoma" panose="020B0604030504040204" pitchFamily="34" charset="0"/>
                          <a:ea typeface="Tahoma" panose="020B0604030504040204" pitchFamily="34" charset="0"/>
                          <a:cs typeface="Tahoma" panose="020B0604030504040204" pitchFamily="34" charset="0"/>
                        </a:rPr>
                        <a:t> </a:t>
                      </a:r>
                      <a:r>
                        <a:rPr lang="en-US" sz="1000" dirty="0">
                          <a:latin typeface="Tahoma" panose="020B0604030504040204" pitchFamily="34" charset="0"/>
                          <a:ea typeface="Tahoma" panose="020B0604030504040204" pitchFamily="34" charset="0"/>
                          <a:cs typeface="Tahoma" panose="020B0604030504040204" pitchFamily="34" charset="0"/>
                        </a:rPr>
                        <a:t>religious and linguistic communities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777937579"/>
                  </a:ext>
                </a:extLst>
              </a:tr>
              <a:tr h="983796">
                <a:tc>
                  <a:txBody>
                    <a:bodyPr/>
                    <a:lstStyle/>
                    <a:p>
                      <a:r>
                        <a:rPr lang="en-ZA" sz="1000" dirty="0">
                          <a:effectLst/>
                          <a:latin typeface="Tahoma" panose="020B0604030504040204" pitchFamily="34" charset="0"/>
                          <a:ea typeface="Tahoma" panose="020B0604030504040204" pitchFamily="34" charset="0"/>
                          <a:cs typeface="Tahoma" panose="020B0604030504040204" pitchFamily="34" charset="0"/>
                        </a:rPr>
                        <a:t>Research recommendations to inform evidence-based</a:t>
                      </a:r>
                      <a:r>
                        <a:rPr lang="en-ZA" sz="1000" baseline="0" dirty="0">
                          <a:effectLst/>
                          <a:latin typeface="Tahoma" panose="020B0604030504040204" pitchFamily="34" charset="0"/>
                          <a:ea typeface="Tahoma" panose="020B0604030504040204" pitchFamily="34" charset="0"/>
                          <a:cs typeface="Tahoma" panose="020B0604030504040204" pitchFamily="34" charset="0"/>
                        </a:rPr>
                        <a:t> policies and sustained resuscitation of diminishing and diminished community heritage</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Number</a:t>
                      </a:r>
                      <a:r>
                        <a:rPr lang="en-US" sz="1000" baseline="0" dirty="0">
                          <a:latin typeface="Tahoma" panose="020B0604030504040204" pitchFamily="34" charset="0"/>
                          <a:ea typeface="Tahoma" panose="020B0604030504040204" pitchFamily="34" charset="0"/>
                          <a:cs typeface="Tahoma" panose="020B0604030504040204" pitchFamily="34" charset="0"/>
                        </a:rPr>
                        <a:t> of research reports with recommendation to organs of state that seeks to influence legislation and policy position</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baseline="0" dirty="0">
                          <a:latin typeface="Tahoma" panose="020B0604030504040204" pitchFamily="34" charset="0"/>
                          <a:ea typeface="Tahoma" panose="020B0604030504040204" pitchFamily="34" charset="0"/>
                          <a:cs typeface="Tahoma" panose="020B0604030504040204" pitchFamily="34" charset="0"/>
                        </a:rPr>
                        <a:t>4 research reports produced per annum</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20 research reports  with recommendations produced.</a:t>
                      </a:r>
                      <a:endParaRPr lang="en-ZA"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223750429"/>
                  </a:ext>
                </a:extLst>
              </a:tr>
              <a:tr h="757380">
                <a:tc>
                  <a:txBody>
                    <a:bodyPr/>
                    <a:lstStyle/>
                    <a:p>
                      <a:r>
                        <a:rPr lang="en-ZA" sz="1000" dirty="0">
                          <a:effectLst/>
                          <a:latin typeface="Tahoma" panose="020B0604030504040204" pitchFamily="34" charset="0"/>
                          <a:ea typeface="Tahoma" panose="020B0604030504040204" pitchFamily="34" charset="0"/>
                          <a:cs typeface="Tahoma" panose="020B0604030504040204" pitchFamily="34" charset="0"/>
                        </a:rPr>
                        <a:t>Intensified</a:t>
                      </a:r>
                      <a:r>
                        <a:rPr lang="en-ZA" sz="1000" baseline="0" dirty="0">
                          <a:effectLst/>
                          <a:latin typeface="Tahoma" panose="020B0604030504040204" pitchFamily="34" charset="0"/>
                          <a:ea typeface="Tahoma" panose="020B0604030504040204" pitchFamily="34" charset="0"/>
                          <a:cs typeface="Tahoma" panose="020B0604030504040204" pitchFamily="34" charset="0"/>
                        </a:rPr>
                        <a:t> communication, marketing and knowledge management systems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Number of reports on communication, Marketing and knowledge management systems produced and implementation</a:t>
                      </a:r>
                      <a:r>
                        <a:rPr lang="en-US" sz="1000" baseline="0" dirty="0">
                          <a:latin typeface="Tahoma" panose="020B0604030504040204" pitchFamily="34" charset="0"/>
                          <a:ea typeface="Tahoma" panose="020B0604030504040204" pitchFamily="34" charset="0"/>
                          <a:cs typeface="Tahoma" panose="020B0604030504040204" pitchFamily="34" charset="0"/>
                        </a:rPr>
                        <a:t> of ICT Governance Framework</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000" dirty="0">
                          <a:latin typeface="Tahoma" panose="020B0604030504040204" pitchFamily="34" charset="0"/>
                          <a:ea typeface="Tahoma" panose="020B0604030504040204" pitchFamily="34" charset="0"/>
                          <a:cs typeface="Tahoma" panose="020B0604030504040204" pitchFamily="34" charset="0"/>
                        </a:rPr>
                        <a:t>4 reports on communication,</a:t>
                      </a:r>
                      <a:r>
                        <a:rPr lang="en-US" sz="1000" baseline="0" dirty="0">
                          <a:latin typeface="Tahoma" panose="020B0604030504040204" pitchFamily="34" charset="0"/>
                          <a:ea typeface="Tahoma" panose="020B0604030504040204" pitchFamily="34" charset="0"/>
                          <a:cs typeface="Tahoma" panose="020B0604030504040204" pitchFamily="34" charset="0"/>
                        </a:rPr>
                        <a:t> marketing and knowledge management systems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Tahoma" panose="020B0604030504040204" pitchFamily="34" charset="0"/>
                          <a:ea typeface="Tahoma" panose="020B0604030504040204" pitchFamily="34" charset="0"/>
                          <a:cs typeface="Tahoma" panose="020B0604030504040204" pitchFamily="34" charset="0"/>
                        </a:rPr>
                        <a:t>20 reports on communications, marketing and knowledge management systems</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147649491"/>
                  </a:ext>
                </a:extLst>
              </a:tr>
            </a:tbl>
          </a:graphicData>
        </a:graphic>
      </p:graphicFrame>
    </p:spTree>
    <p:extLst>
      <p:ext uri="{BB962C8B-B14F-4D97-AF65-F5344CB8AC3E}">
        <p14:creationId xmlns:p14="http://schemas.microsoft.com/office/powerpoint/2010/main" xmlns="" val="76684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lstStyle/>
          <a:p>
            <a:pPr algn="r"/>
            <a:r>
              <a:rPr lang="en-ZA" sz="3200" b="1" dirty="0">
                <a:solidFill>
                  <a:prstClr val="black"/>
                </a:solidFill>
                <a:latin typeface="Tahoma" panose="020B0604030504040204" pitchFamily="34" charset="0"/>
                <a:ea typeface="Tahoma" panose="020B0604030504040204" pitchFamily="34" charset="0"/>
                <a:cs typeface="Tahoma" panose="020B0604030504040204" pitchFamily="34" charset="0"/>
              </a:rPr>
              <a:t>Annual Performance Plan 2022/23</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455482" y="1844824"/>
            <a:ext cx="4100621" cy="3888432"/>
          </a:xfrm>
        </p:spPr>
        <p:txBody>
          <a:bodyPr>
            <a:normAutofit/>
          </a:bodyPr>
          <a:lstStyle/>
          <a:p>
            <a:pPr marL="0" lvl="1" indent="0">
              <a:buNone/>
            </a:pP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Programmes Supporting Implementation of Strategy</a:t>
            </a: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1" indent="0">
              <a:buNone/>
            </a:pPr>
            <a:endParaRPr lang="en-ZA" sz="2000" dirty="0"/>
          </a:p>
        </p:txBody>
      </p:sp>
      <p:pic>
        <p:nvPicPr>
          <p:cNvPr id="9" name="Content Placeholder 8">
            <a:extLst>
              <a:ext uri="{FF2B5EF4-FFF2-40B4-BE49-F238E27FC236}">
                <a16:creationId xmlns:a16="http://schemas.microsoft.com/office/drawing/2014/main" xmlns="" id="{1B8C9998-7703-4E2F-BD81-625F7A341EB5}"/>
              </a:ext>
            </a:extLst>
          </p:cNvPr>
          <p:cNvPicPr>
            <a:picLocks noGrp="1" noChangeAspect="1"/>
          </p:cNvPicPr>
          <p:nvPr>
            <p:ph sz="half" idx="1"/>
          </p:nvPr>
        </p:nvPicPr>
        <p:blipFill>
          <a:blip r:embed="rId2" cstate="print"/>
          <a:stretch>
            <a:fillRect/>
          </a:stretch>
        </p:blipFill>
        <p:spPr>
          <a:xfrm>
            <a:off x="281609" y="1844824"/>
            <a:ext cx="4214191" cy="367240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2872952011"/>
              </p:ext>
            </p:extLst>
          </p:nvPr>
        </p:nvGraphicFramePr>
        <p:xfrm>
          <a:off x="4495800" y="2414776"/>
          <a:ext cx="4060304" cy="3036284"/>
        </p:xfrm>
        <a:graphic>
          <a:graphicData uri="http://schemas.openxmlformats.org/drawingml/2006/table">
            <a:tbl>
              <a:tblPr firstRow="1" bandRow="1">
                <a:tableStyleId>{7DF18680-E054-41AD-8BC1-D1AEF772440D}</a:tableStyleId>
              </a:tblPr>
              <a:tblGrid>
                <a:gridCol w="448416">
                  <a:extLst>
                    <a:ext uri="{9D8B030D-6E8A-4147-A177-3AD203B41FA5}">
                      <a16:colId xmlns:a16="http://schemas.microsoft.com/office/drawing/2014/main" xmlns="" val="3743187940"/>
                    </a:ext>
                  </a:extLst>
                </a:gridCol>
                <a:gridCol w="1494720">
                  <a:extLst>
                    <a:ext uri="{9D8B030D-6E8A-4147-A177-3AD203B41FA5}">
                      <a16:colId xmlns:a16="http://schemas.microsoft.com/office/drawing/2014/main" xmlns="" val="2277553620"/>
                    </a:ext>
                  </a:extLst>
                </a:gridCol>
                <a:gridCol w="2117168">
                  <a:extLst>
                    <a:ext uri="{9D8B030D-6E8A-4147-A177-3AD203B41FA5}">
                      <a16:colId xmlns:a16="http://schemas.microsoft.com/office/drawing/2014/main" xmlns="" val="1217523545"/>
                    </a:ext>
                  </a:extLst>
                </a:gridCol>
              </a:tblGrid>
              <a:tr h="505939">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No</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Programme Numbers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Programme</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name</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814102096"/>
                  </a:ext>
                </a:extLst>
              </a:tr>
              <a:tr h="689324">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1</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Programme 1</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Administration: Organisation Development and Support Services (AODSS</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29193803"/>
                  </a:ext>
                </a:extLst>
              </a:tr>
              <a:tr h="446416">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2</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Programme 2</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Legal Services and Conflict Resolution (LSCR)</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716706253"/>
                  </a:ext>
                </a:extLst>
              </a:tr>
              <a:tr h="446416">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3</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Programme 3</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Public Engagement and Education (PEE)</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603887574"/>
                  </a:ext>
                </a:extLst>
              </a:tr>
              <a:tr h="446416">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4</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Programme 4</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Research and Policy Development (RPD)</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064114175"/>
                  </a:ext>
                </a:extLst>
              </a:tr>
              <a:tr h="446416">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5</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Programme</a:t>
                      </a:r>
                      <a:r>
                        <a:rPr lang="en-US" sz="1200" b="0" baseline="0" dirty="0">
                          <a:latin typeface="Tahoma" panose="020B0604030504040204" pitchFamily="34" charset="0"/>
                          <a:ea typeface="Tahoma" panose="020B0604030504040204" pitchFamily="34" charset="0"/>
                          <a:cs typeface="Tahoma" panose="020B0604030504040204" pitchFamily="34" charset="0"/>
                        </a:rPr>
                        <a:t> 5</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0" dirty="0">
                          <a:latin typeface="Tahoma" panose="020B0604030504040204" pitchFamily="34" charset="0"/>
                          <a:ea typeface="Tahoma" panose="020B0604030504040204" pitchFamily="34" charset="0"/>
                          <a:cs typeface="Tahoma" panose="020B0604030504040204" pitchFamily="34" charset="0"/>
                        </a:rPr>
                        <a:t>Communication, Marketing, IT and Linkages (CMIL)</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535270830"/>
                  </a:ext>
                </a:extLst>
              </a:tr>
            </a:tbl>
          </a:graphicData>
        </a:graphic>
      </p:graphicFrame>
    </p:spTree>
    <p:extLst>
      <p:ext uri="{BB962C8B-B14F-4D97-AF65-F5344CB8AC3E}">
        <p14:creationId xmlns:p14="http://schemas.microsoft.com/office/powerpoint/2010/main" xmlns="" val="271682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normAutofit fontScale="90000"/>
          </a:bodyPr>
          <a:lstStyle/>
          <a:p>
            <a:pPr algn="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Programme 1: Administration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Outcomes, Outputs, Output Indicators and Annual Targets</a:t>
            </a:r>
            <a:endParaRPr lang="en-ZA"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39973892"/>
              </p:ext>
            </p:extLst>
          </p:nvPr>
        </p:nvGraphicFramePr>
        <p:xfrm>
          <a:off x="251520" y="1916832"/>
          <a:ext cx="8538120" cy="3768431"/>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xmlns="" val="4172781521"/>
                    </a:ext>
                  </a:extLst>
                </a:gridCol>
                <a:gridCol w="3456384">
                  <a:extLst>
                    <a:ext uri="{9D8B030D-6E8A-4147-A177-3AD203B41FA5}">
                      <a16:colId xmlns:a16="http://schemas.microsoft.com/office/drawing/2014/main" xmlns="" val="2972132809"/>
                    </a:ext>
                  </a:extLst>
                </a:gridCol>
                <a:gridCol w="1872208">
                  <a:extLst>
                    <a:ext uri="{9D8B030D-6E8A-4147-A177-3AD203B41FA5}">
                      <a16:colId xmlns:a16="http://schemas.microsoft.com/office/drawing/2014/main" xmlns="" val="2744049022"/>
                    </a:ext>
                  </a:extLst>
                </a:gridCol>
                <a:gridCol w="1769368">
                  <a:extLst>
                    <a:ext uri="{9D8B030D-6E8A-4147-A177-3AD203B41FA5}">
                      <a16:colId xmlns:a16="http://schemas.microsoft.com/office/drawing/2014/main" xmlns="" val="1137738921"/>
                    </a:ext>
                  </a:extLst>
                </a:gridCol>
              </a:tblGrid>
              <a:tr h="624107">
                <a:tc>
                  <a:txBody>
                    <a:bodyPr/>
                    <a:lstStyle/>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Outcomes </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Annual</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Targets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339222171"/>
                  </a:ext>
                </a:extLst>
              </a:tr>
              <a:tr h="628015">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ahoma" panose="020B0604030504040204" pitchFamily="34" charset="0"/>
                          <a:ea typeface="Tahoma" panose="020B0604030504040204" pitchFamily="34" charset="0"/>
                          <a:cs typeface="Tahoma" panose="020B0604030504040204" pitchFamily="34" charset="0"/>
                        </a:rPr>
                        <a:t>1.</a:t>
                      </a:r>
                      <a:r>
                        <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Good corporate governance, sound financial management and administrative support in line with legislation</a:t>
                      </a:r>
                      <a:r>
                        <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ZA"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Reports and recommendations for increased oversight, reporting, evaluation and coordination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4 output indicators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4 Annual targets</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671572588"/>
                  </a:ext>
                </a:extLst>
              </a:tr>
              <a:tr h="628015">
                <a:tc vMerge="1">
                  <a:txBody>
                    <a:bodyPr/>
                    <a:lstStyle/>
                    <a:p>
                      <a:endParaRPr lang="en-ZA" sz="1200" b="1"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 performance agreement aligned to strategy and structure</a:t>
                      </a:r>
                      <a:r>
                        <a:rPr lang="en-US" sz="1200" baseline="0" dirty="0">
                          <a:latin typeface="Tahoma" panose="020B0604030504040204" pitchFamily="34" charset="0"/>
                          <a:ea typeface="Tahoma" panose="020B0604030504040204" pitchFamily="34" charset="0"/>
                          <a:cs typeface="Tahoma" panose="020B0604030504040204" pitchFamily="34" charset="0"/>
                        </a:rPr>
                        <a:t> of the Commission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output indicator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Annual</a:t>
                      </a:r>
                      <a:r>
                        <a:rPr lang="en-US" sz="1200" baseline="0" dirty="0">
                          <a:latin typeface="Tahoma" panose="020B0604030504040204" pitchFamily="34" charset="0"/>
                          <a:ea typeface="Tahoma" panose="020B0604030504040204" pitchFamily="34" charset="0"/>
                          <a:cs typeface="Tahoma" panose="020B0604030504040204" pitchFamily="34" charset="0"/>
                        </a:rPr>
                        <a:t> target</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122539384"/>
                  </a:ext>
                </a:extLst>
              </a:tr>
              <a:tr h="624107">
                <a:tc vMerge="1">
                  <a:txBody>
                    <a:bodyPr/>
                    <a:lstStyle/>
                    <a:p>
                      <a:endParaRPr lang="en-ZA" sz="1200" b="1"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 workplace skills development plan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indicator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Annual target</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073444017"/>
                  </a:ext>
                </a:extLst>
              </a:tr>
              <a:tr h="628015">
                <a:tc vMerge="1">
                  <a:txBody>
                    <a:bodyPr/>
                    <a:lstStyle/>
                    <a:p>
                      <a:endParaRPr lang="en-ZA" sz="1200" b="1"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 and effective internal controls to resolved internal and external audit findings</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indicator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Annual Target</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964860080"/>
                  </a:ext>
                </a:extLst>
              </a:tr>
              <a:tr h="624107">
                <a:tc vMerge="1">
                  <a:txBody>
                    <a:bodyPr/>
                    <a:lstStyle/>
                    <a:p>
                      <a:endParaRPr lang="en-ZA" sz="1200" b="1"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a:t>
                      </a:r>
                      <a:r>
                        <a:rPr lang="en-US" sz="1200" baseline="0" dirty="0">
                          <a:latin typeface="Tahoma" panose="020B0604030504040204" pitchFamily="34" charset="0"/>
                          <a:ea typeface="Tahoma" panose="020B0604030504040204" pitchFamily="34" charset="0"/>
                          <a:cs typeface="Tahoma" panose="020B0604030504040204" pitchFamily="34" charset="0"/>
                        </a:rPr>
                        <a:t> on risk management strategies implemented</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a:t>
                      </a:r>
                      <a:r>
                        <a:rPr lang="en-US" sz="1200" baseline="0" dirty="0">
                          <a:latin typeface="Tahoma" panose="020B0604030504040204" pitchFamily="34" charset="0"/>
                          <a:ea typeface="Tahoma" panose="020B0604030504040204" pitchFamily="34" charset="0"/>
                          <a:cs typeface="Tahoma" panose="020B0604030504040204" pitchFamily="34" charset="0"/>
                        </a:rPr>
                        <a:t> indicator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1 Annual target</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657790675"/>
                  </a:ext>
                </a:extLst>
              </a:tr>
            </a:tbl>
          </a:graphicData>
        </a:graphic>
      </p:graphicFrame>
    </p:spTree>
    <p:extLst>
      <p:ext uri="{BB962C8B-B14F-4D97-AF65-F5344CB8AC3E}">
        <p14:creationId xmlns:p14="http://schemas.microsoft.com/office/powerpoint/2010/main" xmlns="" val="367137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r"/>
            <a:r>
              <a:rPr lang="en-US" sz="2900" dirty="0">
                <a:solidFill>
                  <a:prstClr val="black"/>
                </a:solidFill>
                <a:latin typeface="Tahoma" panose="020B0604030504040204" pitchFamily="34" charset="0"/>
                <a:ea typeface="Tahoma" panose="020B0604030504040204" pitchFamily="34" charset="0"/>
                <a:cs typeface="Tahoma" panose="020B0604030504040204" pitchFamily="34" charset="0"/>
              </a:rPr>
              <a:t>Medium Term Performance Targets</a:t>
            </a:r>
            <a:br>
              <a:rPr lang="en-US" sz="29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Programme 1: Administration</a:t>
            </a:r>
            <a:r>
              <a:rPr lang="en-US" sz="29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29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…continues</a:t>
            </a:r>
            <a:endParaRPr lang="en-ZA" sz="2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66758173"/>
              </p:ext>
            </p:extLst>
          </p:nvPr>
        </p:nvGraphicFramePr>
        <p:xfrm>
          <a:off x="251520" y="1916832"/>
          <a:ext cx="8352930" cy="3792903"/>
        </p:xfrm>
        <a:graphic>
          <a:graphicData uri="http://schemas.openxmlformats.org/drawingml/2006/table">
            <a:tbl>
              <a:tblPr firstRow="1" bandRow="1">
                <a:tableStyleId>{5C22544A-7EE6-4342-B048-85BDC9FD1C3A}</a:tableStyleId>
              </a:tblPr>
              <a:tblGrid>
                <a:gridCol w="1456016">
                  <a:extLst>
                    <a:ext uri="{9D8B030D-6E8A-4147-A177-3AD203B41FA5}">
                      <a16:colId xmlns:a16="http://schemas.microsoft.com/office/drawing/2014/main" xmlns="" val="3492083164"/>
                    </a:ext>
                  </a:extLst>
                </a:gridCol>
                <a:gridCol w="1885156">
                  <a:extLst>
                    <a:ext uri="{9D8B030D-6E8A-4147-A177-3AD203B41FA5}">
                      <a16:colId xmlns:a16="http://schemas.microsoft.com/office/drawing/2014/main" xmlns="" val="3329965000"/>
                    </a:ext>
                  </a:extLst>
                </a:gridCol>
                <a:gridCol w="1670586">
                  <a:extLst>
                    <a:ext uri="{9D8B030D-6E8A-4147-A177-3AD203B41FA5}">
                      <a16:colId xmlns:a16="http://schemas.microsoft.com/office/drawing/2014/main" xmlns="" val="1343163292"/>
                    </a:ext>
                  </a:extLst>
                </a:gridCol>
                <a:gridCol w="1670586">
                  <a:extLst>
                    <a:ext uri="{9D8B030D-6E8A-4147-A177-3AD203B41FA5}">
                      <a16:colId xmlns:a16="http://schemas.microsoft.com/office/drawing/2014/main" xmlns="" val="760128379"/>
                    </a:ext>
                  </a:extLst>
                </a:gridCol>
                <a:gridCol w="1670586">
                  <a:extLst>
                    <a:ext uri="{9D8B030D-6E8A-4147-A177-3AD203B41FA5}">
                      <a16:colId xmlns:a16="http://schemas.microsoft.com/office/drawing/2014/main" xmlns="" val="3909112745"/>
                    </a:ext>
                  </a:extLst>
                </a:gridCol>
              </a:tblGrid>
              <a:tr h="296979">
                <a:tc rowSpan="2">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gridSpan="3">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Medium</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Term Targets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835377565"/>
                  </a:ext>
                </a:extLst>
              </a:tr>
              <a:tr h="296979">
                <a:tc vMerge="1">
                  <a:txBody>
                    <a:bodyPr/>
                    <a:lstStyle/>
                    <a:p>
                      <a:endParaRPr lang="en-ZA" dirty="0"/>
                    </a:p>
                  </a:txBody>
                  <a:tcPr/>
                </a:tc>
                <a:tc vMerge="1">
                  <a:txBody>
                    <a:bodyPr/>
                    <a:lstStyle/>
                    <a:p>
                      <a:endParaRPr lang="en-ZA" dirty="0"/>
                    </a:p>
                  </a:txBody>
                  <a:tcPr/>
                </a:tc>
                <a:tc>
                  <a:txBody>
                    <a:bodyPr/>
                    <a:lstStyle/>
                    <a:p>
                      <a:r>
                        <a:rPr lang="en-ZA" sz="1400" b="1" dirty="0">
                          <a:solidFill>
                            <a:schemeClr val="tx1"/>
                          </a:solidFill>
                          <a:latin typeface="Tahoma" panose="020B0604030504040204" pitchFamily="34" charset="0"/>
                          <a:ea typeface="Tahoma" panose="020B0604030504040204" pitchFamily="34" charset="0"/>
                          <a:cs typeface="Tahoma" panose="020B0604030504040204" pitchFamily="34" charset="0"/>
                        </a:rPr>
                        <a:t>2022/2023</a:t>
                      </a:r>
                    </a:p>
                  </a:txBody>
                  <a:tcPr>
                    <a:solidFill>
                      <a:schemeClr val="accent1"/>
                    </a:solidFill>
                  </a:tcPr>
                </a:tc>
                <a:tc>
                  <a:txBody>
                    <a:bodyP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2023/2024</a:t>
                      </a:r>
                      <a:endParaRPr lang="en-ZA"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solidFill>
                  </a:tcPr>
                </a:tc>
                <a:tc>
                  <a:txBody>
                    <a:bodyP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2024/2024</a:t>
                      </a:r>
                      <a:endParaRPr lang="en-ZA"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solidFill>
                  </a:tcPr>
                </a:tc>
                <a:extLst>
                  <a:ext uri="{0D108BD9-81ED-4DB2-BD59-A6C34878D82A}">
                    <a16:rowId xmlns:a16="http://schemas.microsoft.com/office/drawing/2014/main" xmlns="" val="2498099215"/>
                  </a:ext>
                </a:extLst>
              </a:tr>
              <a:tr h="115822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Reports and recommendations for increased oversight, reporting, evaluation and coordination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recommendations from Plenary and oversight Committee meetings held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8 recommendations made from Plenary</a:t>
                      </a:r>
                      <a:r>
                        <a:rPr lang="en-US" sz="1200" baseline="0" dirty="0">
                          <a:latin typeface="Tahoma" panose="020B0604030504040204" pitchFamily="34" charset="0"/>
                          <a:ea typeface="Tahoma" panose="020B0604030504040204" pitchFamily="34" charset="0"/>
                          <a:cs typeface="Tahoma" panose="020B0604030504040204" pitchFamily="34" charset="0"/>
                        </a:rPr>
                        <a:t> and oversight committee  meetings held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 recommendations made from Plenary and oversight committee  meetings held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 recommendations made from Plenary and oversight committee  meetings held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172667142"/>
                  </a:ext>
                </a:extLst>
              </a:tr>
              <a:tr h="623657">
                <a:tc vMerge="1">
                  <a:txBody>
                    <a:bodyPr/>
                    <a:lstStyle/>
                    <a:p>
                      <a:endParaRPr lang="en-ZA" sz="1200"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quarterly performance reports reviewed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4 reviewed quarterly performance reports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reviewed quarterly performance reports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reviewed quarterly performance reports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808746876"/>
                  </a:ext>
                </a:extLst>
              </a:tr>
              <a:tr h="623657">
                <a:tc vMerge="1">
                  <a:txBody>
                    <a:bodyPr/>
                    <a:lstStyle/>
                    <a:p>
                      <a:endParaRPr lang="en-ZA" sz="1200"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quarterly financial statement reviewed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4 quarterly</a:t>
                      </a:r>
                      <a:r>
                        <a:rPr lang="en-US" sz="1200" baseline="0" dirty="0">
                          <a:latin typeface="Tahoma" panose="020B0604030504040204" pitchFamily="34" charset="0"/>
                          <a:ea typeface="Tahoma" panose="020B0604030504040204" pitchFamily="34" charset="0"/>
                          <a:cs typeface="Tahoma" panose="020B0604030504040204" pitchFamily="34" charset="0"/>
                        </a:rPr>
                        <a:t> financial statement reviewed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quarterly financial statement reviewed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quarterly financial statement reviewed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5627758"/>
                  </a:ext>
                </a:extLst>
              </a:tr>
              <a:tr h="744923">
                <a:tc vMerge="1">
                  <a:txBody>
                    <a:bodyPr/>
                    <a:lstStyle/>
                    <a:p>
                      <a:endParaRPr lang="en-ZA" sz="1200" dirty="0">
                        <a:latin typeface="Arial Body"/>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quarterly internal audit reports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4 quarterly internal audit reports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quarterly internal audit reports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quarterly internal audit reports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49208560"/>
                  </a:ext>
                </a:extLst>
              </a:tr>
            </a:tbl>
          </a:graphicData>
        </a:graphic>
      </p:graphicFrame>
    </p:spTree>
    <p:extLst>
      <p:ext uri="{BB962C8B-B14F-4D97-AF65-F5344CB8AC3E}">
        <p14:creationId xmlns:p14="http://schemas.microsoft.com/office/powerpoint/2010/main" xmlns="" val="1815509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p:spPr>
        <p:txBody>
          <a:bodyPr>
            <a:normAutofit fontScale="90000"/>
          </a:bodyPr>
          <a:lstStyle/>
          <a:p>
            <a:pPr algn="r"/>
            <a:r>
              <a:rPr lang="en-US" sz="3200" dirty="0">
                <a:solidFill>
                  <a:prstClr val="black"/>
                </a:solidFill>
                <a:latin typeface="Arial Body"/>
              </a:rPr>
              <a:t/>
            </a:r>
            <a:br>
              <a:rPr lang="en-US" sz="3200" dirty="0">
                <a:solidFill>
                  <a:prstClr val="black"/>
                </a:solidFill>
                <a:latin typeface="Arial Body"/>
              </a:rPr>
            </a:br>
            <a:r>
              <a:rPr lang="en-US" sz="3200" dirty="0">
                <a:solidFill>
                  <a:prstClr val="black"/>
                </a:solidFill>
                <a:latin typeface="Arial Body"/>
              </a:rPr>
              <a:t>Medium Term Performance Targets</a:t>
            </a:r>
            <a:br>
              <a:rPr lang="en-US" sz="3200" dirty="0">
                <a:solidFill>
                  <a:prstClr val="black"/>
                </a:solidFill>
                <a:latin typeface="Arial Body"/>
              </a:rPr>
            </a:br>
            <a:r>
              <a:rPr lang="en-US" sz="3100" dirty="0">
                <a:solidFill>
                  <a:prstClr val="black"/>
                </a:solidFill>
                <a:latin typeface="Arial Body"/>
              </a:rPr>
              <a:t>Programme: Administration</a:t>
            </a:r>
            <a:r>
              <a:rPr lang="en-US" sz="3200" dirty="0">
                <a:solidFill>
                  <a:prstClr val="black"/>
                </a:solidFill>
                <a:latin typeface="Arial Body"/>
              </a:rPr>
              <a:t/>
            </a:r>
            <a:br>
              <a:rPr lang="en-US" sz="3200" dirty="0">
                <a:solidFill>
                  <a:prstClr val="black"/>
                </a:solidFill>
                <a:latin typeface="Arial Body"/>
              </a:rPr>
            </a:b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487612714"/>
              </p:ext>
            </p:extLst>
          </p:nvPr>
        </p:nvGraphicFramePr>
        <p:xfrm>
          <a:off x="179512" y="1340768"/>
          <a:ext cx="8568952" cy="4616192"/>
        </p:xfrm>
        <a:graphic>
          <a:graphicData uri="http://schemas.openxmlformats.org/drawingml/2006/table">
            <a:tbl>
              <a:tblPr firstRow="1" bandRow="1">
                <a:tableStyleId>{5C22544A-7EE6-4342-B048-85BDC9FD1C3A}</a:tableStyleId>
              </a:tblPr>
              <a:tblGrid>
                <a:gridCol w="1684494">
                  <a:extLst>
                    <a:ext uri="{9D8B030D-6E8A-4147-A177-3AD203B41FA5}">
                      <a16:colId xmlns:a16="http://schemas.microsoft.com/office/drawing/2014/main" xmlns="" val="1494155367"/>
                    </a:ext>
                  </a:extLst>
                </a:gridCol>
                <a:gridCol w="1743088">
                  <a:extLst>
                    <a:ext uri="{9D8B030D-6E8A-4147-A177-3AD203B41FA5}">
                      <a16:colId xmlns:a16="http://schemas.microsoft.com/office/drawing/2014/main" xmlns="" val="3829634635"/>
                    </a:ext>
                  </a:extLst>
                </a:gridCol>
                <a:gridCol w="1713790">
                  <a:extLst>
                    <a:ext uri="{9D8B030D-6E8A-4147-A177-3AD203B41FA5}">
                      <a16:colId xmlns:a16="http://schemas.microsoft.com/office/drawing/2014/main" xmlns="" val="413451419"/>
                    </a:ext>
                  </a:extLst>
                </a:gridCol>
                <a:gridCol w="1713790">
                  <a:extLst>
                    <a:ext uri="{9D8B030D-6E8A-4147-A177-3AD203B41FA5}">
                      <a16:colId xmlns:a16="http://schemas.microsoft.com/office/drawing/2014/main" xmlns="" val="2874966291"/>
                    </a:ext>
                  </a:extLst>
                </a:gridCol>
                <a:gridCol w="1713790">
                  <a:extLst>
                    <a:ext uri="{9D8B030D-6E8A-4147-A177-3AD203B41FA5}">
                      <a16:colId xmlns:a16="http://schemas.microsoft.com/office/drawing/2014/main" xmlns="" val="1504262175"/>
                    </a:ext>
                  </a:extLst>
                </a:gridCol>
              </a:tblGrid>
              <a:tr h="288032">
                <a:tc rowSpan="2">
                  <a:txBody>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ZA"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gridSpan="3">
                  <a:txBody>
                    <a:bodyPr/>
                    <a:lstStyle/>
                    <a:p>
                      <a:pPr algn="ct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Medium</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Term Targets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85450130"/>
                  </a:ext>
                </a:extLst>
              </a:tr>
              <a:tr h="288032">
                <a:tc vMerge="1">
                  <a:txBody>
                    <a:bodyPr/>
                    <a:lstStyle/>
                    <a:p>
                      <a:endParaRPr lang="en-ZA" dirty="0"/>
                    </a:p>
                  </a:txBody>
                  <a:tcPr/>
                </a:tc>
                <a:tc vMerge="1">
                  <a:txBody>
                    <a:bodyPr/>
                    <a:lstStyle/>
                    <a:p>
                      <a:endParaRPr lang="en-ZA" dirty="0"/>
                    </a:p>
                  </a:txBody>
                  <a:tcPr/>
                </a:tc>
                <a:tc>
                  <a:txBody>
                    <a:bodyPr/>
                    <a:lstStyle/>
                    <a:p>
                      <a:r>
                        <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rPr>
                        <a:t>2022/20</a:t>
                      </a:r>
                    </a:p>
                  </a:txBody>
                  <a:tcPr>
                    <a:solidFill>
                      <a:schemeClr val="accent1"/>
                    </a:solidFill>
                  </a:tcPr>
                </a:tc>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2022/2023</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solidFill>
                  </a:tcPr>
                </a:tc>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2023/2024</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solidFill>
                  </a:tcPr>
                </a:tc>
                <a:extLst>
                  <a:ext uri="{0D108BD9-81ED-4DB2-BD59-A6C34878D82A}">
                    <a16:rowId xmlns:a16="http://schemas.microsoft.com/office/drawing/2014/main" xmlns="" val="218470976"/>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 performance agreements aligned to</a:t>
                      </a:r>
                      <a:r>
                        <a:rPr lang="en-US" sz="1200" baseline="0" dirty="0">
                          <a:latin typeface="Tahoma" panose="020B0604030504040204" pitchFamily="34" charset="0"/>
                          <a:ea typeface="Tahoma" panose="020B0604030504040204" pitchFamily="34" charset="0"/>
                          <a:cs typeface="Tahoma" panose="020B0604030504040204" pitchFamily="34" charset="0"/>
                        </a:rPr>
                        <a:t> the strategy and the structure of the Commission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Percentage of approved performance agreement aligned</a:t>
                      </a:r>
                      <a:r>
                        <a:rPr lang="en-US" sz="1200" baseline="0" dirty="0">
                          <a:latin typeface="Tahoma" panose="020B0604030504040204" pitchFamily="34" charset="0"/>
                          <a:ea typeface="Tahoma" panose="020B0604030504040204" pitchFamily="34" charset="0"/>
                          <a:cs typeface="Tahoma" panose="020B0604030504040204" pitchFamily="34" charset="0"/>
                        </a:rPr>
                        <a:t> to the strategy and the structure of the Commission annually</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a:latin typeface="Tahoma" panose="020B0604030504040204" pitchFamily="34" charset="0"/>
                          <a:ea typeface="Tahoma" panose="020B0604030504040204" pitchFamily="34" charset="0"/>
                          <a:cs typeface="Tahoma" panose="020B0604030504040204" pitchFamily="34" charset="0"/>
                        </a:rPr>
                        <a:t>100% </a:t>
                      </a:r>
                      <a:r>
                        <a:rPr lang="en-US" sz="1200" dirty="0">
                          <a:latin typeface="Tahoma" panose="020B0604030504040204" pitchFamily="34" charset="0"/>
                          <a:ea typeface="Tahoma" panose="020B0604030504040204" pitchFamily="34" charset="0"/>
                          <a:cs typeface="Tahoma" panose="020B0604030504040204" pitchFamily="34" charset="0"/>
                        </a:rPr>
                        <a:t>approved annual performance agreements aligned to the strategy and structure of the Commission annually</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approved annual performance agreements aligned to the strategy and structure of the Commission annually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approved annual performance agreements aligned to the strategy and structure of the Commission annually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80734770"/>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 workplace skills development plan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Percentage of the workplace skills</a:t>
                      </a:r>
                      <a:r>
                        <a:rPr lang="en-US" sz="1200" baseline="0" dirty="0">
                          <a:latin typeface="Tahoma" panose="020B0604030504040204" pitchFamily="34" charset="0"/>
                          <a:ea typeface="Tahoma" panose="020B0604030504040204" pitchFamily="34" charset="0"/>
                          <a:cs typeface="Tahoma" panose="020B0604030504040204" pitchFamily="34" charset="0"/>
                        </a:rPr>
                        <a:t> development plan implemented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a:latin typeface="Tahoma" panose="020B0604030504040204" pitchFamily="34" charset="0"/>
                          <a:ea typeface="Tahoma" panose="020B0604030504040204" pitchFamily="34" charset="0"/>
                          <a:cs typeface="Tahoma" panose="020B0604030504040204" pitchFamily="34" charset="0"/>
                        </a:rPr>
                        <a:t>100% </a:t>
                      </a:r>
                      <a:r>
                        <a:rPr lang="en-US" sz="1200" dirty="0">
                          <a:latin typeface="Tahoma" panose="020B0604030504040204" pitchFamily="34" charset="0"/>
                          <a:ea typeface="Tahoma" panose="020B0604030504040204" pitchFamily="34" charset="0"/>
                          <a:cs typeface="Tahoma" panose="020B0604030504040204" pitchFamily="34" charset="0"/>
                        </a:rPr>
                        <a:t>workplace skills development plan implemented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workplace skills development plan implemented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workplace skills development plan implemented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904840109"/>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Approved</a:t>
                      </a:r>
                      <a:r>
                        <a:rPr lang="en-US" sz="1200" baseline="0" dirty="0">
                          <a:latin typeface="Tahoma" panose="020B0604030504040204" pitchFamily="34" charset="0"/>
                          <a:ea typeface="Tahoma" panose="020B0604030504040204" pitchFamily="34" charset="0"/>
                          <a:cs typeface="Tahoma" panose="020B0604030504040204" pitchFamily="34" charset="0"/>
                        </a:rPr>
                        <a:t> and effective internal controls to resolve internal and external audit findings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Percentage of queries on internal and external audit findings resolved annually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a:latin typeface="Tahoma" panose="020B0604030504040204" pitchFamily="34" charset="0"/>
                          <a:ea typeface="Tahoma" panose="020B0604030504040204" pitchFamily="34" charset="0"/>
                          <a:cs typeface="Tahoma" panose="020B0604030504040204" pitchFamily="34" charset="0"/>
                        </a:rPr>
                        <a:t>100% </a:t>
                      </a:r>
                      <a:r>
                        <a:rPr lang="en-US" sz="1200" dirty="0">
                          <a:latin typeface="Tahoma" panose="020B0604030504040204" pitchFamily="34" charset="0"/>
                          <a:ea typeface="Tahoma" panose="020B0604030504040204" pitchFamily="34" charset="0"/>
                          <a:cs typeface="Tahoma" panose="020B0604030504040204" pitchFamily="34" charset="0"/>
                        </a:rPr>
                        <a:t>of all queries on internal and external audit findings resolved annually</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all queries on internal and external audit findings resolved annually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100%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all queries on internal and external audit findings resolved annually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113560245"/>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 on risk management strategies implemented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reports on implemented risk management strategy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b="1"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reports on implemented risk management strategies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reports on implemented risk management strategies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reports on implemented risk management strategies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927383570"/>
                  </a:ext>
                </a:extLst>
              </a:tr>
            </a:tbl>
          </a:graphicData>
        </a:graphic>
      </p:graphicFrame>
    </p:spTree>
    <p:extLst>
      <p:ext uri="{BB962C8B-B14F-4D97-AF65-F5344CB8AC3E}">
        <p14:creationId xmlns:p14="http://schemas.microsoft.com/office/powerpoint/2010/main" xmlns="" val="265963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normAutofit fontScale="90000"/>
          </a:bodyPr>
          <a:lstStyle/>
          <a:p>
            <a:pPr algn="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Programme 2: Legal Services and Conflict Resolution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Outcomes, Outputs, Output Indicators and Annual Targets</a:t>
            </a:r>
            <a:endParaRPr lang="en-ZA"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09037409"/>
              </p:ext>
            </p:extLst>
          </p:nvPr>
        </p:nvGraphicFramePr>
        <p:xfrm>
          <a:off x="467544" y="1844675"/>
          <a:ext cx="8219256" cy="4258141"/>
        </p:xfrm>
        <a:graphic>
          <a:graphicData uri="http://schemas.openxmlformats.org/drawingml/2006/table">
            <a:tbl>
              <a:tblPr firstRow="1" bandRow="1">
                <a:tableStyleId>{F5AB1C69-6EDB-4FF4-983F-18BD219EF322}</a:tableStyleId>
              </a:tblPr>
              <a:tblGrid>
                <a:gridCol w="1440160">
                  <a:extLst>
                    <a:ext uri="{9D8B030D-6E8A-4147-A177-3AD203B41FA5}">
                      <a16:colId xmlns:a16="http://schemas.microsoft.com/office/drawing/2014/main" xmlns="" val="1297650461"/>
                    </a:ext>
                  </a:extLst>
                </a:gridCol>
                <a:gridCol w="2160240">
                  <a:extLst>
                    <a:ext uri="{9D8B030D-6E8A-4147-A177-3AD203B41FA5}">
                      <a16:colId xmlns:a16="http://schemas.microsoft.com/office/drawing/2014/main" xmlns="" val="2880553441"/>
                    </a:ext>
                  </a:extLst>
                </a:gridCol>
                <a:gridCol w="2016224">
                  <a:extLst>
                    <a:ext uri="{9D8B030D-6E8A-4147-A177-3AD203B41FA5}">
                      <a16:colId xmlns:a16="http://schemas.microsoft.com/office/drawing/2014/main" xmlns="" val="3338561721"/>
                    </a:ext>
                  </a:extLst>
                </a:gridCol>
                <a:gridCol w="2602632">
                  <a:extLst>
                    <a:ext uri="{9D8B030D-6E8A-4147-A177-3AD203B41FA5}">
                      <a16:colId xmlns:a16="http://schemas.microsoft.com/office/drawing/2014/main" xmlns="" val="2742076591"/>
                    </a:ext>
                  </a:extLst>
                </a:gridCol>
              </a:tblGrid>
              <a:tr h="432197">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Outcomes </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Annual</a:t>
                      </a:r>
                      <a:r>
                        <a:rPr lang="en-US" sz="1100" baseline="0" dirty="0">
                          <a:solidFill>
                            <a:schemeClr val="tx1"/>
                          </a:solidFill>
                          <a:latin typeface="Tahoma" panose="020B0604030504040204" pitchFamily="34" charset="0"/>
                          <a:ea typeface="Tahoma" panose="020B0604030504040204" pitchFamily="34" charset="0"/>
                          <a:cs typeface="Tahoma" panose="020B0604030504040204" pitchFamily="34" charset="0"/>
                        </a:rPr>
                        <a:t> Targets</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57870108"/>
                  </a:ext>
                </a:extLst>
              </a:tr>
              <a:tr h="57606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Strengthened conflict resolution and legislative reviews to promote and protect cultural, religious and linguistic rights of  communities.</a:t>
                      </a:r>
                    </a:p>
                    <a:p>
                      <a:endParaRPr lang="en-ZA" sz="16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Register</a:t>
                      </a:r>
                      <a:r>
                        <a:rPr lang="en-US" sz="1100" baseline="0" dirty="0">
                          <a:latin typeface="Tahoma" panose="020B0604030504040204" pitchFamily="34" charset="0"/>
                          <a:ea typeface="Tahoma" panose="020B0604030504040204" pitchFamily="34" charset="0"/>
                          <a:cs typeface="Tahoma" panose="020B0604030504040204" pitchFamily="34" charset="0"/>
                        </a:rPr>
                        <a:t>  of complaints/requests handled.</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Percentage of complaints and requests handled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80% of new complaints handled annually</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29964890"/>
                  </a:ext>
                </a:extLst>
              </a:tr>
              <a:tr h="584056">
                <a:tc vMerge="1">
                  <a:txBody>
                    <a:bodyPr/>
                    <a:lstStyle/>
                    <a:p>
                      <a:endParaRPr lang="en-ZA"/>
                    </a:p>
                  </a:txBody>
                  <a:tcPr/>
                </a:tc>
                <a:tc vMerge="1">
                  <a:txBody>
                    <a:bodyPr/>
                    <a:lstStyle/>
                    <a:p>
                      <a:endParaRPr lang="en-ZA" sz="1200" dirty="0"/>
                    </a:p>
                  </a:txBody>
                  <a:tcPr/>
                </a:tc>
                <a:tc vMerge="1">
                  <a:txBody>
                    <a:bodyPr/>
                    <a:lstStyle/>
                    <a:p>
                      <a:endParaRPr lang="en-ZA" sz="1200" dirty="0"/>
                    </a:p>
                  </a:txBody>
                  <a:tcPr/>
                </a:tc>
                <a:tc>
                  <a:txBody>
                    <a:body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80% of carried over complaints from the previous year handled annually</a:t>
                      </a:r>
                      <a:endParaRPr lang="en-Z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88129695"/>
                  </a:ext>
                </a:extLst>
              </a:tr>
              <a:tr h="800080">
                <a:tc vMerge="1">
                  <a:txBody>
                    <a:bodyPr/>
                    <a:lstStyle/>
                    <a:p>
                      <a:endParaRPr lang="en-ZA" dirty="0"/>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Register of legal advice and legal opinions</a:t>
                      </a:r>
                      <a:r>
                        <a:rPr lang="en-US" sz="1100" baseline="0" dirty="0">
                          <a:latin typeface="Tahoma" panose="020B0604030504040204" pitchFamily="34" charset="0"/>
                          <a:ea typeface="Tahoma" panose="020B0604030504040204" pitchFamily="34" charset="0"/>
                          <a:cs typeface="Tahoma" panose="020B0604030504040204" pitchFamily="34" charset="0"/>
                        </a:rPr>
                        <a:t> to the Commission and to the public on cultural, religious and linguistic rights </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Percentage</a:t>
                      </a:r>
                      <a:r>
                        <a:rPr lang="en-US" sz="1100" baseline="0" dirty="0">
                          <a:latin typeface="Tahoma" panose="020B0604030504040204" pitchFamily="34" charset="0"/>
                          <a:ea typeface="Tahoma" panose="020B0604030504040204" pitchFamily="34" charset="0"/>
                          <a:cs typeface="Tahoma" panose="020B0604030504040204" pitchFamily="34" charset="0"/>
                        </a:rPr>
                        <a:t> of legal opinions and drafts in response  to all 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100% of responses to all legal advice</a:t>
                      </a:r>
                      <a:r>
                        <a:rPr lang="en-US" sz="1100" baseline="0" dirty="0">
                          <a:latin typeface="Tahoma" panose="020B0604030504040204" pitchFamily="34" charset="0"/>
                          <a:ea typeface="Tahoma" panose="020B0604030504040204" pitchFamily="34" charset="0"/>
                          <a:cs typeface="Tahoma" panose="020B0604030504040204" pitchFamily="34" charset="0"/>
                        </a:rPr>
                        <a:t> and opinion/requests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925140852"/>
                  </a:ext>
                </a:extLst>
              </a:tr>
              <a:tr h="782041">
                <a:tc vMerge="1">
                  <a:txBody>
                    <a:bodyPr/>
                    <a:lstStyle/>
                    <a:p>
                      <a:endParaRPr lang="en-ZA" dirty="0"/>
                    </a:p>
                  </a:txBody>
                  <a:tcPr/>
                </a:tc>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Report on</a:t>
                      </a:r>
                      <a:r>
                        <a:rPr lang="en-US" sz="1100" baseline="0" dirty="0">
                          <a:latin typeface="Tahoma" panose="020B0604030504040204" pitchFamily="34" charset="0"/>
                          <a:ea typeface="Tahoma" panose="020B0604030504040204" pitchFamily="34" charset="0"/>
                          <a:cs typeface="Tahoma" panose="020B0604030504040204" pitchFamily="34" charset="0"/>
                        </a:rPr>
                        <a:t> reviewed Bills before Parliament and report on reviewed legislation that impacts on cultural, religious and linguistic rights of communities as guided by receive complaints</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Number</a:t>
                      </a:r>
                      <a:r>
                        <a:rPr lang="en-US" sz="1100" baseline="0" dirty="0">
                          <a:latin typeface="Tahoma" panose="020B0604030504040204" pitchFamily="34" charset="0"/>
                          <a:ea typeface="Tahoma" panose="020B0604030504040204" pitchFamily="34" charset="0"/>
                          <a:cs typeface="Tahoma" panose="020B0604030504040204" pitchFamily="34" charset="0"/>
                        </a:rPr>
                        <a:t> and percentage of reviewed Bills before Parliament and on reviewed legislation that impacts  cultural, religious and linguistic rights of communities as guided by received complaints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Review 100% of Bills before Parliament that impacts</a:t>
                      </a:r>
                      <a:r>
                        <a:rPr lang="en-US" sz="1100" baseline="0" dirty="0">
                          <a:latin typeface="Tahoma" panose="020B0604030504040204" pitchFamily="34" charset="0"/>
                          <a:ea typeface="Tahoma" panose="020B0604030504040204" pitchFamily="34" charset="0"/>
                          <a:cs typeface="Tahoma" panose="020B0604030504040204" pitchFamily="34" charset="0"/>
                        </a:rPr>
                        <a:t> on the mandate of the Commission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612503867"/>
                  </a:ext>
                </a:extLst>
              </a:tr>
              <a:tr h="954143">
                <a:tc vMerge="1">
                  <a:txBody>
                    <a:bodyPr/>
                    <a:lstStyle/>
                    <a:p>
                      <a:endParaRPr lang="en-ZA" dirty="0"/>
                    </a:p>
                  </a:txBody>
                  <a:tcPr/>
                </a:tc>
                <a:tc vMerge="1">
                  <a:txBody>
                    <a:bodyPr/>
                    <a:lstStyle/>
                    <a:p>
                      <a:endParaRPr lang="en-ZA" sz="1200" dirty="0"/>
                    </a:p>
                  </a:txBody>
                  <a:tcPr/>
                </a:tc>
                <a:tc vMerge="1">
                  <a:txBody>
                    <a:bodyPr/>
                    <a:lstStyle/>
                    <a:p>
                      <a:endParaRPr lang="en-ZA" sz="1200" dirty="0"/>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16 reviewed municipal metropolitan By-laws:8 on fireworks and</a:t>
                      </a:r>
                      <a:r>
                        <a:rPr lang="en-US" sz="1100" baseline="0" dirty="0">
                          <a:latin typeface="Tahoma" panose="020B0604030504040204" pitchFamily="34" charset="0"/>
                          <a:ea typeface="Tahoma" panose="020B0604030504040204" pitchFamily="34" charset="0"/>
                          <a:cs typeface="Tahoma" panose="020B0604030504040204" pitchFamily="34" charset="0"/>
                        </a:rPr>
                        <a:t> 8 on cemeteries  that impact on cultural, religious and linguistic rights of communities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775534629"/>
                  </a:ext>
                </a:extLst>
              </a:tr>
            </a:tbl>
          </a:graphicData>
        </a:graphic>
      </p:graphicFrame>
    </p:spTree>
    <p:extLst>
      <p:ext uri="{BB962C8B-B14F-4D97-AF65-F5344CB8AC3E}">
        <p14:creationId xmlns:p14="http://schemas.microsoft.com/office/powerpoint/2010/main" xmlns="" val="199460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38138"/>
          </a:xfrm>
        </p:spPr>
        <p:txBody>
          <a:bodyPr>
            <a:normAutofit fontScale="90000"/>
          </a:bodyPr>
          <a:lstStyle/>
          <a:p>
            <a:pPr algn="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Medium Term Performance Targets</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Programme 2: Legal Services and Conflict Resolution</a:t>
            </a:r>
            <a:b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en-ZA"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785276625"/>
              </p:ext>
            </p:extLst>
          </p:nvPr>
        </p:nvGraphicFramePr>
        <p:xfrm>
          <a:off x="179512" y="1628800"/>
          <a:ext cx="8568955" cy="4747633"/>
        </p:xfrm>
        <a:graphic>
          <a:graphicData uri="http://schemas.openxmlformats.org/drawingml/2006/table">
            <a:tbl>
              <a:tblPr firstRow="1" bandRow="1">
                <a:tableStyleId>{F5AB1C69-6EDB-4FF4-983F-18BD219EF322}</a:tableStyleId>
              </a:tblPr>
              <a:tblGrid>
                <a:gridCol w="1728192">
                  <a:extLst>
                    <a:ext uri="{9D8B030D-6E8A-4147-A177-3AD203B41FA5}">
                      <a16:colId xmlns:a16="http://schemas.microsoft.com/office/drawing/2014/main" xmlns="" val="2562635276"/>
                    </a:ext>
                  </a:extLst>
                </a:gridCol>
                <a:gridCol w="1440160">
                  <a:extLst>
                    <a:ext uri="{9D8B030D-6E8A-4147-A177-3AD203B41FA5}">
                      <a16:colId xmlns:a16="http://schemas.microsoft.com/office/drawing/2014/main" xmlns="" val="981099020"/>
                    </a:ext>
                  </a:extLst>
                </a:gridCol>
                <a:gridCol w="1973021">
                  <a:extLst>
                    <a:ext uri="{9D8B030D-6E8A-4147-A177-3AD203B41FA5}">
                      <a16:colId xmlns:a16="http://schemas.microsoft.com/office/drawing/2014/main" xmlns="" val="3542109506"/>
                    </a:ext>
                  </a:extLst>
                </a:gridCol>
                <a:gridCol w="1713791">
                  <a:extLst>
                    <a:ext uri="{9D8B030D-6E8A-4147-A177-3AD203B41FA5}">
                      <a16:colId xmlns:a16="http://schemas.microsoft.com/office/drawing/2014/main" xmlns="" val="82674023"/>
                    </a:ext>
                  </a:extLst>
                </a:gridCol>
                <a:gridCol w="1713791">
                  <a:extLst>
                    <a:ext uri="{9D8B030D-6E8A-4147-A177-3AD203B41FA5}">
                      <a16:colId xmlns:a16="http://schemas.microsoft.com/office/drawing/2014/main" xmlns="" val="4063154847"/>
                    </a:ext>
                  </a:extLst>
                </a:gridCol>
              </a:tblGrid>
              <a:tr h="216025">
                <a:tc rowSpan="2">
                  <a:txBody>
                    <a:bodyPr/>
                    <a:lstStyle/>
                    <a:p>
                      <a:pPr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Output</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Medium Term Target</a:t>
                      </a:r>
                      <a:endParaRPr kumimoji="0" lang="en-ZA" sz="12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519261398"/>
                  </a:ext>
                </a:extLst>
              </a:tr>
              <a:tr h="343273">
                <a:tc vMerge="1">
                  <a:txBody>
                    <a:bodyPr/>
                    <a:lstStyle/>
                    <a:p>
                      <a:endParaRPr lang="en-ZA" dirty="0"/>
                    </a:p>
                  </a:txBody>
                  <a:tcPr/>
                </a:tc>
                <a:tc vMerge="1">
                  <a:txBody>
                    <a:bodyPr/>
                    <a:lstStyle/>
                    <a:p>
                      <a:endParaRPr lang="en-ZA" dirty="0"/>
                    </a:p>
                  </a:txBody>
                  <a:tcPr/>
                </a:tc>
                <a:tc>
                  <a:txBody>
                    <a:bodyPr/>
                    <a:lstStyle/>
                    <a:p>
                      <a:r>
                        <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rPr>
                        <a:t>2022/2023</a:t>
                      </a:r>
                    </a:p>
                  </a:txBody>
                  <a:tcPr anchor="ctr"/>
                </a:tc>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2023/24</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2024/25</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440560089"/>
                  </a:ext>
                </a:extLst>
              </a:tr>
              <a:tr h="720079">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Register</a:t>
                      </a:r>
                      <a:r>
                        <a:rPr lang="en-US" sz="1100" baseline="0" dirty="0">
                          <a:latin typeface="Tahoma" panose="020B0604030504040204" pitchFamily="34" charset="0"/>
                          <a:ea typeface="Tahoma" panose="020B0604030504040204" pitchFamily="34" charset="0"/>
                          <a:cs typeface="Tahoma" panose="020B0604030504040204" pitchFamily="34" charset="0"/>
                        </a:rPr>
                        <a:t>  of complaints/requests handled.</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Percentage of complaints and requests handled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80%</a:t>
                      </a:r>
                      <a:r>
                        <a:rPr lang="en-US" sz="1100" baseline="0" dirty="0">
                          <a:latin typeface="Tahoma" panose="020B0604030504040204" pitchFamily="34" charset="0"/>
                          <a:ea typeface="Tahoma" panose="020B0604030504040204" pitchFamily="34" charset="0"/>
                          <a:cs typeface="Tahoma" panose="020B0604030504040204" pitchFamily="34" charset="0"/>
                        </a:rPr>
                        <a:t> of complaints(new and carried over) handled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80%</a:t>
                      </a:r>
                      <a:r>
                        <a:rPr lang="en-US" sz="1100" baseline="0" dirty="0">
                          <a:latin typeface="Tahoma" panose="020B0604030504040204" pitchFamily="34" charset="0"/>
                          <a:ea typeface="Tahoma" panose="020B0604030504040204" pitchFamily="34" charset="0"/>
                          <a:cs typeface="Tahoma" panose="020B0604030504040204" pitchFamily="34" charset="0"/>
                        </a:rPr>
                        <a:t> of complaints</a:t>
                      </a:r>
                    </a:p>
                    <a:p>
                      <a:r>
                        <a:rPr lang="en-US" sz="1100" baseline="0" dirty="0">
                          <a:latin typeface="Tahoma" panose="020B0604030504040204" pitchFamily="34" charset="0"/>
                          <a:ea typeface="Tahoma" panose="020B0604030504040204" pitchFamily="34" charset="0"/>
                          <a:cs typeface="Tahoma" panose="020B0604030504040204" pitchFamily="34" charset="0"/>
                        </a:rPr>
                        <a:t>(new and carried over) handled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80%</a:t>
                      </a:r>
                      <a:r>
                        <a:rPr lang="en-US" sz="1100" baseline="0" dirty="0">
                          <a:latin typeface="Tahoma" panose="020B0604030504040204" pitchFamily="34" charset="0"/>
                          <a:ea typeface="Tahoma" panose="020B0604030504040204" pitchFamily="34" charset="0"/>
                          <a:cs typeface="Tahoma" panose="020B0604030504040204" pitchFamily="34" charset="0"/>
                        </a:rPr>
                        <a:t> of complaints(new and carried over) handled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670571481"/>
                  </a:ext>
                </a:extLst>
              </a:tr>
              <a:tr h="753489">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Register of legal advice and legal opinions</a:t>
                      </a:r>
                      <a:r>
                        <a:rPr lang="en-US" sz="1100" baseline="0" dirty="0">
                          <a:latin typeface="Tahoma" panose="020B0604030504040204" pitchFamily="34" charset="0"/>
                          <a:ea typeface="Tahoma" panose="020B0604030504040204" pitchFamily="34" charset="0"/>
                          <a:cs typeface="Tahoma" panose="020B0604030504040204" pitchFamily="34" charset="0"/>
                        </a:rPr>
                        <a:t> to the Commission and to the public on cultural, religious and linguistic rights </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Percentage</a:t>
                      </a:r>
                      <a:r>
                        <a:rPr lang="en-US" sz="1100" baseline="0" dirty="0">
                          <a:latin typeface="Tahoma" panose="020B0604030504040204" pitchFamily="34" charset="0"/>
                          <a:ea typeface="Tahoma" panose="020B0604030504040204" pitchFamily="34" charset="0"/>
                          <a:cs typeface="Tahoma" panose="020B0604030504040204" pitchFamily="34" charset="0"/>
                        </a:rPr>
                        <a:t> of legal opinions and drafts in response  to all 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100% of responses to all legal advice</a:t>
                      </a:r>
                      <a:r>
                        <a:rPr lang="en-US" sz="1100" baseline="0" dirty="0">
                          <a:latin typeface="Tahoma" panose="020B0604030504040204" pitchFamily="34" charset="0"/>
                          <a:ea typeface="Tahoma" panose="020B0604030504040204" pitchFamily="34" charset="0"/>
                          <a:cs typeface="Tahoma" panose="020B0604030504040204" pitchFamily="34" charset="0"/>
                        </a:rPr>
                        <a:t> and opinion/requests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100% of responses to all legal advice</a:t>
                      </a:r>
                      <a:r>
                        <a:rPr lang="en-US" sz="1100" baseline="0" dirty="0">
                          <a:latin typeface="Tahoma" panose="020B0604030504040204" pitchFamily="34" charset="0"/>
                          <a:ea typeface="Tahoma" panose="020B0604030504040204" pitchFamily="34" charset="0"/>
                          <a:cs typeface="Tahoma" panose="020B0604030504040204" pitchFamily="34" charset="0"/>
                        </a:rPr>
                        <a:t> and opinion/requests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100% of responses to all legal advice</a:t>
                      </a:r>
                      <a:r>
                        <a:rPr lang="en-US" sz="1100" baseline="0" dirty="0">
                          <a:latin typeface="Tahoma" panose="020B0604030504040204" pitchFamily="34" charset="0"/>
                          <a:ea typeface="Tahoma" panose="020B0604030504040204" pitchFamily="34" charset="0"/>
                          <a:cs typeface="Tahoma" panose="020B0604030504040204" pitchFamily="34" charset="0"/>
                        </a:rPr>
                        <a:t> and opinion/requests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879339311"/>
                  </a:ext>
                </a:extLst>
              </a:tr>
              <a:tr h="753489">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Report on</a:t>
                      </a:r>
                      <a:r>
                        <a:rPr lang="en-US" sz="1100" baseline="0" dirty="0">
                          <a:latin typeface="Tahoma" panose="020B0604030504040204" pitchFamily="34" charset="0"/>
                          <a:ea typeface="Tahoma" panose="020B0604030504040204" pitchFamily="34" charset="0"/>
                          <a:cs typeface="Tahoma" panose="020B0604030504040204" pitchFamily="34" charset="0"/>
                        </a:rPr>
                        <a:t> reviewed Bills before Parliament and report on reviewed legislation that impacts on cultural, religious and linguistic rights of communities as guided by receive complaints</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r>
                        <a:rPr lang="en-US" sz="1100" dirty="0">
                          <a:latin typeface="Tahoma" panose="020B0604030504040204" pitchFamily="34" charset="0"/>
                          <a:ea typeface="Tahoma" panose="020B0604030504040204" pitchFamily="34" charset="0"/>
                          <a:cs typeface="Tahoma" panose="020B0604030504040204" pitchFamily="34" charset="0"/>
                        </a:rPr>
                        <a:t>Number</a:t>
                      </a:r>
                      <a:r>
                        <a:rPr lang="en-US" sz="1100" baseline="0" dirty="0">
                          <a:latin typeface="Tahoma" panose="020B0604030504040204" pitchFamily="34" charset="0"/>
                          <a:ea typeface="Tahoma" panose="020B0604030504040204" pitchFamily="34" charset="0"/>
                          <a:cs typeface="Tahoma" panose="020B0604030504040204" pitchFamily="34" charset="0"/>
                        </a:rPr>
                        <a:t> and percentage of reviewed Bills before Parliament and on reviewed legislation that impacts  cultural, religious and linguistic rights of communities as guided by received complaints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Review 100% of Bills before Parliament that impacts</a:t>
                      </a:r>
                      <a:r>
                        <a:rPr lang="en-US" sz="1100" baseline="0" dirty="0">
                          <a:latin typeface="Tahoma" panose="020B0604030504040204" pitchFamily="34" charset="0"/>
                          <a:ea typeface="Tahoma" panose="020B0604030504040204" pitchFamily="34" charset="0"/>
                          <a:cs typeface="Tahoma" panose="020B0604030504040204" pitchFamily="34" charset="0"/>
                        </a:rPr>
                        <a:t> on the mandate of the Commission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Review 100% of Bills before Parliament that impacts</a:t>
                      </a:r>
                      <a:r>
                        <a:rPr lang="en-US" sz="1100" baseline="0" dirty="0">
                          <a:latin typeface="Tahoma" panose="020B0604030504040204" pitchFamily="34" charset="0"/>
                          <a:ea typeface="Tahoma" panose="020B0604030504040204" pitchFamily="34" charset="0"/>
                          <a:cs typeface="Tahoma" panose="020B0604030504040204" pitchFamily="34" charset="0"/>
                        </a:rPr>
                        <a:t> on the mandate of the Commission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Review 100% of Bills before Parliament that impacts</a:t>
                      </a:r>
                      <a:r>
                        <a:rPr lang="en-US" sz="1100" baseline="0" dirty="0">
                          <a:latin typeface="Tahoma" panose="020B0604030504040204" pitchFamily="34" charset="0"/>
                          <a:ea typeface="Tahoma" panose="020B0604030504040204" pitchFamily="34" charset="0"/>
                          <a:cs typeface="Tahoma" panose="020B0604030504040204" pitchFamily="34" charset="0"/>
                        </a:rPr>
                        <a:t> on the mandate of the Commission annually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784958065"/>
                  </a:ext>
                </a:extLst>
              </a:tr>
              <a:tr h="753489">
                <a:tc vMerge="1">
                  <a:txBody>
                    <a:bodyPr/>
                    <a:lstStyle/>
                    <a:p>
                      <a:endParaRPr lang="en-ZA" sz="1200" dirty="0"/>
                    </a:p>
                  </a:txBody>
                  <a:tcPr/>
                </a:tc>
                <a:tc vMerge="1">
                  <a:txBody>
                    <a:bodyPr/>
                    <a:lstStyle/>
                    <a:p>
                      <a:endParaRPr lang="en-ZA" sz="1200" dirty="0"/>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16 reviewed municipal metropolitan By-laws:8 on fireworks and</a:t>
                      </a:r>
                      <a:r>
                        <a:rPr lang="en-US" sz="1100" baseline="0" dirty="0">
                          <a:latin typeface="Tahoma" panose="020B0604030504040204" pitchFamily="34" charset="0"/>
                          <a:ea typeface="Tahoma" panose="020B0604030504040204" pitchFamily="34" charset="0"/>
                          <a:cs typeface="Tahoma" panose="020B0604030504040204" pitchFamily="34" charset="0"/>
                        </a:rPr>
                        <a:t> 8 on cemeteries  that impact on cultural, religious and linguistic rights of communities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16 reviewed municipal metropolitan By-laws:8 on fireworks and</a:t>
                      </a:r>
                      <a:r>
                        <a:rPr lang="en-US" sz="1100" baseline="0" dirty="0">
                          <a:latin typeface="Tahoma" panose="020B0604030504040204" pitchFamily="34" charset="0"/>
                          <a:ea typeface="Tahoma" panose="020B0604030504040204" pitchFamily="34" charset="0"/>
                          <a:cs typeface="Tahoma" panose="020B0604030504040204" pitchFamily="34" charset="0"/>
                        </a:rPr>
                        <a:t> 8 on cemeteries  that impact on cultural, religious and linguistic rights of communities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16 reviewed municipal metropolitan By-laws:8 on fireworks and</a:t>
                      </a:r>
                      <a:r>
                        <a:rPr lang="en-US" sz="1100" baseline="0" dirty="0">
                          <a:latin typeface="Tahoma" panose="020B0604030504040204" pitchFamily="34" charset="0"/>
                          <a:ea typeface="Tahoma" panose="020B0604030504040204" pitchFamily="34" charset="0"/>
                          <a:cs typeface="Tahoma" panose="020B0604030504040204" pitchFamily="34" charset="0"/>
                        </a:rPr>
                        <a:t> 8 on cemeteries  that impact on cultural, religious and linguistic rights of communities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028683406"/>
                  </a:ext>
                </a:extLst>
              </a:tr>
            </a:tbl>
          </a:graphicData>
        </a:graphic>
      </p:graphicFrame>
    </p:spTree>
    <p:extLst>
      <p:ext uri="{BB962C8B-B14F-4D97-AF65-F5344CB8AC3E}">
        <p14:creationId xmlns:p14="http://schemas.microsoft.com/office/powerpoint/2010/main" xmlns="" val="344427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normAutofit/>
          </a:bodyPr>
          <a:lstStyle/>
          <a:p>
            <a:pPr algn="r"/>
            <a:r>
              <a:rPr lang="en-US" sz="2000" b="1" dirty="0">
                <a:solidFill>
                  <a:prstClr val="black"/>
                </a:solidFill>
                <a:latin typeface="Arial Body"/>
              </a:rPr>
              <a:t>Programme 3: Public Engagement and Education</a:t>
            </a:r>
            <a:r>
              <a:rPr lang="en-US" sz="2500" dirty="0">
                <a:solidFill>
                  <a:prstClr val="black"/>
                </a:solidFill>
                <a:latin typeface="Arial Body"/>
              </a:rPr>
              <a:t/>
            </a:r>
            <a:br>
              <a:rPr lang="en-US" sz="2500" dirty="0">
                <a:solidFill>
                  <a:prstClr val="black"/>
                </a:solidFill>
                <a:latin typeface="Arial Body"/>
              </a:rPr>
            </a:br>
            <a:r>
              <a:rPr lang="en-US" sz="2000" dirty="0">
                <a:solidFill>
                  <a:prstClr val="black"/>
                </a:solidFill>
                <a:latin typeface="Arial Body"/>
              </a:rPr>
              <a:t>Outcomes, Outputs and Output Indicators</a:t>
            </a:r>
            <a:endParaRPr lang="en-ZA" sz="2000"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xmlns="" val="2750598796"/>
              </p:ext>
            </p:extLst>
          </p:nvPr>
        </p:nvGraphicFramePr>
        <p:xfrm>
          <a:off x="467544" y="1844824"/>
          <a:ext cx="8064896" cy="3887336"/>
        </p:xfrm>
        <a:graphic>
          <a:graphicData uri="http://schemas.openxmlformats.org/drawingml/2006/table">
            <a:tbl>
              <a:tblPr firstRow="1" bandRow="1">
                <a:tableStyleId>{93296810-A885-4BE3-A3E7-6D5BEEA58F35}</a:tableStyleId>
              </a:tblPr>
              <a:tblGrid>
                <a:gridCol w="1584176">
                  <a:extLst>
                    <a:ext uri="{9D8B030D-6E8A-4147-A177-3AD203B41FA5}">
                      <a16:colId xmlns:a16="http://schemas.microsoft.com/office/drawing/2014/main" xmlns="" val="1496043745"/>
                    </a:ext>
                  </a:extLst>
                </a:gridCol>
                <a:gridCol w="2448272">
                  <a:extLst>
                    <a:ext uri="{9D8B030D-6E8A-4147-A177-3AD203B41FA5}">
                      <a16:colId xmlns:a16="http://schemas.microsoft.com/office/drawing/2014/main" xmlns="" val="3089509521"/>
                    </a:ext>
                  </a:extLst>
                </a:gridCol>
                <a:gridCol w="2016224">
                  <a:extLst>
                    <a:ext uri="{9D8B030D-6E8A-4147-A177-3AD203B41FA5}">
                      <a16:colId xmlns:a16="http://schemas.microsoft.com/office/drawing/2014/main" xmlns="" val="1319736262"/>
                    </a:ext>
                  </a:extLst>
                </a:gridCol>
                <a:gridCol w="2016224">
                  <a:extLst>
                    <a:ext uri="{9D8B030D-6E8A-4147-A177-3AD203B41FA5}">
                      <a16:colId xmlns:a16="http://schemas.microsoft.com/office/drawing/2014/main" xmlns="" val="1554743224"/>
                    </a:ext>
                  </a:extLst>
                </a:gridCol>
              </a:tblGrid>
              <a:tr h="504056">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Outcomes </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60000"/>
                        <a:lumOff val="40000"/>
                      </a:schemeClr>
                    </a:solidFill>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60000"/>
                        <a:lumOff val="40000"/>
                      </a:schemeClr>
                    </a:solidFill>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60000"/>
                        <a:lumOff val="40000"/>
                      </a:schemeClr>
                    </a:solidFill>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Annual</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Targets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60000"/>
                        <a:lumOff val="40000"/>
                      </a:schemeClr>
                    </a:solidFill>
                  </a:tcPr>
                </a:tc>
                <a:extLst>
                  <a:ext uri="{0D108BD9-81ED-4DB2-BD59-A6C34878D82A}">
                    <a16:rowId xmlns:a16="http://schemas.microsoft.com/office/drawing/2014/main" xmlns="" val="1597641068"/>
                  </a:ext>
                </a:extLst>
              </a:tr>
              <a:tr h="0">
                <a:tc rowSpan="3">
                  <a:txBody>
                    <a:bodyPr/>
                    <a:lstStyle/>
                    <a:p>
                      <a:r>
                        <a:rPr lang="en-US" sz="1200" dirty="0">
                          <a:latin typeface="Tahoma" panose="020B0604030504040204" pitchFamily="34" charset="0"/>
                          <a:ea typeface="Tahoma" panose="020B0604030504040204" pitchFamily="34" charset="0"/>
                          <a:cs typeface="Tahoma" panose="020B0604030504040204" pitchFamily="34" charset="0"/>
                        </a:rPr>
                        <a:t>Effective  structure and informed communities on cultural, religious and linguistic rights of communities</a:t>
                      </a:r>
                      <a:endParaRPr lang="en-ZA"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 on engagements with communities on cultural,</a:t>
                      </a:r>
                      <a:r>
                        <a:rPr lang="en-US" sz="1200" baseline="0" dirty="0">
                          <a:latin typeface="Tahoma" panose="020B0604030504040204" pitchFamily="34" charset="0"/>
                          <a:ea typeface="Tahoma" panose="020B0604030504040204" pitchFamily="34" charset="0"/>
                          <a:cs typeface="Tahoma" panose="020B0604030504040204" pitchFamily="34" charset="0"/>
                        </a:rPr>
                        <a:t> religious and linguistic rights of communities conducted</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a:t>
                      </a:r>
                      <a:r>
                        <a:rPr lang="en-US" sz="1200" baseline="0" dirty="0">
                          <a:latin typeface="Tahoma" panose="020B0604030504040204" pitchFamily="34" charset="0"/>
                          <a:ea typeface="Tahoma" panose="020B0604030504040204" pitchFamily="34" charset="0"/>
                          <a:cs typeface="Tahoma" panose="020B0604030504040204" pitchFamily="34" charset="0"/>
                        </a:rPr>
                        <a:t> of engagements with communities on cultural religious and linguistic communities conducted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30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engagements with communities on cultural religious and linguistic communities conducted per annum</a:t>
                      </a:r>
                      <a:endParaRPr kumimoji="0" lang="en-ZA"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187095887"/>
                  </a:ext>
                </a:extLst>
              </a:tr>
              <a:tr h="792088">
                <a:tc vMerge="1">
                  <a:txBody>
                    <a:bodyPr/>
                    <a:lstStyle/>
                    <a:p>
                      <a:endParaRPr lang="en-ZA"/>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Reports on public educational</a:t>
                      </a:r>
                      <a:r>
                        <a:rPr lang="en-US" sz="1200" baseline="0" dirty="0">
                          <a:latin typeface="Tahoma" panose="020B0604030504040204" pitchFamily="34" charset="0"/>
                          <a:ea typeface="Tahoma" panose="020B0604030504040204" pitchFamily="34" charset="0"/>
                          <a:cs typeface="Tahoma" panose="020B0604030504040204" pitchFamily="34" charset="0"/>
                        </a:rPr>
                        <a:t> campaigns on cultural, religious and linguistic rights of communities conducted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Number of public educational campaigns on cultural, religious and linguistic rights of communities conducted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25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public educational campaigns on cultural, religious and linguistic rights of communities conducted per annum</a:t>
                      </a:r>
                      <a:endParaRPr kumimoji="0" lang="en-ZA"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76671849"/>
                  </a:ext>
                </a:extLst>
              </a:tr>
              <a:tr h="792088">
                <a:tc vMerge="1">
                  <a:txBody>
                    <a:bodyPr/>
                    <a:lstStyle/>
                    <a:p>
                      <a:endParaRPr lang="en-ZA" dirty="0"/>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Established and maintained database of cultural, religious and linguistic community</a:t>
                      </a:r>
                      <a:r>
                        <a:rPr lang="en-US" sz="1200" baseline="0" dirty="0">
                          <a:latin typeface="Tahoma" panose="020B0604030504040204" pitchFamily="34" charset="0"/>
                          <a:ea typeface="Tahoma" panose="020B0604030504040204" pitchFamily="34" charset="0"/>
                          <a:cs typeface="Tahoma" panose="020B0604030504040204" pitchFamily="34" charset="0"/>
                        </a:rPr>
                        <a:t> organisations and institutions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1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kumimoji="0" lang="en-ZA"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399767352"/>
                  </a:ext>
                </a:extLst>
              </a:tr>
            </a:tbl>
          </a:graphicData>
        </a:graphic>
      </p:graphicFrame>
    </p:spTree>
    <p:extLst>
      <p:ext uri="{BB962C8B-B14F-4D97-AF65-F5344CB8AC3E}">
        <p14:creationId xmlns:p14="http://schemas.microsoft.com/office/powerpoint/2010/main" xmlns="" val="282268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normAutofit/>
          </a:bodyPr>
          <a:lstStyle/>
          <a:p>
            <a:pPr algn="l"/>
            <a:r>
              <a:rPr lang="en-US" sz="3200" b="1" dirty="0">
                <a:latin typeface="Tahoma" panose="020B0604030504040204" pitchFamily="34" charset="0"/>
                <a:ea typeface="Tahoma" panose="020B0604030504040204" pitchFamily="34" charset="0"/>
                <a:cs typeface="Tahoma" panose="020B0604030504040204" pitchFamily="34" charset="0"/>
              </a:rPr>
              <a:t>Purpose and Introduction</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51520" y="1916831"/>
            <a:ext cx="8435280" cy="3888433"/>
          </a:xfrm>
        </p:spPr>
        <p:txBody>
          <a:bodyPr>
            <a:normAutofit fontScale="92500" lnSpcReduction="20000"/>
          </a:bodyPr>
          <a:lstStyle/>
          <a:p>
            <a:pPr marL="0" indent="0" algn="just">
              <a:buNone/>
            </a:pPr>
            <a:r>
              <a:rPr lang="en-US" sz="2800" b="1" dirty="0">
                <a:latin typeface="Tahoma" panose="020B0604030504040204" pitchFamily="34" charset="0"/>
                <a:ea typeface="Tahoma" panose="020B0604030504040204" pitchFamily="34" charset="0"/>
                <a:cs typeface="Tahoma" panose="020B0604030504040204" pitchFamily="34" charset="0"/>
              </a:rPr>
              <a:t>The presentation covers the following:</a:t>
            </a:r>
          </a:p>
          <a:p>
            <a:pPr marL="0" indent="0" algn="just">
              <a:buNone/>
            </a:pPr>
            <a:endParaRPr lang="en-US" sz="2800" b="1" dirty="0">
              <a:latin typeface="Tahoma" panose="020B0604030504040204" pitchFamily="34" charset="0"/>
              <a:ea typeface="Tahoma" panose="020B0604030504040204" pitchFamily="34" charset="0"/>
              <a:cs typeface="Tahoma" panose="020B0604030504040204" pitchFamily="34" charset="0"/>
            </a:endParaRPr>
          </a:p>
          <a:p>
            <a:pPr marL="914400" lvl="1" indent="-514350" algn="just">
              <a:buFont typeface="Arial" pitchFamily="34" charset="0"/>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CRL Rights Commission’s Strategic Plan for the fiscal years 2020 to 2025</a:t>
            </a:r>
          </a:p>
          <a:p>
            <a:pPr marL="914400" lvl="1" indent="-514350" algn="just">
              <a:buFont typeface="Arial" pitchFamily="34" charset="0"/>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Progress in respect of the implementation of the 2021/2022 targets;</a:t>
            </a:r>
          </a:p>
          <a:p>
            <a:pPr marL="914400" lvl="1" indent="-514350" algn="just">
              <a:buFont typeface="Arial" pitchFamily="34" charset="0"/>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Annual Performance Plan for the 2022/23 financial year;</a:t>
            </a:r>
          </a:p>
          <a:p>
            <a:pPr marL="914400" lvl="1" indent="-514350" algn="just">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Updates on Capacity and Capabilities project</a:t>
            </a:r>
          </a:p>
          <a:p>
            <a:pPr marL="914400" lvl="1" indent="-514350" algn="just">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Medium Term Expenditure Framework (MTEF) </a:t>
            </a:r>
          </a:p>
          <a:p>
            <a:pPr marL="914400" lvl="1" indent="-514350" algn="just">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Challenges.</a:t>
            </a:r>
          </a:p>
          <a:p>
            <a:pPr marL="914400" lvl="1" indent="-514350" algn="just">
              <a:buAutoNum type="alphaLcPeriod"/>
            </a:pPr>
            <a:r>
              <a:rPr lang="en-US" sz="2400" dirty="0">
                <a:latin typeface="Tahoma" panose="020B0604030504040204" pitchFamily="34" charset="0"/>
                <a:ea typeface="Tahoma" panose="020B0604030504040204" pitchFamily="34" charset="0"/>
                <a:cs typeface="Tahoma" panose="020B0604030504040204" pitchFamily="34" charset="0"/>
              </a:rPr>
              <a:t>Recommendations and Conclusion</a:t>
            </a:r>
          </a:p>
          <a:p>
            <a:pPr marL="400050" lvl="1" indent="0" algn="jus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6308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6491064" cy="792088"/>
          </a:xfrm>
        </p:spPr>
        <p:txBody>
          <a:bodyPr>
            <a:normAutofit fontScale="90000"/>
          </a:bodyPr>
          <a:lstStyle/>
          <a:p>
            <a:pPr algn="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Medium Term Performance Targets</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Programme 3: Public Engagement and Education</a:t>
            </a:r>
            <a:r>
              <a:rPr lang="en-US" sz="3200" dirty="0">
                <a:solidFill>
                  <a:prstClr val="black"/>
                </a:solidFill>
                <a:latin typeface="Arial Body"/>
              </a:rPr>
              <a:t/>
            </a:r>
            <a:br>
              <a:rPr lang="en-US" sz="3200" dirty="0">
                <a:solidFill>
                  <a:prstClr val="black"/>
                </a:solidFill>
                <a:latin typeface="Arial Body"/>
              </a:rPr>
            </a:br>
            <a:r>
              <a:rPr lang="en-US" sz="1100" dirty="0">
                <a:solidFill>
                  <a:prstClr val="black"/>
                </a:solidFill>
                <a:latin typeface="Arial Body"/>
              </a:rPr>
              <a:t/>
            </a:r>
            <a:br>
              <a:rPr lang="en-US" sz="1100" dirty="0">
                <a:solidFill>
                  <a:prstClr val="black"/>
                </a:solidFill>
                <a:latin typeface="Arial Body"/>
              </a:rPr>
            </a:br>
            <a:r>
              <a:rPr lang="en-US" sz="1100" dirty="0">
                <a:solidFill>
                  <a:prstClr val="black"/>
                </a:solidFill>
                <a:latin typeface="Arial Body"/>
              </a:rPr>
              <a:t>						</a:t>
            </a:r>
            <a:endParaRPr lang="en-ZA" sz="3200" dirty="0">
              <a:solidFill>
                <a:srgbClr val="FF0000"/>
              </a:solidFill>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xmlns="" val="3052193131"/>
              </p:ext>
            </p:extLst>
          </p:nvPr>
        </p:nvGraphicFramePr>
        <p:xfrm>
          <a:off x="189855" y="1916832"/>
          <a:ext cx="8496945" cy="3794760"/>
        </p:xfrm>
        <a:graphic>
          <a:graphicData uri="http://schemas.openxmlformats.org/drawingml/2006/table">
            <a:tbl>
              <a:tblPr firstRow="1" bandRow="1">
                <a:tableStyleId>{93296810-A885-4BE3-A3E7-6D5BEEA58F35}</a:tableStyleId>
              </a:tblPr>
              <a:tblGrid>
                <a:gridCol w="1728192">
                  <a:extLst>
                    <a:ext uri="{9D8B030D-6E8A-4147-A177-3AD203B41FA5}">
                      <a16:colId xmlns:a16="http://schemas.microsoft.com/office/drawing/2014/main" xmlns="" val="3625133524"/>
                    </a:ext>
                  </a:extLst>
                </a:gridCol>
                <a:gridCol w="1728192">
                  <a:extLst>
                    <a:ext uri="{9D8B030D-6E8A-4147-A177-3AD203B41FA5}">
                      <a16:colId xmlns:a16="http://schemas.microsoft.com/office/drawing/2014/main" xmlns="" val="1990246137"/>
                    </a:ext>
                  </a:extLst>
                </a:gridCol>
                <a:gridCol w="1656184">
                  <a:extLst>
                    <a:ext uri="{9D8B030D-6E8A-4147-A177-3AD203B41FA5}">
                      <a16:colId xmlns:a16="http://schemas.microsoft.com/office/drawing/2014/main" xmlns="" val="1288657763"/>
                    </a:ext>
                  </a:extLst>
                </a:gridCol>
                <a:gridCol w="1656184">
                  <a:extLst>
                    <a:ext uri="{9D8B030D-6E8A-4147-A177-3AD203B41FA5}">
                      <a16:colId xmlns:a16="http://schemas.microsoft.com/office/drawing/2014/main" xmlns="" val="285565091"/>
                    </a:ext>
                  </a:extLst>
                </a:gridCol>
                <a:gridCol w="1728193">
                  <a:extLst>
                    <a:ext uri="{9D8B030D-6E8A-4147-A177-3AD203B41FA5}">
                      <a16:colId xmlns:a16="http://schemas.microsoft.com/office/drawing/2014/main" xmlns="" val="3019770748"/>
                    </a:ext>
                  </a:extLst>
                </a:gridCol>
              </a:tblGrid>
              <a:tr h="149736">
                <a:tc rowSpan="2">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Output</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Medium Term Target</a:t>
                      </a:r>
                      <a:endParaRPr kumimoji="0" lang="en-ZA" sz="1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965697904"/>
                  </a:ext>
                </a:extLst>
              </a:tr>
              <a:tr h="282312">
                <a:tc vMerge="1">
                  <a:txBody>
                    <a:bodyPr/>
                    <a:lstStyle/>
                    <a:p>
                      <a:endParaRPr lang="en-ZA" dirty="0"/>
                    </a:p>
                  </a:txBody>
                  <a:tcPr/>
                </a:tc>
                <a:tc vMerge="1">
                  <a:txBody>
                    <a:bodyPr/>
                    <a:lstStyle/>
                    <a:p>
                      <a:endParaRPr lang="en-ZA" dirty="0"/>
                    </a:p>
                  </a:txBody>
                  <a:tcPr/>
                </a:tc>
                <a:tc>
                  <a:txBody>
                    <a:bodyPr/>
                    <a:lstStyle/>
                    <a:p>
                      <a:r>
                        <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rPr>
                        <a:t>2022/2023</a:t>
                      </a:r>
                    </a:p>
                  </a:txBody>
                  <a:tcPr anchor="ctr"/>
                </a:tc>
                <a:tc>
                  <a:txBody>
                    <a:bodyPr/>
                    <a:lstStyle/>
                    <a:p>
                      <a:r>
                        <a:rPr lang="en-US" sz="1600" b="1" dirty="0">
                          <a:latin typeface="Tahoma" panose="020B0604030504040204" pitchFamily="34" charset="0"/>
                          <a:ea typeface="Tahoma" panose="020B0604030504040204" pitchFamily="34" charset="0"/>
                          <a:cs typeface="Tahoma" panose="020B0604030504040204" pitchFamily="34" charset="0"/>
                        </a:rPr>
                        <a:t>2023/2024</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600" b="1" dirty="0">
                          <a:latin typeface="Tahoma" panose="020B0604030504040204" pitchFamily="34" charset="0"/>
                          <a:ea typeface="Tahoma" panose="020B0604030504040204" pitchFamily="34" charset="0"/>
                          <a:cs typeface="Tahoma" panose="020B0604030504040204" pitchFamily="34" charset="0"/>
                        </a:rPr>
                        <a:t>2024/25</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2076930583"/>
                  </a:ext>
                </a:extLst>
              </a:tr>
              <a:tr h="842000">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Report on engagements with communities on cultural,</a:t>
                      </a:r>
                      <a:r>
                        <a:rPr lang="en-US" sz="1100" baseline="0" dirty="0">
                          <a:latin typeface="Tahoma" panose="020B0604030504040204" pitchFamily="34" charset="0"/>
                          <a:ea typeface="Tahoma" panose="020B0604030504040204" pitchFamily="34" charset="0"/>
                          <a:cs typeface="Tahoma" panose="020B0604030504040204" pitchFamily="34" charset="0"/>
                        </a:rPr>
                        <a:t> religious and linguistic rights of communities conducted</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Number</a:t>
                      </a:r>
                      <a:r>
                        <a:rPr lang="en-US" sz="1100" baseline="0" dirty="0">
                          <a:latin typeface="Tahoma" panose="020B0604030504040204" pitchFamily="34" charset="0"/>
                          <a:ea typeface="Tahoma" panose="020B0604030504040204" pitchFamily="34" charset="0"/>
                          <a:cs typeface="Tahoma" panose="020B0604030504040204" pitchFamily="34" charset="0"/>
                        </a:rPr>
                        <a:t> of engagements with communities on cultural religious and linguistic communities conducted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30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engagements with communities on cultural religious and linguistic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35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engagements with communities on cultural religious and linguistic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40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engagements with communities on cultural religious and linguistic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692178206"/>
                  </a:ext>
                </a:extLst>
              </a:tr>
              <a:tr h="779765">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Reports on public educational</a:t>
                      </a:r>
                      <a:r>
                        <a:rPr lang="en-US" sz="1100" baseline="0" dirty="0">
                          <a:latin typeface="Tahoma" panose="020B0604030504040204" pitchFamily="34" charset="0"/>
                          <a:ea typeface="Tahoma" panose="020B0604030504040204" pitchFamily="34" charset="0"/>
                          <a:cs typeface="Tahoma" panose="020B0604030504040204" pitchFamily="34" charset="0"/>
                        </a:rPr>
                        <a:t> campaigns on cultural, religious and linguistic rights of communities conducted </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Number of public educational campaigns on cultural, religious and linguistic rights of communities conducted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25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public educational campaigns on cultural, religious and linguistic rights of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30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public educational campaigns on cultural, religious and linguistic rights of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35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public educational campaigns on cultural, religious and linguistic rights of communities conducted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452852779"/>
                  </a:ext>
                </a:extLst>
              </a:tr>
              <a:tr h="951812">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Established and maintained database of cultural, religious and linguistic community</a:t>
                      </a:r>
                      <a:r>
                        <a:rPr lang="en-US" sz="1100" baseline="0" dirty="0">
                          <a:latin typeface="Tahoma" panose="020B0604030504040204" pitchFamily="34" charset="0"/>
                          <a:ea typeface="Tahoma" panose="020B0604030504040204" pitchFamily="34" charset="0"/>
                          <a:cs typeface="Tahoma" panose="020B0604030504040204" pitchFamily="34" charset="0"/>
                        </a:rPr>
                        <a:t> organisations and institutions </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100" dirty="0">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1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1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ahoma" panose="020B0604030504040204" pitchFamily="34" charset="0"/>
                          <a:ea typeface="Tahoma" panose="020B0604030504040204" pitchFamily="34" charset="0"/>
                          <a:cs typeface="Tahoma" panose="020B0604030504040204" pitchFamily="34" charset="0"/>
                        </a:rPr>
                        <a:t>1 </a:t>
                      </a:r>
                      <a:r>
                        <a:rPr kumimoji="0" lang="en-US" sz="11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Updated established and maintained database of community organisations and institutions per annum</a:t>
                      </a:r>
                      <a:endParaRPr kumimoji="0" lang="en-ZA"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532831839"/>
                  </a:ext>
                </a:extLst>
              </a:tr>
            </a:tbl>
          </a:graphicData>
        </a:graphic>
      </p:graphicFrame>
    </p:spTree>
    <p:extLst>
      <p:ext uri="{BB962C8B-B14F-4D97-AF65-F5344CB8AC3E}">
        <p14:creationId xmlns:p14="http://schemas.microsoft.com/office/powerpoint/2010/main" xmlns="" val="9938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normAutofit fontScale="90000"/>
          </a:bodyPr>
          <a:lstStyle/>
          <a:p>
            <a:pPr algn="r"/>
            <a:r>
              <a:rPr lang="en-US" sz="2300" b="1" dirty="0">
                <a:solidFill>
                  <a:prstClr val="black"/>
                </a:solidFill>
                <a:latin typeface="Arial Body"/>
              </a:rPr>
              <a:t>Programme 4: Research and Policy Development</a:t>
            </a:r>
            <a:r>
              <a:rPr lang="en-US" sz="2300" dirty="0">
                <a:solidFill>
                  <a:prstClr val="black"/>
                </a:solidFill>
                <a:latin typeface="Arial Body"/>
              </a:rPr>
              <a:t/>
            </a:r>
            <a:br>
              <a:rPr lang="en-US" sz="2300" dirty="0">
                <a:solidFill>
                  <a:prstClr val="black"/>
                </a:solidFill>
                <a:latin typeface="Arial Body"/>
              </a:rPr>
            </a:br>
            <a:r>
              <a:rPr lang="en-US" sz="2300" dirty="0">
                <a:solidFill>
                  <a:prstClr val="black"/>
                </a:solidFill>
                <a:latin typeface="Arial Body"/>
              </a:rPr>
              <a:t>Outcomes, Outputs, Output Indicators and Annual Targets</a:t>
            </a:r>
            <a:endParaRPr lang="en-ZA" sz="3600"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xmlns="" val="2707587210"/>
              </p:ext>
            </p:extLst>
          </p:nvPr>
        </p:nvGraphicFramePr>
        <p:xfrm>
          <a:off x="323528" y="2132856"/>
          <a:ext cx="8363272" cy="3096344"/>
        </p:xfrm>
        <a:graphic>
          <a:graphicData uri="http://schemas.openxmlformats.org/drawingml/2006/table">
            <a:tbl>
              <a:tblPr firstRow="1" bandRow="1">
                <a:tableStyleId>{00A15C55-8517-42AA-B614-E9B94910E393}</a:tableStyleId>
              </a:tblPr>
              <a:tblGrid>
                <a:gridCol w="2090818">
                  <a:extLst>
                    <a:ext uri="{9D8B030D-6E8A-4147-A177-3AD203B41FA5}">
                      <a16:colId xmlns:a16="http://schemas.microsoft.com/office/drawing/2014/main" xmlns="" val="2422399779"/>
                    </a:ext>
                  </a:extLst>
                </a:gridCol>
                <a:gridCol w="2090818">
                  <a:extLst>
                    <a:ext uri="{9D8B030D-6E8A-4147-A177-3AD203B41FA5}">
                      <a16:colId xmlns:a16="http://schemas.microsoft.com/office/drawing/2014/main" xmlns="" val="1586733834"/>
                    </a:ext>
                  </a:extLst>
                </a:gridCol>
                <a:gridCol w="2090818">
                  <a:extLst>
                    <a:ext uri="{9D8B030D-6E8A-4147-A177-3AD203B41FA5}">
                      <a16:colId xmlns:a16="http://schemas.microsoft.com/office/drawing/2014/main" xmlns="" val="59640301"/>
                    </a:ext>
                  </a:extLst>
                </a:gridCol>
                <a:gridCol w="2090818">
                  <a:extLst>
                    <a:ext uri="{9D8B030D-6E8A-4147-A177-3AD203B41FA5}">
                      <a16:colId xmlns:a16="http://schemas.microsoft.com/office/drawing/2014/main" xmlns="" val="1103759014"/>
                    </a:ext>
                  </a:extLst>
                </a:gridCol>
              </a:tblGrid>
              <a:tr h="648559">
                <a:tc>
                  <a:txBody>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Outcomes </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Annual</a:t>
                      </a:r>
                      <a:r>
                        <a:rPr lang="en-US" sz="16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Targets</a:t>
                      </a:r>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279410487"/>
                  </a:ext>
                </a:extLst>
              </a:tr>
              <a:tr h="2447785">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Research recommendations to inform evidence-based policies and sustained  of diminishing and diminished community heritages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Research reports on cultural,</a:t>
                      </a:r>
                      <a:r>
                        <a:rPr lang="en-US" sz="1400" baseline="0" dirty="0">
                          <a:latin typeface="Tahoma" panose="020B0604030504040204" pitchFamily="34" charset="0"/>
                          <a:ea typeface="Tahoma" panose="020B0604030504040204" pitchFamily="34" charset="0"/>
                          <a:cs typeface="Tahoma" panose="020B0604030504040204" pitchFamily="34" charset="0"/>
                        </a:rPr>
                        <a:t> religious and linguistic rights produced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Number of research reports on cultural, religious and linguistic rights produced per annum</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4 research reports on a topic approved by research committee and plenary in line with approved research</a:t>
                      </a:r>
                      <a:r>
                        <a:rPr lang="en-US" sz="1400" baseline="0" dirty="0">
                          <a:latin typeface="Tahoma" panose="020B0604030504040204" pitchFamily="34" charset="0"/>
                          <a:ea typeface="Tahoma" panose="020B0604030504040204" pitchFamily="34" charset="0"/>
                          <a:cs typeface="Tahoma" panose="020B0604030504040204" pitchFamily="34" charset="0"/>
                        </a:rPr>
                        <a:t> strategy annually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114652642"/>
                  </a:ext>
                </a:extLst>
              </a:tr>
            </a:tbl>
          </a:graphicData>
        </a:graphic>
      </p:graphicFrame>
    </p:spTree>
    <p:extLst>
      <p:ext uri="{BB962C8B-B14F-4D97-AF65-F5344CB8AC3E}">
        <p14:creationId xmlns:p14="http://schemas.microsoft.com/office/powerpoint/2010/main" xmlns="" val="365293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922114"/>
          </a:xfrm>
        </p:spPr>
        <p:txBody>
          <a:bodyPr>
            <a:normAutofit fontScale="90000"/>
          </a:bodyPr>
          <a:lstStyle/>
          <a:p>
            <a:pPr algn="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Medium Term Performance Targets</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Programme 4: Research and Policy Development</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50876847"/>
              </p:ext>
            </p:extLst>
          </p:nvPr>
        </p:nvGraphicFramePr>
        <p:xfrm>
          <a:off x="251520" y="1988840"/>
          <a:ext cx="8352925" cy="3528391"/>
        </p:xfrm>
        <a:graphic>
          <a:graphicData uri="http://schemas.openxmlformats.org/drawingml/2006/table">
            <a:tbl>
              <a:tblPr firstRow="1" bandRow="1">
                <a:tableStyleId>{00A15C55-8517-42AA-B614-E9B94910E393}</a:tableStyleId>
              </a:tblPr>
              <a:tblGrid>
                <a:gridCol w="1670585">
                  <a:extLst>
                    <a:ext uri="{9D8B030D-6E8A-4147-A177-3AD203B41FA5}">
                      <a16:colId xmlns:a16="http://schemas.microsoft.com/office/drawing/2014/main" xmlns="" val="782117238"/>
                    </a:ext>
                  </a:extLst>
                </a:gridCol>
                <a:gridCol w="1670585">
                  <a:extLst>
                    <a:ext uri="{9D8B030D-6E8A-4147-A177-3AD203B41FA5}">
                      <a16:colId xmlns:a16="http://schemas.microsoft.com/office/drawing/2014/main" xmlns="" val="1505491772"/>
                    </a:ext>
                  </a:extLst>
                </a:gridCol>
                <a:gridCol w="1670585">
                  <a:extLst>
                    <a:ext uri="{9D8B030D-6E8A-4147-A177-3AD203B41FA5}">
                      <a16:colId xmlns:a16="http://schemas.microsoft.com/office/drawing/2014/main" xmlns="" val="3055402713"/>
                    </a:ext>
                  </a:extLst>
                </a:gridCol>
                <a:gridCol w="1670585">
                  <a:extLst>
                    <a:ext uri="{9D8B030D-6E8A-4147-A177-3AD203B41FA5}">
                      <a16:colId xmlns:a16="http://schemas.microsoft.com/office/drawing/2014/main" xmlns="" val="1707701358"/>
                    </a:ext>
                  </a:extLst>
                </a:gridCol>
                <a:gridCol w="1670585">
                  <a:extLst>
                    <a:ext uri="{9D8B030D-6E8A-4147-A177-3AD203B41FA5}">
                      <a16:colId xmlns:a16="http://schemas.microsoft.com/office/drawing/2014/main" xmlns="" val="3212842910"/>
                    </a:ext>
                  </a:extLst>
                </a:gridCol>
              </a:tblGrid>
              <a:tr h="468355">
                <a:tc rowSpan="2">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Output</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Medium Term Target</a:t>
                      </a:r>
                      <a:endParaRPr kumimoji="0" lang="en-ZA" sz="1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602555080"/>
                  </a:ext>
                </a:extLst>
              </a:tr>
              <a:tr h="484082">
                <a:tc vMerge="1">
                  <a:txBody>
                    <a:bodyPr/>
                    <a:lstStyle/>
                    <a:p>
                      <a:endParaRPr lang="en-ZA" dirty="0"/>
                    </a:p>
                  </a:txBody>
                  <a:tcPr/>
                </a:tc>
                <a:tc vMerge="1">
                  <a:txBody>
                    <a:bodyPr/>
                    <a:lstStyle/>
                    <a:p>
                      <a:endParaRPr lang="en-ZA" dirty="0"/>
                    </a:p>
                  </a:txBody>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2022/23</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solidFill>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2023/24</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solidFill>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2024/25</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solidFill>
                  </a:tcPr>
                </a:tc>
                <a:extLst>
                  <a:ext uri="{0D108BD9-81ED-4DB2-BD59-A6C34878D82A}">
                    <a16:rowId xmlns:a16="http://schemas.microsoft.com/office/drawing/2014/main" xmlns="" val="1523255760"/>
                  </a:ext>
                </a:extLst>
              </a:tr>
              <a:tr h="2575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Research reports on cultural, religious and linguistic rights produced</a:t>
                      </a:r>
                      <a:endParaRPr kumimoji="0" lang="en-ZA"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Number of research reports on cultural, religious and linguistic rights produced per annum</a:t>
                      </a:r>
                      <a:endParaRPr kumimoji="0" lang="en-ZA"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4 research reports on a topic approved by research committee and plenary in line with approved research strategy annually</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4 research reports on a topic approved by research committee and plenary in line with approved research strategy annually</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4 research reports on a topic approved by research committee and plenary in line with approved research strategy annually</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98625509"/>
                  </a:ext>
                </a:extLst>
              </a:tr>
            </a:tbl>
          </a:graphicData>
        </a:graphic>
      </p:graphicFrame>
    </p:spTree>
    <p:extLst>
      <p:ext uri="{BB962C8B-B14F-4D97-AF65-F5344CB8AC3E}">
        <p14:creationId xmlns:p14="http://schemas.microsoft.com/office/powerpoint/2010/main" xmlns="" val="348151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994122"/>
          </a:xfrm>
        </p:spPr>
        <p:txBody>
          <a:bodyPr>
            <a:normAutofit fontScale="90000"/>
          </a:bodyPr>
          <a:lstStyle/>
          <a:p>
            <a:pPr algn="r"/>
            <a:r>
              <a:rPr lang="en-US" sz="2000" b="1" dirty="0">
                <a:solidFill>
                  <a:prstClr val="black"/>
                </a:solidFill>
                <a:latin typeface="Arial Body"/>
              </a:rPr>
              <a:t>Programme 5: Communication, Marketing, IT and Linkages</a:t>
            </a:r>
            <a:r>
              <a:rPr lang="en-US" sz="2100" dirty="0">
                <a:solidFill>
                  <a:prstClr val="black"/>
                </a:solidFill>
                <a:latin typeface="Arial Body"/>
              </a:rPr>
              <a:t/>
            </a:r>
            <a:br>
              <a:rPr lang="en-US" sz="2100" dirty="0">
                <a:solidFill>
                  <a:prstClr val="black"/>
                </a:solidFill>
                <a:latin typeface="Arial Body"/>
              </a:rPr>
            </a:br>
            <a:r>
              <a:rPr lang="en-US" sz="2100" dirty="0">
                <a:solidFill>
                  <a:prstClr val="black"/>
                </a:solidFill>
                <a:latin typeface="Arial Body"/>
              </a:rPr>
              <a:t>Outcomes, Outputs, Output Indicators and Annual Targets</a:t>
            </a:r>
            <a:endParaRPr lang="en-ZA" sz="3600"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xmlns="" val="3004613344"/>
              </p:ext>
            </p:extLst>
          </p:nvPr>
        </p:nvGraphicFramePr>
        <p:xfrm>
          <a:off x="251520" y="1844825"/>
          <a:ext cx="8280920" cy="4221281"/>
        </p:xfrm>
        <a:graphic>
          <a:graphicData uri="http://schemas.openxmlformats.org/drawingml/2006/table">
            <a:tbl>
              <a:tblPr firstRow="1" bandRow="1">
                <a:tableStyleId>{7DF18680-E054-41AD-8BC1-D1AEF772440D}</a:tableStyleId>
              </a:tblPr>
              <a:tblGrid>
                <a:gridCol w="2070230">
                  <a:extLst>
                    <a:ext uri="{9D8B030D-6E8A-4147-A177-3AD203B41FA5}">
                      <a16:colId xmlns:a16="http://schemas.microsoft.com/office/drawing/2014/main" xmlns="" val="519020449"/>
                    </a:ext>
                  </a:extLst>
                </a:gridCol>
                <a:gridCol w="2070230">
                  <a:extLst>
                    <a:ext uri="{9D8B030D-6E8A-4147-A177-3AD203B41FA5}">
                      <a16:colId xmlns:a16="http://schemas.microsoft.com/office/drawing/2014/main" xmlns="" val="3814012633"/>
                    </a:ext>
                  </a:extLst>
                </a:gridCol>
                <a:gridCol w="2070230">
                  <a:extLst>
                    <a:ext uri="{9D8B030D-6E8A-4147-A177-3AD203B41FA5}">
                      <a16:colId xmlns:a16="http://schemas.microsoft.com/office/drawing/2014/main" xmlns="" val="3441697771"/>
                    </a:ext>
                  </a:extLst>
                </a:gridCol>
                <a:gridCol w="2070230">
                  <a:extLst>
                    <a:ext uri="{9D8B030D-6E8A-4147-A177-3AD203B41FA5}">
                      <a16:colId xmlns:a16="http://schemas.microsoft.com/office/drawing/2014/main" xmlns="" val="1588761875"/>
                    </a:ext>
                  </a:extLst>
                </a:gridCol>
              </a:tblGrid>
              <a:tr h="319841">
                <a:tc>
                  <a:txBody>
                    <a:bodyP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Outcomes</a:t>
                      </a:r>
                      <a:r>
                        <a:rPr lang="en-US" sz="1400" dirty="0">
                          <a:latin typeface="Tahoma" panose="020B0604030504040204" pitchFamily="34" charset="0"/>
                          <a:ea typeface="Tahoma" panose="020B0604030504040204" pitchFamily="34" charset="0"/>
                          <a:cs typeface="Tahoma" panose="020B0604030504040204" pitchFamily="34" charset="0"/>
                        </a:rPr>
                        <a:t> </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Annual</a:t>
                      </a:r>
                      <a:r>
                        <a:rPr lang="en-US" sz="1400" baseline="0" dirty="0">
                          <a:solidFill>
                            <a:schemeClr val="tx1"/>
                          </a:solidFill>
                          <a:latin typeface="Tahoma" panose="020B0604030504040204" pitchFamily="34" charset="0"/>
                          <a:ea typeface="Tahoma" panose="020B0604030504040204" pitchFamily="34" charset="0"/>
                          <a:cs typeface="Tahoma" panose="020B0604030504040204" pitchFamily="34" charset="0"/>
                        </a:rPr>
                        <a:t> Targets</a:t>
                      </a:r>
                      <a:endParaRPr lang="en-Z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342222127"/>
                  </a:ext>
                </a:extLst>
              </a:tr>
              <a:tr h="1335250">
                <a:tc rowSpan="3">
                  <a:txBody>
                    <a:bodyPr/>
                    <a:lstStyle/>
                    <a:p>
                      <a:r>
                        <a:rPr lang="en-US" sz="1400" dirty="0">
                          <a:latin typeface="Tahoma" panose="020B0604030504040204" pitchFamily="34" charset="0"/>
                          <a:ea typeface="Tahoma" panose="020B0604030504040204" pitchFamily="34" charset="0"/>
                          <a:cs typeface="Tahoma" panose="020B0604030504040204" pitchFamily="34" charset="0"/>
                        </a:rPr>
                        <a:t>Intensified communication, marketing and knowledge management systems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Reports on the implemented internal and eternal communication and marketing strategy </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Number of reports </a:t>
                      </a: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implemented internal and eternal communication and marketing strategy per annum</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4 </a:t>
                      </a: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the implemented internal and eternal communication and marketing strategy per annum</a:t>
                      </a:r>
                      <a:endParaRPr kumimoji="0" lang="en-ZA"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16852810"/>
                  </a:ext>
                </a:extLst>
              </a:tr>
              <a:tr h="1157216">
                <a:tc vMerge="1">
                  <a:txBody>
                    <a:bodyPr/>
                    <a:lstStyle/>
                    <a:p>
                      <a:endParaRPr lang="en-ZA" sz="1200" dirty="0">
                        <a:latin typeface="Arial Body"/>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Stable and secure ICT environments that meets all functional needs of the Commission and its strategy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Number of reports on maintained and upgraded infrastructure and implemented ICT Governance Strategy</a:t>
                      </a:r>
                      <a:r>
                        <a:rPr lang="en-US" sz="1400" baseline="0" dirty="0">
                          <a:latin typeface="Tahoma" panose="020B0604030504040204" pitchFamily="34" charset="0"/>
                          <a:ea typeface="Tahoma" panose="020B0604030504040204" pitchFamily="34" charset="0"/>
                          <a:cs typeface="Tahoma" panose="020B0604030504040204" pitchFamily="34" charset="0"/>
                        </a:rPr>
                        <a:t> per annum</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4 </a:t>
                      </a: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on maintained and upgraded infrastructure and implemented ICT Governance Strategy per annum</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22744209"/>
                  </a:ext>
                </a:extLst>
              </a:tr>
              <a:tr h="932109">
                <a:tc vMerge="1">
                  <a:txBody>
                    <a:bodyPr/>
                    <a:lstStyle/>
                    <a:p>
                      <a:endParaRPr lang="en-ZA" sz="1200">
                        <a:latin typeface="Arial Body"/>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Report on</a:t>
                      </a:r>
                      <a:r>
                        <a:rPr lang="en-US" sz="1400" baseline="0" dirty="0">
                          <a:latin typeface="Tahoma" panose="020B0604030504040204" pitchFamily="34" charset="0"/>
                          <a:ea typeface="Tahoma" panose="020B0604030504040204" pitchFamily="34" charset="0"/>
                          <a:cs typeface="Tahoma" panose="020B0604030504040204" pitchFamily="34" charset="0"/>
                        </a:rPr>
                        <a:t> monitored activities on social media platforms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Number of reports of activities on social media</a:t>
                      </a:r>
                      <a:r>
                        <a:rPr lang="en-US" sz="1400" baseline="0" dirty="0">
                          <a:latin typeface="Tahoma" panose="020B0604030504040204" pitchFamily="34" charset="0"/>
                          <a:ea typeface="Tahoma" panose="020B0604030504040204" pitchFamily="34" charset="0"/>
                          <a:cs typeface="Tahoma" panose="020B0604030504040204" pitchFamily="34" charset="0"/>
                        </a:rPr>
                        <a:t> platform per annum</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4 </a:t>
                      </a:r>
                      <a:r>
                        <a:rPr kumimoji="0" lang="en-US"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of activities on social media platform per annum</a:t>
                      </a:r>
                      <a:endParaRPr kumimoji="0" lang="en-ZA" sz="14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075564692"/>
                  </a:ext>
                </a:extLst>
              </a:tr>
            </a:tbl>
          </a:graphicData>
        </a:graphic>
      </p:graphicFrame>
    </p:spTree>
    <p:extLst>
      <p:ext uri="{BB962C8B-B14F-4D97-AF65-F5344CB8AC3E}">
        <p14:creationId xmlns:p14="http://schemas.microsoft.com/office/powerpoint/2010/main" xmlns="" val="24758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707088" cy="864096"/>
          </a:xfrm>
        </p:spPr>
        <p:txBody>
          <a:bodyPr>
            <a:normAutofit fontScale="90000"/>
          </a:bodyPr>
          <a:lstStyle/>
          <a:p>
            <a:pPr algn="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Medium Term Performance Targets</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Programme 5: Communication, Marketing, IT and Linkages</a:t>
            </a:r>
            <a: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286474628"/>
              </p:ext>
            </p:extLst>
          </p:nvPr>
        </p:nvGraphicFramePr>
        <p:xfrm>
          <a:off x="251520" y="1844824"/>
          <a:ext cx="8280920" cy="4288512"/>
        </p:xfrm>
        <a:graphic>
          <a:graphicData uri="http://schemas.openxmlformats.org/drawingml/2006/table">
            <a:tbl>
              <a:tblPr firstRow="1" bandRow="1">
                <a:tableStyleId>{7DF18680-E054-41AD-8BC1-D1AEF772440D}</a:tableStyleId>
              </a:tblPr>
              <a:tblGrid>
                <a:gridCol w="1656184">
                  <a:extLst>
                    <a:ext uri="{9D8B030D-6E8A-4147-A177-3AD203B41FA5}">
                      <a16:colId xmlns:a16="http://schemas.microsoft.com/office/drawing/2014/main" xmlns="" val="2584772300"/>
                    </a:ext>
                  </a:extLst>
                </a:gridCol>
                <a:gridCol w="1656184">
                  <a:extLst>
                    <a:ext uri="{9D8B030D-6E8A-4147-A177-3AD203B41FA5}">
                      <a16:colId xmlns:a16="http://schemas.microsoft.com/office/drawing/2014/main" xmlns="" val="740004422"/>
                    </a:ext>
                  </a:extLst>
                </a:gridCol>
                <a:gridCol w="1656184">
                  <a:extLst>
                    <a:ext uri="{9D8B030D-6E8A-4147-A177-3AD203B41FA5}">
                      <a16:colId xmlns:a16="http://schemas.microsoft.com/office/drawing/2014/main" xmlns="" val="3706532421"/>
                    </a:ext>
                  </a:extLst>
                </a:gridCol>
                <a:gridCol w="1656184">
                  <a:extLst>
                    <a:ext uri="{9D8B030D-6E8A-4147-A177-3AD203B41FA5}">
                      <a16:colId xmlns:a16="http://schemas.microsoft.com/office/drawing/2014/main" xmlns="" val="2213807828"/>
                    </a:ext>
                  </a:extLst>
                </a:gridCol>
                <a:gridCol w="1656184">
                  <a:extLst>
                    <a:ext uri="{9D8B030D-6E8A-4147-A177-3AD203B41FA5}">
                      <a16:colId xmlns:a16="http://schemas.microsoft.com/office/drawing/2014/main" xmlns="" val="4251056591"/>
                    </a:ext>
                  </a:extLst>
                </a:gridCol>
              </a:tblGrid>
              <a:tr h="576064">
                <a:tc rowSpan="2">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Output</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Indicators</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Medium Term Target</a:t>
                      </a:r>
                      <a:endParaRPr kumimoji="0" lang="en-ZA" sz="1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954469137"/>
                  </a:ext>
                </a:extLst>
              </a:tr>
              <a:tr h="432048">
                <a:tc vMerge="1">
                  <a:txBody>
                    <a:bodyPr/>
                    <a:lstStyle/>
                    <a:p>
                      <a:endParaRPr lang="en-ZA" dirty="0"/>
                    </a:p>
                  </a:txBody>
                  <a:tcPr/>
                </a:tc>
                <a:tc vMerge="1">
                  <a:txBody>
                    <a:bodyPr/>
                    <a:lstStyle/>
                    <a:p>
                      <a:endParaRPr lang="en-ZA" dirty="0"/>
                    </a:p>
                  </a:txBody>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2022/23</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5"/>
                    </a:solidFill>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2023/24</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5"/>
                    </a:solidFill>
                  </a:tcPr>
                </a:tc>
                <a:tc>
                  <a: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2024/25</a:t>
                      </a:r>
                      <a:endParaRPr lang="en-ZA"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5"/>
                    </a:solidFill>
                  </a:tcPr>
                </a:tc>
                <a:extLst>
                  <a:ext uri="{0D108BD9-81ED-4DB2-BD59-A6C34878D82A}">
                    <a16:rowId xmlns:a16="http://schemas.microsoft.com/office/drawing/2014/main" xmlns="" val="737138498"/>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Reports on the implemented internal and eternal communication and marketing strategy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Reports on the implemented internal and eternal communication and marketing strategy </a:t>
                      </a:r>
                      <a:endParaRPr lang="en-ZA"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reports</a:t>
                      </a:r>
                      <a:r>
                        <a:rPr kumimoji="0" lang="en-US" sz="120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on</a:t>
                      </a:r>
                      <a:r>
                        <a:rPr kumimoji="0" lang="en-US" sz="120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 implemented internal and external communication and marketing strategy per annum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reports on</a:t>
                      </a:r>
                      <a:r>
                        <a:rPr kumimoji="0" lang="en-US" sz="120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 implemented internal and external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communication and marketing strategy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reports the on implemented internal and external</a:t>
                      </a:r>
                      <a:r>
                        <a:rPr kumimoji="0" lang="en-US" sz="120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communication and marketing strategy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144934516"/>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Stable and secure ICT environments that meets all functional needs of the Commission and its strategy</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Stable and secure ICT environments that meets all functional needs of the Commission and its strategy</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on maintained and upgraded infrastructure and implemented ICT Governance Strategy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on maintained and upgraded infrastructure and implemented ICT Governance Strategy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on maintained and upgraded infrastructure and implemented ICT Governance Strategy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758095010"/>
                  </a:ext>
                </a:extLst>
              </a:tr>
              <a:tr h="720080">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 on</a:t>
                      </a:r>
                      <a:r>
                        <a:rPr lang="en-US" sz="1200" baseline="0" dirty="0">
                          <a:latin typeface="Tahoma" panose="020B0604030504040204" pitchFamily="34" charset="0"/>
                          <a:ea typeface="Tahoma" panose="020B0604030504040204" pitchFamily="34" charset="0"/>
                          <a:cs typeface="Tahoma" panose="020B0604030504040204" pitchFamily="34" charset="0"/>
                        </a:rPr>
                        <a:t> monitored activities on social media platforms</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Report on</a:t>
                      </a:r>
                      <a:r>
                        <a:rPr lang="en-US" sz="1200" baseline="0" dirty="0">
                          <a:latin typeface="Tahoma" panose="020B0604030504040204" pitchFamily="34" charset="0"/>
                          <a:ea typeface="Tahoma" panose="020B0604030504040204" pitchFamily="34" charset="0"/>
                          <a:cs typeface="Tahoma" panose="020B0604030504040204" pitchFamily="34" charset="0"/>
                        </a:rPr>
                        <a:t> monitored activities on social media platforms</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of activities on social media platform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of activities on social media platform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4 </a:t>
                      </a:r>
                      <a:r>
                        <a:rPr kumimoji="0" lang="en-US" sz="120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reports of activities on social media platform per annum</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573197424"/>
                  </a:ext>
                </a:extLst>
              </a:tr>
            </a:tbl>
          </a:graphicData>
        </a:graphic>
      </p:graphicFrame>
    </p:spTree>
    <p:extLst>
      <p:ext uri="{BB962C8B-B14F-4D97-AF65-F5344CB8AC3E}">
        <p14:creationId xmlns:p14="http://schemas.microsoft.com/office/powerpoint/2010/main" xmlns="" val="274636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1E523-AB5E-428E-A3C4-4DA1BEBA0719}"/>
              </a:ext>
            </a:extLst>
          </p:cNvPr>
          <p:cNvSpPr>
            <a:spLocks noGrp="1"/>
          </p:cNvSpPr>
          <p:nvPr>
            <p:ph type="title"/>
          </p:nvPr>
        </p:nvSpPr>
        <p:spPr>
          <a:xfrm>
            <a:off x="2123728" y="274638"/>
            <a:ext cx="6563072" cy="1143000"/>
          </a:xfrm>
        </p:spPr>
        <p:txBody>
          <a:bodyPr>
            <a:noAutofit/>
          </a:bodyPr>
          <a:lstStyle/>
          <a:p>
            <a:pPr algn="r"/>
            <a:r>
              <a:rPr lang="en-GB" sz="2800" b="1" dirty="0">
                <a:latin typeface="Tahoma" panose="020B0604030504040204" pitchFamily="34" charset="0"/>
                <a:ea typeface="Tahoma" panose="020B0604030504040204" pitchFamily="34" charset="0"/>
                <a:cs typeface="Tahoma" panose="020B0604030504040204" pitchFamily="34" charset="0"/>
              </a:rPr>
              <a:t>Projects to be continued in the new financial year</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E6985E31-9C41-447C-86B8-C830791E5A52}"/>
              </a:ext>
            </a:extLst>
          </p:cNvPr>
          <p:cNvSpPr>
            <a:spLocks noGrp="1"/>
          </p:cNvSpPr>
          <p:nvPr>
            <p:ph idx="1"/>
          </p:nvPr>
        </p:nvSpPr>
        <p:spPr>
          <a:xfrm>
            <a:off x="457200" y="1916831"/>
            <a:ext cx="8229600" cy="3672409"/>
          </a:xfrm>
        </p:spPr>
        <p:txBody>
          <a:bodyPr>
            <a:normAutofit/>
          </a:bodyPr>
          <a:lstStyle/>
          <a:p>
            <a:pPr algn="just"/>
            <a:r>
              <a:rPr lang="en-GB" sz="2400" dirty="0">
                <a:latin typeface="Tahoma" panose="020B0604030504040204" pitchFamily="34" charset="0"/>
                <a:ea typeface="Tahoma" panose="020B0604030504040204" pitchFamily="34" charset="0"/>
                <a:cs typeface="Tahoma" panose="020B0604030504040204" pitchFamily="34" charset="0"/>
              </a:rPr>
              <a:t>Capacity and capability Review</a:t>
            </a:r>
          </a:p>
          <a:p>
            <a:pPr algn="just"/>
            <a:r>
              <a:rPr lang="en-GB" sz="2400" dirty="0">
                <a:latin typeface="Tahoma" panose="020B0604030504040204" pitchFamily="34" charset="0"/>
                <a:ea typeface="Tahoma" panose="020B0604030504040204" pitchFamily="34" charset="0"/>
                <a:cs typeface="Tahoma" panose="020B0604030504040204" pitchFamily="34" charset="0"/>
              </a:rPr>
              <a:t>Educational materials for public engagements and education</a:t>
            </a:r>
          </a:p>
          <a:p>
            <a:pPr algn="just"/>
            <a:r>
              <a:rPr lang="en-GB" sz="2400" dirty="0">
                <a:latin typeface="Tahoma" panose="020B0604030504040204" pitchFamily="34" charset="0"/>
                <a:ea typeface="Tahoma" panose="020B0604030504040204" pitchFamily="34" charset="0"/>
                <a:cs typeface="Tahoma" panose="020B0604030504040204" pitchFamily="34" charset="0"/>
              </a:rPr>
              <a:t>Fundraising</a:t>
            </a:r>
          </a:p>
          <a:p>
            <a:pPr algn="just"/>
            <a:r>
              <a:rPr lang="en-GB" sz="2400" dirty="0">
                <a:latin typeface="Tahoma" panose="020B0604030504040204" pitchFamily="34" charset="0"/>
                <a:ea typeface="Tahoma" panose="020B0604030504040204" pitchFamily="34" charset="0"/>
                <a:cs typeface="Tahoma" panose="020B0604030504040204" pitchFamily="34" charset="0"/>
              </a:rPr>
              <a:t>Nama and !N/uu languages awareness campaigns </a:t>
            </a:r>
          </a:p>
          <a:p>
            <a:pPr algn="just"/>
            <a:r>
              <a:rPr lang="en-GB" sz="2400" dirty="0">
                <a:latin typeface="Tahoma" panose="020B0604030504040204" pitchFamily="34" charset="0"/>
                <a:ea typeface="Tahoma" panose="020B0604030504040204" pitchFamily="34" charset="0"/>
                <a:cs typeface="Tahoma" panose="020B0604030504040204" pitchFamily="34" charset="0"/>
              </a:rPr>
              <a:t>Data base of cultural, religious and linguistic communities</a:t>
            </a:r>
            <a:endParaRPr lang="en-ZA"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83833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355" y="260648"/>
            <a:ext cx="6635080" cy="1143000"/>
          </a:xfrm>
        </p:spPr>
        <p:txBody>
          <a:bodyPr>
            <a:normAutofit fontScale="90000"/>
          </a:bodyPr>
          <a:lstStyle/>
          <a:p>
            <a:pPr algn="r"/>
            <a:r>
              <a:rPr lang="en-US" sz="2800" b="1" dirty="0">
                <a:latin typeface="Arial Body"/>
              </a:rPr>
              <a:t>Medium Term Expenditure Framework:</a:t>
            </a:r>
            <a:br>
              <a:rPr lang="en-US" sz="2800" b="1" dirty="0">
                <a:latin typeface="Arial Body"/>
              </a:rPr>
            </a:br>
            <a:r>
              <a:rPr lang="en-US" sz="2800" b="1" dirty="0">
                <a:latin typeface="Arial Body"/>
              </a:rPr>
              <a:t>Budget</a:t>
            </a:r>
            <a:endParaRPr lang="en-ZA" sz="2800" b="1" dirty="0">
              <a:latin typeface="Arial Body"/>
            </a:endParaRPr>
          </a:p>
        </p:txBody>
      </p:sp>
      <p:pic>
        <p:nvPicPr>
          <p:cNvPr id="5" name="Content Placeholder 4">
            <a:extLst>
              <a:ext uri="{FF2B5EF4-FFF2-40B4-BE49-F238E27FC236}">
                <a16:creationId xmlns:a16="http://schemas.microsoft.com/office/drawing/2014/main" xmlns="" id="{029ACD3E-5083-4CB5-836A-EA79ACCC6364}"/>
              </a:ext>
            </a:extLst>
          </p:cNvPr>
          <p:cNvPicPr>
            <a:picLocks noGrp="1" noChangeAspect="1"/>
          </p:cNvPicPr>
          <p:nvPr>
            <p:ph sz="half" idx="1"/>
          </p:nvPr>
        </p:nvPicPr>
        <p:blipFill rotWithShape="1">
          <a:blip r:embed="rId2" cstate="print"/>
          <a:srcRect l="843" t="1852" r="791" b="3703"/>
          <a:stretch/>
        </p:blipFill>
        <p:spPr>
          <a:xfrm>
            <a:off x="323528" y="1916832"/>
            <a:ext cx="8395170" cy="3672408"/>
          </a:xfrm>
          <a:prstGeom prst="rect">
            <a:avLst/>
          </a:prstGeom>
        </p:spPr>
      </p:pic>
    </p:spTree>
    <p:extLst>
      <p:ext uri="{BB962C8B-B14F-4D97-AF65-F5344CB8AC3E}">
        <p14:creationId xmlns:p14="http://schemas.microsoft.com/office/powerpoint/2010/main" xmlns="" val="2457443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6632"/>
            <a:ext cx="6563072" cy="1152128"/>
          </a:xfrm>
        </p:spPr>
        <p:txBody>
          <a:bodyPr>
            <a:normAutofit/>
          </a:bodyPr>
          <a:lstStyle/>
          <a:p>
            <a:pPr algn="r"/>
            <a:r>
              <a:rPr lang="en-US" sz="2400" b="1" dirty="0">
                <a:latin typeface="Arial Body"/>
              </a:rPr>
              <a:t>Overview of 2022/23 Budget and MTEF Estimates </a:t>
            </a:r>
            <a:r>
              <a:rPr lang="en-US" sz="2000" b="1" dirty="0">
                <a:latin typeface="Arial Body"/>
              </a:rPr>
              <a:t>(Economic Classification)</a:t>
            </a:r>
            <a:endParaRPr lang="en-GB" sz="2000" b="1" dirty="0">
              <a:latin typeface="Arial Bod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58169481"/>
              </p:ext>
            </p:extLst>
          </p:nvPr>
        </p:nvGraphicFramePr>
        <p:xfrm>
          <a:off x="251520" y="1844824"/>
          <a:ext cx="8435279" cy="4032449"/>
        </p:xfrm>
        <a:graphic>
          <a:graphicData uri="http://schemas.openxmlformats.org/drawingml/2006/table">
            <a:tbl>
              <a:tblPr firstRow="1" bandRow="1">
                <a:tableStyleId>{5C22544A-7EE6-4342-B048-85BDC9FD1C3A}</a:tableStyleId>
              </a:tblPr>
              <a:tblGrid>
                <a:gridCol w="2258681">
                  <a:extLst>
                    <a:ext uri="{9D8B030D-6E8A-4147-A177-3AD203B41FA5}">
                      <a16:colId xmlns:a16="http://schemas.microsoft.com/office/drawing/2014/main" xmlns="" val="2106262919"/>
                    </a:ext>
                  </a:extLst>
                </a:gridCol>
                <a:gridCol w="899167">
                  <a:extLst>
                    <a:ext uri="{9D8B030D-6E8A-4147-A177-3AD203B41FA5}">
                      <a16:colId xmlns:a16="http://schemas.microsoft.com/office/drawing/2014/main" xmlns="" val="572685142"/>
                    </a:ext>
                  </a:extLst>
                </a:gridCol>
                <a:gridCol w="974097">
                  <a:extLst>
                    <a:ext uri="{9D8B030D-6E8A-4147-A177-3AD203B41FA5}">
                      <a16:colId xmlns:a16="http://schemas.microsoft.com/office/drawing/2014/main" xmlns="" val="1313588372"/>
                    </a:ext>
                  </a:extLst>
                </a:gridCol>
                <a:gridCol w="899167">
                  <a:extLst>
                    <a:ext uri="{9D8B030D-6E8A-4147-A177-3AD203B41FA5}">
                      <a16:colId xmlns:a16="http://schemas.microsoft.com/office/drawing/2014/main" xmlns="" val="1564642040"/>
                    </a:ext>
                  </a:extLst>
                </a:gridCol>
                <a:gridCol w="899167">
                  <a:extLst>
                    <a:ext uri="{9D8B030D-6E8A-4147-A177-3AD203B41FA5}">
                      <a16:colId xmlns:a16="http://schemas.microsoft.com/office/drawing/2014/main" xmlns="" val="1349208810"/>
                    </a:ext>
                  </a:extLst>
                </a:gridCol>
                <a:gridCol w="835000">
                  <a:extLst>
                    <a:ext uri="{9D8B030D-6E8A-4147-A177-3AD203B41FA5}">
                      <a16:colId xmlns:a16="http://schemas.microsoft.com/office/drawing/2014/main" xmlns="" val="2953521480"/>
                    </a:ext>
                  </a:extLst>
                </a:gridCol>
                <a:gridCol w="835000">
                  <a:extLst>
                    <a:ext uri="{9D8B030D-6E8A-4147-A177-3AD203B41FA5}">
                      <a16:colId xmlns:a16="http://schemas.microsoft.com/office/drawing/2014/main" xmlns="" val="3820718110"/>
                    </a:ext>
                  </a:extLst>
                </a:gridCol>
                <a:gridCol w="835000">
                  <a:extLst>
                    <a:ext uri="{9D8B030D-6E8A-4147-A177-3AD203B41FA5}">
                      <a16:colId xmlns:a16="http://schemas.microsoft.com/office/drawing/2014/main" xmlns="" val="4009835301"/>
                    </a:ext>
                  </a:extLst>
                </a:gridCol>
              </a:tblGrid>
              <a:tr h="362133">
                <a:tc>
                  <a:txBody>
                    <a:bodyPr/>
                    <a:lstStyle/>
                    <a:p>
                      <a:r>
                        <a:rPr lang="en-US" sz="1050" dirty="0">
                          <a:solidFill>
                            <a:schemeClr val="tx1"/>
                          </a:solidFill>
                          <a:latin typeface="Arial Body"/>
                        </a:rPr>
                        <a:t>R’ 000</a:t>
                      </a:r>
                      <a:endParaRPr lang="en-GB" sz="1050" dirty="0">
                        <a:solidFill>
                          <a:schemeClr val="tx1"/>
                        </a:solidFill>
                        <a:latin typeface="Arial Body"/>
                      </a:endParaRPr>
                    </a:p>
                  </a:txBody>
                  <a:tcPr/>
                </a:tc>
                <a:tc>
                  <a:txBody>
                    <a:bodyPr/>
                    <a:lstStyle/>
                    <a:p>
                      <a:r>
                        <a:rPr lang="en-US" sz="1050" dirty="0">
                          <a:solidFill>
                            <a:schemeClr val="tx1"/>
                          </a:solidFill>
                          <a:latin typeface="Arial Body"/>
                        </a:rPr>
                        <a:t>2018/19</a:t>
                      </a:r>
                      <a:endParaRPr lang="en-GB" sz="1050" dirty="0">
                        <a:solidFill>
                          <a:schemeClr val="tx1"/>
                        </a:solidFill>
                        <a:latin typeface="Arial Body"/>
                      </a:endParaRPr>
                    </a:p>
                  </a:txBody>
                  <a:tcPr/>
                </a:tc>
                <a:tc>
                  <a:txBody>
                    <a:bodyPr/>
                    <a:lstStyle/>
                    <a:p>
                      <a:r>
                        <a:rPr lang="en-US" sz="1050" dirty="0">
                          <a:solidFill>
                            <a:schemeClr val="tx1"/>
                          </a:solidFill>
                          <a:latin typeface="Arial Body"/>
                        </a:rPr>
                        <a:t>2019/20 </a:t>
                      </a:r>
                      <a:endParaRPr lang="en-GB" sz="1050" dirty="0">
                        <a:solidFill>
                          <a:schemeClr val="tx1"/>
                        </a:solidFill>
                        <a:latin typeface="Arial Body"/>
                      </a:endParaRPr>
                    </a:p>
                  </a:txBody>
                  <a:tcPr/>
                </a:tc>
                <a:tc>
                  <a:txBody>
                    <a:bodyPr/>
                    <a:lstStyle/>
                    <a:p>
                      <a:r>
                        <a:rPr lang="en-US" sz="1050" dirty="0">
                          <a:solidFill>
                            <a:schemeClr val="tx1"/>
                          </a:solidFill>
                          <a:latin typeface="Arial Body"/>
                        </a:rPr>
                        <a:t>2020/21</a:t>
                      </a:r>
                      <a:endParaRPr lang="en-GB" sz="1050" dirty="0">
                        <a:solidFill>
                          <a:schemeClr val="tx1"/>
                        </a:solidFill>
                        <a:latin typeface="Arial Body"/>
                      </a:endParaRPr>
                    </a:p>
                  </a:txBody>
                  <a:tcPr/>
                </a:tc>
                <a:tc>
                  <a:txBody>
                    <a:bodyPr/>
                    <a:lstStyle/>
                    <a:p>
                      <a:r>
                        <a:rPr lang="en-US" sz="1050" dirty="0">
                          <a:solidFill>
                            <a:schemeClr val="tx1"/>
                          </a:solidFill>
                          <a:latin typeface="Arial Body"/>
                        </a:rPr>
                        <a:t>2021/22</a:t>
                      </a:r>
                      <a:endParaRPr lang="en-GB" sz="1050" dirty="0">
                        <a:solidFill>
                          <a:schemeClr val="tx1"/>
                        </a:solidFill>
                        <a:latin typeface="Arial Body"/>
                      </a:endParaRPr>
                    </a:p>
                  </a:txBody>
                  <a:tcPr/>
                </a:tc>
                <a:tc>
                  <a:txBody>
                    <a:bodyPr/>
                    <a:lstStyle/>
                    <a:p>
                      <a:r>
                        <a:rPr lang="en-US" sz="1050" dirty="0">
                          <a:solidFill>
                            <a:schemeClr val="tx1"/>
                          </a:solidFill>
                          <a:latin typeface="Arial Body"/>
                        </a:rPr>
                        <a:t>2022/23</a:t>
                      </a:r>
                      <a:endParaRPr lang="en-GB" sz="1050" dirty="0">
                        <a:solidFill>
                          <a:schemeClr val="tx1"/>
                        </a:solidFill>
                        <a:latin typeface="Arial Body"/>
                      </a:endParaRPr>
                    </a:p>
                  </a:txBody>
                  <a:tcPr/>
                </a:tc>
                <a:tc>
                  <a:txBody>
                    <a:bodyPr/>
                    <a:lstStyle/>
                    <a:p>
                      <a:r>
                        <a:rPr lang="en-GB" sz="1050" dirty="0">
                          <a:solidFill>
                            <a:schemeClr val="tx1"/>
                          </a:solidFill>
                          <a:latin typeface="Arial Body"/>
                        </a:rPr>
                        <a:t>2023/24</a:t>
                      </a:r>
                    </a:p>
                  </a:txBody>
                  <a:tcPr/>
                </a:tc>
                <a:tc>
                  <a:txBody>
                    <a:bodyPr/>
                    <a:lstStyle/>
                    <a:p>
                      <a:r>
                        <a:rPr lang="en-GB" sz="1050" dirty="0">
                          <a:solidFill>
                            <a:schemeClr val="tx1"/>
                          </a:solidFill>
                          <a:latin typeface="Arial Body"/>
                        </a:rPr>
                        <a:t>2024/2025</a:t>
                      </a:r>
                    </a:p>
                  </a:txBody>
                  <a:tcPr/>
                </a:tc>
                <a:extLst>
                  <a:ext uri="{0D108BD9-81ED-4DB2-BD59-A6C34878D82A}">
                    <a16:rowId xmlns:a16="http://schemas.microsoft.com/office/drawing/2014/main" xmlns="" val="1110718611"/>
                  </a:ext>
                </a:extLst>
              </a:tr>
              <a:tr h="320877">
                <a:tc>
                  <a:txBody>
                    <a:bodyPr/>
                    <a:lstStyle/>
                    <a:p>
                      <a:r>
                        <a:rPr lang="en-US" sz="1050" b="1" dirty="0">
                          <a:latin typeface="Arial Body"/>
                        </a:rPr>
                        <a:t>Revenue</a:t>
                      </a:r>
                      <a:endParaRPr lang="en-GB" sz="1050" b="1" dirty="0">
                        <a:latin typeface="Arial Body"/>
                      </a:endParaRPr>
                    </a:p>
                  </a:txBody>
                  <a:tcPr anchor="ctr"/>
                </a:tc>
                <a:tc>
                  <a:txBody>
                    <a:bodyPr/>
                    <a:lstStyle/>
                    <a:p>
                      <a:pPr algn="r"/>
                      <a:r>
                        <a:rPr lang="en-US" sz="1050" b="1" dirty="0">
                          <a:latin typeface="Arial Body"/>
                        </a:rPr>
                        <a:t>49 025</a:t>
                      </a:r>
                      <a:endParaRPr lang="en-GB" sz="1050" b="1" dirty="0">
                        <a:latin typeface="Arial Body"/>
                      </a:endParaRPr>
                    </a:p>
                  </a:txBody>
                  <a:tcPr anchor="ctr"/>
                </a:tc>
                <a:tc>
                  <a:txBody>
                    <a:bodyPr/>
                    <a:lstStyle/>
                    <a:p>
                      <a:pPr algn="r"/>
                      <a:r>
                        <a:rPr lang="en-US" sz="1050" b="1" dirty="0">
                          <a:latin typeface="Arial Body"/>
                        </a:rPr>
                        <a:t>45 552</a:t>
                      </a:r>
                      <a:endParaRPr lang="en-GB" sz="1050" b="1" dirty="0">
                        <a:latin typeface="Arial Body"/>
                      </a:endParaRPr>
                    </a:p>
                  </a:txBody>
                  <a:tcPr anchor="ctr"/>
                </a:tc>
                <a:tc>
                  <a:txBody>
                    <a:bodyPr/>
                    <a:lstStyle/>
                    <a:p>
                      <a:pPr algn="r"/>
                      <a:r>
                        <a:rPr lang="en-US" sz="1050" b="1" dirty="0">
                          <a:latin typeface="Arial Body"/>
                        </a:rPr>
                        <a:t>46 283</a:t>
                      </a:r>
                      <a:endParaRPr lang="en-GB" sz="1050" b="1" dirty="0">
                        <a:latin typeface="Arial Body"/>
                      </a:endParaRPr>
                    </a:p>
                  </a:txBody>
                  <a:tcPr anchor="ctr"/>
                </a:tc>
                <a:tc>
                  <a:txBody>
                    <a:bodyPr/>
                    <a:lstStyle/>
                    <a:p>
                      <a:pPr algn="r"/>
                      <a:r>
                        <a:rPr lang="en-US" sz="1050" b="1" dirty="0">
                          <a:latin typeface="Arial Body"/>
                        </a:rPr>
                        <a:t>46 284</a:t>
                      </a:r>
                      <a:endParaRPr lang="en-GB" sz="1050" b="1" dirty="0">
                        <a:latin typeface="Arial Body"/>
                      </a:endParaRPr>
                    </a:p>
                  </a:txBody>
                  <a:tcPr anchor="ctr"/>
                </a:tc>
                <a:tc>
                  <a:txBody>
                    <a:bodyPr/>
                    <a:lstStyle/>
                    <a:p>
                      <a:pPr algn="r"/>
                      <a:r>
                        <a:rPr lang="en-US" sz="1050" b="1" dirty="0">
                          <a:latin typeface="Arial Body"/>
                        </a:rPr>
                        <a:t>47 065</a:t>
                      </a:r>
                      <a:endParaRPr lang="en-GB" sz="1050" b="1" dirty="0">
                        <a:latin typeface="Arial Body"/>
                      </a:endParaRPr>
                    </a:p>
                  </a:txBody>
                  <a:tcPr anchor="ctr"/>
                </a:tc>
                <a:tc>
                  <a:txBody>
                    <a:bodyPr/>
                    <a:lstStyle/>
                    <a:p>
                      <a:pPr algn="r"/>
                      <a:r>
                        <a:rPr lang="en-US" sz="1050" b="1" dirty="0">
                          <a:latin typeface="Arial Body"/>
                        </a:rPr>
                        <a:t>47 256</a:t>
                      </a:r>
                      <a:endParaRPr lang="en-GB" sz="1050" b="1" dirty="0">
                        <a:latin typeface="Arial Body"/>
                      </a:endParaRPr>
                    </a:p>
                  </a:txBody>
                  <a:tcPr anchor="ctr"/>
                </a:tc>
                <a:tc>
                  <a:txBody>
                    <a:bodyPr/>
                    <a:lstStyle/>
                    <a:p>
                      <a:pPr algn="r"/>
                      <a:r>
                        <a:rPr lang="en-GB" sz="1050" b="1" dirty="0">
                          <a:latin typeface="Arial Body"/>
                        </a:rPr>
                        <a:t>49 471</a:t>
                      </a:r>
                    </a:p>
                  </a:txBody>
                  <a:tcPr anchor="ctr"/>
                </a:tc>
                <a:extLst>
                  <a:ext uri="{0D108BD9-81ED-4DB2-BD59-A6C34878D82A}">
                    <a16:rowId xmlns:a16="http://schemas.microsoft.com/office/drawing/2014/main" xmlns="" val="1672374209"/>
                  </a:ext>
                </a:extLst>
              </a:tr>
              <a:tr h="320877">
                <a:tc>
                  <a:txBody>
                    <a:bodyPr/>
                    <a:lstStyle/>
                    <a:p>
                      <a:r>
                        <a:rPr lang="en-US" sz="1050" b="1" dirty="0">
                          <a:latin typeface="Arial Body"/>
                        </a:rPr>
                        <a:t>Transfer</a:t>
                      </a:r>
                      <a:r>
                        <a:rPr lang="en-US" sz="1050" b="1" baseline="0" dirty="0">
                          <a:latin typeface="Arial Body"/>
                        </a:rPr>
                        <a:t> received</a:t>
                      </a:r>
                      <a:endParaRPr lang="en-GB" sz="1050" b="1" dirty="0">
                        <a:latin typeface="Arial Body"/>
                      </a:endParaRPr>
                    </a:p>
                  </a:txBody>
                  <a:tcPr anchor="ctr"/>
                </a:tc>
                <a:tc>
                  <a:txBody>
                    <a:bodyPr/>
                    <a:lstStyle/>
                    <a:p>
                      <a:pPr algn="r"/>
                      <a:r>
                        <a:rPr lang="en-US" sz="1050" dirty="0">
                          <a:latin typeface="Arial Body"/>
                        </a:rPr>
                        <a:t>48 793</a:t>
                      </a:r>
                      <a:endParaRPr lang="en-GB" sz="1050" dirty="0">
                        <a:latin typeface="Arial Body"/>
                      </a:endParaRPr>
                    </a:p>
                  </a:txBody>
                  <a:tcPr anchor="ctr"/>
                </a:tc>
                <a:tc>
                  <a:txBody>
                    <a:bodyPr/>
                    <a:lstStyle/>
                    <a:p>
                      <a:pPr algn="r"/>
                      <a:r>
                        <a:rPr lang="en-US" sz="1050" dirty="0">
                          <a:latin typeface="Arial Body"/>
                        </a:rPr>
                        <a:t>45 189</a:t>
                      </a:r>
                      <a:endParaRPr lang="en-GB" sz="1050" dirty="0">
                        <a:latin typeface="Arial Body"/>
                      </a:endParaRPr>
                    </a:p>
                  </a:txBody>
                  <a:tcPr anchor="ctr"/>
                </a:tc>
                <a:tc>
                  <a:txBody>
                    <a:bodyPr/>
                    <a:lstStyle/>
                    <a:p>
                      <a:pPr algn="r"/>
                      <a:r>
                        <a:rPr lang="en-US" sz="1050" dirty="0">
                          <a:latin typeface="Arial Body"/>
                        </a:rPr>
                        <a:t>46 046</a:t>
                      </a:r>
                      <a:endParaRPr lang="en-GB" sz="1050" dirty="0">
                        <a:latin typeface="Arial Body"/>
                      </a:endParaRPr>
                    </a:p>
                  </a:txBody>
                  <a:tcPr anchor="ctr"/>
                </a:tc>
                <a:tc>
                  <a:txBody>
                    <a:bodyPr/>
                    <a:lstStyle/>
                    <a:p>
                      <a:pPr algn="r"/>
                      <a:r>
                        <a:rPr lang="en-US" sz="1050" dirty="0">
                          <a:latin typeface="Arial Body"/>
                        </a:rPr>
                        <a:t>46 032</a:t>
                      </a:r>
                      <a:endParaRPr lang="en-GB" sz="1050" dirty="0">
                        <a:latin typeface="Arial Body"/>
                      </a:endParaRPr>
                    </a:p>
                  </a:txBody>
                  <a:tcPr anchor="ctr"/>
                </a:tc>
                <a:tc>
                  <a:txBody>
                    <a:bodyPr/>
                    <a:lstStyle/>
                    <a:p>
                      <a:pPr algn="r"/>
                      <a:r>
                        <a:rPr lang="en-US" sz="1050" dirty="0">
                          <a:latin typeface="Arial Body"/>
                        </a:rPr>
                        <a:t>46 818</a:t>
                      </a:r>
                      <a:endParaRPr lang="en-GB" sz="1050" dirty="0">
                        <a:latin typeface="Arial Body"/>
                      </a:endParaRPr>
                    </a:p>
                  </a:txBody>
                  <a:tcPr anchor="ctr"/>
                </a:tc>
                <a:tc>
                  <a:txBody>
                    <a:bodyPr/>
                    <a:lstStyle/>
                    <a:p>
                      <a:pPr algn="r"/>
                      <a:r>
                        <a:rPr lang="en-US" sz="1050" dirty="0">
                          <a:latin typeface="Arial Body"/>
                        </a:rPr>
                        <a:t>46 998</a:t>
                      </a:r>
                      <a:endParaRPr lang="en-GB" sz="1050" dirty="0">
                        <a:latin typeface="Arial Body"/>
                      </a:endParaRPr>
                    </a:p>
                  </a:txBody>
                  <a:tcPr anchor="ctr"/>
                </a:tc>
                <a:tc>
                  <a:txBody>
                    <a:bodyPr/>
                    <a:lstStyle/>
                    <a:p>
                      <a:pPr algn="r"/>
                      <a:r>
                        <a:rPr lang="en-GB" sz="1050" dirty="0">
                          <a:latin typeface="Arial Body"/>
                        </a:rPr>
                        <a:t>49 109</a:t>
                      </a:r>
                    </a:p>
                  </a:txBody>
                  <a:tcPr anchor="ctr"/>
                </a:tc>
                <a:extLst>
                  <a:ext uri="{0D108BD9-81ED-4DB2-BD59-A6C34878D82A}">
                    <a16:rowId xmlns:a16="http://schemas.microsoft.com/office/drawing/2014/main" xmlns="" val="1077888465"/>
                  </a:ext>
                </a:extLst>
              </a:tr>
              <a:tr h="320877">
                <a:tc>
                  <a:txBody>
                    <a:bodyPr/>
                    <a:lstStyle/>
                    <a:p>
                      <a:r>
                        <a:rPr lang="en-US" sz="1050" b="1" dirty="0">
                          <a:latin typeface="Arial Body"/>
                        </a:rPr>
                        <a:t>Interest</a:t>
                      </a:r>
                      <a:endParaRPr lang="en-GB" sz="1050" b="1" dirty="0">
                        <a:latin typeface="Arial Body"/>
                      </a:endParaRPr>
                    </a:p>
                  </a:txBody>
                  <a:tcPr anchor="ctr"/>
                </a:tc>
                <a:tc>
                  <a:txBody>
                    <a:bodyPr/>
                    <a:lstStyle/>
                    <a:p>
                      <a:pPr algn="r"/>
                      <a:r>
                        <a:rPr lang="en-US" sz="1050" dirty="0">
                          <a:latin typeface="Arial Body"/>
                        </a:rPr>
                        <a:t>214</a:t>
                      </a:r>
                      <a:endParaRPr lang="en-GB" sz="1050" dirty="0">
                        <a:latin typeface="Arial Body"/>
                      </a:endParaRPr>
                    </a:p>
                  </a:txBody>
                  <a:tcPr anchor="ctr"/>
                </a:tc>
                <a:tc>
                  <a:txBody>
                    <a:bodyPr/>
                    <a:lstStyle/>
                    <a:p>
                      <a:pPr algn="r"/>
                      <a:r>
                        <a:rPr lang="en-US" sz="1050" dirty="0">
                          <a:latin typeface="Arial Body"/>
                        </a:rPr>
                        <a:t>363</a:t>
                      </a:r>
                      <a:endParaRPr lang="en-GB" sz="1050" dirty="0">
                        <a:latin typeface="Arial Body"/>
                      </a:endParaRPr>
                    </a:p>
                  </a:txBody>
                  <a:tcPr anchor="ctr"/>
                </a:tc>
                <a:tc>
                  <a:txBody>
                    <a:bodyPr/>
                    <a:lstStyle/>
                    <a:p>
                      <a:pPr algn="r"/>
                      <a:r>
                        <a:rPr lang="en-US" sz="1050" dirty="0">
                          <a:latin typeface="Arial Body"/>
                        </a:rPr>
                        <a:t>237</a:t>
                      </a:r>
                      <a:endParaRPr lang="en-GB" sz="1050" dirty="0">
                        <a:latin typeface="Arial Body"/>
                      </a:endParaRPr>
                    </a:p>
                  </a:txBody>
                  <a:tcPr anchor="ctr"/>
                </a:tc>
                <a:tc>
                  <a:txBody>
                    <a:bodyPr/>
                    <a:lstStyle/>
                    <a:p>
                      <a:pPr algn="r"/>
                      <a:r>
                        <a:rPr lang="en-US" sz="1050" dirty="0">
                          <a:latin typeface="Arial Body"/>
                        </a:rPr>
                        <a:t>252</a:t>
                      </a:r>
                      <a:endParaRPr lang="en-GB" sz="1050" dirty="0">
                        <a:latin typeface="Arial Body"/>
                      </a:endParaRPr>
                    </a:p>
                  </a:txBody>
                  <a:tcPr anchor="ctr"/>
                </a:tc>
                <a:tc>
                  <a:txBody>
                    <a:bodyPr/>
                    <a:lstStyle/>
                    <a:p>
                      <a:pPr algn="r"/>
                      <a:r>
                        <a:rPr lang="en-US" sz="1050" dirty="0">
                          <a:latin typeface="Arial Body"/>
                        </a:rPr>
                        <a:t>247</a:t>
                      </a:r>
                      <a:endParaRPr lang="en-GB" sz="1050" dirty="0">
                        <a:latin typeface="Arial Body"/>
                      </a:endParaRPr>
                    </a:p>
                  </a:txBody>
                  <a:tcPr anchor="ctr"/>
                </a:tc>
                <a:tc>
                  <a:txBody>
                    <a:bodyPr/>
                    <a:lstStyle/>
                    <a:p>
                      <a:pPr algn="r"/>
                      <a:r>
                        <a:rPr lang="en-US" sz="1050" dirty="0">
                          <a:latin typeface="Arial Body"/>
                        </a:rPr>
                        <a:t>258</a:t>
                      </a:r>
                      <a:endParaRPr lang="en-GB" sz="1050" dirty="0">
                        <a:latin typeface="Arial Body"/>
                      </a:endParaRPr>
                    </a:p>
                  </a:txBody>
                  <a:tcPr anchor="ctr"/>
                </a:tc>
                <a:tc>
                  <a:txBody>
                    <a:bodyPr/>
                    <a:lstStyle/>
                    <a:p>
                      <a:pPr algn="r"/>
                      <a:r>
                        <a:rPr lang="en-GB" sz="1050" dirty="0">
                          <a:latin typeface="Arial Body"/>
                        </a:rPr>
                        <a:t>362</a:t>
                      </a:r>
                    </a:p>
                  </a:txBody>
                  <a:tcPr anchor="ctr"/>
                </a:tc>
                <a:extLst>
                  <a:ext uri="{0D108BD9-81ED-4DB2-BD59-A6C34878D82A}">
                    <a16:rowId xmlns:a16="http://schemas.microsoft.com/office/drawing/2014/main" xmlns="" val="1403732314"/>
                  </a:ext>
                </a:extLst>
              </a:tr>
              <a:tr h="434560">
                <a:tc>
                  <a:txBody>
                    <a:bodyPr/>
                    <a:lstStyle/>
                    <a:p>
                      <a:r>
                        <a:rPr lang="en-US" sz="1050" b="1" dirty="0">
                          <a:latin typeface="Arial Body"/>
                        </a:rPr>
                        <a:t>Compensation of employees</a:t>
                      </a:r>
                      <a:endParaRPr lang="en-GB" sz="1050" b="1" dirty="0">
                        <a:latin typeface="Arial Body"/>
                      </a:endParaRPr>
                    </a:p>
                  </a:txBody>
                  <a:tcPr anchor="ctr"/>
                </a:tc>
                <a:tc>
                  <a:txBody>
                    <a:bodyPr/>
                    <a:lstStyle/>
                    <a:p>
                      <a:pPr algn="r"/>
                      <a:r>
                        <a:rPr lang="en-US" sz="1050" dirty="0">
                          <a:latin typeface="Arial Body"/>
                        </a:rPr>
                        <a:t>23 582</a:t>
                      </a:r>
                      <a:endParaRPr lang="en-GB" sz="1050" dirty="0">
                        <a:latin typeface="Arial Body"/>
                      </a:endParaRPr>
                    </a:p>
                  </a:txBody>
                  <a:tcPr anchor="ctr"/>
                </a:tc>
                <a:tc>
                  <a:txBody>
                    <a:bodyPr/>
                    <a:lstStyle/>
                    <a:p>
                      <a:pPr algn="r"/>
                      <a:r>
                        <a:rPr lang="en-US" sz="1050" dirty="0">
                          <a:latin typeface="Arial Body"/>
                        </a:rPr>
                        <a:t>26 412</a:t>
                      </a:r>
                      <a:endParaRPr lang="en-GB" sz="1050" dirty="0">
                        <a:latin typeface="Arial Body"/>
                      </a:endParaRPr>
                    </a:p>
                  </a:txBody>
                  <a:tcPr anchor="ctr"/>
                </a:tc>
                <a:tc>
                  <a:txBody>
                    <a:bodyPr/>
                    <a:lstStyle/>
                    <a:p>
                      <a:pPr algn="r"/>
                      <a:r>
                        <a:rPr lang="en-US" sz="1050" dirty="0">
                          <a:latin typeface="Arial Body"/>
                        </a:rPr>
                        <a:t>27 097</a:t>
                      </a:r>
                      <a:endParaRPr lang="en-GB" sz="1050" dirty="0">
                        <a:latin typeface="Arial Body"/>
                      </a:endParaRPr>
                    </a:p>
                  </a:txBody>
                  <a:tcPr anchor="ctr"/>
                </a:tc>
                <a:tc>
                  <a:txBody>
                    <a:bodyPr/>
                    <a:lstStyle/>
                    <a:p>
                      <a:pPr algn="r"/>
                      <a:r>
                        <a:rPr lang="en-US" sz="1050" dirty="0">
                          <a:latin typeface="Arial Body"/>
                        </a:rPr>
                        <a:t>27 948</a:t>
                      </a:r>
                      <a:endParaRPr lang="en-GB" sz="1050" dirty="0">
                        <a:latin typeface="Arial Body"/>
                      </a:endParaRPr>
                    </a:p>
                  </a:txBody>
                  <a:tcPr anchor="ctr"/>
                </a:tc>
                <a:tc>
                  <a:txBody>
                    <a:bodyPr/>
                    <a:lstStyle/>
                    <a:p>
                      <a:pPr algn="r"/>
                      <a:r>
                        <a:rPr lang="en-US" sz="1050" dirty="0">
                          <a:latin typeface="Arial Body"/>
                        </a:rPr>
                        <a:t>29 792</a:t>
                      </a:r>
                      <a:endParaRPr lang="en-GB" sz="1050" dirty="0">
                        <a:latin typeface="Arial Body"/>
                      </a:endParaRPr>
                    </a:p>
                  </a:txBody>
                  <a:tcPr anchor="ctr"/>
                </a:tc>
                <a:tc>
                  <a:txBody>
                    <a:bodyPr/>
                    <a:lstStyle/>
                    <a:p>
                      <a:pPr algn="r"/>
                      <a:r>
                        <a:rPr lang="en-US" sz="1050" dirty="0">
                          <a:latin typeface="Arial Body"/>
                        </a:rPr>
                        <a:t>31 729</a:t>
                      </a:r>
                      <a:endParaRPr lang="en-GB" sz="1050" dirty="0">
                        <a:latin typeface="Arial Body"/>
                      </a:endParaRPr>
                    </a:p>
                  </a:txBody>
                  <a:tcPr anchor="ctr"/>
                </a:tc>
                <a:tc>
                  <a:txBody>
                    <a:bodyPr/>
                    <a:lstStyle/>
                    <a:p>
                      <a:pPr algn="r"/>
                      <a:r>
                        <a:rPr lang="en-GB" sz="1050" dirty="0">
                          <a:latin typeface="Arial Body"/>
                        </a:rPr>
                        <a:t>35 468</a:t>
                      </a:r>
                    </a:p>
                  </a:txBody>
                  <a:tcPr anchor="ctr"/>
                </a:tc>
                <a:extLst>
                  <a:ext uri="{0D108BD9-81ED-4DB2-BD59-A6C34878D82A}">
                    <a16:rowId xmlns:a16="http://schemas.microsoft.com/office/drawing/2014/main" xmlns="" val="1264455973"/>
                  </a:ext>
                </a:extLst>
              </a:tr>
              <a:tr h="444126">
                <a:tc>
                  <a:txBody>
                    <a:bodyPr/>
                    <a:lstStyle/>
                    <a:p>
                      <a:r>
                        <a:rPr lang="en-US" sz="1050" b="1" dirty="0">
                          <a:solidFill>
                            <a:schemeClr val="tx1"/>
                          </a:solidFill>
                          <a:latin typeface="Arial Body"/>
                        </a:rPr>
                        <a:t>Goods and services, of which:</a:t>
                      </a:r>
                      <a:endParaRPr lang="en-GB" sz="1050" b="1" dirty="0">
                        <a:solidFill>
                          <a:schemeClr val="tx1"/>
                        </a:solidFill>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tc>
                  <a:txBody>
                    <a:bodyPr/>
                    <a:lstStyle/>
                    <a:p>
                      <a:pPr algn="r"/>
                      <a:endParaRPr lang="en-GB" sz="1050" dirty="0">
                        <a:latin typeface="Arial Body"/>
                      </a:endParaRPr>
                    </a:p>
                  </a:txBody>
                  <a:tcPr anchor="ctr"/>
                </a:tc>
                <a:extLst>
                  <a:ext uri="{0D108BD9-81ED-4DB2-BD59-A6C34878D82A}">
                    <a16:rowId xmlns:a16="http://schemas.microsoft.com/office/drawing/2014/main" xmlns="" val="3068682953"/>
                  </a:ext>
                </a:extLst>
              </a:tr>
              <a:tr h="320877">
                <a:tc>
                  <a:txBody>
                    <a:bodyPr/>
                    <a:lstStyle/>
                    <a:p>
                      <a:r>
                        <a:rPr lang="en-US" sz="1050" b="1" dirty="0">
                          <a:latin typeface="Arial Body"/>
                        </a:rPr>
                        <a:t>Lease payments</a:t>
                      </a:r>
                      <a:endParaRPr lang="en-GB" sz="1050" b="1" dirty="0">
                        <a:latin typeface="Arial Body"/>
                      </a:endParaRPr>
                    </a:p>
                  </a:txBody>
                  <a:tcPr anchor="ctr"/>
                </a:tc>
                <a:tc>
                  <a:txBody>
                    <a:bodyPr/>
                    <a:lstStyle/>
                    <a:p>
                      <a:pPr algn="r"/>
                      <a:r>
                        <a:rPr lang="en-US" sz="1050" dirty="0">
                          <a:latin typeface="Arial Body"/>
                        </a:rPr>
                        <a:t>2 494</a:t>
                      </a:r>
                      <a:endParaRPr lang="en-GB" sz="1050" dirty="0">
                        <a:latin typeface="Arial Body"/>
                      </a:endParaRPr>
                    </a:p>
                  </a:txBody>
                  <a:tcPr anchor="ctr"/>
                </a:tc>
                <a:tc>
                  <a:txBody>
                    <a:bodyPr/>
                    <a:lstStyle/>
                    <a:p>
                      <a:pPr algn="r"/>
                      <a:r>
                        <a:rPr lang="en-US" sz="1050" dirty="0">
                          <a:latin typeface="Arial Body"/>
                        </a:rPr>
                        <a:t>2 803</a:t>
                      </a:r>
                      <a:endParaRPr lang="en-GB" sz="1050" dirty="0">
                        <a:latin typeface="Arial Body"/>
                      </a:endParaRPr>
                    </a:p>
                  </a:txBody>
                  <a:tcPr anchor="ctr"/>
                </a:tc>
                <a:tc>
                  <a:txBody>
                    <a:bodyPr/>
                    <a:lstStyle/>
                    <a:p>
                      <a:pPr algn="r"/>
                      <a:r>
                        <a:rPr lang="en-US" sz="1050" dirty="0">
                          <a:latin typeface="Arial Body"/>
                        </a:rPr>
                        <a:t>2 864</a:t>
                      </a:r>
                      <a:endParaRPr lang="en-GB" sz="1050" dirty="0">
                        <a:latin typeface="Arial Body"/>
                      </a:endParaRPr>
                    </a:p>
                  </a:txBody>
                  <a:tcPr anchor="ctr"/>
                </a:tc>
                <a:tc>
                  <a:txBody>
                    <a:bodyPr/>
                    <a:lstStyle/>
                    <a:p>
                      <a:pPr algn="r"/>
                      <a:r>
                        <a:rPr lang="en-US" sz="1050" dirty="0">
                          <a:latin typeface="Arial Body"/>
                        </a:rPr>
                        <a:t>3 191</a:t>
                      </a:r>
                      <a:endParaRPr lang="en-GB" sz="1050" dirty="0">
                        <a:latin typeface="Arial Body"/>
                      </a:endParaRPr>
                    </a:p>
                  </a:txBody>
                  <a:tcPr anchor="ctr"/>
                </a:tc>
                <a:tc>
                  <a:txBody>
                    <a:bodyPr/>
                    <a:lstStyle/>
                    <a:p>
                      <a:pPr algn="r"/>
                      <a:r>
                        <a:rPr lang="en-US" sz="1050" dirty="0">
                          <a:latin typeface="Arial Body"/>
                        </a:rPr>
                        <a:t>2 898</a:t>
                      </a:r>
                      <a:endParaRPr lang="en-GB" sz="1050" dirty="0">
                        <a:latin typeface="Arial Body"/>
                      </a:endParaRPr>
                    </a:p>
                  </a:txBody>
                  <a:tcPr anchor="ctr"/>
                </a:tc>
                <a:tc>
                  <a:txBody>
                    <a:bodyPr/>
                    <a:lstStyle/>
                    <a:p>
                      <a:pPr algn="r"/>
                      <a:r>
                        <a:rPr lang="en-US" sz="1050" dirty="0">
                          <a:latin typeface="Arial Body"/>
                        </a:rPr>
                        <a:t>2 807</a:t>
                      </a:r>
                      <a:endParaRPr lang="en-GB" sz="1050" dirty="0">
                        <a:latin typeface="Arial Body"/>
                      </a:endParaRPr>
                    </a:p>
                  </a:txBody>
                  <a:tcPr anchor="ctr"/>
                </a:tc>
                <a:tc>
                  <a:txBody>
                    <a:bodyPr/>
                    <a:lstStyle/>
                    <a:p>
                      <a:pPr algn="r"/>
                      <a:r>
                        <a:rPr lang="en-GB" sz="1050" dirty="0">
                          <a:latin typeface="Arial Body"/>
                        </a:rPr>
                        <a:t>3 108</a:t>
                      </a:r>
                    </a:p>
                  </a:txBody>
                  <a:tcPr anchor="ctr"/>
                </a:tc>
                <a:extLst>
                  <a:ext uri="{0D108BD9-81ED-4DB2-BD59-A6C34878D82A}">
                    <a16:rowId xmlns:a16="http://schemas.microsoft.com/office/drawing/2014/main" xmlns="" val="3722346071"/>
                  </a:ext>
                </a:extLst>
              </a:tr>
              <a:tr h="320877">
                <a:tc>
                  <a:txBody>
                    <a:bodyPr/>
                    <a:lstStyle/>
                    <a:p>
                      <a:r>
                        <a:rPr lang="en-US" sz="1050" b="1" dirty="0">
                          <a:latin typeface="Arial Body"/>
                        </a:rPr>
                        <a:t>Travel and subsistence</a:t>
                      </a:r>
                      <a:endParaRPr lang="en-GB" sz="1050" b="1" dirty="0">
                        <a:latin typeface="Arial Body"/>
                      </a:endParaRPr>
                    </a:p>
                  </a:txBody>
                  <a:tcPr anchor="ctr"/>
                </a:tc>
                <a:tc>
                  <a:txBody>
                    <a:bodyPr/>
                    <a:lstStyle/>
                    <a:p>
                      <a:pPr algn="r"/>
                      <a:r>
                        <a:rPr lang="en-US" sz="1050" dirty="0">
                          <a:latin typeface="Arial Body"/>
                        </a:rPr>
                        <a:t>5 205</a:t>
                      </a:r>
                      <a:endParaRPr lang="en-GB" sz="1050" dirty="0">
                        <a:latin typeface="Arial Body"/>
                      </a:endParaRPr>
                    </a:p>
                  </a:txBody>
                  <a:tcPr anchor="ctr"/>
                </a:tc>
                <a:tc>
                  <a:txBody>
                    <a:bodyPr/>
                    <a:lstStyle/>
                    <a:p>
                      <a:pPr algn="r"/>
                      <a:r>
                        <a:rPr lang="en-US" sz="1050" dirty="0">
                          <a:latin typeface="Arial Body"/>
                        </a:rPr>
                        <a:t>3 622</a:t>
                      </a:r>
                      <a:endParaRPr lang="en-GB" sz="1050" dirty="0">
                        <a:latin typeface="Arial Body"/>
                      </a:endParaRPr>
                    </a:p>
                  </a:txBody>
                  <a:tcPr anchor="ctr"/>
                </a:tc>
                <a:tc>
                  <a:txBody>
                    <a:bodyPr/>
                    <a:lstStyle/>
                    <a:p>
                      <a:pPr algn="r"/>
                      <a:r>
                        <a:rPr lang="en-US" sz="1050" dirty="0">
                          <a:latin typeface="Arial Body"/>
                        </a:rPr>
                        <a:t>4 964</a:t>
                      </a:r>
                      <a:endParaRPr lang="en-GB" sz="1050" dirty="0">
                        <a:latin typeface="Arial Body"/>
                      </a:endParaRPr>
                    </a:p>
                  </a:txBody>
                  <a:tcPr anchor="ctr"/>
                </a:tc>
                <a:tc>
                  <a:txBody>
                    <a:bodyPr/>
                    <a:lstStyle/>
                    <a:p>
                      <a:pPr algn="r"/>
                      <a:r>
                        <a:rPr lang="en-US" sz="1050" dirty="0">
                          <a:latin typeface="Arial Body"/>
                        </a:rPr>
                        <a:t>5 151</a:t>
                      </a:r>
                      <a:endParaRPr lang="en-GB" sz="1050" dirty="0">
                        <a:latin typeface="Arial Body"/>
                      </a:endParaRPr>
                    </a:p>
                  </a:txBody>
                  <a:tcPr anchor="ctr"/>
                </a:tc>
                <a:tc>
                  <a:txBody>
                    <a:bodyPr/>
                    <a:lstStyle/>
                    <a:p>
                      <a:pPr algn="r"/>
                      <a:r>
                        <a:rPr lang="en-US" sz="1050" dirty="0">
                          <a:latin typeface="Arial Body"/>
                        </a:rPr>
                        <a:t>5 446</a:t>
                      </a:r>
                      <a:endParaRPr lang="en-GB" sz="1050" dirty="0">
                        <a:latin typeface="Arial Body"/>
                      </a:endParaRPr>
                    </a:p>
                  </a:txBody>
                  <a:tcPr anchor="ctr"/>
                </a:tc>
                <a:tc>
                  <a:txBody>
                    <a:bodyPr/>
                    <a:lstStyle/>
                    <a:p>
                      <a:pPr algn="r"/>
                      <a:r>
                        <a:rPr lang="en-US" sz="1050" dirty="0">
                          <a:latin typeface="Arial Body"/>
                        </a:rPr>
                        <a:t>2 592</a:t>
                      </a:r>
                      <a:endParaRPr lang="en-GB" sz="1050" dirty="0">
                        <a:latin typeface="Arial Body"/>
                      </a:endParaRPr>
                    </a:p>
                  </a:txBody>
                  <a:tcPr anchor="ctr"/>
                </a:tc>
                <a:tc>
                  <a:txBody>
                    <a:bodyPr/>
                    <a:lstStyle/>
                    <a:p>
                      <a:pPr algn="r"/>
                      <a:r>
                        <a:rPr lang="en-GB" sz="1050" dirty="0">
                          <a:latin typeface="Arial Body"/>
                        </a:rPr>
                        <a:t>1 891</a:t>
                      </a:r>
                    </a:p>
                  </a:txBody>
                  <a:tcPr anchor="ctr"/>
                </a:tc>
                <a:extLst>
                  <a:ext uri="{0D108BD9-81ED-4DB2-BD59-A6C34878D82A}">
                    <a16:rowId xmlns:a16="http://schemas.microsoft.com/office/drawing/2014/main" xmlns="" val="1155965338"/>
                  </a:ext>
                </a:extLst>
              </a:tr>
              <a:tr h="320877">
                <a:tc>
                  <a:txBody>
                    <a:bodyPr/>
                    <a:lstStyle/>
                    <a:p>
                      <a:r>
                        <a:rPr lang="en-US" sz="1050" b="1" dirty="0">
                          <a:latin typeface="Arial Body"/>
                        </a:rPr>
                        <a:t>Audit costs</a:t>
                      </a:r>
                      <a:endParaRPr lang="en-GB" sz="1050" b="1" dirty="0">
                        <a:latin typeface="Arial Body"/>
                      </a:endParaRPr>
                    </a:p>
                  </a:txBody>
                  <a:tcPr anchor="ctr"/>
                </a:tc>
                <a:tc>
                  <a:txBody>
                    <a:bodyPr/>
                    <a:lstStyle/>
                    <a:p>
                      <a:pPr algn="r"/>
                      <a:r>
                        <a:rPr lang="en-US" sz="1050" dirty="0">
                          <a:latin typeface="Arial Body"/>
                        </a:rPr>
                        <a:t>1 814</a:t>
                      </a:r>
                      <a:endParaRPr lang="en-GB" sz="1050" dirty="0">
                        <a:latin typeface="Arial Body"/>
                      </a:endParaRPr>
                    </a:p>
                  </a:txBody>
                  <a:tcPr anchor="ctr"/>
                </a:tc>
                <a:tc>
                  <a:txBody>
                    <a:bodyPr/>
                    <a:lstStyle/>
                    <a:p>
                      <a:pPr algn="r"/>
                      <a:r>
                        <a:rPr lang="en-US" sz="1050" dirty="0">
                          <a:latin typeface="Arial Body"/>
                        </a:rPr>
                        <a:t>1 883</a:t>
                      </a:r>
                      <a:endParaRPr lang="en-GB" sz="1050" dirty="0">
                        <a:latin typeface="Arial Body"/>
                      </a:endParaRPr>
                    </a:p>
                  </a:txBody>
                  <a:tcPr anchor="ctr"/>
                </a:tc>
                <a:tc>
                  <a:txBody>
                    <a:bodyPr/>
                    <a:lstStyle/>
                    <a:p>
                      <a:pPr algn="r"/>
                      <a:r>
                        <a:rPr lang="en-US" sz="1050" dirty="0">
                          <a:latin typeface="Arial Body"/>
                        </a:rPr>
                        <a:t>2 512</a:t>
                      </a:r>
                      <a:endParaRPr lang="en-GB" sz="1050" dirty="0">
                        <a:latin typeface="Arial Body"/>
                      </a:endParaRPr>
                    </a:p>
                  </a:txBody>
                  <a:tcPr anchor="ctr"/>
                </a:tc>
                <a:tc>
                  <a:txBody>
                    <a:bodyPr/>
                    <a:lstStyle/>
                    <a:p>
                      <a:pPr algn="r"/>
                      <a:r>
                        <a:rPr lang="en-US" sz="1050" dirty="0">
                          <a:latin typeface="Arial Body"/>
                        </a:rPr>
                        <a:t>2 127</a:t>
                      </a:r>
                      <a:endParaRPr lang="en-GB" sz="1050" dirty="0">
                        <a:latin typeface="Arial Body"/>
                      </a:endParaRPr>
                    </a:p>
                  </a:txBody>
                  <a:tcPr anchor="ctr"/>
                </a:tc>
                <a:tc>
                  <a:txBody>
                    <a:bodyPr/>
                    <a:lstStyle/>
                    <a:p>
                      <a:pPr algn="r"/>
                      <a:r>
                        <a:rPr lang="en-US" sz="1050" dirty="0">
                          <a:latin typeface="Arial Body"/>
                        </a:rPr>
                        <a:t>2 001</a:t>
                      </a:r>
                      <a:endParaRPr lang="en-GB" sz="1050" dirty="0">
                        <a:latin typeface="Arial Body"/>
                      </a:endParaRPr>
                    </a:p>
                  </a:txBody>
                  <a:tcPr anchor="ctr"/>
                </a:tc>
                <a:tc>
                  <a:txBody>
                    <a:bodyPr/>
                    <a:lstStyle/>
                    <a:p>
                      <a:pPr algn="r"/>
                      <a:r>
                        <a:rPr lang="en-US" sz="1050" dirty="0">
                          <a:latin typeface="Arial Body"/>
                        </a:rPr>
                        <a:t>1 844</a:t>
                      </a:r>
                      <a:endParaRPr lang="en-GB" sz="1050" dirty="0">
                        <a:latin typeface="Arial Body"/>
                      </a:endParaRPr>
                    </a:p>
                  </a:txBody>
                  <a:tcPr anchor="ctr"/>
                </a:tc>
                <a:tc>
                  <a:txBody>
                    <a:bodyPr/>
                    <a:lstStyle/>
                    <a:p>
                      <a:pPr algn="r"/>
                      <a:r>
                        <a:rPr lang="en-GB" sz="1050" dirty="0">
                          <a:latin typeface="Arial Body"/>
                        </a:rPr>
                        <a:t>1 595</a:t>
                      </a:r>
                    </a:p>
                  </a:txBody>
                  <a:tcPr anchor="ctr"/>
                </a:tc>
                <a:extLst>
                  <a:ext uri="{0D108BD9-81ED-4DB2-BD59-A6C34878D82A}">
                    <a16:rowId xmlns:a16="http://schemas.microsoft.com/office/drawing/2014/main" xmlns="" val="3770992675"/>
                  </a:ext>
                </a:extLst>
              </a:tr>
              <a:tr h="545491">
                <a:tc>
                  <a:txBody>
                    <a:bodyPr/>
                    <a:lstStyle/>
                    <a:p>
                      <a:r>
                        <a:rPr lang="en-US" sz="1050" b="1" dirty="0">
                          <a:latin typeface="Arial Body"/>
                        </a:rPr>
                        <a:t>Other operational expenditure</a:t>
                      </a:r>
                      <a:endParaRPr lang="en-GB" sz="1050" b="1" dirty="0">
                        <a:latin typeface="Arial Body"/>
                      </a:endParaRPr>
                    </a:p>
                  </a:txBody>
                  <a:tcPr anchor="ctr"/>
                </a:tc>
                <a:tc>
                  <a:txBody>
                    <a:bodyPr/>
                    <a:lstStyle/>
                    <a:p>
                      <a:pPr algn="r"/>
                      <a:r>
                        <a:rPr lang="en-US" sz="1050" dirty="0">
                          <a:latin typeface="Arial Body"/>
                        </a:rPr>
                        <a:t>16 989</a:t>
                      </a:r>
                    </a:p>
                  </a:txBody>
                  <a:tcPr anchor="ctr"/>
                </a:tc>
                <a:tc>
                  <a:txBody>
                    <a:bodyPr/>
                    <a:lstStyle/>
                    <a:p>
                      <a:pPr algn="r"/>
                      <a:r>
                        <a:rPr lang="en-US" sz="1050" dirty="0">
                          <a:latin typeface="Arial Body"/>
                        </a:rPr>
                        <a:t>10 747</a:t>
                      </a:r>
                      <a:endParaRPr lang="en-GB" sz="1050" dirty="0">
                        <a:latin typeface="Arial Body"/>
                      </a:endParaRPr>
                    </a:p>
                  </a:txBody>
                  <a:tcPr anchor="ctr"/>
                </a:tc>
                <a:tc>
                  <a:txBody>
                    <a:bodyPr/>
                    <a:lstStyle/>
                    <a:p>
                      <a:pPr algn="r"/>
                      <a:r>
                        <a:rPr lang="en-US" sz="1050" dirty="0">
                          <a:latin typeface="Arial Body"/>
                        </a:rPr>
                        <a:t>10 476</a:t>
                      </a:r>
                      <a:endParaRPr lang="en-GB" sz="1050" dirty="0">
                        <a:latin typeface="Arial Body"/>
                      </a:endParaRPr>
                    </a:p>
                  </a:txBody>
                  <a:tcPr anchor="ctr"/>
                </a:tc>
                <a:tc>
                  <a:txBody>
                    <a:bodyPr/>
                    <a:lstStyle/>
                    <a:p>
                      <a:pPr algn="r"/>
                      <a:r>
                        <a:rPr lang="en-US" sz="1050" dirty="0">
                          <a:latin typeface="Arial Body"/>
                        </a:rPr>
                        <a:t>7 867</a:t>
                      </a:r>
                      <a:endParaRPr lang="en-GB" sz="1050" dirty="0">
                        <a:latin typeface="Arial Body"/>
                      </a:endParaRPr>
                    </a:p>
                  </a:txBody>
                  <a:tcPr anchor="ctr"/>
                </a:tc>
                <a:tc>
                  <a:txBody>
                    <a:bodyPr/>
                    <a:lstStyle/>
                    <a:p>
                      <a:pPr algn="r"/>
                      <a:r>
                        <a:rPr lang="en-US" sz="1050" dirty="0">
                          <a:latin typeface="Arial Body"/>
                        </a:rPr>
                        <a:t>6 928</a:t>
                      </a:r>
                      <a:endParaRPr lang="en-GB" sz="1050" dirty="0">
                        <a:latin typeface="Arial Body"/>
                      </a:endParaRPr>
                    </a:p>
                  </a:txBody>
                  <a:tcPr anchor="ctr"/>
                </a:tc>
                <a:tc>
                  <a:txBody>
                    <a:bodyPr/>
                    <a:lstStyle/>
                    <a:p>
                      <a:pPr algn="r"/>
                      <a:r>
                        <a:rPr lang="en-US" sz="1050" dirty="0">
                          <a:latin typeface="Arial Body"/>
                        </a:rPr>
                        <a:t>5 284</a:t>
                      </a:r>
                      <a:endParaRPr lang="en-GB" sz="1050" dirty="0">
                        <a:latin typeface="Arial Body"/>
                      </a:endParaRPr>
                    </a:p>
                  </a:txBody>
                  <a:tcPr anchor="ctr"/>
                </a:tc>
                <a:tc>
                  <a:txBody>
                    <a:bodyPr/>
                    <a:lstStyle/>
                    <a:p>
                      <a:pPr algn="r"/>
                      <a:r>
                        <a:rPr lang="en-GB" sz="1050" dirty="0">
                          <a:latin typeface="Arial Body"/>
                        </a:rPr>
                        <a:t>7 409</a:t>
                      </a:r>
                    </a:p>
                  </a:txBody>
                  <a:tcPr anchor="ctr"/>
                </a:tc>
                <a:extLst>
                  <a:ext uri="{0D108BD9-81ED-4DB2-BD59-A6C34878D82A}">
                    <a16:rowId xmlns:a16="http://schemas.microsoft.com/office/drawing/2014/main" xmlns="" val="233425419"/>
                  </a:ext>
                </a:extLst>
              </a:tr>
              <a:tr h="320877">
                <a:tc>
                  <a:txBody>
                    <a:bodyPr/>
                    <a:lstStyle/>
                    <a:p>
                      <a:r>
                        <a:rPr lang="en-US" sz="1050" b="1" dirty="0">
                          <a:latin typeface="Arial Body"/>
                        </a:rPr>
                        <a:t>Surplus/(deficit)</a:t>
                      </a:r>
                      <a:endParaRPr lang="en-GB" sz="1050" b="1" dirty="0">
                        <a:latin typeface="Arial Body"/>
                      </a:endParaRPr>
                    </a:p>
                  </a:txBody>
                  <a:tcPr anchor="ctr"/>
                </a:tc>
                <a:tc>
                  <a:txBody>
                    <a:bodyPr/>
                    <a:lstStyle/>
                    <a:p>
                      <a:pPr algn="r"/>
                      <a:r>
                        <a:rPr lang="en-US" sz="1050" b="1" dirty="0">
                          <a:latin typeface="Arial Body"/>
                        </a:rPr>
                        <a:t>(1 059)</a:t>
                      </a:r>
                      <a:endParaRPr lang="en-GB" sz="1050" b="1" dirty="0">
                        <a:latin typeface="Arial Body"/>
                      </a:endParaRPr>
                    </a:p>
                  </a:txBody>
                  <a:tcPr anchor="ctr"/>
                </a:tc>
                <a:tc>
                  <a:txBody>
                    <a:bodyPr/>
                    <a:lstStyle/>
                    <a:p>
                      <a:pPr algn="r"/>
                      <a:r>
                        <a:rPr lang="en-US" sz="1050" b="1" dirty="0">
                          <a:latin typeface="Arial Body"/>
                        </a:rPr>
                        <a:t>85</a:t>
                      </a:r>
                      <a:endParaRPr lang="en-GB" sz="1050" b="1" dirty="0">
                        <a:latin typeface="Arial Body"/>
                      </a:endParaRPr>
                    </a:p>
                  </a:txBody>
                  <a:tcPr anchor="ctr"/>
                </a:tc>
                <a:tc>
                  <a:txBody>
                    <a:bodyPr/>
                    <a:lstStyle/>
                    <a:p>
                      <a:pPr algn="r"/>
                      <a:r>
                        <a:rPr lang="en-US" sz="1050" b="1" dirty="0">
                          <a:latin typeface="Arial Body"/>
                        </a:rPr>
                        <a:t>(1</a:t>
                      </a:r>
                      <a:r>
                        <a:rPr lang="en-US" sz="1050" b="1" baseline="0" dirty="0">
                          <a:latin typeface="Arial Body"/>
                        </a:rPr>
                        <a:t> 630)</a:t>
                      </a:r>
                      <a:endParaRPr lang="en-GB" sz="1050" b="1" dirty="0">
                        <a:latin typeface="Arial Body"/>
                      </a:endParaRPr>
                    </a:p>
                  </a:txBody>
                  <a:tcPr anchor="ctr"/>
                </a:tc>
                <a:tc>
                  <a:txBody>
                    <a:bodyPr/>
                    <a:lstStyle/>
                    <a:p>
                      <a:pPr algn="r"/>
                      <a:r>
                        <a:rPr lang="en-US" sz="1050" b="1" dirty="0">
                          <a:latin typeface="Arial Body"/>
                        </a:rPr>
                        <a:t>-</a:t>
                      </a:r>
                      <a:endParaRPr lang="en-GB" sz="1050" b="1" dirty="0">
                        <a:latin typeface="Arial Body"/>
                      </a:endParaRPr>
                    </a:p>
                  </a:txBody>
                  <a:tcPr anchor="ctr"/>
                </a:tc>
                <a:tc>
                  <a:txBody>
                    <a:bodyPr/>
                    <a:lstStyle/>
                    <a:p>
                      <a:pPr algn="r"/>
                      <a:r>
                        <a:rPr lang="en-US" sz="1050" b="1" dirty="0">
                          <a:latin typeface="Arial Body"/>
                        </a:rPr>
                        <a:t>-</a:t>
                      </a:r>
                      <a:endParaRPr lang="en-GB" sz="1050" b="1" dirty="0">
                        <a:latin typeface="Arial Body"/>
                      </a:endParaRPr>
                    </a:p>
                  </a:txBody>
                  <a:tcPr anchor="ctr"/>
                </a:tc>
                <a:tc>
                  <a:txBody>
                    <a:bodyPr/>
                    <a:lstStyle/>
                    <a:p>
                      <a:pPr algn="r"/>
                      <a:r>
                        <a:rPr lang="en-US" sz="1050" b="1" dirty="0">
                          <a:latin typeface="Arial Body"/>
                        </a:rPr>
                        <a:t>-</a:t>
                      </a:r>
                      <a:endParaRPr lang="en-GB" sz="1050" b="1" dirty="0">
                        <a:latin typeface="Arial Body"/>
                      </a:endParaRPr>
                    </a:p>
                  </a:txBody>
                  <a:tcPr anchor="ctr"/>
                </a:tc>
                <a:tc>
                  <a:txBody>
                    <a:bodyPr/>
                    <a:lstStyle/>
                    <a:p>
                      <a:pPr algn="r"/>
                      <a:r>
                        <a:rPr lang="en-GB" sz="1050" b="1" dirty="0">
                          <a:latin typeface="Arial Body"/>
                        </a:rPr>
                        <a:t>-</a:t>
                      </a:r>
                    </a:p>
                  </a:txBody>
                  <a:tcPr anchor="ctr"/>
                </a:tc>
                <a:extLst>
                  <a:ext uri="{0D108BD9-81ED-4DB2-BD59-A6C34878D82A}">
                    <a16:rowId xmlns:a16="http://schemas.microsoft.com/office/drawing/2014/main" xmlns="" val="2539440336"/>
                  </a:ext>
                </a:extLst>
              </a:tr>
            </a:tbl>
          </a:graphicData>
        </a:graphic>
      </p:graphicFrame>
    </p:spTree>
    <p:extLst>
      <p:ext uri="{BB962C8B-B14F-4D97-AF65-F5344CB8AC3E}">
        <p14:creationId xmlns:p14="http://schemas.microsoft.com/office/powerpoint/2010/main" xmlns="" val="1198046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552728" cy="1080120"/>
          </a:xfrm>
        </p:spPr>
        <p:txBody>
          <a:bodyPr>
            <a:normAutofit/>
          </a:bodyPr>
          <a:lstStyle/>
          <a:p>
            <a:pPr algn="r"/>
            <a:r>
              <a:rPr lang="en-US" sz="2400" b="1" dirty="0">
                <a:latin typeface="Arial Body"/>
              </a:rPr>
              <a:t>Overview Of 2022/23 Budget and MTEF Estimates (Programme Structure)</a:t>
            </a:r>
            <a:endParaRPr lang="en-GB" sz="2400" dirty="0">
              <a:latin typeface="Arial Body"/>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3182619334"/>
              </p:ext>
            </p:extLst>
          </p:nvPr>
        </p:nvGraphicFramePr>
        <p:xfrm>
          <a:off x="179512" y="1340768"/>
          <a:ext cx="8568952" cy="4345920"/>
        </p:xfrm>
        <a:graphic>
          <a:graphicData uri="http://schemas.openxmlformats.org/drawingml/2006/table">
            <a:tbl>
              <a:tblPr firstRow="1" bandRow="1">
                <a:tableStyleId>{5C22544A-7EE6-4342-B048-85BDC9FD1C3A}</a:tableStyleId>
              </a:tblPr>
              <a:tblGrid>
                <a:gridCol w="1937167">
                  <a:extLst>
                    <a:ext uri="{9D8B030D-6E8A-4147-A177-3AD203B41FA5}">
                      <a16:colId xmlns:a16="http://schemas.microsoft.com/office/drawing/2014/main" xmlns="" val="2106262919"/>
                    </a:ext>
                  </a:extLst>
                </a:gridCol>
                <a:gridCol w="968584">
                  <a:extLst>
                    <a:ext uri="{9D8B030D-6E8A-4147-A177-3AD203B41FA5}">
                      <a16:colId xmlns:a16="http://schemas.microsoft.com/office/drawing/2014/main" xmlns="" val="3843169221"/>
                    </a:ext>
                  </a:extLst>
                </a:gridCol>
                <a:gridCol w="1117597">
                  <a:extLst>
                    <a:ext uri="{9D8B030D-6E8A-4147-A177-3AD203B41FA5}">
                      <a16:colId xmlns:a16="http://schemas.microsoft.com/office/drawing/2014/main" xmlns="" val="4126005264"/>
                    </a:ext>
                  </a:extLst>
                </a:gridCol>
                <a:gridCol w="1043090">
                  <a:extLst>
                    <a:ext uri="{9D8B030D-6E8A-4147-A177-3AD203B41FA5}">
                      <a16:colId xmlns:a16="http://schemas.microsoft.com/office/drawing/2014/main" xmlns="" val="1921913779"/>
                    </a:ext>
                  </a:extLst>
                </a:gridCol>
                <a:gridCol w="745064">
                  <a:extLst>
                    <a:ext uri="{9D8B030D-6E8A-4147-A177-3AD203B41FA5}">
                      <a16:colId xmlns:a16="http://schemas.microsoft.com/office/drawing/2014/main" xmlns="" val="274531011"/>
                    </a:ext>
                  </a:extLst>
                </a:gridCol>
                <a:gridCol w="968584">
                  <a:extLst>
                    <a:ext uri="{9D8B030D-6E8A-4147-A177-3AD203B41FA5}">
                      <a16:colId xmlns:a16="http://schemas.microsoft.com/office/drawing/2014/main" xmlns="" val="2370174110"/>
                    </a:ext>
                  </a:extLst>
                </a:gridCol>
                <a:gridCol w="894077">
                  <a:extLst>
                    <a:ext uri="{9D8B030D-6E8A-4147-A177-3AD203B41FA5}">
                      <a16:colId xmlns:a16="http://schemas.microsoft.com/office/drawing/2014/main" xmlns="" val="2243932273"/>
                    </a:ext>
                  </a:extLst>
                </a:gridCol>
                <a:gridCol w="894789">
                  <a:extLst>
                    <a:ext uri="{9D8B030D-6E8A-4147-A177-3AD203B41FA5}">
                      <a16:colId xmlns:a16="http://schemas.microsoft.com/office/drawing/2014/main" xmlns="" val="1097425041"/>
                    </a:ext>
                  </a:extLst>
                </a:gridCol>
              </a:tblGrid>
              <a:tr h="360040">
                <a:tc>
                  <a:txBody>
                    <a:bodyPr/>
                    <a:lstStyle/>
                    <a:p>
                      <a:r>
                        <a:rPr lang="en-US" sz="1100" b="1" dirty="0">
                          <a:solidFill>
                            <a:schemeClr val="tx1"/>
                          </a:solidFill>
                          <a:latin typeface="Arial Body"/>
                        </a:rPr>
                        <a:t>R’ 000</a:t>
                      </a:r>
                      <a:endParaRPr lang="en-GB" sz="1100" b="1" dirty="0">
                        <a:solidFill>
                          <a:schemeClr val="tx1"/>
                        </a:solidFill>
                        <a:latin typeface="Arial Body"/>
                      </a:endParaRPr>
                    </a:p>
                  </a:txBody>
                  <a:tcPr/>
                </a:tc>
                <a:tc>
                  <a:txBody>
                    <a:bodyPr/>
                    <a:lstStyle/>
                    <a:p>
                      <a:r>
                        <a:rPr lang="en-US" sz="1100" b="1" dirty="0">
                          <a:solidFill>
                            <a:schemeClr val="tx1"/>
                          </a:solidFill>
                          <a:latin typeface="Arial Body"/>
                        </a:rPr>
                        <a:t>2018/19</a:t>
                      </a:r>
                      <a:endParaRPr lang="en-GB" sz="1100" b="1" dirty="0">
                        <a:solidFill>
                          <a:schemeClr val="tx1"/>
                        </a:solidFill>
                        <a:latin typeface="Arial Body"/>
                      </a:endParaRPr>
                    </a:p>
                  </a:txBody>
                  <a:tcPr/>
                </a:tc>
                <a:tc>
                  <a:txBody>
                    <a:bodyPr/>
                    <a:lstStyle/>
                    <a:p>
                      <a:pPr algn="r"/>
                      <a:r>
                        <a:rPr lang="en-US" sz="1100" b="1" dirty="0">
                          <a:solidFill>
                            <a:schemeClr val="tx1"/>
                          </a:solidFill>
                          <a:latin typeface="Arial Body"/>
                        </a:rPr>
                        <a:t>2019/20 </a:t>
                      </a:r>
                      <a:endParaRPr lang="en-GB" sz="1100" b="1" dirty="0">
                        <a:solidFill>
                          <a:schemeClr val="tx1"/>
                        </a:solidFill>
                        <a:latin typeface="Arial Body"/>
                      </a:endParaRPr>
                    </a:p>
                  </a:txBody>
                  <a:tcPr/>
                </a:tc>
                <a:tc>
                  <a:txBody>
                    <a:bodyPr/>
                    <a:lstStyle/>
                    <a:p>
                      <a:r>
                        <a:rPr lang="en-US" sz="1100" b="1" dirty="0">
                          <a:solidFill>
                            <a:schemeClr val="tx1"/>
                          </a:solidFill>
                          <a:latin typeface="Arial Body"/>
                        </a:rPr>
                        <a:t>2020/21</a:t>
                      </a:r>
                      <a:endParaRPr lang="en-GB" sz="1100" b="1" dirty="0">
                        <a:solidFill>
                          <a:schemeClr val="tx1"/>
                        </a:solidFill>
                        <a:latin typeface="Arial Body"/>
                      </a:endParaRPr>
                    </a:p>
                  </a:txBody>
                  <a:tcPr/>
                </a:tc>
                <a:tc>
                  <a:txBody>
                    <a:bodyPr/>
                    <a:lstStyle/>
                    <a:p>
                      <a:pPr algn="r"/>
                      <a:r>
                        <a:rPr lang="en-US" sz="1100" b="1" dirty="0">
                          <a:solidFill>
                            <a:schemeClr val="tx1"/>
                          </a:solidFill>
                          <a:latin typeface="Arial Body"/>
                        </a:rPr>
                        <a:t>2021/22</a:t>
                      </a:r>
                      <a:endParaRPr lang="en-GB" sz="1100" b="1" dirty="0">
                        <a:solidFill>
                          <a:schemeClr val="tx1"/>
                        </a:solidFill>
                        <a:latin typeface="Arial Body"/>
                      </a:endParaRPr>
                    </a:p>
                  </a:txBody>
                  <a:tcPr/>
                </a:tc>
                <a:tc>
                  <a:txBody>
                    <a:bodyPr/>
                    <a:lstStyle/>
                    <a:p>
                      <a:pPr algn="r"/>
                      <a:r>
                        <a:rPr lang="en-US" sz="1100" b="1" dirty="0">
                          <a:solidFill>
                            <a:schemeClr val="tx1"/>
                          </a:solidFill>
                          <a:latin typeface="Arial Body"/>
                        </a:rPr>
                        <a:t>2022/23</a:t>
                      </a:r>
                      <a:endParaRPr lang="en-GB" sz="1100" b="1" dirty="0">
                        <a:solidFill>
                          <a:schemeClr val="tx1"/>
                        </a:solidFill>
                        <a:latin typeface="Arial Body"/>
                      </a:endParaRPr>
                    </a:p>
                  </a:txBody>
                  <a:tcPr/>
                </a:tc>
                <a:tc>
                  <a:txBody>
                    <a:bodyPr/>
                    <a:lstStyle/>
                    <a:p>
                      <a:pPr algn="r"/>
                      <a:r>
                        <a:rPr lang="en-GB" sz="1100" b="1" dirty="0">
                          <a:solidFill>
                            <a:schemeClr val="tx1"/>
                          </a:solidFill>
                          <a:latin typeface="Arial Body"/>
                        </a:rPr>
                        <a:t>2023/24</a:t>
                      </a:r>
                    </a:p>
                  </a:txBody>
                  <a:tcPr/>
                </a:tc>
                <a:tc>
                  <a:txBody>
                    <a:bodyPr/>
                    <a:lstStyle/>
                    <a:p>
                      <a:r>
                        <a:rPr lang="en-GB" sz="1100" b="1" dirty="0">
                          <a:solidFill>
                            <a:schemeClr val="tx1"/>
                          </a:solidFill>
                          <a:latin typeface="Arial Body"/>
                        </a:rPr>
                        <a:t>2024/25</a:t>
                      </a:r>
                    </a:p>
                  </a:txBody>
                  <a:tcPr/>
                </a:tc>
                <a:extLst>
                  <a:ext uri="{0D108BD9-81ED-4DB2-BD59-A6C34878D82A}">
                    <a16:rowId xmlns:a16="http://schemas.microsoft.com/office/drawing/2014/main" xmlns="" val="1110718611"/>
                  </a:ext>
                </a:extLst>
              </a:tr>
              <a:tr h="370840">
                <a:tc>
                  <a:txBody>
                    <a:bodyPr/>
                    <a:lstStyle/>
                    <a:p>
                      <a:r>
                        <a:rPr lang="en-US" sz="1100" b="1" dirty="0">
                          <a:latin typeface="Arial Body"/>
                        </a:rPr>
                        <a:t>Revenue</a:t>
                      </a:r>
                      <a:endParaRPr lang="en-GB" sz="1100" b="1" dirty="0">
                        <a:latin typeface="Arial Body"/>
                      </a:endParaRPr>
                    </a:p>
                  </a:txBody>
                  <a:tcPr anchor="ctr"/>
                </a:tc>
                <a:tc>
                  <a:txBody>
                    <a:bodyPr/>
                    <a:lstStyle/>
                    <a:p>
                      <a:r>
                        <a:rPr lang="en-US" sz="1100" b="1" dirty="0">
                          <a:latin typeface="Arial Body"/>
                        </a:rPr>
                        <a:t>49 025</a:t>
                      </a:r>
                      <a:endParaRPr lang="en-GB" sz="1100" b="1" dirty="0">
                        <a:latin typeface="Arial Body"/>
                      </a:endParaRPr>
                    </a:p>
                  </a:txBody>
                  <a:tcPr anchor="ctr"/>
                </a:tc>
                <a:tc>
                  <a:txBody>
                    <a:bodyPr/>
                    <a:lstStyle/>
                    <a:p>
                      <a:pPr algn="r"/>
                      <a:r>
                        <a:rPr lang="en-US" sz="1100" b="1" dirty="0">
                          <a:latin typeface="Arial Body"/>
                        </a:rPr>
                        <a:t>45 552</a:t>
                      </a:r>
                      <a:endParaRPr lang="en-GB" sz="1100" b="1" dirty="0">
                        <a:latin typeface="Arial Body"/>
                      </a:endParaRPr>
                    </a:p>
                  </a:txBody>
                  <a:tcPr anchor="ctr"/>
                </a:tc>
                <a:tc>
                  <a:txBody>
                    <a:bodyPr/>
                    <a:lstStyle/>
                    <a:p>
                      <a:pPr algn="r"/>
                      <a:r>
                        <a:rPr lang="en-US" sz="1100" b="1" dirty="0">
                          <a:latin typeface="Arial Body"/>
                        </a:rPr>
                        <a:t>46 283</a:t>
                      </a:r>
                      <a:endParaRPr lang="en-GB" sz="1100" b="1" dirty="0">
                        <a:latin typeface="Arial Body"/>
                      </a:endParaRPr>
                    </a:p>
                  </a:txBody>
                  <a:tcPr anchor="ctr"/>
                </a:tc>
                <a:tc>
                  <a:txBody>
                    <a:bodyPr/>
                    <a:lstStyle/>
                    <a:p>
                      <a:pPr algn="r"/>
                      <a:r>
                        <a:rPr lang="en-US" sz="1100" b="1" dirty="0">
                          <a:latin typeface="Arial Body"/>
                        </a:rPr>
                        <a:t>46 284</a:t>
                      </a:r>
                      <a:endParaRPr lang="en-GB" sz="1100" b="1" dirty="0">
                        <a:latin typeface="Arial Body"/>
                      </a:endParaRPr>
                    </a:p>
                  </a:txBody>
                  <a:tcPr anchor="ctr"/>
                </a:tc>
                <a:tc>
                  <a:txBody>
                    <a:bodyPr/>
                    <a:lstStyle/>
                    <a:p>
                      <a:pPr algn="r"/>
                      <a:r>
                        <a:rPr lang="en-US" sz="1100" b="1" dirty="0">
                          <a:latin typeface="Arial Body"/>
                        </a:rPr>
                        <a:t>47 065</a:t>
                      </a:r>
                      <a:endParaRPr lang="en-GB" sz="1100" b="1" dirty="0">
                        <a:latin typeface="Arial Body"/>
                      </a:endParaRPr>
                    </a:p>
                  </a:txBody>
                  <a:tcPr anchor="ctr"/>
                </a:tc>
                <a:tc>
                  <a:txBody>
                    <a:bodyPr/>
                    <a:lstStyle/>
                    <a:p>
                      <a:pPr algn="r"/>
                      <a:r>
                        <a:rPr lang="en-US" sz="1100" b="1" dirty="0">
                          <a:latin typeface="Arial Body"/>
                        </a:rPr>
                        <a:t>47 256</a:t>
                      </a:r>
                      <a:endParaRPr lang="en-GB" sz="1100" b="1" dirty="0">
                        <a:latin typeface="Arial Body"/>
                      </a:endParaRPr>
                    </a:p>
                  </a:txBody>
                  <a:tcPr anchor="ctr"/>
                </a:tc>
                <a:tc>
                  <a:txBody>
                    <a:bodyPr/>
                    <a:lstStyle/>
                    <a:p>
                      <a:pPr algn="r"/>
                      <a:r>
                        <a:rPr lang="en-GB" sz="1100" b="1" dirty="0">
                          <a:latin typeface="Arial Body"/>
                        </a:rPr>
                        <a:t>49 471</a:t>
                      </a:r>
                    </a:p>
                  </a:txBody>
                  <a:tcPr anchor="ctr"/>
                </a:tc>
                <a:extLst>
                  <a:ext uri="{0D108BD9-81ED-4DB2-BD59-A6C34878D82A}">
                    <a16:rowId xmlns:a16="http://schemas.microsoft.com/office/drawing/2014/main" xmlns="" val="2590627652"/>
                  </a:ext>
                </a:extLst>
              </a:tr>
              <a:tr h="370840">
                <a:tc>
                  <a:txBody>
                    <a:bodyPr/>
                    <a:lstStyle/>
                    <a:p>
                      <a:r>
                        <a:rPr lang="en-US" sz="1100" b="1" dirty="0">
                          <a:latin typeface="Arial Body"/>
                        </a:rPr>
                        <a:t>Transfer</a:t>
                      </a:r>
                      <a:r>
                        <a:rPr lang="en-US" sz="1100" b="1" baseline="0" dirty="0">
                          <a:latin typeface="Arial Body"/>
                        </a:rPr>
                        <a:t> received</a:t>
                      </a:r>
                      <a:endParaRPr lang="en-GB" sz="1100" b="1" dirty="0">
                        <a:latin typeface="Arial Body"/>
                      </a:endParaRPr>
                    </a:p>
                  </a:txBody>
                  <a:tcPr anchor="ctr"/>
                </a:tc>
                <a:tc>
                  <a:txBody>
                    <a:bodyPr/>
                    <a:lstStyle/>
                    <a:p>
                      <a:r>
                        <a:rPr lang="en-US" sz="1100" dirty="0">
                          <a:latin typeface="Arial Body"/>
                        </a:rPr>
                        <a:t>48 793</a:t>
                      </a:r>
                      <a:endParaRPr lang="en-GB" sz="1100" b="1" dirty="0">
                        <a:latin typeface="Arial Body"/>
                      </a:endParaRPr>
                    </a:p>
                  </a:txBody>
                  <a:tcPr anchor="ctr"/>
                </a:tc>
                <a:tc>
                  <a:txBody>
                    <a:bodyPr/>
                    <a:lstStyle/>
                    <a:p>
                      <a:pPr algn="r"/>
                      <a:r>
                        <a:rPr lang="en-US" sz="1100" dirty="0">
                          <a:latin typeface="Arial Body"/>
                        </a:rPr>
                        <a:t>45 189</a:t>
                      </a:r>
                      <a:endParaRPr lang="en-GB" sz="1100" b="1" dirty="0">
                        <a:latin typeface="Arial Body"/>
                      </a:endParaRPr>
                    </a:p>
                  </a:txBody>
                  <a:tcPr anchor="ctr"/>
                </a:tc>
                <a:tc>
                  <a:txBody>
                    <a:bodyPr/>
                    <a:lstStyle/>
                    <a:p>
                      <a:pPr algn="r"/>
                      <a:r>
                        <a:rPr lang="en-US" sz="1100" dirty="0">
                          <a:latin typeface="Arial Body"/>
                        </a:rPr>
                        <a:t>46 046</a:t>
                      </a:r>
                      <a:endParaRPr lang="en-GB" sz="1100" b="1" dirty="0">
                        <a:latin typeface="Arial Body"/>
                      </a:endParaRPr>
                    </a:p>
                  </a:txBody>
                  <a:tcPr anchor="ctr"/>
                </a:tc>
                <a:tc>
                  <a:txBody>
                    <a:bodyPr/>
                    <a:lstStyle/>
                    <a:p>
                      <a:pPr algn="r"/>
                      <a:r>
                        <a:rPr lang="en-US" sz="1100" dirty="0">
                          <a:latin typeface="Arial Body"/>
                        </a:rPr>
                        <a:t>46 032</a:t>
                      </a:r>
                      <a:endParaRPr lang="en-GB" sz="1100" b="1" dirty="0">
                        <a:latin typeface="Arial Body"/>
                      </a:endParaRPr>
                    </a:p>
                  </a:txBody>
                  <a:tcPr anchor="ctr"/>
                </a:tc>
                <a:tc>
                  <a:txBody>
                    <a:bodyPr/>
                    <a:lstStyle/>
                    <a:p>
                      <a:pPr algn="r"/>
                      <a:r>
                        <a:rPr lang="en-US" sz="1100" dirty="0">
                          <a:latin typeface="Arial Body"/>
                        </a:rPr>
                        <a:t>46 818</a:t>
                      </a:r>
                      <a:endParaRPr lang="en-GB" sz="1100" b="1" dirty="0">
                        <a:latin typeface="Arial Body"/>
                      </a:endParaRPr>
                    </a:p>
                  </a:txBody>
                  <a:tcPr anchor="ctr"/>
                </a:tc>
                <a:tc>
                  <a:txBody>
                    <a:bodyPr/>
                    <a:lstStyle/>
                    <a:p>
                      <a:pPr algn="r"/>
                      <a:r>
                        <a:rPr lang="en-US" sz="1100" dirty="0">
                          <a:latin typeface="Arial Body"/>
                        </a:rPr>
                        <a:t>46 998</a:t>
                      </a:r>
                      <a:endParaRPr lang="en-GB" sz="1100" b="1" dirty="0">
                        <a:latin typeface="Arial Body"/>
                      </a:endParaRPr>
                    </a:p>
                  </a:txBody>
                  <a:tcPr anchor="ctr"/>
                </a:tc>
                <a:tc>
                  <a:txBody>
                    <a:bodyPr/>
                    <a:lstStyle/>
                    <a:p>
                      <a:pPr algn="r"/>
                      <a:r>
                        <a:rPr lang="en-GB" sz="1100" dirty="0">
                          <a:latin typeface="Arial Body"/>
                        </a:rPr>
                        <a:t>49 109</a:t>
                      </a:r>
                    </a:p>
                  </a:txBody>
                  <a:tcPr anchor="ctr"/>
                </a:tc>
                <a:extLst>
                  <a:ext uri="{0D108BD9-81ED-4DB2-BD59-A6C34878D82A}">
                    <a16:rowId xmlns:a16="http://schemas.microsoft.com/office/drawing/2014/main" xmlns="" val="2675990463"/>
                  </a:ext>
                </a:extLst>
              </a:tr>
              <a:tr h="370840">
                <a:tc>
                  <a:txBody>
                    <a:bodyPr/>
                    <a:lstStyle/>
                    <a:p>
                      <a:r>
                        <a:rPr lang="en-US" sz="1100" b="1" dirty="0">
                          <a:latin typeface="Arial Body"/>
                        </a:rPr>
                        <a:t>Interest</a:t>
                      </a:r>
                      <a:endParaRPr lang="en-GB" sz="1100" b="1" dirty="0">
                        <a:latin typeface="Arial Body"/>
                      </a:endParaRPr>
                    </a:p>
                  </a:txBody>
                  <a:tcPr anchor="ctr"/>
                </a:tc>
                <a:tc>
                  <a:txBody>
                    <a:bodyPr/>
                    <a:lstStyle/>
                    <a:p>
                      <a:r>
                        <a:rPr lang="en-US" sz="1100" dirty="0">
                          <a:latin typeface="Arial Body"/>
                        </a:rPr>
                        <a:t>214</a:t>
                      </a:r>
                      <a:endParaRPr lang="en-GB" sz="1100" b="1" dirty="0">
                        <a:latin typeface="Arial Body"/>
                      </a:endParaRPr>
                    </a:p>
                  </a:txBody>
                  <a:tcPr anchor="ctr"/>
                </a:tc>
                <a:tc>
                  <a:txBody>
                    <a:bodyPr/>
                    <a:lstStyle/>
                    <a:p>
                      <a:pPr algn="r"/>
                      <a:r>
                        <a:rPr lang="en-US" sz="1100" dirty="0">
                          <a:latin typeface="Arial Body"/>
                        </a:rPr>
                        <a:t>363</a:t>
                      </a:r>
                      <a:endParaRPr lang="en-GB" sz="1100" b="1" dirty="0">
                        <a:latin typeface="Arial Body"/>
                      </a:endParaRPr>
                    </a:p>
                  </a:txBody>
                  <a:tcPr anchor="ctr"/>
                </a:tc>
                <a:tc>
                  <a:txBody>
                    <a:bodyPr/>
                    <a:lstStyle/>
                    <a:p>
                      <a:pPr algn="r"/>
                      <a:r>
                        <a:rPr lang="en-US" sz="1100" dirty="0">
                          <a:latin typeface="Arial Body"/>
                        </a:rPr>
                        <a:t>237</a:t>
                      </a:r>
                      <a:endParaRPr lang="en-GB" sz="1100" b="1" dirty="0">
                        <a:latin typeface="Arial Body"/>
                      </a:endParaRPr>
                    </a:p>
                  </a:txBody>
                  <a:tcPr anchor="ctr"/>
                </a:tc>
                <a:tc>
                  <a:txBody>
                    <a:bodyPr/>
                    <a:lstStyle/>
                    <a:p>
                      <a:pPr algn="r"/>
                      <a:r>
                        <a:rPr lang="en-US" sz="1100" dirty="0">
                          <a:latin typeface="Arial Body"/>
                        </a:rPr>
                        <a:t>252</a:t>
                      </a:r>
                      <a:endParaRPr lang="en-GB" sz="1100" b="1" dirty="0">
                        <a:latin typeface="Arial Body"/>
                      </a:endParaRPr>
                    </a:p>
                  </a:txBody>
                  <a:tcPr anchor="ctr"/>
                </a:tc>
                <a:tc>
                  <a:txBody>
                    <a:bodyPr/>
                    <a:lstStyle/>
                    <a:p>
                      <a:pPr algn="r"/>
                      <a:r>
                        <a:rPr lang="en-US" sz="1100" dirty="0">
                          <a:latin typeface="Arial Body"/>
                        </a:rPr>
                        <a:t>247</a:t>
                      </a:r>
                      <a:endParaRPr lang="en-GB" sz="1100" b="1" dirty="0">
                        <a:latin typeface="Arial Body"/>
                      </a:endParaRPr>
                    </a:p>
                  </a:txBody>
                  <a:tcPr anchor="ctr"/>
                </a:tc>
                <a:tc>
                  <a:txBody>
                    <a:bodyPr/>
                    <a:lstStyle/>
                    <a:p>
                      <a:pPr algn="r"/>
                      <a:r>
                        <a:rPr lang="en-US" sz="1100" dirty="0">
                          <a:latin typeface="Arial Body"/>
                        </a:rPr>
                        <a:t>258</a:t>
                      </a:r>
                      <a:endParaRPr lang="en-GB" sz="1100" b="1" dirty="0">
                        <a:latin typeface="Arial Body"/>
                      </a:endParaRPr>
                    </a:p>
                  </a:txBody>
                  <a:tcPr anchor="ctr"/>
                </a:tc>
                <a:tc>
                  <a:txBody>
                    <a:bodyPr/>
                    <a:lstStyle/>
                    <a:p>
                      <a:pPr algn="r"/>
                      <a:r>
                        <a:rPr lang="en-GB" sz="1100" dirty="0">
                          <a:latin typeface="Arial Body"/>
                        </a:rPr>
                        <a:t>362</a:t>
                      </a:r>
                    </a:p>
                  </a:txBody>
                  <a:tcPr anchor="ctr"/>
                </a:tc>
                <a:extLst>
                  <a:ext uri="{0D108BD9-81ED-4DB2-BD59-A6C34878D82A}">
                    <a16:rowId xmlns:a16="http://schemas.microsoft.com/office/drawing/2014/main" xmlns="" val="2754953569"/>
                  </a:ext>
                </a:extLst>
              </a:tr>
              <a:tr h="370840">
                <a:tc gridSpan="8">
                  <a:txBody>
                    <a:bodyPr/>
                    <a:lstStyle/>
                    <a:p>
                      <a:r>
                        <a:rPr lang="en-US" sz="1100" b="1" dirty="0">
                          <a:latin typeface="Arial Body"/>
                        </a:rPr>
                        <a:t>Classification per programme:</a:t>
                      </a:r>
                      <a:endParaRPr lang="en-GB" sz="1100" b="1" dirty="0">
                        <a:latin typeface="Arial Body"/>
                      </a:endParaRPr>
                    </a:p>
                  </a:txBody>
                  <a:tcPr anchor="ctr">
                    <a:solidFill>
                      <a:schemeClr val="accent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GB" sz="1100" b="1" dirty="0">
                        <a:latin typeface="Arial Body"/>
                      </a:endParaRPr>
                    </a:p>
                  </a:txBody>
                  <a:tcPr anchor="ctr">
                    <a:solidFill>
                      <a:schemeClr val="accent1"/>
                    </a:solidFill>
                  </a:tcPr>
                </a:tc>
                <a:extLst>
                  <a:ext uri="{0D108BD9-81ED-4DB2-BD59-A6C34878D82A}">
                    <a16:rowId xmlns:a16="http://schemas.microsoft.com/office/drawing/2014/main" xmlns="" val="1939621692"/>
                  </a:ext>
                </a:extLst>
              </a:tr>
              <a:tr h="370840">
                <a:tc>
                  <a:txBody>
                    <a:bodyPr/>
                    <a:lstStyle/>
                    <a:p>
                      <a:r>
                        <a:rPr lang="en-US" sz="1100" b="1" dirty="0">
                          <a:latin typeface="Arial Body"/>
                        </a:rPr>
                        <a:t>Administration</a:t>
                      </a:r>
                    </a:p>
                  </a:txBody>
                  <a:tcPr anchor="ctr"/>
                </a:tc>
                <a:tc>
                  <a:txBody>
                    <a:bodyPr/>
                    <a:lstStyle/>
                    <a:p>
                      <a:pPr algn="r"/>
                      <a:r>
                        <a:rPr lang="en-GB" sz="1200" b="0" i="0" u="none" strike="noStrike" dirty="0">
                          <a:solidFill>
                            <a:srgbClr val="000000"/>
                          </a:solidFill>
                          <a:effectLst/>
                          <a:latin typeface="+mn-lt"/>
                        </a:rPr>
                        <a:t>34 615</a:t>
                      </a:r>
                      <a:endParaRPr lang="en-US"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31 673 </a:t>
                      </a:r>
                      <a:endParaRPr lang="en-US"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32 835 </a:t>
                      </a:r>
                      <a:endParaRPr lang="en-US"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30 313 </a:t>
                      </a:r>
                      <a:endParaRPr lang="en-US" sz="1100" b="1" dirty="0">
                        <a:latin typeface="Arial Body"/>
                      </a:endParaRPr>
                    </a:p>
                  </a:txBody>
                  <a:tcPr marL="0" marR="0" marT="0" marB="0" anchor="b"/>
                </a:tc>
                <a:tc>
                  <a:txBody>
                    <a:bodyPr/>
                    <a:lstStyle/>
                    <a:p>
                      <a:pPr algn="r" fontAlgn="b"/>
                      <a:r>
                        <a:rPr lang="en-GB" sz="1200" b="0" i="0" u="none" strike="noStrike" dirty="0">
                          <a:solidFill>
                            <a:srgbClr val="000000"/>
                          </a:solidFill>
                          <a:effectLst/>
                          <a:latin typeface="+mn-lt"/>
                        </a:rPr>
                        <a:t>           </a:t>
                      </a:r>
                    </a:p>
                    <a:p>
                      <a:pPr algn="r" fontAlgn="b"/>
                      <a:r>
                        <a:rPr lang="en-GB" sz="1200" b="0" i="0" u="none" strike="noStrike" dirty="0">
                          <a:solidFill>
                            <a:srgbClr val="000000"/>
                          </a:solidFill>
                          <a:effectLst/>
                          <a:latin typeface="+mn-lt"/>
                        </a:rPr>
                        <a:t>   30 560 </a:t>
                      </a:r>
                      <a:endParaRPr lang="en-US" sz="1100" b="1" dirty="0">
                        <a:latin typeface="Arial Body"/>
                      </a:endParaRPr>
                    </a:p>
                  </a:txBody>
                  <a:tcPr marL="0" marR="0" marT="0" marB="0" anchor="b"/>
                </a:tc>
                <a:tc>
                  <a:txBody>
                    <a:bodyPr/>
                    <a:lstStyle/>
                    <a:p>
                      <a:pPr algn="r" fontAlgn="b"/>
                      <a:r>
                        <a:rPr lang="en-ZA" sz="1200" dirty="0"/>
                        <a:t>30 309</a:t>
                      </a:r>
                      <a:endParaRPr lang="en-US" sz="1100" b="1" dirty="0">
                        <a:latin typeface="Arial Body"/>
                      </a:endParaRPr>
                    </a:p>
                  </a:txBody>
                  <a:tcPr marL="0" marR="0" marT="0" marB="0" anchor="b"/>
                </a:tc>
                <a:tc>
                  <a:txBody>
                    <a:bodyPr/>
                    <a:lstStyle/>
                    <a:p>
                      <a:pPr algn="r"/>
                      <a:r>
                        <a:rPr lang="en-ZA" sz="1200" dirty="0"/>
                        <a:t>29 642</a:t>
                      </a:r>
                    </a:p>
                  </a:txBody>
                  <a:tcPr marL="0" marR="0" marT="0" marB="0" anchor="b"/>
                </a:tc>
                <a:extLst>
                  <a:ext uri="{0D108BD9-81ED-4DB2-BD59-A6C34878D82A}">
                    <a16:rowId xmlns:a16="http://schemas.microsoft.com/office/drawing/2014/main" xmlns="" val="1672374209"/>
                  </a:ext>
                </a:extLst>
              </a:tr>
              <a:tr h="480680">
                <a:tc>
                  <a:txBody>
                    <a:bodyPr/>
                    <a:lstStyle/>
                    <a:p>
                      <a:r>
                        <a:rPr lang="en-US" sz="1100" b="1" dirty="0">
                          <a:latin typeface="Arial Body"/>
                        </a:rPr>
                        <a:t>Investigation and Conflict Resolution</a:t>
                      </a:r>
                      <a:endParaRPr lang="en-GB" sz="1100" b="1" dirty="0">
                        <a:latin typeface="Arial Body"/>
                      </a:endParaRPr>
                    </a:p>
                  </a:txBody>
                  <a:tcPr anchor="ctr"/>
                </a:tc>
                <a:tc>
                  <a:txBody>
                    <a:bodyPr/>
                    <a:lstStyle/>
                    <a:p>
                      <a:pPr algn="r"/>
                      <a:r>
                        <a:rPr lang="en-GB" sz="1200" b="0" i="0" u="none" strike="noStrike" dirty="0">
                          <a:solidFill>
                            <a:srgbClr val="000000"/>
                          </a:solidFill>
                          <a:effectLst/>
                          <a:latin typeface="+mn-lt"/>
                        </a:rPr>
                        <a:t>2 384</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2 987</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3 003</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3 207 </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3 411 </a:t>
                      </a:r>
                      <a:endParaRPr lang="en-GB" sz="1100" b="1" dirty="0">
                        <a:latin typeface="Arial Body"/>
                      </a:endParaRPr>
                    </a:p>
                  </a:txBody>
                  <a:tcPr marL="0" marR="0" marT="0" marB="0" anchor="b"/>
                </a:tc>
                <a:tc>
                  <a:txBody>
                    <a:bodyPr/>
                    <a:lstStyle/>
                    <a:p>
                      <a:pPr algn="r"/>
                      <a:r>
                        <a:rPr lang="en-ZA" sz="1200" dirty="0"/>
                        <a:t>3</a:t>
                      </a:r>
                      <a:r>
                        <a:rPr lang="en-ZA" sz="1200" baseline="0" dirty="0"/>
                        <a:t> </a:t>
                      </a:r>
                      <a:r>
                        <a:rPr lang="en-ZA" sz="1200" dirty="0"/>
                        <a:t>567</a:t>
                      </a:r>
                      <a:endParaRPr lang="en-GB" sz="1100" b="1" dirty="0">
                        <a:latin typeface="Arial Body"/>
                      </a:endParaRPr>
                    </a:p>
                  </a:txBody>
                  <a:tcPr marL="0" marR="0" marT="0" marB="0" anchor="b"/>
                </a:tc>
                <a:tc>
                  <a:txBody>
                    <a:bodyPr/>
                    <a:lstStyle/>
                    <a:p>
                      <a:pPr algn="r"/>
                      <a:r>
                        <a:rPr lang="en-ZA" sz="1200" dirty="0"/>
                        <a:t>4 695</a:t>
                      </a:r>
                    </a:p>
                  </a:txBody>
                  <a:tcPr marL="0" marR="0" marT="0" marB="0" anchor="b"/>
                </a:tc>
                <a:extLst>
                  <a:ext uri="{0D108BD9-81ED-4DB2-BD59-A6C34878D82A}">
                    <a16:rowId xmlns:a16="http://schemas.microsoft.com/office/drawing/2014/main" xmlns="" val="1264455973"/>
                  </a:ext>
                </a:extLst>
              </a:tr>
              <a:tr h="370840">
                <a:tc>
                  <a:txBody>
                    <a:bodyPr/>
                    <a:lstStyle/>
                    <a:p>
                      <a:r>
                        <a:rPr lang="en-US" sz="1100" b="1" dirty="0">
                          <a:latin typeface="Arial Body"/>
                        </a:rPr>
                        <a:t>Research and Policy Development</a:t>
                      </a:r>
                      <a:endParaRPr lang="en-GB" sz="1100" b="1" dirty="0">
                        <a:latin typeface="Arial Body"/>
                      </a:endParaRPr>
                    </a:p>
                  </a:txBody>
                  <a:tcPr anchor="ctr"/>
                </a:tc>
                <a:tc>
                  <a:txBody>
                    <a:bodyPr/>
                    <a:lstStyle/>
                    <a:p>
                      <a:pPr algn="r"/>
                      <a:r>
                        <a:rPr lang="en-GB" sz="1200" b="0" i="0" u="none" strike="noStrike" dirty="0">
                          <a:solidFill>
                            <a:srgbClr val="000000"/>
                          </a:solidFill>
                          <a:effectLst/>
                          <a:latin typeface="+mn-lt"/>
                        </a:rPr>
                        <a:t>2 069</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2 285</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2 785</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3 300 </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3 391 </a:t>
                      </a:r>
                      <a:endParaRPr lang="en-GB" sz="1100" b="1" dirty="0">
                        <a:latin typeface="Arial Body"/>
                      </a:endParaRPr>
                    </a:p>
                  </a:txBody>
                  <a:tcPr marL="0" marR="0" marT="0" marB="0" anchor="b"/>
                </a:tc>
                <a:tc>
                  <a:txBody>
                    <a:bodyPr/>
                    <a:lstStyle/>
                    <a:p>
                      <a:pPr algn="r"/>
                      <a:r>
                        <a:rPr lang="en-ZA" sz="1200" dirty="0"/>
                        <a:t>3</a:t>
                      </a:r>
                      <a:r>
                        <a:rPr lang="en-ZA" sz="1200" baseline="0" dirty="0"/>
                        <a:t> </a:t>
                      </a:r>
                      <a:r>
                        <a:rPr lang="en-ZA" sz="1200" dirty="0"/>
                        <a:t>505</a:t>
                      </a:r>
                      <a:endParaRPr lang="en-GB" sz="1100" b="1" dirty="0">
                        <a:latin typeface="Arial Body"/>
                      </a:endParaRPr>
                    </a:p>
                  </a:txBody>
                  <a:tcPr marL="0" marR="0" marT="0" marB="0" anchor="b"/>
                </a:tc>
                <a:tc>
                  <a:txBody>
                    <a:bodyPr/>
                    <a:lstStyle/>
                    <a:p>
                      <a:pPr algn="r"/>
                      <a:r>
                        <a:rPr lang="en-ZA" sz="1200" dirty="0"/>
                        <a:t>3 644</a:t>
                      </a:r>
                    </a:p>
                  </a:txBody>
                  <a:tcPr marL="0" marR="0" marT="0" marB="0" anchor="b"/>
                </a:tc>
                <a:extLst>
                  <a:ext uri="{0D108BD9-81ED-4DB2-BD59-A6C34878D82A}">
                    <a16:rowId xmlns:a16="http://schemas.microsoft.com/office/drawing/2014/main" xmlns="" val="3068682953"/>
                  </a:ext>
                </a:extLst>
              </a:tr>
              <a:tr h="370840">
                <a:tc>
                  <a:txBody>
                    <a:bodyPr/>
                    <a:lstStyle/>
                    <a:p>
                      <a:r>
                        <a:rPr lang="en-US" sz="1100" b="1" dirty="0">
                          <a:latin typeface="Arial Body"/>
                        </a:rPr>
                        <a:t>Public Education and Community</a:t>
                      </a:r>
                      <a:r>
                        <a:rPr lang="en-US" sz="1100" b="1" baseline="0" dirty="0">
                          <a:latin typeface="Arial Body"/>
                        </a:rPr>
                        <a:t> </a:t>
                      </a:r>
                      <a:r>
                        <a:rPr lang="en-US" sz="1100" b="1" dirty="0">
                          <a:latin typeface="Arial Body"/>
                        </a:rPr>
                        <a:t>Engagement</a:t>
                      </a:r>
                      <a:endParaRPr lang="en-GB" sz="1100" b="1" dirty="0">
                        <a:latin typeface="Arial Body"/>
                      </a:endParaRPr>
                    </a:p>
                  </a:txBody>
                  <a:tcPr anchor="ctr"/>
                </a:tc>
                <a:tc>
                  <a:txBody>
                    <a:bodyPr/>
                    <a:lstStyle/>
                    <a:p>
                      <a:pPr algn="r"/>
                      <a:r>
                        <a:rPr lang="en-GB" sz="1200" b="0" i="0" u="none" strike="noStrike" dirty="0">
                          <a:solidFill>
                            <a:srgbClr val="000000"/>
                          </a:solidFill>
                          <a:effectLst/>
                          <a:latin typeface="+mn-lt"/>
                        </a:rPr>
                        <a:t>6 640</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2 796</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2 680 </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2</a:t>
                      </a:r>
                      <a:r>
                        <a:rPr lang="en-GB" sz="1200" b="0" i="0" u="none" strike="noStrike" baseline="0" dirty="0">
                          <a:solidFill>
                            <a:srgbClr val="000000"/>
                          </a:solidFill>
                          <a:effectLst/>
                          <a:latin typeface="+mn-lt"/>
                        </a:rPr>
                        <a:t> </a:t>
                      </a:r>
                      <a:r>
                        <a:rPr lang="en-GB" sz="1200" b="0" i="0" u="none" strike="noStrike" dirty="0">
                          <a:solidFill>
                            <a:srgbClr val="000000"/>
                          </a:solidFill>
                          <a:effectLst/>
                          <a:latin typeface="+mn-lt"/>
                        </a:rPr>
                        <a:t>857 </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2 968 </a:t>
                      </a:r>
                      <a:endParaRPr lang="en-GB" sz="1100" b="1" dirty="0">
                        <a:latin typeface="Arial Body"/>
                      </a:endParaRPr>
                    </a:p>
                  </a:txBody>
                  <a:tcPr marL="0" marR="0" marT="0" marB="0" anchor="b"/>
                </a:tc>
                <a:tc>
                  <a:txBody>
                    <a:bodyPr/>
                    <a:lstStyle/>
                    <a:p>
                      <a:pPr algn="r"/>
                      <a:r>
                        <a:rPr lang="en-ZA" sz="1200" dirty="0"/>
                        <a:t>3</a:t>
                      </a:r>
                      <a:r>
                        <a:rPr lang="en-ZA" sz="1200" baseline="0" dirty="0"/>
                        <a:t> 071</a:t>
                      </a:r>
                      <a:endParaRPr lang="en-GB" sz="1100" b="1" dirty="0">
                        <a:latin typeface="Arial Body"/>
                      </a:endParaRPr>
                    </a:p>
                  </a:txBody>
                  <a:tcPr marL="0" marR="0" marT="0" marB="0" anchor="b"/>
                </a:tc>
                <a:tc>
                  <a:txBody>
                    <a:bodyPr/>
                    <a:lstStyle/>
                    <a:p>
                      <a:pPr algn="r"/>
                      <a:r>
                        <a:rPr lang="en-ZA" sz="1200" dirty="0"/>
                        <a:t>5 246</a:t>
                      </a:r>
                    </a:p>
                  </a:txBody>
                  <a:tcPr marL="0" marR="0" marT="0" marB="0" anchor="b"/>
                </a:tc>
                <a:extLst>
                  <a:ext uri="{0D108BD9-81ED-4DB2-BD59-A6C34878D82A}">
                    <a16:rowId xmlns:a16="http://schemas.microsoft.com/office/drawing/2014/main" xmlns="" val="2539440336"/>
                  </a:ext>
                </a:extLst>
              </a:tr>
              <a:tr h="370840">
                <a:tc>
                  <a:txBody>
                    <a:bodyPr/>
                    <a:lstStyle/>
                    <a:p>
                      <a:r>
                        <a:rPr lang="en-US" sz="1100" b="1" dirty="0">
                          <a:latin typeface="Arial Body"/>
                        </a:rPr>
                        <a:t>Communication and Marketing</a:t>
                      </a:r>
                      <a:endParaRPr lang="en-GB" sz="1100" b="1" dirty="0">
                        <a:latin typeface="Arial Body"/>
                      </a:endParaRPr>
                    </a:p>
                  </a:txBody>
                  <a:tcPr anchor="ctr"/>
                </a:tc>
                <a:tc>
                  <a:txBody>
                    <a:bodyPr/>
                    <a:lstStyle/>
                    <a:p>
                      <a:pPr algn="r"/>
                      <a:r>
                        <a:rPr lang="en-GB" sz="1200" b="0" i="0" u="none" strike="noStrike" dirty="0">
                          <a:solidFill>
                            <a:srgbClr val="000000"/>
                          </a:solidFill>
                          <a:effectLst/>
                          <a:latin typeface="+mn-lt"/>
                        </a:rPr>
                        <a:t>4 412</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5 726</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6 610</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              6 607 </a:t>
                      </a:r>
                      <a:endParaRPr lang="en-GB" sz="1100" b="1" dirty="0">
                        <a:latin typeface="Arial Body"/>
                      </a:endParaRPr>
                    </a:p>
                  </a:txBody>
                  <a:tcPr marL="0" marR="0" marT="0" marB="0" anchor="b"/>
                </a:tc>
                <a:tc>
                  <a:txBody>
                    <a:bodyPr/>
                    <a:lstStyle/>
                    <a:p>
                      <a:pPr algn="r"/>
                      <a:r>
                        <a:rPr lang="en-GB" sz="1200" b="0" i="0" u="none" strike="noStrike" dirty="0">
                          <a:solidFill>
                            <a:srgbClr val="000000"/>
                          </a:solidFill>
                          <a:effectLst/>
                          <a:latin typeface="+mn-lt"/>
                        </a:rPr>
                        <a:t>6 735 </a:t>
                      </a:r>
                      <a:endParaRPr lang="en-GB" sz="1100" b="1" dirty="0">
                        <a:latin typeface="Arial Body"/>
                      </a:endParaRPr>
                    </a:p>
                  </a:txBody>
                  <a:tcPr marL="0" marR="0" marT="0" marB="0" anchor="b"/>
                </a:tc>
                <a:tc>
                  <a:txBody>
                    <a:bodyPr/>
                    <a:lstStyle/>
                    <a:p>
                      <a:pPr algn="r"/>
                      <a:r>
                        <a:rPr lang="en-ZA" sz="1200" dirty="0"/>
                        <a:t>6 804</a:t>
                      </a:r>
                      <a:endParaRPr lang="en-GB" sz="1100" b="1" dirty="0">
                        <a:latin typeface="Arial Body"/>
                      </a:endParaRPr>
                    </a:p>
                  </a:txBody>
                  <a:tcPr marL="0" marR="0" marT="0" marB="0" anchor="b"/>
                </a:tc>
                <a:tc>
                  <a:txBody>
                    <a:bodyPr/>
                    <a:lstStyle/>
                    <a:p>
                      <a:pPr algn="r"/>
                      <a:r>
                        <a:rPr lang="en-ZA" sz="1200" dirty="0"/>
                        <a:t>6 244</a:t>
                      </a:r>
                    </a:p>
                  </a:txBody>
                  <a:tcPr marL="0" marR="0" marT="0" marB="0" anchor="b"/>
                </a:tc>
                <a:extLst>
                  <a:ext uri="{0D108BD9-81ED-4DB2-BD59-A6C34878D82A}">
                    <a16:rowId xmlns:a16="http://schemas.microsoft.com/office/drawing/2014/main" xmlns="" val="267704379"/>
                  </a:ext>
                </a:extLst>
              </a:tr>
              <a:tr h="370840">
                <a:tc>
                  <a:txBody>
                    <a:bodyPr/>
                    <a:lstStyle/>
                    <a:p>
                      <a:r>
                        <a:rPr lang="en-US" sz="1100" b="1" dirty="0">
                          <a:latin typeface="Arial Body"/>
                        </a:rPr>
                        <a:t>Surplus/(deficit)</a:t>
                      </a:r>
                      <a:endParaRPr lang="en-GB" sz="1100" b="1" dirty="0">
                        <a:latin typeface="Arial Body"/>
                      </a:endParaRPr>
                    </a:p>
                  </a:txBody>
                  <a:tcPr anchor="ctr"/>
                </a:tc>
                <a:tc>
                  <a:txBody>
                    <a:bodyPr/>
                    <a:lstStyle/>
                    <a:p>
                      <a:pPr algn="r"/>
                      <a:r>
                        <a:rPr lang="en-US" sz="1200" b="1" dirty="0"/>
                        <a:t>(1 059)</a:t>
                      </a:r>
                      <a:endParaRPr lang="en-GB" sz="1100" b="1" dirty="0">
                        <a:latin typeface="Arial Body"/>
                      </a:endParaRPr>
                    </a:p>
                  </a:txBody>
                  <a:tcPr anchor="ctr"/>
                </a:tc>
                <a:tc>
                  <a:txBody>
                    <a:bodyPr/>
                    <a:lstStyle/>
                    <a:p>
                      <a:pPr algn="r"/>
                      <a:r>
                        <a:rPr lang="en-US" sz="1200" b="1" dirty="0"/>
                        <a:t>85</a:t>
                      </a:r>
                      <a:endParaRPr lang="en-GB" sz="1100" b="1" dirty="0">
                        <a:latin typeface="Arial Body"/>
                      </a:endParaRPr>
                    </a:p>
                  </a:txBody>
                  <a:tcPr anchor="ctr"/>
                </a:tc>
                <a:tc>
                  <a:txBody>
                    <a:bodyPr/>
                    <a:lstStyle/>
                    <a:p>
                      <a:pPr algn="r"/>
                      <a:r>
                        <a:rPr lang="en-US" sz="1200" b="1" dirty="0"/>
                        <a:t>(1</a:t>
                      </a:r>
                      <a:r>
                        <a:rPr lang="en-US" sz="1200" b="1" baseline="0" dirty="0"/>
                        <a:t> 630)</a:t>
                      </a:r>
                      <a:endParaRPr lang="en-GB" sz="1100" b="1" dirty="0">
                        <a:latin typeface="Arial Body"/>
                      </a:endParaRPr>
                    </a:p>
                  </a:txBody>
                  <a:tcPr anchor="ctr"/>
                </a:tc>
                <a:tc>
                  <a:txBody>
                    <a:bodyPr/>
                    <a:lstStyle/>
                    <a:p>
                      <a:pPr algn="r"/>
                      <a:r>
                        <a:rPr lang="en-US" sz="1200" b="1" dirty="0"/>
                        <a:t>-</a:t>
                      </a:r>
                      <a:endParaRPr lang="en-GB" sz="1100" b="1" dirty="0">
                        <a:latin typeface="Arial Body"/>
                      </a:endParaRPr>
                    </a:p>
                  </a:txBody>
                  <a:tcPr anchor="ctr"/>
                </a:tc>
                <a:tc>
                  <a:txBody>
                    <a:bodyPr/>
                    <a:lstStyle/>
                    <a:p>
                      <a:pPr algn="r"/>
                      <a:r>
                        <a:rPr lang="en-US" sz="1200" b="1" dirty="0"/>
                        <a:t>-</a:t>
                      </a:r>
                      <a:endParaRPr lang="en-GB" sz="1100" b="1" dirty="0">
                        <a:latin typeface="Arial Body"/>
                      </a:endParaRPr>
                    </a:p>
                  </a:txBody>
                  <a:tcPr anchor="ctr"/>
                </a:tc>
                <a:tc>
                  <a:txBody>
                    <a:bodyPr/>
                    <a:lstStyle/>
                    <a:p>
                      <a:pPr algn="r"/>
                      <a:r>
                        <a:rPr lang="en-US" sz="1200" b="1" dirty="0"/>
                        <a:t>-</a:t>
                      </a:r>
                      <a:endParaRPr lang="en-GB" sz="1100" b="1" dirty="0">
                        <a:latin typeface="Arial Body"/>
                      </a:endParaRPr>
                    </a:p>
                  </a:txBody>
                  <a:tcPr anchor="ctr"/>
                </a:tc>
                <a:tc>
                  <a:txBody>
                    <a:bodyPr/>
                    <a:lstStyle/>
                    <a:p>
                      <a:pPr algn="r"/>
                      <a:r>
                        <a:rPr lang="en-GB" sz="1200" b="1" dirty="0"/>
                        <a:t>-</a:t>
                      </a:r>
                    </a:p>
                  </a:txBody>
                  <a:tcPr anchor="ctr"/>
                </a:tc>
                <a:extLst>
                  <a:ext uri="{0D108BD9-81ED-4DB2-BD59-A6C34878D82A}">
                    <a16:rowId xmlns:a16="http://schemas.microsoft.com/office/drawing/2014/main" xmlns="" val="1032717537"/>
                  </a:ext>
                </a:extLst>
              </a:tr>
            </a:tbl>
          </a:graphicData>
        </a:graphic>
      </p:graphicFrame>
    </p:spTree>
    <p:extLst>
      <p:ext uri="{BB962C8B-B14F-4D97-AF65-F5344CB8AC3E}">
        <p14:creationId xmlns:p14="http://schemas.microsoft.com/office/powerpoint/2010/main" xmlns="" val="486468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a:latin typeface="Tahoma" panose="020B0604030504040204" pitchFamily="34" charset="0"/>
                <a:ea typeface="Tahoma" panose="020B0604030504040204" pitchFamily="34" charset="0"/>
                <a:cs typeface="Tahoma" panose="020B0604030504040204" pitchFamily="34" charset="0"/>
              </a:rPr>
              <a:t>Challenges</a:t>
            </a:r>
            <a:endParaRPr lang="en-ZA" sz="36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648200" y="1844825"/>
            <a:ext cx="4038600" cy="3816424"/>
          </a:xfrm>
        </p:spPr>
        <p:txBody>
          <a:bodyPr>
            <a:normAutofit/>
          </a:bodyPr>
          <a:lstStyle/>
          <a:p>
            <a:pPr marL="0" indent="0" algn="just">
              <a:buNone/>
            </a:pPr>
            <a:r>
              <a:rPr lang="en-ZA" dirty="0">
                <a:latin typeface="Tahoma" panose="020B0604030504040204" pitchFamily="34" charset="0"/>
                <a:ea typeface="Tahoma" panose="020B0604030504040204" pitchFamily="34" charset="0"/>
                <a:cs typeface="Tahoma" panose="020B0604030504040204" pitchFamily="34" charset="0"/>
              </a:rPr>
              <a:t>Budgetary constraints is still an impediment for the CRL Rights Commission to access all communities to fully achieve its mandate. </a:t>
            </a: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a:extLst>
              <a:ext uri="{FF2B5EF4-FFF2-40B4-BE49-F238E27FC236}">
                <a16:creationId xmlns:a16="http://schemas.microsoft.com/office/drawing/2014/main" xmlns="" id="{C6CA3656-0621-4A79-B53E-28A6806A10FD}"/>
              </a:ext>
            </a:extLst>
          </p:cNvPr>
          <p:cNvPicPr>
            <a:picLocks noGrp="1" noChangeAspect="1"/>
          </p:cNvPicPr>
          <p:nvPr>
            <p:ph sz="half" idx="1"/>
          </p:nvPr>
        </p:nvPicPr>
        <p:blipFill>
          <a:blip r:embed="rId2" cstate="print"/>
          <a:stretch>
            <a:fillRect/>
          </a:stretch>
        </p:blipFill>
        <p:spPr>
          <a:xfrm>
            <a:off x="317376" y="1916832"/>
            <a:ext cx="4038600" cy="3528391"/>
          </a:xfrm>
          <a:prstGeom prst="rect">
            <a:avLst/>
          </a:prstGeom>
        </p:spPr>
      </p:pic>
    </p:spTree>
    <p:extLst>
      <p:ext uri="{BB962C8B-B14F-4D97-AF65-F5344CB8AC3E}">
        <p14:creationId xmlns:p14="http://schemas.microsoft.com/office/powerpoint/2010/main" xmlns="" val="89674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normAutofit/>
          </a:bodyPr>
          <a:lstStyle/>
          <a:p>
            <a:pPr algn="r"/>
            <a:r>
              <a:rPr lang="en-ZA" sz="2800" b="1" dirty="0">
                <a:latin typeface="Arial Body"/>
              </a:rPr>
              <a:t>3. </a:t>
            </a:r>
            <a:r>
              <a:rPr lang="en-ZA" sz="3200" b="1" dirty="0">
                <a:latin typeface="Arial Body"/>
              </a:rPr>
              <a:t>Institutional Arrangements</a:t>
            </a:r>
          </a:p>
        </p:txBody>
      </p:sp>
      <p:sp>
        <p:nvSpPr>
          <p:cNvPr id="3" name="Content Placeholder 2"/>
          <p:cNvSpPr>
            <a:spLocks noGrp="1"/>
          </p:cNvSpPr>
          <p:nvPr>
            <p:ph sz="half" idx="1"/>
          </p:nvPr>
        </p:nvSpPr>
        <p:spPr>
          <a:xfrm>
            <a:off x="251520" y="1988840"/>
            <a:ext cx="4244280" cy="3816425"/>
          </a:xfrm>
        </p:spPr>
        <p:txBody>
          <a:bodyPr>
            <a:normAutofit fontScale="70000" lnSpcReduction="20000"/>
          </a:bodyPr>
          <a:lstStyle/>
          <a:p>
            <a:pPr marL="0" indent="0">
              <a:buNone/>
            </a:pPr>
            <a:r>
              <a:rPr lang="en-US" sz="2600" b="1" dirty="0">
                <a:latin typeface="Arial Body"/>
              </a:rPr>
              <a:t>1</a:t>
            </a:r>
            <a:r>
              <a:rPr lang="en-US" sz="2600" b="1" dirty="0">
                <a:latin typeface="Tahoma" panose="020B0604030504040204" pitchFamily="34" charset="0"/>
                <a:ea typeface="Tahoma" panose="020B0604030504040204" pitchFamily="34" charset="0"/>
                <a:cs typeface="Tahoma" panose="020B0604030504040204" pitchFamily="34" charset="0"/>
              </a:rPr>
              <a:t>. Commission</a:t>
            </a:r>
          </a:p>
          <a:p>
            <a:pPr marL="0" indent="0">
              <a:buNone/>
            </a:pPr>
            <a:r>
              <a:rPr lang="en-US" sz="2200" b="1" dirty="0">
                <a:latin typeface="Tahoma" panose="020B0604030504040204" pitchFamily="34" charset="0"/>
                <a:ea typeface="Tahoma" panose="020B0604030504040204" pitchFamily="34" charset="0"/>
                <a:cs typeface="Tahoma" panose="020B0604030504040204" pitchFamily="34" charset="0"/>
              </a:rPr>
              <a:t>The Commission is led  by the                    Chairperson, it discharges its duties by providing oversight to the programmes of the institution through the following  Sections 22’s Committees</a:t>
            </a: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Research and Policy Development Committee</a:t>
            </a: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Public Engagement and Education Committee</a:t>
            </a: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Legal Services and Conflict Resolutions Committee</a:t>
            </a: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Communication, Marketing, IT and Linkages Committee</a:t>
            </a: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Finance and Human Resources Committee</a:t>
            </a:r>
          </a:p>
          <a:p>
            <a:pPr marL="457200" indent="-457200">
              <a:buFont typeface="+mj-lt"/>
              <a:buAutoNum type="alphaLcPeriod"/>
            </a:pPr>
            <a:endParaRPr lang="en-US" sz="21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lphaLcPeriod"/>
            </a:pPr>
            <a:r>
              <a:rPr lang="en-US" sz="2100" dirty="0">
                <a:latin typeface="Tahoma" panose="020B0604030504040204" pitchFamily="34" charset="0"/>
                <a:ea typeface="Tahoma" panose="020B0604030504040204" pitchFamily="34" charset="0"/>
                <a:cs typeface="Tahoma" panose="020B0604030504040204" pitchFamily="34" charset="0"/>
              </a:rPr>
              <a:t>Section 7 committee</a:t>
            </a:r>
          </a:p>
          <a:p>
            <a:pPr marL="457200" indent="-457200">
              <a:buFont typeface="+mj-lt"/>
              <a:buAutoNum type="alphaLcPeriod"/>
            </a:pPr>
            <a:endParaRPr lang="en-US" sz="21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2400" dirty="0">
              <a:latin typeface="Arial Body"/>
            </a:endParaRPr>
          </a:p>
        </p:txBody>
      </p:sp>
      <p:sp>
        <p:nvSpPr>
          <p:cNvPr id="4" name="Content Placeholder 3"/>
          <p:cNvSpPr>
            <a:spLocks noGrp="1"/>
          </p:cNvSpPr>
          <p:nvPr>
            <p:ph sz="half" idx="2"/>
          </p:nvPr>
        </p:nvSpPr>
        <p:spPr>
          <a:xfrm>
            <a:off x="4427984" y="1988839"/>
            <a:ext cx="4258816" cy="3816425"/>
          </a:xfrm>
        </p:spPr>
        <p:txBody>
          <a:bodyPr>
            <a:normAutofit fontScale="70000" lnSpcReduction="20000"/>
          </a:bodyPr>
          <a:lstStyle/>
          <a:p>
            <a:pPr marL="0" indent="0">
              <a:buNone/>
            </a:pPr>
            <a:r>
              <a:rPr lang="en-US" sz="2600" b="1" dirty="0">
                <a:latin typeface="Tahoma" panose="020B0604030504040204" pitchFamily="34" charset="0"/>
                <a:ea typeface="Tahoma" panose="020B0604030504040204" pitchFamily="34" charset="0"/>
                <a:cs typeface="Tahoma" panose="020B0604030504040204" pitchFamily="34" charset="0"/>
              </a:rPr>
              <a:t>2.  Administration</a:t>
            </a:r>
          </a:p>
          <a:p>
            <a:pPr marL="0" indent="0">
              <a:buNone/>
            </a:pPr>
            <a:r>
              <a:rPr lang="en-US" sz="2100" b="1" dirty="0">
                <a:latin typeface="Tahoma" panose="020B0604030504040204" pitchFamily="34" charset="0"/>
                <a:ea typeface="Tahoma" panose="020B0604030504040204" pitchFamily="34" charset="0"/>
                <a:cs typeface="Tahoma" panose="020B0604030504040204" pitchFamily="34" charset="0"/>
              </a:rPr>
              <a:t>Administration is led by the Chief Executive Officer, who is also the Accounting Officer.  The Commission has  three programmes and 2 support service functions which are as follows</a:t>
            </a:r>
            <a:r>
              <a:rPr lang="en-US" sz="21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a:p>
            <a:pPr marL="514350" lvl="0" indent="-514350" algn="just">
              <a:buFont typeface="Arial" pitchFamily="34" charset="0"/>
              <a:buAutoNum type="alphaLcPeriod"/>
            </a:pPr>
            <a:r>
              <a:rPr lang="en-US" sz="2300" dirty="0">
                <a:solidFill>
                  <a:prstClr val="black"/>
                </a:solidFill>
                <a:latin typeface="Tahoma" panose="020B0604030504040204" pitchFamily="34" charset="0"/>
                <a:ea typeface="Tahoma" panose="020B0604030504040204" pitchFamily="34" charset="0"/>
                <a:cs typeface="Tahoma" panose="020B0604030504040204" pitchFamily="34" charset="0"/>
              </a:rPr>
              <a:t>Research and Policy Development</a:t>
            </a:r>
          </a:p>
          <a:p>
            <a:pPr marL="514350" lvl="0" indent="-514350" algn="just">
              <a:buFont typeface="Arial" pitchFamily="34" charset="0"/>
              <a:buAutoNum type="alphaLcPeriod"/>
            </a:pPr>
            <a:r>
              <a:rPr lang="en-US" sz="2300" dirty="0">
                <a:solidFill>
                  <a:prstClr val="black"/>
                </a:solidFill>
                <a:latin typeface="Tahoma" panose="020B0604030504040204" pitchFamily="34" charset="0"/>
                <a:ea typeface="Tahoma" panose="020B0604030504040204" pitchFamily="34" charset="0"/>
                <a:cs typeface="Tahoma" panose="020B0604030504040204" pitchFamily="34" charset="0"/>
              </a:rPr>
              <a:t>Public Engagement and Education</a:t>
            </a:r>
          </a:p>
          <a:p>
            <a:pPr marL="514350" lvl="0" indent="-514350" algn="just">
              <a:buFont typeface="Arial" pitchFamily="34" charset="0"/>
              <a:buAutoNum type="alphaLcPeriod"/>
            </a:pPr>
            <a:r>
              <a:rPr lang="en-US" sz="2300" dirty="0">
                <a:solidFill>
                  <a:prstClr val="black"/>
                </a:solidFill>
                <a:latin typeface="Tahoma" panose="020B0604030504040204" pitchFamily="34" charset="0"/>
                <a:ea typeface="Tahoma" panose="020B0604030504040204" pitchFamily="34" charset="0"/>
                <a:cs typeface="Tahoma" panose="020B0604030504040204" pitchFamily="34" charset="0"/>
              </a:rPr>
              <a:t>Legal services and conflict Resolutions</a:t>
            </a:r>
          </a:p>
          <a:p>
            <a:pPr marL="514350" lvl="0" indent="-514350" algn="just">
              <a:buFont typeface="Arial" pitchFamily="34" charset="0"/>
              <a:buAutoNum type="alphaLcPeriod"/>
            </a:pPr>
            <a:r>
              <a:rPr lang="en-US" sz="2300" dirty="0">
                <a:solidFill>
                  <a:prstClr val="black"/>
                </a:solidFill>
                <a:latin typeface="Tahoma" panose="020B0604030504040204" pitchFamily="34" charset="0"/>
                <a:ea typeface="Tahoma" panose="020B0604030504040204" pitchFamily="34" charset="0"/>
                <a:cs typeface="Tahoma" panose="020B0604030504040204" pitchFamily="34" charset="0"/>
              </a:rPr>
              <a:t>Communications, Marketing, IT and Linkages</a:t>
            </a:r>
          </a:p>
          <a:p>
            <a:pPr marL="514350" lvl="0" indent="-514350" algn="just">
              <a:buFont typeface="Arial" pitchFamily="34" charset="0"/>
              <a:buAutoNum type="alphaLcPeriod"/>
            </a:pPr>
            <a:r>
              <a:rPr lang="en-US" sz="2300" dirty="0">
                <a:solidFill>
                  <a:prstClr val="black"/>
                </a:solidFill>
                <a:latin typeface="Tahoma" panose="020B0604030504040204" pitchFamily="34" charset="0"/>
                <a:ea typeface="Tahoma" panose="020B0604030504040204" pitchFamily="34" charset="0"/>
                <a:cs typeface="Tahoma" panose="020B0604030504040204" pitchFamily="34" charset="0"/>
              </a:rPr>
              <a:t>Administration: Organisational Development and Support Services</a:t>
            </a:r>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ZA" sz="2400" dirty="0">
              <a:latin typeface="Arial Body"/>
            </a:endParaRPr>
          </a:p>
        </p:txBody>
      </p:sp>
    </p:spTree>
    <p:extLst>
      <p:ext uri="{BB962C8B-B14F-4D97-AF65-F5344CB8AC3E}">
        <p14:creationId xmlns:p14="http://schemas.microsoft.com/office/powerpoint/2010/main" xmlns="" val="1300707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6715172" cy="1143000"/>
          </a:xfrm>
        </p:spPr>
        <p:txBody>
          <a:bodyPr>
            <a:normAutofit/>
          </a:bodyPr>
          <a:lstStyle/>
          <a:p>
            <a:r>
              <a:rPr lang="en-ZA" sz="2800" b="1" dirty="0">
                <a:latin typeface="Arial Body"/>
              </a:rPr>
              <a:t>Recommendations and Conclusion</a:t>
            </a:r>
            <a:endParaRPr lang="en-US" sz="2800" b="1" dirty="0">
              <a:latin typeface="Arial Body"/>
            </a:endParaRPr>
          </a:p>
        </p:txBody>
      </p:sp>
      <p:sp>
        <p:nvSpPr>
          <p:cNvPr id="3" name="Content Placeholder 2"/>
          <p:cNvSpPr>
            <a:spLocks noGrp="1"/>
          </p:cNvSpPr>
          <p:nvPr>
            <p:ph idx="1"/>
          </p:nvPr>
        </p:nvSpPr>
        <p:spPr>
          <a:xfrm>
            <a:off x="457200" y="2348879"/>
            <a:ext cx="8229600" cy="3223261"/>
          </a:xfrm>
        </p:spPr>
        <p:txBody>
          <a:bodyPr>
            <a:normAutofit fontScale="85000" lnSpcReduction="10000"/>
          </a:bodyPr>
          <a:lstStyle/>
          <a:p>
            <a:pPr algn="just"/>
            <a:r>
              <a:rPr lang="en-ZA" dirty="0">
                <a:latin typeface="Arial Body"/>
              </a:rPr>
              <a:t>Serious consideration of increasing the baseline is imperative in order to maximise the work of the Commission and to make its presence in the provinces and local municipalities felt.</a:t>
            </a:r>
          </a:p>
          <a:p>
            <a:pPr algn="just"/>
            <a:r>
              <a:rPr lang="en-US" dirty="0">
                <a:latin typeface="Arial Body"/>
              </a:rPr>
              <a:t>The Commission through its new structure and i.e. if it is fully funded; the Commission will be able to get to where it is supposed to be in the context of its operations and mandate.</a:t>
            </a:r>
            <a:endParaRPr lang="en-ZA" dirty="0">
              <a:latin typeface="Arial Body"/>
            </a:endParaRPr>
          </a:p>
          <a:p>
            <a:pPr marL="0" indent="0" algn="just">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normAutofit/>
          </a:bodyPr>
          <a:lstStyle/>
          <a:p>
            <a:r>
              <a:rPr lang="en-US" sz="3200" b="1" dirty="0">
                <a:latin typeface="Arial Body"/>
              </a:rPr>
              <a:t>Concluding Remarks</a:t>
            </a:r>
            <a:endParaRPr lang="en-GB" sz="3200" b="1" dirty="0">
              <a:latin typeface="Arial Body"/>
            </a:endParaRPr>
          </a:p>
        </p:txBody>
      </p:sp>
      <p:sp>
        <p:nvSpPr>
          <p:cNvPr id="3" name="Content Placeholder 2"/>
          <p:cNvSpPr>
            <a:spLocks noGrp="1"/>
          </p:cNvSpPr>
          <p:nvPr>
            <p:ph idx="1"/>
          </p:nvPr>
        </p:nvSpPr>
        <p:spPr>
          <a:xfrm>
            <a:off x="457200" y="1916833"/>
            <a:ext cx="8229600" cy="3600400"/>
          </a:xfrm>
        </p:spPr>
        <p:txBody>
          <a:bodyPr anchor="ctr">
            <a:normAutofit/>
          </a:bodyPr>
          <a:lstStyle/>
          <a:p>
            <a:pPr>
              <a:buFont typeface="Wingdings" panose="05000000000000000000" pitchFamily="2" charset="2"/>
              <a:buChar char="§"/>
            </a:pPr>
            <a:r>
              <a:rPr lang="en-US" sz="2400" dirty="0">
                <a:latin typeface="Arial Body"/>
              </a:rPr>
              <a:t>The details of this presentation are contained in the Strategic and annual performance plans.</a:t>
            </a:r>
          </a:p>
          <a:p>
            <a:pPr>
              <a:buFont typeface="Wingdings" panose="05000000000000000000" pitchFamily="2" charset="2"/>
              <a:buChar char="§"/>
            </a:pPr>
            <a:r>
              <a:rPr lang="en-US" sz="2400" dirty="0">
                <a:latin typeface="Arial Body"/>
              </a:rPr>
              <a:t>The results of the 2021/22 performance are preliminary; the details will be included in the Annual Report 2021/22</a:t>
            </a:r>
            <a:endParaRPr lang="en-GB" sz="2400" dirty="0">
              <a:latin typeface="Arial Body"/>
            </a:endParaRPr>
          </a:p>
        </p:txBody>
      </p:sp>
    </p:spTree>
    <p:extLst>
      <p:ext uri="{BB962C8B-B14F-4D97-AF65-F5344CB8AC3E}">
        <p14:creationId xmlns:p14="http://schemas.microsoft.com/office/powerpoint/2010/main" xmlns="" val="232334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3"/>
            <a:ext cx="8229600" cy="3714776"/>
          </a:xfrm>
        </p:spPr>
        <p:txBody>
          <a:bodyPr anchor="ctr"/>
          <a:lstStyle/>
          <a:p>
            <a:pPr algn="ctr">
              <a:buNone/>
            </a:pPr>
            <a:r>
              <a:rPr lang="en-ZA" sz="2800" dirty="0">
                <a:latin typeface="Arial Body"/>
              </a:rPr>
              <a:t>THANK YOU! </a:t>
            </a:r>
          </a:p>
        </p:txBody>
      </p:sp>
    </p:spTree>
    <p:extLst>
      <p:ext uri="{BB962C8B-B14F-4D97-AF65-F5344CB8AC3E}">
        <p14:creationId xmlns:p14="http://schemas.microsoft.com/office/powerpoint/2010/main" xmlns="" val="220573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620688"/>
            <a:ext cx="6635080" cy="1152128"/>
          </a:xfrm>
        </p:spPr>
        <p:txBody>
          <a:bodyPr>
            <a:normAutofit/>
          </a:bodyPr>
          <a:lstStyle/>
          <a:p>
            <a:pPr algn="l"/>
            <a:r>
              <a:rPr lang="en-US" sz="2800" b="1" dirty="0">
                <a:latin typeface="Tahoma" panose="020B0604030504040204" pitchFamily="34" charset="0"/>
                <a:ea typeface="Tahoma" panose="020B0604030504040204" pitchFamily="34" charset="0"/>
                <a:cs typeface="Tahoma" panose="020B0604030504040204" pitchFamily="34" charset="0"/>
              </a:rPr>
              <a:t>4.  Constitutional &amp; Legislative Mandates</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988841"/>
            <a:ext cx="8229600" cy="3672408"/>
          </a:xfrm>
        </p:spPr>
        <p:txBody>
          <a:bodyPr>
            <a:normAutofit/>
          </a:bodyPr>
          <a:lstStyle/>
          <a:p>
            <a:pPr marL="0" indent="0">
              <a:buNone/>
            </a:pPr>
            <a:endParaRPr lang="en-GB" sz="2400" dirty="0">
              <a:latin typeface="Arial Body"/>
            </a:endParaRP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The mandate is derived from Sec 185 of the Constitution and the Act 19 of 2002 as demonstrated in the slides that follows:</a:t>
            </a:r>
          </a:p>
          <a:p>
            <a:pPr marL="0" indent="0">
              <a:buNone/>
            </a:pPr>
            <a:endParaRPr lang="en-GB" sz="2400" dirty="0">
              <a:latin typeface="Arial Body"/>
            </a:endParaRPr>
          </a:p>
        </p:txBody>
      </p:sp>
    </p:spTree>
    <p:extLst>
      <p:ext uri="{BB962C8B-B14F-4D97-AF65-F5344CB8AC3E}">
        <p14:creationId xmlns:p14="http://schemas.microsoft.com/office/powerpoint/2010/main" xmlns="" val="96800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143000"/>
          </a:xfrm>
        </p:spPr>
        <p:txBody>
          <a:bodyPr>
            <a:normAutofit/>
          </a:bodyPr>
          <a:lstStyle/>
          <a:p>
            <a:pPr algn="l"/>
            <a:r>
              <a:rPr lang="en-US" sz="2800" b="1" dirty="0">
                <a:latin typeface="Tahoma" panose="020B0604030504040204" pitchFamily="34" charset="0"/>
                <a:ea typeface="Tahoma" panose="020B0604030504040204" pitchFamily="34" charset="0"/>
                <a:cs typeface="Tahoma" panose="020B0604030504040204" pitchFamily="34" charset="0"/>
              </a:rPr>
              <a:t>4.1. Constitutional Mandate </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916833"/>
            <a:ext cx="8229600" cy="3816424"/>
          </a:xfrm>
        </p:spPr>
        <p:txBody>
          <a:bodyPr/>
          <a:lstStyle/>
          <a:p>
            <a:pPr marL="0" lvl="0" indent="0">
              <a:buNone/>
            </a:pPr>
            <a:r>
              <a:rPr lang="en-US" sz="2000" dirty="0">
                <a:solidFill>
                  <a:srgbClr val="333333"/>
                </a:solidFill>
                <a:latin typeface="Tahoma" panose="020B0604030504040204" pitchFamily="34" charset="0"/>
                <a:ea typeface="Tahoma" panose="020B0604030504040204" pitchFamily="34" charset="0"/>
                <a:cs typeface="Tahoma" panose="020B0604030504040204" pitchFamily="34" charset="0"/>
              </a:rPr>
              <a:t>Sect 185</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 ((1)(a)(b)(c) </a:t>
            </a:r>
          </a:p>
          <a:p>
            <a:pPr marL="0" lvl="0" indent="0">
              <a:buNone/>
            </a:pPr>
            <a:endParaRPr lang="en-US" sz="20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
            </a:pPr>
            <a:r>
              <a:rPr lang="en-US" sz="2000" dirty="0">
                <a:solidFill>
                  <a:srgbClr val="333333"/>
                </a:solidFill>
                <a:latin typeface="Tahoma" panose="020B0604030504040204" pitchFamily="34" charset="0"/>
                <a:ea typeface="Tahoma" panose="020B0604030504040204" pitchFamily="34" charset="0"/>
                <a:cs typeface="Tahoma" panose="020B0604030504040204" pitchFamily="34" charset="0"/>
              </a:rPr>
              <a:t>promote respect for the rights of cultural, religious and linguistic communities.</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
            </a:pPr>
            <a:r>
              <a:rPr lang="en-US" sz="2000" dirty="0">
                <a:solidFill>
                  <a:srgbClr val="333333"/>
                </a:solidFill>
                <a:latin typeface="Tahoma" panose="020B0604030504040204" pitchFamily="34" charset="0"/>
                <a:ea typeface="Tahoma" panose="020B0604030504040204" pitchFamily="34" charset="0"/>
                <a:cs typeface="Tahoma" panose="020B0604030504040204" pitchFamily="34" charset="0"/>
              </a:rPr>
              <a:t>promote and develop peace, friendship, humanity, tolerance and national unity among cultural, religious and linguistic communities on the basis of equality, non-discrimination and free association.</a:t>
            </a:r>
          </a:p>
          <a:p>
            <a:pPr lvl="0" algn="just">
              <a:buFont typeface="Wingdings" panose="05000000000000000000" pitchFamily="2" charset="2"/>
              <a:buChar char="§"/>
            </a:pPr>
            <a:r>
              <a:rPr lang="en-US" sz="2000" dirty="0">
                <a:solidFill>
                  <a:srgbClr val="333333"/>
                </a:solidFill>
                <a:latin typeface="Tahoma" panose="020B0604030504040204" pitchFamily="34" charset="0"/>
                <a:ea typeface="Tahoma" panose="020B0604030504040204" pitchFamily="34" charset="0"/>
                <a:cs typeface="Tahoma" panose="020B0604030504040204" pitchFamily="34" charset="0"/>
              </a:rPr>
              <a:t>to recommend the establishment or recognition, in accordance with national legislation, of a cultural or other council or councils for a community or communities in South Africa. </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ZA" dirty="0"/>
          </a:p>
        </p:txBody>
      </p:sp>
    </p:spTree>
    <p:extLst>
      <p:ext uri="{BB962C8B-B14F-4D97-AF65-F5344CB8AC3E}">
        <p14:creationId xmlns:p14="http://schemas.microsoft.com/office/powerpoint/2010/main" xmlns="" val="90700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620688"/>
            <a:ext cx="6635080" cy="1143000"/>
          </a:xfrm>
        </p:spPr>
        <p:txBody>
          <a:bodyPr>
            <a:normAutofit/>
          </a:bodyPr>
          <a:lstStyle/>
          <a:p>
            <a:pPr algn="l"/>
            <a:r>
              <a:rPr lang="en-ZA" sz="3200" b="1" dirty="0">
                <a:solidFill>
                  <a:prstClr val="black"/>
                </a:solidFill>
                <a:latin typeface="Arial Body"/>
              </a:rPr>
              <a:t>4.2. Legislative Mandate</a:t>
            </a:r>
            <a:endParaRPr lang="en-ZA" sz="3200" dirty="0">
              <a:latin typeface="Arial Body"/>
            </a:endParaRPr>
          </a:p>
        </p:txBody>
      </p:sp>
      <p:sp>
        <p:nvSpPr>
          <p:cNvPr id="3" name="Content Placeholder 2"/>
          <p:cNvSpPr>
            <a:spLocks noGrp="1"/>
          </p:cNvSpPr>
          <p:nvPr>
            <p:ph sz="half" idx="1"/>
          </p:nvPr>
        </p:nvSpPr>
        <p:spPr>
          <a:xfrm>
            <a:off x="457200" y="1700808"/>
            <a:ext cx="4038600" cy="4032449"/>
          </a:xfrm>
        </p:spPr>
        <p:txBody>
          <a:bodyPr>
            <a:normAutofit fontScale="40000" lnSpcReduction="20000"/>
          </a:bodyPr>
          <a:lstStyle/>
          <a:p>
            <a:pPr marL="0" lvl="0" indent="0">
              <a:buNone/>
            </a:pPr>
            <a:endParaRPr lang="en-US" sz="2400" b="1" dirty="0">
              <a:solidFill>
                <a:prstClr val="black"/>
              </a:solidFill>
              <a:latin typeface="Arial Body"/>
            </a:endParaRPr>
          </a:p>
          <a:p>
            <a:pPr marL="0" lvl="0" indent="0">
              <a:buNone/>
            </a:pPr>
            <a:endParaRPr lang="en-US" sz="5100" b="1" dirty="0">
              <a:solidFill>
                <a:prstClr val="black"/>
              </a:solidFill>
              <a:latin typeface="Arial Body"/>
            </a:endParaRPr>
          </a:p>
          <a:p>
            <a:pPr marL="0" lvl="0" indent="0" algn="just">
              <a:buNone/>
            </a:pPr>
            <a:r>
              <a:rPr lang="en-US" sz="5100" b="1" dirty="0">
                <a:solidFill>
                  <a:prstClr val="black"/>
                </a:solidFill>
                <a:latin typeface="Tahoma" panose="020B0604030504040204" pitchFamily="34" charset="0"/>
                <a:ea typeface="Tahoma" panose="020B0604030504040204" pitchFamily="34" charset="0"/>
                <a:cs typeface="Tahoma" panose="020B0604030504040204" pitchFamily="34" charset="0"/>
              </a:rPr>
              <a:t>CRL Act 19 of 2002 - Objectives</a:t>
            </a:r>
          </a:p>
          <a:p>
            <a:pPr marL="0" lvl="0" indent="0" algn="just">
              <a:buNone/>
            </a:pPr>
            <a:endParaRPr lang="en-US" sz="3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just">
              <a:buNone/>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Sec 4 (a-e) of the CRL Rights Act</a:t>
            </a:r>
          </a:p>
          <a:p>
            <a:pPr marL="0" lvl="0" indent="0" algn="just">
              <a:buNone/>
            </a:pPr>
            <a:endParaRPr lang="en-US" sz="29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a:buAutoNum type="alphaLcParenR"/>
            </a:pPr>
            <a:r>
              <a:rPr lang="en-US" sz="3500" dirty="0">
                <a:solidFill>
                  <a:prstClr val="black"/>
                </a:solidFill>
                <a:latin typeface="Tahoma" panose="020B0604030504040204" pitchFamily="34" charset="0"/>
                <a:ea typeface="Tahoma" panose="020B0604030504040204" pitchFamily="34" charset="0"/>
                <a:cs typeface="Tahoma" panose="020B0604030504040204" pitchFamily="34" charset="0"/>
              </a:rPr>
              <a:t>to promote respect for and further the protection of the rights of cultural, religious and linguistic communities; 30</a:t>
            </a:r>
          </a:p>
          <a:p>
            <a:pPr marL="0" lvl="0" indent="0" algn="just">
              <a:buNone/>
            </a:pPr>
            <a:r>
              <a:rPr lang="en-US" sz="35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lgn="just">
              <a:buAutoNum type="alphaLcParenR"/>
            </a:pPr>
            <a:r>
              <a:rPr lang="en-US" sz="3500" dirty="0">
                <a:solidFill>
                  <a:prstClr val="black"/>
                </a:solidFill>
                <a:latin typeface="Tahoma" panose="020B0604030504040204" pitchFamily="34" charset="0"/>
                <a:ea typeface="Tahoma" panose="020B0604030504040204" pitchFamily="34" charset="0"/>
                <a:cs typeface="Tahoma" panose="020B0604030504040204" pitchFamily="34" charset="0"/>
              </a:rPr>
              <a:t>to promote and develop peace, friendship, humanity, tolerance and national unity  among  and  within  cultural, religious and linguistic communities,  on the basis of equality,  non-discrimination  and free association; </a:t>
            </a:r>
          </a:p>
          <a:p>
            <a:endParaRPr lang="en-ZA" dirty="0">
              <a:latin typeface="Arial Body"/>
            </a:endParaRPr>
          </a:p>
        </p:txBody>
      </p:sp>
      <p:sp>
        <p:nvSpPr>
          <p:cNvPr id="4" name="Content Placeholder 3"/>
          <p:cNvSpPr>
            <a:spLocks noGrp="1"/>
          </p:cNvSpPr>
          <p:nvPr>
            <p:ph sz="half" idx="2"/>
          </p:nvPr>
        </p:nvSpPr>
        <p:spPr>
          <a:xfrm>
            <a:off x="4648200" y="1844824"/>
            <a:ext cx="4038600" cy="3888433"/>
          </a:xfrm>
        </p:spPr>
        <p:txBody>
          <a:bodyPr>
            <a:normAutofit fontScale="40000" lnSpcReduction="20000"/>
          </a:bodyPr>
          <a:lstStyle/>
          <a:p>
            <a:pPr marL="514350" indent="-514350">
              <a:buFont typeface="+mj-lt"/>
              <a:buAutoNum type="alphaLcParenR"/>
            </a:pPr>
            <a:endParaRPr lang="en-US" dirty="0">
              <a:latin typeface="Arial Body"/>
            </a:endParaRPr>
          </a:p>
          <a:p>
            <a:pPr marL="0" indent="0">
              <a:buNone/>
            </a:pPr>
            <a:endParaRPr lang="en-US" dirty="0">
              <a:latin typeface="Arial Body"/>
            </a:endParaRPr>
          </a:p>
          <a:p>
            <a:pPr marL="514350" indent="-514350">
              <a:buFont typeface="+mj-lt"/>
              <a:buAutoNum type="alphaLcParenR"/>
            </a:pPr>
            <a:endParaRPr lang="en-US" dirty="0">
              <a:latin typeface="Arial Body"/>
            </a:endParaRPr>
          </a:p>
          <a:p>
            <a:pPr marL="0" indent="0">
              <a:buNone/>
            </a:pPr>
            <a:endParaRPr lang="en-US" dirty="0">
              <a:latin typeface="Arial Body"/>
            </a:endParaRPr>
          </a:p>
          <a:p>
            <a:pPr marL="514350" indent="-514350">
              <a:buFont typeface="+mj-lt"/>
              <a:buAutoNum type="alphaLcParenR"/>
            </a:pPr>
            <a:endParaRPr lang="en-US" dirty="0">
              <a:latin typeface="Arial Body"/>
            </a:endParaRPr>
          </a:p>
          <a:p>
            <a:pPr marL="514350" indent="-514350">
              <a:buFont typeface="+mj-lt"/>
              <a:buAutoNum type="alphaLcParen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4000" dirty="0">
                <a:latin typeface="Tahoma" panose="020B0604030504040204" pitchFamily="34" charset="0"/>
                <a:ea typeface="Tahoma" panose="020B0604030504040204" pitchFamily="34" charset="0"/>
                <a:cs typeface="Tahoma" panose="020B0604030504040204" pitchFamily="34" charset="0"/>
              </a:rPr>
              <a:t>c</a:t>
            </a:r>
            <a:r>
              <a:rPr lang="en-US" sz="2900" dirty="0">
                <a:latin typeface="Tahoma" panose="020B0604030504040204" pitchFamily="34" charset="0"/>
                <a:ea typeface="Tahoma" panose="020B0604030504040204" pitchFamily="34" charset="0"/>
                <a:cs typeface="Tahoma" panose="020B0604030504040204" pitchFamily="34" charset="0"/>
              </a:rPr>
              <a:t>)	</a:t>
            </a:r>
            <a:r>
              <a:rPr lang="en-US" sz="3400" dirty="0">
                <a:latin typeface="Tahoma" panose="020B0604030504040204" pitchFamily="34" charset="0"/>
                <a:ea typeface="Tahoma" panose="020B0604030504040204" pitchFamily="34" charset="0"/>
                <a:cs typeface="Tahoma" panose="020B0604030504040204" pitchFamily="34" charset="0"/>
              </a:rPr>
              <a:t>to foster mutual respect among 	cultural, religious and linguistic 	communities; </a:t>
            </a:r>
          </a:p>
          <a:p>
            <a:pPr marL="514350" indent="-514350" algn="just">
              <a:buFont typeface="+mj-lt"/>
              <a:buAutoNum type="alphaLcParenR"/>
            </a:pPr>
            <a:endParaRPr lang="en-US" sz="3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3400" dirty="0">
                <a:latin typeface="Tahoma" panose="020B0604030504040204" pitchFamily="34" charset="0"/>
                <a:ea typeface="Tahoma" panose="020B0604030504040204" pitchFamily="34" charset="0"/>
                <a:cs typeface="Tahoma" panose="020B0604030504040204" pitchFamily="34" charset="0"/>
              </a:rPr>
              <a:t>d)	to promote the right  of 	communities to develop their 	historically diminished  </a:t>
            </a:r>
          </a:p>
          <a:p>
            <a:pPr marL="514350" indent="-514350" algn="just">
              <a:buFont typeface="+mj-lt"/>
              <a:buAutoNum type="alphaLcParenR"/>
            </a:pPr>
            <a:endParaRPr lang="en-US" sz="3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3400" dirty="0">
                <a:latin typeface="Tahoma" panose="020B0604030504040204" pitchFamily="34" charset="0"/>
                <a:ea typeface="Tahoma" panose="020B0604030504040204" pitchFamily="34" charset="0"/>
                <a:cs typeface="Tahoma" panose="020B0604030504040204" pitchFamily="34" charset="0"/>
              </a:rPr>
              <a:t>e)	to recommend the establishment  	or 	recognition of  community councils in 	heritage; and accordance with  	section 36 or  37.</a:t>
            </a:r>
          </a:p>
          <a:p>
            <a:endParaRPr lang="en-ZA" dirty="0">
              <a:latin typeface="Arial Body"/>
            </a:endParaRPr>
          </a:p>
        </p:txBody>
      </p:sp>
    </p:spTree>
    <p:extLst>
      <p:ext uri="{BB962C8B-B14F-4D97-AF65-F5344CB8AC3E}">
        <p14:creationId xmlns:p14="http://schemas.microsoft.com/office/powerpoint/2010/main" xmlns="" val="102276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latin typeface="Arial Body"/>
              </a:rPr>
              <a:t> </a:t>
            </a:r>
            <a:r>
              <a:rPr lang="en-ZA" sz="3000" b="1" dirty="0">
                <a:latin typeface="Tahoma" panose="020B0604030504040204" pitchFamily="34" charset="0"/>
                <a:ea typeface="Tahoma" panose="020B0604030504040204" pitchFamily="34" charset="0"/>
                <a:cs typeface="Tahoma" panose="020B0604030504040204" pitchFamily="34" charset="0"/>
              </a:rPr>
              <a:t>5. Legislative Mandate </a:t>
            </a:r>
          </a:p>
        </p:txBody>
      </p:sp>
      <p:sp>
        <p:nvSpPr>
          <p:cNvPr id="3" name="Content Placeholder 2"/>
          <p:cNvSpPr>
            <a:spLocks noGrp="1"/>
          </p:cNvSpPr>
          <p:nvPr>
            <p:ph sz="half" idx="1"/>
          </p:nvPr>
        </p:nvSpPr>
        <p:spPr>
          <a:xfrm>
            <a:off x="457200" y="1844825"/>
            <a:ext cx="4038600" cy="3888432"/>
          </a:xfrm>
        </p:spPr>
        <p:txBody>
          <a:bodyPr>
            <a:normAutofit fontScale="55000" lnSpcReduction="20000"/>
          </a:bodyPr>
          <a:lstStyle/>
          <a:p>
            <a:pPr marL="0" indent="0">
              <a:buNone/>
            </a:pPr>
            <a:r>
              <a:rPr lang="en-US" sz="1900" b="1" dirty="0">
                <a:latin typeface="Tahoma" panose="020B0604030504040204" pitchFamily="34" charset="0"/>
                <a:ea typeface="Tahoma" panose="020B0604030504040204" pitchFamily="34" charset="0"/>
                <a:cs typeface="Tahoma" panose="020B0604030504040204" pitchFamily="34" charset="0"/>
              </a:rPr>
              <a:t>CRL Act 19 of 2002 – Powers and Functions</a:t>
            </a:r>
          </a:p>
          <a:p>
            <a:pPr marL="0" indent="0">
              <a:buNone/>
            </a:pPr>
            <a:endParaRPr lang="en-US" sz="19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b="1" dirty="0">
                <a:latin typeface="Tahoma" panose="020B0604030504040204" pitchFamily="34" charset="0"/>
                <a:ea typeface="Tahoma" panose="020B0604030504040204" pitchFamily="34" charset="0"/>
                <a:cs typeface="Tahoma" panose="020B0604030504040204" pitchFamily="34" charset="0"/>
              </a:rPr>
              <a:t>Section 5(1)(a-k)</a:t>
            </a:r>
          </a:p>
          <a:p>
            <a:pPr marL="0" indent="0">
              <a:buNone/>
            </a:pPr>
            <a:endParaRPr lang="en-US" sz="19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buFont typeface="+mj-lt"/>
              <a:buAutoNum type="alphaLcParenR"/>
            </a:pPr>
            <a:r>
              <a:rPr lang="en-US" sz="1900" dirty="0">
                <a:latin typeface="Tahoma" panose="020B0604030504040204" pitchFamily="34" charset="0"/>
                <a:ea typeface="Tahoma" panose="020B0604030504040204" pitchFamily="34" charset="0"/>
                <a:cs typeface="Tahoma" panose="020B0604030504040204" pitchFamily="34" charset="0"/>
              </a:rPr>
              <a:t>Conduct information and education programmes to promote public understanding of the objects, roles and activities of the Commission;</a:t>
            </a:r>
          </a:p>
          <a:p>
            <a:pPr algn="just">
              <a:buFont typeface="+mj-lt"/>
              <a:buAutoNum type="alphaLcParenR"/>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buFont typeface="+mj-lt"/>
              <a:buAutoNum type="alphaLcParenR"/>
            </a:pPr>
            <a:r>
              <a:rPr lang="en-US" sz="1900" dirty="0">
                <a:latin typeface="Tahoma" panose="020B0604030504040204" pitchFamily="34" charset="0"/>
                <a:ea typeface="Tahoma" panose="020B0604030504040204" pitchFamily="34" charset="0"/>
                <a:cs typeface="Tahoma" panose="020B0604030504040204" pitchFamily="34" charset="0"/>
              </a:rPr>
              <a:t>Conduct programmes to promote respect for and further the protection of the rights of cultural, religious and linguistic  communities;</a:t>
            </a:r>
          </a:p>
          <a:p>
            <a:pPr algn="just">
              <a:buFont typeface="+mj-lt"/>
              <a:buAutoNum type="alphaLcParenR"/>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buFont typeface="+mj-lt"/>
              <a:buAutoNum type="alphaLcParenR"/>
            </a:pPr>
            <a:r>
              <a:rPr lang="en-US" sz="1900" dirty="0">
                <a:latin typeface="Tahoma" panose="020B0604030504040204" pitchFamily="34" charset="0"/>
                <a:ea typeface="Tahoma" panose="020B0604030504040204" pitchFamily="34" charset="0"/>
                <a:cs typeface="Tahoma" panose="020B0604030504040204" pitchFamily="34" charset="0"/>
              </a:rPr>
              <a:t>Assist in the development of strategies that facilitate the full and active participation of cultural, religious and linguistic communities in nation building in South Africa</a:t>
            </a:r>
          </a:p>
          <a:p>
            <a:pPr algn="just">
              <a:buFont typeface="+mj-lt"/>
              <a:buAutoNum type="alphaLcParenR"/>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buFont typeface="+mj-lt"/>
              <a:buAutoNum type="alphaLcParenR"/>
            </a:pPr>
            <a:r>
              <a:rPr lang="en-US" sz="1900" dirty="0">
                <a:latin typeface="Tahoma" panose="020B0604030504040204" pitchFamily="34" charset="0"/>
                <a:ea typeface="Tahoma" panose="020B0604030504040204" pitchFamily="34" charset="0"/>
                <a:cs typeface="Tahoma" panose="020B0604030504040204" pitchFamily="34" charset="0"/>
              </a:rPr>
              <a:t>Promote awareness among the youth of South Africa of the diversity of cultural, religious and linguistic communities and their rights</a:t>
            </a:r>
          </a:p>
          <a:p>
            <a:pPr algn="just">
              <a:buFont typeface="+mj-lt"/>
              <a:buAutoNum type="alphaLcParenR"/>
            </a:pP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buAutoNum type="alphaLcParenR" startAt="5"/>
            </a:pPr>
            <a:r>
              <a:rPr lang="en-US" sz="2000" dirty="0">
                <a:latin typeface="Tahoma" panose="020B0604030504040204" pitchFamily="34" charset="0"/>
                <a:ea typeface="Tahoma" panose="020B0604030504040204" pitchFamily="34" charset="0"/>
                <a:cs typeface="Tahoma" panose="020B0604030504040204" pitchFamily="34" charset="0"/>
              </a:rPr>
              <a:t>Monitor, investigate and research any issue </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        concerning the rights of cultural, religious and     </a:t>
            </a:r>
          </a:p>
          <a:p>
            <a:pPr marL="0" indent="0" algn="just">
              <a:buNone/>
            </a:pPr>
            <a:r>
              <a:rPr lang="en-US" sz="2000" dirty="0">
                <a:latin typeface="Tahoma" panose="020B0604030504040204" pitchFamily="34" charset="0"/>
                <a:ea typeface="Tahoma" panose="020B0604030504040204" pitchFamily="34" charset="0"/>
                <a:cs typeface="Tahoma" panose="020B0604030504040204" pitchFamily="34" charset="0"/>
              </a:rPr>
              <a:t>        linguistic communities</a:t>
            </a: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648200" y="1916832"/>
            <a:ext cx="4038600" cy="3888433"/>
          </a:xfrm>
        </p:spPr>
        <p:txBody>
          <a:bodyPr>
            <a:normAutofit fontScale="55000" lnSpcReduction="20000"/>
          </a:bodyPr>
          <a:lstStyle/>
          <a:p>
            <a:pPr>
              <a:lnSpc>
                <a:spcPct val="120000"/>
              </a:lnSpc>
              <a:buAutoNum type="alphaLcParenR" startAt="5"/>
            </a:pPr>
            <a:endParaRPr lang="en-US" sz="1700" dirty="0">
              <a:latin typeface="Arial Body"/>
            </a:endParaRP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Educate, lobby, advise and report on any issue concerning the rights of cultural, religious and linguistic communities</a:t>
            </a:r>
            <a:r>
              <a:rPr lang="en-ZA" sz="1900" dirty="0">
                <a:latin typeface="Tahoma" panose="020B0604030504040204" pitchFamily="34" charset="0"/>
                <a:ea typeface="Tahoma" panose="020B0604030504040204" pitchFamily="34" charset="0"/>
                <a:cs typeface="Tahoma" panose="020B0604030504040204" pitchFamily="34" charset="0"/>
              </a:rPr>
              <a:t>;</a:t>
            </a:r>
          </a:p>
          <a:p>
            <a:pPr algn="just">
              <a:lnSpc>
                <a:spcPct val="120000"/>
              </a:lnSpc>
              <a:buAutoNum type="alphaLcParenR" startAt="6"/>
            </a:pPr>
            <a:endParaRPr lang="en-ZA" sz="19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Facilitate the resolution of friction between  and within cultural, religious and linguistic communities  or between any such community and an organ of state where the cultural, religious or linguistic rights of a community are affected</a:t>
            </a:r>
          </a:p>
          <a:p>
            <a:pPr algn="just">
              <a:lnSpc>
                <a:spcPct val="120000"/>
              </a:lnSpc>
              <a:buAutoNum type="alphaLcParenR" startAt="6"/>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Receive and deal with requests related to the rights of cultural, religious and linguistic communities</a:t>
            </a:r>
          </a:p>
          <a:p>
            <a:pPr algn="just">
              <a:lnSpc>
                <a:spcPct val="120000"/>
              </a:lnSpc>
              <a:buAutoNum type="alphaLcParenR" startAt="6"/>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Make recommendations to the appropriate organ of state regarding legislation that impacts, or may impact, on the rights of cultural, religious and linguistic communities</a:t>
            </a:r>
          </a:p>
          <a:p>
            <a:pPr algn="just">
              <a:lnSpc>
                <a:spcPct val="120000"/>
              </a:lnSpc>
              <a:buAutoNum type="alphaLcParenR" startAt="6"/>
            </a:pPr>
            <a:endParaRPr lang="en-US" sz="19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Establish and maintain databases of cultural, religious and linguistic community organisations and institutions and expert on these communities and </a:t>
            </a:r>
          </a:p>
          <a:p>
            <a:pPr algn="just">
              <a:lnSpc>
                <a:spcPct val="120000"/>
              </a:lnSpc>
              <a:buAutoNum type="alphaLcParenR" startAt="6"/>
            </a:pPr>
            <a:r>
              <a:rPr lang="en-US" sz="1900" dirty="0">
                <a:latin typeface="Tahoma" panose="020B0604030504040204" pitchFamily="34" charset="0"/>
                <a:ea typeface="Tahoma" panose="020B0604030504040204" pitchFamily="34" charset="0"/>
                <a:cs typeface="Tahoma" panose="020B0604030504040204" pitchFamily="34" charset="0"/>
              </a:rPr>
              <a:t>Bring any relevant matter to the attention of the appropriate authority or organ of state , and, where appropriate, make recommendations to such authority or organ of state in dealing with such a matter.</a:t>
            </a:r>
          </a:p>
        </p:txBody>
      </p:sp>
    </p:spTree>
    <p:extLst>
      <p:ext uri="{BB962C8B-B14F-4D97-AF65-F5344CB8AC3E}">
        <p14:creationId xmlns:p14="http://schemas.microsoft.com/office/powerpoint/2010/main" xmlns="" val="110536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normAutofit fontScale="90000"/>
          </a:bodyPr>
          <a:lstStyle/>
          <a:p>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Progress on achievements of predetermined targets:</a:t>
            </a:r>
            <a:b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Preliminary Report 2021/2022</a:t>
            </a:r>
            <a:endParaRPr lang="en-ZA"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4648200" y="1916833"/>
            <a:ext cx="4038600" cy="3672408"/>
          </a:xfrm>
        </p:spPr>
        <p:txBody>
          <a:bodyPr>
            <a:normAutofit lnSpcReduction="10000"/>
          </a:bodyPr>
          <a:lstStyle/>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dirty="0">
                <a:latin typeface="Tahoma" panose="020B0604030504040204" pitchFamily="34" charset="0"/>
                <a:ea typeface="Tahoma" panose="020B0604030504040204" pitchFamily="34" charset="0"/>
                <a:cs typeface="Tahoma" panose="020B0604030504040204" pitchFamily="34" charset="0"/>
              </a:rPr>
              <a:t>The protocols and the lockdown levels were somewhat eased towards the end of the second quarter of 2021/2022 Financial Year. Further  easing of these level in the fourth quarter opened a window for the Commission to start engaging physically with communities. This helped as the  Commission managed to close gaps on targets which were to be achieved in 2021/22 financial year.</a:t>
            </a:r>
          </a:p>
        </p:txBody>
      </p:sp>
      <p:pic>
        <p:nvPicPr>
          <p:cNvPr id="7" name="Content Placeholder 6">
            <a:extLst>
              <a:ext uri="{FF2B5EF4-FFF2-40B4-BE49-F238E27FC236}">
                <a16:creationId xmlns:a16="http://schemas.microsoft.com/office/drawing/2014/main" xmlns="" id="{4BB4861B-E176-4AED-A6EC-B240A93BEE87}"/>
              </a:ext>
            </a:extLst>
          </p:cNvPr>
          <p:cNvPicPr>
            <a:picLocks noGrp="1" noChangeAspect="1"/>
          </p:cNvPicPr>
          <p:nvPr>
            <p:ph sz="half" idx="1"/>
          </p:nvPr>
        </p:nvPicPr>
        <p:blipFill>
          <a:blip r:embed="rId2" cstate="print"/>
          <a:stretch>
            <a:fillRect/>
          </a:stretch>
        </p:blipFill>
        <p:spPr>
          <a:xfrm>
            <a:off x="475254" y="2348880"/>
            <a:ext cx="4038600" cy="2880320"/>
          </a:xfrm>
          <a:prstGeom prst="rect">
            <a:avLst/>
          </a:prstGeom>
        </p:spPr>
      </p:pic>
    </p:spTree>
    <p:extLst>
      <p:ext uri="{BB962C8B-B14F-4D97-AF65-F5344CB8AC3E}">
        <p14:creationId xmlns:p14="http://schemas.microsoft.com/office/powerpoint/2010/main" xmlns="" val="2859955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13857</TotalTime>
  <Words>4990</Words>
  <Application>Microsoft Office PowerPoint</Application>
  <PresentationFormat>On-screen Show (4:3)</PresentationFormat>
  <Paragraphs>699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Presentation to the Portfolio Committee of Cooperative Governance and Traditional Affairs (CoGTA) on the CRL Rights Commission Annual Performance Plan and Budget for 2022/23 Financial Year </vt:lpstr>
      <vt:lpstr>Outline of the Presentation</vt:lpstr>
      <vt:lpstr>Purpose and Introduction</vt:lpstr>
      <vt:lpstr>3. Institutional Arrangements</vt:lpstr>
      <vt:lpstr>4.  Constitutional &amp; Legislative Mandates</vt:lpstr>
      <vt:lpstr>4.1. Constitutional Mandate </vt:lpstr>
      <vt:lpstr>4.2. Legislative Mandate</vt:lpstr>
      <vt:lpstr> 5. Legislative Mandate </vt:lpstr>
      <vt:lpstr>Progress on achievements of predetermined targets: Preliminary Report 2021/2022</vt:lpstr>
      <vt:lpstr>Unaudited 2021/22 Targets Preliminary Report</vt:lpstr>
      <vt:lpstr>Highlights of the 2021/22 Financial Years Research and Policy Development  Unit</vt:lpstr>
      <vt:lpstr>Highlights of the 2021/22 Financial Years Research and Policy Development  Unit</vt:lpstr>
      <vt:lpstr>Highlights of the 2021/22 Financial Years Research and Policy Development  Unit</vt:lpstr>
      <vt:lpstr>Highlights of the 2021/22 Financial Years Legal Services and Conflict Resolutions Unit</vt:lpstr>
      <vt:lpstr>Highlights of the 2021/22 Financial Years Public Engagement and Education Unit</vt:lpstr>
      <vt:lpstr>Performance Against  Predetermined Objective 2021/22 Financial Year</vt:lpstr>
      <vt:lpstr>Performance Against  Predetermined Objective 2020/21 Financial Year</vt:lpstr>
      <vt:lpstr>Strategic Plan: 2020/21- 2024/25</vt:lpstr>
      <vt:lpstr>Our Mission, Vision &amp; Values</vt:lpstr>
      <vt:lpstr>Impact Statement</vt:lpstr>
      <vt:lpstr>Outcomes</vt:lpstr>
      <vt:lpstr> Outcomes, Indicators, Baseline and Five-year Targets</vt:lpstr>
      <vt:lpstr>Annual Performance Plan 2022/23</vt:lpstr>
      <vt:lpstr>Programme 1: Administration Outcomes, Outputs, Output Indicators and Annual Targets</vt:lpstr>
      <vt:lpstr>Medium Term Performance Targets Programme 1: Administration …continues</vt:lpstr>
      <vt:lpstr> Medium Term Performance Targets Programme: Administration </vt:lpstr>
      <vt:lpstr>Programme 2: Legal Services and Conflict Resolution Outcomes, Outputs, Output Indicators and Annual Targets</vt:lpstr>
      <vt:lpstr>Medium Term Performance Targets Programme 2: Legal Services and Conflict Resolution </vt:lpstr>
      <vt:lpstr>Programme 3: Public Engagement and Education Outcomes, Outputs and Output Indicators</vt:lpstr>
      <vt:lpstr> Medium Term Performance Targets Programme 3: Public Engagement and Education        </vt:lpstr>
      <vt:lpstr>Programme 4: Research and Policy Development Outcomes, Outputs, Output Indicators and Annual Targets</vt:lpstr>
      <vt:lpstr> Medium Term Performance Targets Programme 4: Research and Policy Development       </vt:lpstr>
      <vt:lpstr>Programme 5: Communication, Marketing, IT and Linkages Outcomes, Outputs, Output Indicators and Annual Targets</vt:lpstr>
      <vt:lpstr>  Medium Term Performance Targets Programme 5: Communication, Marketing, IT and Linkages       </vt:lpstr>
      <vt:lpstr>Projects to be continued in the new financial year</vt:lpstr>
      <vt:lpstr>Medium Term Expenditure Framework: Budget</vt:lpstr>
      <vt:lpstr>Overview of 2022/23 Budget and MTEF Estimates (Economic Classification)</vt:lpstr>
      <vt:lpstr>Overview Of 2022/23 Budget and MTEF Estimates (Programme Structure)</vt:lpstr>
      <vt:lpstr>Challenges</vt:lpstr>
      <vt:lpstr>Recommendations and Conclusion</vt:lpstr>
      <vt:lpstr>Concluding Remarks</vt:lpstr>
      <vt:lpstr>Slide 42</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nhlanhla</dc:creator>
  <cp:lastModifiedBy>USER</cp:lastModifiedBy>
  <cp:revision>655</cp:revision>
  <cp:lastPrinted>2021-04-22T08:44:24Z</cp:lastPrinted>
  <dcterms:created xsi:type="dcterms:W3CDTF">2014-11-05T10:54:07Z</dcterms:created>
  <dcterms:modified xsi:type="dcterms:W3CDTF">2022-05-04T11:18:38Z</dcterms:modified>
</cp:coreProperties>
</file>