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authors.xml" ContentType="application/vnd.ms-powerpoint.author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9"/>
  </p:notesMasterIdLst>
  <p:sldIdLst>
    <p:sldId id="256" r:id="rId3"/>
    <p:sldId id="260" r:id="rId4"/>
    <p:sldId id="258" r:id="rId5"/>
    <p:sldId id="315" r:id="rId6"/>
    <p:sldId id="332" r:id="rId7"/>
    <p:sldId id="261" r:id="rId8"/>
    <p:sldId id="262" r:id="rId9"/>
    <p:sldId id="264" r:id="rId10"/>
    <p:sldId id="265" r:id="rId11"/>
    <p:sldId id="266" r:id="rId12"/>
    <p:sldId id="300" r:id="rId13"/>
    <p:sldId id="267" r:id="rId14"/>
    <p:sldId id="269" r:id="rId15"/>
    <p:sldId id="268" r:id="rId16"/>
    <p:sldId id="271" r:id="rId17"/>
    <p:sldId id="302" r:id="rId18"/>
    <p:sldId id="301" r:id="rId19"/>
    <p:sldId id="304" r:id="rId20"/>
    <p:sldId id="303" r:id="rId21"/>
    <p:sldId id="306" r:id="rId22"/>
    <p:sldId id="305" r:id="rId23"/>
    <p:sldId id="308" r:id="rId24"/>
    <p:sldId id="307" r:id="rId25"/>
    <p:sldId id="313" r:id="rId26"/>
    <p:sldId id="314" r:id="rId27"/>
    <p:sldId id="259" r:id="rId28"/>
  </p:sldIdLst>
  <p:sldSz cx="1080135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8C978B2-1C05-F524-03D2-DE1DDA6A7BF3}" name="Evelyn Bramdeow" initials="EB" userId="S::Evelyn@cbe.org.za::e2fb1f82-42f2-4e9a-ad7d-cf5889c825a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46C0A"/>
    <a:srgbClr val="996A37"/>
    <a:srgbClr val="99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16" autoAdjust="0"/>
    <p:restoredTop sz="94660"/>
  </p:normalViewPr>
  <p:slideViewPr>
    <p:cSldViewPr>
      <p:cViewPr varScale="1">
        <p:scale>
          <a:sx n="73" d="100"/>
          <a:sy n="73" d="100"/>
        </p:scale>
        <p:origin x="-966" y="-102"/>
      </p:cViewPr>
      <p:guideLst>
        <p:guide orient="horz" pos="2160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8/10/relationships/authors" Target="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9BC402-6617-48C5-BAB1-257A93476E07}" type="doc">
      <dgm:prSet loTypeId="urn:microsoft.com/office/officeart/2005/8/layout/cycle4#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2BFB0227-FAE5-4538-9A30-A4D65F454AC2}">
      <dgm:prSet phldrT="[Text]" custT="1"/>
      <dgm:spPr>
        <a:xfrm>
          <a:off x="1800209" y="288022"/>
          <a:ext cx="2494357" cy="2494357"/>
        </a:xfrm>
        <a:prstGeom prst="pieWedge">
          <a:avLst/>
        </a:prstGeom>
        <a:solidFill>
          <a:srgbClr val="9A6B37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ZA" sz="1050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National strategy</a:t>
          </a:r>
        </a:p>
        <a:p>
          <a:pPr>
            <a:buNone/>
          </a:pPr>
          <a:r>
            <a:rPr lang="en-ZA" sz="1050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Give direction</a:t>
          </a:r>
        </a:p>
        <a:p>
          <a:pPr>
            <a:buNone/>
          </a:pPr>
          <a:r>
            <a:rPr lang="en-ZA" sz="1050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Mentor</a:t>
          </a:r>
        </a:p>
        <a:p>
          <a:pPr>
            <a:buNone/>
          </a:pPr>
          <a:endParaRPr lang="en-ZA" sz="105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>
            <a:buNone/>
          </a:pPr>
          <a:endParaRPr lang="en-ZA" sz="105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37ED41D-61ED-4556-95F9-D4AFC018B36E}" type="parTrans" cxnId="{3ED34109-DCD1-45C4-A49D-FC65B8A729CA}">
      <dgm:prSet/>
      <dgm:spPr/>
      <dgm:t>
        <a:bodyPr/>
        <a:lstStyle/>
        <a:p>
          <a:endParaRPr lang="en-ZA"/>
        </a:p>
      </dgm:t>
    </dgm:pt>
    <dgm:pt modelId="{04848A3F-18C5-4652-8145-6C02DB53A77F}" type="sibTrans" cxnId="{3ED34109-DCD1-45C4-A49D-FC65B8A729CA}">
      <dgm:prSet/>
      <dgm:spPr/>
      <dgm:t>
        <a:bodyPr/>
        <a:lstStyle/>
        <a:p>
          <a:endParaRPr lang="en-ZA"/>
        </a:p>
      </dgm:t>
    </dgm:pt>
    <dgm:pt modelId="{A2F862E3-C493-4439-8951-26C2078BAC43}">
      <dgm:prSet phldrT="[Text]"/>
      <dgm:spPr>
        <a:xfrm>
          <a:off x="540059" y="873220"/>
          <a:ext cx="2845756" cy="101877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A6B3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en-ZA" b="1" dirty="0">
              <a:solidFill>
                <a:srgbClr val="9A6B37"/>
              </a:solidFill>
              <a:latin typeface="Calibri"/>
              <a:ea typeface="+mn-ea"/>
              <a:cs typeface="+mn-cs"/>
            </a:rPr>
            <a:t>Lead</a:t>
          </a:r>
        </a:p>
      </dgm:t>
    </dgm:pt>
    <dgm:pt modelId="{54C06C8D-EFA7-4987-B69B-3E1CC447A6DC}" type="parTrans" cxnId="{FFEAFA0A-52BB-40FD-A5CE-7E4FE866FD82}">
      <dgm:prSet/>
      <dgm:spPr/>
      <dgm:t>
        <a:bodyPr/>
        <a:lstStyle/>
        <a:p>
          <a:endParaRPr lang="en-ZA"/>
        </a:p>
      </dgm:t>
    </dgm:pt>
    <dgm:pt modelId="{2DBA9AE1-952B-4FDF-9D11-4DBAC6610482}" type="sibTrans" cxnId="{FFEAFA0A-52BB-40FD-A5CE-7E4FE866FD82}">
      <dgm:prSet/>
      <dgm:spPr/>
      <dgm:t>
        <a:bodyPr/>
        <a:lstStyle/>
        <a:p>
          <a:endParaRPr lang="en-ZA"/>
        </a:p>
      </dgm:t>
    </dgm:pt>
    <dgm:pt modelId="{DC59570D-BB7F-482E-8756-06BC0B204A21}">
      <dgm:prSet phldrT="[Text]" custT="1"/>
      <dgm:spPr>
        <a:xfrm rot="5400000">
          <a:off x="4342082" y="328356"/>
          <a:ext cx="2494357" cy="2494357"/>
        </a:xfrm>
        <a:prstGeom prst="pieWedge">
          <a:avLst/>
        </a:prstGeom>
        <a:solidFill>
          <a:srgbClr val="D3AF7E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ZA" sz="105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Set standards</a:t>
          </a:r>
        </a:p>
        <a:p>
          <a:pPr>
            <a:buNone/>
          </a:pPr>
          <a:r>
            <a:rPr lang="en-ZA" sz="105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Scope categories of registration</a:t>
          </a:r>
        </a:p>
        <a:p>
          <a:pPr>
            <a:buNone/>
          </a:pPr>
          <a:r>
            <a:rPr lang="en-ZA" sz="105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Set frameworks for concurrent functions of Councils</a:t>
          </a:r>
        </a:p>
        <a:p>
          <a:pPr>
            <a:buNone/>
          </a:pPr>
          <a:r>
            <a:rPr lang="en-ZA" sz="105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Ensure consistent application of policies and standards</a:t>
          </a:r>
        </a:p>
        <a:p>
          <a:pPr>
            <a:buNone/>
          </a:pPr>
          <a:r>
            <a:rPr lang="en-ZA" sz="105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Conduct appeals</a:t>
          </a:r>
        </a:p>
        <a:p>
          <a:pPr>
            <a:buNone/>
          </a:pPr>
          <a:r>
            <a:rPr lang="en-ZA" sz="105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       Monitor transformation trends</a:t>
          </a:r>
        </a:p>
        <a:p>
          <a:pPr>
            <a:buNone/>
          </a:pPr>
          <a:endParaRPr lang="en-ZA" sz="105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>
            <a:buNone/>
          </a:pPr>
          <a:endParaRPr lang="en-ZA" sz="8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0C08EC6-04A3-4420-9AE9-A047050C8DA1}" type="parTrans" cxnId="{99B5E77E-4956-4A61-AF46-D18736E637D8}">
      <dgm:prSet/>
      <dgm:spPr/>
      <dgm:t>
        <a:bodyPr/>
        <a:lstStyle/>
        <a:p>
          <a:endParaRPr lang="en-ZA"/>
        </a:p>
      </dgm:t>
    </dgm:pt>
    <dgm:pt modelId="{60F99256-515E-4C9C-A262-DCA28D0F6CB7}" type="sibTrans" cxnId="{99B5E77E-4956-4A61-AF46-D18736E637D8}">
      <dgm:prSet/>
      <dgm:spPr/>
      <dgm:t>
        <a:bodyPr/>
        <a:lstStyle/>
        <a:p>
          <a:endParaRPr lang="en-ZA"/>
        </a:p>
      </dgm:t>
    </dgm:pt>
    <dgm:pt modelId="{45CF7C8D-B216-44F0-9E5B-575D6D246B2A}">
      <dgm:prSet phldrT="[Text]"/>
      <dgm:spPr>
        <a:xfrm>
          <a:off x="5363158" y="873220"/>
          <a:ext cx="2845756" cy="101877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A6B3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en-ZA" b="1" dirty="0">
              <a:solidFill>
                <a:srgbClr val="9A6B37"/>
              </a:solidFill>
              <a:latin typeface="Calibri"/>
              <a:ea typeface="+mn-ea"/>
              <a:cs typeface="+mn-cs"/>
            </a:rPr>
            <a:t>Regulate</a:t>
          </a:r>
        </a:p>
      </dgm:t>
    </dgm:pt>
    <dgm:pt modelId="{7570D858-DE91-46FC-9E8D-FF91E58FBEAA}" type="parTrans" cxnId="{281F1B74-CD03-42A1-A00A-D97A27C1BF3B}">
      <dgm:prSet/>
      <dgm:spPr/>
      <dgm:t>
        <a:bodyPr/>
        <a:lstStyle/>
        <a:p>
          <a:endParaRPr lang="en-ZA"/>
        </a:p>
      </dgm:t>
    </dgm:pt>
    <dgm:pt modelId="{E098F0F4-D7CF-49D5-90C6-7D650A52EB7B}" type="sibTrans" cxnId="{281F1B74-CD03-42A1-A00A-D97A27C1BF3B}">
      <dgm:prSet/>
      <dgm:spPr/>
      <dgm:t>
        <a:bodyPr/>
        <a:lstStyle/>
        <a:p>
          <a:endParaRPr lang="en-ZA"/>
        </a:p>
      </dgm:t>
    </dgm:pt>
    <dgm:pt modelId="{58471B0C-5C06-4940-AC84-BB2CD5CC990C}">
      <dgm:prSet phldrT="[Text]" custT="1"/>
      <dgm:spPr>
        <a:xfrm rot="10800000">
          <a:off x="4342082" y="2937926"/>
          <a:ext cx="2494357" cy="2494357"/>
        </a:xfrm>
        <a:prstGeom prst="pieWedge">
          <a:avLst/>
        </a:prstGeom>
        <a:solidFill>
          <a:srgbClr val="9A6B3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n-ZA" sz="8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>
            <a:buNone/>
          </a:pPr>
          <a:endParaRPr lang="en-ZA" sz="105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>
            <a:buNone/>
          </a:pPr>
          <a:r>
            <a:rPr lang="en-ZA" sz="105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Facilitate </a:t>
          </a:r>
          <a:r>
            <a:rPr lang="en-ZA" sz="105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platforms</a:t>
          </a:r>
          <a:br>
            <a:rPr lang="en-ZA" sz="105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ZA" sz="105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for integration of interdependent services</a:t>
          </a:r>
        </a:p>
        <a:p>
          <a:pPr>
            <a:buNone/>
          </a:pPr>
          <a:r>
            <a:rPr lang="en-ZA" sz="105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Combine collective efforts</a:t>
          </a:r>
        </a:p>
        <a:p>
          <a:pPr>
            <a:buNone/>
          </a:pPr>
          <a:r>
            <a:rPr lang="en-ZA" sz="105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Six built environment professions</a:t>
          </a:r>
        </a:p>
        <a:p>
          <a:pPr>
            <a:buNone/>
          </a:pPr>
          <a:r>
            <a:rPr lang="en-ZA" sz="105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National/Country</a:t>
          </a:r>
        </a:p>
        <a:p>
          <a:pPr>
            <a:buNone/>
          </a:pPr>
          <a:r>
            <a:rPr lang="en-ZA" sz="105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Representing demographics</a:t>
          </a:r>
        </a:p>
        <a:p>
          <a:pPr>
            <a:buNone/>
          </a:pPr>
          <a:r>
            <a:rPr lang="en-ZA" sz="105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4IR and beyond</a:t>
          </a:r>
        </a:p>
        <a:p>
          <a:pPr>
            <a:buNone/>
          </a:pPr>
          <a:r>
            <a:rPr lang="en-ZA" sz="105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Transformation</a:t>
          </a:r>
        </a:p>
      </dgm:t>
    </dgm:pt>
    <dgm:pt modelId="{818763A7-6B1C-4BAD-8AD9-65C62D2CBB2A}" type="parTrans" cxnId="{A082069A-8FA0-41ED-8A16-411C2D8D3E42}">
      <dgm:prSet/>
      <dgm:spPr/>
      <dgm:t>
        <a:bodyPr/>
        <a:lstStyle/>
        <a:p>
          <a:endParaRPr lang="en-ZA"/>
        </a:p>
      </dgm:t>
    </dgm:pt>
    <dgm:pt modelId="{AD5E6E36-F3BB-4E3A-B616-3B82588ED2D5}" type="sibTrans" cxnId="{A082069A-8FA0-41ED-8A16-411C2D8D3E42}">
      <dgm:prSet/>
      <dgm:spPr/>
      <dgm:t>
        <a:bodyPr/>
        <a:lstStyle/>
        <a:p>
          <a:endParaRPr lang="en-ZA"/>
        </a:p>
      </dgm:t>
    </dgm:pt>
    <dgm:pt modelId="{CB9F9A25-D792-45F2-A67F-1E0C2E2DC771}">
      <dgm:prSet phldrT="[Text]"/>
      <dgm:spPr>
        <a:xfrm>
          <a:off x="5363158" y="3888432"/>
          <a:ext cx="2845756" cy="109459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A6B3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en-ZA" b="1" dirty="0">
              <a:solidFill>
                <a:srgbClr val="9A6B37"/>
              </a:solidFill>
              <a:latin typeface="Calibri"/>
              <a:ea typeface="+mn-ea"/>
              <a:cs typeface="+mn-cs"/>
            </a:rPr>
            <a:t>Coordinate</a:t>
          </a:r>
        </a:p>
      </dgm:t>
    </dgm:pt>
    <dgm:pt modelId="{514CE1B6-AF93-43F0-AB55-60C851E7EC95}" type="parTrans" cxnId="{67D66254-F6E6-4C05-B035-073CC6CA3EBC}">
      <dgm:prSet/>
      <dgm:spPr/>
      <dgm:t>
        <a:bodyPr/>
        <a:lstStyle/>
        <a:p>
          <a:endParaRPr lang="en-ZA"/>
        </a:p>
      </dgm:t>
    </dgm:pt>
    <dgm:pt modelId="{80B19C0A-F4E5-4A45-A855-EA27D6DC88C6}" type="sibTrans" cxnId="{67D66254-F6E6-4C05-B035-073CC6CA3EBC}">
      <dgm:prSet/>
      <dgm:spPr/>
      <dgm:t>
        <a:bodyPr/>
        <a:lstStyle/>
        <a:p>
          <a:endParaRPr lang="en-ZA"/>
        </a:p>
      </dgm:t>
    </dgm:pt>
    <dgm:pt modelId="{5727D624-0C89-41C5-AF03-DB2817A44B65}">
      <dgm:prSet phldrT="[Text]" custT="1"/>
      <dgm:spPr>
        <a:xfrm rot="16200000">
          <a:off x="1732512" y="2937926"/>
          <a:ext cx="2494357" cy="2494357"/>
        </a:xfrm>
        <a:prstGeom prst="pieWedge">
          <a:avLst/>
        </a:prstGeom>
        <a:solidFill>
          <a:srgbClr val="9A6B37">
            <a:lumMod val="40000"/>
            <a:lumOff val="6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n-ZA" sz="105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>
            <a:buNone/>
          </a:pPr>
          <a:r>
            <a:rPr lang="en-ZA" sz="1050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Recommendations</a:t>
          </a:r>
          <a:br>
            <a:rPr lang="en-ZA" sz="1050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</a:br>
          <a:r>
            <a:rPr lang="en-ZA" sz="1050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on built environment </a:t>
          </a:r>
          <a:br>
            <a:rPr lang="en-ZA" sz="1050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</a:br>
          <a:r>
            <a:rPr lang="en-ZA" sz="1050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issues</a:t>
          </a:r>
        </a:p>
        <a:p>
          <a:pPr marL="0" indent="0">
            <a:buNone/>
          </a:pPr>
          <a:r>
            <a:rPr lang="en-ZA" sz="1050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Conduct research</a:t>
          </a:r>
        </a:p>
        <a:p>
          <a:pPr>
            <a:buNone/>
          </a:pPr>
          <a:r>
            <a:rPr lang="en-ZA" sz="1050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Analyse and forecast trends</a:t>
          </a:r>
        </a:p>
        <a:p>
          <a:pPr>
            <a:buNone/>
          </a:pPr>
          <a:r>
            <a:rPr lang="en-ZA" sz="1050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Repository of data</a:t>
          </a:r>
        </a:p>
        <a:p>
          <a:pPr>
            <a:buNone/>
          </a:pPr>
          <a:r>
            <a:rPr lang="en-ZA" sz="1050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Inform national policy</a:t>
          </a:r>
        </a:p>
        <a:p>
          <a:pPr>
            <a:buNone/>
          </a:pPr>
          <a:r>
            <a:rPr lang="en-ZA" sz="1050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Provide thought-leadership</a:t>
          </a:r>
        </a:p>
        <a:p>
          <a:pPr>
            <a:buNone/>
          </a:pPr>
          <a:r>
            <a:rPr lang="en-ZA" sz="1050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Strategy </a:t>
          </a:r>
          <a:r>
            <a:rPr lang="en-ZA" sz="1050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facilitation</a:t>
          </a:r>
          <a:endParaRPr lang="en-ZA" sz="1050" b="1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4A90E823-24DC-41BA-BBC7-6BC3CA60F25A}" type="parTrans" cxnId="{FDB25974-1867-471B-A8DD-4FD01C790B2C}">
      <dgm:prSet/>
      <dgm:spPr/>
      <dgm:t>
        <a:bodyPr/>
        <a:lstStyle/>
        <a:p>
          <a:endParaRPr lang="en-ZA"/>
        </a:p>
      </dgm:t>
    </dgm:pt>
    <dgm:pt modelId="{7DC9E557-302B-4094-AEEE-4E3C20861378}" type="sibTrans" cxnId="{FDB25974-1867-471B-A8DD-4FD01C790B2C}">
      <dgm:prSet/>
      <dgm:spPr/>
      <dgm:t>
        <a:bodyPr/>
        <a:lstStyle/>
        <a:p>
          <a:endParaRPr lang="en-ZA"/>
        </a:p>
      </dgm:t>
    </dgm:pt>
    <dgm:pt modelId="{C95BA7B2-65F2-450B-BA51-DD9E75DDDB3E}">
      <dgm:prSet phldrT="[Text]"/>
      <dgm:spPr>
        <a:xfrm>
          <a:off x="540059" y="3950757"/>
          <a:ext cx="2845756" cy="969944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A6B3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en-ZA" b="1" dirty="0">
              <a:solidFill>
                <a:srgbClr val="9A6B37"/>
              </a:solidFill>
              <a:latin typeface="Calibri"/>
              <a:ea typeface="+mn-ea"/>
              <a:cs typeface="+mn-cs"/>
            </a:rPr>
            <a:t>Advise</a:t>
          </a:r>
        </a:p>
      </dgm:t>
    </dgm:pt>
    <dgm:pt modelId="{7402A22E-5528-4DCF-AD71-9B98011CD415}" type="parTrans" cxnId="{32BBDE51-108B-43E5-80CD-8CF001BEA388}">
      <dgm:prSet/>
      <dgm:spPr/>
      <dgm:t>
        <a:bodyPr/>
        <a:lstStyle/>
        <a:p>
          <a:endParaRPr lang="en-ZA"/>
        </a:p>
      </dgm:t>
    </dgm:pt>
    <dgm:pt modelId="{A395302A-C367-41C9-901A-42D6EFA46F76}" type="sibTrans" cxnId="{32BBDE51-108B-43E5-80CD-8CF001BEA388}">
      <dgm:prSet/>
      <dgm:spPr/>
      <dgm:t>
        <a:bodyPr/>
        <a:lstStyle/>
        <a:p>
          <a:endParaRPr lang="en-ZA"/>
        </a:p>
      </dgm:t>
    </dgm:pt>
    <dgm:pt modelId="{295EA4FC-B966-472A-98DC-364F658092EC}" type="pres">
      <dgm:prSet presAssocID="{349BC402-6617-48C5-BAB1-257A93476E07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A14E47-6281-4B70-A638-273C1DD9977E}" type="pres">
      <dgm:prSet presAssocID="{349BC402-6617-48C5-BAB1-257A93476E07}" presName="children" presStyleCnt="0"/>
      <dgm:spPr/>
    </dgm:pt>
    <dgm:pt modelId="{C2DB0D5E-4DCA-4E23-97A3-A1413BB1288B}" type="pres">
      <dgm:prSet presAssocID="{349BC402-6617-48C5-BAB1-257A93476E07}" presName="child1group" presStyleCnt="0"/>
      <dgm:spPr/>
    </dgm:pt>
    <dgm:pt modelId="{21DD2B1E-C93A-48AD-A078-E3EEC6D9C700}" type="pres">
      <dgm:prSet presAssocID="{349BC402-6617-48C5-BAB1-257A93476E07}" presName="child1" presStyleLbl="bgAcc1" presStyleIdx="0" presStyleCnt="4" custScaleY="55266" custLinFactNeighborY="25003"/>
      <dgm:spPr/>
      <dgm:t>
        <a:bodyPr/>
        <a:lstStyle/>
        <a:p>
          <a:endParaRPr lang="en-US"/>
        </a:p>
      </dgm:t>
    </dgm:pt>
    <dgm:pt modelId="{ED116C58-E770-45C1-BAC3-44E65F471EB0}" type="pres">
      <dgm:prSet presAssocID="{349BC402-6617-48C5-BAB1-257A93476E07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009C58-6C51-4C17-AFF6-58ED55336D55}" type="pres">
      <dgm:prSet presAssocID="{349BC402-6617-48C5-BAB1-257A93476E07}" presName="child2group" presStyleCnt="0"/>
      <dgm:spPr/>
    </dgm:pt>
    <dgm:pt modelId="{BE34B0B9-43DD-4968-9FC7-44ED4043C192}" type="pres">
      <dgm:prSet presAssocID="{349BC402-6617-48C5-BAB1-257A93476E07}" presName="child2" presStyleLbl="bgAcc1" presStyleIdx="1" presStyleCnt="4" custScaleY="55266" custLinFactNeighborX="6326" custLinFactNeighborY="25003"/>
      <dgm:spPr/>
      <dgm:t>
        <a:bodyPr/>
        <a:lstStyle/>
        <a:p>
          <a:endParaRPr lang="en-US"/>
        </a:p>
      </dgm:t>
    </dgm:pt>
    <dgm:pt modelId="{C0671EE1-0C0F-43AE-9855-7034BBA07EFE}" type="pres">
      <dgm:prSet presAssocID="{349BC402-6617-48C5-BAB1-257A93476E07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5B4ABB-CFA6-4E49-B763-8B48B660FAA0}" type="pres">
      <dgm:prSet presAssocID="{349BC402-6617-48C5-BAB1-257A93476E07}" presName="child3group" presStyleCnt="0"/>
      <dgm:spPr/>
    </dgm:pt>
    <dgm:pt modelId="{AEBAC2E9-92D9-48C1-AF3F-5C612F193C25}" type="pres">
      <dgm:prSet presAssocID="{349BC402-6617-48C5-BAB1-257A93476E07}" presName="child3" presStyleLbl="bgAcc1" presStyleIdx="2" presStyleCnt="4" custScaleY="59379" custLinFactNeighborX="6326" custLinFactNeighborY="-21873"/>
      <dgm:spPr/>
      <dgm:t>
        <a:bodyPr/>
        <a:lstStyle/>
        <a:p>
          <a:endParaRPr lang="en-US"/>
        </a:p>
      </dgm:t>
    </dgm:pt>
    <dgm:pt modelId="{69F9F8BD-9B46-4AD7-AFF4-38FEF3A80629}" type="pres">
      <dgm:prSet presAssocID="{349BC402-6617-48C5-BAB1-257A93476E07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4F65A5-B87A-4EF4-9BE6-19FB3A2EFC2F}" type="pres">
      <dgm:prSet presAssocID="{349BC402-6617-48C5-BAB1-257A93476E07}" presName="child4group" presStyleCnt="0"/>
      <dgm:spPr/>
    </dgm:pt>
    <dgm:pt modelId="{014DD042-B928-4A16-A6C8-8C8F5A87E4ED}" type="pres">
      <dgm:prSet presAssocID="{349BC402-6617-48C5-BAB1-257A93476E07}" presName="child4" presStyleLbl="bgAcc1" presStyleIdx="3" presStyleCnt="4" custScaleY="52617" custLinFactNeighborY="-21873"/>
      <dgm:spPr/>
      <dgm:t>
        <a:bodyPr/>
        <a:lstStyle/>
        <a:p>
          <a:endParaRPr lang="en-US"/>
        </a:p>
      </dgm:t>
    </dgm:pt>
    <dgm:pt modelId="{6926EB7E-4AED-4F57-A377-C0C17DF66405}" type="pres">
      <dgm:prSet presAssocID="{349BC402-6617-48C5-BAB1-257A93476E07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B4B5CC-A20E-42DF-865A-401A62F18A98}" type="pres">
      <dgm:prSet presAssocID="{349BC402-6617-48C5-BAB1-257A93476E07}" presName="childPlaceholder" presStyleCnt="0"/>
      <dgm:spPr/>
    </dgm:pt>
    <dgm:pt modelId="{BB6D8BA2-1108-4285-BEE7-D42FCFFC4809}" type="pres">
      <dgm:prSet presAssocID="{349BC402-6617-48C5-BAB1-257A93476E07}" presName="circle" presStyleCnt="0"/>
      <dgm:spPr/>
    </dgm:pt>
    <dgm:pt modelId="{2EB7BA2C-4EF4-4662-A553-F4EFF5DC4D57}" type="pres">
      <dgm:prSet presAssocID="{349BC402-6617-48C5-BAB1-257A93476E07}" presName="quadrant1" presStyleLbl="node1" presStyleIdx="0" presStyleCnt="4" custLinFactNeighborX="2714" custLinFactNeighborY="-16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7CCED1-8D12-4A34-A044-2305F7C8247C}" type="pres">
      <dgm:prSet presAssocID="{349BC402-6617-48C5-BAB1-257A93476E07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2EFEFD-9987-4FE3-A27C-CDA8AA9D391E}" type="pres">
      <dgm:prSet presAssocID="{349BC402-6617-48C5-BAB1-257A93476E07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65A0AC-FD6B-42BC-8CE9-029B3D0D36C6}" type="pres">
      <dgm:prSet presAssocID="{349BC402-6617-48C5-BAB1-257A93476E07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1F12FB-9056-47D1-B9CE-5D9A5560A0F6}" type="pres">
      <dgm:prSet presAssocID="{349BC402-6617-48C5-BAB1-257A93476E07}" presName="quadrantPlaceholder" presStyleCnt="0"/>
      <dgm:spPr/>
    </dgm:pt>
    <dgm:pt modelId="{2EFD556F-1393-4231-BB29-D99A34581D71}" type="pres">
      <dgm:prSet presAssocID="{349BC402-6617-48C5-BAB1-257A93476E07}" presName="center1" presStyleLbl="fgShp" presStyleIdx="0" presStyleCnt="2"/>
      <dgm:spPr>
        <a:xfrm>
          <a:off x="3853868" y="2361862"/>
          <a:ext cx="861215" cy="748883"/>
        </a:xfrm>
        <a:prstGeom prst="circularArrow">
          <a:avLst/>
        </a:prstGeom>
        <a:solidFill>
          <a:srgbClr val="9A6B37">
            <a:tint val="6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DA3E6D41-C673-4A59-920C-E0C498CD91F6}" type="pres">
      <dgm:prSet presAssocID="{349BC402-6617-48C5-BAB1-257A93476E07}" presName="center2" presStyleLbl="fgShp" presStyleIdx="1" presStyleCnt="2"/>
      <dgm:spPr>
        <a:xfrm rot="10800000">
          <a:off x="3853868" y="2649894"/>
          <a:ext cx="861215" cy="748883"/>
        </a:xfrm>
        <a:prstGeom prst="circularArrow">
          <a:avLst/>
        </a:prstGeom>
        <a:solidFill>
          <a:srgbClr val="9A6B37">
            <a:tint val="6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</dgm:ptLst>
  <dgm:cxnLst>
    <dgm:cxn modelId="{E0AE1223-D16F-42AF-AC30-7BD7D13A78C5}" type="presOf" srcId="{58471B0C-5C06-4940-AC84-BB2CD5CC990C}" destId="{FC2EFEFD-9987-4FE3-A27C-CDA8AA9D391E}" srcOrd="0" destOrd="0" presId="urn:microsoft.com/office/officeart/2005/8/layout/cycle4#1"/>
    <dgm:cxn modelId="{10B5A24C-C70D-4411-9D3E-DBA354990E9E}" type="presOf" srcId="{C95BA7B2-65F2-450B-BA51-DD9E75DDDB3E}" destId="{014DD042-B928-4A16-A6C8-8C8F5A87E4ED}" srcOrd="0" destOrd="0" presId="urn:microsoft.com/office/officeart/2005/8/layout/cycle4#1"/>
    <dgm:cxn modelId="{98379185-32E9-4694-992B-05EAE9388CEB}" type="presOf" srcId="{A2F862E3-C493-4439-8951-26C2078BAC43}" destId="{ED116C58-E770-45C1-BAC3-44E65F471EB0}" srcOrd="1" destOrd="0" presId="urn:microsoft.com/office/officeart/2005/8/layout/cycle4#1"/>
    <dgm:cxn modelId="{3CF7157F-00D6-4036-A14A-BAF1D2B8A6D3}" type="presOf" srcId="{5727D624-0C89-41C5-AF03-DB2817A44B65}" destId="{E965A0AC-FD6B-42BC-8CE9-029B3D0D36C6}" srcOrd="0" destOrd="0" presId="urn:microsoft.com/office/officeart/2005/8/layout/cycle4#1"/>
    <dgm:cxn modelId="{67D66254-F6E6-4C05-B035-073CC6CA3EBC}" srcId="{58471B0C-5C06-4940-AC84-BB2CD5CC990C}" destId="{CB9F9A25-D792-45F2-A67F-1E0C2E2DC771}" srcOrd="0" destOrd="0" parTransId="{514CE1B6-AF93-43F0-AB55-60C851E7EC95}" sibTransId="{80B19C0A-F4E5-4A45-A855-EA27D6DC88C6}"/>
    <dgm:cxn modelId="{17094A30-4E78-4263-94B7-C2463050CCF4}" type="presOf" srcId="{45CF7C8D-B216-44F0-9E5B-575D6D246B2A}" destId="{C0671EE1-0C0F-43AE-9855-7034BBA07EFE}" srcOrd="1" destOrd="0" presId="urn:microsoft.com/office/officeart/2005/8/layout/cycle4#1"/>
    <dgm:cxn modelId="{9F8D1B96-8F30-46F6-8FD2-E6F512ED982D}" type="presOf" srcId="{CB9F9A25-D792-45F2-A67F-1E0C2E2DC771}" destId="{69F9F8BD-9B46-4AD7-AFF4-38FEF3A80629}" srcOrd="1" destOrd="0" presId="urn:microsoft.com/office/officeart/2005/8/layout/cycle4#1"/>
    <dgm:cxn modelId="{DEC7921A-A7F4-40CB-8390-8DBD8CD42A63}" type="presOf" srcId="{349BC402-6617-48C5-BAB1-257A93476E07}" destId="{295EA4FC-B966-472A-98DC-364F658092EC}" srcOrd="0" destOrd="0" presId="urn:microsoft.com/office/officeart/2005/8/layout/cycle4#1"/>
    <dgm:cxn modelId="{8B33FF8D-7D02-4473-B280-5EB7E6032989}" type="presOf" srcId="{C95BA7B2-65F2-450B-BA51-DD9E75DDDB3E}" destId="{6926EB7E-4AED-4F57-A377-C0C17DF66405}" srcOrd="1" destOrd="0" presId="urn:microsoft.com/office/officeart/2005/8/layout/cycle4#1"/>
    <dgm:cxn modelId="{6599E360-5890-4FE5-916F-6AC240F8437D}" type="presOf" srcId="{45CF7C8D-B216-44F0-9E5B-575D6D246B2A}" destId="{BE34B0B9-43DD-4968-9FC7-44ED4043C192}" srcOrd="0" destOrd="0" presId="urn:microsoft.com/office/officeart/2005/8/layout/cycle4#1"/>
    <dgm:cxn modelId="{BE873C5F-60DD-488A-A983-3BE90EA8AB38}" type="presOf" srcId="{CB9F9A25-D792-45F2-A67F-1E0C2E2DC771}" destId="{AEBAC2E9-92D9-48C1-AF3F-5C612F193C25}" srcOrd="0" destOrd="0" presId="urn:microsoft.com/office/officeart/2005/8/layout/cycle4#1"/>
    <dgm:cxn modelId="{FDB25974-1867-471B-A8DD-4FD01C790B2C}" srcId="{349BC402-6617-48C5-BAB1-257A93476E07}" destId="{5727D624-0C89-41C5-AF03-DB2817A44B65}" srcOrd="3" destOrd="0" parTransId="{4A90E823-24DC-41BA-BBC7-6BC3CA60F25A}" sibTransId="{7DC9E557-302B-4094-AEEE-4E3C20861378}"/>
    <dgm:cxn modelId="{FFEAFA0A-52BB-40FD-A5CE-7E4FE866FD82}" srcId="{2BFB0227-FAE5-4538-9A30-A4D65F454AC2}" destId="{A2F862E3-C493-4439-8951-26C2078BAC43}" srcOrd="0" destOrd="0" parTransId="{54C06C8D-EFA7-4987-B69B-3E1CC447A6DC}" sibTransId="{2DBA9AE1-952B-4FDF-9D11-4DBAC6610482}"/>
    <dgm:cxn modelId="{99B5E77E-4956-4A61-AF46-D18736E637D8}" srcId="{349BC402-6617-48C5-BAB1-257A93476E07}" destId="{DC59570D-BB7F-482E-8756-06BC0B204A21}" srcOrd="1" destOrd="0" parTransId="{50C08EC6-04A3-4420-9AE9-A047050C8DA1}" sibTransId="{60F99256-515E-4C9C-A262-DCA28D0F6CB7}"/>
    <dgm:cxn modelId="{9094BBC5-F33E-4340-B6B3-79078F6A5B41}" type="presOf" srcId="{DC59570D-BB7F-482E-8756-06BC0B204A21}" destId="{077CCED1-8D12-4A34-A044-2305F7C8247C}" srcOrd="0" destOrd="0" presId="urn:microsoft.com/office/officeart/2005/8/layout/cycle4#1"/>
    <dgm:cxn modelId="{281F1B74-CD03-42A1-A00A-D97A27C1BF3B}" srcId="{DC59570D-BB7F-482E-8756-06BC0B204A21}" destId="{45CF7C8D-B216-44F0-9E5B-575D6D246B2A}" srcOrd="0" destOrd="0" parTransId="{7570D858-DE91-46FC-9E8D-FF91E58FBEAA}" sibTransId="{E098F0F4-D7CF-49D5-90C6-7D650A52EB7B}"/>
    <dgm:cxn modelId="{8E6875A5-1DBC-4C45-A92F-0D7BB5FE8D3C}" type="presOf" srcId="{2BFB0227-FAE5-4538-9A30-A4D65F454AC2}" destId="{2EB7BA2C-4EF4-4662-A553-F4EFF5DC4D57}" srcOrd="0" destOrd="0" presId="urn:microsoft.com/office/officeart/2005/8/layout/cycle4#1"/>
    <dgm:cxn modelId="{A082069A-8FA0-41ED-8A16-411C2D8D3E42}" srcId="{349BC402-6617-48C5-BAB1-257A93476E07}" destId="{58471B0C-5C06-4940-AC84-BB2CD5CC990C}" srcOrd="2" destOrd="0" parTransId="{818763A7-6B1C-4BAD-8AD9-65C62D2CBB2A}" sibTransId="{AD5E6E36-F3BB-4E3A-B616-3B82588ED2D5}"/>
    <dgm:cxn modelId="{32BBDE51-108B-43E5-80CD-8CF001BEA388}" srcId="{5727D624-0C89-41C5-AF03-DB2817A44B65}" destId="{C95BA7B2-65F2-450B-BA51-DD9E75DDDB3E}" srcOrd="0" destOrd="0" parTransId="{7402A22E-5528-4DCF-AD71-9B98011CD415}" sibTransId="{A395302A-C367-41C9-901A-42D6EFA46F76}"/>
    <dgm:cxn modelId="{3ED34109-DCD1-45C4-A49D-FC65B8A729CA}" srcId="{349BC402-6617-48C5-BAB1-257A93476E07}" destId="{2BFB0227-FAE5-4538-9A30-A4D65F454AC2}" srcOrd="0" destOrd="0" parTransId="{637ED41D-61ED-4556-95F9-D4AFC018B36E}" sibTransId="{04848A3F-18C5-4652-8145-6C02DB53A77F}"/>
    <dgm:cxn modelId="{07AD3017-5297-41E7-A743-76DD04F1E8E4}" type="presOf" srcId="{A2F862E3-C493-4439-8951-26C2078BAC43}" destId="{21DD2B1E-C93A-48AD-A078-E3EEC6D9C700}" srcOrd="0" destOrd="0" presId="urn:microsoft.com/office/officeart/2005/8/layout/cycle4#1"/>
    <dgm:cxn modelId="{6C7E1932-1699-4221-9234-B0B46E6CFEF1}" type="presParOf" srcId="{295EA4FC-B966-472A-98DC-364F658092EC}" destId="{FEA14E47-6281-4B70-A638-273C1DD9977E}" srcOrd="0" destOrd="0" presId="urn:microsoft.com/office/officeart/2005/8/layout/cycle4#1"/>
    <dgm:cxn modelId="{3BF85B82-01B9-4FD6-8E92-5420A745CFEF}" type="presParOf" srcId="{FEA14E47-6281-4B70-A638-273C1DD9977E}" destId="{C2DB0D5E-4DCA-4E23-97A3-A1413BB1288B}" srcOrd="0" destOrd="0" presId="urn:microsoft.com/office/officeart/2005/8/layout/cycle4#1"/>
    <dgm:cxn modelId="{A98E213F-DB52-4D46-85E4-C1837D21C35B}" type="presParOf" srcId="{C2DB0D5E-4DCA-4E23-97A3-A1413BB1288B}" destId="{21DD2B1E-C93A-48AD-A078-E3EEC6D9C700}" srcOrd="0" destOrd="0" presId="urn:microsoft.com/office/officeart/2005/8/layout/cycle4#1"/>
    <dgm:cxn modelId="{E09658FC-13A8-4354-BFA4-21B84F1EE30C}" type="presParOf" srcId="{C2DB0D5E-4DCA-4E23-97A3-A1413BB1288B}" destId="{ED116C58-E770-45C1-BAC3-44E65F471EB0}" srcOrd="1" destOrd="0" presId="urn:microsoft.com/office/officeart/2005/8/layout/cycle4#1"/>
    <dgm:cxn modelId="{5220CEF7-CFE8-491B-9ADC-65FD36FA8A2F}" type="presParOf" srcId="{FEA14E47-6281-4B70-A638-273C1DD9977E}" destId="{88009C58-6C51-4C17-AFF6-58ED55336D55}" srcOrd="1" destOrd="0" presId="urn:microsoft.com/office/officeart/2005/8/layout/cycle4#1"/>
    <dgm:cxn modelId="{2072CF01-B50C-454C-845B-21D363459E6F}" type="presParOf" srcId="{88009C58-6C51-4C17-AFF6-58ED55336D55}" destId="{BE34B0B9-43DD-4968-9FC7-44ED4043C192}" srcOrd="0" destOrd="0" presId="urn:microsoft.com/office/officeart/2005/8/layout/cycle4#1"/>
    <dgm:cxn modelId="{F3D03663-F2CA-4157-A111-86ED3BD90221}" type="presParOf" srcId="{88009C58-6C51-4C17-AFF6-58ED55336D55}" destId="{C0671EE1-0C0F-43AE-9855-7034BBA07EFE}" srcOrd="1" destOrd="0" presId="urn:microsoft.com/office/officeart/2005/8/layout/cycle4#1"/>
    <dgm:cxn modelId="{278731EE-571C-4BFF-9B41-60ABEA8FA9D0}" type="presParOf" srcId="{FEA14E47-6281-4B70-A638-273C1DD9977E}" destId="{A95B4ABB-CFA6-4E49-B763-8B48B660FAA0}" srcOrd="2" destOrd="0" presId="urn:microsoft.com/office/officeart/2005/8/layout/cycle4#1"/>
    <dgm:cxn modelId="{CCE31FE7-D7E8-456B-881F-B623DF82CA94}" type="presParOf" srcId="{A95B4ABB-CFA6-4E49-B763-8B48B660FAA0}" destId="{AEBAC2E9-92D9-48C1-AF3F-5C612F193C25}" srcOrd="0" destOrd="0" presId="urn:microsoft.com/office/officeart/2005/8/layout/cycle4#1"/>
    <dgm:cxn modelId="{1ACE4C19-0A64-4E1A-8FB3-04465879638E}" type="presParOf" srcId="{A95B4ABB-CFA6-4E49-B763-8B48B660FAA0}" destId="{69F9F8BD-9B46-4AD7-AFF4-38FEF3A80629}" srcOrd="1" destOrd="0" presId="urn:microsoft.com/office/officeart/2005/8/layout/cycle4#1"/>
    <dgm:cxn modelId="{20446688-9994-45AB-830F-51E75A37CBEA}" type="presParOf" srcId="{FEA14E47-6281-4B70-A638-273C1DD9977E}" destId="{9B4F65A5-B87A-4EF4-9BE6-19FB3A2EFC2F}" srcOrd="3" destOrd="0" presId="urn:microsoft.com/office/officeart/2005/8/layout/cycle4#1"/>
    <dgm:cxn modelId="{504275A8-D862-4706-920C-D5D881E73D7C}" type="presParOf" srcId="{9B4F65A5-B87A-4EF4-9BE6-19FB3A2EFC2F}" destId="{014DD042-B928-4A16-A6C8-8C8F5A87E4ED}" srcOrd="0" destOrd="0" presId="urn:microsoft.com/office/officeart/2005/8/layout/cycle4#1"/>
    <dgm:cxn modelId="{FB80C011-76EA-455B-8243-FA0EEDBC3094}" type="presParOf" srcId="{9B4F65A5-B87A-4EF4-9BE6-19FB3A2EFC2F}" destId="{6926EB7E-4AED-4F57-A377-C0C17DF66405}" srcOrd="1" destOrd="0" presId="urn:microsoft.com/office/officeart/2005/8/layout/cycle4#1"/>
    <dgm:cxn modelId="{A078FEF2-AE99-428E-B3B5-2DE4D7E58D4B}" type="presParOf" srcId="{FEA14E47-6281-4B70-A638-273C1DD9977E}" destId="{77B4B5CC-A20E-42DF-865A-401A62F18A98}" srcOrd="4" destOrd="0" presId="urn:microsoft.com/office/officeart/2005/8/layout/cycle4#1"/>
    <dgm:cxn modelId="{33F8D582-662A-44E8-BD8E-3B17E554DB29}" type="presParOf" srcId="{295EA4FC-B966-472A-98DC-364F658092EC}" destId="{BB6D8BA2-1108-4285-BEE7-D42FCFFC4809}" srcOrd="1" destOrd="0" presId="urn:microsoft.com/office/officeart/2005/8/layout/cycle4#1"/>
    <dgm:cxn modelId="{F9FF01C2-CD5D-4BB4-830D-DAB63AF7C332}" type="presParOf" srcId="{BB6D8BA2-1108-4285-BEE7-D42FCFFC4809}" destId="{2EB7BA2C-4EF4-4662-A553-F4EFF5DC4D57}" srcOrd="0" destOrd="0" presId="urn:microsoft.com/office/officeart/2005/8/layout/cycle4#1"/>
    <dgm:cxn modelId="{7C8A49F7-9FB5-47F4-BEEB-C69A04CE1B8B}" type="presParOf" srcId="{BB6D8BA2-1108-4285-BEE7-D42FCFFC4809}" destId="{077CCED1-8D12-4A34-A044-2305F7C8247C}" srcOrd="1" destOrd="0" presId="urn:microsoft.com/office/officeart/2005/8/layout/cycle4#1"/>
    <dgm:cxn modelId="{30D27A37-C717-4455-9125-0A36B032293B}" type="presParOf" srcId="{BB6D8BA2-1108-4285-BEE7-D42FCFFC4809}" destId="{FC2EFEFD-9987-4FE3-A27C-CDA8AA9D391E}" srcOrd="2" destOrd="0" presId="urn:microsoft.com/office/officeart/2005/8/layout/cycle4#1"/>
    <dgm:cxn modelId="{08F0A8BB-39AF-438D-A670-FAFA934DFBC0}" type="presParOf" srcId="{BB6D8BA2-1108-4285-BEE7-D42FCFFC4809}" destId="{E965A0AC-FD6B-42BC-8CE9-029B3D0D36C6}" srcOrd="3" destOrd="0" presId="urn:microsoft.com/office/officeart/2005/8/layout/cycle4#1"/>
    <dgm:cxn modelId="{9B0B2262-AFF0-44AB-BCB5-973EED106FF7}" type="presParOf" srcId="{BB6D8BA2-1108-4285-BEE7-D42FCFFC4809}" destId="{A41F12FB-9056-47D1-B9CE-5D9A5560A0F6}" srcOrd="4" destOrd="0" presId="urn:microsoft.com/office/officeart/2005/8/layout/cycle4#1"/>
    <dgm:cxn modelId="{2B311D4A-A660-4F61-8805-B40F7C8897DF}" type="presParOf" srcId="{295EA4FC-B966-472A-98DC-364F658092EC}" destId="{2EFD556F-1393-4231-BB29-D99A34581D71}" srcOrd="2" destOrd="0" presId="urn:microsoft.com/office/officeart/2005/8/layout/cycle4#1"/>
    <dgm:cxn modelId="{D847470B-8025-42B9-8331-56D808ABEB42}" type="presParOf" srcId="{295EA4FC-B966-472A-98DC-364F658092EC}" destId="{DA3E6D41-C673-4A59-920C-E0C498CD91F6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BAC2E9-92D9-48C1-AF3F-5C612F193C25}">
      <dsp:nvSpPr>
        <dsp:cNvPr id="0" name=""/>
        <dsp:cNvSpPr/>
      </dsp:nvSpPr>
      <dsp:spPr>
        <a:xfrm>
          <a:off x="5839673" y="3724134"/>
          <a:ext cx="2725514" cy="104834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A6B3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300" b="1" kern="1200" dirty="0">
              <a:solidFill>
                <a:srgbClr val="9A6B37"/>
              </a:solidFill>
              <a:latin typeface="Calibri"/>
              <a:ea typeface="+mn-ea"/>
              <a:cs typeface="+mn-cs"/>
            </a:rPr>
            <a:t>Coordinate</a:t>
          </a:r>
        </a:p>
      </dsp:txBody>
      <dsp:txXfrm>
        <a:off x="6657327" y="3986220"/>
        <a:ext cx="1907860" cy="786259"/>
      </dsp:txXfrm>
    </dsp:sp>
    <dsp:sp modelId="{014DD042-B928-4A16-A6C8-8C8F5A87E4ED}">
      <dsp:nvSpPr>
        <dsp:cNvPr id="0" name=""/>
        <dsp:cNvSpPr/>
      </dsp:nvSpPr>
      <dsp:spPr>
        <a:xfrm>
          <a:off x="1220365" y="3783826"/>
          <a:ext cx="2725514" cy="928961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A6B3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300" b="1" kern="1200" dirty="0">
              <a:solidFill>
                <a:srgbClr val="9A6B37"/>
              </a:solidFill>
              <a:latin typeface="Calibri"/>
              <a:ea typeface="+mn-ea"/>
              <a:cs typeface="+mn-cs"/>
            </a:rPr>
            <a:t>Advise</a:t>
          </a:r>
        </a:p>
      </dsp:txBody>
      <dsp:txXfrm>
        <a:off x="1220365" y="4016066"/>
        <a:ext cx="1907860" cy="696720"/>
      </dsp:txXfrm>
    </dsp:sp>
    <dsp:sp modelId="{BE34B0B9-43DD-4968-9FC7-44ED4043C192}">
      <dsp:nvSpPr>
        <dsp:cNvPr id="0" name=""/>
        <dsp:cNvSpPr/>
      </dsp:nvSpPr>
      <dsp:spPr>
        <a:xfrm>
          <a:off x="5839673" y="836324"/>
          <a:ext cx="2725514" cy="97572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A6B3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300" b="1" kern="1200" dirty="0">
              <a:solidFill>
                <a:srgbClr val="9A6B37"/>
              </a:solidFill>
              <a:latin typeface="Calibri"/>
              <a:ea typeface="+mn-ea"/>
              <a:cs typeface="+mn-cs"/>
            </a:rPr>
            <a:t>Regulate</a:t>
          </a:r>
        </a:p>
      </dsp:txBody>
      <dsp:txXfrm>
        <a:off x="6657327" y="836324"/>
        <a:ext cx="1907860" cy="731797"/>
      </dsp:txXfrm>
    </dsp:sp>
    <dsp:sp modelId="{21DD2B1E-C93A-48AD-A078-E3EEC6D9C700}">
      <dsp:nvSpPr>
        <dsp:cNvPr id="0" name=""/>
        <dsp:cNvSpPr/>
      </dsp:nvSpPr>
      <dsp:spPr>
        <a:xfrm>
          <a:off x="1220365" y="836324"/>
          <a:ext cx="2725514" cy="97572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9A6B3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300" b="1" kern="1200" dirty="0">
              <a:solidFill>
                <a:srgbClr val="9A6B37"/>
              </a:solidFill>
              <a:latin typeface="Calibri"/>
              <a:ea typeface="+mn-ea"/>
              <a:cs typeface="+mn-cs"/>
            </a:rPr>
            <a:t>Lead</a:t>
          </a:r>
        </a:p>
      </dsp:txBody>
      <dsp:txXfrm>
        <a:off x="1220365" y="836324"/>
        <a:ext cx="1907860" cy="731797"/>
      </dsp:txXfrm>
    </dsp:sp>
    <dsp:sp modelId="{2EB7BA2C-4EF4-4662-A553-F4EFF5DC4D57}">
      <dsp:nvSpPr>
        <dsp:cNvPr id="0" name=""/>
        <dsp:cNvSpPr/>
      </dsp:nvSpPr>
      <dsp:spPr>
        <a:xfrm>
          <a:off x="2427269" y="275852"/>
          <a:ext cx="2388963" cy="2388963"/>
        </a:xfrm>
        <a:prstGeom prst="pieWedge">
          <a:avLst/>
        </a:prstGeom>
        <a:solidFill>
          <a:srgbClr val="9A6B37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05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National strategy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05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Give direction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05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Mentor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105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105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427269" y="275852"/>
        <a:ext cx="2388963" cy="2388963"/>
      </dsp:txXfrm>
    </dsp:sp>
    <dsp:sp modelId="{077CCED1-8D12-4A34-A044-2305F7C8247C}">
      <dsp:nvSpPr>
        <dsp:cNvPr id="0" name=""/>
        <dsp:cNvSpPr/>
      </dsp:nvSpPr>
      <dsp:spPr>
        <a:xfrm rot="5400000">
          <a:off x="4861740" y="314482"/>
          <a:ext cx="2388963" cy="2388963"/>
        </a:xfrm>
        <a:prstGeom prst="pieWedge">
          <a:avLst/>
        </a:prstGeom>
        <a:solidFill>
          <a:srgbClr val="D3AF7E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05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Set standards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05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Scope categories of registration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05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Set frameworks for concurrent functions of Councils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05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Ensure consistent application of policies and standards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05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Conduct appeals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05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       Monitor transformation trends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105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5400000">
        <a:off x="4861740" y="314482"/>
        <a:ext cx="2388963" cy="2388963"/>
      </dsp:txXfrm>
    </dsp:sp>
    <dsp:sp modelId="{FC2EFEFD-9987-4FE3-A27C-CDA8AA9D391E}">
      <dsp:nvSpPr>
        <dsp:cNvPr id="0" name=""/>
        <dsp:cNvSpPr/>
      </dsp:nvSpPr>
      <dsp:spPr>
        <a:xfrm rot="10800000">
          <a:off x="4861740" y="2813790"/>
          <a:ext cx="2388963" cy="2388963"/>
        </a:xfrm>
        <a:prstGeom prst="pieWedge">
          <a:avLst/>
        </a:prstGeom>
        <a:solidFill>
          <a:srgbClr val="9A6B37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105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05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Facilitate </a:t>
          </a:r>
          <a:r>
            <a:rPr lang="en-ZA" sz="105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platforms</a:t>
          </a:r>
          <a:br>
            <a:rPr lang="en-ZA" sz="105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ZA" sz="105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for integration of interdependent services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05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Combine collective efforts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05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Six built environment professions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05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National/Country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05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Representing demographics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05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4IR and beyond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05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Transformation</a:t>
          </a:r>
        </a:p>
      </dsp:txBody>
      <dsp:txXfrm rot="10800000">
        <a:off x="4861740" y="2813790"/>
        <a:ext cx="2388963" cy="2388963"/>
      </dsp:txXfrm>
    </dsp:sp>
    <dsp:sp modelId="{E965A0AC-FD6B-42BC-8CE9-029B3D0D36C6}">
      <dsp:nvSpPr>
        <dsp:cNvPr id="0" name=""/>
        <dsp:cNvSpPr/>
      </dsp:nvSpPr>
      <dsp:spPr>
        <a:xfrm rot="16200000">
          <a:off x="2362432" y="2813790"/>
          <a:ext cx="2388963" cy="2388963"/>
        </a:xfrm>
        <a:prstGeom prst="pieWedge">
          <a:avLst/>
        </a:prstGeom>
        <a:solidFill>
          <a:srgbClr val="9A6B37">
            <a:lumMod val="40000"/>
            <a:lumOff val="6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105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05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Recommendations</a:t>
          </a:r>
          <a:br>
            <a:rPr lang="en-ZA" sz="105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</a:br>
          <a:r>
            <a:rPr lang="en-ZA" sz="105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on built environment </a:t>
          </a:r>
          <a:br>
            <a:rPr lang="en-ZA" sz="105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</a:br>
          <a:r>
            <a:rPr lang="en-ZA" sz="105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issues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05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Conduct research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05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Analyse and forecast trends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05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Repository of data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05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Inform national policy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05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Provide thought-leadership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05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Strategy </a:t>
          </a:r>
          <a:r>
            <a:rPr lang="en-ZA" sz="105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facilitation</a:t>
          </a:r>
          <a:endParaRPr lang="en-ZA" sz="1050" b="1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 rot="16200000">
        <a:off x="2362432" y="2813790"/>
        <a:ext cx="2388963" cy="2388963"/>
      </dsp:txXfrm>
    </dsp:sp>
    <dsp:sp modelId="{2EFD556F-1393-4231-BB29-D99A34581D71}">
      <dsp:nvSpPr>
        <dsp:cNvPr id="0" name=""/>
        <dsp:cNvSpPr/>
      </dsp:nvSpPr>
      <dsp:spPr>
        <a:xfrm>
          <a:off x="4394155" y="2262066"/>
          <a:ext cx="824826" cy="717240"/>
        </a:xfrm>
        <a:prstGeom prst="circularArrow">
          <a:avLst/>
        </a:prstGeom>
        <a:solidFill>
          <a:srgbClr val="9A6B37">
            <a:tint val="6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3E6D41-C673-4A59-920C-E0C498CD91F6}">
      <dsp:nvSpPr>
        <dsp:cNvPr id="0" name=""/>
        <dsp:cNvSpPr/>
      </dsp:nvSpPr>
      <dsp:spPr>
        <a:xfrm rot="10800000">
          <a:off x="4394155" y="2537928"/>
          <a:ext cx="824826" cy="717240"/>
        </a:xfrm>
        <a:prstGeom prst="circularArrow">
          <a:avLst/>
        </a:prstGeom>
        <a:solidFill>
          <a:srgbClr val="9A6B37">
            <a:tint val="6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2E549-B34C-4529-8AE2-CE82E7B7FA8D}" type="datetimeFigureOut">
              <a:rPr lang="en-GB" smtClean="0"/>
              <a:pPr/>
              <a:t>04/05/2022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68313" y="744538"/>
            <a:ext cx="58610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BC810-9F03-4A32-9E27-0F6CBB2E43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15106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BC810-9F03-4A32-9E27-0F6CBB2E4376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40265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833F1-D899-421B-BEFF-0C56C57661B0}" type="slidenum">
              <a:rPr lang="en-ZA" altLang="en-US" smtClean="0"/>
              <a:pPr>
                <a:defRPr/>
              </a:pPr>
              <a:t>5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xmlns="" val="798568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101" y="2130428"/>
            <a:ext cx="9181148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204" y="3886200"/>
            <a:ext cx="756094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069" y="6356353"/>
            <a:ext cx="2520315" cy="365125"/>
          </a:xfrm>
          <a:prstGeom prst="rect">
            <a:avLst/>
          </a:prstGeom>
        </p:spPr>
        <p:txBody>
          <a:bodyPr/>
          <a:lstStyle/>
          <a:p>
            <a:fld id="{8AB2C9AD-99D7-4C41-AD6A-3ECB4F62097E}" type="datetime1">
              <a:rPr lang="en-GB" smtClean="0"/>
              <a:pPr/>
              <a:t>04/05/2022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90461" y="6356353"/>
            <a:ext cx="3420428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6499" y="6356353"/>
            <a:ext cx="2520315" cy="365125"/>
          </a:xfrm>
          <a:prstGeom prst="rect">
            <a:avLst/>
          </a:prstGeom>
        </p:spPr>
        <p:txBody>
          <a:bodyPr/>
          <a:lstStyle/>
          <a:p>
            <a:fld id="{6E80BBAC-3F5A-428C-B270-2B62248C9DF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14" y="0"/>
            <a:ext cx="10789739" cy="6859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23840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b="1">
                <a:solidFill>
                  <a:srgbClr val="996A3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0069" y="1484784"/>
            <a:ext cx="9721215" cy="43200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996A3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342900" indent="-342900">
              <a:defRPr/>
            </a:lvl3pPr>
            <a:lvl4pPr marL="342900" indent="-342900">
              <a:defRPr/>
            </a:lvl4pPr>
            <a:lvl5pPr marL="342900" indent="-342900">
              <a:defRPr/>
            </a:lvl5pPr>
          </a:lstStyle>
          <a:p>
            <a:pPr lvl="0"/>
            <a:r>
              <a:rPr lang="en-US" dirty="0"/>
              <a:t>Subheading</a:t>
            </a:r>
          </a:p>
          <a:p>
            <a:pPr lvl="0"/>
            <a:r>
              <a:rPr lang="en-US" dirty="0"/>
              <a:t>Body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F17DCAB3-C82A-4751-A568-07CC3CBEB4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0069" y="6381328"/>
            <a:ext cx="2520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1C3A41C-608F-4C9A-9CA5-E9C0903D578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6246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6913457D-2BD7-40EA-AE56-30F05208340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400" y="0"/>
            <a:ext cx="1080675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69" y="274638"/>
            <a:ext cx="972121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9" y="1484784"/>
            <a:ext cx="9721215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A073D377-EAC6-4A03-9D57-6A093D2F45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0069" y="6381328"/>
            <a:ext cx="2520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1C3A41C-608F-4C9A-9CA5-E9C0903D578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7482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996A3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996A3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996A3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996A3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996A3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47B87316-A0E6-43A6-8F68-A4A828D623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14" y="0"/>
            <a:ext cx="10789739" cy="685928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750" y="6356350"/>
            <a:ext cx="2520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99AB4-3EEB-4B78-A216-2DE836E2BCBE}" type="datetime1">
              <a:rPr lang="en-GB" smtClean="0"/>
              <a:pPr/>
              <a:t>04/05/2022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650" y="6356350"/>
            <a:ext cx="2520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3A41C-608F-4C9A-9CA5-E9C0903D578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160315" y="3212976"/>
            <a:ext cx="6552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96A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</a:t>
            </a:r>
          </a:p>
          <a:p>
            <a:pPr algn="ctr"/>
            <a:r>
              <a:rPr lang="en-US" sz="4800" b="1" dirty="0">
                <a:solidFill>
                  <a:srgbClr val="996A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endParaRPr lang="en-GB" sz="4800" b="1" dirty="0">
              <a:solidFill>
                <a:srgbClr val="996A3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01905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52203" y="3284984"/>
            <a:ext cx="8496943" cy="2160240"/>
          </a:xfrm>
        </p:spPr>
        <p:txBody>
          <a:bodyPr>
            <a:normAutofit fontScale="25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PRESENTATION TO THE PUBLIC WORKS  AND INFRASTRUCTURE PORTFOLIO COMMITTEE</a:t>
            </a: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CBE 2022/23 ANNUAL PERFORMANCE PLAN</a:t>
            </a: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457200">
              <a:lnSpc>
                <a:spcPct val="150000"/>
              </a:lnSpc>
              <a:defRPr/>
            </a:pPr>
            <a:r>
              <a:rPr lang="en-ZA" sz="5200" b="1" dirty="0">
                <a:solidFill>
                  <a:prstClr val="black"/>
                </a:solidFill>
              </a:rPr>
              <a:t>04 May </a:t>
            </a:r>
            <a:r>
              <a:rPr lang="en-US" sz="5200" b="1" dirty="0">
                <a:solidFill>
                  <a:prstClr val="black"/>
                </a:solidFill>
              </a:rPr>
              <a:t>2022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4900" b="0" i="0" u="none" strike="noStrike" kern="1200" cap="none" spc="0" normalizeH="0" baseline="0" noProof="0" dirty="0">
              <a:ln>
                <a:noFill/>
              </a:ln>
              <a:solidFill>
                <a:srgbClr val="99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>
                <a:ln>
                  <a:noFill/>
                </a:ln>
                <a:solidFill>
                  <a:srgbClr val="99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Mr Msizi Myeza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>
                <a:ln>
                  <a:noFill/>
                </a:ln>
                <a:solidFill>
                  <a:srgbClr val="99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Chief Executive Officer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BBAC-3F5A-428C-B270-2B62248C9DFE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01965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44B402-0B77-4874-A5AA-0763799F4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92" y="410917"/>
            <a:ext cx="9722165" cy="994122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en-ZA" sz="3200" b="1" i="0" u="none" strike="noStrike" kern="1200" cap="none" spc="0" normalizeH="0" baseline="0" noProof="0" dirty="0">
                <a:ln>
                  <a:noFill/>
                </a:ln>
                <a:solidFill>
                  <a:srgbClr val="996A37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Alignment with DPWI, NDP Priorities and NDPIP Outcomes</a:t>
            </a:r>
            <a:endParaRPr lang="en-ZA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AE1C8D48-BCBD-46DE-A793-1A15824B18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72760623"/>
              </p:ext>
            </p:extLst>
          </p:nvPr>
        </p:nvGraphicFramePr>
        <p:xfrm>
          <a:off x="554455" y="1628800"/>
          <a:ext cx="9722165" cy="3858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433">
                  <a:extLst>
                    <a:ext uri="{9D8B030D-6E8A-4147-A177-3AD203B41FA5}">
                      <a16:colId xmlns:a16="http://schemas.microsoft.com/office/drawing/2014/main" xmlns="" val="715143701"/>
                    </a:ext>
                  </a:extLst>
                </a:gridCol>
                <a:gridCol w="1944433">
                  <a:extLst>
                    <a:ext uri="{9D8B030D-6E8A-4147-A177-3AD203B41FA5}">
                      <a16:colId xmlns:a16="http://schemas.microsoft.com/office/drawing/2014/main" xmlns="" val="1038475746"/>
                    </a:ext>
                  </a:extLst>
                </a:gridCol>
                <a:gridCol w="1944433">
                  <a:extLst>
                    <a:ext uri="{9D8B030D-6E8A-4147-A177-3AD203B41FA5}">
                      <a16:colId xmlns:a16="http://schemas.microsoft.com/office/drawing/2014/main" xmlns="" val="2298170635"/>
                    </a:ext>
                  </a:extLst>
                </a:gridCol>
                <a:gridCol w="1944433">
                  <a:extLst>
                    <a:ext uri="{9D8B030D-6E8A-4147-A177-3AD203B41FA5}">
                      <a16:colId xmlns:a16="http://schemas.microsoft.com/office/drawing/2014/main" xmlns="" val="3176405847"/>
                    </a:ext>
                  </a:extLst>
                </a:gridCol>
                <a:gridCol w="1944433">
                  <a:extLst>
                    <a:ext uri="{9D8B030D-6E8A-4147-A177-3AD203B41FA5}">
                      <a16:colId xmlns:a16="http://schemas.microsoft.com/office/drawing/2014/main" xmlns="" val="3126181245"/>
                    </a:ext>
                  </a:extLst>
                </a:gridCol>
              </a:tblGrid>
              <a:tr h="61369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NDP Priorities</a:t>
                      </a:r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National Development Plan Implementation Plan Outcomes</a:t>
                      </a:r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DPWI Outcomes</a:t>
                      </a:r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CBE Outcomes</a:t>
                      </a:r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Object of CBE Act</a:t>
                      </a:r>
                    </a:p>
                  </a:txBody>
                  <a:tcPr>
                    <a:solidFill>
                      <a:srgbClr val="E46C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9545777"/>
                  </a:ext>
                </a:extLst>
              </a:tr>
              <a:tr h="2327340">
                <a:tc>
                  <a:txBody>
                    <a:bodyPr/>
                    <a:lstStyle/>
                    <a:p>
                      <a:pPr marL="48895" marR="117475">
                        <a:lnSpc>
                          <a:spcPct val="135000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Priority 6: </a:t>
                      </a:r>
                      <a:r>
                        <a:rPr lang="en-GB" sz="12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 capable, ethical and developmental </a:t>
                      </a:r>
                      <a:r>
                        <a:rPr lang="en-GB" sz="1200" dirty="0" smtClean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State</a:t>
                      </a:r>
                      <a:endParaRPr lang="en-GB" sz="1200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8895" marR="117475">
                        <a:lnSpc>
                          <a:spcPct val="135000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  <a:latin typeface="Arial Narrow" panose="020B0606020202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48895" marR="73025">
                        <a:lnSpc>
                          <a:spcPct val="13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Priority 5: </a:t>
                      </a:r>
                      <a:r>
                        <a:rPr lang="en-GB" sz="12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Social cohesion and safe communities</a:t>
                      </a:r>
                      <a:endParaRPr lang="en-ZA" sz="1200" dirty="0">
                        <a:effectLst/>
                        <a:latin typeface="Arial Narrow" panose="020B0606020202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ZA" sz="12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Arial Narrow" panose="020B0606020202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Ethical, efficient operations and effective accountability mechanisms</a:t>
                      </a:r>
                      <a:endParaRPr lang="en-ZA" sz="1200" dirty="0">
                        <a:effectLst/>
                        <a:latin typeface="Arial Narrow" panose="020B0606020202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 Resilient, Ethical and Capable DPWI</a:t>
                      </a:r>
                      <a:endParaRPr lang="en-ZA" sz="1200" dirty="0">
                        <a:effectLst/>
                        <a:latin typeface="Arial Narrow" panose="020B0606020202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Public interest in the Built Environment promoted and protected</a:t>
                      </a:r>
                      <a:endParaRPr lang="en-ZA" sz="1200" dirty="0">
                        <a:effectLst/>
                        <a:latin typeface="Arial Narrow" panose="020B0606020202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(a) promote and protect the interest of the public in the built environment; </a:t>
                      </a:r>
                      <a:endParaRPr lang="en-ZA" sz="1200" dirty="0">
                        <a:effectLst/>
                        <a:latin typeface="Arial Narrow" panose="020B0606020202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(b) promote and maintain a sustainable built environment and natural environment</a:t>
                      </a:r>
                      <a:endParaRPr lang="en-ZA" sz="1200" dirty="0">
                        <a:effectLst/>
                        <a:latin typeface="Arial Narrow" panose="020B0606020202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(e) promote appropriate standards of health, safety and environmental protection within the built environment</a:t>
                      </a:r>
                      <a:endParaRPr lang="en-ZA" sz="1200" dirty="0">
                        <a:effectLst/>
                        <a:latin typeface="Arial Narrow" panose="020B0606020202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(i) ensure uniform application of norms and guidelines set by the councils for the professions throughout the built environment</a:t>
                      </a:r>
                      <a:endParaRPr lang="en-ZA" sz="1200" dirty="0">
                        <a:effectLst/>
                        <a:latin typeface="Arial Narrow" panose="020B0606020202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dirty="0">
                        <a:effectLst/>
                        <a:latin typeface="Arial Narrow" panose="020B0606020202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72583600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C3A41C-608F-4C9A-9CA5-E9C0903D5782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47231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1A49C5-687F-4D93-837A-C74040D02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en-ZA" sz="3200" b="1" i="0" u="none" strike="noStrike" kern="1200" cap="none" spc="0" normalizeH="0" baseline="0" noProof="0" dirty="0">
                <a:ln>
                  <a:noFill/>
                </a:ln>
                <a:solidFill>
                  <a:srgbClr val="9B6B3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CBE MEDIUM-TERM PRIORITY AREAS</a:t>
            </a:r>
            <a:endParaRPr lang="en-ZA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787BF1-EA05-4566-9A2B-26947B20E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69" y="1484784"/>
            <a:ext cx="9721215" cy="453650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The CBE will focus on :</a:t>
            </a:r>
            <a:endParaRPr lang="en-ZA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romanLcPeriod"/>
            </a:pPr>
            <a:r>
              <a:rPr lang="en-A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Transforming the Built Environment</a:t>
            </a:r>
            <a:endParaRPr lang="en-ZA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romanLcPeriod"/>
            </a:pPr>
            <a:r>
              <a:rPr lang="en-AU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Producing skilled Built Environment Professionals (fit-for-purpose)</a:t>
            </a:r>
            <a:endParaRPr lang="en-ZA" sz="2000" dirty="0">
              <a:solidFill>
                <a:schemeClr val="tx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romanLcPeriod"/>
            </a:pP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Expediting the empowerment of women, youth and the disabled </a:t>
            </a:r>
          </a:p>
          <a:p>
            <a:endParaRPr lang="en-ZA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The CBE will drive programmes aimed at: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creating </a:t>
            </a: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economic opportunities for previously disadvantaged groups (professionally registered persons)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reforming </a:t>
            </a: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policies that hinder transformation in the Built Environment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collaborating </a:t>
            </a: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with various sectors to</a:t>
            </a:r>
            <a:r>
              <a:rPr lang="en-ZA" sz="2000" dirty="0">
                <a:solidFill>
                  <a:schemeClr val="tx1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professionalise the Built Environment (poor workmanship, construction mafias, corruption)</a:t>
            </a:r>
            <a:r>
              <a:rPr lang="en-ZA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dirty="0">
                <a:solidFill>
                  <a:schemeClr val="tx1"/>
                </a:solidFill>
                <a:cs typeface="Times New Roman" panose="02020603050405020304" pitchFamily="18" charset="0"/>
              </a:rPr>
              <a:t>Over the medium-term the CBE will continue to advocate for the Councils for the Built Environment Professions’ (CBEP) contributions to social, environmental (climate action</a:t>
            </a:r>
            <a:r>
              <a:rPr lang="en-ZA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) and </a:t>
            </a:r>
            <a:r>
              <a:rPr lang="en-ZA" dirty="0">
                <a:solidFill>
                  <a:schemeClr val="tx1"/>
                </a:solidFill>
                <a:cs typeface="Times New Roman" panose="02020603050405020304" pitchFamily="18" charset="0"/>
              </a:rPr>
              <a:t>economic development</a:t>
            </a:r>
            <a:endParaRPr lang="en-GB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ZA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C3A41C-608F-4C9A-9CA5-E9C0903D5782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64801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E1ECA5-FEC5-4E68-BA18-5C7F6E1F6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996A37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CBE Programmes</a:t>
            </a:r>
            <a:endParaRPr lang="en-ZA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56AE9A57-368A-4760-B483-C04AC7BCFB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12943511"/>
              </p:ext>
            </p:extLst>
          </p:nvPr>
        </p:nvGraphicFramePr>
        <p:xfrm>
          <a:off x="432123" y="2348880"/>
          <a:ext cx="9721848" cy="2889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616">
                  <a:extLst>
                    <a:ext uri="{9D8B030D-6E8A-4147-A177-3AD203B41FA5}">
                      <a16:colId xmlns:a16="http://schemas.microsoft.com/office/drawing/2014/main" xmlns="" val="863575318"/>
                    </a:ext>
                  </a:extLst>
                </a:gridCol>
                <a:gridCol w="3240616">
                  <a:extLst>
                    <a:ext uri="{9D8B030D-6E8A-4147-A177-3AD203B41FA5}">
                      <a16:colId xmlns:a16="http://schemas.microsoft.com/office/drawing/2014/main" xmlns="" val="2672715276"/>
                    </a:ext>
                  </a:extLst>
                </a:gridCol>
                <a:gridCol w="3240616">
                  <a:extLst>
                    <a:ext uri="{9D8B030D-6E8A-4147-A177-3AD203B41FA5}">
                      <a16:colId xmlns:a16="http://schemas.microsoft.com/office/drawing/2014/main" xmlns="" val="1799717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Impact</a:t>
                      </a:r>
                      <a:r>
                        <a:rPr lang="en-ZA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Statement</a:t>
                      </a:r>
                    </a:p>
                  </a:txBody>
                  <a:tcPr marL="68580" marR="68580" marT="0" marB="0"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Outcomes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Programmes</a:t>
                      </a:r>
                    </a:p>
                  </a:txBody>
                  <a:tcPr marL="68580" marR="68580" marT="0" marB="0">
                    <a:solidFill>
                      <a:srgbClr val="E46C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5093528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48895" marR="117475" lvl="0" indent="0" algn="l" defTabSz="457200" rtl="0" eaLnBrk="1" fontAlgn="auto" latinLnBrk="0" hangingPunct="1">
                        <a:lnSpc>
                          <a:spcPct val="135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Well-regulated and inclusive Built Environment Professions that contribute to national priorities and ambitions</a:t>
                      </a:r>
                      <a:endParaRPr kumimoji="0" lang="en-ZA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8895" marR="117475" lvl="0" indent="0" algn="l" defTabSz="457200" rtl="0" eaLnBrk="1" fontAlgn="auto" latinLnBrk="0" hangingPunct="1">
                        <a:lnSpc>
                          <a:spcPct val="135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8895" marR="117475" algn="l" defTabSz="457200" rtl="0" eaLnBrk="1" latinLnBrk="0" hangingPunct="1">
                        <a:lnSpc>
                          <a:spcPct val="135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Optimum</a:t>
                      </a:r>
                      <a:r>
                        <a:rPr lang="en-ZA" sz="14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Functioning CBE</a:t>
                      </a:r>
                    </a:p>
                    <a:p>
                      <a:pPr marL="48895" marR="117475" algn="l" defTabSz="457200" rtl="0" eaLnBrk="1" latinLnBrk="0" hangingPunct="1">
                        <a:lnSpc>
                          <a:spcPct val="135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8895" marR="117475" algn="l" defTabSz="457200" rtl="0" eaLnBrk="1" latinLnBrk="0" hangingPunct="1">
                        <a:lnSpc>
                          <a:spcPct val="135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Administration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4768293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8895" marR="117475" algn="l" defTabSz="457200" rtl="0" eaLnBrk="1" latinLnBrk="0" hangingPunct="1">
                        <a:lnSpc>
                          <a:spcPct val="135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Transformed</a:t>
                      </a:r>
                      <a:r>
                        <a:rPr lang="en-ZA" sz="14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Built</a:t>
                      </a:r>
                      <a:r>
                        <a:rPr lang="en-ZA" sz="14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Environment</a:t>
                      </a:r>
                    </a:p>
                    <a:p>
                      <a:pPr marL="48895" marR="117475" algn="l" defTabSz="457200" rtl="0" eaLnBrk="1" latinLnBrk="0" hangingPunct="1">
                        <a:lnSpc>
                          <a:spcPct val="135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8895" marR="117475" algn="l" defTabSz="457200" rtl="0" eaLnBrk="1" latinLnBrk="0" hangingPunct="1">
                        <a:lnSpc>
                          <a:spcPct val="135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Empowerment and Economic Development - </a:t>
                      </a:r>
                      <a:r>
                        <a:rPr lang="en-ZA" sz="1400" b="1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Previously: Transformation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6346875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8895" marR="117475" algn="l" defTabSz="457200" rtl="0" eaLnBrk="1" latinLnBrk="0" hangingPunct="1">
                        <a:lnSpc>
                          <a:spcPct val="135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Skilled Built</a:t>
                      </a:r>
                      <a:r>
                        <a:rPr lang="en-ZA" sz="14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Environment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8895" marR="117475" algn="l" defTabSz="457200" rtl="0" eaLnBrk="1" latinLnBrk="0" hangingPunct="1">
                        <a:lnSpc>
                          <a:spcPct val="135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Professionals</a:t>
                      </a:r>
                    </a:p>
                    <a:p>
                      <a:pPr marL="48895" marR="117475" algn="l" defTabSz="457200" rtl="0" eaLnBrk="1" latinLnBrk="0" hangingPunct="1">
                        <a:lnSpc>
                          <a:spcPct val="135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8895" marR="117475" algn="l" defTabSz="457200" rtl="0" eaLnBrk="1" latinLnBrk="0" hangingPunct="1">
                        <a:lnSpc>
                          <a:spcPct val="135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Professional Skills and Capacity Development  - </a:t>
                      </a:r>
                      <a:r>
                        <a:rPr lang="en-ZA" sz="1400" b="1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Previously Skills Development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13043498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C3A41C-608F-4C9A-9CA5-E9C0903D5782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47639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E1ECA5-FEC5-4E68-BA18-5C7F6E1F6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996A37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CBE Programmes</a:t>
            </a:r>
            <a:endParaRPr lang="en-ZA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56AE9A57-368A-4760-B483-C04AC7BCFB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1768681"/>
              </p:ext>
            </p:extLst>
          </p:nvPr>
        </p:nvGraphicFramePr>
        <p:xfrm>
          <a:off x="432123" y="2348880"/>
          <a:ext cx="9721848" cy="2921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616">
                  <a:extLst>
                    <a:ext uri="{9D8B030D-6E8A-4147-A177-3AD203B41FA5}">
                      <a16:colId xmlns:a16="http://schemas.microsoft.com/office/drawing/2014/main" xmlns="" val="863575318"/>
                    </a:ext>
                  </a:extLst>
                </a:gridCol>
                <a:gridCol w="3240616">
                  <a:extLst>
                    <a:ext uri="{9D8B030D-6E8A-4147-A177-3AD203B41FA5}">
                      <a16:colId xmlns:a16="http://schemas.microsoft.com/office/drawing/2014/main" xmlns="" val="2672715276"/>
                    </a:ext>
                  </a:extLst>
                </a:gridCol>
                <a:gridCol w="3240616">
                  <a:extLst>
                    <a:ext uri="{9D8B030D-6E8A-4147-A177-3AD203B41FA5}">
                      <a16:colId xmlns:a16="http://schemas.microsoft.com/office/drawing/2014/main" xmlns="" val="1799717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Impact</a:t>
                      </a:r>
                      <a:r>
                        <a:rPr lang="en-ZA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Statement</a:t>
                      </a:r>
                    </a:p>
                  </a:txBody>
                  <a:tcPr marL="68580" marR="68580" marT="0" marB="0"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Outcomes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Programmes</a:t>
                      </a:r>
                    </a:p>
                  </a:txBody>
                  <a:tcPr marL="68580" marR="68580" marT="0" marB="0">
                    <a:solidFill>
                      <a:srgbClr val="E46C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5093528"/>
                  </a:ext>
                </a:extLst>
              </a:tr>
              <a:tr h="741680">
                <a:tc rowSpan="2">
                  <a:txBody>
                    <a:bodyPr/>
                    <a:lstStyle/>
                    <a:p>
                      <a:pPr marL="48895" marR="117475" lvl="0" indent="0" algn="l" defTabSz="457200" rtl="0" eaLnBrk="1" fontAlgn="auto" latinLnBrk="0" hangingPunct="1">
                        <a:lnSpc>
                          <a:spcPct val="135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Well-regulated and inclusive Built Environment Professions that contribute to national priorities and ambitions</a:t>
                      </a:r>
                      <a:endParaRPr kumimoji="0" lang="en-ZA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8895" marR="117475" algn="l" defTabSz="457200" rtl="0" eaLnBrk="1" latinLnBrk="0" hangingPunct="1">
                        <a:lnSpc>
                          <a:spcPct val="135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Informed decision making</a:t>
                      </a:r>
                    </a:p>
                    <a:p>
                      <a:pPr marL="48895" marR="117475" algn="l" defTabSz="457200" rtl="0" eaLnBrk="1" latinLnBrk="0" hangingPunct="1">
                        <a:lnSpc>
                          <a:spcPct val="135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that impacts</a:t>
                      </a:r>
                      <a:r>
                        <a:rPr lang="en-ZA" sz="14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the current and future operational requirements of the industry</a:t>
                      </a:r>
                    </a:p>
                    <a:p>
                      <a:pPr marL="48895" marR="117475" algn="l" defTabSz="457200" rtl="0" eaLnBrk="1" latinLnBrk="0" hangingPunct="1">
                        <a:lnSpc>
                          <a:spcPct val="135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8895" marR="117475" algn="l" defTabSz="457200" rtl="0" eaLnBrk="1" latinLnBrk="0" hangingPunct="1">
                        <a:lnSpc>
                          <a:spcPct val="135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Research and Knowledge Management – </a:t>
                      </a:r>
                      <a:r>
                        <a:rPr lang="en-ZA" sz="1400" b="1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Previously Research and Advisory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4768293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8895" marR="117475" algn="l" defTabSz="457200" rtl="0" eaLnBrk="1" latinLnBrk="0" hangingPunct="1">
                        <a:lnSpc>
                          <a:spcPct val="135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Promote</a:t>
                      </a:r>
                      <a:r>
                        <a:rPr lang="en-ZA" sz="14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and protect</a:t>
                      </a:r>
                      <a:r>
                        <a:rPr lang="en-ZA" sz="14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public interest in the Built</a:t>
                      </a:r>
                      <a:r>
                        <a:rPr lang="en-ZA" sz="14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Environment</a:t>
                      </a:r>
                    </a:p>
                    <a:p>
                      <a:pPr marL="48895" marR="117475" algn="l" defTabSz="457200" rtl="0" eaLnBrk="1" latinLnBrk="0" hangingPunct="1">
                        <a:lnSpc>
                          <a:spcPct val="135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endParaRPr lang="en-ZA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8895" marR="117475" algn="l" defTabSz="457200" rtl="0" eaLnBrk="1" latinLnBrk="0" hangingPunct="1">
                        <a:lnSpc>
                          <a:spcPct val="135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Public Protection, Policy and Legislation – </a:t>
                      </a:r>
                      <a:r>
                        <a:rPr lang="en-ZA" sz="1400" b="1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Previously Regulation and Public Protection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13043498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C3A41C-608F-4C9A-9CA5-E9C0903D5782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16026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0D897E-B6DF-4AF9-A55E-D411BEC07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67" y="2420888"/>
            <a:ext cx="9721215" cy="1143000"/>
          </a:xfrm>
          <a:solidFill>
            <a:srgbClr val="E46C0A"/>
          </a:solidFill>
        </p:spPr>
        <p:txBody>
          <a:bodyPr>
            <a:normAutofit/>
          </a:bodyPr>
          <a:lstStyle/>
          <a:p>
            <a:pPr algn="ctr"/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PROGRAMME 1: ADMINISTRATION</a:t>
            </a:r>
            <a:endParaRPr lang="en-ZA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C3A41C-608F-4C9A-9CA5-E9C0903D5782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86736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34AADC-955E-492F-919A-E8B343A9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996A37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Output Indicators and Annual Targets for 2022/23</a:t>
            </a:r>
            <a:endParaRPr lang="en-ZA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B4C091EE-A6D0-43A7-8396-2CEE80FA71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97442961"/>
              </p:ext>
            </p:extLst>
          </p:nvPr>
        </p:nvGraphicFramePr>
        <p:xfrm>
          <a:off x="540069" y="1382369"/>
          <a:ext cx="9721848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2693">
                  <a:extLst>
                    <a:ext uri="{9D8B030D-6E8A-4147-A177-3AD203B41FA5}">
                      <a16:colId xmlns:a16="http://schemas.microsoft.com/office/drawing/2014/main" xmlns="" val="2829573319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xmlns="" val="3946183973"/>
                    </a:ext>
                  </a:extLst>
                </a:gridCol>
                <a:gridCol w="3708795">
                  <a:extLst>
                    <a:ext uri="{9D8B030D-6E8A-4147-A177-3AD203B41FA5}">
                      <a16:colId xmlns:a16="http://schemas.microsoft.com/office/drawing/2014/main" xmlns="" val="15754211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Outcome</a:t>
                      </a:r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Output Indicator</a:t>
                      </a:r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Annual Target</a:t>
                      </a:r>
                    </a:p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46C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7838000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ZA" sz="1600" dirty="0">
                          <a:latin typeface="Arial Narrow" panose="020B0606020202030204" pitchFamily="34" charset="0"/>
                        </a:rPr>
                        <a:t>Optimum Functioning CBE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1.1 Approved CBE’s Organisational design and structure.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Hundred percent of the CBE’s revised organisational structure action plan’s identified priorities implemented by 31 March 2023.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0268131"/>
                  </a:ext>
                </a:extLst>
              </a:tr>
              <a:tr h="579895">
                <a:tc vMerge="1">
                  <a:txBody>
                    <a:bodyPr/>
                    <a:lstStyle/>
                    <a:p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1.2 IT Strategy that includes </a:t>
                      </a:r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IoT and 4IR Initiatives Roadmap completed and</a:t>
                      </a:r>
                    </a:p>
                    <a:p>
                      <a:pPr marL="0" algn="l" defTabSz="914400" rtl="0" eaLnBrk="1" latinLnBrk="0" hangingPunct="1"/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implemented.</a:t>
                      </a:r>
                    </a:p>
                    <a:p>
                      <a:pPr marL="0" algn="l" defTabSz="914400" rtl="0" eaLnBrk="1" latinLnBrk="0" hangingPunct="1"/>
                      <a:endParaRPr lang="en-ZA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IT Strategy Plan that includes</a:t>
                      </a:r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IoT and 4IR Initiatives Roadmap completed and implemented by 31 March 2023.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37949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1.3 Number of CBE Brand </a:t>
                      </a:r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Awareness Campaigns conducted.</a:t>
                      </a:r>
                    </a:p>
                    <a:p>
                      <a:pPr marL="0" algn="l" defTabSz="914400" rtl="0" eaLnBrk="1" latinLnBrk="0" hangingPunct="1"/>
                      <a:endParaRPr lang="en-ZA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Four marketing communication activities to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raise the profile of the CBE </a:t>
                      </a:r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by 31 March 2023.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50002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1.4 Percentage increase of income generated.</a:t>
                      </a:r>
                    </a:p>
                    <a:p>
                      <a:endParaRPr lang="en-ZA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Increase the CBE’s revenue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by 1% of the grant and levies received by 31 March 2023.</a:t>
                      </a:r>
                      <a:endParaRPr lang="en-ZA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943893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C3A41C-608F-4C9A-9CA5-E9C0903D5782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69483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F828BF-B021-44B3-ACFE-6A005834A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67" y="2564904"/>
            <a:ext cx="9721215" cy="1143000"/>
          </a:xfrm>
          <a:solidFill>
            <a:srgbClr val="E46C0A"/>
          </a:solidFill>
        </p:spPr>
        <p:txBody>
          <a:bodyPr>
            <a:normAutofit/>
          </a:bodyPr>
          <a:lstStyle/>
          <a:p>
            <a:pPr algn="ctr"/>
            <a:r>
              <a:rPr lang="en-ZA" sz="3200" dirty="0">
                <a:solidFill>
                  <a:schemeClr val="tx1"/>
                </a:solidFill>
              </a:rPr>
              <a:t>PROGRAMME 2: EMPOWERMENT AND ECONOMIC DEVELOPMENT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C3A41C-608F-4C9A-9CA5-E9C0903D5782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78012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34AADC-955E-492F-919A-E8B343A9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996A37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Output Indicators and Annual Targets for 2022/23</a:t>
            </a:r>
            <a:endParaRPr lang="en-ZA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B4C091EE-A6D0-43A7-8396-2CEE80FA71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89515855"/>
              </p:ext>
            </p:extLst>
          </p:nvPr>
        </p:nvGraphicFramePr>
        <p:xfrm>
          <a:off x="540069" y="1382369"/>
          <a:ext cx="9721848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2693">
                  <a:extLst>
                    <a:ext uri="{9D8B030D-6E8A-4147-A177-3AD203B41FA5}">
                      <a16:colId xmlns:a16="http://schemas.microsoft.com/office/drawing/2014/main" xmlns="" val="2829573319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xmlns="" val="3946183973"/>
                    </a:ext>
                  </a:extLst>
                </a:gridCol>
                <a:gridCol w="3708795">
                  <a:extLst>
                    <a:ext uri="{9D8B030D-6E8A-4147-A177-3AD203B41FA5}">
                      <a16:colId xmlns:a16="http://schemas.microsoft.com/office/drawing/2014/main" xmlns="" val="15754211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Outcome</a:t>
                      </a:r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Output Indicator</a:t>
                      </a:r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Annual Target</a:t>
                      </a:r>
                    </a:p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46C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7838000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ZA" sz="1600" dirty="0">
                          <a:latin typeface="Arial Narrow" panose="020B0606020202030204" pitchFamily="34" charset="0"/>
                        </a:rPr>
                        <a:t>Transformed Built Environment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2.1 Number of programmes supporting women-owned professional practices in the delivery and maintenance of Built Environment infrastructure.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One CBE programme supporting women-owned professional practices in the delivery and maintenance of Built Environment infrastructure developed by 31 March 2023.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0268131"/>
                  </a:ext>
                </a:extLst>
              </a:tr>
              <a:tr h="579895">
                <a:tc vMerge="1">
                  <a:txBody>
                    <a:bodyPr/>
                    <a:lstStyle/>
                    <a:p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2.2 Number of programmes promoting the empowerment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of people with disabilities in </a:t>
                      </a:r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the Built Environment.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One CBE programme promoting the empowerment of people with disabilities in the Built Environment developed by 31 March 2023.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37949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2.3 Number of programmes promoting youth development in the Built Environment.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One CBE programme promoting youth involvement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and development in the Built </a:t>
                      </a:r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Environment by 31 March 2023.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50002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2.4 Number of sector collaborations on</a:t>
                      </a:r>
                    </a:p>
                    <a:p>
                      <a:pPr marL="0" algn="l" defTabSz="914400" rtl="0" eaLnBrk="1" latinLnBrk="0" hangingPunct="1"/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Transformation in the Built Environment.</a:t>
                      </a:r>
                    </a:p>
                    <a:p>
                      <a:pPr marL="0" algn="l" defTabSz="914400" rtl="0" eaLnBrk="1" latinLnBrk="0" hangingPunct="1"/>
                      <a:endParaRPr lang="en-ZA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Four stakeholder engagements hosted by the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CBE by 31 March 2023.</a:t>
                      </a:r>
                      <a:endParaRPr lang="en-ZA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943893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C3A41C-608F-4C9A-9CA5-E9C0903D5782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24370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72F732-10DB-40A8-AD19-AA575B5CE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147" y="2264536"/>
            <a:ext cx="9721215" cy="1143000"/>
          </a:xfrm>
          <a:solidFill>
            <a:srgbClr val="E46C0A"/>
          </a:solidFill>
        </p:spPr>
        <p:txBody>
          <a:bodyPr>
            <a:normAutofit/>
          </a:bodyPr>
          <a:lstStyle/>
          <a:p>
            <a:pPr algn="ctr"/>
            <a:r>
              <a:rPr lang="en-ZA" sz="3200" dirty="0">
                <a:solidFill>
                  <a:schemeClr val="tx1"/>
                </a:solidFill>
              </a:rPr>
              <a:t>PROGRAMME 3: PROFESSIONAL SKILLS AND CAPACITY DEVELOPMENT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C3A41C-608F-4C9A-9CA5-E9C0903D5782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52708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34AADC-955E-492F-919A-E8B343A9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996A37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Output Indicators and Annual Targets for 2022/23</a:t>
            </a:r>
            <a:endParaRPr lang="en-ZA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B4C091EE-A6D0-43A7-8396-2CEE80FA71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43436246"/>
              </p:ext>
            </p:extLst>
          </p:nvPr>
        </p:nvGraphicFramePr>
        <p:xfrm>
          <a:off x="540069" y="1382369"/>
          <a:ext cx="9721848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2693">
                  <a:extLst>
                    <a:ext uri="{9D8B030D-6E8A-4147-A177-3AD203B41FA5}">
                      <a16:colId xmlns:a16="http://schemas.microsoft.com/office/drawing/2014/main" xmlns="" val="2829573319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xmlns="" val="3946183973"/>
                    </a:ext>
                  </a:extLst>
                </a:gridCol>
                <a:gridCol w="3708795">
                  <a:extLst>
                    <a:ext uri="{9D8B030D-6E8A-4147-A177-3AD203B41FA5}">
                      <a16:colId xmlns:a16="http://schemas.microsoft.com/office/drawing/2014/main" xmlns="" val="15754211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Outcome</a:t>
                      </a:r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Output Indicator</a:t>
                      </a:r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Annual Target</a:t>
                      </a:r>
                    </a:p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46C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7838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ZA" sz="1600" dirty="0">
                          <a:latin typeface="Arial Narrow" panose="020B0606020202030204" pitchFamily="34" charset="0"/>
                        </a:rPr>
                        <a:t>Skilled Built Environment Professionals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3.1 Number of districts (per </a:t>
                      </a:r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DDM) supported through monitoring the implementation of the Built Environment</a:t>
                      </a:r>
                    </a:p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Structured Candidacy Programme.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Forty-four districts identified in the District Development Model (DDM) supported through monitoring the implementation of the BE Structured Candidacy Programme by 31 March 2023.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0268131"/>
                  </a:ext>
                </a:extLst>
              </a:tr>
              <a:tr h="579895">
                <a:tc vMerge="1">
                  <a:txBody>
                    <a:bodyPr/>
                    <a:lstStyle/>
                    <a:p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3.2 Number of placements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facilitated for BE students for </a:t>
                      </a:r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work integrated learning.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Facilitate and report on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the placement of 400 Built </a:t>
                      </a:r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Environment students from seven Universities of Technology in workplaces for</a:t>
                      </a:r>
                    </a:p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work integrated learning by 31 March 2023.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37949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3.3 Approved reskilling programmes for BE professionals and candidates</a:t>
                      </a:r>
                    </a:p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appointed by the State.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Approved programmes established for BE professionals and candidates for implementation by the National School of Government by 31 March 2023.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5000249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C3A41C-608F-4C9A-9CA5-E9C0903D5782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21822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Purpose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CBE Mandate</a:t>
            </a:r>
          </a:p>
          <a:p>
            <a:pPr marL="342900" indent="-342900" algn="just" defTabSz="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prstClr val="black"/>
                </a:solidFill>
              </a:rPr>
              <a:t>Vision and mission statements</a:t>
            </a:r>
          </a:p>
          <a:p>
            <a:pPr marL="342900" indent="-342900" algn="just" defTabSz="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prstClr val="black"/>
                </a:solidFill>
              </a:rPr>
              <a:t>Who is CBE</a:t>
            </a:r>
          </a:p>
          <a:p>
            <a:pPr marL="342900" indent="-342900" algn="just" defTabSz="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prstClr val="black"/>
                </a:solidFill>
              </a:rPr>
              <a:t>List of Council for the Built Environment Professions</a:t>
            </a:r>
          </a:p>
          <a:p>
            <a:pPr marL="342900" indent="-342900" algn="just" defTabSz="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ZA" dirty="0">
                <a:solidFill>
                  <a:prstClr val="black"/>
                </a:solidFill>
              </a:rPr>
              <a:t>Alignment with DPWI, NDP Priorities and NDPIP Outcomes</a:t>
            </a:r>
          </a:p>
          <a:p>
            <a:pPr marL="342900" indent="-342900" algn="just" defTabSz="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ZA" dirty="0">
                <a:solidFill>
                  <a:prstClr val="black"/>
                </a:solidFill>
              </a:rPr>
              <a:t>CBE Medium-Term Priority Areas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CBE’s </a:t>
            </a:r>
            <a:r>
              <a:rPr lang="en-US" dirty="0">
                <a:solidFill>
                  <a:prstClr val="black"/>
                </a:solidFill>
              </a:rPr>
              <a:t>Programmes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indent="-342900" algn="just" defTabSz="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ZA" dirty="0">
                <a:solidFill>
                  <a:prstClr val="black"/>
                </a:solidFill>
              </a:rPr>
              <a:t>2022/23 Annual Performance Targets</a:t>
            </a:r>
          </a:p>
          <a:p>
            <a:pPr marL="342900" indent="-342900" algn="just" defTabSz="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</a:rPr>
              <a:t>Medium-Term Expenditure Estimates</a:t>
            </a:r>
          </a:p>
          <a:p>
            <a:pPr algn="just" defTabSz="457200">
              <a:lnSpc>
                <a:spcPct val="150000"/>
              </a:lnSpc>
              <a:spcBef>
                <a:spcPts val="0"/>
              </a:spcBef>
              <a:defRPr/>
            </a:pPr>
            <a:endParaRPr lang="en-ZA" dirty="0">
              <a:solidFill>
                <a:prstClr val="black"/>
              </a:solidFill>
            </a:endParaRPr>
          </a:p>
          <a:p>
            <a:pPr marR="0" lvl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sng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C3A41C-608F-4C9A-9CA5-E9C0903D578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78591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938551-5E7A-4CF3-B5C0-ADBFF3D4C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155" y="2286000"/>
            <a:ext cx="9721215" cy="1143000"/>
          </a:xfrm>
          <a:solidFill>
            <a:srgbClr val="E46C0A"/>
          </a:solidFill>
        </p:spPr>
        <p:txBody>
          <a:bodyPr>
            <a:normAutofit/>
          </a:bodyPr>
          <a:lstStyle/>
          <a:p>
            <a:pPr algn="ctr"/>
            <a:r>
              <a:rPr lang="en-ZA" sz="3200" dirty="0">
                <a:solidFill>
                  <a:schemeClr val="tx1"/>
                </a:solidFill>
              </a:rPr>
              <a:t>PROGRAMME 4: RESEARCH AND KNOWLEDGE MANAGEMENT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C3A41C-608F-4C9A-9CA5-E9C0903D5782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78601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34AADC-955E-492F-919A-E8B343A9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996A37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Output Indicators and Annual Targets for 2022/23</a:t>
            </a:r>
            <a:endParaRPr lang="en-ZA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B4C091EE-A6D0-43A7-8396-2CEE80FA71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33463710"/>
              </p:ext>
            </p:extLst>
          </p:nvPr>
        </p:nvGraphicFramePr>
        <p:xfrm>
          <a:off x="540069" y="1382369"/>
          <a:ext cx="9721848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2693">
                  <a:extLst>
                    <a:ext uri="{9D8B030D-6E8A-4147-A177-3AD203B41FA5}">
                      <a16:colId xmlns:a16="http://schemas.microsoft.com/office/drawing/2014/main" xmlns="" val="2829573319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xmlns="" val="3946183973"/>
                    </a:ext>
                  </a:extLst>
                </a:gridCol>
                <a:gridCol w="3708795">
                  <a:extLst>
                    <a:ext uri="{9D8B030D-6E8A-4147-A177-3AD203B41FA5}">
                      <a16:colId xmlns:a16="http://schemas.microsoft.com/office/drawing/2014/main" xmlns="" val="15754211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Outcome</a:t>
                      </a:r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Output Indicator</a:t>
                      </a:r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Annual Target</a:t>
                      </a:r>
                    </a:p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46C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7838000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Informed decision making</a:t>
                      </a:r>
                    </a:p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that impacts the current</a:t>
                      </a:r>
                    </a:p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and future operational</a:t>
                      </a:r>
                    </a:p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requirements of the industry</a:t>
                      </a:r>
                      <a:r>
                        <a:rPr lang="en-ZA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4.1 Number of research reports on issues impacting transformation in the BE</a:t>
                      </a:r>
                    </a:p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Professions.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One research report on the </a:t>
                      </a:r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assessment of BE Candidacy Programmes within public</a:t>
                      </a:r>
                    </a:p>
                    <a:p>
                      <a:pPr marL="0" algn="l" defTabSz="914400" rtl="0" eaLnBrk="1" latinLnBrk="0" hangingPunct="1"/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sector institutions produced by 31 March 2023.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0268131"/>
                  </a:ext>
                </a:extLst>
              </a:tr>
              <a:tr h="579895">
                <a:tc vMerge="1">
                  <a:txBody>
                    <a:bodyPr/>
                    <a:lstStyle/>
                    <a:p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One research report analysing the implementation of legislation and policies</a:t>
                      </a:r>
                    </a:p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impacting the Built Environment produced by</a:t>
                      </a:r>
                    </a:p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31 March 2023.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37949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4.2 Number of Built Environment publications developed.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Three Built Environment publications developed by 31 March 2023.</a:t>
                      </a:r>
                    </a:p>
                    <a:p>
                      <a:endParaRPr lang="en-ZA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50002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4.3 Number of advisory briefs </a:t>
                      </a:r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developed and submitted to relevant stakeholders.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Two advisory briefs developed and submitted to</a:t>
                      </a:r>
                    </a:p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relevant stakeholders by 31 March 2023.</a:t>
                      </a:r>
                    </a:p>
                    <a:p>
                      <a:endParaRPr lang="en-ZA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184019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C3A41C-608F-4C9A-9CA5-E9C0903D5782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537353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9178A8-36FF-4FD8-B0E7-70D27DB97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147" y="2420888"/>
            <a:ext cx="9721215" cy="1143000"/>
          </a:xfrm>
          <a:solidFill>
            <a:srgbClr val="E46C0A"/>
          </a:solidFill>
        </p:spPr>
        <p:txBody>
          <a:bodyPr>
            <a:normAutofit/>
          </a:bodyPr>
          <a:lstStyle/>
          <a:p>
            <a:pPr algn="ctr"/>
            <a:r>
              <a:rPr lang="en-ZA" sz="3200" dirty="0">
                <a:solidFill>
                  <a:schemeClr val="tx1"/>
                </a:solidFill>
              </a:rPr>
              <a:t>PROGRAMME 5: PUBLIC PROTECTION, POLICY AND LEGISLATION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C3A41C-608F-4C9A-9CA5-E9C0903D5782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041253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34AADC-955E-492F-919A-E8B343A9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996A37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Output Indicators and Annual Targets for 2022/23</a:t>
            </a:r>
            <a:endParaRPr lang="en-ZA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B4C091EE-A6D0-43A7-8396-2CEE80FA71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70847996"/>
              </p:ext>
            </p:extLst>
          </p:nvPr>
        </p:nvGraphicFramePr>
        <p:xfrm>
          <a:off x="540069" y="1382369"/>
          <a:ext cx="9721848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2693">
                  <a:extLst>
                    <a:ext uri="{9D8B030D-6E8A-4147-A177-3AD203B41FA5}">
                      <a16:colId xmlns:a16="http://schemas.microsoft.com/office/drawing/2014/main" xmlns="" val="2829573319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xmlns="" val="3946183973"/>
                    </a:ext>
                  </a:extLst>
                </a:gridCol>
                <a:gridCol w="3708795">
                  <a:extLst>
                    <a:ext uri="{9D8B030D-6E8A-4147-A177-3AD203B41FA5}">
                      <a16:colId xmlns:a16="http://schemas.microsoft.com/office/drawing/2014/main" xmlns="" val="15754211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Outcome</a:t>
                      </a:r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Output Indicator</a:t>
                      </a:r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Annual Target</a:t>
                      </a:r>
                    </a:p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46C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7838000"/>
                  </a:ext>
                </a:extLst>
              </a:tr>
              <a:tr h="950735">
                <a:tc rowSpan="3">
                  <a:txBody>
                    <a:bodyPr/>
                    <a:lstStyle/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Promote and protect</a:t>
                      </a:r>
                    </a:p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public interest in the Built</a:t>
                      </a:r>
                    </a:p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Environment.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5.1 Number of compliance reports on relevant BE legislation and policies.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One report on the state of </a:t>
                      </a:r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compliance with Construction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Health and Safety within the</a:t>
                      </a:r>
                    </a:p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Built Environment sector produced by 31 March 2023.</a:t>
                      </a:r>
                    </a:p>
                    <a:p>
                      <a:endParaRPr lang="en-ZA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02681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ZA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5.2 Percentage of lodged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appeals finalised within the statutory 60 days from the </a:t>
                      </a:r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date of lodgement.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Hundred percent of lodged appeals finalised within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the statutory 60 days from </a:t>
                      </a:r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the date of lodgement by 31 March 2023.</a:t>
                      </a:r>
                    </a:p>
                    <a:p>
                      <a:endParaRPr lang="en-ZA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50002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5.3 Percentage of complaints received from the public finalised.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Hundred percent of complaints received from the public finalised by 31 March 2023.</a:t>
                      </a:r>
                    </a:p>
                    <a:p>
                      <a:endParaRPr lang="en-ZA" sz="16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184019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C3A41C-608F-4C9A-9CA5-E9C0903D5782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075210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94A4D7-D269-4AD5-A97D-DBF142A01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155" y="2420888"/>
            <a:ext cx="9721215" cy="1143000"/>
          </a:xfrm>
          <a:solidFill>
            <a:srgbClr val="E46C0A"/>
          </a:solidFill>
        </p:spPr>
        <p:txBody>
          <a:bodyPr>
            <a:normAutofit/>
          </a:bodyPr>
          <a:lstStyle/>
          <a:p>
            <a:pPr algn="ctr"/>
            <a:r>
              <a:rPr lang="en-ZA" sz="3200" b="1" dirty="0">
                <a:solidFill>
                  <a:schemeClr val="tx1"/>
                </a:solidFill>
              </a:rPr>
              <a:t>MEDIUM-TERM EXPENDITURE FRAMEWORK ESTIMATES</a:t>
            </a:r>
            <a:endParaRPr lang="en-ZA" sz="32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C3A41C-608F-4C9A-9CA5-E9C0903D5782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976011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xmlns="" id="{AD6A63FB-88EC-434A-A5E1-B7C5F91694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02586873"/>
              </p:ext>
            </p:extLst>
          </p:nvPr>
        </p:nvGraphicFramePr>
        <p:xfrm>
          <a:off x="648147" y="836712"/>
          <a:ext cx="9793086" cy="4842524"/>
        </p:xfrm>
        <a:graphic>
          <a:graphicData uri="http://schemas.openxmlformats.org/drawingml/2006/table">
            <a:tbl>
              <a:tblPr firstRow="1" firstCol="1" bandRow="1"/>
              <a:tblGrid>
                <a:gridCol w="14164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00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700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44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7004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7004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6695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0691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8546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85466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1014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57008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</a:tblGrid>
              <a:tr h="1008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Programme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Audited Outcome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Audited Outcome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Audited Outcome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Approved budget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Average</a:t>
                      </a:r>
                      <a:br>
                        <a:rPr lang="en-ZA" sz="12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ZA" sz="1200" b="1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growth rate </a:t>
                      </a: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ZA" sz="12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(%)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Expenditure</a:t>
                      </a: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n-ZA" sz="12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total:</a:t>
                      </a:r>
                      <a:br>
                        <a:rPr lang="en-ZA" sz="12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Average (%)</a:t>
                      </a:r>
                      <a:br>
                        <a:rPr lang="en-ZA" sz="12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en-ZA" sz="1200" b="1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Medium-Term Estimates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1755" marR="7175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Average</a:t>
                      </a:r>
                      <a:br>
                        <a:rPr lang="en-ZA" sz="12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growth rate </a:t>
                      </a:r>
                      <a:r>
                        <a:rPr lang="en-ZA" sz="1200" b="1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(%)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Expenditure/</a:t>
                      </a:r>
                      <a:br>
                        <a:rPr lang="en-ZA" sz="12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ZA" sz="12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total:</a:t>
                      </a:r>
                      <a:br>
                        <a:rPr lang="en-ZA" sz="12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ZA" sz="1200" b="1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Average (%)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16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 thousand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2018/19</a:t>
                      </a: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2019/20</a:t>
                      </a: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2020/21</a:t>
                      </a: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2021/22</a:t>
                      </a: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2018/19-2021/22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2022/23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2023/24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2024/25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2021/22-2024/25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2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Programme 1: Administration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45 871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48 851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50 389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50 787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Calibri" panose="020F0502020204030204" pitchFamily="34" charset="0"/>
                        </a:rPr>
                        <a:t>3.5%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Calibri" panose="020F0502020204030204" pitchFamily="34" charset="0"/>
                        </a:rPr>
                        <a:t>  87.1%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Calibri" panose="020F0502020204030204" pitchFamily="34" charset="0"/>
                        </a:rPr>
                        <a:t>49 608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Calibri" panose="020F0502020204030204" pitchFamily="34" charset="0"/>
                        </a:rPr>
                        <a:t>50 620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Calibri" panose="020F0502020204030204" pitchFamily="34" charset="0"/>
                        </a:rPr>
                        <a:t>52 791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Calibri" panose="020F0502020204030204" pitchFamily="34" charset="0"/>
                        </a:rPr>
                        <a:t>1.3%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Calibri" panose="020F0502020204030204" pitchFamily="34" charset="0"/>
                        </a:rPr>
                        <a:t>86.5%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0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ZA" sz="10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Programme 2: Empowerment and Economic Development </a:t>
                      </a:r>
                      <a:r>
                        <a:rPr lang="en-ZA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(Previously Transformation)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7 934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10 684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49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2 016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-36.7%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Calibri" panose="020F0502020204030204" pitchFamily="34" charset="0"/>
                        </a:rPr>
                        <a:t>8.9%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Calibri" panose="020F0502020204030204" pitchFamily="34" charset="0"/>
                        </a:rPr>
                        <a:t>2 101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Calibri" panose="020F0502020204030204" pitchFamily="34" charset="0"/>
                        </a:rPr>
                        <a:t>1 495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Calibri" panose="020F0502020204030204" pitchFamily="34" charset="0"/>
                        </a:rPr>
                        <a:t>1 600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-7.4%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>
                          <a:latin typeface="Arial Narrow" panose="020B0606020202030204" pitchFamily="34" charset="0"/>
                        </a:rPr>
                        <a:t>3.1%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88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Programme 3: Professional Skills  and Capacity Development  </a:t>
                      </a:r>
                      <a:r>
                        <a:rPr lang="en-ZA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(Previously Skills Capacity)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272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346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1 164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2 708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115.1%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Calibri" panose="020F0502020204030204" pitchFamily="34" charset="0"/>
                        </a:rPr>
                        <a:t>2.0%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Calibri" panose="020F0502020204030204" pitchFamily="34" charset="0"/>
                        </a:rPr>
                        <a:t>3 823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Calibri" panose="020F0502020204030204" pitchFamily="34" charset="0"/>
                        </a:rPr>
                        <a:t>3 743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Calibri" panose="020F0502020204030204" pitchFamily="34" charset="0"/>
                        </a:rPr>
                        <a:t>4 007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14.0%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>
                          <a:latin typeface="Arial Narrow" panose="020B0606020202030204" pitchFamily="34" charset="0"/>
                        </a:rPr>
                        <a:t>6.0%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88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Programme 4 : Research and Knowledge Management </a:t>
                      </a:r>
                      <a:r>
                        <a:rPr lang="en-ZA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(Previously Research and Advisory</a:t>
                      </a:r>
                      <a:r>
                        <a:rPr lang="en-ZA" sz="1000" baseline="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r>
                        <a:rPr lang="en-ZA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917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951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615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-12.5%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Calibri" panose="020F0502020204030204" pitchFamily="34" charset="0"/>
                        </a:rPr>
                        <a:t>1.1%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Calibri" panose="020F0502020204030204" pitchFamily="34" charset="0"/>
                        </a:rPr>
                        <a:t>641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Calibri" panose="020F0502020204030204" pitchFamily="34" charset="0"/>
                        </a:rPr>
                        <a:t>670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Calibri" panose="020F0502020204030204" pitchFamily="34" charset="0"/>
                        </a:rPr>
                        <a:t>665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>
                          <a:latin typeface="Arial Narrow" panose="020B0606020202030204" pitchFamily="34" charset="0"/>
                        </a:rPr>
                        <a:t>1.1%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84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ZA" sz="10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Programme 5 : Public Protection, Policy and Legislation </a:t>
                      </a:r>
                      <a:r>
                        <a:rPr lang="en-ZA" sz="1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(Previously Regulation and Public Protection)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167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652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1 172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91.5%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Calibri" panose="020F0502020204030204" pitchFamily="34" charset="0"/>
                        </a:rPr>
                        <a:t>0.9%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Calibri" panose="020F0502020204030204" pitchFamily="34" charset="0"/>
                        </a:rPr>
                        <a:t>2 222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Calibri" panose="020F0502020204030204" pitchFamily="34" charset="0"/>
                        </a:rPr>
                        <a:t>2 203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Calibri" panose="020F0502020204030204" pitchFamily="34" charset="0"/>
                        </a:rPr>
                        <a:t>2 250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24.3%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400" dirty="0">
                          <a:latin typeface="Arial Narrow" panose="020B0606020202030204" pitchFamily="34" charset="0"/>
                        </a:rPr>
                        <a:t>3.3%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88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</a:t>
                      </a:r>
                      <a:r>
                        <a:rPr lang="en-ZA" sz="1400" b="1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Expense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55  161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60 869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52 268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57 298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Calibri" panose="020F0502020204030204" pitchFamily="34" charset="0"/>
                        </a:rPr>
                        <a:t>1.3%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Calibri" panose="020F0502020204030204" pitchFamily="34" charset="0"/>
                        </a:rPr>
                        <a:t>100.0%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Calibri" panose="020F0502020204030204" pitchFamily="34" charset="0"/>
                        </a:rPr>
                        <a:t>58 395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Calibri" panose="020F0502020204030204" pitchFamily="34" charset="0"/>
                        </a:rPr>
                        <a:t>58 731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Calibri" panose="020F0502020204030204" pitchFamily="34" charset="0"/>
                        </a:rPr>
                        <a:t>61 313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Calibri" panose="020F0502020204030204" pitchFamily="34" charset="0"/>
                        </a:rPr>
                        <a:t>2.3%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Calibri" panose="020F0502020204030204" pitchFamily="34" charset="0"/>
                        </a:rPr>
                        <a:t>100.0%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7901" marR="67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C3A41C-608F-4C9A-9CA5-E9C0903D5782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74252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20204" y="3786145"/>
            <a:ext cx="7560945" cy="2235143"/>
          </a:xfrm>
        </p:spPr>
        <p:txBody>
          <a:bodyPr/>
          <a:lstStyle/>
          <a:p>
            <a:r>
              <a:rPr lang="en-US" sz="4400" b="1" dirty="0">
                <a:solidFill>
                  <a:srgbClr val="996600"/>
                </a:solidFill>
                <a:latin typeface="Myriad Pro" pitchFamily="34" charset="0"/>
              </a:rPr>
              <a:t>THANK YOU</a:t>
            </a:r>
            <a:endParaRPr lang="en-GB" sz="4400" b="1" dirty="0">
              <a:solidFill>
                <a:srgbClr val="996600"/>
              </a:solidFill>
              <a:latin typeface="Myriad Pro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BBAC-3F5A-428C-B270-2B62248C9DFE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89234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present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the CBE Annual Performance Plan (APP) 2022/23 financial year.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C3A41C-608F-4C9A-9CA5-E9C0903D578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62073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alt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WHO IS THE CBE?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The Council for the Built Environment (CBE) is a statutory body established under the Council for the Built Environment Act 43 of 2000. It is an </a:t>
            </a:r>
            <a:r>
              <a:rPr lang="en-US" altLang="en-US" sz="2000" b="1" dirty="0">
                <a:solidFill>
                  <a:schemeClr val="tx1"/>
                </a:solidFill>
              </a:rPr>
              <a:t>overarching body that coordinates</a:t>
            </a:r>
            <a:r>
              <a:rPr lang="en-US" altLang="en-US" sz="2000" dirty="0">
                <a:solidFill>
                  <a:schemeClr val="tx1"/>
                </a:solidFill>
              </a:rPr>
              <a:t> the following six Councils for the Built Environment Professions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(</a:t>
            </a:r>
            <a:r>
              <a:rPr lang="en-US" altLang="en-US" sz="2000" b="1" dirty="0">
                <a:solidFill>
                  <a:schemeClr val="tx1"/>
                </a:solidFill>
              </a:rPr>
              <a:t>Architecture, Landscape Architecture, Engineering, Property Valuation, Project and Construction Management, and Quantity Surveying</a:t>
            </a:r>
            <a:r>
              <a:rPr lang="en-US" altLang="en-US" sz="2000" dirty="0">
                <a:solidFill>
                  <a:schemeClr val="tx1"/>
                </a:solidFill>
              </a:rPr>
              <a:t>)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 for the purpose of instilling good conduct within the professions, transforming the professions and advising the South African government on built environment-related issues. The CBE is a Schedule 3A Public Entity that reports to the Department of Public Works and Infrastructure</a:t>
            </a:r>
          </a:p>
          <a:p>
            <a:endParaRPr lang="en-GB" dirty="0"/>
          </a:p>
        </p:txBody>
      </p:sp>
      <p:pic>
        <p:nvPicPr>
          <p:cNvPr id="4" name="Picture 2" descr="Image result for COnstruction">
            <a:extLst>
              <a:ext uri="{FF2B5EF4-FFF2-40B4-BE49-F238E27FC236}">
                <a16:creationId xmlns:a16="http://schemas.microsoft.com/office/drawing/2014/main" xmlns="" id="{F0AA8BE9-2A97-4477-868F-89CBD019D3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8307" y="4293096"/>
            <a:ext cx="4836357" cy="18668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C3A41C-608F-4C9A-9CA5-E9C0903D578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62390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1224211" y="2420888"/>
            <a:ext cx="7988453" cy="3387088"/>
            <a:chOff x="581151" y="2780928"/>
            <a:chExt cx="7988453" cy="2595000"/>
          </a:xfrm>
        </p:grpSpPr>
        <p:grpSp>
          <p:nvGrpSpPr>
            <p:cNvPr id="2" name="Group 1"/>
            <p:cNvGrpSpPr/>
            <p:nvPr/>
          </p:nvGrpSpPr>
          <p:grpSpPr>
            <a:xfrm>
              <a:off x="581151" y="2780928"/>
              <a:ext cx="7988453" cy="2595000"/>
              <a:chOff x="581151" y="2780928"/>
              <a:chExt cx="7988453" cy="2595000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4012194" y="2780928"/>
                <a:ext cx="1162473" cy="1080120"/>
              </a:xfrm>
              <a:prstGeom prst="roundRect">
                <a:avLst/>
              </a:prstGeom>
              <a:solidFill>
                <a:schemeClr val="accent3"/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CBE</a:t>
                </a:r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4671405" y="4295808"/>
                <a:ext cx="1162473" cy="108012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/>
                  <a:t>SACQSP</a:t>
                </a:r>
              </a:p>
              <a:p>
                <a:pPr algn="ctr"/>
                <a:r>
                  <a:rPr lang="en-US" sz="1100" dirty="0"/>
                  <a:t>(Quantity Surveying)</a:t>
                </a:r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6041935" y="4295130"/>
                <a:ext cx="1162473" cy="108012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/>
                  <a:t>SACPCMP</a:t>
                </a:r>
              </a:p>
              <a:p>
                <a:pPr algn="ctr"/>
                <a:r>
                  <a:rPr lang="en-US" sz="1100" dirty="0"/>
                  <a:t>(Project &amp; Construction Management)</a:t>
                </a: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7407131" y="4295808"/>
                <a:ext cx="1162473" cy="108012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/>
                  <a:t>SACPVP</a:t>
                </a:r>
              </a:p>
              <a:p>
                <a:pPr algn="ctr"/>
                <a:r>
                  <a:rPr lang="en-US" sz="1100" dirty="0"/>
                  <a:t>(Property Valuation)</a:t>
                </a: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581151" y="4277713"/>
                <a:ext cx="1162473" cy="108012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/>
                  <a:t>ECSA</a:t>
                </a:r>
              </a:p>
              <a:p>
                <a:pPr algn="ctr"/>
                <a:r>
                  <a:rPr lang="en-US" sz="1100" dirty="0"/>
                  <a:t>(Engineering)</a:t>
                </a:r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1946347" y="4295130"/>
                <a:ext cx="1162473" cy="108012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/>
                  <a:t>SACLAP</a:t>
                </a:r>
              </a:p>
              <a:p>
                <a:pPr algn="ctr"/>
                <a:r>
                  <a:rPr lang="en-US" sz="1100" dirty="0"/>
                  <a:t>(Landscape Architecture)</a:t>
                </a: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3311543" y="4295130"/>
                <a:ext cx="1162473" cy="108012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/>
                  <a:t>SACAP</a:t>
                </a:r>
              </a:p>
              <a:p>
                <a:pPr algn="ctr"/>
                <a:r>
                  <a:rPr lang="en-US" sz="1100" dirty="0"/>
                  <a:t>(Architecture</a:t>
                </a:r>
                <a:r>
                  <a:rPr lang="en-US" sz="1400" dirty="0"/>
                  <a:t>)</a:t>
                </a:r>
              </a:p>
            </p:txBody>
          </p:sp>
        </p:grpSp>
        <p:cxnSp>
          <p:nvCxnSpPr>
            <p:cNvPr id="17" name="Elbow Connector 16"/>
            <p:cNvCxnSpPr>
              <a:stCxn id="7" idx="2"/>
              <a:endCxn id="12" idx="0"/>
            </p:cNvCxnSpPr>
            <p:nvPr/>
          </p:nvCxnSpPr>
          <p:spPr>
            <a:xfrm rot="5400000">
              <a:off x="2669578" y="2353859"/>
              <a:ext cx="416665" cy="3431043"/>
            </a:xfrm>
            <a:prstGeom prst="bentConnector3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7" idx="2"/>
              <a:endCxn id="11" idx="0"/>
            </p:cNvCxnSpPr>
            <p:nvPr/>
          </p:nvCxnSpPr>
          <p:spPr>
            <a:xfrm rot="16200000" flipH="1">
              <a:off x="6073519" y="2380959"/>
              <a:ext cx="434760" cy="3394937"/>
            </a:xfrm>
            <a:prstGeom prst="bentConnector3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7" idx="2"/>
              <a:endCxn id="13" idx="0"/>
            </p:cNvCxnSpPr>
            <p:nvPr/>
          </p:nvCxnSpPr>
          <p:spPr>
            <a:xfrm rot="5400000">
              <a:off x="3343467" y="3045166"/>
              <a:ext cx="434082" cy="2065847"/>
            </a:xfrm>
            <a:prstGeom prst="bentConnector3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>
              <a:stCxn id="7" idx="2"/>
              <a:endCxn id="10" idx="0"/>
            </p:cNvCxnSpPr>
            <p:nvPr/>
          </p:nvCxnSpPr>
          <p:spPr>
            <a:xfrm rot="16200000" flipH="1">
              <a:off x="5391260" y="3063218"/>
              <a:ext cx="434082" cy="2029741"/>
            </a:xfrm>
            <a:prstGeom prst="bentConnector3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lbow Connector 24"/>
            <p:cNvCxnSpPr>
              <a:stCxn id="7" idx="2"/>
              <a:endCxn id="8" idx="0"/>
            </p:cNvCxnSpPr>
            <p:nvPr/>
          </p:nvCxnSpPr>
          <p:spPr>
            <a:xfrm rot="16200000" flipH="1">
              <a:off x="4705656" y="3748822"/>
              <a:ext cx="434760" cy="659211"/>
            </a:xfrm>
            <a:prstGeom prst="bentConnector3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7" idx="2"/>
              <a:endCxn id="14" idx="0"/>
            </p:cNvCxnSpPr>
            <p:nvPr/>
          </p:nvCxnSpPr>
          <p:spPr>
            <a:xfrm rot="5400000">
              <a:off x="4026065" y="3727764"/>
              <a:ext cx="434082" cy="700651"/>
            </a:xfrm>
            <a:prstGeom prst="bentConnector3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CE2FA7BD-9B00-43F3-8D45-F24FDD6059DC}"/>
              </a:ext>
            </a:extLst>
          </p:cNvPr>
          <p:cNvSpPr txBox="1"/>
          <p:nvPr/>
        </p:nvSpPr>
        <p:spPr>
          <a:xfrm>
            <a:off x="936179" y="397158"/>
            <a:ext cx="921702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ZA" altLang="en-US" sz="4400" b="1" dirty="0">
                <a:solidFill>
                  <a:srgbClr val="996A3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COUNCIL FOR THE BUILT ENVIRONMENT PROFESSIONS</a:t>
            </a:r>
          </a:p>
          <a:p>
            <a:pPr algn="ctr">
              <a:spcBef>
                <a:spcPct val="0"/>
              </a:spcBef>
            </a:pPr>
            <a:endParaRPr lang="en-ZA" sz="4400" b="1" dirty="0">
              <a:solidFill>
                <a:srgbClr val="996A37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C3A41C-608F-4C9A-9CA5-E9C0903D578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17267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8604E1-8BB9-4E01-B84E-541529383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66" y="53752"/>
            <a:ext cx="9721215" cy="1143000"/>
          </a:xfrm>
        </p:spPr>
        <p:txBody>
          <a:bodyPr>
            <a:normAutofit/>
          </a:bodyPr>
          <a:lstStyle/>
          <a:p>
            <a:pPr algn="ctr"/>
            <a:r>
              <a:rPr lang="en-ZA" sz="3200" dirty="0"/>
              <a:t>CBE’S MANDATE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5E3C5EF-B003-4442-A6B0-0DAD6BC33B9E}"/>
              </a:ext>
            </a:extLst>
          </p:cNvPr>
          <p:cNvSpPr txBox="1"/>
          <p:nvPr/>
        </p:nvSpPr>
        <p:spPr>
          <a:xfrm>
            <a:off x="538594" y="804080"/>
            <a:ext cx="9613137" cy="7853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1"/>
                </a:solidFill>
                <a:latin typeface="+mn-lt"/>
                <a:cs typeface="Calibri" panose="020F0502020204030204" pitchFamily="34" charset="0"/>
              </a:rPr>
              <a:t>The central mandate of the Council for the Built Environment (CBE) is </a:t>
            </a:r>
            <a:r>
              <a:rPr lang="en-ZA" sz="1600" b="1" dirty="0">
                <a:solidFill>
                  <a:schemeClr val="accent1"/>
                </a:solidFill>
                <a:latin typeface="+mn-lt"/>
                <a:cs typeface="Calibri" panose="020F0502020204030204" pitchFamily="34" charset="0"/>
              </a:rPr>
              <a:t>the </a:t>
            </a:r>
            <a:r>
              <a:rPr lang="en-ZA" sz="1600" b="1" dirty="0">
                <a:solidFill>
                  <a:schemeClr val="accent1"/>
                </a:solidFill>
                <a:latin typeface="+mn-lt"/>
              </a:rPr>
              <a:t>transformation of the built environment sector.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xmlns="" id="{F94CBDB1-8732-4ED4-B1E1-C34A189592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948322791"/>
              </p:ext>
            </p:extLst>
          </p:nvPr>
        </p:nvGraphicFramePr>
        <p:xfrm>
          <a:off x="538594" y="908720"/>
          <a:ext cx="9613137" cy="5517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C3A41C-608F-4C9A-9CA5-E9C0903D578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48124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F11A3B-D96A-4A70-B0D3-4217EC4D6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3200" dirty="0"/>
              <a:t>VISION AND MISSION STATEMENTS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79361103-897E-47C8-91EA-284E825779B3}"/>
              </a:ext>
            </a:extLst>
          </p:cNvPr>
          <p:cNvGrpSpPr/>
          <p:nvPr/>
        </p:nvGrpSpPr>
        <p:grpSpPr>
          <a:xfrm>
            <a:off x="1008187" y="1563639"/>
            <a:ext cx="1594165" cy="1190806"/>
            <a:chOff x="1478524" y="1816587"/>
            <a:chExt cx="1934210" cy="1209040"/>
          </a:xfrm>
        </p:grpSpPr>
        <p:sp>
          <p:nvSpPr>
            <p:cNvPr id="9" name="object 9">
              <a:extLst>
                <a:ext uri="{FF2B5EF4-FFF2-40B4-BE49-F238E27FC236}">
                  <a16:creationId xmlns:a16="http://schemas.microsoft.com/office/drawing/2014/main" xmlns="" id="{1FBB6822-EA9B-4D98-90FD-01047A7C9E22}"/>
                </a:ext>
              </a:extLst>
            </p:cNvPr>
            <p:cNvSpPr/>
            <p:nvPr/>
          </p:nvSpPr>
          <p:spPr>
            <a:xfrm>
              <a:off x="1478524" y="1816587"/>
              <a:ext cx="1934210" cy="1209040"/>
            </a:xfrm>
            <a:custGeom>
              <a:avLst/>
              <a:gdLst/>
              <a:ahLst/>
              <a:cxnLst/>
              <a:rect l="l" t="t" r="r" b="b"/>
              <a:pathLst>
                <a:path w="1934210" h="1209039">
                  <a:moveTo>
                    <a:pt x="970033" y="0"/>
                  </a:moveTo>
                  <a:lnTo>
                    <a:pt x="922815" y="0"/>
                  </a:lnTo>
                  <a:lnTo>
                    <a:pt x="875495" y="2539"/>
                  </a:lnTo>
                  <a:lnTo>
                    <a:pt x="828167" y="7619"/>
                  </a:lnTo>
                  <a:lnTo>
                    <a:pt x="780928" y="13969"/>
                  </a:lnTo>
                  <a:lnTo>
                    <a:pt x="733874" y="22859"/>
                  </a:lnTo>
                  <a:lnTo>
                    <a:pt x="687101" y="34289"/>
                  </a:lnTo>
                  <a:lnTo>
                    <a:pt x="640704" y="48259"/>
                  </a:lnTo>
                  <a:lnTo>
                    <a:pt x="594780" y="64769"/>
                  </a:lnTo>
                  <a:lnTo>
                    <a:pt x="549424" y="82549"/>
                  </a:lnTo>
                  <a:lnTo>
                    <a:pt x="504732" y="101599"/>
                  </a:lnTo>
                  <a:lnTo>
                    <a:pt x="460801" y="123189"/>
                  </a:lnTo>
                  <a:lnTo>
                    <a:pt x="417725" y="147319"/>
                  </a:lnTo>
                  <a:lnTo>
                    <a:pt x="375600" y="172719"/>
                  </a:lnTo>
                  <a:lnTo>
                    <a:pt x="334524" y="200659"/>
                  </a:lnTo>
                  <a:lnTo>
                    <a:pt x="294591" y="229869"/>
                  </a:lnTo>
                  <a:lnTo>
                    <a:pt x="255897" y="260349"/>
                  </a:lnTo>
                  <a:lnTo>
                    <a:pt x="218539" y="293369"/>
                  </a:lnTo>
                  <a:lnTo>
                    <a:pt x="182611" y="327659"/>
                  </a:lnTo>
                  <a:lnTo>
                    <a:pt x="148210" y="363219"/>
                  </a:lnTo>
                  <a:lnTo>
                    <a:pt x="115433" y="401319"/>
                  </a:lnTo>
                  <a:lnTo>
                    <a:pt x="84374" y="439419"/>
                  </a:lnTo>
                  <a:lnTo>
                    <a:pt x="55129" y="480059"/>
                  </a:lnTo>
                  <a:lnTo>
                    <a:pt x="27795" y="521969"/>
                  </a:lnTo>
                  <a:lnTo>
                    <a:pt x="6449" y="566419"/>
                  </a:lnTo>
                  <a:lnTo>
                    <a:pt x="0" y="607059"/>
                  </a:lnTo>
                  <a:lnTo>
                    <a:pt x="7730" y="647699"/>
                  </a:lnTo>
                  <a:lnTo>
                    <a:pt x="28925" y="689609"/>
                  </a:lnTo>
                  <a:lnTo>
                    <a:pt x="54447" y="728979"/>
                  </a:lnTo>
                  <a:lnTo>
                    <a:pt x="81237" y="767079"/>
                  </a:lnTo>
                  <a:lnTo>
                    <a:pt x="109244" y="803909"/>
                  </a:lnTo>
                  <a:lnTo>
                    <a:pt x="138417" y="838199"/>
                  </a:lnTo>
                  <a:lnTo>
                    <a:pt x="168704" y="871219"/>
                  </a:lnTo>
                  <a:lnTo>
                    <a:pt x="200055" y="902969"/>
                  </a:lnTo>
                  <a:lnTo>
                    <a:pt x="232419" y="933449"/>
                  </a:lnTo>
                  <a:lnTo>
                    <a:pt x="265744" y="962659"/>
                  </a:lnTo>
                  <a:lnTo>
                    <a:pt x="299980" y="989329"/>
                  </a:lnTo>
                  <a:lnTo>
                    <a:pt x="335076" y="1014729"/>
                  </a:lnTo>
                  <a:lnTo>
                    <a:pt x="370980" y="1038859"/>
                  </a:lnTo>
                  <a:lnTo>
                    <a:pt x="407642" y="1060449"/>
                  </a:lnTo>
                  <a:lnTo>
                    <a:pt x="445011" y="1082039"/>
                  </a:lnTo>
                  <a:lnTo>
                    <a:pt x="483035" y="1101089"/>
                  </a:lnTo>
                  <a:lnTo>
                    <a:pt x="521664" y="1118870"/>
                  </a:lnTo>
                  <a:lnTo>
                    <a:pt x="600531" y="1149349"/>
                  </a:lnTo>
                  <a:lnTo>
                    <a:pt x="640668" y="1162049"/>
                  </a:lnTo>
                  <a:lnTo>
                    <a:pt x="681205" y="1173480"/>
                  </a:lnTo>
                  <a:lnTo>
                    <a:pt x="722091" y="1183639"/>
                  </a:lnTo>
                  <a:lnTo>
                    <a:pt x="763276" y="1191259"/>
                  </a:lnTo>
                  <a:lnTo>
                    <a:pt x="846337" y="1203959"/>
                  </a:lnTo>
                  <a:lnTo>
                    <a:pt x="929980" y="1209039"/>
                  </a:lnTo>
                  <a:lnTo>
                    <a:pt x="1013797" y="1209039"/>
                  </a:lnTo>
                  <a:lnTo>
                    <a:pt x="1055643" y="1206499"/>
                  </a:lnTo>
                  <a:lnTo>
                    <a:pt x="1138954" y="1196339"/>
                  </a:lnTo>
                  <a:lnTo>
                    <a:pt x="1180318" y="1188720"/>
                  </a:lnTo>
                  <a:lnTo>
                    <a:pt x="1221419" y="1179830"/>
                  </a:lnTo>
                  <a:lnTo>
                    <a:pt x="1262207" y="1169670"/>
                  </a:lnTo>
                  <a:lnTo>
                    <a:pt x="1302629" y="1158239"/>
                  </a:lnTo>
                  <a:lnTo>
                    <a:pt x="1342636" y="1144270"/>
                  </a:lnTo>
                  <a:lnTo>
                    <a:pt x="1382176" y="1129030"/>
                  </a:lnTo>
                  <a:lnTo>
                    <a:pt x="1421199" y="1112520"/>
                  </a:lnTo>
                  <a:lnTo>
                    <a:pt x="1451412" y="1098549"/>
                  </a:lnTo>
                  <a:lnTo>
                    <a:pt x="971189" y="1098549"/>
                  </a:lnTo>
                  <a:lnTo>
                    <a:pt x="923306" y="1096009"/>
                  </a:lnTo>
                  <a:lnTo>
                    <a:pt x="876955" y="1089659"/>
                  </a:lnTo>
                  <a:lnTo>
                    <a:pt x="832314" y="1079499"/>
                  </a:lnTo>
                  <a:lnTo>
                    <a:pt x="789560" y="1065530"/>
                  </a:lnTo>
                  <a:lnTo>
                    <a:pt x="748870" y="1047749"/>
                  </a:lnTo>
                  <a:lnTo>
                    <a:pt x="710419" y="1026159"/>
                  </a:lnTo>
                  <a:lnTo>
                    <a:pt x="674386" y="1002029"/>
                  </a:lnTo>
                  <a:lnTo>
                    <a:pt x="662226" y="991869"/>
                  </a:lnTo>
                  <a:lnTo>
                    <a:pt x="513113" y="991869"/>
                  </a:lnTo>
                  <a:lnTo>
                    <a:pt x="466107" y="969009"/>
                  </a:lnTo>
                  <a:lnTo>
                    <a:pt x="423143" y="943609"/>
                  </a:lnTo>
                  <a:lnTo>
                    <a:pt x="383250" y="915669"/>
                  </a:lnTo>
                  <a:lnTo>
                    <a:pt x="345460" y="886459"/>
                  </a:lnTo>
                  <a:lnTo>
                    <a:pt x="303939" y="849629"/>
                  </a:lnTo>
                  <a:lnTo>
                    <a:pt x="264480" y="812799"/>
                  </a:lnTo>
                  <a:lnTo>
                    <a:pt x="227176" y="772159"/>
                  </a:lnTo>
                  <a:lnTo>
                    <a:pt x="192121" y="730249"/>
                  </a:lnTo>
                  <a:lnTo>
                    <a:pt x="159412" y="687069"/>
                  </a:lnTo>
                  <a:lnTo>
                    <a:pt x="129141" y="641349"/>
                  </a:lnTo>
                  <a:lnTo>
                    <a:pt x="116919" y="609599"/>
                  </a:lnTo>
                  <a:lnTo>
                    <a:pt x="118088" y="593089"/>
                  </a:lnTo>
                  <a:lnTo>
                    <a:pt x="147979" y="537209"/>
                  </a:lnTo>
                  <a:lnTo>
                    <a:pt x="175576" y="499109"/>
                  </a:lnTo>
                  <a:lnTo>
                    <a:pt x="207258" y="459739"/>
                  </a:lnTo>
                  <a:lnTo>
                    <a:pt x="242403" y="420369"/>
                  </a:lnTo>
                  <a:lnTo>
                    <a:pt x="280389" y="383539"/>
                  </a:lnTo>
                  <a:lnTo>
                    <a:pt x="320594" y="346709"/>
                  </a:lnTo>
                  <a:lnTo>
                    <a:pt x="362396" y="312419"/>
                  </a:lnTo>
                  <a:lnTo>
                    <a:pt x="405172" y="281939"/>
                  </a:lnTo>
                  <a:lnTo>
                    <a:pt x="448301" y="253999"/>
                  </a:lnTo>
                  <a:lnTo>
                    <a:pt x="491161" y="228599"/>
                  </a:lnTo>
                  <a:lnTo>
                    <a:pt x="533128" y="209549"/>
                  </a:lnTo>
                  <a:lnTo>
                    <a:pt x="695260" y="209549"/>
                  </a:lnTo>
                  <a:lnTo>
                    <a:pt x="711499" y="198119"/>
                  </a:lnTo>
                  <a:lnTo>
                    <a:pt x="749966" y="176529"/>
                  </a:lnTo>
                  <a:lnTo>
                    <a:pt x="790634" y="158749"/>
                  </a:lnTo>
                  <a:lnTo>
                    <a:pt x="833319" y="143509"/>
                  </a:lnTo>
                  <a:lnTo>
                    <a:pt x="877839" y="133349"/>
                  </a:lnTo>
                  <a:lnTo>
                    <a:pt x="924008" y="126999"/>
                  </a:lnTo>
                  <a:lnTo>
                    <a:pt x="971646" y="124459"/>
                  </a:lnTo>
                  <a:lnTo>
                    <a:pt x="1474850" y="124459"/>
                  </a:lnTo>
                  <a:lnTo>
                    <a:pt x="1446062" y="110489"/>
                  </a:lnTo>
                  <a:lnTo>
                    <a:pt x="1403146" y="90169"/>
                  </a:lnTo>
                  <a:lnTo>
                    <a:pt x="1314185" y="57149"/>
                  </a:lnTo>
                  <a:lnTo>
                    <a:pt x="1221057" y="31749"/>
                  </a:lnTo>
                  <a:lnTo>
                    <a:pt x="1172931" y="21589"/>
                  </a:lnTo>
                  <a:lnTo>
                    <a:pt x="1123765" y="13969"/>
                  </a:lnTo>
                  <a:lnTo>
                    <a:pt x="1073560" y="7619"/>
                  </a:lnTo>
                  <a:lnTo>
                    <a:pt x="1022316" y="2539"/>
                  </a:lnTo>
                  <a:lnTo>
                    <a:pt x="970033" y="0"/>
                  </a:lnTo>
                  <a:close/>
                </a:path>
                <a:path w="1934210" h="1209039">
                  <a:moveTo>
                    <a:pt x="1474850" y="124459"/>
                  </a:moveTo>
                  <a:lnTo>
                    <a:pt x="971646" y="124459"/>
                  </a:lnTo>
                  <a:lnTo>
                    <a:pt x="1018814" y="125729"/>
                  </a:lnTo>
                  <a:lnTo>
                    <a:pt x="1064687" y="132079"/>
                  </a:lnTo>
                  <a:lnTo>
                    <a:pt x="1109065" y="142239"/>
                  </a:lnTo>
                  <a:lnTo>
                    <a:pt x="1151746" y="157479"/>
                  </a:lnTo>
                  <a:lnTo>
                    <a:pt x="1192531" y="175259"/>
                  </a:lnTo>
                  <a:lnTo>
                    <a:pt x="1231217" y="196849"/>
                  </a:lnTo>
                  <a:lnTo>
                    <a:pt x="1267605" y="220979"/>
                  </a:lnTo>
                  <a:lnTo>
                    <a:pt x="1301494" y="250189"/>
                  </a:lnTo>
                  <a:lnTo>
                    <a:pt x="1332683" y="280669"/>
                  </a:lnTo>
                  <a:lnTo>
                    <a:pt x="1360971" y="314959"/>
                  </a:lnTo>
                  <a:lnTo>
                    <a:pt x="1386158" y="350519"/>
                  </a:lnTo>
                  <a:lnTo>
                    <a:pt x="1408042" y="389889"/>
                  </a:lnTo>
                  <a:lnTo>
                    <a:pt x="1426423" y="430529"/>
                  </a:lnTo>
                  <a:lnTo>
                    <a:pt x="1441100" y="472439"/>
                  </a:lnTo>
                  <a:lnTo>
                    <a:pt x="1451873" y="516889"/>
                  </a:lnTo>
                  <a:lnTo>
                    <a:pt x="1458540" y="562609"/>
                  </a:lnTo>
                  <a:lnTo>
                    <a:pt x="1460839" y="609599"/>
                  </a:lnTo>
                  <a:lnTo>
                    <a:pt x="1460846" y="612139"/>
                  </a:lnTo>
                  <a:lnTo>
                    <a:pt x="1458854" y="657859"/>
                  </a:lnTo>
                  <a:lnTo>
                    <a:pt x="1452548" y="704849"/>
                  </a:lnTo>
                  <a:lnTo>
                    <a:pt x="1442166" y="749299"/>
                  </a:lnTo>
                  <a:lnTo>
                    <a:pt x="1427891" y="792479"/>
                  </a:lnTo>
                  <a:lnTo>
                    <a:pt x="1409905" y="833119"/>
                  </a:lnTo>
                  <a:lnTo>
                    <a:pt x="1388391" y="872489"/>
                  </a:lnTo>
                  <a:lnTo>
                    <a:pt x="1363532" y="908049"/>
                  </a:lnTo>
                  <a:lnTo>
                    <a:pt x="1335512" y="942339"/>
                  </a:lnTo>
                  <a:lnTo>
                    <a:pt x="1304511" y="972819"/>
                  </a:lnTo>
                  <a:lnTo>
                    <a:pt x="1270715" y="1000759"/>
                  </a:lnTo>
                  <a:lnTo>
                    <a:pt x="1234304" y="1026159"/>
                  </a:lnTo>
                  <a:lnTo>
                    <a:pt x="1195463" y="1047749"/>
                  </a:lnTo>
                  <a:lnTo>
                    <a:pt x="1154373" y="1065530"/>
                  </a:lnTo>
                  <a:lnTo>
                    <a:pt x="1111218" y="1079499"/>
                  </a:lnTo>
                  <a:lnTo>
                    <a:pt x="1066181" y="1089659"/>
                  </a:lnTo>
                  <a:lnTo>
                    <a:pt x="1019443" y="1096009"/>
                  </a:lnTo>
                  <a:lnTo>
                    <a:pt x="971189" y="1098549"/>
                  </a:lnTo>
                  <a:lnTo>
                    <a:pt x="1451412" y="1098549"/>
                  </a:lnTo>
                  <a:lnTo>
                    <a:pt x="1497486" y="1075689"/>
                  </a:lnTo>
                  <a:lnTo>
                    <a:pt x="1534648" y="1054099"/>
                  </a:lnTo>
                  <a:lnTo>
                    <a:pt x="1571089" y="1031239"/>
                  </a:lnTo>
                  <a:lnTo>
                    <a:pt x="1606758" y="1007109"/>
                  </a:lnTo>
                  <a:lnTo>
                    <a:pt x="1641602" y="981709"/>
                  </a:lnTo>
                  <a:lnTo>
                    <a:pt x="1655498" y="970279"/>
                  </a:lnTo>
                  <a:lnTo>
                    <a:pt x="1449471" y="970279"/>
                  </a:lnTo>
                  <a:lnTo>
                    <a:pt x="1477138" y="925829"/>
                  </a:lnTo>
                  <a:lnTo>
                    <a:pt x="1501201" y="881379"/>
                  </a:lnTo>
                  <a:lnTo>
                    <a:pt x="1521671" y="838199"/>
                  </a:lnTo>
                  <a:lnTo>
                    <a:pt x="1538557" y="793749"/>
                  </a:lnTo>
                  <a:lnTo>
                    <a:pt x="1551871" y="750569"/>
                  </a:lnTo>
                  <a:lnTo>
                    <a:pt x="1561621" y="706119"/>
                  </a:lnTo>
                  <a:lnTo>
                    <a:pt x="1567817" y="662939"/>
                  </a:lnTo>
                  <a:lnTo>
                    <a:pt x="1570471" y="619759"/>
                  </a:lnTo>
                  <a:lnTo>
                    <a:pt x="1569591" y="576579"/>
                  </a:lnTo>
                  <a:lnTo>
                    <a:pt x="1565188" y="533399"/>
                  </a:lnTo>
                  <a:lnTo>
                    <a:pt x="1557272" y="490219"/>
                  </a:lnTo>
                  <a:lnTo>
                    <a:pt x="1545852" y="447039"/>
                  </a:lnTo>
                  <a:lnTo>
                    <a:pt x="1530939" y="403859"/>
                  </a:lnTo>
                  <a:lnTo>
                    <a:pt x="1512543" y="360679"/>
                  </a:lnTo>
                  <a:lnTo>
                    <a:pt x="1490674" y="317499"/>
                  </a:lnTo>
                  <a:lnTo>
                    <a:pt x="1465341" y="275589"/>
                  </a:lnTo>
                  <a:lnTo>
                    <a:pt x="1436555" y="232409"/>
                  </a:lnTo>
                  <a:lnTo>
                    <a:pt x="1641702" y="232409"/>
                  </a:lnTo>
                  <a:lnTo>
                    <a:pt x="1607287" y="205739"/>
                  </a:lnTo>
                  <a:lnTo>
                    <a:pt x="1568548" y="179069"/>
                  </a:lnTo>
                  <a:lnTo>
                    <a:pt x="1528764" y="153669"/>
                  </a:lnTo>
                  <a:lnTo>
                    <a:pt x="1487935" y="130809"/>
                  </a:lnTo>
                  <a:lnTo>
                    <a:pt x="1474850" y="124459"/>
                  </a:lnTo>
                  <a:close/>
                </a:path>
                <a:path w="1934210" h="1209039">
                  <a:moveTo>
                    <a:pt x="695260" y="209549"/>
                  </a:moveTo>
                  <a:lnTo>
                    <a:pt x="533128" y="209549"/>
                  </a:lnTo>
                  <a:lnTo>
                    <a:pt x="501670" y="250189"/>
                  </a:lnTo>
                  <a:lnTo>
                    <a:pt x="473692" y="292099"/>
                  </a:lnTo>
                  <a:lnTo>
                    <a:pt x="449209" y="334009"/>
                  </a:lnTo>
                  <a:lnTo>
                    <a:pt x="428240" y="377189"/>
                  </a:lnTo>
                  <a:lnTo>
                    <a:pt x="410801" y="420369"/>
                  </a:lnTo>
                  <a:lnTo>
                    <a:pt x="396909" y="463549"/>
                  </a:lnTo>
                  <a:lnTo>
                    <a:pt x="386581" y="507999"/>
                  </a:lnTo>
                  <a:lnTo>
                    <a:pt x="379835" y="551179"/>
                  </a:lnTo>
                  <a:lnTo>
                    <a:pt x="376868" y="593089"/>
                  </a:lnTo>
                  <a:lnTo>
                    <a:pt x="376755" y="601979"/>
                  </a:lnTo>
                  <a:lnTo>
                    <a:pt x="377156" y="640079"/>
                  </a:lnTo>
                  <a:lnTo>
                    <a:pt x="381257" y="685799"/>
                  </a:lnTo>
                  <a:lnTo>
                    <a:pt x="389007" y="730249"/>
                  </a:lnTo>
                  <a:lnTo>
                    <a:pt x="400425" y="774699"/>
                  </a:lnTo>
                  <a:lnTo>
                    <a:pt x="415526" y="817879"/>
                  </a:lnTo>
                  <a:lnTo>
                    <a:pt x="434329" y="862329"/>
                  </a:lnTo>
                  <a:lnTo>
                    <a:pt x="456849" y="906779"/>
                  </a:lnTo>
                  <a:lnTo>
                    <a:pt x="483105" y="949959"/>
                  </a:lnTo>
                  <a:lnTo>
                    <a:pt x="513113" y="991869"/>
                  </a:lnTo>
                  <a:lnTo>
                    <a:pt x="662226" y="991869"/>
                  </a:lnTo>
                  <a:lnTo>
                    <a:pt x="640947" y="974089"/>
                  </a:lnTo>
                  <a:lnTo>
                    <a:pt x="610279" y="943609"/>
                  </a:lnTo>
                  <a:lnTo>
                    <a:pt x="582558" y="909319"/>
                  </a:lnTo>
                  <a:lnTo>
                    <a:pt x="557963" y="873759"/>
                  </a:lnTo>
                  <a:lnTo>
                    <a:pt x="536668" y="835659"/>
                  </a:lnTo>
                  <a:lnTo>
                    <a:pt x="518852" y="793749"/>
                  </a:lnTo>
                  <a:lnTo>
                    <a:pt x="504692" y="751839"/>
                  </a:lnTo>
                  <a:lnTo>
                    <a:pt x="494363" y="707389"/>
                  </a:lnTo>
                  <a:lnTo>
                    <a:pt x="488043" y="660399"/>
                  </a:lnTo>
                  <a:lnTo>
                    <a:pt x="486022" y="614679"/>
                  </a:lnTo>
                  <a:lnTo>
                    <a:pt x="486146" y="607059"/>
                  </a:lnTo>
                  <a:lnTo>
                    <a:pt x="488095" y="565149"/>
                  </a:lnTo>
                  <a:lnTo>
                    <a:pt x="494495" y="518159"/>
                  </a:lnTo>
                  <a:lnTo>
                    <a:pt x="504924" y="473709"/>
                  </a:lnTo>
                  <a:lnTo>
                    <a:pt x="519202" y="431799"/>
                  </a:lnTo>
                  <a:lnTo>
                    <a:pt x="537144" y="391159"/>
                  </a:lnTo>
                  <a:lnTo>
                    <a:pt x="558567" y="351789"/>
                  </a:lnTo>
                  <a:lnTo>
                    <a:pt x="583289" y="316229"/>
                  </a:lnTo>
                  <a:lnTo>
                    <a:pt x="611126" y="281939"/>
                  </a:lnTo>
                  <a:lnTo>
                    <a:pt x="641895" y="251459"/>
                  </a:lnTo>
                  <a:lnTo>
                    <a:pt x="675414" y="223519"/>
                  </a:lnTo>
                  <a:lnTo>
                    <a:pt x="695260" y="209549"/>
                  </a:lnTo>
                  <a:close/>
                </a:path>
                <a:path w="1934210" h="1209039">
                  <a:moveTo>
                    <a:pt x="1641702" y="232409"/>
                  </a:moveTo>
                  <a:lnTo>
                    <a:pt x="1436555" y="232409"/>
                  </a:lnTo>
                  <a:lnTo>
                    <a:pt x="1484826" y="255269"/>
                  </a:lnTo>
                  <a:lnTo>
                    <a:pt x="1529326" y="281939"/>
                  </a:lnTo>
                  <a:lnTo>
                    <a:pt x="1571058" y="312419"/>
                  </a:lnTo>
                  <a:lnTo>
                    <a:pt x="1611028" y="345439"/>
                  </a:lnTo>
                  <a:lnTo>
                    <a:pt x="1648926" y="378459"/>
                  </a:lnTo>
                  <a:lnTo>
                    <a:pt x="1684573" y="415289"/>
                  </a:lnTo>
                  <a:lnTo>
                    <a:pt x="1718071" y="453389"/>
                  </a:lnTo>
                  <a:lnTo>
                    <a:pt x="1749527" y="492759"/>
                  </a:lnTo>
                  <a:lnTo>
                    <a:pt x="1779042" y="533399"/>
                  </a:lnTo>
                  <a:lnTo>
                    <a:pt x="1806722" y="576579"/>
                  </a:lnTo>
                  <a:lnTo>
                    <a:pt x="1817142" y="601979"/>
                  </a:lnTo>
                  <a:lnTo>
                    <a:pt x="1816463" y="614679"/>
                  </a:lnTo>
                  <a:lnTo>
                    <a:pt x="1783877" y="670559"/>
                  </a:lnTo>
                  <a:lnTo>
                    <a:pt x="1755693" y="709929"/>
                  </a:lnTo>
                  <a:lnTo>
                    <a:pt x="1725851" y="748029"/>
                  </a:lnTo>
                  <a:lnTo>
                    <a:pt x="1694335" y="784859"/>
                  </a:lnTo>
                  <a:lnTo>
                    <a:pt x="1661129" y="819149"/>
                  </a:lnTo>
                  <a:lnTo>
                    <a:pt x="1626218" y="852169"/>
                  </a:lnTo>
                  <a:lnTo>
                    <a:pt x="1589586" y="883919"/>
                  </a:lnTo>
                  <a:lnTo>
                    <a:pt x="1551218" y="913129"/>
                  </a:lnTo>
                  <a:lnTo>
                    <a:pt x="1511096" y="941069"/>
                  </a:lnTo>
                  <a:lnTo>
                    <a:pt x="1469207" y="966469"/>
                  </a:lnTo>
                  <a:lnTo>
                    <a:pt x="1465676" y="969009"/>
                  </a:lnTo>
                  <a:lnTo>
                    <a:pt x="1460685" y="969009"/>
                  </a:lnTo>
                  <a:lnTo>
                    <a:pt x="1449471" y="970279"/>
                  </a:lnTo>
                  <a:lnTo>
                    <a:pt x="1655498" y="970279"/>
                  </a:lnTo>
                  <a:lnTo>
                    <a:pt x="1708614" y="924559"/>
                  </a:lnTo>
                  <a:lnTo>
                    <a:pt x="1740681" y="894079"/>
                  </a:lnTo>
                  <a:lnTo>
                    <a:pt x="1771719" y="862329"/>
                  </a:lnTo>
                  <a:lnTo>
                    <a:pt x="1801679" y="829309"/>
                  </a:lnTo>
                  <a:lnTo>
                    <a:pt x="1830508" y="793749"/>
                  </a:lnTo>
                  <a:lnTo>
                    <a:pt x="1858157" y="756919"/>
                  </a:lnTo>
                  <a:lnTo>
                    <a:pt x="1884573" y="718819"/>
                  </a:lnTo>
                  <a:lnTo>
                    <a:pt x="1909706" y="679449"/>
                  </a:lnTo>
                  <a:lnTo>
                    <a:pt x="1927900" y="641349"/>
                  </a:lnTo>
                  <a:lnTo>
                    <a:pt x="1933973" y="604519"/>
                  </a:lnTo>
                  <a:lnTo>
                    <a:pt x="1927687" y="568959"/>
                  </a:lnTo>
                  <a:lnTo>
                    <a:pt x="1908805" y="530859"/>
                  </a:lnTo>
                  <a:lnTo>
                    <a:pt x="1879499" y="487679"/>
                  </a:lnTo>
                  <a:lnTo>
                    <a:pt x="1849143" y="445769"/>
                  </a:lnTo>
                  <a:lnTo>
                    <a:pt x="1817737" y="406399"/>
                  </a:lnTo>
                  <a:lnTo>
                    <a:pt x="1785282" y="368299"/>
                  </a:lnTo>
                  <a:lnTo>
                    <a:pt x="1751778" y="331469"/>
                  </a:lnTo>
                  <a:lnTo>
                    <a:pt x="1717226" y="297179"/>
                  </a:lnTo>
                  <a:lnTo>
                    <a:pt x="1681626" y="265429"/>
                  </a:lnTo>
                  <a:lnTo>
                    <a:pt x="1644980" y="234949"/>
                  </a:lnTo>
                  <a:lnTo>
                    <a:pt x="1641702" y="232409"/>
                  </a:lnTo>
                  <a:close/>
                </a:path>
              </a:pathLst>
            </a:custGeom>
            <a:solidFill>
              <a:srgbClr val="93959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>
              <a:extLst>
                <a:ext uri="{FF2B5EF4-FFF2-40B4-BE49-F238E27FC236}">
                  <a16:creationId xmlns:a16="http://schemas.microsoft.com/office/drawing/2014/main" xmlns="" id="{F51A55D1-0DC2-41C3-87F8-30AFE3B23A06}"/>
                </a:ext>
              </a:extLst>
            </p:cNvPr>
            <p:cNvSpPr/>
            <p:nvPr/>
          </p:nvSpPr>
          <p:spPr>
            <a:xfrm>
              <a:off x="2178966" y="2153123"/>
              <a:ext cx="529590" cy="529590"/>
            </a:xfrm>
            <a:custGeom>
              <a:avLst/>
              <a:gdLst/>
              <a:ahLst/>
              <a:cxnLst/>
              <a:rect l="l" t="t" r="r" b="b"/>
              <a:pathLst>
                <a:path w="529589" h="529589">
                  <a:moveTo>
                    <a:pt x="262572" y="0"/>
                  </a:moveTo>
                  <a:lnTo>
                    <a:pt x="215916" y="4651"/>
                  </a:lnTo>
                  <a:lnTo>
                    <a:pt x="171764" y="17406"/>
                  </a:lnTo>
                  <a:lnTo>
                    <a:pt x="130916" y="37455"/>
                  </a:lnTo>
                  <a:lnTo>
                    <a:pt x="94172" y="63989"/>
                  </a:lnTo>
                  <a:lnTo>
                    <a:pt x="62331" y="96198"/>
                  </a:lnTo>
                  <a:lnTo>
                    <a:pt x="36194" y="133274"/>
                  </a:lnTo>
                  <a:lnTo>
                    <a:pt x="16560" y="174407"/>
                  </a:lnTo>
                  <a:lnTo>
                    <a:pt x="4228" y="218788"/>
                  </a:lnTo>
                  <a:lnTo>
                    <a:pt x="0" y="265607"/>
                  </a:lnTo>
                  <a:lnTo>
                    <a:pt x="4351" y="313487"/>
                  </a:lnTo>
                  <a:lnTo>
                    <a:pt x="16743" y="358388"/>
                  </a:lnTo>
                  <a:lnTo>
                    <a:pt x="36454" y="399596"/>
                  </a:lnTo>
                  <a:lnTo>
                    <a:pt x="62757" y="436398"/>
                  </a:lnTo>
                  <a:lnTo>
                    <a:pt x="94930" y="468082"/>
                  </a:lnTo>
                  <a:lnTo>
                    <a:pt x="132248" y="493933"/>
                  </a:lnTo>
                  <a:lnTo>
                    <a:pt x="173987" y="513238"/>
                  </a:lnTo>
                  <a:lnTo>
                    <a:pt x="219422" y="525285"/>
                  </a:lnTo>
                  <a:lnTo>
                    <a:pt x="267830" y="529361"/>
                  </a:lnTo>
                  <a:lnTo>
                    <a:pt x="315291" y="525032"/>
                  </a:lnTo>
                  <a:lnTo>
                    <a:pt x="359796" y="512807"/>
                  </a:lnTo>
                  <a:lnTo>
                    <a:pt x="400640" y="493395"/>
                  </a:lnTo>
                  <a:lnTo>
                    <a:pt x="437118" y="467508"/>
                  </a:lnTo>
                  <a:lnTo>
                    <a:pt x="468524" y="435855"/>
                  </a:lnTo>
                  <a:lnTo>
                    <a:pt x="494154" y="399147"/>
                  </a:lnTo>
                  <a:lnTo>
                    <a:pt x="513303" y="358095"/>
                  </a:lnTo>
                  <a:lnTo>
                    <a:pt x="525265" y="313408"/>
                  </a:lnTo>
                  <a:lnTo>
                    <a:pt x="529336" y="265798"/>
                  </a:lnTo>
                  <a:lnTo>
                    <a:pt x="524899" y="218043"/>
                  </a:lnTo>
                  <a:lnTo>
                    <a:pt x="512332" y="173021"/>
                  </a:lnTo>
                  <a:lnTo>
                    <a:pt x="492418" y="131513"/>
                  </a:lnTo>
                  <a:lnTo>
                    <a:pt x="465943" y="94300"/>
                  </a:lnTo>
                  <a:lnTo>
                    <a:pt x="433689" y="62164"/>
                  </a:lnTo>
                  <a:lnTo>
                    <a:pt x="396441" y="35885"/>
                  </a:lnTo>
                  <a:lnTo>
                    <a:pt x="354983" y="16243"/>
                  </a:lnTo>
                  <a:lnTo>
                    <a:pt x="310098" y="4021"/>
                  </a:lnTo>
                  <a:lnTo>
                    <a:pt x="262572" y="0"/>
                  </a:lnTo>
                  <a:close/>
                </a:path>
              </a:pathLst>
            </a:custGeom>
            <a:solidFill>
              <a:srgbClr val="F5822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ED7ABFE0-DC4C-4B3D-A2ED-1E8A79C5FB5F}"/>
              </a:ext>
            </a:extLst>
          </p:cNvPr>
          <p:cNvGrpSpPr/>
          <p:nvPr/>
        </p:nvGrpSpPr>
        <p:grpSpPr>
          <a:xfrm>
            <a:off x="4796155" y="1563639"/>
            <a:ext cx="1209040" cy="1209675"/>
            <a:chOff x="5486250" y="1816038"/>
            <a:chExt cx="1209040" cy="1209675"/>
          </a:xfrm>
        </p:grpSpPr>
        <p:sp>
          <p:nvSpPr>
            <p:cNvPr id="13" name="object 11">
              <a:extLst>
                <a:ext uri="{FF2B5EF4-FFF2-40B4-BE49-F238E27FC236}">
                  <a16:creationId xmlns:a16="http://schemas.microsoft.com/office/drawing/2014/main" xmlns="" id="{4F2DFB13-0253-4CDE-9B72-9025A6000222}"/>
                </a:ext>
              </a:extLst>
            </p:cNvPr>
            <p:cNvSpPr/>
            <p:nvPr/>
          </p:nvSpPr>
          <p:spPr>
            <a:xfrm>
              <a:off x="5486250" y="1816038"/>
              <a:ext cx="1209040" cy="1209675"/>
            </a:xfrm>
            <a:custGeom>
              <a:avLst/>
              <a:gdLst/>
              <a:ahLst/>
              <a:cxnLst/>
              <a:rect l="l" t="t" r="r" b="b"/>
              <a:pathLst>
                <a:path w="1209040" h="1209675">
                  <a:moveTo>
                    <a:pt x="627298" y="0"/>
                  </a:moveTo>
                  <a:lnTo>
                    <a:pt x="575699" y="335"/>
                  </a:lnTo>
                  <a:lnTo>
                    <a:pt x="523764" y="5481"/>
                  </a:lnTo>
                  <a:lnTo>
                    <a:pt x="472298" y="14939"/>
                  </a:lnTo>
                  <a:lnTo>
                    <a:pt x="422828" y="28038"/>
                  </a:lnTo>
                  <a:lnTo>
                    <a:pt x="375389" y="44806"/>
                  </a:lnTo>
                  <a:lnTo>
                    <a:pt x="329933" y="65316"/>
                  </a:lnTo>
                  <a:lnTo>
                    <a:pt x="286746" y="89454"/>
                  </a:lnTo>
                  <a:lnTo>
                    <a:pt x="245613" y="117388"/>
                  </a:lnTo>
                  <a:lnTo>
                    <a:pt x="206654" y="149097"/>
                  </a:lnTo>
                  <a:lnTo>
                    <a:pt x="169903" y="184607"/>
                  </a:lnTo>
                  <a:lnTo>
                    <a:pt x="135398" y="223947"/>
                  </a:lnTo>
                  <a:lnTo>
                    <a:pt x="105492" y="263783"/>
                  </a:lnTo>
                  <a:lnTo>
                    <a:pt x="79263" y="304793"/>
                  </a:lnTo>
                  <a:lnTo>
                    <a:pt x="56725" y="346955"/>
                  </a:lnTo>
                  <a:lnTo>
                    <a:pt x="37897" y="390249"/>
                  </a:lnTo>
                  <a:lnTo>
                    <a:pt x="22796" y="434654"/>
                  </a:lnTo>
                  <a:lnTo>
                    <a:pt x="11439" y="480149"/>
                  </a:lnTo>
                  <a:lnTo>
                    <a:pt x="3842" y="526713"/>
                  </a:lnTo>
                  <a:lnTo>
                    <a:pt x="23" y="574325"/>
                  </a:lnTo>
                  <a:lnTo>
                    <a:pt x="0" y="622965"/>
                  </a:lnTo>
                  <a:lnTo>
                    <a:pt x="3788" y="672612"/>
                  </a:lnTo>
                  <a:lnTo>
                    <a:pt x="11590" y="723580"/>
                  </a:lnTo>
                  <a:lnTo>
                    <a:pt x="23186" y="772669"/>
                  </a:lnTo>
                  <a:lnTo>
                    <a:pt x="38561" y="819859"/>
                  </a:lnTo>
                  <a:lnTo>
                    <a:pt x="57701" y="865130"/>
                  </a:lnTo>
                  <a:lnTo>
                    <a:pt x="80592" y="908461"/>
                  </a:lnTo>
                  <a:lnTo>
                    <a:pt x="107220" y="949833"/>
                  </a:lnTo>
                  <a:lnTo>
                    <a:pt x="137572" y="989226"/>
                  </a:lnTo>
                  <a:lnTo>
                    <a:pt x="171632" y="1026620"/>
                  </a:lnTo>
                  <a:lnTo>
                    <a:pt x="209388" y="1061994"/>
                  </a:lnTo>
                  <a:lnTo>
                    <a:pt x="249238" y="1093909"/>
                  </a:lnTo>
                  <a:lnTo>
                    <a:pt x="290720" y="1121939"/>
                  </a:lnTo>
                  <a:lnTo>
                    <a:pt x="333807" y="1146088"/>
                  </a:lnTo>
                  <a:lnTo>
                    <a:pt x="378469" y="1166355"/>
                  </a:lnTo>
                  <a:lnTo>
                    <a:pt x="424680" y="1182743"/>
                  </a:lnTo>
                  <a:lnTo>
                    <a:pt x="472410" y="1195252"/>
                  </a:lnTo>
                  <a:lnTo>
                    <a:pt x="521631" y="1203884"/>
                  </a:lnTo>
                  <a:lnTo>
                    <a:pt x="572316" y="1208641"/>
                  </a:lnTo>
                  <a:lnTo>
                    <a:pt x="624377" y="1209375"/>
                  </a:lnTo>
                  <a:lnTo>
                    <a:pt x="675281" y="1205828"/>
                  </a:lnTo>
                  <a:lnTo>
                    <a:pt x="725015" y="1198036"/>
                  </a:lnTo>
                  <a:lnTo>
                    <a:pt x="773568" y="1186034"/>
                  </a:lnTo>
                  <a:lnTo>
                    <a:pt x="820926" y="1169856"/>
                  </a:lnTo>
                  <a:lnTo>
                    <a:pt x="867076" y="1149539"/>
                  </a:lnTo>
                  <a:lnTo>
                    <a:pt x="871255" y="1147268"/>
                  </a:lnTo>
                  <a:lnTo>
                    <a:pt x="615480" y="1147268"/>
                  </a:lnTo>
                  <a:lnTo>
                    <a:pt x="566164" y="1145575"/>
                  </a:lnTo>
                  <a:lnTo>
                    <a:pt x="515725" y="1139629"/>
                  </a:lnTo>
                  <a:lnTo>
                    <a:pt x="467483" y="1129714"/>
                  </a:lnTo>
                  <a:lnTo>
                    <a:pt x="421069" y="1115651"/>
                  </a:lnTo>
                  <a:lnTo>
                    <a:pt x="376661" y="1097651"/>
                  </a:lnTo>
                  <a:lnTo>
                    <a:pt x="334436" y="1075924"/>
                  </a:lnTo>
                  <a:lnTo>
                    <a:pt x="294570" y="1050679"/>
                  </a:lnTo>
                  <a:lnTo>
                    <a:pt x="257242" y="1022125"/>
                  </a:lnTo>
                  <a:lnTo>
                    <a:pt x="222628" y="990473"/>
                  </a:lnTo>
                  <a:lnTo>
                    <a:pt x="190906" y="955932"/>
                  </a:lnTo>
                  <a:lnTo>
                    <a:pt x="162253" y="918711"/>
                  </a:lnTo>
                  <a:lnTo>
                    <a:pt x="136847" y="879021"/>
                  </a:lnTo>
                  <a:lnTo>
                    <a:pt x="114865" y="837071"/>
                  </a:lnTo>
                  <a:lnTo>
                    <a:pt x="96483" y="793070"/>
                  </a:lnTo>
                  <a:lnTo>
                    <a:pt x="81880" y="747228"/>
                  </a:lnTo>
                  <a:lnTo>
                    <a:pt x="71232" y="699756"/>
                  </a:lnTo>
                  <a:lnTo>
                    <a:pt x="64717" y="650862"/>
                  </a:lnTo>
                  <a:lnTo>
                    <a:pt x="62512" y="600756"/>
                  </a:lnTo>
                  <a:lnTo>
                    <a:pt x="62183" y="580577"/>
                  </a:lnTo>
                  <a:lnTo>
                    <a:pt x="63241" y="559128"/>
                  </a:lnTo>
                  <a:lnTo>
                    <a:pt x="69561" y="514472"/>
                  </a:lnTo>
                  <a:lnTo>
                    <a:pt x="81302" y="465460"/>
                  </a:lnTo>
                  <a:lnTo>
                    <a:pt x="96006" y="419071"/>
                  </a:lnTo>
                  <a:lnTo>
                    <a:pt x="113676" y="375315"/>
                  </a:lnTo>
                  <a:lnTo>
                    <a:pt x="134315" y="334198"/>
                  </a:lnTo>
                  <a:lnTo>
                    <a:pt x="157926" y="295730"/>
                  </a:lnTo>
                  <a:lnTo>
                    <a:pt x="184512" y="259918"/>
                  </a:lnTo>
                  <a:lnTo>
                    <a:pt x="214076" y="226771"/>
                  </a:lnTo>
                  <a:lnTo>
                    <a:pt x="246620" y="196296"/>
                  </a:lnTo>
                  <a:lnTo>
                    <a:pt x="282148" y="168502"/>
                  </a:lnTo>
                  <a:lnTo>
                    <a:pt x="320662" y="143397"/>
                  </a:lnTo>
                  <a:lnTo>
                    <a:pt x="362166" y="120989"/>
                  </a:lnTo>
                  <a:lnTo>
                    <a:pt x="406663" y="101287"/>
                  </a:lnTo>
                  <a:lnTo>
                    <a:pt x="454155" y="84297"/>
                  </a:lnTo>
                  <a:lnTo>
                    <a:pt x="499123" y="72478"/>
                  </a:lnTo>
                  <a:lnTo>
                    <a:pt x="544800" y="65316"/>
                  </a:lnTo>
                  <a:lnTo>
                    <a:pt x="591074" y="62561"/>
                  </a:lnTo>
                  <a:lnTo>
                    <a:pt x="806000" y="62561"/>
                  </a:lnTo>
                  <a:lnTo>
                    <a:pt x="806633" y="52816"/>
                  </a:lnTo>
                  <a:lnTo>
                    <a:pt x="729420" y="13218"/>
                  </a:lnTo>
                  <a:lnTo>
                    <a:pt x="678543" y="4339"/>
                  </a:lnTo>
                  <a:lnTo>
                    <a:pt x="627298" y="0"/>
                  </a:lnTo>
                  <a:close/>
                </a:path>
                <a:path w="1209040" h="1209675">
                  <a:moveTo>
                    <a:pt x="1154446" y="402648"/>
                  </a:moveTo>
                  <a:lnTo>
                    <a:pt x="1122012" y="424318"/>
                  </a:lnTo>
                  <a:lnTo>
                    <a:pt x="1120711" y="431952"/>
                  </a:lnTo>
                  <a:lnTo>
                    <a:pt x="1121263" y="439784"/>
                  </a:lnTo>
                  <a:lnTo>
                    <a:pt x="1123191" y="447848"/>
                  </a:lnTo>
                  <a:lnTo>
                    <a:pt x="1136294" y="499993"/>
                  </a:lnTo>
                  <a:lnTo>
                    <a:pt x="1144309" y="552664"/>
                  </a:lnTo>
                  <a:lnTo>
                    <a:pt x="1146931" y="605835"/>
                  </a:lnTo>
                  <a:lnTo>
                    <a:pt x="1143854" y="659480"/>
                  </a:lnTo>
                  <a:lnTo>
                    <a:pt x="1136061" y="710324"/>
                  </a:lnTo>
                  <a:lnTo>
                    <a:pt x="1124251" y="759181"/>
                  </a:lnTo>
                  <a:lnTo>
                    <a:pt x="1108377" y="806002"/>
                  </a:lnTo>
                  <a:lnTo>
                    <a:pt x="1088393" y="850736"/>
                  </a:lnTo>
                  <a:lnTo>
                    <a:pt x="1064251" y="893334"/>
                  </a:lnTo>
                  <a:lnTo>
                    <a:pt x="1035905" y="933747"/>
                  </a:lnTo>
                  <a:lnTo>
                    <a:pt x="1003306" y="971924"/>
                  </a:lnTo>
                  <a:lnTo>
                    <a:pt x="966409" y="1007816"/>
                  </a:lnTo>
                  <a:lnTo>
                    <a:pt x="927025" y="1040110"/>
                  </a:lnTo>
                  <a:lnTo>
                    <a:pt x="886308" y="1068160"/>
                  </a:lnTo>
                  <a:lnTo>
                    <a:pt x="844284" y="1091965"/>
                  </a:lnTo>
                  <a:lnTo>
                    <a:pt x="800980" y="1111523"/>
                  </a:lnTo>
                  <a:lnTo>
                    <a:pt x="756421" y="1126834"/>
                  </a:lnTo>
                  <a:lnTo>
                    <a:pt x="710634" y="1137896"/>
                  </a:lnTo>
                  <a:lnTo>
                    <a:pt x="663645" y="1144707"/>
                  </a:lnTo>
                  <a:lnTo>
                    <a:pt x="615480" y="1147268"/>
                  </a:lnTo>
                  <a:lnTo>
                    <a:pt x="871255" y="1147268"/>
                  </a:lnTo>
                  <a:lnTo>
                    <a:pt x="912006" y="1125118"/>
                  </a:lnTo>
                  <a:lnTo>
                    <a:pt x="955703" y="1096627"/>
                  </a:lnTo>
                  <a:lnTo>
                    <a:pt x="996146" y="1065394"/>
                  </a:lnTo>
                  <a:lnTo>
                    <a:pt x="1033296" y="1031340"/>
                  </a:lnTo>
                  <a:lnTo>
                    <a:pt x="1067149" y="994494"/>
                  </a:lnTo>
                  <a:lnTo>
                    <a:pt x="1097703" y="954883"/>
                  </a:lnTo>
                  <a:lnTo>
                    <a:pt x="1124953" y="912536"/>
                  </a:lnTo>
                  <a:lnTo>
                    <a:pt x="1148896" y="867481"/>
                  </a:lnTo>
                  <a:lnTo>
                    <a:pt x="1168973" y="821183"/>
                  </a:lnTo>
                  <a:lnTo>
                    <a:pt x="1185038" y="774180"/>
                  </a:lnTo>
                  <a:lnTo>
                    <a:pt x="1197069" y="726484"/>
                  </a:lnTo>
                  <a:lnTo>
                    <a:pt x="1205043" y="678105"/>
                  </a:lnTo>
                  <a:lnTo>
                    <a:pt x="1208939" y="629051"/>
                  </a:lnTo>
                  <a:lnTo>
                    <a:pt x="1208734" y="579334"/>
                  </a:lnTo>
                  <a:lnTo>
                    <a:pt x="1204407" y="528963"/>
                  </a:lnTo>
                  <a:lnTo>
                    <a:pt x="1195500" y="476916"/>
                  </a:lnTo>
                  <a:lnTo>
                    <a:pt x="1181687" y="425927"/>
                  </a:lnTo>
                  <a:lnTo>
                    <a:pt x="1164065" y="405019"/>
                  </a:lnTo>
                  <a:lnTo>
                    <a:pt x="1154446" y="402648"/>
                  </a:lnTo>
                  <a:close/>
                </a:path>
                <a:path w="1209040" h="1209675">
                  <a:moveTo>
                    <a:pt x="806000" y="62561"/>
                  </a:moveTo>
                  <a:lnTo>
                    <a:pt x="591074" y="62561"/>
                  </a:lnTo>
                  <a:lnTo>
                    <a:pt x="637835" y="63965"/>
                  </a:lnTo>
                  <a:lnTo>
                    <a:pt x="670150" y="67154"/>
                  </a:lnTo>
                  <a:lnTo>
                    <a:pt x="702102" y="72018"/>
                  </a:lnTo>
                  <a:lnTo>
                    <a:pt x="733727" y="78590"/>
                  </a:lnTo>
                  <a:lnTo>
                    <a:pt x="765064" y="86901"/>
                  </a:lnTo>
                  <a:lnTo>
                    <a:pt x="778901" y="88470"/>
                  </a:lnTo>
                  <a:lnTo>
                    <a:pt x="790853" y="84998"/>
                  </a:lnTo>
                  <a:lnTo>
                    <a:pt x="800102" y="77041"/>
                  </a:lnTo>
                  <a:lnTo>
                    <a:pt x="805831" y="65159"/>
                  </a:lnTo>
                  <a:lnTo>
                    <a:pt x="806000" y="62561"/>
                  </a:lnTo>
                  <a:close/>
                </a:path>
              </a:pathLst>
            </a:custGeom>
            <a:solidFill>
              <a:srgbClr val="939598"/>
            </a:solidFill>
          </p:spPr>
          <p:txBody>
            <a:bodyPr wrap="square" lIns="0" tIns="0" rIns="0" bIns="0" rtlCol="0"/>
            <a:lstStyle/>
            <a:p>
              <a:endParaRPr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" name="object 12">
              <a:extLst>
                <a:ext uri="{FF2B5EF4-FFF2-40B4-BE49-F238E27FC236}">
                  <a16:creationId xmlns:a16="http://schemas.microsoft.com/office/drawing/2014/main" xmlns="" id="{C65F2D46-7962-4650-B2B8-704744B8D701}"/>
                </a:ext>
              </a:extLst>
            </p:cNvPr>
            <p:cNvSpPr/>
            <p:nvPr/>
          </p:nvSpPr>
          <p:spPr>
            <a:xfrm>
              <a:off x="5670822" y="1996153"/>
              <a:ext cx="843280" cy="845819"/>
            </a:xfrm>
            <a:custGeom>
              <a:avLst/>
              <a:gdLst/>
              <a:ahLst/>
              <a:cxnLst/>
              <a:rect l="l" t="t" r="r" b="b"/>
              <a:pathLst>
                <a:path w="843279" h="845819">
                  <a:moveTo>
                    <a:pt x="423456" y="0"/>
                  </a:moveTo>
                  <a:lnTo>
                    <a:pt x="376482" y="2534"/>
                  </a:lnTo>
                  <a:lnTo>
                    <a:pt x="305570" y="16745"/>
                  </a:lnTo>
                  <a:lnTo>
                    <a:pt x="260455" y="32442"/>
                  </a:lnTo>
                  <a:lnTo>
                    <a:pt x="218099" y="52724"/>
                  </a:lnTo>
                  <a:lnTo>
                    <a:pt x="178745" y="77259"/>
                  </a:lnTo>
                  <a:lnTo>
                    <a:pt x="142638" y="105713"/>
                  </a:lnTo>
                  <a:lnTo>
                    <a:pt x="110023" y="137752"/>
                  </a:lnTo>
                  <a:lnTo>
                    <a:pt x="81143" y="173044"/>
                  </a:lnTo>
                  <a:lnTo>
                    <a:pt x="56243" y="211256"/>
                  </a:lnTo>
                  <a:lnTo>
                    <a:pt x="35568" y="252053"/>
                  </a:lnTo>
                  <a:lnTo>
                    <a:pt x="19361" y="295104"/>
                  </a:lnTo>
                  <a:lnTo>
                    <a:pt x="7868" y="340074"/>
                  </a:lnTo>
                  <a:lnTo>
                    <a:pt x="1333" y="386630"/>
                  </a:lnTo>
                  <a:lnTo>
                    <a:pt x="0" y="434439"/>
                  </a:lnTo>
                  <a:lnTo>
                    <a:pt x="4113" y="483169"/>
                  </a:lnTo>
                  <a:lnTo>
                    <a:pt x="13145" y="528758"/>
                  </a:lnTo>
                  <a:lnTo>
                    <a:pt x="26991" y="572540"/>
                  </a:lnTo>
                  <a:lnTo>
                    <a:pt x="45397" y="614204"/>
                  </a:lnTo>
                  <a:lnTo>
                    <a:pt x="68109" y="653437"/>
                  </a:lnTo>
                  <a:lnTo>
                    <a:pt x="94873" y="689926"/>
                  </a:lnTo>
                  <a:lnTo>
                    <a:pt x="125435" y="723359"/>
                  </a:lnTo>
                  <a:lnTo>
                    <a:pt x="159543" y="753425"/>
                  </a:lnTo>
                  <a:lnTo>
                    <a:pt x="196941" y="779810"/>
                  </a:lnTo>
                  <a:lnTo>
                    <a:pt x="237377" y="802203"/>
                  </a:lnTo>
                  <a:lnTo>
                    <a:pt x="280596" y="820290"/>
                  </a:lnTo>
                  <a:lnTo>
                    <a:pt x="326345" y="833761"/>
                  </a:lnTo>
                  <a:lnTo>
                    <a:pt x="374371" y="842302"/>
                  </a:lnTo>
                  <a:lnTo>
                    <a:pt x="424419" y="845601"/>
                  </a:lnTo>
                  <a:lnTo>
                    <a:pt x="445815" y="844460"/>
                  </a:lnTo>
                  <a:lnTo>
                    <a:pt x="516671" y="834049"/>
                  </a:lnTo>
                  <a:lnTo>
                    <a:pt x="562213" y="821051"/>
                  </a:lnTo>
                  <a:lnTo>
                    <a:pt x="605245" y="803483"/>
                  </a:lnTo>
                  <a:lnTo>
                    <a:pt x="644945" y="781712"/>
                  </a:lnTo>
                  <a:lnTo>
                    <a:pt x="401057" y="781712"/>
                  </a:lnTo>
                  <a:lnTo>
                    <a:pt x="354823" y="775891"/>
                  </a:lnTo>
                  <a:lnTo>
                    <a:pt x="308269" y="763862"/>
                  </a:lnTo>
                  <a:lnTo>
                    <a:pt x="264816" y="746374"/>
                  </a:lnTo>
                  <a:lnTo>
                    <a:pt x="224764" y="723868"/>
                  </a:lnTo>
                  <a:lnTo>
                    <a:pt x="188410" y="696785"/>
                  </a:lnTo>
                  <a:lnTo>
                    <a:pt x="156054" y="665565"/>
                  </a:lnTo>
                  <a:lnTo>
                    <a:pt x="127993" y="630648"/>
                  </a:lnTo>
                  <a:lnTo>
                    <a:pt x="104526" y="592474"/>
                  </a:lnTo>
                  <a:lnTo>
                    <a:pt x="85952" y="551484"/>
                  </a:lnTo>
                  <a:lnTo>
                    <a:pt x="72568" y="508118"/>
                  </a:lnTo>
                  <a:lnTo>
                    <a:pt x="64674" y="462817"/>
                  </a:lnTo>
                  <a:lnTo>
                    <a:pt x="62567" y="416021"/>
                  </a:lnTo>
                  <a:lnTo>
                    <a:pt x="66546" y="368170"/>
                  </a:lnTo>
                  <a:lnTo>
                    <a:pt x="77251" y="319687"/>
                  </a:lnTo>
                  <a:lnTo>
                    <a:pt x="94313" y="274004"/>
                  </a:lnTo>
                  <a:lnTo>
                    <a:pt x="117177" y="231580"/>
                  </a:lnTo>
                  <a:lnTo>
                    <a:pt x="145293" y="192876"/>
                  </a:lnTo>
                  <a:lnTo>
                    <a:pt x="178106" y="158349"/>
                  </a:lnTo>
                  <a:lnTo>
                    <a:pt x="215064" y="128460"/>
                  </a:lnTo>
                  <a:lnTo>
                    <a:pt x="255615" y="103667"/>
                  </a:lnTo>
                  <a:lnTo>
                    <a:pt x="299205" y="84429"/>
                  </a:lnTo>
                  <a:lnTo>
                    <a:pt x="345281" y="71206"/>
                  </a:lnTo>
                  <a:lnTo>
                    <a:pt x="393291" y="64457"/>
                  </a:lnTo>
                  <a:lnTo>
                    <a:pt x="445246" y="64457"/>
                  </a:lnTo>
                  <a:lnTo>
                    <a:pt x="457310" y="63593"/>
                  </a:lnTo>
                  <a:lnTo>
                    <a:pt x="468814" y="58349"/>
                  </a:lnTo>
                  <a:lnTo>
                    <a:pt x="476595" y="49383"/>
                  </a:lnTo>
                  <a:lnTo>
                    <a:pt x="480058" y="37170"/>
                  </a:lnTo>
                  <a:lnTo>
                    <a:pt x="478275" y="24571"/>
                  </a:lnTo>
                  <a:lnTo>
                    <a:pt x="471484" y="13891"/>
                  </a:lnTo>
                  <a:lnTo>
                    <a:pt x="460747" y="6031"/>
                  </a:lnTo>
                  <a:lnTo>
                    <a:pt x="447127" y="1890"/>
                  </a:lnTo>
                  <a:lnTo>
                    <a:pt x="423456" y="0"/>
                  </a:lnTo>
                  <a:close/>
                </a:path>
                <a:path w="843279" h="845819">
                  <a:moveTo>
                    <a:pt x="808543" y="363370"/>
                  </a:moveTo>
                  <a:lnTo>
                    <a:pt x="795827" y="367035"/>
                  </a:lnTo>
                  <a:lnTo>
                    <a:pt x="786264" y="375120"/>
                  </a:lnTo>
                  <a:lnTo>
                    <a:pt x="780726" y="386858"/>
                  </a:lnTo>
                  <a:lnTo>
                    <a:pt x="780083" y="401482"/>
                  </a:lnTo>
                  <a:lnTo>
                    <a:pt x="781585" y="421284"/>
                  </a:lnTo>
                  <a:lnTo>
                    <a:pt x="781178" y="440937"/>
                  </a:lnTo>
                  <a:lnTo>
                    <a:pt x="776577" y="479943"/>
                  </a:lnTo>
                  <a:lnTo>
                    <a:pt x="766603" y="524511"/>
                  </a:lnTo>
                  <a:lnTo>
                    <a:pt x="751437" y="566576"/>
                  </a:lnTo>
                  <a:lnTo>
                    <a:pt x="731476" y="605830"/>
                  </a:lnTo>
                  <a:lnTo>
                    <a:pt x="707112" y="641963"/>
                  </a:lnTo>
                  <a:lnTo>
                    <a:pt x="678741" y="674668"/>
                  </a:lnTo>
                  <a:lnTo>
                    <a:pt x="646756" y="703637"/>
                  </a:lnTo>
                  <a:lnTo>
                    <a:pt x="611553" y="728560"/>
                  </a:lnTo>
                  <a:lnTo>
                    <a:pt x="573525" y="749131"/>
                  </a:lnTo>
                  <a:lnTo>
                    <a:pt x="533067" y="765039"/>
                  </a:lnTo>
                  <a:lnTo>
                    <a:pt x="490574" y="775978"/>
                  </a:lnTo>
                  <a:lnTo>
                    <a:pt x="446439" y="781638"/>
                  </a:lnTo>
                  <a:lnTo>
                    <a:pt x="401057" y="781712"/>
                  </a:lnTo>
                  <a:lnTo>
                    <a:pt x="644945" y="781712"/>
                  </a:lnTo>
                  <a:lnTo>
                    <a:pt x="683545" y="754429"/>
                  </a:lnTo>
                  <a:lnTo>
                    <a:pt x="718696" y="722839"/>
                  </a:lnTo>
                  <a:lnTo>
                    <a:pt x="751101" y="686470"/>
                  </a:lnTo>
                  <a:lnTo>
                    <a:pt x="781844" y="643228"/>
                  </a:lnTo>
                  <a:lnTo>
                    <a:pt x="806492" y="597941"/>
                  </a:lnTo>
                  <a:lnTo>
                    <a:pt x="824958" y="550626"/>
                  </a:lnTo>
                  <a:lnTo>
                    <a:pt x="837159" y="501303"/>
                  </a:lnTo>
                  <a:lnTo>
                    <a:pt x="843010" y="449986"/>
                  </a:lnTo>
                  <a:lnTo>
                    <a:pt x="842427" y="396695"/>
                  </a:lnTo>
                  <a:lnTo>
                    <a:pt x="839078" y="382061"/>
                  </a:lnTo>
                  <a:lnTo>
                    <a:pt x="831824" y="371260"/>
                  </a:lnTo>
                  <a:lnTo>
                    <a:pt x="821401" y="364844"/>
                  </a:lnTo>
                  <a:lnTo>
                    <a:pt x="808543" y="363370"/>
                  </a:lnTo>
                  <a:close/>
                </a:path>
                <a:path w="843279" h="845819">
                  <a:moveTo>
                    <a:pt x="445246" y="64457"/>
                  </a:moveTo>
                  <a:lnTo>
                    <a:pt x="393291" y="64457"/>
                  </a:lnTo>
                  <a:lnTo>
                    <a:pt x="442682" y="64640"/>
                  </a:lnTo>
                  <a:lnTo>
                    <a:pt x="445246" y="64457"/>
                  </a:lnTo>
                  <a:close/>
                </a:path>
              </a:pathLst>
            </a:custGeom>
            <a:solidFill>
              <a:srgbClr val="939598"/>
            </a:solidFill>
          </p:spPr>
          <p:txBody>
            <a:bodyPr wrap="square" lIns="0" tIns="0" rIns="0" bIns="0" rtlCol="0"/>
            <a:lstStyle/>
            <a:p>
              <a:endParaRPr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" name="object 13">
              <a:extLst>
                <a:ext uri="{FF2B5EF4-FFF2-40B4-BE49-F238E27FC236}">
                  <a16:creationId xmlns:a16="http://schemas.microsoft.com/office/drawing/2014/main" xmlns="" id="{D247F4E0-474D-4CB0-BB22-065B94DDAB06}"/>
                </a:ext>
              </a:extLst>
            </p:cNvPr>
            <p:cNvSpPr/>
            <p:nvPr/>
          </p:nvSpPr>
          <p:spPr>
            <a:xfrm>
              <a:off x="6060902" y="1876717"/>
              <a:ext cx="574040" cy="574040"/>
            </a:xfrm>
            <a:custGeom>
              <a:avLst/>
              <a:gdLst/>
              <a:ahLst/>
              <a:cxnLst/>
              <a:rect l="l" t="t" r="r" b="b"/>
              <a:pathLst>
                <a:path w="574040" h="574039">
                  <a:moveTo>
                    <a:pt x="423580" y="0"/>
                  </a:moveTo>
                  <a:lnTo>
                    <a:pt x="413664" y="1386"/>
                  </a:lnTo>
                  <a:lnTo>
                    <a:pt x="404534" y="5883"/>
                  </a:lnTo>
                  <a:lnTo>
                    <a:pt x="396116" y="12908"/>
                  </a:lnTo>
                  <a:lnTo>
                    <a:pt x="289816" y="119245"/>
                  </a:lnTo>
                  <a:lnTo>
                    <a:pt x="224653" y="184282"/>
                  </a:lnTo>
                  <a:lnTo>
                    <a:pt x="218657" y="191436"/>
                  </a:lnTo>
                  <a:lnTo>
                    <a:pt x="214471" y="199206"/>
                  </a:lnTo>
                  <a:lnTo>
                    <a:pt x="212051" y="207712"/>
                  </a:lnTo>
                  <a:lnTo>
                    <a:pt x="211421" y="216201"/>
                  </a:lnTo>
                  <a:lnTo>
                    <a:pt x="211421" y="225875"/>
                  </a:lnTo>
                  <a:lnTo>
                    <a:pt x="211531" y="287152"/>
                  </a:lnTo>
                  <a:lnTo>
                    <a:pt x="211712" y="303040"/>
                  </a:lnTo>
                  <a:lnTo>
                    <a:pt x="211195" y="310576"/>
                  </a:lnTo>
                  <a:lnTo>
                    <a:pt x="209265" y="317245"/>
                  </a:lnTo>
                  <a:lnTo>
                    <a:pt x="205866" y="323314"/>
                  </a:lnTo>
                  <a:lnTo>
                    <a:pt x="200942" y="329049"/>
                  </a:lnTo>
                  <a:lnTo>
                    <a:pt x="167429" y="362361"/>
                  </a:lnTo>
                  <a:lnTo>
                    <a:pt x="12474" y="517289"/>
                  </a:lnTo>
                  <a:lnTo>
                    <a:pt x="8232" y="521213"/>
                  </a:lnTo>
                  <a:lnTo>
                    <a:pt x="5248" y="525887"/>
                  </a:lnTo>
                  <a:lnTo>
                    <a:pt x="1189" y="534534"/>
                  </a:lnTo>
                  <a:lnTo>
                    <a:pt x="0" y="543224"/>
                  </a:lnTo>
                  <a:lnTo>
                    <a:pt x="1672" y="551820"/>
                  </a:lnTo>
                  <a:lnTo>
                    <a:pt x="6200" y="560189"/>
                  </a:lnTo>
                  <a:lnTo>
                    <a:pt x="12938" y="567368"/>
                  </a:lnTo>
                  <a:lnTo>
                    <a:pt x="20783" y="571832"/>
                  </a:lnTo>
                  <a:lnTo>
                    <a:pt x="29700" y="573491"/>
                  </a:lnTo>
                  <a:lnTo>
                    <a:pt x="39652" y="572254"/>
                  </a:lnTo>
                  <a:lnTo>
                    <a:pt x="137777" y="481056"/>
                  </a:lnTo>
                  <a:lnTo>
                    <a:pt x="176799" y="441848"/>
                  </a:lnTo>
                  <a:lnTo>
                    <a:pt x="215064" y="401935"/>
                  </a:lnTo>
                  <a:lnTo>
                    <a:pt x="235896" y="381803"/>
                  </a:lnTo>
                  <a:lnTo>
                    <a:pt x="258146" y="366975"/>
                  </a:lnTo>
                  <a:lnTo>
                    <a:pt x="283202" y="359733"/>
                  </a:lnTo>
                  <a:lnTo>
                    <a:pt x="373023" y="359733"/>
                  </a:lnTo>
                  <a:lnTo>
                    <a:pt x="374594" y="359286"/>
                  </a:lnTo>
                  <a:lnTo>
                    <a:pt x="383200" y="354529"/>
                  </a:lnTo>
                  <a:lnTo>
                    <a:pt x="391175" y="347744"/>
                  </a:lnTo>
                  <a:lnTo>
                    <a:pt x="438688" y="300004"/>
                  </a:lnTo>
                  <a:lnTo>
                    <a:pt x="346941" y="300004"/>
                  </a:lnTo>
                  <a:lnTo>
                    <a:pt x="338242" y="299763"/>
                  </a:lnTo>
                  <a:lnTo>
                    <a:pt x="278232" y="299750"/>
                  </a:lnTo>
                  <a:lnTo>
                    <a:pt x="274107" y="296220"/>
                  </a:lnTo>
                  <a:lnTo>
                    <a:pt x="274221" y="287152"/>
                  </a:lnTo>
                  <a:lnTo>
                    <a:pt x="274344" y="273064"/>
                  </a:lnTo>
                  <a:lnTo>
                    <a:pt x="274323" y="225875"/>
                  </a:lnTo>
                  <a:lnTo>
                    <a:pt x="275809" y="221607"/>
                  </a:lnTo>
                  <a:lnTo>
                    <a:pt x="390286" y="106749"/>
                  </a:lnTo>
                  <a:lnTo>
                    <a:pt x="454922" y="106749"/>
                  </a:lnTo>
                  <a:lnTo>
                    <a:pt x="454663" y="97008"/>
                  </a:lnTo>
                  <a:lnTo>
                    <a:pt x="454700" y="51557"/>
                  </a:lnTo>
                  <a:lnTo>
                    <a:pt x="443904" y="8018"/>
                  </a:lnTo>
                  <a:lnTo>
                    <a:pt x="434355" y="2304"/>
                  </a:lnTo>
                  <a:lnTo>
                    <a:pt x="423580" y="0"/>
                  </a:lnTo>
                  <a:close/>
                </a:path>
                <a:path w="574040" h="574039">
                  <a:moveTo>
                    <a:pt x="361070" y="362180"/>
                  </a:moveTo>
                  <a:lnTo>
                    <a:pt x="333602" y="362180"/>
                  </a:lnTo>
                  <a:lnTo>
                    <a:pt x="344172" y="362201"/>
                  </a:lnTo>
                  <a:lnTo>
                    <a:pt x="354726" y="362514"/>
                  </a:lnTo>
                  <a:lnTo>
                    <a:pt x="361070" y="362180"/>
                  </a:lnTo>
                  <a:close/>
                </a:path>
                <a:path w="574040" h="574039">
                  <a:moveTo>
                    <a:pt x="373023" y="359733"/>
                  </a:moveTo>
                  <a:lnTo>
                    <a:pt x="283202" y="359733"/>
                  </a:lnTo>
                  <a:lnTo>
                    <a:pt x="312448" y="362361"/>
                  </a:lnTo>
                  <a:lnTo>
                    <a:pt x="361070" y="362180"/>
                  </a:lnTo>
                  <a:lnTo>
                    <a:pt x="365167" y="361965"/>
                  </a:lnTo>
                  <a:lnTo>
                    <a:pt x="373023" y="359733"/>
                  </a:lnTo>
                  <a:close/>
                </a:path>
                <a:path w="574040" h="574039">
                  <a:moveTo>
                    <a:pt x="556865" y="181920"/>
                  </a:moveTo>
                  <a:lnTo>
                    <a:pt x="463629" y="181920"/>
                  </a:lnTo>
                  <a:lnTo>
                    <a:pt x="465674" y="185260"/>
                  </a:lnTo>
                  <a:lnTo>
                    <a:pt x="434293" y="216201"/>
                  </a:lnTo>
                  <a:lnTo>
                    <a:pt x="375993" y="274327"/>
                  </a:lnTo>
                  <a:lnTo>
                    <a:pt x="353799" y="296956"/>
                  </a:lnTo>
                  <a:lnTo>
                    <a:pt x="346941" y="300004"/>
                  </a:lnTo>
                  <a:lnTo>
                    <a:pt x="438688" y="300004"/>
                  </a:lnTo>
                  <a:lnTo>
                    <a:pt x="556865" y="181920"/>
                  </a:lnTo>
                  <a:close/>
                </a:path>
                <a:path w="574040" h="574039">
                  <a:moveTo>
                    <a:pt x="312423" y="299433"/>
                  </a:moveTo>
                  <a:lnTo>
                    <a:pt x="278247" y="299763"/>
                  </a:lnTo>
                  <a:lnTo>
                    <a:pt x="338242" y="299763"/>
                  </a:lnTo>
                  <a:lnTo>
                    <a:pt x="325105" y="299502"/>
                  </a:lnTo>
                  <a:lnTo>
                    <a:pt x="312423" y="299433"/>
                  </a:lnTo>
                  <a:close/>
                </a:path>
                <a:path w="574040" h="574039">
                  <a:moveTo>
                    <a:pt x="454922" y="106749"/>
                  </a:moveTo>
                  <a:lnTo>
                    <a:pt x="390286" y="106749"/>
                  </a:lnTo>
                  <a:lnTo>
                    <a:pt x="391777" y="117409"/>
                  </a:lnTo>
                  <a:lnTo>
                    <a:pt x="391974" y="123187"/>
                  </a:lnTo>
                  <a:lnTo>
                    <a:pt x="392086" y="129141"/>
                  </a:lnTo>
                  <a:lnTo>
                    <a:pt x="391940" y="136986"/>
                  </a:lnTo>
                  <a:lnTo>
                    <a:pt x="391874" y="146296"/>
                  </a:lnTo>
                  <a:lnTo>
                    <a:pt x="411578" y="179667"/>
                  </a:lnTo>
                  <a:lnTo>
                    <a:pt x="436236" y="181941"/>
                  </a:lnTo>
                  <a:lnTo>
                    <a:pt x="556865" y="181920"/>
                  </a:lnTo>
                  <a:lnTo>
                    <a:pt x="559539" y="179253"/>
                  </a:lnTo>
                  <a:lnTo>
                    <a:pt x="567166" y="170363"/>
                  </a:lnTo>
                  <a:lnTo>
                    <a:pt x="572217" y="160778"/>
                  </a:lnTo>
                  <a:lnTo>
                    <a:pt x="573862" y="150321"/>
                  </a:lnTo>
                  <a:lnTo>
                    <a:pt x="571274" y="138816"/>
                  </a:lnTo>
                  <a:lnTo>
                    <a:pt x="535295" y="119245"/>
                  </a:lnTo>
                  <a:lnTo>
                    <a:pt x="476100" y="119156"/>
                  </a:lnTo>
                  <a:lnTo>
                    <a:pt x="463708" y="118801"/>
                  </a:lnTo>
                  <a:lnTo>
                    <a:pt x="457347" y="116374"/>
                  </a:lnTo>
                  <a:lnTo>
                    <a:pt x="455003" y="109800"/>
                  </a:lnTo>
                  <a:lnTo>
                    <a:pt x="454922" y="106749"/>
                  </a:lnTo>
                  <a:close/>
                </a:path>
                <a:path w="574040" h="574039">
                  <a:moveTo>
                    <a:pt x="505693" y="119125"/>
                  </a:moveTo>
                  <a:lnTo>
                    <a:pt x="476100" y="119156"/>
                  </a:lnTo>
                  <a:lnTo>
                    <a:pt x="522543" y="119156"/>
                  </a:lnTo>
                  <a:lnTo>
                    <a:pt x="505693" y="119125"/>
                  </a:lnTo>
                  <a:close/>
                </a:path>
              </a:pathLst>
            </a:custGeom>
            <a:solidFill>
              <a:srgbClr val="F58220"/>
            </a:solidFill>
          </p:spPr>
          <p:txBody>
            <a:bodyPr wrap="square" lIns="0" tIns="0" rIns="0" bIns="0" rtlCol="0"/>
            <a:lstStyle/>
            <a:p>
              <a:endParaRPr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" name="object 14">
              <a:extLst>
                <a:ext uri="{FF2B5EF4-FFF2-40B4-BE49-F238E27FC236}">
                  <a16:creationId xmlns:a16="http://schemas.microsoft.com/office/drawing/2014/main" xmlns="" id="{79CD1796-2080-488C-9B0E-1E02EF52AC69}"/>
                </a:ext>
              </a:extLst>
            </p:cNvPr>
            <p:cNvSpPr/>
            <p:nvPr/>
          </p:nvSpPr>
          <p:spPr>
            <a:xfrm>
              <a:off x="5850749" y="2176579"/>
              <a:ext cx="484505" cy="485140"/>
            </a:xfrm>
            <a:custGeom>
              <a:avLst/>
              <a:gdLst/>
              <a:ahLst/>
              <a:cxnLst/>
              <a:rect l="l" t="t" r="r" b="b"/>
              <a:pathLst>
                <a:path w="484504" h="485139">
                  <a:moveTo>
                    <a:pt x="239437" y="0"/>
                  </a:moveTo>
                  <a:lnTo>
                    <a:pt x="174532" y="10172"/>
                  </a:lnTo>
                  <a:lnTo>
                    <a:pt x="133905" y="26185"/>
                  </a:lnTo>
                  <a:lnTo>
                    <a:pt x="97340" y="48959"/>
                  </a:lnTo>
                  <a:lnTo>
                    <a:pt x="65537" y="77600"/>
                  </a:lnTo>
                  <a:lnTo>
                    <a:pt x="39200" y="111211"/>
                  </a:lnTo>
                  <a:lnTo>
                    <a:pt x="19031" y="148898"/>
                  </a:lnTo>
                  <a:lnTo>
                    <a:pt x="5730" y="189765"/>
                  </a:lnTo>
                  <a:lnTo>
                    <a:pt x="0" y="232916"/>
                  </a:lnTo>
                  <a:lnTo>
                    <a:pt x="2542" y="277457"/>
                  </a:lnTo>
                  <a:lnTo>
                    <a:pt x="15199" y="325940"/>
                  </a:lnTo>
                  <a:lnTo>
                    <a:pt x="36935" y="369739"/>
                  </a:lnTo>
                  <a:lnTo>
                    <a:pt x="66713" y="407891"/>
                  </a:lnTo>
                  <a:lnTo>
                    <a:pt x="103499" y="439433"/>
                  </a:lnTo>
                  <a:lnTo>
                    <a:pt x="146257" y="463402"/>
                  </a:lnTo>
                  <a:lnTo>
                    <a:pt x="193950" y="478836"/>
                  </a:lnTo>
                  <a:lnTo>
                    <a:pt x="245544" y="484771"/>
                  </a:lnTo>
                  <a:lnTo>
                    <a:pt x="248795" y="484416"/>
                  </a:lnTo>
                  <a:lnTo>
                    <a:pt x="256237" y="483514"/>
                  </a:lnTo>
                  <a:lnTo>
                    <a:pt x="263692" y="482765"/>
                  </a:lnTo>
                  <a:lnTo>
                    <a:pt x="311793" y="473216"/>
                  </a:lnTo>
                  <a:lnTo>
                    <a:pt x="355779" y="455144"/>
                  </a:lnTo>
                  <a:lnTo>
                    <a:pt x="394796" y="429250"/>
                  </a:lnTo>
                  <a:lnTo>
                    <a:pt x="402422" y="421665"/>
                  </a:lnTo>
                  <a:lnTo>
                    <a:pt x="231641" y="421665"/>
                  </a:lnTo>
                  <a:lnTo>
                    <a:pt x="182550" y="412731"/>
                  </a:lnTo>
                  <a:lnTo>
                    <a:pt x="138458" y="389051"/>
                  </a:lnTo>
                  <a:lnTo>
                    <a:pt x="99862" y="350913"/>
                  </a:lnTo>
                  <a:lnTo>
                    <a:pt x="76204" y="310897"/>
                  </a:lnTo>
                  <a:lnTo>
                    <a:pt x="64212" y="267473"/>
                  </a:lnTo>
                  <a:lnTo>
                    <a:pt x="63569" y="222918"/>
                  </a:lnTo>
                  <a:lnTo>
                    <a:pt x="73955" y="179507"/>
                  </a:lnTo>
                  <a:lnTo>
                    <a:pt x="95053" y="139515"/>
                  </a:lnTo>
                  <a:lnTo>
                    <a:pt x="126545" y="105219"/>
                  </a:lnTo>
                  <a:lnTo>
                    <a:pt x="180566" y="74020"/>
                  </a:lnTo>
                  <a:lnTo>
                    <a:pt x="241797" y="62395"/>
                  </a:lnTo>
                  <a:lnTo>
                    <a:pt x="253800" y="59814"/>
                  </a:lnTo>
                  <a:lnTo>
                    <a:pt x="263486" y="53724"/>
                  </a:lnTo>
                  <a:lnTo>
                    <a:pt x="270147" y="44857"/>
                  </a:lnTo>
                  <a:lnTo>
                    <a:pt x="273078" y="33947"/>
                  </a:lnTo>
                  <a:lnTo>
                    <a:pt x="271780" y="22604"/>
                  </a:lnTo>
                  <a:lnTo>
                    <a:pt x="266545" y="12889"/>
                  </a:lnTo>
                  <a:lnTo>
                    <a:pt x="257931" y="5438"/>
                  </a:lnTo>
                  <a:lnTo>
                    <a:pt x="246496" y="889"/>
                  </a:lnTo>
                  <a:lnTo>
                    <a:pt x="239437" y="0"/>
                  </a:lnTo>
                  <a:close/>
                </a:path>
                <a:path w="484504" h="485139">
                  <a:moveTo>
                    <a:pt x="453494" y="211036"/>
                  </a:moveTo>
                  <a:lnTo>
                    <a:pt x="421528" y="244691"/>
                  </a:lnTo>
                  <a:lnTo>
                    <a:pt x="420824" y="253120"/>
                  </a:lnTo>
                  <a:lnTo>
                    <a:pt x="420001" y="261548"/>
                  </a:lnTo>
                  <a:lnTo>
                    <a:pt x="399617" y="327492"/>
                  </a:lnTo>
                  <a:lnTo>
                    <a:pt x="371741" y="367238"/>
                  </a:lnTo>
                  <a:lnTo>
                    <a:pt x="333620" y="396799"/>
                  </a:lnTo>
                  <a:lnTo>
                    <a:pt x="285231" y="415569"/>
                  </a:lnTo>
                  <a:lnTo>
                    <a:pt x="231641" y="421665"/>
                  </a:lnTo>
                  <a:lnTo>
                    <a:pt x="402422" y="421665"/>
                  </a:lnTo>
                  <a:lnTo>
                    <a:pt x="454503" y="356794"/>
                  </a:lnTo>
                  <a:lnTo>
                    <a:pt x="473484" y="311632"/>
                  </a:lnTo>
                  <a:lnTo>
                    <a:pt x="482904" y="264046"/>
                  </a:lnTo>
                  <a:lnTo>
                    <a:pt x="484101" y="247916"/>
                  </a:lnTo>
                  <a:lnTo>
                    <a:pt x="482351" y="233372"/>
                  </a:lnTo>
                  <a:lnTo>
                    <a:pt x="476103" y="221870"/>
                  </a:lnTo>
                  <a:lnTo>
                    <a:pt x="466202" y="214171"/>
                  </a:lnTo>
                  <a:lnTo>
                    <a:pt x="453494" y="211036"/>
                  </a:lnTo>
                  <a:close/>
                </a:path>
              </a:pathLst>
            </a:custGeom>
            <a:solidFill>
              <a:srgbClr val="939598"/>
            </a:solidFill>
          </p:spPr>
          <p:txBody>
            <a:bodyPr wrap="square" lIns="0" tIns="0" rIns="0" bIns="0" rtlCol="0"/>
            <a:lstStyle/>
            <a:p>
              <a:endParaRPr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7" name="object 3">
            <a:extLst>
              <a:ext uri="{FF2B5EF4-FFF2-40B4-BE49-F238E27FC236}">
                <a16:creationId xmlns:a16="http://schemas.microsoft.com/office/drawing/2014/main" xmlns="" id="{807BD2D6-5E77-40D7-B787-DA8A876E5173}"/>
              </a:ext>
            </a:extLst>
          </p:cNvPr>
          <p:cNvSpPr txBox="1"/>
          <p:nvPr/>
        </p:nvSpPr>
        <p:spPr>
          <a:xfrm>
            <a:off x="4362109" y="2867346"/>
            <a:ext cx="2591435" cy="3948517"/>
          </a:xfrm>
          <a:prstGeom prst="rect">
            <a:avLst/>
          </a:prstGeom>
        </p:spPr>
        <p:txBody>
          <a:bodyPr vert="horz" wrap="square" lIns="0" tIns="166370" rIns="0" bIns="0" rtlCol="0">
            <a:spAutoFit/>
          </a:bodyPr>
          <a:lstStyle/>
          <a:p>
            <a:pPr marL="38735" algn="ctr">
              <a:spcBef>
                <a:spcPts val="1310"/>
              </a:spcBef>
            </a:pPr>
            <a:r>
              <a:rPr lang="en-ZA" sz="4000" b="1" dirty="0">
                <a:solidFill>
                  <a:srgbClr val="F58220"/>
                </a:solidFill>
                <a:cs typeface="Arial"/>
              </a:rPr>
              <a:t>MISSION</a:t>
            </a:r>
          </a:p>
          <a:p>
            <a:pPr marL="38735" algn="ctr">
              <a:spcBef>
                <a:spcPts val="1310"/>
              </a:spcBef>
            </a:pPr>
            <a:r>
              <a:rPr lang="en-ZA" b="1" dirty="0">
                <a:solidFill>
                  <a:prstClr val="black"/>
                </a:solidFill>
                <a:cs typeface="Arial"/>
              </a:rPr>
              <a:t>Lead, regulate, advise and coordinate professions and their councils to meet the National Built Environment and Transformation Future of the industry</a:t>
            </a:r>
          </a:p>
          <a:p>
            <a:pPr marL="38735" algn="ctr">
              <a:spcBef>
                <a:spcPts val="1310"/>
              </a:spcBef>
            </a:pPr>
            <a:endParaRPr lang="en-ZA" sz="4000" dirty="0">
              <a:solidFill>
                <a:prstClr val="black"/>
              </a:solidFill>
              <a:cs typeface="Arial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8FD38B5C-5DA2-4A25-BE0C-F81CCF4B8AD9}"/>
              </a:ext>
            </a:extLst>
          </p:cNvPr>
          <p:cNvGrpSpPr/>
          <p:nvPr/>
        </p:nvGrpSpPr>
        <p:grpSpPr>
          <a:xfrm>
            <a:off x="8641035" y="1537654"/>
            <a:ext cx="929215" cy="1209676"/>
            <a:chOff x="9248672" y="1752598"/>
            <a:chExt cx="998219" cy="1344994"/>
          </a:xfrm>
        </p:grpSpPr>
        <p:sp>
          <p:nvSpPr>
            <p:cNvPr id="19" name="object 15">
              <a:extLst>
                <a:ext uri="{FF2B5EF4-FFF2-40B4-BE49-F238E27FC236}">
                  <a16:creationId xmlns:a16="http://schemas.microsoft.com/office/drawing/2014/main" xmlns="" id="{0B1E11ED-6FD1-40B9-8DDC-FE9237078A90}"/>
                </a:ext>
              </a:extLst>
            </p:cNvPr>
            <p:cNvSpPr/>
            <p:nvPr/>
          </p:nvSpPr>
          <p:spPr>
            <a:xfrm>
              <a:off x="9248672" y="1752598"/>
              <a:ext cx="998219" cy="999490"/>
            </a:xfrm>
            <a:custGeom>
              <a:avLst/>
              <a:gdLst/>
              <a:ahLst/>
              <a:cxnLst/>
              <a:rect l="l" t="t" r="r" b="b"/>
              <a:pathLst>
                <a:path w="998220" h="999489">
                  <a:moveTo>
                    <a:pt x="735546" y="936826"/>
                  </a:moveTo>
                  <a:lnTo>
                    <a:pt x="351111" y="936826"/>
                  </a:lnTo>
                  <a:lnTo>
                    <a:pt x="376880" y="939944"/>
                  </a:lnTo>
                  <a:lnTo>
                    <a:pt x="400694" y="949408"/>
                  </a:lnTo>
                  <a:lnTo>
                    <a:pt x="422729" y="966035"/>
                  </a:lnTo>
                  <a:lnTo>
                    <a:pt x="425218" y="968448"/>
                  </a:lnTo>
                  <a:lnTo>
                    <a:pt x="428190" y="970365"/>
                  </a:lnTo>
                  <a:lnTo>
                    <a:pt x="431022" y="972410"/>
                  </a:lnTo>
                  <a:lnTo>
                    <a:pt x="465386" y="992175"/>
                  </a:lnTo>
                  <a:lnTo>
                    <a:pt x="497974" y="999413"/>
                  </a:lnTo>
                  <a:lnTo>
                    <a:pt x="530247" y="993359"/>
                  </a:lnTo>
                  <a:lnTo>
                    <a:pt x="563660" y="973248"/>
                  </a:lnTo>
                  <a:lnTo>
                    <a:pt x="592192" y="954178"/>
                  </a:lnTo>
                  <a:lnTo>
                    <a:pt x="621596" y="942295"/>
                  </a:lnTo>
                  <a:lnTo>
                    <a:pt x="652970" y="937751"/>
                  </a:lnTo>
                  <a:lnTo>
                    <a:pt x="733017" y="937751"/>
                  </a:lnTo>
                  <a:lnTo>
                    <a:pt x="735546" y="936826"/>
                  </a:lnTo>
                  <a:close/>
                </a:path>
                <a:path w="998220" h="999489">
                  <a:moveTo>
                    <a:pt x="733017" y="937751"/>
                  </a:moveTo>
                  <a:lnTo>
                    <a:pt x="652970" y="937751"/>
                  </a:lnTo>
                  <a:lnTo>
                    <a:pt x="687409" y="940698"/>
                  </a:lnTo>
                  <a:lnTo>
                    <a:pt x="722201" y="941707"/>
                  </a:lnTo>
                  <a:lnTo>
                    <a:pt x="733017" y="937751"/>
                  </a:lnTo>
                  <a:close/>
                </a:path>
                <a:path w="998220" h="999489">
                  <a:moveTo>
                    <a:pt x="280501" y="57259"/>
                  </a:moveTo>
                  <a:lnTo>
                    <a:pt x="224866" y="88407"/>
                  </a:lnTo>
                  <a:lnTo>
                    <a:pt x="205305" y="121269"/>
                  </a:lnTo>
                  <a:lnTo>
                    <a:pt x="192820" y="151990"/>
                  </a:lnTo>
                  <a:lnTo>
                    <a:pt x="186258" y="165623"/>
                  </a:lnTo>
                  <a:lnTo>
                    <a:pt x="177444" y="176964"/>
                  </a:lnTo>
                  <a:lnTo>
                    <a:pt x="166281" y="186058"/>
                  </a:lnTo>
                  <a:lnTo>
                    <a:pt x="152676" y="192947"/>
                  </a:lnTo>
                  <a:lnTo>
                    <a:pt x="140122" y="197981"/>
                  </a:lnTo>
                  <a:lnTo>
                    <a:pt x="127674" y="203304"/>
                  </a:lnTo>
                  <a:lnTo>
                    <a:pt x="85401" y="227448"/>
                  </a:lnTo>
                  <a:lnTo>
                    <a:pt x="62239" y="261217"/>
                  </a:lnTo>
                  <a:lnTo>
                    <a:pt x="56479" y="296069"/>
                  </a:lnTo>
                  <a:lnTo>
                    <a:pt x="56822" y="309122"/>
                  </a:lnTo>
                  <a:lnTo>
                    <a:pt x="58090" y="322054"/>
                  </a:lnTo>
                  <a:lnTo>
                    <a:pt x="60029" y="334883"/>
                  </a:lnTo>
                  <a:lnTo>
                    <a:pt x="61926" y="356208"/>
                  </a:lnTo>
                  <a:lnTo>
                    <a:pt x="59697" y="376304"/>
                  </a:lnTo>
                  <a:lnTo>
                    <a:pt x="52752" y="395219"/>
                  </a:lnTo>
                  <a:lnTo>
                    <a:pt x="40497" y="413000"/>
                  </a:lnTo>
                  <a:lnTo>
                    <a:pt x="32184" y="423070"/>
                  </a:lnTo>
                  <a:lnTo>
                    <a:pt x="24482" y="433633"/>
                  </a:lnTo>
                  <a:lnTo>
                    <a:pt x="17437" y="444685"/>
                  </a:lnTo>
                  <a:lnTo>
                    <a:pt x="11096" y="456218"/>
                  </a:lnTo>
                  <a:lnTo>
                    <a:pt x="2900" y="477519"/>
                  </a:lnTo>
                  <a:lnTo>
                    <a:pt x="0" y="498816"/>
                  </a:lnTo>
                  <a:lnTo>
                    <a:pt x="2438" y="520182"/>
                  </a:lnTo>
                  <a:lnTo>
                    <a:pt x="25571" y="567229"/>
                  </a:lnTo>
                  <a:lnTo>
                    <a:pt x="43761" y="590521"/>
                  </a:lnTo>
                  <a:lnTo>
                    <a:pt x="54041" y="605994"/>
                  </a:lnTo>
                  <a:lnTo>
                    <a:pt x="59909" y="622269"/>
                  </a:lnTo>
                  <a:lnTo>
                    <a:pt x="61995" y="639390"/>
                  </a:lnTo>
                  <a:lnTo>
                    <a:pt x="60931" y="657399"/>
                  </a:lnTo>
                  <a:lnTo>
                    <a:pt x="59686" y="666918"/>
                  </a:lnTo>
                  <a:lnTo>
                    <a:pt x="58446" y="677099"/>
                  </a:lnTo>
                  <a:lnTo>
                    <a:pt x="57497" y="685983"/>
                  </a:lnTo>
                  <a:lnTo>
                    <a:pt x="56702" y="695537"/>
                  </a:lnTo>
                  <a:lnTo>
                    <a:pt x="57541" y="720654"/>
                  </a:lnTo>
                  <a:lnTo>
                    <a:pt x="76594" y="762933"/>
                  </a:lnTo>
                  <a:lnTo>
                    <a:pt x="108949" y="787472"/>
                  </a:lnTo>
                  <a:lnTo>
                    <a:pt x="150974" y="805494"/>
                  </a:lnTo>
                  <a:lnTo>
                    <a:pt x="165158" y="812288"/>
                  </a:lnTo>
                  <a:lnTo>
                    <a:pt x="176777" y="821458"/>
                  </a:lnTo>
                  <a:lnTo>
                    <a:pt x="185925" y="833047"/>
                  </a:lnTo>
                  <a:lnTo>
                    <a:pt x="192693" y="847099"/>
                  </a:lnTo>
                  <a:lnTo>
                    <a:pt x="195030" y="853204"/>
                  </a:lnTo>
                  <a:lnTo>
                    <a:pt x="197510" y="859261"/>
                  </a:lnTo>
                  <a:lnTo>
                    <a:pt x="223531" y="908698"/>
                  </a:lnTo>
                  <a:lnTo>
                    <a:pt x="281037" y="941610"/>
                  </a:lnTo>
                  <a:lnTo>
                    <a:pt x="323211" y="939238"/>
                  </a:lnTo>
                  <a:lnTo>
                    <a:pt x="351111" y="936826"/>
                  </a:lnTo>
                  <a:lnTo>
                    <a:pt x="735546" y="936826"/>
                  </a:lnTo>
                  <a:lnTo>
                    <a:pt x="774083" y="909941"/>
                  </a:lnTo>
                  <a:lnTo>
                    <a:pt x="794931" y="871942"/>
                  </a:lnTo>
                  <a:lnTo>
                    <a:pt x="803144" y="851265"/>
                  </a:lnTo>
                  <a:lnTo>
                    <a:pt x="810868" y="834625"/>
                  </a:lnTo>
                  <a:lnTo>
                    <a:pt x="821586" y="821121"/>
                  </a:lnTo>
                  <a:lnTo>
                    <a:pt x="835307" y="810599"/>
                  </a:lnTo>
                  <a:lnTo>
                    <a:pt x="846876" y="805278"/>
                  </a:lnTo>
                  <a:lnTo>
                    <a:pt x="494661" y="805278"/>
                  </a:lnTo>
                  <a:lnTo>
                    <a:pt x="449347" y="801651"/>
                  </a:lnTo>
                  <a:lnTo>
                    <a:pt x="406312" y="791718"/>
                  </a:lnTo>
                  <a:lnTo>
                    <a:pt x="365923" y="775919"/>
                  </a:lnTo>
                  <a:lnTo>
                    <a:pt x="328651" y="754718"/>
                  </a:lnTo>
                  <a:lnTo>
                    <a:pt x="294940" y="728575"/>
                  </a:lnTo>
                  <a:lnTo>
                    <a:pt x="265237" y="697948"/>
                  </a:lnTo>
                  <a:lnTo>
                    <a:pt x="239984" y="663296"/>
                  </a:lnTo>
                  <a:lnTo>
                    <a:pt x="219629" y="625077"/>
                  </a:lnTo>
                  <a:lnTo>
                    <a:pt x="204614" y="583750"/>
                  </a:lnTo>
                  <a:lnTo>
                    <a:pt x="195386" y="539774"/>
                  </a:lnTo>
                  <a:lnTo>
                    <a:pt x="192389" y="493607"/>
                  </a:lnTo>
                  <a:lnTo>
                    <a:pt x="196709" y="445188"/>
                  </a:lnTo>
                  <a:lnTo>
                    <a:pt x="208676" y="399141"/>
                  </a:lnTo>
                  <a:lnTo>
                    <a:pt x="227623" y="356116"/>
                  </a:lnTo>
                  <a:lnTo>
                    <a:pt x="252885" y="316762"/>
                  </a:lnTo>
                  <a:lnTo>
                    <a:pt x="283794" y="281728"/>
                  </a:lnTo>
                  <a:lnTo>
                    <a:pt x="319684" y="251665"/>
                  </a:lnTo>
                  <a:lnTo>
                    <a:pt x="359889" y="227222"/>
                  </a:lnTo>
                  <a:lnTo>
                    <a:pt x="403743" y="209047"/>
                  </a:lnTo>
                  <a:lnTo>
                    <a:pt x="450578" y="197791"/>
                  </a:lnTo>
                  <a:lnTo>
                    <a:pt x="499729" y="194103"/>
                  </a:lnTo>
                  <a:lnTo>
                    <a:pt x="848357" y="194103"/>
                  </a:lnTo>
                  <a:lnTo>
                    <a:pt x="836329" y="188926"/>
                  </a:lnTo>
                  <a:lnTo>
                    <a:pt x="821589" y="177841"/>
                  </a:lnTo>
                  <a:lnTo>
                    <a:pt x="810201" y="163317"/>
                  </a:lnTo>
                  <a:lnTo>
                    <a:pt x="802116" y="145195"/>
                  </a:lnTo>
                  <a:lnTo>
                    <a:pt x="797579" y="132491"/>
                  </a:lnTo>
                  <a:lnTo>
                    <a:pt x="792238" y="120102"/>
                  </a:lnTo>
                  <a:lnTo>
                    <a:pt x="764939" y="79414"/>
                  </a:lnTo>
                  <a:lnTo>
                    <a:pt x="736262" y="62769"/>
                  </a:lnTo>
                  <a:lnTo>
                    <a:pt x="645075" y="62769"/>
                  </a:lnTo>
                  <a:lnTo>
                    <a:pt x="628222" y="61223"/>
                  </a:lnTo>
                  <a:lnTo>
                    <a:pt x="347789" y="61223"/>
                  </a:lnTo>
                  <a:lnTo>
                    <a:pt x="318258" y="58708"/>
                  </a:lnTo>
                  <a:lnTo>
                    <a:pt x="280501" y="57259"/>
                  </a:lnTo>
                  <a:close/>
                </a:path>
                <a:path w="998220" h="999489">
                  <a:moveTo>
                    <a:pt x="848357" y="194103"/>
                  </a:moveTo>
                  <a:lnTo>
                    <a:pt x="499729" y="194103"/>
                  </a:lnTo>
                  <a:lnTo>
                    <a:pt x="543136" y="196482"/>
                  </a:lnTo>
                  <a:lnTo>
                    <a:pt x="585230" y="205329"/>
                  </a:lnTo>
                  <a:lnTo>
                    <a:pt x="625408" y="220207"/>
                  </a:lnTo>
                  <a:lnTo>
                    <a:pt x="663067" y="240679"/>
                  </a:lnTo>
                  <a:lnTo>
                    <a:pt x="697605" y="266306"/>
                  </a:lnTo>
                  <a:lnTo>
                    <a:pt x="728420" y="296650"/>
                  </a:lnTo>
                  <a:lnTo>
                    <a:pt x="754908" y="331276"/>
                  </a:lnTo>
                  <a:lnTo>
                    <a:pt x="776467" y="369744"/>
                  </a:lnTo>
                  <a:lnTo>
                    <a:pt x="792494" y="411618"/>
                  </a:lnTo>
                  <a:lnTo>
                    <a:pt x="802388" y="456459"/>
                  </a:lnTo>
                  <a:lnTo>
                    <a:pt x="805545" y="503831"/>
                  </a:lnTo>
                  <a:lnTo>
                    <a:pt x="801110" y="553101"/>
                  </a:lnTo>
                  <a:lnTo>
                    <a:pt x="789077" y="599763"/>
                  </a:lnTo>
                  <a:lnTo>
                    <a:pt x="770075" y="643203"/>
                  </a:lnTo>
                  <a:lnTo>
                    <a:pt x="744731" y="682803"/>
                  </a:lnTo>
                  <a:lnTo>
                    <a:pt x="713673" y="717948"/>
                  </a:lnTo>
                  <a:lnTo>
                    <a:pt x="677530" y="748021"/>
                  </a:lnTo>
                  <a:lnTo>
                    <a:pt x="636929" y="772407"/>
                  </a:lnTo>
                  <a:lnTo>
                    <a:pt x="592498" y="790489"/>
                  </a:lnTo>
                  <a:lnTo>
                    <a:pt x="544867" y="801651"/>
                  </a:lnTo>
                  <a:lnTo>
                    <a:pt x="494661" y="805278"/>
                  </a:lnTo>
                  <a:lnTo>
                    <a:pt x="846876" y="805278"/>
                  </a:lnTo>
                  <a:lnTo>
                    <a:pt x="852039" y="802903"/>
                  </a:lnTo>
                  <a:lnTo>
                    <a:pt x="863071" y="798822"/>
                  </a:lnTo>
                  <a:lnTo>
                    <a:pt x="873960" y="794289"/>
                  </a:lnTo>
                  <a:lnTo>
                    <a:pt x="912771" y="771857"/>
                  </a:lnTo>
                  <a:lnTo>
                    <a:pt x="935489" y="738738"/>
                  </a:lnTo>
                  <a:lnTo>
                    <a:pt x="941021" y="704002"/>
                  </a:lnTo>
                  <a:lnTo>
                    <a:pt x="940774" y="690516"/>
                  </a:lnTo>
                  <a:lnTo>
                    <a:pt x="939622" y="677099"/>
                  </a:lnTo>
                  <a:lnTo>
                    <a:pt x="937739" y="663749"/>
                  </a:lnTo>
                  <a:lnTo>
                    <a:pt x="935830" y="643471"/>
                  </a:lnTo>
                  <a:lnTo>
                    <a:pt x="937558" y="624187"/>
                  </a:lnTo>
                  <a:lnTo>
                    <a:pt x="943843" y="605929"/>
                  </a:lnTo>
                  <a:lnTo>
                    <a:pt x="955608" y="588730"/>
                  </a:lnTo>
                  <a:lnTo>
                    <a:pt x="963311" y="579325"/>
                  </a:lnTo>
                  <a:lnTo>
                    <a:pt x="970419" y="569375"/>
                  </a:lnTo>
                  <a:lnTo>
                    <a:pt x="977075" y="559073"/>
                  </a:lnTo>
                  <a:lnTo>
                    <a:pt x="983421" y="548611"/>
                  </a:lnTo>
                  <a:lnTo>
                    <a:pt x="993843" y="525803"/>
                  </a:lnTo>
                  <a:lnTo>
                    <a:pt x="997988" y="502700"/>
                  </a:lnTo>
                  <a:lnTo>
                    <a:pt x="995608" y="479302"/>
                  </a:lnTo>
                  <a:lnTo>
                    <a:pt x="979252" y="443052"/>
                  </a:lnTo>
                  <a:lnTo>
                    <a:pt x="953766" y="408289"/>
                  </a:lnTo>
                  <a:lnTo>
                    <a:pt x="943772" y="393332"/>
                  </a:lnTo>
                  <a:lnTo>
                    <a:pt x="937858" y="377485"/>
                  </a:lnTo>
                  <a:lnTo>
                    <a:pt x="935637" y="360733"/>
                  </a:lnTo>
                  <a:lnTo>
                    <a:pt x="936723" y="343061"/>
                  </a:lnTo>
                  <a:lnTo>
                    <a:pt x="937886" y="334431"/>
                  </a:lnTo>
                  <a:lnTo>
                    <a:pt x="938941" y="325785"/>
                  </a:lnTo>
                  <a:lnTo>
                    <a:pt x="940977" y="308479"/>
                  </a:lnTo>
                  <a:lnTo>
                    <a:pt x="939561" y="275266"/>
                  </a:lnTo>
                  <a:lnTo>
                    <a:pt x="930017" y="248510"/>
                  </a:lnTo>
                  <a:lnTo>
                    <a:pt x="883243" y="209229"/>
                  </a:lnTo>
                  <a:lnTo>
                    <a:pt x="854465" y="196732"/>
                  </a:lnTo>
                  <a:lnTo>
                    <a:pt x="848357" y="194103"/>
                  </a:lnTo>
                  <a:close/>
                </a:path>
                <a:path w="998220" h="999489">
                  <a:moveTo>
                    <a:pt x="697599" y="57230"/>
                  </a:moveTo>
                  <a:lnTo>
                    <a:pt x="688017" y="57451"/>
                  </a:lnTo>
                  <a:lnTo>
                    <a:pt x="678462" y="58224"/>
                  </a:lnTo>
                  <a:lnTo>
                    <a:pt x="668943" y="59788"/>
                  </a:lnTo>
                  <a:lnTo>
                    <a:pt x="645075" y="62769"/>
                  </a:lnTo>
                  <a:lnTo>
                    <a:pt x="736262" y="62769"/>
                  </a:lnTo>
                  <a:lnTo>
                    <a:pt x="728971" y="60000"/>
                  </a:lnTo>
                  <a:lnTo>
                    <a:pt x="707196" y="57324"/>
                  </a:lnTo>
                  <a:lnTo>
                    <a:pt x="697599" y="57230"/>
                  </a:lnTo>
                  <a:close/>
                </a:path>
                <a:path w="998220" h="999489">
                  <a:moveTo>
                    <a:pt x="498413" y="0"/>
                  </a:moveTo>
                  <a:lnTo>
                    <a:pt x="463671" y="7619"/>
                  </a:lnTo>
                  <a:lnTo>
                    <a:pt x="426640" y="31391"/>
                  </a:lnTo>
                  <a:lnTo>
                    <a:pt x="401417" y="48164"/>
                  </a:lnTo>
                  <a:lnTo>
                    <a:pt x="375321" y="57908"/>
                  </a:lnTo>
                  <a:lnTo>
                    <a:pt x="347789" y="61223"/>
                  </a:lnTo>
                  <a:lnTo>
                    <a:pt x="628222" y="61223"/>
                  </a:lnTo>
                  <a:lnTo>
                    <a:pt x="622442" y="60693"/>
                  </a:lnTo>
                  <a:lnTo>
                    <a:pt x="601239" y="52773"/>
                  </a:lnTo>
                  <a:lnTo>
                    <a:pt x="581656" y="38223"/>
                  </a:lnTo>
                  <a:lnTo>
                    <a:pt x="578761" y="35417"/>
                  </a:lnTo>
                  <a:lnTo>
                    <a:pt x="575167" y="33308"/>
                  </a:lnTo>
                  <a:lnTo>
                    <a:pt x="571890" y="30883"/>
                  </a:lnTo>
                  <a:lnTo>
                    <a:pt x="533580" y="7949"/>
                  </a:lnTo>
                  <a:lnTo>
                    <a:pt x="498413" y="0"/>
                  </a:lnTo>
                  <a:close/>
                </a:path>
              </a:pathLst>
            </a:custGeom>
            <a:solidFill>
              <a:srgbClr val="939598"/>
            </a:solidFill>
          </p:spPr>
          <p:txBody>
            <a:bodyPr wrap="square" lIns="0" tIns="0" rIns="0" bIns="0" rtlCol="0"/>
            <a:lstStyle/>
            <a:p>
              <a:endParaRPr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0" name="object 16">
              <a:extLst>
                <a:ext uri="{FF2B5EF4-FFF2-40B4-BE49-F238E27FC236}">
                  <a16:creationId xmlns:a16="http://schemas.microsoft.com/office/drawing/2014/main" xmlns="" id="{46025B01-64B3-4DE4-A39C-3C4A423D4849}"/>
                </a:ext>
              </a:extLst>
            </p:cNvPr>
            <p:cNvSpPr/>
            <p:nvPr/>
          </p:nvSpPr>
          <p:spPr>
            <a:xfrm>
              <a:off x="9357266" y="2671508"/>
              <a:ext cx="781050" cy="426084"/>
            </a:xfrm>
            <a:custGeom>
              <a:avLst/>
              <a:gdLst/>
              <a:ahLst/>
              <a:cxnLst/>
              <a:rect l="l" t="t" r="r" b="b"/>
              <a:pathLst>
                <a:path w="781050" h="426085">
                  <a:moveTo>
                    <a:pt x="94530" y="0"/>
                  </a:moveTo>
                  <a:lnTo>
                    <a:pt x="82338" y="3213"/>
                  </a:lnTo>
                  <a:lnTo>
                    <a:pt x="82557" y="7912"/>
                  </a:lnTo>
                  <a:lnTo>
                    <a:pt x="82588" y="11683"/>
                  </a:lnTo>
                  <a:lnTo>
                    <a:pt x="63445" y="99749"/>
                  </a:lnTo>
                  <a:lnTo>
                    <a:pt x="17300" y="312370"/>
                  </a:lnTo>
                  <a:lnTo>
                    <a:pt x="9228" y="349429"/>
                  </a:lnTo>
                  <a:lnTo>
                    <a:pt x="1096" y="386473"/>
                  </a:lnTo>
                  <a:lnTo>
                    <a:pt x="0" y="396503"/>
                  </a:lnTo>
                  <a:lnTo>
                    <a:pt x="1457" y="405588"/>
                  </a:lnTo>
                  <a:lnTo>
                    <a:pt x="5674" y="413600"/>
                  </a:lnTo>
                  <a:lnTo>
                    <a:pt x="12856" y="420408"/>
                  </a:lnTo>
                  <a:lnTo>
                    <a:pt x="21392" y="424579"/>
                  </a:lnTo>
                  <a:lnTo>
                    <a:pt x="30071" y="425548"/>
                  </a:lnTo>
                  <a:lnTo>
                    <a:pt x="38788" y="423826"/>
                  </a:lnTo>
                  <a:lnTo>
                    <a:pt x="47439" y="419925"/>
                  </a:lnTo>
                  <a:lnTo>
                    <a:pt x="50995" y="417931"/>
                  </a:lnTo>
                  <a:lnTo>
                    <a:pt x="54487" y="415848"/>
                  </a:lnTo>
                  <a:lnTo>
                    <a:pt x="375937" y="228218"/>
                  </a:lnTo>
                  <a:lnTo>
                    <a:pt x="383401" y="224822"/>
                  </a:lnTo>
                  <a:lnTo>
                    <a:pt x="390464" y="223748"/>
                  </a:lnTo>
                  <a:lnTo>
                    <a:pt x="744413" y="223748"/>
                  </a:lnTo>
                  <a:lnTo>
                    <a:pt x="722742" y="124462"/>
                  </a:lnTo>
                  <a:lnTo>
                    <a:pt x="718256" y="103992"/>
                  </a:lnTo>
                  <a:lnTo>
                    <a:pt x="389118" y="103992"/>
                  </a:lnTo>
                  <a:lnTo>
                    <a:pt x="358052" y="99250"/>
                  </a:lnTo>
                  <a:lnTo>
                    <a:pt x="317456" y="79697"/>
                  </a:lnTo>
                  <a:lnTo>
                    <a:pt x="290186" y="59423"/>
                  </a:lnTo>
                  <a:lnTo>
                    <a:pt x="276066" y="49405"/>
                  </a:lnTo>
                  <a:lnTo>
                    <a:pt x="269240" y="46939"/>
                  </a:lnTo>
                  <a:lnTo>
                    <a:pt x="186792" y="46939"/>
                  </a:lnTo>
                  <a:lnTo>
                    <a:pt x="172876" y="46481"/>
                  </a:lnTo>
                  <a:lnTo>
                    <a:pt x="133419" y="36672"/>
                  </a:lnTo>
                  <a:lnTo>
                    <a:pt x="100867" y="12052"/>
                  </a:lnTo>
                  <a:lnTo>
                    <a:pt x="97070" y="7912"/>
                  </a:lnTo>
                  <a:lnTo>
                    <a:pt x="94530" y="0"/>
                  </a:lnTo>
                  <a:close/>
                </a:path>
                <a:path w="781050" h="426085">
                  <a:moveTo>
                    <a:pt x="744413" y="223748"/>
                  </a:moveTo>
                  <a:lnTo>
                    <a:pt x="390464" y="223748"/>
                  </a:lnTo>
                  <a:lnTo>
                    <a:pt x="397506" y="224950"/>
                  </a:lnTo>
                  <a:lnTo>
                    <a:pt x="404905" y="228384"/>
                  </a:lnTo>
                  <a:lnTo>
                    <a:pt x="710249" y="406933"/>
                  </a:lnTo>
                  <a:lnTo>
                    <a:pt x="733416" y="419988"/>
                  </a:lnTo>
                  <a:lnTo>
                    <a:pt x="750916" y="425071"/>
                  </a:lnTo>
                  <a:lnTo>
                    <a:pt x="766227" y="421622"/>
                  </a:lnTo>
                  <a:lnTo>
                    <a:pt x="776975" y="411061"/>
                  </a:lnTo>
                  <a:lnTo>
                    <a:pt x="780787" y="394804"/>
                  </a:lnTo>
                  <a:lnTo>
                    <a:pt x="779835" y="389064"/>
                  </a:lnTo>
                  <a:lnTo>
                    <a:pt x="779111" y="383285"/>
                  </a:lnTo>
                  <a:lnTo>
                    <a:pt x="744413" y="223748"/>
                  </a:lnTo>
                  <a:close/>
                </a:path>
                <a:path w="781050" h="426085">
                  <a:moveTo>
                    <a:pt x="538248" y="42892"/>
                  </a:moveTo>
                  <a:lnTo>
                    <a:pt x="520728" y="44349"/>
                  </a:lnTo>
                  <a:lnTo>
                    <a:pt x="504196" y="49934"/>
                  </a:lnTo>
                  <a:lnTo>
                    <a:pt x="488611" y="60782"/>
                  </a:lnTo>
                  <a:lnTo>
                    <a:pt x="479969" y="67998"/>
                  </a:lnTo>
                  <a:lnTo>
                    <a:pt x="470736" y="74593"/>
                  </a:lnTo>
                  <a:lnTo>
                    <a:pt x="461122" y="80702"/>
                  </a:lnTo>
                  <a:lnTo>
                    <a:pt x="451337" y="86461"/>
                  </a:lnTo>
                  <a:lnTo>
                    <a:pt x="420248" y="99749"/>
                  </a:lnTo>
                  <a:lnTo>
                    <a:pt x="389118" y="103992"/>
                  </a:lnTo>
                  <a:lnTo>
                    <a:pt x="718256" y="103992"/>
                  </a:lnTo>
                  <a:lnTo>
                    <a:pt x="705804" y="47278"/>
                  </a:lnTo>
                  <a:lnTo>
                    <a:pt x="586475" y="47278"/>
                  </a:lnTo>
                  <a:lnTo>
                    <a:pt x="556797" y="44424"/>
                  </a:lnTo>
                  <a:lnTo>
                    <a:pt x="538248" y="42892"/>
                  </a:lnTo>
                  <a:close/>
                </a:path>
                <a:path w="781050" h="426085">
                  <a:moveTo>
                    <a:pt x="684521" y="139"/>
                  </a:moveTo>
                  <a:lnTo>
                    <a:pt x="681740" y="11683"/>
                  </a:lnTo>
                  <a:lnTo>
                    <a:pt x="673612" y="18021"/>
                  </a:lnTo>
                  <a:lnTo>
                    <a:pt x="671478" y="20002"/>
                  </a:lnTo>
                  <a:lnTo>
                    <a:pt x="669281" y="21907"/>
                  </a:lnTo>
                  <a:lnTo>
                    <a:pt x="643290" y="38355"/>
                  </a:lnTo>
                  <a:lnTo>
                    <a:pt x="615497" y="46034"/>
                  </a:lnTo>
                  <a:lnTo>
                    <a:pt x="586475" y="47278"/>
                  </a:lnTo>
                  <a:lnTo>
                    <a:pt x="705804" y="47278"/>
                  </a:lnTo>
                  <a:lnTo>
                    <a:pt x="698860" y="15722"/>
                  </a:lnTo>
                  <a:lnTo>
                    <a:pt x="700447" y="4140"/>
                  </a:lnTo>
                  <a:lnTo>
                    <a:pt x="684521" y="139"/>
                  </a:lnTo>
                  <a:close/>
                </a:path>
                <a:path w="781050" h="426085">
                  <a:moveTo>
                    <a:pt x="245163" y="42428"/>
                  </a:moveTo>
                  <a:lnTo>
                    <a:pt x="228528" y="44068"/>
                  </a:lnTo>
                  <a:lnTo>
                    <a:pt x="214633" y="45948"/>
                  </a:lnTo>
                  <a:lnTo>
                    <a:pt x="200716" y="46832"/>
                  </a:lnTo>
                  <a:lnTo>
                    <a:pt x="186792" y="46939"/>
                  </a:lnTo>
                  <a:lnTo>
                    <a:pt x="269240" y="46939"/>
                  </a:lnTo>
                  <a:lnTo>
                    <a:pt x="261034" y="43973"/>
                  </a:lnTo>
                  <a:lnTo>
                    <a:pt x="245163" y="42428"/>
                  </a:lnTo>
                  <a:close/>
                </a:path>
              </a:pathLst>
            </a:custGeom>
            <a:solidFill>
              <a:srgbClr val="939598"/>
            </a:solidFill>
          </p:spPr>
          <p:txBody>
            <a:bodyPr wrap="square" lIns="0" tIns="0" rIns="0" bIns="0" rtlCol="0"/>
            <a:lstStyle/>
            <a:p>
              <a:endParaRPr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object 17">
              <a:extLst>
                <a:ext uri="{FF2B5EF4-FFF2-40B4-BE49-F238E27FC236}">
                  <a16:creationId xmlns:a16="http://schemas.microsoft.com/office/drawing/2014/main" xmlns="" id="{C4443C26-4B4D-464A-BAC7-3FB26F769006}"/>
                </a:ext>
              </a:extLst>
            </p:cNvPr>
            <p:cNvSpPr/>
            <p:nvPr/>
          </p:nvSpPr>
          <p:spPr>
            <a:xfrm>
              <a:off x="9531321" y="2090899"/>
              <a:ext cx="433705" cy="322580"/>
            </a:xfrm>
            <a:custGeom>
              <a:avLst/>
              <a:gdLst/>
              <a:ahLst/>
              <a:cxnLst/>
              <a:rect l="l" t="t" r="r" b="b"/>
              <a:pathLst>
                <a:path w="433704" h="322580">
                  <a:moveTo>
                    <a:pt x="49001" y="116517"/>
                  </a:moveTo>
                  <a:lnTo>
                    <a:pt x="43459" y="117906"/>
                  </a:lnTo>
                  <a:lnTo>
                    <a:pt x="37512" y="122928"/>
                  </a:lnTo>
                  <a:lnTo>
                    <a:pt x="30112" y="130917"/>
                  </a:lnTo>
                  <a:lnTo>
                    <a:pt x="22504" y="138730"/>
                  </a:lnTo>
                  <a:lnTo>
                    <a:pt x="14691" y="146338"/>
                  </a:lnTo>
                  <a:lnTo>
                    <a:pt x="6677" y="153712"/>
                  </a:lnTo>
                  <a:lnTo>
                    <a:pt x="1616" y="159470"/>
                  </a:lnTo>
                  <a:lnTo>
                    <a:pt x="0" y="164853"/>
                  </a:lnTo>
                  <a:lnTo>
                    <a:pt x="1712" y="170318"/>
                  </a:lnTo>
                  <a:lnTo>
                    <a:pt x="6638" y="176318"/>
                  </a:lnTo>
                  <a:lnTo>
                    <a:pt x="75857" y="245225"/>
                  </a:lnTo>
                  <a:lnTo>
                    <a:pt x="144522" y="314685"/>
                  </a:lnTo>
                  <a:lnTo>
                    <a:pt x="151550" y="320502"/>
                  </a:lnTo>
                  <a:lnTo>
                    <a:pt x="158016" y="322554"/>
                  </a:lnTo>
                  <a:lnTo>
                    <a:pt x="164482" y="320712"/>
                  </a:lnTo>
                  <a:lnTo>
                    <a:pt x="171510" y="314850"/>
                  </a:lnTo>
                  <a:lnTo>
                    <a:pt x="191982" y="293422"/>
                  </a:lnTo>
                  <a:lnTo>
                    <a:pt x="212631" y="272159"/>
                  </a:lnTo>
                  <a:lnTo>
                    <a:pt x="233430" y="251038"/>
                  </a:lnTo>
                  <a:lnTo>
                    <a:pt x="269331" y="215125"/>
                  </a:lnTo>
                  <a:lnTo>
                    <a:pt x="157116" y="215125"/>
                  </a:lnTo>
                  <a:lnTo>
                    <a:pt x="150225" y="212870"/>
                  </a:lnTo>
                  <a:lnTo>
                    <a:pt x="142643" y="206367"/>
                  </a:lnTo>
                  <a:lnTo>
                    <a:pt x="122285" y="185430"/>
                  </a:lnTo>
                  <a:lnTo>
                    <a:pt x="101638" y="164766"/>
                  </a:lnTo>
                  <a:lnTo>
                    <a:pt x="80928" y="144157"/>
                  </a:lnTo>
                  <a:lnTo>
                    <a:pt x="60385" y="123385"/>
                  </a:lnTo>
                  <a:lnTo>
                    <a:pt x="54516" y="118448"/>
                  </a:lnTo>
                  <a:lnTo>
                    <a:pt x="49001" y="116517"/>
                  </a:lnTo>
                  <a:close/>
                </a:path>
                <a:path w="433704" h="322580">
                  <a:moveTo>
                    <a:pt x="382814" y="0"/>
                  </a:moveTo>
                  <a:lnTo>
                    <a:pt x="376164" y="2474"/>
                  </a:lnTo>
                  <a:lnTo>
                    <a:pt x="368817" y="8755"/>
                  </a:lnTo>
                  <a:lnTo>
                    <a:pt x="213273" y="164853"/>
                  </a:lnTo>
                  <a:lnTo>
                    <a:pt x="171980" y="206557"/>
                  </a:lnTo>
                  <a:lnTo>
                    <a:pt x="164104" y="213048"/>
                  </a:lnTo>
                  <a:lnTo>
                    <a:pt x="157116" y="215125"/>
                  </a:lnTo>
                  <a:lnTo>
                    <a:pt x="269331" y="215125"/>
                  </a:lnTo>
                  <a:lnTo>
                    <a:pt x="320010" y="164766"/>
                  </a:lnTo>
                  <a:lnTo>
                    <a:pt x="426754" y="58945"/>
                  </a:lnTo>
                  <a:lnTo>
                    <a:pt x="431720" y="55516"/>
                  </a:lnTo>
                  <a:lnTo>
                    <a:pt x="433409" y="49699"/>
                  </a:lnTo>
                  <a:lnTo>
                    <a:pt x="433320" y="44937"/>
                  </a:lnTo>
                  <a:lnTo>
                    <a:pt x="429955" y="42333"/>
                  </a:lnTo>
                  <a:lnTo>
                    <a:pt x="427135" y="39489"/>
                  </a:lnTo>
                  <a:lnTo>
                    <a:pt x="419348" y="31840"/>
                  </a:lnTo>
                  <a:lnTo>
                    <a:pt x="411487" y="24258"/>
                  </a:lnTo>
                  <a:lnTo>
                    <a:pt x="403806" y="16529"/>
                  </a:lnTo>
                  <a:lnTo>
                    <a:pt x="396554" y="8437"/>
                  </a:lnTo>
                  <a:lnTo>
                    <a:pt x="389400" y="1823"/>
                  </a:lnTo>
                  <a:lnTo>
                    <a:pt x="382814" y="0"/>
                  </a:lnTo>
                  <a:close/>
                </a:path>
              </a:pathLst>
            </a:custGeom>
            <a:solidFill>
              <a:srgbClr val="F58220"/>
            </a:solidFill>
          </p:spPr>
          <p:txBody>
            <a:bodyPr wrap="square" lIns="0" tIns="0" rIns="0" bIns="0" rtlCol="0"/>
            <a:lstStyle/>
            <a:p>
              <a:endParaRPr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22" name="object 4">
            <a:extLst>
              <a:ext uri="{FF2B5EF4-FFF2-40B4-BE49-F238E27FC236}">
                <a16:creationId xmlns:a16="http://schemas.microsoft.com/office/drawing/2014/main" xmlns="" id="{A1B8552F-9E0A-4B11-A024-794EDEE898D3}"/>
              </a:ext>
            </a:extLst>
          </p:cNvPr>
          <p:cNvSpPr txBox="1"/>
          <p:nvPr/>
        </p:nvSpPr>
        <p:spPr>
          <a:xfrm>
            <a:off x="7787186" y="2901850"/>
            <a:ext cx="2842712" cy="3266279"/>
          </a:xfrm>
          <a:prstGeom prst="rect">
            <a:avLst/>
          </a:prstGeom>
        </p:spPr>
        <p:txBody>
          <a:bodyPr vert="horz" wrap="square" lIns="0" tIns="166370" rIns="0" bIns="0" rtlCol="0">
            <a:spAutoFit/>
          </a:bodyPr>
          <a:lstStyle/>
          <a:p>
            <a:pPr algn="ctr">
              <a:spcBef>
                <a:spcPts val="1310"/>
              </a:spcBef>
            </a:pPr>
            <a:r>
              <a:rPr sz="4000" b="1" spc="-30" dirty="0">
                <a:solidFill>
                  <a:srgbClr val="F58220"/>
                </a:solidFill>
                <a:cs typeface="Arial"/>
              </a:rPr>
              <a:t>VALUES</a:t>
            </a:r>
            <a:endParaRPr sz="4000" dirty="0">
              <a:solidFill>
                <a:prstClr val="black"/>
              </a:solidFill>
              <a:cs typeface="Arial"/>
            </a:endParaRPr>
          </a:p>
          <a:p>
            <a:pPr marL="38735" algn="ctr">
              <a:spcBef>
                <a:spcPts val="1310"/>
              </a:spcBef>
            </a:pPr>
            <a:r>
              <a:rPr lang="en-US" b="1" dirty="0">
                <a:solidFill>
                  <a:prstClr val="black"/>
                </a:solidFill>
                <a:cs typeface="Arial"/>
              </a:rPr>
              <a:t>Quality is non-negotiable </a:t>
            </a:r>
          </a:p>
          <a:p>
            <a:pPr marL="38735" algn="ctr">
              <a:spcBef>
                <a:spcPts val="1310"/>
              </a:spcBef>
            </a:pPr>
            <a:r>
              <a:rPr lang="en-US" b="1" dirty="0">
                <a:solidFill>
                  <a:prstClr val="black"/>
                </a:solidFill>
                <a:cs typeface="Arial"/>
              </a:rPr>
              <a:t>Professionalism in all that we do </a:t>
            </a:r>
          </a:p>
          <a:p>
            <a:pPr marL="38735" algn="ctr">
              <a:spcBef>
                <a:spcPts val="1310"/>
              </a:spcBef>
            </a:pPr>
            <a:r>
              <a:rPr lang="en-US" b="1" dirty="0">
                <a:solidFill>
                  <a:prstClr val="black"/>
                </a:solidFill>
                <a:cs typeface="Arial"/>
              </a:rPr>
              <a:t>Future orientated </a:t>
            </a:r>
          </a:p>
          <a:p>
            <a:pPr marL="38735" algn="ctr">
              <a:spcBef>
                <a:spcPts val="1310"/>
              </a:spcBef>
            </a:pPr>
            <a:r>
              <a:rPr lang="en-US" b="1" dirty="0">
                <a:solidFill>
                  <a:prstClr val="black"/>
                </a:solidFill>
                <a:cs typeface="Arial"/>
              </a:rPr>
              <a:t>All-round inclusiveness</a:t>
            </a:r>
          </a:p>
          <a:p>
            <a:pPr algn="ctr">
              <a:spcBef>
                <a:spcPts val="1210"/>
              </a:spcBef>
            </a:pPr>
            <a:r>
              <a:rPr lang="en-ZA" dirty="0">
                <a:solidFill>
                  <a:prstClr val="black"/>
                </a:solidFill>
                <a:cs typeface="Arial"/>
              </a:rPr>
              <a:t>.</a:t>
            </a:r>
          </a:p>
        </p:txBody>
      </p:sp>
      <p:sp>
        <p:nvSpPr>
          <p:cNvPr id="23" name="object 2">
            <a:extLst>
              <a:ext uri="{FF2B5EF4-FFF2-40B4-BE49-F238E27FC236}">
                <a16:creationId xmlns:a16="http://schemas.microsoft.com/office/drawing/2014/main" xmlns="" id="{C33EE8BD-1544-4197-9DE5-9E98270974CD}"/>
              </a:ext>
            </a:extLst>
          </p:cNvPr>
          <p:cNvSpPr txBox="1"/>
          <p:nvPr/>
        </p:nvSpPr>
        <p:spPr>
          <a:xfrm>
            <a:off x="648147" y="2900446"/>
            <a:ext cx="2490296" cy="2476319"/>
          </a:xfrm>
          <a:prstGeom prst="rect">
            <a:avLst/>
          </a:prstGeom>
        </p:spPr>
        <p:txBody>
          <a:bodyPr vert="horz" wrap="square" lIns="0" tIns="166370" rIns="0" bIns="0" rtlCol="0">
            <a:spAutoFit/>
          </a:bodyPr>
          <a:lstStyle/>
          <a:p>
            <a:pPr marL="635" algn="ctr">
              <a:spcBef>
                <a:spcPts val="1310"/>
              </a:spcBef>
            </a:pPr>
            <a:r>
              <a:rPr sz="4000" b="1" dirty="0">
                <a:solidFill>
                  <a:srgbClr val="F58220"/>
                </a:solidFill>
                <a:cs typeface="Arial"/>
              </a:rPr>
              <a:t>VISION</a:t>
            </a:r>
            <a:endParaRPr sz="4000" b="1" dirty="0">
              <a:solidFill>
                <a:prstClr val="black"/>
              </a:solidFill>
              <a:cs typeface="Arial"/>
            </a:endParaRPr>
          </a:p>
          <a:p>
            <a:pPr marL="12700" marR="5080" indent="635" algn="ctr">
              <a:spcBef>
                <a:spcPts val="1210"/>
              </a:spcBef>
            </a:pPr>
            <a:endParaRPr lang="en-US" b="1" dirty="0">
              <a:solidFill>
                <a:prstClr val="black"/>
              </a:solidFill>
              <a:cs typeface="Arial"/>
            </a:endParaRPr>
          </a:p>
          <a:p>
            <a:pPr marL="12700" marR="5080" indent="635" algn="ctr">
              <a:spcBef>
                <a:spcPts val="1210"/>
              </a:spcBef>
            </a:pPr>
            <a:r>
              <a:rPr lang="en-US" b="1" dirty="0">
                <a:solidFill>
                  <a:prstClr val="black"/>
                </a:solidFill>
                <a:cs typeface="Arial"/>
              </a:rPr>
              <a:t>An intelligent, inclusive, adaptive and thriving Built Environment by 2035</a:t>
            </a:r>
            <a:endParaRPr b="1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C3A41C-608F-4C9A-9CA5-E9C0903D5782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96445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44B402-0B77-4874-A5AA-0763799F4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35" y="274638"/>
            <a:ext cx="9721849" cy="1066130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en-ZA" sz="3200" b="1" i="0" u="none" strike="noStrike" kern="1200" cap="none" spc="0" normalizeH="0" baseline="0" noProof="0" dirty="0">
                <a:ln>
                  <a:noFill/>
                </a:ln>
                <a:solidFill>
                  <a:srgbClr val="996A37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Alignment with DPWI, NDP Priorities and NDPIP Outcomes</a:t>
            </a:r>
            <a:endParaRPr lang="en-ZA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AE1C8D48-BCBD-46DE-A793-1A15824B18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26410226"/>
              </p:ext>
            </p:extLst>
          </p:nvPr>
        </p:nvGraphicFramePr>
        <p:xfrm>
          <a:off x="539119" y="1340768"/>
          <a:ext cx="9722165" cy="4507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433">
                  <a:extLst>
                    <a:ext uri="{9D8B030D-6E8A-4147-A177-3AD203B41FA5}">
                      <a16:colId xmlns:a16="http://schemas.microsoft.com/office/drawing/2014/main" xmlns="" val="715143701"/>
                    </a:ext>
                  </a:extLst>
                </a:gridCol>
                <a:gridCol w="1944433">
                  <a:extLst>
                    <a:ext uri="{9D8B030D-6E8A-4147-A177-3AD203B41FA5}">
                      <a16:colId xmlns:a16="http://schemas.microsoft.com/office/drawing/2014/main" xmlns="" val="1038475746"/>
                    </a:ext>
                  </a:extLst>
                </a:gridCol>
                <a:gridCol w="1944433">
                  <a:extLst>
                    <a:ext uri="{9D8B030D-6E8A-4147-A177-3AD203B41FA5}">
                      <a16:colId xmlns:a16="http://schemas.microsoft.com/office/drawing/2014/main" xmlns="" val="2298170635"/>
                    </a:ext>
                  </a:extLst>
                </a:gridCol>
                <a:gridCol w="1944433">
                  <a:extLst>
                    <a:ext uri="{9D8B030D-6E8A-4147-A177-3AD203B41FA5}">
                      <a16:colId xmlns:a16="http://schemas.microsoft.com/office/drawing/2014/main" xmlns="" val="3176405847"/>
                    </a:ext>
                  </a:extLst>
                </a:gridCol>
                <a:gridCol w="1944433">
                  <a:extLst>
                    <a:ext uri="{9D8B030D-6E8A-4147-A177-3AD203B41FA5}">
                      <a16:colId xmlns:a16="http://schemas.microsoft.com/office/drawing/2014/main" xmlns="" val="3126181245"/>
                    </a:ext>
                  </a:extLst>
                </a:gridCol>
              </a:tblGrid>
              <a:tr h="60875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NDP Priorities</a:t>
                      </a:r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National Development Plan Implementation Plan Outcomes</a:t>
                      </a:r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DPWI Outcomes</a:t>
                      </a:r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CBE Outcomes</a:t>
                      </a:r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Object of CBE Act</a:t>
                      </a:r>
                    </a:p>
                  </a:txBody>
                  <a:tcPr>
                    <a:solidFill>
                      <a:srgbClr val="E46C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9545777"/>
                  </a:ext>
                </a:extLst>
              </a:tr>
              <a:tr h="874718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Priority 6: </a:t>
                      </a:r>
                      <a:r>
                        <a:rPr lang="en-US" sz="140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A capable, ethical and developmental </a:t>
                      </a:r>
                      <a:r>
                        <a:rPr lang="en-US" sz="1400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State</a:t>
                      </a:r>
                      <a:endParaRPr lang="en-US" sz="1400" i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Ethical, efficient</a:t>
                      </a:r>
                    </a:p>
                    <a:p>
                      <a:pPr marL="0" marR="0" algn="l" defTabSz="4572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operations and effective accountability mechanisms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A resilient, ethical</a:t>
                      </a:r>
                    </a:p>
                    <a:p>
                      <a:pPr marL="0" marR="0" algn="l" defTabSz="4572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and capable DPWI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Optimum Functioning CBE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0" algn="l" defTabSz="4572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400" i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9134673"/>
                  </a:ext>
                </a:extLst>
              </a:tr>
              <a:tr h="2765473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Priority 1:</a:t>
                      </a:r>
                      <a:r>
                        <a:rPr lang="en-GB" sz="140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Economic transformation and job creation</a:t>
                      </a:r>
                      <a:endParaRPr lang="en-ZA" sz="1400" i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Increased ownership and participation by historically disadvantaged individuals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Transformed Built Environment</a:t>
                      </a:r>
                      <a:endParaRPr lang="en-ZA" sz="1400" i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Transformed Built Environment</a:t>
                      </a:r>
                      <a:endParaRPr lang="en-ZA" sz="1400" i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(d) facilitate participation by the built environment professions in integrated development in the context of national goals</a:t>
                      </a:r>
                      <a:endParaRPr lang="en-ZA" sz="1400" i="1" dirty="0">
                        <a:effectLst/>
                        <a:latin typeface="Arial Narrow" panose="020B0606020202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(f) promote sound governance of the built environment professions; </a:t>
                      </a:r>
                      <a:endParaRPr lang="en-ZA" sz="1400" i="1" dirty="0">
                        <a:effectLst/>
                        <a:latin typeface="Arial Narrow" panose="020B0606020202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1400" i="1" dirty="0">
                          <a:effectLst/>
                          <a:latin typeface="Arial Narrow" panose="020B0606020202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(h) serve as a forum where the built environment professions can discuss relevant issues</a:t>
                      </a:r>
                      <a:endParaRPr lang="en-ZA" sz="140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2583600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C3A41C-608F-4C9A-9CA5-E9C0903D578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12991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44B402-0B77-4874-A5AA-0763799F4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119" y="274638"/>
            <a:ext cx="9722165" cy="994122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en-ZA" sz="3200" b="1" i="0" u="none" strike="noStrike" kern="1200" cap="none" spc="0" normalizeH="0" baseline="0" noProof="0" dirty="0">
                <a:ln>
                  <a:noFill/>
                </a:ln>
                <a:solidFill>
                  <a:srgbClr val="996A37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Alignment with DPWI, NDP Priorities and NDPIP Outcomes</a:t>
            </a:r>
            <a:endParaRPr lang="en-ZA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AE1C8D48-BCBD-46DE-A793-1A15824B18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681280"/>
              </p:ext>
            </p:extLst>
          </p:nvPr>
        </p:nvGraphicFramePr>
        <p:xfrm>
          <a:off x="539118" y="1196752"/>
          <a:ext cx="9722165" cy="4649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433">
                  <a:extLst>
                    <a:ext uri="{9D8B030D-6E8A-4147-A177-3AD203B41FA5}">
                      <a16:colId xmlns:a16="http://schemas.microsoft.com/office/drawing/2014/main" xmlns="" val="715143701"/>
                    </a:ext>
                  </a:extLst>
                </a:gridCol>
                <a:gridCol w="1944433">
                  <a:extLst>
                    <a:ext uri="{9D8B030D-6E8A-4147-A177-3AD203B41FA5}">
                      <a16:colId xmlns:a16="http://schemas.microsoft.com/office/drawing/2014/main" xmlns="" val="1038475746"/>
                    </a:ext>
                  </a:extLst>
                </a:gridCol>
                <a:gridCol w="1944433">
                  <a:extLst>
                    <a:ext uri="{9D8B030D-6E8A-4147-A177-3AD203B41FA5}">
                      <a16:colId xmlns:a16="http://schemas.microsoft.com/office/drawing/2014/main" xmlns="" val="2298170635"/>
                    </a:ext>
                  </a:extLst>
                </a:gridCol>
                <a:gridCol w="1944433">
                  <a:extLst>
                    <a:ext uri="{9D8B030D-6E8A-4147-A177-3AD203B41FA5}">
                      <a16:colId xmlns:a16="http://schemas.microsoft.com/office/drawing/2014/main" xmlns="" val="3176405847"/>
                    </a:ext>
                  </a:extLst>
                </a:gridCol>
                <a:gridCol w="1944433">
                  <a:extLst>
                    <a:ext uri="{9D8B030D-6E8A-4147-A177-3AD203B41FA5}">
                      <a16:colId xmlns:a16="http://schemas.microsoft.com/office/drawing/2014/main" xmlns="" val="3126181245"/>
                    </a:ext>
                  </a:extLst>
                </a:gridCol>
              </a:tblGrid>
              <a:tr h="61369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NDP Priorities</a:t>
                      </a:r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National Development Plan Implementation Plan Outcomes</a:t>
                      </a:r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DPWI Outcomes</a:t>
                      </a:r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CBE Outcomes</a:t>
                      </a:r>
                    </a:p>
                  </a:txBody>
                  <a:tcP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Object of CBE Act</a:t>
                      </a:r>
                    </a:p>
                  </a:txBody>
                  <a:tcPr>
                    <a:solidFill>
                      <a:srgbClr val="E46C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9545777"/>
                  </a:ext>
                </a:extLst>
              </a:tr>
              <a:tr h="1595473">
                <a:tc>
                  <a:txBody>
                    <a:bodyPr/>
                    <a:lstStyle/>
                    <a:p>
                      <a:pPr marL="38100" marR="0" algn="l" defTabSz="4572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Priority 2: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Education, skills and health</a:t>
                      </a:r>
                      <a:endParaRPr lang="en-ZA" sz="12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0" algn="l" defTabSz="4572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Improved education, training and innovation Improved employability of youth through skills training</a:t>
                      </a:r>
                      <a:endParaRPr lang="en-ZA" sz="12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0" algn="l" defTabSz="4572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Transformed Built Environment</a:t>
                      </a:r>
                      <a:endParaRPr lang="en-ZA" sz="12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0" algn="l" defTabSz="4572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Skilled Built Environment</a:t>
                      </a:r>
                      <a:endParaRPr lang="en-ZA" sz="12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(c) promote ongoing human resources development in the built environment </a:t>
                      </a:r>
                      <a:endParaRPr lang="en-ZA" sz="1200" dirty="0">
                        <a:effectLst/>
                        <a:latin typeface="Arial Narrow" panose="020B0606020202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(g) promote liaison in the field of training in the Republic and elsewhere and to promote the standards of such training in the Republic</a:t>
                      </a:r>
                      <a:endParaRPr lang="en-ZA" sz="1200" dirty="0">
                        <a:effectLst/>
                        <a:latin typeface="Arial Narrow" panose="020B0606020202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89134673"/>
                  </a:ext>
                </a:extLst>
              </a:tr>
              <a:tr h="2327340">
                <a:tc>
                  <a:txBody>
                    <a:bodyPr/>
                    <a:lstStyle/>
                    <a:p>
                      <a:pPr marL="38100" marR="0" algn="l" defTabSz="4572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Priority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6: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 capable, ethical and developmental 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State</a:t>
                      </a:r>
                      <a:endParaRPr lang="en-ZA" sz="12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0" algn="l" defTabSz="4572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Ethical, efficient operations and effective accountability mechanisms</a:t>
                      </a:r>
                      <a:endParaRPr lang="en-ZA" sz="12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0" algn="l" defTabSz="4572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 Resilient, Ethical and Capable DPWI</a:t>
                      </a:r>
                      <a:endParaRPr lang="en-ZA" sz="12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0" algn="l" defTabSz="4572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Informed decision-making which impacts the current and future operational requirements of the industry</a:t>
                      </a:r>
                      <a:endParaRPr lang="en-ZA" sz="12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(a)advise government on any matter falling within the scope of the built environment, including resource utilisation, socio-economic development, public health and safety and the environment, and for this purpose carry out such investigations as it or the relevant Minister deems necessary;</a:t>
                      </a:r>
                      <a:endParaRPr lang="en-ZA" sz="1200" dirty="0">
                        <a:effectLst/>
                        <a:latin typeface="Arial Narrow" panose="020B0606020202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72583600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C3A41C-608F-4C9A-9CA5-E9C0903D578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05951585"/>
      </p:ext>
    </p:extLst>
  </p:cSld>
  <p:clrMapOvr>
    <a:masterClrMapping/>
  </p:clrMapOvr>
</p:sld>
</file>

<file path=ppt/theme/theme1.xml><?xml version="1.0" encoding="utf-8"?>
<a:theme xmlns:a="http://schemas.openxmlformats.org/drawingml/2006/main" name="CBE PPT  Cobranding">
  <a:themeElements>
    <a:clrScheme name="Corporate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A6B37"/>
      </a:accent1>
      <a:accent2>
        <a:srgbClr val="D3AF7E"/>
      </a:accent2>
      <a:accent3>
        <a:srgbClr val="F58220"/>
      </a:accent3>
      <a:accent4>
        <a:srgbClr val="FBAB18"/>
      </a:accent4>
      <a:accent5>
        <a:srgbClr val="005C2C"/>
      </a:accent5>
      <a:accent6>
        <a:srgbClr val="E93826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BE PPT No Cobranding Revised Jan 2022  -  Read-Only" id="{330A7BB1-75E0-485E-9C0D-43AB55FB76D0}" vid="{2519A406-F628-4345-8158-4D14AD815557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BE PPT No Cobranding Revised Jan 2022  -  Read-Only" id="{330A7BB1-75E0-485E-9C0D-43AB55FB76D0}" vid="{4B25A70B-ED35-45BF-936E-AA4FBD0282B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CBE 202122 Q3 Presentation to DPWI - 2022 02 08</Template>
  <TotalTime>6166</TotalTime>
  <Words>1830</Words>
  <Application>Microsoft Office PowerPoint</Application>
  <PresentationFormat>Custom</PresentationFormat>
  <Paragraphs>376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CBE PPT  Cobranding</vt:lpstr>
      <vt:lpstr>Custom Design</vt:lpstr>
      <vt:lpstr>Slide 1</vt:lpstr>
      <vt:lpstr>CONTENTS</vt:lpstr>
      <vt:lpstr>PURPOSE</vt:lpstr>
      <vt:lpstr>WHO IS THE CBE?</vt:lpstr>
      <vt:lpstr>Slide 5</vt:lpstr>
      <vt:lpstr>CBE’S MANDATE</vt:lpstr>
      <vt:lpstr>VISION AND MISSION STATEMENTS</vt:lpstr>
      <vt:lpstr>Alignment with DPWI, NDP Priorities and NDPIP Outcomes</vt:lpstr>
      <vt:lpstr>Alignment with DPWI, NDP Priorities and NDPIP Outcomes</vt:lpstr>
      <vt:lpstr>Alignment with DPWI, NDP Priorities and NDPIP Outcomes</vt:lpstr>
      <vt:lpstr>CBE MEDIUM-TERM PRIORITY AREAS</vt:lpstr>
      <vt:lpstr>CBE Programmes</vt:lpstr>
      <vt:lpstr>CBE Programmes</vt:lpstr>
      <vt:lpstr>PROGRAMME 1: ADMINISTRATION</vt:lpstr>
      <vt:lpstr>Output Indicators and Annual Targets for 2022/23</vt:lpstr>
      <vt:lpstr>PROGRAMME 2: EMPOWERMENT AND ECONOMIC DEVELOPMENT</vt:lpstr>
      <vt:lpstr>Output Indicators and Annual Targets for 2022/23</vt:lpstr>
      <vt:lpstr>PROGRAMME 3: PROFESSIONAL SKILLS AND CAPACITY DEVELOPMENT</vt:lpstr>
      <vt:lpstr>Output Indicators and Annual Targets for 2022/23</vt:lpstr>
      <vt:lpstr>PROGRAMME 4: RESEARCH AND KNOWLEDGE MANAGEMENT </vt:lpstr>
      <vt:lpstr>Output Indicators and Annual Targets for 2022/23</vt:lpstr>
      <vt:lpstr>PROGRAMME 5: PUBLIC PROTECTION, POLICY AND LEGISLATION </vt:lpstr>
      <vt:lpstr>Output Indicators and Annual Targets for 2022/23</vt:lpstr>
      <vt:lpstr>MEDIUM-TERM EXPENDITURE FRAMEWORK ESTIMATES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Mathapelo Malapane</dc:creator>
  <cp:lastModifiedBy>USER</cp:lastModifiedBy>
  <cp:revision>18</cp:revision>
  <cp:lastPrinted>2022-05-02T11:47:39Z</cp:lastPrinted>
  <dcterms:created xsi:type="dcterms:W3CDTF">2022-02-08T08:05:14Z</dcterms:created>
  <dcterms:modified xsi:type="dcterms:W3CDTF">2022-05-04T14:22:26Z</dcterms:modified>
</cp:coreProperties>
</file>