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4"/>
    <p:sldMasterId id="2147483665" r:id="rId5"/>
    <p:sldMasterId id="2147483738" r:id="rId6"/>
  </p:sldMasterIdLst>
  <p:notesMasterIdLst>
    <p:notesMasterId r:id="rId35"/>
  </p:notesMasterIdLst>
  <p:handoutMasterIdLst>
    <p:handoutMasterId r:id="rId36"/>
  </p:handoutMasterIdLst>
  <p:sldIdLst>
    <p:sldId id="256" r:id="rId7"/>
    <p:sldId id="262" r:id="rId8"/>
    <p:sldId id="488" r:id="rId9"/>
    <p:sldId id="489" r:id="rId10"/>
    <p:sldId id="510" r:id="rId11"/>
    <p:sldId id="497" r:id="rId12"/>
    <p:sldId id="507" r:id="rId13"/>
    <p:sldId id="506" r:id="rId14"/>
    <p:sldId id="508" r:id="rId15"/>
    <p:sldId id="514" r:id="rId16"/>
    <p:sldId id="513" r:id="rId17"/>
    <p:sldId id="516" r:id="rId18"/>
    <p:sldId id="517" r:id="rId19"/>
    <p:sldId id="518" r:id="rId20"/>
    <p:sldId id="519" r:id="rId21"/>
    <p:sldId id="520" r:id="rId22"/>
    <p:sldId id="521" r:id="rId23"/>
    <p:sldId id="522" r:id="rId24"/>
    <p:sldId id="524" r:id="rId25"/>
    <p:sldId id="504" r:id="rId26"/>
    <p:sldId id="512" r:id="rId27"/>
    <p:sldId id="498" r:id="rId28"/>
    <p:sldId id="511" r:id="rId29"/>
    <p:sldId id="503" r:id="rId30"/>
    <p:sldId id="526" r:id="rId31"/>
    <p:sldId id="523" r:id="rId32"/>
    <p:sldId id="525" r:id="rId33"/>
    <p:sldId id="350" r:id="rId34"/>
  </p:sldIdLst>
  <p:sldSz cx="9144000" cy="5143500" type="screen16x9"/>
  <p:notesSz cx="6797675" cy="9928225"/>
  <p:embeddedFontLst>
    <p:embeddedFont>
      <p:font typeface="Tahoma" panose="020B0604030504040204" pitchFamily="34" charset="0"/>
      <p:regular r:id="rId37"/>
      <p:bold r:id="rId38"/>
    </p:embeddedFont>
    <p:embeddedFont>
      <p:font typeface="Calibri" panose="020F0502020204030204" pitchFamily="34" charset="0"/>
      <p:regular r:id="rId39"/>
      <p:bold r:id="rId40"/>
      <p:italic r:id="rId41"/>
      <p:boldItalic r:id="rId42"/>
    </p:embeddedFont>
    <p:embeddedFont>
      <p:font typeface="MS PGothic" panose="020B0600070205080204" pitchFamily="34" charset="-128"/>
      <p:regular r:id="rId43"/>
    </p:embeddedFont>
    <p:embeddedFont>
      <p:font typeface="MS Gothic" panose="020B0609070205080204" pitchFamily="49" charset="-128"/>
      <p:regular r:id="rId44"/>
    </p:embeddedFont>
    <p:embeddedFont>
      <p:font typeface="Century Gothic" panose="020B0502020202020204" pitchFamily="34" charset="0"/>
      <p:regular r:id="rId45"/>
      <p:bold r:id="rId46"/>
      <p:italic r:id="rId47"/>
      <p:boldItalic r:id="rId48"/>
    </p:embeddedFont>
    <p:embeddedFont>
      <p:font typeface="MS PGothic" panose="020B0600070205080204" pitchFamily="34" charset="-128"/>
      <p:regular r:id="rId43"/>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022493-7D88-2912-E044-B96AADCE966D}" name="Lydia Sebokedi" initials="LS" userId="S::lydia.sebokedi@cpsi.co.za::f56e6829-b6e4-4d6d-a5ef-3cc5e5de0734" providerId="AD"/>
  <p188:author id="{955B81FC-133C-D73E-9219-DB88DDCD6BF8}" name="Desiree Mavikane" initials="DM" userId="S::desiree.mavikane@cpsi.co.za::24493b1a-aa5d-4b66-9e73-2fd78501af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3518024980644E-2"/>
          <c:y val="0.17653395009865264"/>
          <c:w val="0.64596866689673371"/>
          <c:h val="0.78489560702265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3327153815739101"/>
          <c:y val="0.33705685867686308"/>
          <c:w val="0.35550309167142219"/>
          <c:h val="0.662943141323136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0"/>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3518024980644E-2"/>
          <c:y val="0.17653395009865264"/>
          <c:w val="0.64596866689673371"/>
          <c:h val="0.78489560702265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3327153815739101"/>
          <c:y val="0.33705685867686308"/>
          <c:w val="0.35550309167142219"/>
          <c:h val="0.662943141323136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0"/>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3518024980644E-2"/>
          <c:y val="0.17653395009865264"/>
          <c:w val="0.64596866689673371"/>
          <c:h val="0.78489560702265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3327153815739101"/>
          <c:y val="0.33705685867686308"/>
          <c:w val="0.35550309167142219"/>
          <c:h val="0.662943141323136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0"/>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DBE00-9BB9-BE40-AF9C-ABCDDB95564D}"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GB"/>
        </a:p>
      </dgm:t>
    </dgm:pt>
    <dgm:pt modelId="{EF28FFF5-2683-1940-9740-DCD1F9E81649}">
      <dgm:prSet phldrT="[Text]" custT="1"/>
      <dgm:spPr/>
      <dgm:t>
        <a:bodyPr/>
        <a:lstStyle/>
        <a:p>
          <a:r>
            <a:rPr lang="en-GB" sz="800"/>
            <a:t>MPSA</a:t>
          </a:r>
        </a:p>
      </dgm:t>
    </dgm:pt>
    <dgm:pt modelId="{CC4CC130-3179-0A4B-A847-075C7FAA73A1}" type="parTrans" cxnId="{A7DFEE8D-E831-5347-B070-D29E872212A0}">
      <dgm:prSet/>
      <dgm:spPr/>
      <dgm:t>
        <a:bodyPr/>
        <a:lstStyle/>
        <a:p>
          <a:endParaRPr lang="en-GB" sz="800"/>
        </a:p>
      </dgm:t>
    </dgm:pt>
    <dgm:pt modelId="{510BCA9D-A124-DB43-A2FB-A6A39FC39A93}" type="sibTrans" cxnId="{A7DFEE8D-E831-5347-B070-D29E872212A0}">
      <dgm:prSet/>
      <dgm:spPr/>
      <dgm:t>
        <a:bodyPr/>
        <a:lstStyle/>
        <a:p>
          <a:endParaRPr lang="en-GB" sz="800"/>
        </a:p>
      </dgm:t>
    </dgm:pt>
    <dgm:pt modelId="{0C27D869-EA0B-F249-8309-3C7BD225BC16}">
      <dgm:prSet phldrT="[Text]" custT="1"/>
      <dgm:spPr/>
      <dgm:t>
        <a:bodyPr/>
        <a:lstStyle/>
        <a:p>
          <a:r>
            <a:rPr lang="en-GB" sz="800"/>
            <a:t>Executive Director (Accounting Officer)</a:t>
          </a:r>
        </a:p>
      </dgm:t>
    </dgm:pt>
    <dgm:pt modelId="{08C196E1-B27E-B149-9722-A2F2ECFB20F3}" type="parTrans" cxnId="{C745DDCB-04F4-C048-9FF3-D10F11B051C6}">
      <dgm:prSet/>
      <dgm:spPr/>
      <dgm:t>
        <a:bodyPr/>
        <a:lstStyle/>
        <a:p>
          <a:endParaRPr lang="en-GB" sz="800"/>
        </a:p>
      </dgm:t>
    </dgm:pt>
    <dgm:pt modelId="{C7CB06DD-C6AD-104D-B11B-CEB94BB5FA1F}" type="sibTrans" cxnId="{C745DDCB-04F4-C048-9FF3-D10F11B051C6}">
      <dgm:prSet/>
      <dgm:spPr/>
      <dgm:t>
        <a:bodyPr/>
        <a:lstStyle/>
        <a:p>
          <a:endParaRPr lang="en-GB" sz="800"/>
        </a:p>
      </dgm:t>
    </dgm:pt>
    <dgm:pt modelId="{5830E671-AE1D-C14B-A93C-0FA6E273B614}">
      <dgm:prSet phldrT="[Text]" custT="1"/>
      <dgm:spPr/>
      <dgm:t>
        <a:bodyPr/>
        <a:lstStyle/>
        <a:p>
          <a:r>
            <a:rPr lang="en-GB" sz="800" b="1"/>
            <a:t>Programme 1: Administration</a:t>
          </a:r>
        </a:p>
      </dgm:t>
    </dgm:pt>
    <dgm:pt modelId="{F2796C85-E11D-3E4E-835D-5E21809E939E}" type="parTrans" cxnId="{3F48B5A0-FE9E-F643-80C8-535A80FF7D85}">
      <dgm:prSet/>
      <dgm:spPr/>
      <dgm:t>
        <a:bodyPr/>
        <a:lstStyle/>
        <a:p>
          <a:endParaRPr lang="en-GB" sz="800"/>
        </a:p>
      </dgm:t>
    </dgm:pt>
    <dgm:pt modelId="{986EFC98-608C-6444-810C-03539C607EC6}" type="sibTrans" cxnId="{3F48B5A0-FE9E-F643-80C8-535A80FF7D85}">
      <dgm:prSet/>
      <dgm:spPr/>
      <dgm:t>
        <a:bodyPr/>
        <a:lstStyle/>
        <a:p>
          <a:endParaRPr lang="en-GB" sz="800"/>
        </a:p>
      </dgm:t>
    </dgm:pt>
    <dgm:pt modelId="{EFEC2717-3CE0-1B42-99DD-DDBFE45D0241}">
      <dgm:prSet phldrT="[Text]" custT="1"/>
      <dgm:spPr/>
      <dgm:t>
        <a:bodyPr/>
        <a:lstStyle/>
        <a:p>
          <a:r>
            <a:rPr lang="en-GB" sz="800" b="1"/>
            <a:t>Programme 2: Public Sector Innovation</a:t>
          </a:r>
        </a:p>
      </dgm:t>
    </dgm:pt>
    <dgm:pt modelId="{C6BB9C16-DB90-0D40-ADF4-D49C840EFBBD}" type="parTrans" cxnId="{12E089A8-C740-EB4B-8953-DA056484FDF0}">
      <dgm:prSet/>
      <dgm:spPr/>
      <dgm:t>
        <a:bodyPr/>
        <a:lstStyle/>
        <a:p>
          <a:endParaRPr lang="en-GB" sz="800"/>
        </a:p>
      </dgm:t>
    </dgm:pt>
    <dgm:pt modelId="{F002DD2F-7DC3-AA42-8FED-3E75C30E3110}" type="sibTrans" cxnId="{12E089A8-C740-EB4B-8953-DA056484FDF0}">
      <dgm:prSet/>
      <dgm:spPr/>
      <dgm:t>
        <a:bodyPr/>
        <a:lstStyle/>
        <a:p>
          <a:endParaRPr lang="en-GB" sz="800"/>
        </a:p>
      </dgm:t>
    </dgm:pt>
    <dgm:pt modelId="{CBC7C8F1-6490-C844-A602-5F55391A021F}">
      <dgm:prSet phldrT="[Text]" custT="1"/>
      <dgm:spPr/>
      <dgm:t>
        <a:bodyPr/>
        <a:lstStyle/>
        <a:p>
          <a:r>
            <a:rPr lang="en-GB" sz="800"/>
            <a:t>Office of the CFO </a:t>
          </a:r>
        </a:p>
        <a:p>
          <a:r>
            <a:rPr lang="en-GB" sz="800"/>
            <a:t>(1-D)</a:t>
          </a:r>
        </a:p>
      </dgm:t>
    </dgm:pt>
    <dgm:pt modelId="{38ABA720-46AB-0845-91DC-C9318D7D836E}" type="parTrans" cxnId="{33CC1CDC-A175-C544-8B1E-B117EF6B4B6E}">
      <dgm:prSet/>
      <dgm:spPr/>
      <dgm:t>
        <a:bodyPr/>
        <a:lstStyle/>
        <a:p>
          <a:endParaRPr lang="en-GB" sz="800"/>
        </a:p>
      </dgm:t>
    </dgm:pt>
    <dgm:pt modelId="{E23ED300-73EE-CE4E-AD9B-C231607F3E3D}" type="sibTrans" cxnId="{33CC1CDC-A175-C544-8B1E-B117EF6B4B6E}">
      <dgm:prSet/>
      <dgm:spPr/>
      <dgm:t>
        <a:bodyPr/>
        <a:lstStyle/>
        <a:p>
          <a:endParaRPr lang="en-GB" sz="800"/>
        </a:p>
      </dgm:t>
    </dgm:pt>
    <dgm:pt modelId="{83135F53-EBAD-7C46-A7AC-BB005FB2BF44}">
      <dgm:prSet phldrT="[Text]" custT="1"/>
      <dgm:spPr/>
      <dgm:t>
        <a:bodyPr/>
        <a:lstStyle/>
        <a:p>
          <a:r>
            <a:rPr lang="en-GB" sz="800"/>
            <a:t>Executive Support (2)</a:t>
          </a:r>
        </a:p>
      </dgm:t>
    </dgm:pt>
    <dgm:pt modelId="{290FF1C2-1E5F-C34E-B3C7-A01AD6F69276}" type="parTrans" cxnId="{C94CC3F5-D530-F140-AD18-6AC927531F90}">
      <dgm:prSet/>
      <dgm:spPr/>
      <dgm:t>
        <a:bodyPr/>
        <a:lstStyle/>
        <a:p>
          <a:endParaRPr lang="en-GB" sz="800"/>
        </a:p>
      </dgm:t>
    </dgm:pt>
    <dgm:pt modelId="{827F3FDF-F811-DA48-B8B2-984239CC05B6}" type="sibTrans" cxnId="{C94CC3F5-D530-F140-AD18-6AC927531F90}">
      <dgm:prSet/>
      <dgm:spPr/>
      <dgm:t>
        <a:bodyPr/>
        <a:lstStyle/>
        <a:p>
          <a:endParaRPr lang="en-GB" sz="800"/>
        </a:p>
      </dgm:t>
    </dgm:pt>
    <dgm:pt modelId="{591D296C-E914-194F-8A7C-D22C82322C73}">
      <dgm:prSet phldrT="[Text]" custT="1"/>
      <dgm:spPr/>
      <dgm:t>
        <a:bodyPr/>
        <a:lstStyle/>
        <a:p>
          <a:r>
            <a:rPr lang="en-GB" sz="800"/>
            <a:t>Finance (3)</a:t>
          </a:r>
        </a:p>
      </dgm:t>
    </dgm:pt>
    <dgm:pt modelId="{8D989952-6E09-FA49-8E4B-CD5D341A0FBF}" type="parTrans" cxnId="{7E24BCA8-1225-C144-B8B9-0DAF4CC065B7}">
      <dgm:prSet/>
      <dgm:spPr/>
      <dgm:t>
        <a:bodyPr/>
        <a:lstStyle/>
        <a:p>
          <a:endParaRPr lang="en-GB" sz="800"/>
        </a:p>
      </dgm:t>
    </dgm:pt>
    <dgm:pt modelId="{FDA9974D-1AC1-A840-B3E3-87E247BCD6D3}" type="sibTrans" cxnId="{7E24BCA8-1225-C144-B8B9-0DAF4CC065B7}">
      <dgm:prSet/>
      <dgm:spPr/>
      <dgm:t>
        <a:bodyPr/>
        <a:lstStyle/>
        <a:p>
          <a:endParaRPr lang="en-GB" sz="800"/>
        </a:p>
      </dgm:t>
    </dgm:pt>
    <dgm:pt modelId="{E3A86A80-1A11-2A45-8865-FA64E37C2E99}">
      <dgm:prSet phldrT="[Text]" custT="1"/>
      <dgm:spPr/>
      <dgm:t>
        <a:bodyPr/>
        <a:lstStyle/>
        <a:p>
          <a:r>
            <a:rPr lang="en-GB" sz="800"/>
            <a:t>SCM (2)</a:t>
          </a:r>
        </a:p>
      </dgm:t>
    </dgm:pt>
    <dgm:pt modelId="{37390A03-0A9E-5347-9DB3-EE51B9CD5CCF}" type="parTrans" cxnId="{6D5F54C6-C7A4-184B-9F67-FC10A43E791A}">
      <dgm:prSet/>
      <dgm:spPr/>
      <dgm:t>
        <a:bodyPr/>
        <a:lstStyle/>
        <a:p>
          <a:endParaRPr lang="en-GB" sz="800"/>
        </a:p>
      </dgm:t>
    </dgm:pt>
    <dgm:pt modelId="{6C6416CC-60A7-7041-8617-630D8C4A107B}" type="sibTrans" cxnId="{6D5F54C6-C7A4-184B-9F67-FC10A43E791A}">
      <dgm:prSet/>
      <dgm:spPr/>
      <dgm:t>
        <a:bodyPr/>
        <a:lstStyle/>
        <a:p>
          <a:endParaRPr lang="en-GB" sz="800"/>
        </a:p>
      </dgm:t>
    </dgm:pt>
    <dgm:pt modelId="{976A56F2-39BD-F844-8155-3DD8CC522FEA}">
      <dgm:prSet phldrT="[Text]" custT="1"/>
      <dgm:spPr/>
      <dgm:t>
        <a:bodyPr/>
        <a:lstStyle/>
        <a:p>
          <a:r>
            <a:rPr lang="en-GB" sz="800"/>
            <a:t>Corporate Services (8)</a:t>
          </a:r>
        </a:p>
      </dgm:t>
    </dgm:pt>
    <dgm:pt modelId="{7F63C84B-64EB-7844-BE10-DAA0D906B9B9}" type="parTrans" cxnId="{B72B2DC1-EB91-514C-870B-786DF74B2DD8}">
      <dgm:prSet/>
      <dgm:spPr/>
      <dgm:t>
        <a:bodyPr/>
        <a:lstStyle/>
        <a:p>
          <a:endParaRPr lang="en-GB" sz="800"/>
        </a:p>
      </dgm:t>
    </dgm:pt>
    <dgm:pt modelId="{6055FB64-7C62-2A4A-A02C-38CAB9B83113}" type="sibTrans" cxnId="{B72B2DC1-EB91-514C-870B-786DF74B2DD8}">
      <dgm:prSet/>
      <dgm:spPr/>
      <dgm:t>
        <a:bodyPr/>
        <a:lstStyle/>
        <a:p>
          <a:endParaRPr lang="en-GB" sz="800"/>
        </a:p>
      </dgm:t>
    </dgm:pt>
    <dgm:pt modelId="{C1CD8741-E79A-844F-9E25-20832EDC297B}">
      <dgm:prSet phldrT="[Text]" custT="1"/>
      <dgm:spPr/>
      <dgm:t>
        <a:bodyPr/>
        <a:lstStyle/>
        <a:p>
          <a:r>
            <a:rPr lang="en-GB" sz="800"/>
            <a:t>Research and Development (4)</a:t>
          </a:r>
        </a:p>
      </dgm:t>
    </dgm:pt>
    <dgm:pt modelId="{BB4F8A46-79AC-FA4B-8F8B-E956623C1DEC}" type="parTrans" cxnId="{D2625721-CFD1-BD48-AF15-EA2D72D381B5}">
      <dgm:prSet/>
      <dgm:spPr/>
      <dgm:t>
        <a:bodyPr/>
        <a:lstStyle/>
        <a:p>
          <a:endParaRPr lang="en-GB" sz="800"/>
        </a:p>
      </dgm:t>
    </dgm:pt>
    <dgm:pt modelId="{52715C7B-BEA4-7F40-B4E7-4ACF9396034E}" type="sibTrans" cxnId="{D2625721-CFD1-BD48-AF15-EA2D72D381B5}">
      <dgm:prSet/>
      <dgm:spPr/>
      <dgm:t>
        <a:bodyPr/>
        <a:lstStyle/>
        <a:p>
          <a:endParaRPr lang="en-GB" sz="800"/>
        </a:p>
      </dgm:t>
    </dgm:pt>
    <dgm:pt modelId="{DD21651C-556D-F843-AA24-6C1BEED4C026}">
      <dgm:prSet phldrT="[Text]" custT="1"/>
      <dgm:spPr/>
      <dgm:t>
        <a:bodyPr/>
        <a:lstStyle/>
        <a:p>
          <a:r>
            <a:rPr lang="en-GB" sz="800"/>
            <a:t>Institutional Support and Replication (3)</a:t>
          </a:r>
        </a:p>
      </dgm:t>
    </dgm:pt>
    <dgm:pt modelId="{B112DAF0-3581-834A-A5E7-6AA2BBB0C211}" type="parTrans" cxnId="{711F4588-88CC-E04B-A469-ADDE0A96B093}">
      <dgm:prSet/>
      <dgm:spPr/>
      <dgm:t>
        <a:bodyPr/>
        <a:lstStyle/>
        <a:p>
          <a:endParaRPr lang="en-GB" sz="800"/>
        </a:p>
      </dgm:t>
    </dgm:pt>
    <dgm:pt modelId="{58E3B5AD-3E1F-C84D-80EB-B8098A17E38B}" type="sibTrans" cxnId="{711F4588-88CC-E04B-A469-ADDE0A96B093}">
      <dgm:prSet/>
      <dgm:spPr/>
      <dgm:t>
        <a:bodyPr/>
        <a:lstStyle/>
        <a:p>
          <a:endParaRPr lang="en-GB" sz="800"/>
        </a:p>
      </dgm:t>
    </dgm:pt>
    <dgm:pt modelId="{0D03EB8C-05C1-3A4E-91E9-445D48835018}">
      <dgm:prSet phldrT="[Text]" custT="1"/>
      <dgm:spPr/>
      <dgm:t>
        <a:bodyPr/>
        <a:lstStyle/>
        <a:p>
          <a:r>
            <a:rPr lang="en-GB" sz="800"/>
            <a:t>Enabling Environment and Stakeholder Management (4)</a:t>
          </a:r>
        </a:p>
      </dgm:t>
    </dgm:pt>
    <dgm:pt modelId="{AE3C538B-E4B6-EE47-8D78-658A38BC200A}" type="parTrans" cxnId="{267D56B8-4950-E949-9EE1-67BBBC1BDCDF}">
      <dgm:prSet/>
      <dgm:spPr/>
      <dgm:t>
        <a:bodyPr/>
        <a:lstStyle/>
        <a:p>
          <a:endParaRPr lang="en-GB" sz="800"/>
        </a:p>
      </dgm:t>
    </dgm:pt>
    <dgm:pt modelId="{5AE8D7FF-254C-0E4C-A532-F307DC3A67D7}" type="sibTrans" cxnId="{267D56B8-4950-E949-9EE1-67BBBC1BDCDF}">
      <dgm:prSet/>
      <dgm:spPr/>
      <dgm:t>
        <a:bodyPr/>
        <a:lstStyle/>
        <a:p>
          <a:endParaRPr lang="en-GB" sz="800"/>
        </a:p>
      </dgm:t>
    </dgm:pt>
    <dgm:pt modelId="{3B226BA3-470D-2B42-A9F5-69A5D433D6EF}">
      <dgm:prSet phldrT="[Text]" custT="1"/>
      <dgm:spPr>
        <a:solidFill>
          <a:schemeClr val="bg1">
            <a:lumMod val="85000"/>
            <a:alpha val="90000"/>
          </a:schemeClr>
        </a:solidFill>
      </dgm:spPr>
      <dgm:t>
        <a:bodyPr/>
        <a:lstStyle/>
        <a:p>
          <a:r>
            <a:rPr lang="en-GB" sz="800"/>
            <a:t>Internal Audit / Legal Services (DPSA) (2 x interns)</a:t>
          </a:r>
        </a:p>
      </dgm:t>
    </dgm:pt>
    <dgm:pt modelId="{4C370B97-8B66-A24A-BAC1-D588DD965986}" type="parTrans" cxnId="{0F6EEFF3-1C58-6E48-87CC-69129182211C}">
      <dgm:prSet/>
      <dgm:spPr/>
      <dgm:t>
        <a:bodyPr/>
        <a:lstStyle/>
        <a:p>
          <a:endParaRPr lang="en-GB" sz="800"/>
        </a:p>
      </dgm:t>
    </dgm:pt>
    <dgm:pt modelId="{E918ED2E-FE81-B942-9D07-4DBE070FAEA7}" type="sibTrans" cxnId="{0F6EEFF3-1C58-6E48-87CC-69129182211C}">
      <dgm:prSet/>
      <dgm:spPr/>
      <dgm:t>
        <a:bodyPr/>
        <a:lstStyle/>
        <a:p>
          <a:endParaRPr lang="en-GB" sz="800"/>
        </a:p>
      </dgm:t>
    </dgm:pt>
    <dgm:pt modelId="{C748D1EE-3E61-4840-A817-D296DF078920}">
      <dgm:prSet phldrT="[Text]" custT="1"/>
      <dgm:spPr/>
      <dgm:t>
        <a:bodyPr/>
        <a:lstStyle/>
        <a:p>
          <a:r>
            <a:rPr lang="en-GB" sz="800"/>
            <a:t>Deputy </a:t>
          </a:r>
        </a:p>
        <a:p>
          <a:r>
            <a:rPr lang="en-GB" sz="800"/>
            <a:t>Minister</a:t>
          </a:r>
        </a:p>
      </dgm:t>
    </dgm:pt>
    <dgm:pt modelId="{8DE335F7-C55D-1944-A95B-EE9853075FB8}" type="parTrans" cxnId="{7CE538AA-1BCC-3646-B822-3E25B808CEFC}">
      <dgm:prSet/>
      <dgm:spPr/>
      <dgm:t>
        <a:bodyPr/>
        <a:lstStyle/>
        <a:p>
          <a:endParaRPr lang="en-GB" sz="800"/>
        </a:p>
      </dgm:t>
    </dgm:pt>
    <dgm:pt modelId="{68F463D1-BB3C-E54B-83CB-AD67261B1553}" type="sibTrans" cxnId="{7CE538AA-1BCC-3646-B822-3E25B808CEFC}">
      <dgm:prSet/>
      <dgm:spPr/>
      <dgm:t>
        <a:bodyPr/>
        <a:lstStyle/>
        <a:p>
          <a:endParaRPr lang="en-GB" sz="800"/>
        </a:p>
      </dgm:t>
    </dgm:pt>
    <dgm:pt modelId="{99726190-1C30-C947-AF0B-E97DD30AE948}">
      <dgm:prSet phldrT="[Text]" custT="1"/>
      <dgm:spPr/>
      <dgm:t>
        <a:bodyPr/>
        <a:lstStyle/>
        <a:p>
          <a:r>
            <a:rPr lang="en-GB" sz="800"/>
            <a:t>CIO (1)</a:t>
          </a:r>
        </a:p>
      </dgm:t>
    </dgm:pt>
    <dgm:pt modelId="{87517128-5BD9-2340-AB98-DFC1015789A3}" type="parTrans" cxnId="{1B150321-A8D9-3D49-A0D3-8638E7543DF9}">
      <dgm:prSet/>
      <dgm:spPr/>
      <dgm:t>
        <a:bodyPr/>
        <a:lstStyle/>
        <a:p>
          <a:endParaRPr lang="en-GB" sz="800"/>
        </a:p>
      </dgm:t>
    </dgm:pt>
    <dgm:pt modelId="{EF593D82-C350-9D4D-84C0-2E643131DF13}" type="sibTrans" cxnId="{1B150321-A8D9-3D49-A0D3-8638E7543DF9}">
      <dgm:prSet/>
      <dgm:spPr/>
      <dgm:t>
        <a:bodyPr/>
        <a:lstStyle/>
        <a:p>
          <a:endParaRPr lang="en-GB" sz="800"/>
        </a:p>
      </dgm:t>
    </dgm:pt>
    <dgm:pt modelId="{9300AAED-1CCE-F54B-AB99-B644BAE68E89}">
      <dgm:prSet phldrT="[Text]" custT="1"/>
      <dgm:spPr>
        <a:solidFill>
          <a:schemeClr val="accent1">
            <a:lumMod val="20000"/>
            <a:lumOff val="80000"/>
            <a:alpha val="90000"/>
          </a:schemeClr>
        </a:solidFill>
      </dgm:spPr>
      <dgm:t>
        <a:bodyPr/>
        <a:lstStyle/>
        <a:p>
          <a:r>
            <a:rPr lang="en-GB" sz="800"/>
            <a:t>DD, 2 x Clerk</a:t>
          </a:r>
        </a:p>
      </dgm:t>
    </dgm:pt>
    <dgm:pt modelId="{B20EEBA9-DC6B-0745-893B-478A35EC9B3E}" type="parTrans" cxnId="{50472A60-FB58-2646-894D-A7B30216DFD6}">
      <dgm:prSet/>
      <dgm:spPr/>
      <dgm:t>
        <a:bodyPr/>
        <a:lstStyle/>
        <a:p>
          <a:endParaRPr lang="en-GB" sz="800"/>
        </a:p>
      </dgm:t>
    </dgm:pt>
    <dgm:pt modelId="{20B68E5E-7D83-CC44-9073-0DFF527F6671}" type="sibTrans" cxnId="{50472A60-FB58-2646-894D-A7B30216DFD6}">
      <dgm:prSet/>
      <dgm:spPr/>
      <dgm:t>
        <a:bodyPr/>
        <a:lstStyle/>
        <a:p>
          <a:endParaRPr lang="en-GB" sz="800"/>
        </a:p>
      </dgm:t>
    </dgm:pt>
    <dgm:pt modelId="{BA0D95A3-FE0F-3141-B305-DB1838475257}">
      <dgm:prSet phldrT="[Text]" custT="1"/>
      <dgm:spPr>
        <a:solidFill>
          <a:schemeClr val="accent1">
            <a:lumMod val="20000"/>
            <a:lumOff val="80000"/>
            <a:alpha val="90000"/>
          </a:schemeClr>
        </a:solidFill>
      </dgm:spPr>
      <dgm:t>
        <a:bodyPr/>
        <a:lstStyle/>
        <a:p>
          <a:r>
            <a:rPr lang="en-GB" sz="800"/>
            <a:t>DD, Clerk</a:t>
          </a:r>
        </a:p>
      </dgm:t>
    </dgm:pt>
    <dgm:pt modelId="{4FAA7F84-C125-9A42-B4AE-6AF6A6FFC5F8}" type="parTrans" cxnId="{400B11C5-D09F-4E4E-BF0D-0EA5C8FB6042}">
      <dgm:prSet/>
      <dgm:spPr/>
      <dgm:t>
        <a:bodyPr/>
        <a:lstStyle/>
        <a:p>
          <a:endParaRPr lang="en-GB" sz="800"/>
        </a:p>
      </dgm:t>
    </dgm:pt>
    <dgm:pt modelId="{17FC3A4C-5FD5-2F45-ABD5-B02D55E6F87C}" type="sibTrans" cxnId="{400B11C5-D09F-4E4E-BF0D-0EA5C8FB6042}">
      <dgm:prSet/>
      <dgm:spPr/>
      <dgm:t>
        <a:bodyPr/>
        <a:lstStyle/>
        <a:p>
          <a:endParaRPr lang="en-GB" sz="800"/>
        </a:p>
      </dgm:t>
    </dgm:pt>
    <dgm:pt modelId="{CBC734DD-93E4-D04A-B8B9-41F70E03CD37}">
      <dgm:prSet phldrT="[Text]" custT="1"/>
      <dgm:spPr>
        <a:solidFill>
          <a:schemeClr val="accent1">
            <a:lumMod val="20000"/>
            <a:lumOff val="80000"/>
            <a:alpha val="90000"/>
          </a:schemeClr>
        </a:solidFill>
      </dgm:spPr>
      <dgm:t>
        <a:bodyPr/>
        <a:lstStyle/>
        <a:p>
          <a:r>
            <a:rPr lang="en-GB" sz="800"/>
            <a:t>DD, PA, Reception-</a:t>
          </a:r>
          <a:r>
            <a:rPr lang="en-GB" sz="800" err="1"/>
            <a:t>ist</a:t>
          </a:r>
          <a:endParaRPr lang="en-GB" sz="800"/>
        </a:p>
      </dgm:t>
    </dgm:pt>
    <dgm:pt modelId="{5715A413-52B6-E246-BB61-78F309A0F776}" type="parTrans" cxnId="{76900CFA-341D-0C42-8D3A-66E697A3540D}">
      <dgm:prSet/>
      <dgm:spPr/>
      <dgm:t>
        <a:bodyPr/>
        <a:lstStyle/>
        <a:p>
          <a:endParaRPr lang="en-GB" sz="800"/>
        </a:p>
      </dgm:t>
    </dgm:pt>
    <dgm:pt modelId="{80683ACA-7007-3649-B4FD-20A25B922B77}" type="sibTrans" cxnId="{76900CFA-341D-0C42-8D3A-66E697A3540D}">
      <dgm:prSet/>
      <dgm:spPr/>
      <dgm:t>
        <a:bodyPr/>
        <a:lstStyle/>
        <a:p>
          <a:endParaRPr lang="en-GB" sz="800"/>
        </a:p>
      </dgm:t>
    </dgm:pt>
    <dgm:pt modelId="{73C5671D-1849-8B4C-8CCC-4778C9B46BB4}">
      <dgm:prSet phldrT="[Text]" custT="1"/>
      <dgm:spPr>
        <a:solidFill>
          <a:schemeClr val="accent1">
            <a:lumMod val="20000"/>
            <a:lumOff val="80000"/>
            <a:alpha val="90000"/>
          </a:schemeClr>
        </a:solidFill>
      </dgm:spPr>
      <dgm:t>
        <a:bodyPr/>
        <a:lstStyle/>
        <a:p>
          <a:r>
            <a:rPr lang="en-GB" sz="800"/>
            <a:t>DD, Officer, Clerk,  2 x Cleaning, 3 x Security</a:t>
          </a:r>
        </a:p>
      </dgm:t>
    </dgm:pt>
    <dgm:pt modelId="{61A058CA-177E-F44F-AE71-40433FF3A311}" type="parTrans" cxnId="{EFE69FFC-72E1-4049-80D2-3C69405A7BB2}">
      <dgm:prSet/>
      <dgm:spPr/>
      <dgm:t>
        <a:bodyPr/>
        <a:lstStyle/>
        <a:p>
          <a:endParaRPr lang="en-GB" sz="800"/>
        </a:p>
      </dgm:t>
    </dgm:pt>
    <dgm:pt modelId="{33235729-5180-E744-867F-6E6AB1CA577E}" type="sibTrans" cxnId="{EFE69FFC-72E1-4049-80D2-3C69405A7BB2}">
      <dgm:prSet/>
      <dgm:spPr/>
      <dgm:t>
        <a:bodyPr/>
        <a:lstStyle/>
        <a:p>
          <a:endParaRPr lang="en-GB" sz="800"/>
        </a:p>
      </dgm:t>
    </dgm:pt>
    <dgm:pt modelId="{E541C879-7661-7F4F-9BD6-9E7FF6864395}">
      <dgm:prSet phldrT="[Text]" custT="1"/>
      <dgm:spPr>
        <a:solidFill>
          <a:schemeClr val="accent1">
            <a:lumMod val="20000"/>
            <a:lumOff val="80000"/>
            <a:alpha val="90000"/>
          </a:schemeClr>
        </a:solidFill>
      </dgm:spPr>
      <dgm:t>
        <a:bodyPr/>
        <a:lstStyle/>
        <a:p>
          <a:r>
            <a:rPr lang="en-GB" sz="800"/>
            <a:t>DD</a:t>
          </a:r>
        </a:p>
      </dgm:t>
    </dgm:pt>
    <dgm:pt modelId="{4B30335E-9CA8-BE43-8C90-AC0E5726C5C4}" type="parTrans" cxnId="{DAC5FC0F-AF9D-D244-B004-D634D42D0546}">
      <dgm:prSet/>
      <dgm:spPr/>
      <dgm:t>
        <a:bodyPr/>
        <a:lstStyle/>
        <a:p>
          <a:endParaRPr lang="en-GB" sz="800"/>
        </a:p>
      </dgm:t>
    </dgm:pt>
    <dgm:pt modelId="{CF6C6FE6-FE32-9A48-8383-2B25FB4232BA}" type="sibTrans" cxnId="{DAC5FC0F-AF9D-D244-B004-D634D42D0546}">
      <dgm:prSet/>
      <dgm:spPr/>
      <dgm:t>
        <a:bodyPr/>
        <a:lstStyle/>
        <a:p>
          <a:endParaRPr lang="en-GB" sz="800"/>
        </a:p>
      </dgm:t>
    </dgm:pt>
    <dgm:pt modelId="{0D1A4A61-6C55-7946-A98D-BC6EC8BF48B5}">
      <dgm:prSet phldrT="[Text]" custT="1"/>
      <dgm:spPr>
        <a:solidFill>
          <a:schemeClr val="accent1">
            <a:lumMod val="20000"/>
            <a:lumOff val="80000"/>
            <a:alpha val="90000"/>
          </a:schemeClr>
        </a:solidFill>
      </dgm:spPr>
      <dgm:t>
        <a:bodyPr/>
        <a:lstStyle/>
        <a:p>
          <a:r>
            <a:rPr lang="en-GB" sz="800"/>
            <a:t>CD, 2 x DD, Admin</a:t>
          </a:r>
        </a:p>
      </dgm:t>
    </dgm:pt>
    <dgm:pt modelId="{96EEB477-489B-1545-AC11-C30BEAE61019}" type="parTrans" cxnId="{CB38FC19-E6C9-7B4E-8B4F-0D3B4AB4290C}">
      <dgm:prSet/>
      <dgm:spPr/>
      <dgm:t>
        <a:bodyPr/>
        <a:lstStyle/>
        <a:p>
          <a:endParaRPr lang="en-GB" sz="800"/>
        </a:p>
      </dgm:t>
    </dgm:pt>
    <dgm:pt modelId="{1EF46548-4DE0-2E48-8D3D-2BD0888F124D}" type="sibTrans" cxnId="{CB38FC19-E6C9-7B4E-8B4F-0D3B4AB4290C}">
      <dgm:prSet/>
      <dgm:spPr/>
      <dgm:t>
        <a:bodyPr/>
        <a:lstStyle/>
        <a:p>
          <a:endParaRPr lang="en-GB" sz="800"/>
        </a:p>
      </dgm:t>
    </dgm:pt>
    <dgm:pt modelId="{AE2F8925-419A-E54F-875C-0C0B189E2093}">
      <dgm:prSet phldrT="[Text]" custT="1"/>
      <dgm:spPr>
        <a:solidFill>
          <a:schemeClr val="accent1">
            <a:lumMod val="20000"/>
            <a:lumOff val="80000"/>
            <a:alpha val="90000"/>
          </a:schemeClr>
        </a:solidFill>
      </dgm:spPr>
      <dgm:t>
        <a:bodyPr/>
        <a:lstStyle/>
        <a:p>
          <a:r>
            <a:rPr lang="en-GB" sz="800"/>
            <a:t>CD, D, Admin</a:t>
          </a:r>
        </a:p>
      </dgm:t>
    </dgm:pt>
    <dgm:pt modelId="{D16F090B-4ED6-2645-B945-E849F188A49B}" type="parTrans" cxnId="{90A10868-C66D-1D43-A574-38F5E4128EDB}">
      <dgm:prSet/>
      <dgm:spPr/>
      <dgm:t>
        <a:bodyPr/>
        <a:lstStyle/>
        <a:p>
          <a:endParaRPr lang="en-GB" sz="800"/>
        </a:p>
      </dgm:t>
    </dgm:pt>
    <dgm:pt modelId="{FFB84137-8CC7-8E45-8AD8-F95CC87D4B42}" type="sibTrans" cxnId="{90A10868-C66D-1D43-A574-38F5E4128EDB}">
      <dgm:prSet/>
      <dgm:spPr/>
      <dgm:t>
        <a:bodyPr/>
        <a:lstStyle/>
        <a:p>
          <a:endParaRPr lang="en-GB" sz="800"/>
        </a:p>
      </dgm:t>
    </dgm:pt>
    <dgm:pt modelId="{FD8CBA72-5BCE-794D-8C6D-F5FA49338EA8}">
      <dgm:prSet phldrT="[Text]" custT="1"/>
      <dgm:spPr>
        <a:solidFill>
          <a:schemeClr val="accent1">
            <a:lumMod val="20000"/>
            <a:lumOff val="80000"/>
            <a:alpha val="90000"/>
          </a:schemeClr>
        </a:solidFill>
      </dgm:spPr>
      <dgm:t>
        <a:bodyPr/>
        <a:lstStyle/>
        <a:p>
          <a:r>
            <a:rPr lang="en-GB" sz="800"/>
            <a:t>CD, 2x DD, Admin</a:t>
          </a:r>
        </a:p>
      </dgm:t>
    </dgm:pt>
    <dgm:pt modelId="{F6F24E97-5596-4542-8FF1-442CAEC286A7}" type="parTrans" cxnId="{95E5F896-B8DE-244B-B9FC-1379DA71A4E9}">
      <dgm:prSet/>
      <dgm:spPr/>
      <dgm:t>
        <a:bodyPr/>
        <a:lstStyle/>
        <a:p>
          <a:endParaRPr lang="en-GB" sz="800"/>
        </a:p>
      </dgm:t>
    </dgm:pt>
    <dgm:pt modelId="{13EC11AE-4261-264D-8640-0D1B854F6FE9}" type="sibTrans" cxnId="{95E5F896-B8DE-244B-B9FC-1379DA71A4E9}">
      <dgm:prSet/>
      <dgm:spPr/>
      <dgm:t>
        <a:bodyPr/>
        <a:lstStyle/>
        <a:p>
          <a:endParaRPr lang="en-GB" sz="800"/>
        </a:p>
      </dgm:t>
    </dgm:pt>
    <dgm:pt modelId="{A1DEF3D5-717E-3849-B434-51C2F4D0AD5C}" type="pres">
      <dgm:prSet presAssocID="{212DBE00-9BB9-BE40-AF9C-ABCDDB95564D}" presName="hierChild1" presStyleCnt="0">
        <dgm:presLayoutVars>
          <dgm:chPref val="1"/>
          <dgm:dir/>
          <dgm:animOne val="branch"/>
          <dgm:animLvl val="lvl"/>
          <dgm:resizeHandles/>
        </dgm:presLayoutVars>
      </dgm:prSet>
      <dgm:spPr/>
      <dgm:t>
        <a:bodyPr/>
        <a:lstStyle/>
        <a:p>
          <a:endParaRPr lang="en-US"/>
        </a:p>
      </dgm:t>
    </dgm:pt>
    <dgm:pt modelId="{2B952699-E7D0-174A-86D7-EB842FD92B9A}" type="pres">
      <dgm:prSet presAssocID="{EF28FFF5-2683-1940-9740-DCD1F9E81649}" presName="hierRoot1" presStyleCnt="0"/>
      <dgm:spPr/>
    </dgm:pt>
    <dgm:pt modelId="{51DB41ED-9D7A-3442-9E24-C89F407403D8}" type="pres">
      <dgm:prSet presAssocID="{EF28FFF5-2683-1940-9740-DCD1F9E81649}" presName="composite" presStyleCnt="0"/>
      <dgm:spPr/>
    </dgm:pt>
    <dgm:pt modelId="{3F223FCC-88C9-BB46-9F74-790C822B2140}" type="pres">
      <dgm:prSet presAssocID="{EF28FFF5-2683-1940-9740-DCD1F9E81649}" presName="background" presStyleLbl="node0" presStyleIdx="0" presStyleCnt="2"/>
      <dgm:spPr/>
    </dgm:pt>
    <dgm:pt modelId="{9489BAB2-EA86-0D44-A266-7BA91A5812D6}" type="pres">
      <dgm:prSet presAssocID="{EF28FFF5-2683-1940-9740-DCD1F9E81649}" presName="text" presStyleLbl="fgAcc0" presStyleIdx="0" presStyleCnt="2">
        <dgm:presLayoutVars>
          <dgm:chPref val="3"/>
        </dgm:presLayoutVars>
      </dgm:prSet>
      <dgm:spPr/>
      <dgm:t>
        <a:bodyPr/>
        <a:lstStyle/>
        <a:p>
          <a:endParaRPr lang="en-US"/>
        </a:p>
      </dgm:t>
    </dgm:pt>
    <dgm:pt modelId="{84AF01A9-B53C-E84F-973B-7CE714AB08C5}" type="pres">
      <dgm:prSet presAssocID="{EF28FFF5-2683-1940-9740-DCD1F9E81649}" presName="hierChild2" presStyleCnt="0"/>
      <dgm:spPr/>
    </dgm:pt>
    <dgm:pt modelId="{48A25220-3850-6C47-983E-154D7360B90B}" type="pres">
      <dgm:prSet presAssocID="{08C196E1-B27E-B149-9722-A2F2ECFB20F3}" presName="Name10" presStyleLbl="parChTrans1D2" presStyleIdx="0" presStyleCnt="1"/>
      <dgm:spPr/>
      <dgm:t>
        <a:bodyPr/>
        <a:lstStyle/>
        <a:p>
          <a:endParaRPr lang="en-US"/>
        </a:p>
      </dgm:t>
    </dgm:pt>
    <dgm:pt modelId="{05395280-487F-7A40-B72E-20109853EAFC}" type="pres">
      <dgm:prSet presAssocID="{0C27D869-EA0B-F249-8309-3C7BD225BC16}" presName="hierRoot2" presStyleCnt="0"/>
      <dgm:spPr/>
    </dgm:pt>
    <dgm:pt modelId="{D8237BC8-D8D3-3F4F-B5D5-0AE90E210562}" type="pres">
      <dgm:prSet presAssocID="{0C27D869-EA0B-F249-8309-3C7BD225BC16}" presName="composite2" presStyleCnt="0"/>
      <dgm:spPr/>
    </dgm:pt>
    <dgm:pt modelId="{93D0A7D2-FCA8-1342-BB05-F4CB8ECA1774}" type="pres">
      <dgm:prSet presAssocID="{0C27D869-EA0B-F249-8309-3C7BD225BC16}" presName="background2" presStyleLbl="node2" presStyleIdx="0" presStyleCnt="1"/>
      <dgm:spPr/>
    </dgm:pt>
    <dgm:pt modelId="{34BE7C99-387F-744E-AA2E-3F71C9B51EE3}" type="pres">
      <dgm:prSet presAssocID="{0C27D869-EA0B-F249-8309-3C7BD225BC16}" presName="text2" presStyleLbl="fgAcc2" presStyleIdx="0" presStyleCnt="1">
        <dgm:presLayoutVars>
          <dgm:chPref val="3"/>
        </dgm:presLayoutVars>
      </dgm:prSet>
      <dgm:spPr/>
      <dgm:t>
        <a:bodyPr/>
        <a:lstStyle/>
        <a:p>
          <a:endParaRPr lang="en-US"/>
        </a:p>
      </dgm:t>
    </dgm:pt>
    <dgm:pt modelId="{DE18DC65-A145-8143-801E-2A0A2146F8CA}" type="pres">
      <dgm:prSet presAssocID="{0C27D869-EA0B-F249-8309-3C7BD225BC16}" presName="hierChild3" presStyleCnt="0"/>
      <dgm:spPr/>
    </dgm:pt>
    <dgm:pt modelId="{C818C27B-4723-4A48-8154-C44C2A251146}" type="pres">
      <dgm:prSet presAssocID="{F2796C85-E11D-3E4E-835D-5E21809E939E}" presName="Name17" presStyleLbl="parChTrans1D3" presStyleIdx="0" presStyleCnt="3"/>
      <dgm:spPr/>
      <dgm:t>
        <a:bodyPr/>
        <a:lstStyle/>
        <a:p>
          <a:endParaRPr lang="en-US"/>
        </a:p>
      </dgm:t>
    </dgm:pt>
    <dgm:pt modelId="{B7FDB42A-FA56-FA49-A6E2-7CBFECADDEE8}" type="pres">
      <dgm:prSet presAssocID="{5830E671-AE1D-C14B-A93C-0FA6E273B614}" presName="hierRoot3" presStyleCnt="0"/>
      <dgm:spPr/>
    </dgm:pt>
    <dgm:pt modelId="{08E84B59-7A70-5E46-BE6C-F9F3BCC71CFC}" type="pres">
      <dgm:prSet presAssocID="{5830E671-AE1D-C14B-A93C-0FA6E273B614}" presName="composite3" presStyleCnt="0"/>
      <dgm:spPr/>
    </dgm:pt>
    <dgm:pt modelId="{F840CEEA-E471-5A47-8192-2B6505459D32}" type="pres">
      <dgm:prSet presAssocID="{5830E671-AE1D-C14B-A93C-0FA6E273B614}" presName="background3" presStyleLbl="node3" presStyleIdx="0" presStyleCnt="3"/>
      <dgm:spPr/>
    </dgm:pt>
    <dgm:pt modelId="{683BB691-8DD2-E442-ACEB-C7D50A3B77A1}" type="pres">
      <dgm:prSet presAssocID="{5830E671-AE1D-C14B-A93C-0FA6E273B614}" presName="text3" presStyleLbl="fgAcc3" presStyleIdx="0" presStyleCnt="3">
        <dgm:presLayoutVars>
          <dgm:chPref val="3"/>
        </dgm:presLayoutVars>
      </dgm:prSet>
      <dgm:spPr/>
      <dgm:t>
        <a:bodyPr/>
        <a:lstStyle/>
        <a:p>
          <a:endParaRPr lang="en-US"/>
        </a:p>
      </dgm:t>
    </dgm:pt>
    <dgm:pt modelId="{D72A4A72-2FF4-F44D-AF4D-5176DD93E726}" type="pres">
      <dgm:prSet presAssocID="{5830E671-AE1D-C14B-A93C-0FA6E273B614}" presName="hierChild4" presStyleCnt="0"/>
      <dgm:spPr/>
    </dgm:pt>
    <dgm:pt modelId="{1908ECAF-E22F-6840-8F79-BB6AE554292A}" type="pres">
      <dgm:prSet presAssocID="{38ABA720-46AB-0845-91DC-C9318D7D836E}" presName="Name23" presStyleLbl="parChTrans1D4" presStyleIdx="0" presStyleCnt="17"/>
      <dgm:spPr/>
      <dgm:t>
        <a:bodyPr/>
        <a:lstStyle/>
        <a:p>
          <a:endParaRPr lang="en-US"/>
        </a:p>
      </dgm:t>
    </dgm:pt>
    <dgm:pt modelId="{ACE9CE16-A3C8-914D-B289-F847BB9980B0}" type="pres">
      <dgm:prSet presAssocID="{CBC7C8F1-6490-C844-A602-5F55391A021F}" presName="hierRoot4" presStyleCnt="0"/>
      <dgm:spPr/>
    </dgm:pt>
    <dgm:pt modelId="{A8383C59-08DF-004D-A5F6-4F8FDFF9128D}" type="pres">
      <dgm:prSet presAssocID="{CBC7C8F1-6490-C844-A602-5F55391A021F}" presName="composite4" presStyleCnt="0"/>
      <dgm:spPr/>
    </dgm:pt>
    <dgm:pt modelId="{4346BFE2-BA02-5342-A394-0009F5DA6CB9}" type="pres">
      <dgm:prSet presAssocID="{CBC7C8F1-6490-C844-A602-5F55391A021F}" presName="background4" presStyleLbl="node4" presStyleIdx="0" presStyleCnt="17"/>
      <dgm:spPr/>
    </dgm:pt>
    <dgm:pt modelId="{54124BA7-1C5B-9F46-9F1B-035736AF3841}" type="pres">
      <dgm:prSet presAssocID="{CBC7C8F1-6490-C844-A602-5F55391A021F}" presName="text4" presStyleLbl="fgAcc4" presStyleIdx="0" presStyleCnt="17" custLinFactNeighborX="-22280">
        <dgm:presLayoutVars>
          <dgm:chPref val="3"/>
        </dgm:presLayoutVars>
      </dgm:prSet>
      <dgm:spPr/>
      <dgm:t>
        <a:bodyPr/>
        <a:lstStyle/>
        <a:p>
          <a:endParaRPr lang="en-US"/>
        </a:p>
      </dgm:t>
    </dgm:pt>
    <dgm:pt modelId="{0C47EA19-75AD-8B43-B472-BEC47F3A53BD}" type="pres">
      <dgm:prSet presAssocID="{CBC7C8F1-6490-C844-A602-5F55391A021F}" presName="hierChild5" presStyleCnt="0"/>
      <dgm:spPr/>
    </dgm:pt>
    <dgm:pt modelId="{481D3943-E2C5-A240-812E-BAF0407E5185}" type="pres">
      <dgm:prSet presAssocID="{8D989952-6E09-FA49-8E4B-CD5D341A0FBF}" presName="Name23" presStyleLbl="parChTrans1D4" presStyleIdx="1" presStyleCnt="17"/>
      <dgm:spPr/>
      <dgm:t>
        <a:bodyPr/>
        <a:lstStyle/>
        <a:p>
          <a:endParaRPr lang="en-US"/>
        </a:p>
      </dgm:t>
    </dgm:pt>
    <dgm:pt modelId="{712C6A99-E5AC-1041-B844-F23788CF31D0}" type="pres">
      <dgm:prSet presAssocID="{591D296C-E914-194F-8A7C-D22C82322C73}" presName="hierRoot4" presStyleCnt="0"/>
      <dgm:spPr/>
    </dgm:pt>
    <dgm:pt modelId="{C5F4A43E-6B56-4743-895B-E4F27951F0FF}" type="pres">
      <dgm:prSet presAssocID="{591D296C-E914-194F-8A7C-D22C82322C73}" presName="composite4" presStyleCnt="0"/>
      <dgm:spPr/>
    </dgm:pt>
    <dgm:pt modelId="{892FFC92-15D4-2C45-BB62-6F3519F0C43A}" type="pres">
      <dgm:prSet presAssocID="{591D296C-E914-194F-8A7C-D22C82322C73}" presName="background4" presStyleLbl="node4" presStyleIdx="1" presStyleCnt="17"/>
      <dgm:spPr/>
    </dgm:pt>
    <dgm:pt modelId="{BA38A1FE-D6C6-0141-82AD-67F5A94C5027}" type="pres">
      <dgm:prSet presAssocID="{591D296C-E914-194F-8A7C-D22C82322C73}" presName="text4" presStyleLbl="fgAcc4" presStyleIdx="1" presStyleCnt="17" custScaleX="76025" custScaleY="70208" custLinFactNeighborX="-15596">
        <dgm:presLayoutVars>
          <dgm:chPref val="3"/>
        </dgm:presLayoutVars>
      </dgm:prSet>
      <dgm:spPr/>
      <dgm:t>
        <a:bodyPr/>
        <a:lstStyle/>
        <a:p>
          <a:endParaRPr lang="en-US"/>
        </a:p>
      </dgm:t>
    </dgm:pt>
    <dgm:pt modelId="{4799252C-7215-5B4D-9E28-F5E8E82F1BA0}" type="pres">
      <dgm:prSet presAssocID="{591D296C-E914-194F-8A7C-D22C82322C73}" presName="hierChild5" presStyleCnt="0"/>
      <dgm:spPr/>
    </dgm:pt>
    <dgm:pt modelId="{D285BFED-AD0B-3044-9492-CFAC51B3B768}" type="pres">
      <dgm:prSet presAssocID="{B20EEBA9-DC6B-0745-893B-478A35EC9B3E}" presName="Name23" presStyleLbl="parChTrans1D4" presStyleIdx="2" presStyleCnt="17"/>
      <dgm:spPr/>
      <dgm:t>
        <a:bodyPr/>
        <a:lstStyle/>
        <a:p>
          <a:endParaRPr lang="en-US"/>
        </a:p>
      </dgm:t>
    </dgm:pt>
    <dgm:pt modelId="{FF0789B6-0332-1949-84A6-B81BD57349CD}" type="pres">
      <dgm:prSet presAssocID="{9300AAED-1CCE-F54B-AB99-B644BAE68E89}" presName="hierRoot4" presStyleCnt="0"/>
      <dgm:spPr/>
    </dgm:pt>
    <dgm:pt modelId="{064DF876-AD5E-2A48-9186-17B263678B52}" type="pres">
      <dgm:prSet presAssocID="{9300AAED-1CCE-F54B-AB99-B644BAE68E89}" presName="composite4" presStyleCnt="0"/>
      <dgm:spPr/>
    </dgm:pt>
    <dgm:pt modelId="{4D9F74AC-DFAC-C342-A611-6AEEFD4575D3}" type="pres">
      <dgm:prSet presAssocID="{9300AAED-1CCE-F54B-AB99-B644BAE68E89}" presName="background4" presStyleLbl="node4" presStyleIdx="2" presStyleCnt="17"/>
      <dgm:spPr/>
    </dgm:pt>
    <dgm:pt modelId="{B420E222-C409-E146-B22C-06149CD9C0FA}" type="pres">
      <dgm:prSet presAssocID="{9300AAED-1CCE-F54B-AB99-B644BAE68E89}" presName="text4" presStyleLbl="fgAcc4" presStyleIdx="2" presStyleCnt="17" custScaleX="97858" custScaleY="22935" custLinFactNeighborX="-15596">
        <dgm:presLayoutVars>
          <dgm:chPref val="3"/>
        </dgm:presLayoutVars>
      </dgm:prSet>
      <dgm:spPr/>
      <dgm:t>
        <a:bodyPr/>
        <a:lstStyle/>
        <a:p>
          <a:endParaRPr lang="en-US"/>
        </a:p>
      </dgm:t>
    </dgm:pt>
    <dgm:pt modelId="{B46D18E8-C164-BA44-BD7A-21CB5DE2F8CE}" type="pres">
      <dgm:prSet presAssocID="{9300AAED-1CCE-F54B-AB99-B644BAE68E89}" presName="hierChild5" presStyleCnt="0"/>
      <dgm:spPr/>
    </dgm:pt>
    <dgm:pt modelId="{170519CF-2B36-DD4D-ABC3-E197E343D1FA}" type="pres">
      <dgm:prSet presAssocID="{37390A03-0A9E-5347-9DB3-EE51B9CD5CCF}" presName="Name23" presStyleLbl="parChTrans1D4" presStyleIdx="3" presStyleCnt="17"/>
      <dgm:spPr/>
      <dgm:t>
        <a:bodyPr/>
        <a:lstStyle/>
        <a:p>
          <a:endParaRPr lang="en-US"/>
        </a:p>
      </dgm:t>
    </dgm:pt>
    <dgm:pt modelId="{3C8A2AFB-CC87-6A43-82E6-9629A983CB95}" type="pres">
      <dgm:prSet presAssocID="{E3A86A80-1A11-2A45-8865-FA64E37C2E99}" presName="hierRoot4" presStyleCnt="0"/>
      <dgm:spPr/>
    </dgm:pt>
    <dgm:pt modelId="{88AF7CAC-B303-1343-ADC0-31C22DFCFE32}" type="pres">
      <dgm:prSet presAssocID="{E3A86A80-1A11-2A45-8865-FA64E37C2E99}" presName="composite4" presStyleCnt="0"/>
      <dgm:spPr/>
    </dgm:pt>
    <dgm:pt modelId="{3232829D-EA6C-C041-93FF-9A9E35639279}" type="pres">
      <dgm:prSet presAssocID="{E3A86A80-1A11-2A45-8865-FA64E37C2E99}" presName="background4" presStyleLbl="node4" presStyleIdx="3" presStyleCnt="17"/>
      <dgm:spPr/>
    </dgm:pt>
    <dgm:pt modelId="{273BE49B-9F83-884A-AF5F-B7AD3FFFB9E3}" type="pres">
      <dgm:prSet presAssocID="{E3A86A80-1A11-2A45-8865-FA64E37C2E99}" presName="text4" presStyleLbl="fgAcc4" presStyleIdx="3" presStyleCnt="17" custScaleX="92017" custScaleY="72177" custLinFactNeighborX="-15596">
        <dgm:presLayoutVars>
          <dgm:chPref val="3"/>
        </dgm:presLayoutVars>
      </dgm:prSet>
      <dgm:spPr/>
      <dgm:t>
        <a:bodyPr/>
        <a:lstStyle/>
        <a:p>
          <a:endParaRPr lang="en-US"/>
        </a:p>
      </dgm:t>
    </dgm:pt>
    <dgm:pt modelId="{533B1D46-2B03-7D42-B51F-BA4545911B2B}" type="pres">
      <dgm:prSet presAssocID="{E3A86A80-1A11-2A45-8865-FA64E37C2E99}" presName="hierChild5" presStyleCnt="0"/>
      <dgm:spPr/>
    </dgm:pt>
    <dgm:pt modelId="{A9D32D9D-44A3-4746-A757-1B05779A397C}" type="pres">
      <dgm:prSet presAssocID="{4FAA7F84-C125-9A42-B4AE-6AF6A6FFC5F8}" presName="Name23" presStyleLbl="parChTrans1D4" presStyleIdx="4" presStyleCnt="17"/>
      <dgm:spPr/>
      <dgm:t>
        <a:bodyPr/>
        <a:lstStyle/>
        <a:p>
          <a:endParaRPr lang="en-US"/>
        </a:p>
      </dgm:t>
    </dgm:pt>
    <dgm:pt modelId="{9B056088-1507-6B4F-A351-E2309FE2BCF3}" type="pres">
      <dgm:prSet presAssocID="{BA0D95A3-FE0F-3141-B305-DB1838475257}" presName="hierRoot4" presStyleCnt="0"/>
      <dgm:spPr/>
    </dgm:pt>
    <dgm:pt modelId="{D81062AD-35DE-404B-B3C5-0E2A7D79AB57}" type="pres">
      <dgm:prSet presAssocID="{BA0D95A3-FE0F-3141-B305-DB1838475257}" presName="composite4" presStyleCnt="0"/>
      <dgm:spPr/>
    </dgm:pt>
    <dgm:pt modelId="{26487F70-D435-794C-94B9-DD29574E0FC4}" type="pres">
      <dgm:prSet presAssocID="{BA0D95A3-FE0F-3141-B305-DB1838475257}" presName="background4" presStyleLbl="node4" presStyleIdx="4" presStyleCnt="17"/>
      <dgm:spPr/>
    </dgm:pt>
    <dgm:pt modelId="{EFC9E51B-9050-F347-8A77-546501EA8304}" type="pres">
      <dgm:prSet presAssocID="{BA0D95A3-FE0F-3141-B305-DB1838475257}" presName="text4" presStyleLbl="fgAcc4" presStyleIdx="4" presStyleCnt="17" custScaleX="86019" custScaleY="24639" custLinFactNeighborX="-15596">
        <dgm:presLayoutVars>
          <dgm:chPref val="3"/>
        </dgm:presLayoutVars>
      </dgm:prSet>
      <dgm:spPr/>
      <dgm:t>
        <a:bodyPr/>
        <a:lstStyle/>
        <a:p>
          <a:endParaRPr lang="en-US"/>
        </a:p>
      </dgm:t>
    </dgm:pt>
    <dgm:pt modelId="{6AF87EBA-2A2D-0A4E-8FCA-4C4675D77F65}" type="pres">
      <dgm:prSet presAssocID="{BA0D95A3-FE0F-3141-B305-DB1838475257}" presName="hierChild5" presStyleCnt="0"/>
      <dgm:spPr/>
    </dgm:pt>
    <dgm:pt modelId="{0346A2DC-EB9A-6846-9EFB-D971B9D7A930}" type="pres">
      <dgm:prSet presAssocID="{290FF1C2-1E5F-C34E-B3C7-A01AD6F69276}" presName="Name23" presStyleLbl="parChTrans1D4" presStyleIdx="5" presStyleCnt="17"/>
      <dgm:spPr/>
      <dgm:t>
        <a:bodyPr/>
        <a:lstStyle/>
        <a:p>
          <a:endParaRPr lang="en-US"/>
        </a:p>
      </dgm:t>
    </dgm:pt>
    <dgm:pt modelId="{8A0EC8D1-7BB1-004C-8B9D-F049CE25B7F5}" type="pres">
      <dgm:prSet presAssocID="{83135F53-EBAD-7C46-A7AC-BB005FB2BF44}" presName="hierRoot4" presStyleCnt="0"/>
      <dgm:spPr/>
    </dgm:pt>
    <dgm:pt modelId="{223B2D0D-AE69-4340-BD37-F42EAAD368E8}" type="pres">
      <dgm:prSet presAssocID="{83135F53-EBAD-7C46-A7AC-BB005FB2BF44}" presName="composite4" presStyleCnt="0"/>
      <dgm:spPr/>
    </dgm:pt>
    <dgm:pt modelId="{3E4E5BDC-5959-1F4E-9736-FA385C412A3C}" type="pres">
      <dgm:prSet presAssocID="{83135F53-EBAD-7C46-A7AC-BB005FB2BF44}" presName="background4" presStyleLbl="node4" presStyleIdx="5" presStyleCnt="17"/>
      <dgm:spPr/>
    </dgm:pt>
    <dgm:pt modelId="{4A7C33D9-2C24-1C49-8311-4B2FA3C6C525}" type="pres">
      <dgm:prSet presAssocID="{83135F53-EBAD-7C46-A7AC-BB005FB2BF44}" presName="text4" presStyleLbl="fgAcc4" presStyleIdx="5" presStyleCnt="17" custLinFactNeighborX="-16710">
        <dgm:presLayoutVars>
          <dgm:chPref val="3"/>
        </dgm:presLayoutVars>
      </dgm:prSet>
      <dgm:spPr/>
      <dgm:t>
        <a:bodyPr/>
        <a:lstStyle/>
        <a:p>
          <a:endParaRPr lang="en-US"/>
        </a:p>
      </dgm:t>
    </dgm:pt>
    <dgm:pt modelId="{00D3B32F-9AD9-1C43-9DB6-F1FC0B6CC08F}" type="pres">
      <dgm:prSet presAssocID="{83135F53-EBAD-7C46-A7AC-BB005FB2BF44}" presName="hierChild5" presStyleCnt="0"/>
      <dgm:spPr/>
    </dgm:pt>
    <dgm:pt modelId="{144BE665-0928-494C-ADBF-67BF262627FC}" type="pres">
      <dgm:prSet presAssocID="{5715A413-52B6-E246-BB61-78F309A0F776}" presName="Name23" presStyleLbl="parChTrans1D4" presStyleIdx="6" presStyleCnt="17"/>
      <dgm:spPr/>
      <dgm:t>
        <a:bodyPr/>
        <a:lstStyle/>
        <a:p>
          <a:endParaRPr lang="en-US"/>
        </a:p>
      </dgm:t>
    </dgm:pt>
    <dgm:pt modelId="{CD4FDECC-4F14-0842-88D6-A87B37B18A12}" type="pres">
      <dgm:prSet presAssocID="{CBC734DD-93E4-D04A-B8B9-41F70E03CD37}" presName="hierRoot4" presStyleCnt="0"/>
      <dgm:spPr/>
    </dgm:pt>
    <dgm:pt modelId="{A1127113-0AD5-5E4D-8A89-3BCFC22C96E7}" type="pres">
      <dgm:prSet presAssocID="{CBC734DD-93E4-D04A-B8B9-41F70E03CD37}" presName="composite4" presStyleCnt="0"/>
      <dgm:spPr/>
    </dgm:pt>
    <dgm:pt modelId="{C5447FBE-D8D8-A443-845B-333F12F46FC8}" type="pres">
      <dgm:prSet presAssocID="{CBC734DD-93E4-D04A-B8B9-41F70E03CD37}" presName="background4" presStyleLbl="node4" presStyleIdx="6" presStyleCnt="17"/>
      <dgm:spPr/>
    </dgm:pt>
    <dgm:pt modelId="{0CAA986F-DC19-C54D-932A-E2309FFA7E05}" type="pres">
      <dgm:prSet presAssocID="{CBC734DD-93E4-D04A-B8B9-41F70E03CD37}" presName="text4" presStyleLbl="fgAcc4" presStyleIdx="6" presStyleCnt="17" custScaleX="73055" custScaleY="79803" custLinFactNeighborX="-16710">
        <dgm:presLayoutVars>
          <dgm:chPref val="3"/>
        </dgm:presLayoutVars>
      </dgm:prSet>
      <dgm:spPr/>
      <dgm:t>
        <a:bodyPr/>
        <a:lstStyle/>
        <a:p>
          <a:endParaRPr lang="en-US"/>
        </a:p>
      </dgm:t>
    </dgm:pt>
    <dgm:pt modelId="{3EE744B6-FBC8-2B4C-AF65-BC2997437229}" type="pres">
      <dgm:prSet presAssocID="{CBC734DD-93E4-D04A-B8B9-41F70E03CD37}" presName="hierChild5" presStyleCnt="0"/>
      <dgm:spPr/>
    </dgm:pt>
    <dgm:pt modelId="{722E0828-44D0-EC47-9A2E-5E8D27131471}" type="pres">
      <dgm:prSet presAssocID="{7F63C84B-64EB-7844-BE10-DAA0D906B9B9}" presName="Name23" presStyleLbl="parChTrans1D4" presStyleIdx="7" presStyleCnt="17"/>
      <dgm:spPr/>
      <dgm:t>
        <a:bodyPr/>
        <a:lstStyle/>
        <a:p>
          <a:endParaRPr lang="en-US"/>
        </a:p>
      </dgm:t>
    </dgm:pt>
    <dgm:pt modelId="{EFDA27C3-32EE-B14E-BB73-6F6F36B6ED75}" type="pres">
      <dgm:prSet presAssocID="{976A56F2-39BD-F844-8155-3DD8CC522FEA}" presName="hierRoot4" presStyleCnt="0"/>
      <dgm:spPr/>
    </dgm:pt>
    <dgm:pt modelId="{F1346FED-F50E-C945-ABE0-1EE0C1C56C1F}" type="pres">
      <dgm:prSet presAssocID="{976A56F2-39BD-F844-8155-3DD8CC522FEA}" presName="composite4" presStyleCnt="0"/>
      <dgm:spPr/>
    </dgm:pt>
    <dgm:pt modelId="{14494BF5-60CF-3A46-AFD2-C272CA0C2041}" type="pres">
      <dgm:prSet presAssocID="{976A56F2-39BD-F844-8155-3DD8CC522FEA}" presName="background4" presStyleLbl="node4" presStyleIdx="7" presStyleCnt="17"/>
      <dgm:spPr/>
    </dgm:pt>
    <dgm:pt modelId="{2F967853-3C0B-E042-863E-D645D62A2659}" type="pres">
      <dgm:prSet presAssocID="{976A56F2-39BD-F844-8155-3DD8CC522FEA}" presName="text4" presStyleLbl="fgAcc4" presStyleIdx="7" presStyleCnt="17" custLinFactNeighborX="-16710">
        <dgm:presLayoutVars>
          <dgm:chPref val="3"/>
        </dgm:presLayoutVars>
      </dgm:prSet>
      <dgm:spPr/>
      <dgm:t>
        <a:bodyPr/>
        <a:lstStyle/>
        <a:p>
          <a:endParaRPr lang="en-US"/>
        </a:p>
      </dgm:t>
    </dgm:pt>
    <dgm:pt modelId="{86282EB7-EBA7-124E-9313-E12F7D151A57}" type="pres">
      <dgm:prSet presAssocID="{976A56F2-39BD-F844-8155-3DD8CC522FEA}" presName="hierChild5" presStyleCnt="0"/>
      <dgm:spPr/>
    </dgm:pt>
    <dgm:pt modelId="{5FC1DEC1-60A4-BE4A-8904-D421E140FE42}" type="pres">
      <dgm:prSet presAssocID="{61A058CA-177E-F44F-AE71-40433FF3A311}" presName="Name23" presStyleLbl="parChTrans1D4" presStyleIdx="8" presStyleCnt="17"/>
      <dgm:spPr/>
      <dgm:t>
        <a:bodyPr/>
        <a:lstStyle/>
        <a:p>
          <a:endParaRPr lang="en-US"/>
        </a:p>
      </dgm:t>
    </dgm:pt>
    <dgm:pt modelId="{EB34E23D-29CA-1642-BF82-F1CB4C1A2210}" type="pres">
      <dgm:prSet presAssocID="{73C5671D-1849-8B4C-8CCC-4778C9B46BB4}" presName="hierRoot4" presStyleCnt="0"/>
      <dgm:spPr/>
    </dgm:pt>
    <dgm:pt modelId="{8A577BC4-153B-4D42-A0B6-7129D993B5FF}" type="pres">
      <dgm:prSet presAssocID="{73C5671D-1849-8B4C-8CCC-4778C9B46BB4}" presName="composite4" presStyleCnt="0"/>
      <dgm:spPr/>
    </dgm:pt>
    <dgm:pt modelId="{5AD4F6C6-FEDD-7740-87F6-026AB6562D6F}" type="pres">
      <dgm:prSet presAssocID="{73C5671D-1849-8B4C-8CCC-4778C9B46BB4}" presName="background4" presStyleLbl="node4" presStyleIdx="8" presStyleCnt="17"/>
      <dgm:spPr/>
    </dgm:pt>
    <dgm:pt modelId="{B9FF5E2D-6CEA-8141-9A88-72A650591856}" type="pres">
      <dgm:prSet presAssocID="{73C5671D-1849-8B4C-8CCC-4778C9B46BB4}" presName="text4" presStyleLbl="fgAcc4" presStyleIdx="8" presStyleCnt="17" custScaleX="84024" custScaleY="92365" custLinFactNeighborX="-16710">
        <dgm:presLayoutVars>
          <dgm:chPref val="3"/>
        </dgm:presLayoutVars>
      </dgm:prSet>
      <dgm:spPr/>
      <dgm:t>
        <a:bodyPr/>
        <a:lstStyle/>
        <a:p>
          <a:endParaRPr lang="en-US"/>
        </a:p>
      </dgm:t>
    </dgm:pt>
    <dgm:pt modelId="{46541304-FB3D-264A-8CE0-D99EC1F00C76}" type="pres">
      <dgm:prSet presAssocID="{73C5671D-1849-8B4C-8CCC-4778C9B46BB4}" presName="hierChild5" presStyleCnt="0"/>
      <dgm:spPr/>
    </dgm:pt>
    <dgm:pt modelId="{2E263D51-8DED-F142-9C7F-E1B348CC8CA9}" type="pres">
      <dgm:prSet presAssocID="{87517128-5BD9-2340-AB98-DFC1015789A3}" presName="Name23" presStyleLbl="parChTrans1D4" presStyleIdx="9" presStyleCnt="17"/>
      <dgm:spPr/>
      <dgm:t>
        <a:bodyPr/>
        <a:lstStyle/>
        <a:p>
          <a:endParaRPr lang="en-US"/>
        </a:p>
      </dgm:t>
    </dgm:pt>
    <dgm:pt modelId="{7EE3588C-6471-5D42-8764-53E15411F3D5}" type="pres">
      <dgm:prSet presAssocID="{99726190-1C30-C947-AF0B-E97DD30AE948}" presName="hierRoot4" presStyleCnt="0"/>
      <dgm:spPr/>
    </dgm:pt>
    <dgm:pt modelId="{81A39EC9-D09C-DC49-B1F0-101AFD349F97}" type="pres">
      <dgm:prSet presAssocID="{99726190-1C30-C947-AF0B-E97DD30AE948}" presName="composite4" presStyleCnt="0"/>
      <dgm:spPr/>
    </dgm:pt>
    <dgm:pt modelId="{C8CF42E2-F23D-D049-8A3D-F5EC7FAE7FBF}" type="pres">
      <dgm:prSet presAssocID="{99726190-1C30-C947-AF0B-E97DD30AE948}" presName="background4" presStyleLbl="node4" presStyleIdx="9" presStyleCnt="17"/>
      <dgm:spPr/>
    </dgm:pt>
    <dgm:pt modelId="{673AE224-1D90-C64F-AA32-CBB3335E2D01}" type="pres">
      <dgm:prSet presAssocID="{99726190-1C30-C947-AF0B-E97DD30AE948}" presName="text4" presStyleLbl="fgAcc4" presStyleIdx="9" presStyleCnt="17" custLinFactNeighborX="-16710">
        <dgm:presLayoutVars>
          <dgm:chPref val="3"/>
        </dgm:presLayoutVars>
      </dgm:prSet>
      <dgm:spPr/>
      <dgm:t>
        <a:bodyPr/>
        <a:lstStyle/>
        <a:p>
          <a:endParaRPr lang="en-US"/>
        </a:p>
      </dgm:t>
    </dgm:pt>
    <dgm:pt modelId="{BB469086-4F6C-6048-AC4C-F3318FFC5BC8}" type="pres">
      <dgm:prSet presAssocID="{99726190-1C30-C947-AF0B-E97DD30AE948}" presName="hierChild5" presStyleCnt="0"/>
      <dgm:spPr/>
    </dgm:pt>
    <dgm:pt modelId="{77FC8226-7B6D-B146-B975-8F94E3612221}" type="pres">
      <dgm:prSet presAssocID="{4B30335E-9CA8-BE43-8C90-AC0E5726C5C4}" presName="Name23" presStyleLbl="parChTrans1D4" presStyleIdx="10" presStyleCnt="17"/>
      <dgm:spPr/>
      <dgm:t>
        <a:bodyPr/>
        <a:lstStyle/>
        <a:p>
          <a:endParaRPr lang="en-US"/>
        </a:p>
      </dgm:t>
    </dgm:pt>
    <dgm:pt modelId="{5412084E-83A0-144F-A401-104C35126D9A}" type="pres">
      <dgm:prSet presAssocID="{E541C879-7661-7F4F-9BD6-9E7FF6864395}" presName="hierRoot4" presStyleCnt="0"/>
      <dgm:spPr/>
    </dgm:pt>
    <dgm:pt modelId="{D66B8BE5-1212-014D-8A1E-FCEF0B34F65C}" type="pres">
      <dgm:prSet presAssocID="{E541C879-7661-7F4F-9BD6-9E7FF6864395}" presName="composite4" presStyleCnt="0"/>
      <dgm:spPr/>
    </dgm:pt>
    <dgm:pt modelId="{96E2D024-0663-EC48-AB5A-BF0C919C85EA}" type="pres">
      <dgm:prSet presAssocID="{E541C879-7661-7F4F-9BD6-9E7FF6864395}" presName="background4" presStyleLbl="node4" presStyleIdx="10" presStyleCnt="17"/>
      <dgm:spPr/>
    </dgm:pt>
    <dgm:pt modelId="{B903742B-5662-CA40-A542-4601C908406F}" type="pres">
      <dgm:prSet presAssocID="{E541C879-7661-7F4F-9BD6-9E7FF6864395}" presName="text4" presStyleLbl="fgAcc4" presStyleIdx="10" presStyleCnt="17" custScaleX="48174" custScaleY="28780" custLinFactNeighborX="-16710">
        <dgm:presLayoutVars>
          <dgm:chPref val="3"/>
        </dgm:presLayoutVars>
      </dgm:prSet>
      <dgm:spPr/>
      <dgm:t>
        <a:bodyPr/>
        <a:lstStyle/>
        <a:p>
          <a:endParaRPr lang="en-US"/>
        </a:p>
      </dgm:t>
    </dgm:pt>
    <dgm:pt modelId="{0AA78055-3BB0-1146-B06A-F64C8C7C9C0E}" type="pres">
      <dgm:prSet presAssocID="{E541C879-7661-7F4F-9BD6-9E7FF6864395}" presName="hierChild5" presStyleCnt="0"/>
      <dgm:spPr/>
    </dgm:pt>
    <dgm:pt modelId="{316F7E37-B590-D548-A47D-8BC9CF5E3E14}" type="pres">
      <dgm:prSet presAssocID="{C6BB9C16-DB90-0D40-ADF4-D49C840EFBBD}" presName="Name17" presStyleLbl="parChTrans1D3" presStyleIdx="1" presStyleCnt="3"/>
      <dgm:spPr/>
      <dgm:t>
        <a:bodyPr/>
        <a:lstStyle/>
        <a:p>
          <a:endParaRPr lang="en-US"/>
        </a:p>
      </dgm:t>
    </dgm:pt>
    <dgm:pt modelId="{9E4350FB-6693-8545-9BA1-3B71FA06B14F}" type="pres">
      <dgm:prSet presAssocID="{EFEC2717-3CE0-1B42-99DD-DDBFE45D0241}" presName="hierRoot3" presStyleCnt="0"/>
      <dgm:spPr/>
    </dgm:pt>
    <dgm:pt modelId="{A031B333-1120-3E4D-846F-B5612B00F571}" type="pres">
      <dgm:prSet presAssocID="{EFEC2717-3CE0-1B42-99DD-DDBFE45D0241}" presName="composite3" presStyleCnt="0"/>
      <dgm:spPr/>
    </dgm:pt>
    <dgm:pt modelId="{523A8DB2-B20D-B241-898E-7C4729545AA8}" type="pres">
      <dgm:prSet presAssocID="{EFEC2717-3CE0-1B42-99DD-DDBFE45D0241}" presName="background3" presStyleLbl="node3" presStyleIdx="1" presStyleCnt="3"/>
      <dgm:spPr/>
    </dgm:pt>
    <dgm:pt modelId="{D41769CD-2690-B24E-A42B-056814B5519E}" type="pres">
      <dgm:prSet presAssocID="{EFEC2717-3CE0-1B42-99DD-DDBFE45D0241}" presName="text3" presStyleLbl="fgAcc3" presStyleIdx="1" presStyleCnt="3">
        <dgm:presLayoutVars>
          <dgm:chPref val="3"/>
        </dgm:presLayoutVars>
      </dgm:prSet>
      <dgm:spPr/>
      <dgm:t>
        <a:bodyPr/>
        <a:lstStyle/>
        <a:p>
          <a:endParaRPr lang="en-US"/>
        </a:p>
      </dgm:t>
    </dgm:pt>
    <dgm:pt modelId="{C5F08255-29E3-D142-8A40-584020376527}" type="pres">
      <dgm:prSet presAssocID="{EFEC2717-3CE0-1B42-99DD-DDBFE45D0241}" presName="hierChild4" presStyleCnt="0"/>
      <dgm:spPr/>
    </dgm:pt>
    <dgm:pt modelId="{B49BD83F-8689-0D49-AD9A-C2BC9F50F70D}" type="pres">
      <dgm:prSet presAssocID="{BB4F8A46-79AC-FA4B-8F8B-E956623C1DEC}" presName="Name23" presStyleLbl="parChTrans1D4" presStyleIdx="11" presStyleCnt="17"/>
      <dgm:spPr/>
      <dgm:t>
        <a:bodyPr/>
        <a:lstStyle/>
        <a:p>
          <a:endParaRPr lang="en-US"/>
        </a:p>
      </dgm:t>
    </dgm:pt>
    <dgm:pt modelId="{6BB4EFE5-BE64-774F-9080-E5333E2D505F}" type="pres">
      <dgm:prSet presAssocID="{C1CD8741-E79A-844F-9E25-20832EDC297B}" presName="hierRoot4" presStyleCnt="0"/>
      <dgm:spPr/>
    </dgm:pt>
    <dgm:pt modelId="{6B9D44E2-A4CA-4549-8296-4386A91CA49D}" type="pres">
      <dgm:prSet presAssocID="{C1CD8741-E79A-844F-9E25-20832EDC297B}" presName="composite4" presStyleCnt="0"/>
      <dgm:spPr/>
    </dgm:pt>
    <dgm:pt modelId="{6E6ADE07-4339-0F4E-ADAC-28A922B0B4D1}" type="pres">
      <dgm:prSet presAssocID="{C1CD8741-E79A-844F-9E25-20832EDC297B}" presName="background4" presStyleLbl="node4" presStyleIdx="11" presStyleCnt="17"/>
      <dgm:spPr/>
    </dgm:pt>
    <dgm:pt modelId="{AAAF12DF-6EE5-8F4E-B472-1CEB1C89BA17}" type="pres">
      <dgm:prSet presAssocID="{C1CD8741-E79A-844F-9E25-20832EDC297B}" presName="text4" presStyleLbl="fgAcc4" presStyleIdx="11" presStyleCnt="17" custLinFactNeighborX="-11140">
        <dgm:presLayoutVars>
          <dgm:chPref val="3"/>
        </dgm:presLayoutVars>
      </dgm:prSet>
      <dgm:spPr/>
      <dgm:t>
        <a:bodyPr/>
        <a:lstStyle/>
        <a:p>
          <a:endParaRPr lang="en-US"/>
        </a:p>
      </dgm:t>
    </dgm:pt>
    <dgm:pt modelId="{C629EECD-E64C-1243-AE7B-CEAF728C53E5}" type="pres">
      <dgm:prSet presAssocID="{C1CD8741-E79A-844F-9E25-20832EDC297B}" presName="hierChild5" presStyleCnt="0"/>
      <dgm:spPr/>
    </dgm:pt>
    <dgm:pt modelId="{F30C4519-0194-7744-97F4-F0583916A526}" type="pres">
      <dgm:prSet presAssocID="{96EEB477-489B-1545-AC11-C30BEAE61019}" presName="Name23" presStyleLbl="parChTrans1D4" presStyleIdx="12" presStyleCnt="17"/>
      <dgm:spPr/>
      <dgm:t>
        <a:bodyPr/>
        <a:lstStyle/>
        <a:p>
          <a:endParaRPr lang="en-US"/>
        </a:p>
      </dgm:t>
    </dgm:pt>
    <dgm:pt modelId="{9B335A01-2C81-C64C-B00E-DB30401A0655}" type="pres">
      <dgm:prSet presAssocID="{0D1A4A61-6C55-7946-A98D-BC6EC8BF48B5}" presName="hierRoot4" presStyleCnt="0"/>
      <dgm:spPr/>
    </dgm:pt>
    <dgm:pt modelId="{5FE87351-F4E6-6C4C-BAB5-DB1463583DF5}" type="pres">
      <dgm:prSet presAssocID="{0D1A4A61-6C55-7946-A98D-BC6EC8BF48B5}" presName="composite4" presStyleCnt="0"/>
      <dgm:spPr/>
    </dgm:pt>
    <dgm:pt modelId="{1922CD06-32CB-0D4B-A317-19B75FCF80EE}" type="pres">
      <dgm:prSet presAssocID="{0D1A4A61-6C55-7946-A98D-BC6EC8BF48B5}" presName="background4" presStyleLbl="node4" presStyleIdx="12" presStyleCnt="17"/>
      <dgm:spPr/>
    </dgm:pt>
    <dgm:pt modelId="{80B0DF08-E9A9-934D-BB62-B5FF28382D12}" type="pres">
      <dgm:prSet presAssocID="{0D1A4A61-6C55-7946-A98D-BC6EC8BF48B5}" presName="text4" presStyleLbl="fgAcc4" presStyleIdx="12" presStyleCnt="17" custScaleX="62843" custScaleY="65212" custLinFactNeighborX="-11140">
        <dgm:presLayoutVars>
          <dgm:chPref val="3"/>
        </dgm:presLayoutVars>
      </dgm:prSet>
      <dgm:spPr/>
      <dgm:t>
        <a:bodyPr/>
        <a:lstStyle/>
        <a:p>
          <a:endParaRPr lang="en-US"/>
        </a:p>
      </dgm:t>
    </dgm:pt>
    <dgm:pt modelId="{D5E90A6D-5424-8A45-BADA-D6D4C6E0D855}" type="pres">
      <dgm:prSet presAssocID="{0D1A4A61-6C55-7946-A98D-BC6EC8BF48B5}" presName="hierChild5" presStyleCnt="0"/>
      <dgm:spPr/>
    </dgm:pt>
    <dgm:pt modelId="{8859A0FF-DEB7-8A4A-B10C-32CDD07B1BD8}" type="pres">
      <dgm:prSet presAssocID="{B112DAF0-3581-834A-A5E7-6AA2BBB0C211}" presName="Name23" presStyleLbl="parChTrans1D4" presStyleIdx="13" presStyleCnt="17"/>
      <dgm:spPr/>
      <dgm:t>
        <a:bodyPr/>
        <a:lstStyle/>
        <a:p>
          <a:endParaRPr lang="en-US"/>
        </a:p>
      </dgm:t>
    </dgm:pt>
    <dgm:pt modelId="{C61E1777-3D56-8A4D-AF46-DE67301356FD}" type="pres">
      <dgm:prSet presAssocID="{DD21651C-556D-F843-AA24-6C1BEED4C026}" presName="hierRoot4" presStyleCnt="0"/>
      <dgm:spPr/>
    </dgm:pt>
    <dgm:pt modelId="{F5AB15A1-5936-814A-890D-B60658887467}" type="pres">
      <dgm:prSet presAssocID="{DD21651C-556D-F843-AA24-6C1BEED4C026}" presName="composite4" presStyleCnt="0"/>
      <dgm:spPr/>
    </dgm:pt>
    <dgm:pt modelId="{87C5C6C7-1238-7949-B2B2-B183D8A137C1}" type="pres">
      <dgm:prSet presAssocID="{DD21651C-556D-F843-AA24-6C1BEED4C026}" presName="background4" presStyleLbl="node4" presStyleIdx="13" presStyleCnt="17"/>
      <dgm:spPr/>
    </dgm:pt>
    <dgm:pt modelId="{BEB9AFEC-B700-F047-9FC3-84B5FBBC3A92}" type="pres">
      <dgm:prSet presAssocID="{DD21651C-556D-F843-AA24-6C1BEED4C026}" presName="text4" presStyleLbl="fgAcc4" presStyleIdx="13" presStyleCnt="17">
        <dgm:presLayoutVars>
          <dgm:chPref val="3"/>
        </dgm:presLayoutVars>
      </dgm:prSet>
      <dgm:spPr/>
      <dgm:t>
        <a:bodyPr/>
        <a:lstStyle/>
        <a:p>
          <a:endParaRPr lang="en-US"/>
        </a:p>
      </dgm:t>
    </dgm:pt>
    <dgm:pt modelId="{D4CE9297-A29F-8046-BFCD-0FE268F5DF1D}" type="pres">
      <dgm:prSet presAssocID="{DD21651C-556D-F843-AA24-6C1BEED4C026}" presName="hierChild5" presStyleCnt="0"/>
      <dgm:spPr/>
    </dgm:pt>
    <dgm:pt modelId="{92E36A60-6E31-D544-9715-73492EB97B3F}" type="pres">
      <dgm:prSet presAssocID="{D16F090B-4ED6-2645-B945-E849F188A49B}" presName="Name23" presStyleLbl="parChTrans1D4" presStyleIdx="14" presStyleCnt="17"/>
      <dgm:spPr/>
      <dgm:t>
        <a:bodyPr/>
        <a:lstStyle/>
        <a:p>
          <a:endParaRPr lang="en-US"/>
        </a:p>
      </dgm:t>
    </dgm:pt>
    <dgm:pt modelId="{80E3FFEB-F335-CA4A-A250-74614BD761D3}" type="pres">
      <dgm:prSet presAssocID="{AE2F8925-419A-E54F-875C-0C0B189E2093}" presName="hierRoot4" presStyleCnt="0"/>
      <dgm:spPr/>
    </dgm:pt>
    <dgm:pt modelId="{DF155E89-24F4-C84E-A3AA-7C9F4417CA06}" type="pres">
      <dgm:prSet presAssocID="{AE2F8925-419A-E54F-875C-0C0B189E2093}" presName="composite4" presStyleCnt="0"/>
      <dgm:spPr/>
    </dgm:pt>
    <dgm:pt modelId="{4D224E90-2676-954C-AFBA-826B5AB6E9DB}" type="pres">
      <dgm:prSet presAssocID="{AE2F8925-419A-E54F-875C-0C0B189E2093}" presName="background4" presStyleLbl="node4" presStyleIdx="14" presStyleCnt="17"/>
      <dgm:spPr/>
    </dgm:pt>
    <dgm:pt modelId="{BD4FBC72-6EC9-BB4D-9A1F-DF30EE2BC756}" type="pres">
      <dgm:prSet presAssocID="{AE2F8925-419A-E54F-875C-0C0B189E2093}" presName="text4" presStyleLbl="fgAcc4" presStyleIdx="14" presStyleCnt="17" custScaleX="59982" custScaleY="65212">
        <dgm:presLayoutVars>
          <dgm:chPref val="3"/>
        </dgm:presLayoutVars>
      </dgm:prSet>
      <dgm:spPr/>
      <dgm:t>
        <a:bodyPr/>
        <a:lstStyle/>
        <a:p>
          <a:endParaRPr lang="en-US"/>
        </a:p>
      </dgm:t>
    </dgm:pt>
    <dgm:pt modelId="{A5A7686F-779F-9B45-A44E-0D70ECD40877}" type="pres">
      <dgm:prSet presAssocID="{AE2F8925-419A-E54F-875C-0C0B189E2093}" presName="hierChild5" presStyleCnt="0"/>
      <dgm:spPr/>
    </dgm:pt>
    <dgm:pt modelId="{268F42B8-DE5A-E742-8666-AB7A8565206F}" type="pres">
      <dgm:prSet presAssocID="{AE3C538B-E4B6-EE47-8D78-658A38BC200A}" presName="Name23" presStyleLbl="parChTrans1D4" presStyleIdx="15" presStyleCnt="17"/>
      <dgm:spPr/>
      <dgm:t>
        <a:bodyPr/>
        <a:lstStyle/>
        <a:p>
          <a:endParaRPr lang="en-US"/>
        </a:p>
      </dgm:t>
    </dgm:pt>
    <dgm:pt modelId="{7BC0D6E0-2ABE-B84F-847F-0103FF6697C0}" type="pres">
      <dgm:prSet presAssocID="{0D03EB8C-05C1-3A4E-91E9-445D48835018}" presName="hierRoot4" presStyleCnt="0"/>
      <dgm:spPr/>
    </dgm:pt>
    <dgm:pt modelId="{F87A47C0-571A-AD46-BA4B-8CBFB615A3AA}" type="pres">
      <dgm:prSet presAssocID="{0D03EB8C-05C1-3A4E-91E9-445D48835018}" presName="composite4" presStyleCnt="0"/>
      <dgm:spPr/>
    </dgm:pt>
    <dgm:pt modelId="{BDFA981E-8BF2-CB4F-AA3A-8A2B11001400}" type="pres">
      <dgm:prSet presAssocID="{0D03EB8C-05C1-3A4E-91E9-445D48835018}" presName="background4" presStyleLbl="node4" presStyleIdx="15" presStyleCnt="17"/>
      <dgm:spPr/>
    </dgm:pt>
    <dgm:pt modelId="{33DD9440-A4CC-714E-8A8D-BF69F3249B6E}" type="pres">
      <dgm:prSet presAssocID="{0D03EB8C-05C1-3A4E-91E9-445D48835018}" presName="text4" presStyleLbl="fgAcc4" presStyleIdx="15" presStyleCnt="17" custScaleX="119831" custLinFactNeighborX="22280">
        <dgm:presLayoutVars>
          <dgm:chPref val="3"/>
        </dgm:presLayoutVars>
      </dgm:prSet>
      <dgm:spPr/>
      <dgm:t>
        <a:bodyPr/>
        <a:lstStyle/>
        <a:p>
          <a:endParaRPr lang="en-US"/>
        </a:p>
      </dgm:t>
    </dgm:pt>
    <dgm:pt modelId="{9118EBC0-A72D-774C-B034-4AD68D2C817B}" type="pres">
      <dgm:prSet presAssocID="{0D03EB8C-05C1-3A4E-91E9-445D48835018}" presName="hierChild5" presStyleCnt="0"/>
      <dgm:spPr/>
    </dgm:pt>
    <dgm:pt modelId="{49DD4BD6-5878-0745-B188-D2AA73A1977C}" type="pres">
      <dgm:prSet presAssocID="{F6F24E97-5596-4542-8FF1-442CAEC286A7}" presName="Name23" presStyleLbl="parChTrans1D4" presStyleIdx="16" presStyleCnt="17"/>
      <dgm:spPr/>
      <dgm:t>
        <a:bodyPr/>
        <a:lstStyle/>
        <a:p>
          <a:endParaRPr lang="en-US"/>
        </a:p>
      </dgm:t>
    </dgm:pt>
    <dgm:pt modelId="{2FC8C4BC-2DBD-8048-A19C-110F440F3B2B}" type="pres">
      <dgm:prSet presAssocID="{FD8CBA72-5BCE-794D-8C6D-F5FA49338EA8}" presName="hierRoot4" presStyleCnt="0"/>
      <dgm:spPr/>
    </dgm:pt>
    <dgm:pt modelId="{B245C66B-86F8-C24A-A6A4-D84DBBB5FE70}" type="pres">
      <dgm:prSet presAssocID="{FD8CBA72-5BCE-794D-8C6D-F5FA49338EA8}" presName="composite4" presStyleCnt="0"/>
      <dgm:spPr/>
    </dgm:pt>
    <dgm:pt modelId="{F7B29963-473A-D048-89DB-B2E0BBD303A3}" type="pres">
      <dgm:prSet presAssocID="{FD8CBA72-5BCE-794D-8C6D-F5FA49338EA8}" presName="background4" presStyleLbl="node4" presStyleIdx="16" presStyleCnt="17"/>
      <dgm:spPr/>
    </dgm:pt>
    <dgm:pt modelId="{B26466EE-3BEC-F448-8140-FD016B5D4638}" type="pres">
      <dgm:prSet presAssocID="{FD8CBA72-5BCE-794D-8C6D-F5FA49338EA8}" presName="text4" presStyleLbl="fgAcc4" presStyleIdx="16" presStyleCnt="17" custScaleX="71616" custScaleY="65212" custLinFactNeighborX="22280">
        <dgm:presLayoutVars>
          <dgm:chPref val="3"/>
        </dgm:presLayoutVars>
      </dgm:prSet>
      <dgm:spPr/>
      <dgm:t>
        <a:bodyPr/>
        <a:lstStyle/>
        <a:p>
          <a:endParaRPr lang="en-US"/>
        </a:p>
      </dgm:t>
    </dgm:pt>
    <dgm:pt modelId="{1D518F68-F731-0742-B87B-4C0B7E9B0FEC}" type="pres">
      <dgm:prSet presAssocID="{FD8CBA72-5BCE-794D-8C6D-F5FA49338EA8}" presName="hierChild5" presStyleCnt="0"/>
      <dgm:spPr/>
    </dgm:pt>
    <dgm:pt modelId="{3B25F9CF-6DBB-034A-87EF-01397D9C53A9}" type="pres">
      <dgm:prSet presAssocID="{4C370B97-8B66-A24A-BAC1-D588DD965986}" presName="Name17" presStyleLbl="parChTrans1D3" presStyleIdx="2" presStyleCnt="3"/>
      <dgm:spPr/>
      <dgm:t>
        <a:bodyPr/>
        <a:lstStyle/>
        <a:p>
          <a:endParaRPr lang="en-US"/>
        </a:p>
      </dgm:t>
    </dgm:pt>
    <dgm:pt modelId="{58E41613-9847-F14F-B094-1D13C8631541}" type="pres">
      <dgm:prSet presAssocID="{3B226BA3-470D-2B42-A9F5-69A5D433D6EF}" presName="hierRoot3" presStyleCnt="0"/>
      <dgm:spPr/>
    </dgm:pt>
    <dgm:pt modelId="{13F68829-D15F-2F46-9DB7-244E32618914}" type="pres">
      <dgm:prSet presAssocID="{3B226BA3-470D-2B42-A9F5-69A5D433D6EF}" presName="composite3" presStyleCnt="0"/>
      <dgm:spPr/>
    </dgm:pt>
    <dgm:pt modelId="{E7CD55A7-2B3C-D64D-9B2E-1BF6C9454592}" type="pres">
      <dgm:prSet presAssocID="{3B226BA3-470D-2B42-A9F5-69A5D433D6EF}" presName="background3" presStyleLbl="node3" presStyleIdx="2" presStyleCnt="3"/>
      <dgm:spPr/>
    </dgm:pt>
    <dgm:pt modelId="{2D459F40-DB81-8648-893F-845699ECDC75}" type="pres">
      <dgm:prSet presAssocID="{3B226BA3-470D-2B42-A9F5-69A5D433D6EF}" presName="text3" presStyleLbl="fgAcc3" presStyleIdx="2" presStyleCnt="3" custLinFactNeighborX="42332">
        <dgm:presLayoutVars>
          <dgm:chPref val="3"/>
        </dgm:presLayoutVars>
      </dgm:prSet>
      <dgm:spPr/>
      <dgm:t>
        <a:bodyPr/>
        <a:lstStyle/>
        <a:p>
          <a:endParaRPr lang="en-US"/>
        </a:p>
      </dgm:t>
    </dgm:pt>
    <dgm:pt modelId="{A07EF3F3-3203-9442-B4D2-A7151A5F0D36}" type="pres">
      <dgm:prSet presAssocID="{3B226BA3-470D-2B42-A9F5-69A5D433D6EF}" presName="hierChild4" presStyleCnt="0"/>
      <dgm:spPr/>
    </dgm:pt>
    <dgm:pt modelId="{62CBCDAA-5311-AA41-BAD5-BC6F3398FD5A}" type="pres">
      <dgm:prSet presAssocID="{C748D1EE-3E61-4840-A817-D296DF078920}" presName="hierRoot1" presStyleCnt="0"/>
      <dgm:spPr/>
    </dgm:pt>
    <dgm:pt modelId="{B54C41C3-0CB0-3F4A-B6C9-6371885BB3C8}" type="pres">
      <dgm:prSet presAssocID="{C748D1EE-3E61-4840-A817-D296DF078920}" presName="composite" presStyleCnt="0"/>
      <dgm:spPr/>
    </dgm:pt>
    <dgm:pt modelId="{86B35827-EEE3-4249-97E9-1DAE1A305CF6}" type="pres">
      <dgm:prSet presAssocID="{C748D1EE-3E61-4840-A817-D296DF078920}" presName="background" presStyleLbl="node0" presStyleIdx="1" presStyleCnt="2"/>
      <dgm:spPr/>
    </dgm:pt>
    <dgm:pt modelId="{82EFE9F0-1DF0-984A-A69F-36D810290E1D}" type="pres">
      <dgm:prSet presAssocID="{C748D1EE-3E61-4840-A817-D296DF078920}" presName="text" presStyleLbl="fgAcc0" presStyleIdx="1" presStyleCnt="2" custLinFactNeighborX="805" custLinFactNeighborY="61691">
        <dgm:presLayoutVars>
          <dgm:chPref val="3"/>
        </dgm:presLayoutVars>
      </dgm:prSet>
      <dgm:spPr/>
      <dgm:t>
        <a:bodyPr/>
        <a:lstStyle/>
        <a:p>
          <a:endParaRPr lang="en-US"/>
        </a:p>
      </dgm:t>
    </dgm:pt>
    <dgm:pt modelId="{4AC2DEE2-C52F-A040-B153-7F9327333A24}" type="pres">
      <dgm:prSet presAssocID="{C748D1EE-3E61-4840-A817-D296DF078920}" presName="hierChild2" presStyleCnt="0"/>
      <dgm:spPr/>
    </dgm:pt>
  </dgm:ptLst>
  <dgm:cxnLst>
    <dgm:cxn modelId="{12E089A8-C740-EB4B-8953-DA056484FDF0}" srcId="{0C27D869-EA0B-F249-8309-3C7BD225BC16}" destId="{EFEC2717-3CE0-1B42-99DD-DDBFE45D0241}" srcOrd="1" destOrd="0" parTransId="{C6BB9C16-DB90-0D40-ADF4-D49C840EFBBD}" sibTransId="{F002DD2F-7DC3-AA42-8FED-3E75C30E3110}"/>
    <dgm:cxn modelId="{267D56B8-4950-E949-9EE1-67BBBC1BDCDF}" srcId="{EFEC2717-3CE0-1B42-99DD-DDBFE45D0241}" destId="{0D03EB8C-05C1-3A4E-91E9-445D48835018}" srcOrd="2" destOrd="0" parTransId="{AE3C538B-E4B6-EE47-8D78-658A38BC200A}" sibTransId="{5AE8D7FF-254C-0E4C-A532-F307DC3A67D7}"/>
    <dgm:cxn modelId="{EFE69FFC-72E1-4049-80D2-3C69405A7BB2}" srcId="{976A56F2-39BD-F844-8155-3DD8CC522FEA}" destId="{73C5671D-1849-8B4C-8CCC-4778C9B46BB4}" srcOrd="0" destOrd="0" parTransId="{61A058CA-177E-F44F-AE71-40433FF3A311}" sibTransId="{33235729-5180-E744-867F-6E6AB1CA577E}"/>
    <dgm:cxn modelId="{C745DDCB-04F4-C048-9FF3-D10F11B051C6}" srcId="{EF28FFF5-2683-1940-9740-DCD1F9E81649}" destId="{0C27D869-EA0B-F249-8309-3C7BD225BC16}" srcOrd="0" destOrd="0" parTransId="{08C196E1-B27E-B149-9722-A2F2ECFB20F3}" sibTransId="{C7CB06DD-C6AD-104D-B11B-CEB94BB5FA1F}"/>
    <dgm:cxn modelId="{6E74E88F-BEF3-BD4E-B37A-340D50B6A55B}" type="presOf" srcId="{CBC734DD-93E4-D04A-B8B9-41F70E03CD37}" destId="{0CAA986F-DC19-C54D-932A-E2309FFA7E05}" srcOrd="0" destOrd="0" presId="urn:microsoft.com/office/officeart/2005/8/layout/hierarchy1"/>
    <dgm:cxn modelId="{DAC5FC0F-AF9D-D244-B004-D634D42D0546}" srcId="{99726190-1C30-C947-AF0B-E97DD30AE948}" destId="{E541C879-7661-7F4F-9BD6-9E7FF6864395}" srcOrd="0" destOrd="0" parTransId="{4B30335E-9CA8-BE43-8C90-AC0E5726C5C4}" sibTransId="{CF6C6FE6-FE32-9A48-8383-2B25FB4232BA}"/>
    <dgm:cxn modelId="{7A4388E6-1E9C-C146-A7F1-574057C07F1E}" type="presOf" srcId="{B20EEBA9-DC6B-0745-893B-478A35EC9B3E}" destId="{D285BFED-AD0B-3044-9492-CFAC51B3B768}" srcOrd="0" destOrd="0" presId="urn:microsoft.com/office/officeart/2005/8/layout/hierarchy1"/>
    <dgm:cxn modelId="{0EB9BFCA-4FE3-2E4D-B0F6-C394D2B820E4}" type="presOf" srcId="{F6F24E97-5596-4542-8FF1-442CAEC286A7}" destId="{49DD4BD6-5878-0745-B188-D2AA73A1977C}" srcOrd="0" destOrd="0" presId="urn:microsoft.com/office/officeart/2005/8/layout/hierarchy1"/>
    <dgm:cxn modelId="{DA579022-73B1-8F45-83B9-9554ECAD99FE}" type="presOf" srcId="{BA0D95A3-FE0F-3141-B305-DB1838475257}" destId="{EFC9E51B-9050-F347-8A77-546501EA8304}" srcOrd="0" destOrd="0" presId="urn:microsoft.com/office/officeart/2005/8/layout/hierarchy1"/>
    <dgm:cxn modelId="{1B150321-A8D9-3D49-A0D3-8638E7543DF9}" srcId="{5830E671-AE1D-C14B-A93C-0FA6E273B614}" destId="{99726190-1C30-C947-AF0B-E97DD30AE948}" srcOrd="3" destOrd="0" parTransId="{87517128-5BD9-2340-AB98-DFC1015789A3}" sibTransId="{EF593D82-C350-9D4D-84C0-2E643131DF13}"/>
    <dgm:cxn modelId="{3F4D738D-CE85-264B-87EA-18417DE4C512}" type="presOf" srcId="{9300AAED-1CCE-F54B-AB99-B644BAE68E89}" destId="{B420E222-C409-E146-B22C-06149CD9C0FA}" srcOrd="0" destOrd="0" presId="urn:microsoft.com/office/officeart/2005/8/layout/hierarchy1"/>
    <dgm:cxn modelId="{552FA60F-B94A-2340-8F7D-070B4945309F}" type="presOf" srcId="{B112DAF0-3581-834A-A5E7-6AA2BBB0C211}" destId="{8859A0FF-DEB7-8A4A-B10C-32CDD07B1BD8}" srcOrd="0" destOrd="0" presId="urn:microsoft.com/office/officeart/2005/8/layout/hierarchy1"/>
    <dgm:cxn modelId="{DEC331E9-EBED-4440-82BF-5B9111385081}" type="presOf" srcId="{83135F53-EBAD-7C46-A7AC-BB005FB2BF44}" destId="{4A7C33D9-2C24-1C49-8311-4B2FA3C6C525}" srcOrd="0" destOrd="0" presId="urn:microsoft.com/office/officeart/2005/8/layout/hierarchy1"/>
    <dgm:cxn modelId="{4AC5C7E3-B32D-5449-AC27-9719ECC9D61A}" type="presOf" srcId="{87517128-5BD9-2340-AB98-DFC1015789A3}" destId="{2E263D51-8DED-F142-9C7F-E1B348CC8CA9}" srcOrd="0" destOrd="0" presId="urn:microsoft.com/office/officeart/2005/8/layout/hierarchy1"/>
    <dgm:cxn modelId="{A38252F2-2A2A-2A4B-B2F1-6FE879BD229A}" type="presOf" srcId="{E541C879-7661-7F4F-9BD6-9E7FF6864395}" destId="{B903742B-5662-CA40-A542-4601C908406F}" srcOrd="0" destOrd="0" presId="urn:microsoft.com/office/officeart/2005/8/layout/hierarchy1"/>
    <dgm:cxn modelId="{7E24BCA8-1225-C144-B8B9-0DAF4CC065B7}" srcId="{CBC7C8F1-6490-C844-A602-5F55391A021F}" destId="{591D296C-E914-194F-8A7C-D22C82322C73}" srcOrd="0" destOrd="0" parTransId="{8D989952-6E09-FA49-8E4B-CD5D341A0FBF}" sibTransId="{FDA9974D-1AC1-A840-B3E3-87E247BCD6D3}"/>
    <dgm:cxn modelId="{989920D2-E4F6-4243-8C89-03E83C970231}" type="presOf" srcId="{37390A03-0A9E-5347-9DB3-EE51B9CD5CCF}" destId="{170519CF-2B36-DD4D-ABC3-E197E343D1FA}" srcOrd="0" destOrd="0" presId="urn:microsoft.com/office/officeart/2005/8/layout/hierarchy1"/>
    <dgm:cxn modelId="{794671C6-BD02-CA4C-84D8-61B8190861B2}" type="presOf" srcId="{5715A413-52B6-E246-BB61-78F309A0F776}" destId="{144BE665-0928-494C-ADBF-67BF262627FC}" srcOrd="0" destOrd="0" presId="urn:microsoft.com/office/officeart/2005/8/layout/hierarchy1"/>
    <dgm:cxn modelId="{802091A9-B08A-C446-B54F-12AF989B65A9}" type="presOf" srcId="{CBC7C8F1-6490-C844-A602-5F55391A021F}" destId="{54124BA7-1C5B-9F46-9F1B-035736AF3841}" srcOrd="0" destOrd="0" presId="urn:microsoft.com/office/officeart/2005/8/layout/hierarchy1"/>
    <dgm:cxn modelId="{60017714-0DB5-0F47-8402-9F4FA108E4E2}" type="presOf" srcId="{5830E671-AE1D-C14B-A93C-0FA6E273B614}" destId="{683BB691-8DD2-E442-ACEB-C7D50A3B77A1}" srcOrd="0" destOrd="0" presId="urn:microsoft.com/office/officeart/2005/8/layout/hierarchy1"/>
    <dgm:cxn modelId="{15115688-0493-D440-882D-F84B9AB1EE89}" type="presOf" srcId="{38ABA720-46AB-0845-91DC-C9318D7D836E}" destId="{1908ECAF-E22F-6840-8F79-BB6AE554292A}" srcOrd="0" destOrd="0" presId="urn:microsoft.com/office/officeart/2005/8/layout/hierarchy1"/>
    <dgm:cxn modelId="{95E5F896-B8DE-244B-B9FC-1379DA71A4E9}" srcId="{0D03EB8C-05C1-3A4E-91E9-445D48835018}" destId="{FD8CBA72-5BCE-794D-8C6D-F5FA49338EA8}" srcOrd="0" destOrd="0" parTransId="{F6F24E97-5596-4542-8FF1-442CAEC286A7}" sibTransId="{13EC11AE-4261-264D-8640-0D1B854F6FE9}"/>
    <dgm:cxn modelId="{B72B2DC1-EB91-514C-870B-786DF74B2DD8}" srcId="{5830E671-AE1D-C14B-A93C-0FA6E273B614}" destId="{976A56F2-39BD-F844-8155-3DD8CC522FEA}" srcOrd="2" destOrd="0" parTransId="{7F63C84B-64EB-7844-BE10-DAA0D906B9B9}" sibTransId="{6055FB64-7C62-2A4A-A02C-38CAB9B83113}"/>
    <dgm:cxn modelId="{CB7009FD-6AC0-8E40-B2F1-984A35306FB1}" type="presOf" srcId="{C748D1EE-3E61-4840-A817-D296DF078920}" destId="{82EFE9F0-1DF0-984A-A69F-36D810290E1D}" srcOrd="0" destOrd="0" presId="urn:microsoft.com/office/officeart/2005/8/layout/hierarchy1"/>
    <dgm:cxn modelId="{14683BFB-FDF6-344C-93C4-84FDC1171345}" type="presOf" srcId="{4C370B97-8B66-A24A-BAC1-D588DD965986}" destId="{3B25F9CF-6DBB-034A-87EF-01397D9C53A9}" srcOrd="0" destOrd="0" presId="urn:microsoft.com/office/officeart/2005/8/layout/hierarchy1"/>
    <dgm:cxn modelId="{400B11C5-D09F-4E4E-BF0D-0EA5C8FB6042}" srcId="{E3A86A80-1A11-2A45-8865-FA64E37C2E99}" destId="{BA0D95A3-FE0F-3141-B305-DB1838475257}" srcOrd="0" destOrd="0" parTransId="{4FAA7F84-C125-9A42-B4AE-6AF6A6FFC5F8}" sibTransId="{17FC3A4C-5FD5-2F45-ABD5-B02D55E6F87C}"/>
    <dgm:cxn modelId="{90A10868-C66D-1D43-A574-38F5E4128EDB}" srcId="{DD21651C-556D-F843-AA24-6C1BEED4C026}" destId="{AE2F8925-419A-E54F-875C-0C0B189E2093}" srcOrd="0" destOrd="0" parTransId="{D16F090B-4ED6-2645-B945-E849F188A49B}" sibTransId="{FFB84137-8CC7-8E45-8AD8-F95CC87D4B42}"/>
    <dgm:cxn modelId="{02B6EF67-460B-3A4B-8C0B-E5865ECF112E}" type="presOf" srcId="{08C196E1-B27E-B149-9722-A2F2ECFB20F3}" destId="{48A25220-3850-6C47-983E-154D7360B90B}" srcOrd="0" destOrd="0" presId="urn:microsoft.com/office/officeart/2005/8/layout/hierarchy1"/>
    <dgm:cxn modelId="{8C18C8C0-659F-CC43-A045-8887C6F27C83}" type="presOf" srcId="{DD21651C-556D-F843-AA24-6C1BEED4C026}" destId="{BEB9AFEC-B700-F047-9FC3-84B5FBBC3A92}" srcOrd="0" destOrd="0" presId="urn:microsoft.com/office/officeart/2005/8/layout/hierarchy1"/>
    <dgm:cxn modelId="{76900CFA-341D-0C42-8D3A-66E697A3540D}" srcId="{83135F53-EBAD-7C46-A7AC-BB005FB2BF44}" destId="{CBC734DD-93E4-D04A-B8B9-41F70E03CD37}" srcOrd="0" destOrd="0" parTransId="{5715A413-52B6-E246-BB61-78F309A0F776}" sibTransId="{80683ACA-7007-3649-B4FD-20A25B922B77}"/>
    <dgm:cxn modelId="{62B065E1-18B6-3848-8874-E19FD2ED3486}" type="presOf" srcId="{7F63C84B-64EB-7844-BE10-DAA0D906B9B9}" destId="{722E0828-44D0-EC47-9A2E-5E8D27131471}" srcOrd="0" destOrd="0" presId="urn:microsoft.com/office/officeart/2005/8/layout/hierarchy1"/>
    <dgm:cxn modelId="{D2625721-CFD1-BD48-AF15-EA2D72D381B5}" srcId="{EFEC2717-3CE0-1B42-99DD-DDBFE45D0241}" destId="{C1CD8741-E79A-844F-9E25-20832EDC297B}" srcOrd="0" destOrd="0" parTransId="{BB4F8A46-79AC-FA4B-8F8B-E956623C1DEC}" sibTransId="{52715C7B-BEA4-7F40-B4E7-4ACF9396034E}"/>
    <dgm:cxn modelId="{A036BB25-7953-E649-9389-C11A94488A08}" type="presOf" srcId="{8D989952-6E09-FA49-8E4B-CD5D341A0FBF}" destId="{481D3943-E2C5-A240-812E-BAF0407E5185}" srcOrd="0" destOrd="0" presId="urn:microsoft.com/office/officeart/2005/8/layout/hierarchy1"/>
    <dgm:cxn modelId="{3A3B1077-5D27-1E4B-A43A-4FEC0456C937}" type="presOf" srcId="{73C5671D-1849-8B4C-8CCC-4778C9B46BB4}" destId="{B9FF5E2D-6CEA-8141-9A88-72A650591856}" srcOrd="0" destOrd="0" presId="urn:microsoft.com/office/officeart/2005/8/layout/hierarchy1"/>
    <dgm:cxn modelId="{7CE538AA-1BCC-3646-B822-3E25B808CEFC}" srcId="{212DBE00-9BB9-BE40-AF9C-ABCDDB95564D}" destId="{C748D1EE-3E61-4840-A817-D296DF078920}" srcOrd="1" destOrd="0" parTransId="{8DE335F7-C55D-1944-A95B-EE9853075FB8}" sibTransId="{68F463D1-BB3C-E54B-83CB-AD67261B1553}"/>
    <dgm:cxn modelId="{4CD25FF5-DF4C-F448-B780-4DDDCCA1D48C}" type="presOf" srcId="{976A56F2-39BD-F844-8155-3DD8CC522FEA}" destId="{2F967853-3C0B-E042-863E-D645D62A2659}" srcOrd="0" destOrd="0" presId="urn:microsoft.com/office/officeart/2005/8/layout/hierarchy1"/>
    <dgm:cxn modelId="{1E4392ED-C428-774E-B021-6662BEE98EF9}" type="presOf" srcId="{0D1A4A61-6C55-7946-A98D-BC6EC8BF48B5}" destId="{80B0DF08-E9A9-934D-BB62-B5FF28382D12}" srcOrd="0" destOrd="0" presId="urn:microsoft.com/office/officeart/2005/8/layout/hierarchy1"/>
    <dgm:cxn modelId="{4342C890-9666-074D-AEDC-48DFE0803C8C}" type="presOf" srcId="{61A058CA-177E-F44F-AE71-40433FF3A311}" destId="{5FC1DEC1-60A4-BE4A-8904-D421E140FE42}" srcOrd="0" destOrd="0" presId="urn:microsoft.com/office/officeart/2005/8/layout/hierarchy1"/>
    <dgm:cxn modelId="{2E064C74-FEC1-1B40-97F6-49C30B7B6F83}" type="presOf" srcId="{96EEB477-489B-1545-AC11-C30BEAE61019}" destId="{F30C4519-0194-7744-97F4-F0583916A526}" srcOrd="0" destOrd="0" presId="urn:microsoft.com/office/officeart/2005/8/layout/hierarchy1"/>
    <dgm:cxn modelId="{D6E00912-CAF4-5E42-BAEB-67BE317C7AEB}" type="presOf" srcId="{99726190-1C30-C947-AF0B-E97DD30AE948}" destId="{673AE224-1D90-C64F-AA32-CBB3335E2D01}" srcOrd="0" destOrd="0" presId="urn:microsoft.com/office/officeart/2005/8/layout/hierarchy1"/>
    <dgm:cxn modelId="{A7DFEE8D-E831-5347-B070-D29E872212A0}" srcId="{212DBE00-9BB9-BE40-AF9C-ABCDDB95564D}" destId="{EF28FFF5-2683-1940-9740-DCD1F9E81649}" srcOrd="0" destOrd="0" parTransId="{CC4CC130-3179-0A4B-A847-075C7FAA73A1}" sibTransId="{510BCA9D-A124-DB43-A2FB-A6A39FC39A93}"/>
    <dgm:cxn modelId="{582FC136-D8BB-804C-B438-BF1283DD173E}" type="presOf" srcId="{D16F090B-4ED6-2645-B945-E849F188A49B}" destId="{92E36A60-6E31-D544-9715-73492EB97B3F}" srcOrd="0" destOrd="0" presId="urn:microsoft.com/office/officeart/2005/8/layout/hierarchy1"/>
    <dgm:cxn modelId="{B59A2FB1-180B-DC4B-BAD4-B3AE028E9048}" type="presOf" srcId="{AE2F8925-419A-E54F-875C-0C0B189E2093}" destId="{BD4FBC72-6EC9-BB4D-9A1F-DF30EE2BC756}" srcOrd="0" destOrd="0" presId="urn:microsoft.com/office/officeart/2005/8/layout/hierarchy1"/>
    <dgm:cxn modelId="{A15584A7-226F-1343-AE5C-87AE2CD24B07}" type="presOf" srcId="{4FAA7F84-C125-9A42-B4AE-6AF6A6FFC5F8}" destId="{A9D32D9D-44A3-4746-A757-1B05779A397C}" srcOrd="0" destOrd="0" presId="urn:microsoft.com/office/officeart/2005/8/layout/hierarchy1"/>
    <dgm:cxn modelId="{C94CC3F5-D530-F140-AD18-6AC927531F90}" srcId="{5830E671-AE1D-C14B-A93C-0FA6E273B614}" destId="{83135F53-EBAD-7C46-A7AC-BB005FB2BF44}" srcOrd="1" destOrd="0" parTransId="{290FF1C2-1E5F-C34E-B3C7-A01AD6F69276}" sibTransId="{827F3FDF-F811-DA48-B8B2-984239CC05B6}"/>
    <dgm:cxn modelId="{72E25B0D-2412-0C48-B125-7501EFDC5AC6}" type="presOf" srcId="{290FF1C2-1E5F-C34E-B3C7-A01AD6F69276}" destId="{0346A2DC-EB9A-6846-9EFB-D971B9D7A930}" srcOrd="0" destOrd="0" presId="urn:microsoft.com/office/officeart/2005/8/layout/hierarchy1"/>
    <dgm:cxn modelId="{92E79B28-07C1-8B4C-8FE0-36DAC852C27E}" type="presOf" srcId="{F2796C85-E11D-3E4E-835D-5E21809E939E}" destId="{C818C27B-4723-4A48-8154-C44C2A251146}" srcOrd="0" destOrd="0" presId="urn:microsoft.com/office/officeart/2005/8/layout/hierarchy1"/>
    <dgm:cxn modelId="{711F4588-88CC-E04B-A469-ADDE0A96B093}" srcId="{EFEC2717-3CE0-1B42-99DD-DDBFE45D0241}" destId="{DD21651C-556D-F843-AA24-6C1BEED4C026}" srcOrd="1" destOrd="0" parTransId="{B112DAF0-3581-834A-A5E7-6AA2BBB0C211}" sibTransId="{58E3B5AD-3E1F-C84D-80EB-B8098A17E38B}"/>
    <dgm:cxn modelId="{0F6EEFF3-1C58-6E48-87CC-69129182211C}" srcId="{0C27D869-EA0B-F249-8309-3C7BD225BC16}" destId="{3B226BA3-470D-2B42-A9F5-69A5D433D6EF}" srcOrd="2" destOrd="0" parTransId="{4C370B97-8B66-A24A-BAC1-D588DD965986}" sibTransId="{E918ED2E-FE81-B942-9D07-4DBE070FAEA7}"/>
    <dgm:cxn modelId="{6B2953B1-A570-DE47-9625-3A0BC20CAE9D}" type="presOf" srcId="{EF28FFF5-2683-1940-9740-DCD1F9E81649}" destId="{9489BAB2-EA86-0D44-A266-7BA91A5812D6}" srcOrd="0" destOrd="0" presId="urn:microsoft.com/office/officeart/2005/8/layout/hierarchy1"/>
    <dgm:cxn modelId="{7184A851-9E57-414E-B8DF-FBE9A8C3F1CA}" type="presOf" srcId="{EFEC2717-3CE0-1B42-99DD-DDBFE45D0241}" destId="{D41769CD-2690-B24E-A42B-056814B5519E}" srcOrd="0" destOrd="0" presId="urn:microsoft.com/office/officeart/2005/8/layout/hierarchy1"/>
    <dgm:cxn modelId="{58528871-B874-9F4D-A9F9-5E6BA7218E36}" type="presOf" srcId="{4B30335E-9CA8-BE43-8C90-AC0E5726C5C4}" destId="{77FC8226-7B6D-B146-B975-8F94E3612221}" srcOrd="0" destOrd="0" presId="urn:microsoft.com/office/officeart/2005/8/layout/hierarchy1"/>
    <dgm:cxn modelId="{7350E65E-D3BF-1045-A7BE-FF37BFEF32F9}" type="presOf" srcId="{C1CD8741-E79A-844F-9E25-20832EDC297B}" destId="{AAAF12DF-6EE5-8F4E-B472-1CEB1C89BA17}" srcOrd="0" destOrd="0" presId="urn:microsoft.com/office/officeart/2005/8/layout/hierarchy1"/>
    <dgm:cxn modelId="{176A2C0D-9179-E944-A58E-F54EDE6889E5}" type="presOf" srcId="{212DBE00-9BB9-BE40-AF9C-ABCDDB95564D}" destId="{A1DEF3D5-717E-3849-B434-51C2F4D0AD5C}" srcOrd="0" destOrd="0" presId="urn:microsoft.com/office/officeart/2005/8/layout/hierarchy1"/>
    <dgm:cxn modelId="{87F4C9FB-B06D-3A47-B119-D79305CFFF3E}" type="presOf" srcId="{591D296C-E914-194F-8A7C-D22C82322C73}" destId="{BA38A1FE-D6C6-0141-82AD-67F5A94C5027}" srcOrd="0" destOrd="0" presId="urn:microsoft.com/office/officeart/2005/8/layout/hierarchy1"/>
    <dgm:cxn modelId="{B3BF45F7-5663-5B46-A0AF-26A34A1BD790}" type="presOf" srcId="{AE3C538B-E4B6-EE47-8D78-658A38BC200A}" destId="{268F42B8-DE5A-E742-8666-AB7A8565206F}" srcOrd="0" destOrd="0" presId="urn:microsoft.com/office/officeart/2005/8/layout/hierarchy1"/>
    <dgm:cxn modelId="{CB38FC19-E6C9-7B4E-8B4F-0D3B4AB4290C}" srcId="{C1CD8741-E79A-844F-9E25-20832EDC297B}" destId="{0D1A4A61-6C55-7946-A98D-BC6EC8BF48B5}" srcOrd="0" destOrd="0" parTransId="{96EEB477-489B-1545-AC11-C30BEAE61019}" sibTransId="{1EF46548-4DE0-2E48-8D3D-2BD0888F124D}"/>
    <dgm:cxn modelId="{E784EC01-03A8-5F41-AB0B-1367985B322E}" type="presOf" srcId="{0D03EB8C-05C1-3A4E-91E9-445D48835018}" destId="{33DD9440-A4CC-714E-8A8D-BF69F3249B6E}" srcOrd="0" destOrd="0" presId="urn:microsoft.com/office/officeart/2005/8/layout/hierarchy1"/>
    <dgm:cxn modelId="{50472A60-FB58-2646-894D-A7B30216DFD6}" srcId="{591D296C-E914-194F-8A7C-D22C82322C73}" destId="{9300AAED-1CCE-F54B-AB99-B644BAE68E89}" srcOrd="0" destOrd="0" parTransId="{B20EEBA9-DC6B-0745-893B-478A35EC9B3E}" sibTransId="{20B68E5E-7D83-CC44-9073-0DFF527F6671}"/>
    <dgm:cxn modelId="{BF1972EE-8401-B849-913A-E23A00DC8E37}" type="presOf" srcId="{FD8CBA72-5BCE-794D-8C6D-F5FA49338EA8}" destId="{B26466EE-3BEC-F448-8140-FD016B5D4638}" srcOrd="0" destOrd="0" presId="urn:microsoft.com/office/officeart/2005/8/layout/hierarchy1"/>
    <dgm:cxn modelId="{94450195-2E80-1240-B0CD-77E14F282C51}" type="presOf" srcId="{C6BB9C16-DB90-0D40-ADF4-D49C840EFBBD}" destId="{316F7E37-B590-D548-A47D-8BC9CF5E3E14}" srcOrd="0" destOrd="0" presId="urn:microsoft.com/office/officeart/2005/8/layout/hierarchy1"/>
    <dgm:cxn modelId="{91C6ABA7-DCF1-114D-8360-4085CBC17442}" type="presOf" srcId="{E3A86A80-1A11-2A45-8865-FA64E37C2E99}" destId="{273BE49B-9F83-884A-AF5F-B7AD3FFFB9E3}" srcOrd="0" destOrd="0" presId="urn:microsoft.com/office/officeart/2005/8/layout/hierarchy1"/>
    <dgm:cxn modelId="{9EB81F11-11DA-2D4E-B855-65953035DA0E}" type="presOf" srcId="{0C27D869-EA0B-F249-8309-3C7BD225BC16}" destId="{34BE7C99-387F-744E-AA2E-3F71C9B51EE3}" srcOrd="0" destOrd="0" presId="urn:microsoft.com/office/officeart/2005/8/layout/hierarchy1"/>
    <dgm:cxn modelId="{3F48B5A0-FE9E-F643-80C8-535A80FF7D85}" srcId="{0C27D869-EA0B-F249-8309-3C7BD225BC16}" destId="{5830E671-AE1D-C14B-A93C-0FA6E273B614}" srcOrd="0" destOrd="0" parTransId="{F2796C85-E11D-3E4E-835D-5E21809E939E}" sibTransId="{986EFC98-608C-6444-810C-03539C607EC6}"/>
    <dgm:cxn modelId="{33CC1CDC-A175-C544-8B1E-B117EF6B4B6E}" srcId="{5830E671-AE1D-C14B-A93C-0FA6E273B614}" destId="{CBC7C8F1-6490-C844-A602-5F55391A021F}" srcOrd="0" destOrd="0" parTransId="{38ABA720-46AB-0845-91DC-C9318D7D836E}" sibTransId="{E23ED300-73EE-CE4E-AD9B-C231607F3E3D}"/>
    <dgm:cxn modelId="{152E8537-828C-F545-9F8B-8E5B8F05A5DB}" type="presOf" srcId="{BB4F8A46-79AC-FA4B-8F8B-E956623C1DEC}" destId="{B49BD83F-8689-0D49-AD9A-C2BC9F50F70D}" srcOrd="0" destOrd="0" presId="urn:microsoft.com/office/officeart/2005/8/layout/hierarchy1"/>
    <dgm:cxn modelId="{6D5F54C6-C7A4-184B-9F67-FC10A43E791A}" srcId="{CBC7C8F1-6490-C844-A602-5F55391A021F}" destId="{E3A86A80-1A11-2A45-8865-FA64E37C2E99}" srcOrd="1" destOrd="0" parTransId="{37390A03-0A9E-5347-9DB3-EE51B9CD5CCF}" sibTransId="{6C6416CC-60A7-7041-8617-630D8C4A107B}"/>
    <dgm:cxn modelId="{C9DD5314-A399-C944-9169-4097D7F447E1}" type="presOf" srcId="{3B226BA3-470D-2B42-A9F5-69A5D433D6EF}" destId="{2D459F40-DB81-8648-893F-845699ECDC75}" srcOrd="0" destOrd="0" presId="urn:microsoft.com/office/officeart/2005/8/layout/hierarchy1"/>
    <dgm:cxn modelId="{E82E8760-E5CD-BC4B-B37C-EFE51AA96480}" type="presParOf" srcId="{A1DEF3D5-717E-3849-B434-51C2F4D0AD5C}" destId="{2B952699-E7D0-174A-86D7-EB842FD92B9A}" srcOrd="0" destOrd="0" presId="urn:microsoft.com/office/officeart/2005/8/layout/hierarchy1"/>
    <dgm:cxn modelId="{8C0E64F6-9507-1A40-BBD7-E3A5FA41CB1D}" type="presParOf" srcId="{2B952699-E7D0-174A-86D7-EB842FD92B9A}" destId="{51DB41ED-9D7A-3442-9E24-C89F407403D8}" srcOrd="0" destOrd="0" presId="urn:microsoft.com/office/officeart/2005/8/layout/hierarchy1"/>
    <dgm:cxn modelId="{201E4D09-195F-2847-8DFE-AD631A28980C}" type="presParOf" srcId="{51DB41ED-9D7A-3442-9E24-C89F407403D8}" destId="{3F223FCC-88C9-BB46-9F74-790C822B2140}" srcOrd="0" destOrd="0" presId="urn:microsoft.com/office/officeart/2005/8/layout/hierarchy1"/>
    <dgm:cxn modelId="{790D3689-2338-0941-89A7-16AEF5283685}" type="presParOf" srcId="{51DB41ED-9D7A-3442-9E24-C89F407403D8}" destId="{9489BAB2-EA86-0D44-A266-7BA91A5812D6}" srcOrd="1" destOrd="0" presId="urn:microsoft.com/office/officeart/2005/8/layout/hierarchy1"/>
    <dgm:cxn modelId="{87BEE322-078B-A64B-918F-20506D251257}" type="presParOf" srcId="{2B952699-E7D0-174A-86D7-EB842FD92B9A}" destId="{84AF01A9-B53C-E84F-973B-7CE714AB08C5}" srcOrd="1" destOrd="0" presId="urn:microsoft.com/office/officeart/2005/8/layout/hierarchy1"/>
    <dgm:cxn modelId="{776B4E5A-180A-B646-BA93-90725CA76B5E}" type="presParOf" srcId="{84AF01A9-B53C-E84F-973B-7CE714AB08C5}" destId="{48A25220-3850-6C47-983E-154D7360B90B}" srcOrd="0" destOrd="0" presId="urn:microsoft.com/office/officeart/2005/8/layout/hierarchy1"/>
    <dgm:cxn modelId="{0904BB0D-E564-F346-99E2-DE516D1EC42D}" type="presParOf" srcId="{84AF01A9-B53C-E84F-973B-7CE714AB08C5}" destId="{05395280-487F-7A40-B72E-20109853EAFC}" srcOrd="1" destOrd="0" presId="urn:microsoft.com/office/officeart/2005/8/layout/hierarchy1"/>
    <dgm:cxn modelId="{A34D035F-ABF3-EB41-B6DE-6D4DA5FE358C}" type="presParOf" srcId="{05395280-487F-7A40-B72E-20109853EAFC}" destId="{D8237BC8-D8D3-3F4F-B5D5-0AE90E210562}" srcOrd="0" destOrd="0" presId="urn:microsoft.com/office/officeart/2005/8/layout/hierarchy1"/>
    <dgm:cxn modelId="{7740DD3D-89F7-8740-8E3A-B1B32BC41D62}" type="presParOf" srcId="{D8237BC8-D8D3-3F4F-B5D5-0AE90E210562}" destId="{93D0A7D2-FCA8-1342-BB05-F4CB8ECA1774}" srcOrd="0" destOrd="0" presId="urn:microsoft.com/office/officeart/2005/8/layout/hierarchy1"/>
    <dgm:cxn modelId="{6F713DD6-E601-8349-B3FC-79F637F84298}" type="presParOf" srcId="{D8237BC8-D8D3-3F4F-B5D5-0AE90E210562}" destId="{34BE7C99-387F-744E-AA2E-3F71C9B51EE3}" srcOrd="1" destOrd="0" presId="urn:microsoft.com/office/officeart/2005/8/layout/hierarchy1"/>
    <dgm:cxn modelId="{23268A70-8DB8-054C-B992-DBBF7D7435BD}" type="presParOf" srcId="{05395280-487F-7A40-B72E-20109853EAFC}" destId="{DE18DC65-A145-8143-801E-2A0A2146F8CA}" srcOrd="1" destOrd="0" presId="urn:microsoft.com/office/officeart/2005/8/layout/hierarchy1"/>
    <dgm:cxn modelId="{8212E7DC-C456-7743-8C2A-6D78E47DE16C}" type="presParOf" srcId="{DE18DC65-A145-8143-801E-2A0A2146F8CA}" destId="{C818C27B-4723-4A48-8154-C44C2A251146}" srcOrd="0" destOrd="0" presId="urn:microsoft.com/office/officeart/2005/8/layout/hierarchy1"/>
    <dgm:cxn modelId="{B0EBFCA9-F5D2-134B-A28C-10CAE13D0B82}" type="presParOf" srcId="{DE18DC65-A145-8143-801E-2A0A2146F8CA}" destId="{B7FDB42A-FA56-FA49-A6E2-7CBFECADDEE8}" srcOrd="1" destOrd="0" presId="urn:microsoft.com/office/officeart/2005/8/layout/hierarchy1"/>
    <dgm:cxn modelId="{39F1E7EB-E899-E144-9F49-7AB40D548428}" type="presParOf" srcId="{B7FDB42A-FA56-FA49-A6E2-7CBFECADDEE8}" destId="{08E84B59-7A70-5E46-BE6C-F9F3BCC71CFC}" srcOrd="0" destOrd="0" presId="urn:microsoft.com/office/officeart/2005/8/layout/hierarchy1"/>
    <dgm:cxn modelId="{72A19335-A8C4-4A49-B3A4-4BB16B827846}" type="presParOf" srcId="{08E84B59-7A70-5E46-BE6C-F9F3BCC71CFC}" destId="{F840CEEA-E471-5A47-8192-2B6505459D32}" srcOrd="0" destOrd="0" presId="urn:microsoft.com/office/officeart/2005/8/layout/hierarchy1"/>
    <dgm:cxn modelId="{B8792A36-E862-AD44-9C4D-35442BB30E19}" type="presParOf" srcId="{08E84B59-7A70-5E46-BE6C-F9F3BCC71CFC}" destId="{683BB691-8DD2-E442-ACEB-C7D50A3B77A1}" srcOrd="1" destOrd="0" presId="urn:microsoft.com/office/officeart/2005/8/layout/hierarchy1"/>
    <dgm:cxn modelId="{D722DEBC-A9C2-A64D-BC1A-59AC3B85D829}" type="presParOf" srcId="{B7FDB42A-FA56-FA49-A6E2-7CBFECADDEE8}" destId="{D72A4A72-2FF4-F44D-AF4D-5176DD93E726}" srcOrd="1" destOrd="0" presId="urn:microsoft.com/office/officeart/2005/8/layout/hierarchy1"/>
    <dgm:cxn modelId="{43141A3E-3FF1-9649-9D2D-6953A6D82134}" type="presParOf" srcId="{D72A4A72-2FF4-F44D-AF4D-5176DD93E726}" destId="{1908ECAF-E22F-6840-8F79-BB6AE554292A}" srcOrd="0" destOrd="0" presId="urn:microsoft.com/office/officeart/2005/8/layout/hierarchy1"/>
    <dgm:cxn modelId="{F6DFF046-C88A-D140-9B80-FA47BB8380E4}" type="presParOf" srcId="{D72A4A72-2FF4-F44D-AF4D-5176DD93E726}" destId="{ACE9CE16-A3C8-914D-B289-F847BB9980B0}" srcOrd="1" destOrd="0" presId="urn:microsoft.com/office/officeart/2005/8/layout/hierarchy1"/>
    <dgm:cxn modelId="{4AA6FEF3-F67A-DE4E-8C61-86341B965312}" type="presParOf" srcId="{ACE9CE16-A3C8-914D-B289-F847BB9980B0}" destId="{A8383C59-08DF-004D-A5F6-4F8FDFF9128D}" srcOrd="0" destOrd="0" presId="urn:microsoft.com/office/officeart/2005/8/layout/hierarchy1"/>
    <dgm:cxn modelId="{99F77A0F-3004-704D-9420-1AE6B7ABF1A5}" type="presParOf" srcId="{A8383C59-08DF-004D-A5F6-4F8FDFF9128D}" destId="{4346BFE2-BA02-5342-A394-0009F5DA6CB9}" srcOrd="0" destOrd="0" presId="urn:microsoft.com/office/officeart/2005/8/layout/hierarchy1"/>
    <dgm:cxn modelId="{99A57178-4423-C14B-B7FC-6D7A8FFCB549}" type="presParOf" srcId="{A8383C59-08DF-004D-A5F6-4F8FDFF9128D}" destId="{54124BA7-1C5B-9F46-9F1B-035736AF3841}" srcOrd="1" destOrd="0" presId="urn:microsoft.com/office/officeart/2005/8/layout/hierarchy1"/>
    <dgm:cxn modelId="{1FEDBA0D-1EF9-EF40-834C-A6EAE8F3FC3A}" type="presParOf" srcId="{ACE9CE16-A3C8-914D-B289-F847BB9980B0}" destId="{0C47EA19-75AD-8B43-B472-BEC47F3A53BD}" srcOrd="1" destOrd="0" presId="urn:microsoft.com/office/officeart/2005/8/layout/hierarchy1"/>
    <dgm:cxn modelId="{34B5546D-6492-9B41-9310-8C206B01B10D}" type="presParOf" srcId="{0C47EA19-75AD-8B43-B472-BEC47F3A53BD}" destId="{481D3943-E2C5-A240-812E-BAF0407E5185}" srcOrd="0" destOrd="0" presId="urn:microsoft.com/office/officeart/2005/8/layout/hierarchy1"/>
    <dgm:cxn modelId="{0C6A8937-6F3C-7F4F-A399-32D37F17A2FF}" type="presParOf" srcId="{0C47EA19-75AD-8B43-B472-BEC47F3A53BD}" destId="{712C6A99-E5AC-1041-B844-F23788CF31D0}" srcOrd="1" destOrd="0" presId="urn:microsoft.com/office/officeart/2005/8/layout/hierarchy1"/>
    <dgm:cxn modelId="{5FE81937-4957-B14F-B30F-3324E8F19E38}" type="presParOf" srcId="{712C6A99-E5AC-1041-B844-F23788CF31D0}" destId="{C5F4A43E-6B56-4743-895B-E4F27951F0FF}" srcOrd="0" destOrd="0" presId="urn:microsoft.com/office/officeart/2005/8/layout/hierarchy1"/>
    <dgm:cxn modelId="{1991C946-7378-DA47-B04E-3781BA3C903D}" type="presParOf" srcId="{C5F4A43E-6B56-4743-895B-E4F27951F0FF}" destId="{892FFC92-15D4-2C45-BB62-6F3519F0C43A}" srcOrd="0" destOrd="0" presId="urn:microsoft.com/office/officeart/2005/8/layout/hierarchy1"/>
    <dgm:cxn modelId="{0A79A685-DC26-8E40-B8DD-4447CD637BCC}" type="presParOf" srcId="{C5F4A43E-6B56-4743-895B-E4F27951F0FF}" destId="{BA38A1FE-D6C6-0141-82AD-67F5A94C5027}" srcOrd="1" destOrd="0" presId="urn:microsoft.com/office/officeart/2005/8/layout/hierarchy1"/>
    <dgm:cxn modelId="{C7F9143B-4456-F343-9621-F046E727B0C1}" type="presParOf" srcId="{712C6A99-E5AC-1041-B844-F23788CF31D0}" destId="{4799252C-7215-5B4D-9E28-F5E8E82F1BA0}" srcOrd="1" destOrd="0" presId="urn:microsoft.com/office/officeart/2005/8/layout/hierarchy1"/>
    <dgm:cxn modelId="{7AFB6566-F7C2-034F-854E-0B875CFF3AB7}" type="presParOf" srcId="{4799252C-7215-5B4D-9E28-F5E8E82F1BA0}" destId="{D285BFED-AD0B-3044-9492-CFAC51B3B768}" srcOrd="0" destOrd="0" presId="urn:microsoft.com/office/officeart/2005/8/layout/hierarchy1"/>
    <dgm:cxn modelId="{E037346A-27DF-4743-B390-B14FDF0B60D3}" type="presParOf" srcId="{4799252C-7215-5B4D-9E28-F5E8E82F1BA0}" destId="{FF0789B6-0332-1949-84A6-B81BD57349CD}" srcOrd="1" destOrd="0" presId="urn:microsoft.com/office/officeart/2005/8/layout/hierarchy1"/>
    <dgm:cxn modelId="{BED40CDA-F231-2040-B28A-3440E6F5C6C8}" type="presParOf" srcId="{FF0789B6-0332-1949-84A6-B81BD57349CD}" destId="{064DF876-AD5E-2A48-9186-17B263678B52}" srcOrd="0" destOrd="0" presId="urn:microsoft.com/office/officeart/2005/8/layout/hierarchy1"/>
    <dgm:cxn modelId="{7794A64A-FC58-A94F-B97B-6B3390AA0655}" type="presParOf" srcId="{064DF876-AD5E-2A48-9186-17B263678B52}" destId="{4D9F74AC-DFAC-C342-A611-6AEEFD4575D3}" srcOrd="0" destOrd="0" presId="urn:microsoft.com/office/officeart/2005/8/layout/hierarchy1"/>
    <dgm:cxn modelId="{45C5F23B-8336-B44B-B43A-8B2C62CCCAFC}" type="presParOf" srcId="{064DF876-AD5E-2A48-9186-17B263678B52}" destId="{B420E222-C409-E146-B22C-06149CD9C0FA}" srcOrd="1" destOrd="0" presId="urn:microsoft.com/office/officeart/2005/8/layout/hierarchy1"/>
    <dgm:cxn modelId="{7AFC2110-F76D-1B45-B3E2-071C087049B7}" type="presParOf" srcId="{FF0789B6-0332-1949-84A6-B81BD57349CD}" destId="{B46D18E8-C164-BA44-BD7A-21CB5DE2F8CE}" srcOrd="1" destOrd="0" presId="urn:microsoft.com/office/officeart/2005/8/layout/hierarchy1"/>
    <dgm:cxn modelId="{84A3E5EF-DA89-6B4E-9634-9A8DC950D70B}" type="presParOf" srcId="{0C47EA19-75AD-8B43-B472-BEC47F3A53BD}" destId="{170519CF-2B36-DD4D-ABC3-E197E343D1FA}" srcOrd="2" destOrd="0" presId="urn:microsoft.com/office/officeart/2005/8/layout/hierarchy1"/>
    <dgm:cxn modelId="{B26AAC27-AE53-604D-A126-4A9CEEB553B6}" type="presParOf" srcId="{0C47EA19-75AD-8B43-B472-BEC47F3A53BD}" destId="{3C8A2AFB-CC87-6A43-82E6-9629A983CB95}" srcOrd="3" destOrd="0" presId="urn:microsoft.com/office/officeart/2005/8/layout/hierarchy1"/>
    <dgm:cxn modelId="{0B73E01D-81B9-264B-B88F-0D4A654CC7BB}" type="presParOf" srcId="{3C8A2AFB-CC87-6A43-82E6-9629A983CB95}" destId="{88AF7CAC-B303-1343-ADC0-31C22DFCFE32}" srcOrd="0" destOrd="0" presId="urn:microsoft.com/office/officeart/2005/8/layout/hierarchy1"/>
    <dgm:cxn modelId="{8423F492-4C14-E744-872C-C20D0145B628}" type="presParOf" srcId="{88AF7CAC-B303-1343-ADC0-31C22DFCFE32}" destId="{3232829D-EA6C-C041-93FF-9A9E35639279}" srcOrd="0" destOrd="0" presId="urn:microsoft.com/office/officeart/2005/8/layout/hierarchy1"/>
    <dgm:cxn modelId="{B1F85111-3852-DB49-8EC7-ABD4A4AF191A}" type="presParOf" srcId="{88AF7CAC-B303-1343-ADC0-31C22DFCFE32}" destId="{273BE49B-9F83-884A-AF5F-B7AD3FFFB9E3}" srcOrd="1" destOrd="0" presId="urn:microsoft.com/office/officeart/2005/8/layout/hierarchy1"/>
    <dgm:cxn modelId="{5779D67E-6C38-B845-A792-9F432CDE9591}" type="presParOf" srcId="{3C8A2AFB-CC87-6A43-82E6-9629A983CB95}" destId="{533B1D46-2B03-7D42-B51F-BA4545911B2B}" srcOrd="1" destOrd="0" presId="urn:microsoft.com/office/officeart/2005/8/layout/hierarchy1"/>
    <dgm:cxn modelId="{878C8C9A-5A70-DC41-8D48-1A04BACD3817}" type="presParOf" srcId="{533B1D46-2B03-7D42-B51F-BA4545911B2B}" destId="{A9D32D9D-44A3-4746-A757-1B05779A397C}" srcOrd="0" destOrd="0" presId="urn:microsoft.com/office/officeart/2005/8/layout/hierarchy1"/>
    <dgm:cxn modelId="{4F02AD36-745C-DF41-9898-CC1BDB262F08}" type="presParOf" srcId="{533B1D46-2B03-7D42-B51F-BA4545911B2B}" destId="{9B056088-1507-6B4F-A351-E2309FE2BCF3}" srcOrd="1" destOrd="0" presId="urn:microsoft.com/office/officeart/2005/8/layout/hierarchy1"/>
    <dgm:cxn modelId="{11B69B36-AD6F-334A-ACC2-AA8ABCB6FE30}" type="presParOf" srcId="{9B056088-1507-6B4F-A351-E2309FE2BCF3}" destId="{D81062AD-35DE-404B-B3C5-0E2A7D79AB57}" srcOrd="0" destOrd="0" presId="urn:microsoft.com/office/officeart/2005/8/layout/hierarchy1"/>
    <dgm:cxn modelId="{5D074B67-348E-B943-9E2F-83A3B003E333}" type="presParOf" srcId="{D81062AD-35DE-404B-B3C5-0E2A7D79AB57}" destId="{26487F70-D435-794C-94B9-DD29574E0FC4}" srcOrd="0" destOrd="0" presId="urn:microsoft.com/office/officeart/2005/8/layout/hierarchy1"/>
    <dgm:cxn modelId="{DD8E9AED-9250-A745-B0D1-36F5AEDEBBE0}" type="presParOf" srcId="{D81062AD-35DE-404B-B3C5-0E2A7D79AB57}" destId="{EFC9E51B-9050-F347-8A77-546501EA8304}" srcOrd="1" destOrd="0" presId="urn:microsoft.com/office/officeart/2005/8/layout/hierarchy1"/>
    <dgm:cxn modelId="{527A538A-6307-C040-82D4-EEC8DF76E815}" type="presParOf" srcId="{9B056088-1507-6B4F-A351-E2309FE2BCF3}" destId="{6AF87EBA-2A2D-0A4E-8FCA-4C4675D77F65}" srcOrd="1" destOrd="0" presId="urn:microsoft.com/office/officeart/2005/8/layout/hierarchy1"/>
    <dgm:cxn modelId="{7BFD1B38-8423-0840-8A64-F472339F4774}" type="presParOf" srcId="{D72A4A72-2FF4-F44D-AF4D-5176DD93E726}" destId="{0346A2DC-EB9A-6846-9EFB-D971B9D7A930}" srcOrd="2" destOrd="0" presId="urn:microsoft.com/office/officeart/2005/8/layout/hierarchy1"/>
    <dgm:cxn modelId="{82EF3B7A-0752-A248-A13D-8183742A62F8}" type="presParOf" srcId="{D72A4A72-2FF4-F44D-AF4D-5176DD93E726}" destId="{8A0EC8D1-7BB1-004C-8B9D-F049CE25B7F5}" srcOrd="3" destOrd="0" presId="urn:microsoft.com/office/officeart/2005/8/layout/hierarchy1"/>
    <dgm:cxn modelId="{C5459591-9C92-3F49-A443-830C4C90BDE9}" type="presParOf" srcId="{8A0EC8D1-7BB1-004C-8B9D-F049CE25B7F5}" destId="{223B2D0D-AE69-4340-BD37-F42EAAD368E8}" srcOrd="0" destOrd="0" presId="urn:microsoft.com/office/officeart/2005/8/layout/hierarchy1"/>
    <dgm:cxn modelId="{846CCACB-2766-0D47-99D6-5BE2FCEDBAE1}" type="presParOf" srcId="{223B2D0D-AE69-4340-BD37-F42EAAD368E8}" destId="{3E4E5BDC-5959-1F4E-9736-FA385C412A3C}" srcOrd="0" destOrd="0" presId="urn:microsoft.com/office/officeart/2005/8/layout/hierarchy1"/>
    <dgm:cxn modelId="{47F44D6B-86D5-6C44-BDCE-BED025C6F924}" type="presParOf" srcId="{223B2D0D-AE69-4340-BD37-F42EAAD368E8}" destId="{4A7C33D9-2C24-1C49-8311-4B2FA3C6C525}" srcOrd="1" destOrd="0" presId="urn:microsoft.com/office/officeart/2005/8/layout/hierarchy1"/>
    <dgm:cxn modelId="{F84FAD8F-89B7-7A4D-97E3-184E872A870A}" type="presParOf" srcId="{8A0EC8D1-7BB1-004C-8B9D-F049CE25B7F5}" destId="{00D3B32F-9AD9-1C43-9DB6-F1FC0B6CC08F}" srcOrd="1" destOrd="0" presId="urn:microsoft.com/office/officeart/2005/8/layout/hierarchy1"/>
    <dgm:cxn modelId="{A85A7707-5F5D-D647-8DD8-E08EA5BEC156}" type="presParOf" srcId="{00D3B32F-9AD9-1C43-9DB6-F1FC0B6CC08F}" destId="{144BE665-0928-494C-ADBF-67BF262627FC}" srcOrd="0" destOrd="0" presId="urn:microsoft.com/office/officeart/2005/8/layout/hierarchy1"/>
    <dgm:cxn modelId="{4C6329BE-F39E-6D41-9C58-4CD967748682}" type="presParOf" srcId="{00D3B32F-9AD9-1C43-9DB6-F1FC0B6CC08F}" destId="{CD4FDECC-4F14-0842-88D6-A87B37B18A12}" srcOrd="1" destOrd="0" presId="urn:microsoft.com/office/officeart/2005/8/layout/hierarchy1"/>
    <dgm:cxn modelId="{F315E601-BB46-6741-A876-756DFF242AA3}" type="presParOf" srcId="{CD4FDECC-4F14-0842-88D6-A87B37B18A12}" destId="{A1127113-0AD5-5E4D-8A89-3BCFC22C96E7}" srcOrd="0" destOrd="0" presId="urn:microsoft.com/office/officeart/2005/8/layout/hierarchy1"/>
    <dgm:cxn modelId="{33735DE7-3C6E-2A46-805C-3882EA9BCD16}" type="presParOf" srcId="{A1127113-0AD5-5E4D-8A89-3BCFC22C96E7}" destId="{C5447FBE-D8D8-A443-845B-333F12F46FC8}" srcOrd="0" destOrd="0" presId="urn:microsoft.com/office/officeart/2005/8/layout/hierarchy1"/>
    <dgm:cxn modelId="{67580759-E4EB-7847-814F-2C2BF34939E8}" type="presParOf" srcId="{A1127113-0AD5-5E4D-8A89-3BCFC22C96E7}" destId="{0CAA986F-DC19-C54D-932A-E2309FFA7E05}" srcOrd="1" destOrd="0" presId="urn:microsoft.com/office/officeart/2005/8/layout/hierarchy1"/>
    <dgm:cxn modelId="{8075B5F0-2F4F-C64C-95DA-EF8B7CDCE119}" type="presParOf" srcId="{CD4FDECC-4F14-0842-88D6-A87B37B18A12}" destId="{3EE744B6-FBC8-2B4C-AF65-BC2997437229}" srcOrd="1" destOrd="0" presId="urn:microsoft.com/office/officeart/2005/8/layout/hierarchy1"/>
    <dgm:cxn modelId="{D12822D1-A3EF-9D41-9F65-CA9E614597CD}" type="presParOf" srcId="{D72A4A72-2FF4-F44D-AF4D-5176DD93E726}" destId="{722E0828-44D0-EC47-9A2E-5E8D27131471}" srcOrd="4" destOrd="0" presId="urn:microsoft.com/office/officeart/2005/8/layout/hierarchy1"/>
    <dgm:cxn modelId="{34037845-F1F1-4A44-9B03-ACBC28A1CC1D}" type="presParOf" srcId="{D72A4A72-2FF4-F44D-AF4D-5176DD93E726}" destId="{EFDA27C3-32EE-B14E-BB73-6F6F36B6ED75}" srcOrd="5" destOrd="0" presId="urn:microsoft.com/office/officeart/2005/8/layout/hierarchy1"/>
    <dgm:cxn modelId="{97626B3C-F2C9-DF4E-9859-CF2B7E24B921}" type="presParOf" srcId="{EFDA27C3-32EE-B14E-BB73-6F6F36B6ED75}" destId="{F1346FED-F50E-C945-ABE0-1EE0C1C56C1F}" srcOrd="0" destOrd="0" presId="urn:microsoft.com/office/officeart/2005/8/layout/hierarchy1"/>
    <dgm:cxn modelId="{DD785666-9D82-2E47-9EE3-CE7B2D4BDC60}" type="presParOf" srcId="{F1346FED-F50E-C945-ABE0-1EE0C1C56C1F}" destId="{14494BF5-60CF-3A46-AFD2-C272CA0C2041}" srcOrd="0" destOrd="0" presId="urn:microsoft.com/office/officeart/2005/8/layout/hierarchy1"/>
    <dgm:cxn modelId="{F07BB3F3-2423-394D-B981-8918557441FB}" type="presParOf" srcId="{F1346FED-F50E-C945-ABE0-1EE0C1C56C1F}" destId="{2F967853-3C0B-E042-863E-D645D62A2659}" srcOrd="1" destOrd="0" presId="urn:microsoft.com/office/officeart/2005/8/layout/hierarchy1"/>
    <dgm:cxn modelId="{EADAE094-D31A-AA40-8748-0CB53DB7D5A6}" type="presParOf" srcId="{EFDA27C3-32EE-B14E-BB73-6F6F36B6ED75}" destId="{86282EB7-EBA7-124E-9313-E12F7D151A57}" srcOrd="1" destOrd="0" presId="urn:microsoft.com/office/officeart/2005/8/layout/hierarchy1"/>
    <dgm:cxn modelId="{49C1F3C5-2082-494D-A127-DFC773E6AAAE}" type="presParOf" srcId="{86282EB7-EBA7-124E-9313-E12F7D151A57}" destId="{5FC1DEC1-60A4-BE4A-8904-D421E140FE42}" srcOrd="0" destOrd="0" presId="urn:microsoft.com/office/officeart/2005/8/layout/hierarchy1"/>
    <dgm:cxn modelId="{83C5AF8C-964B-F34A-87DB-8E1C212357CD}" type="presParOf" srcId="{86282EB7-EBA7-124E-9313-E12F7D151A57}" destId="{EB34E23D-29CA-1642-BF82-F1CB4C1A2210}" srcOrd="1" destOrd="0" presId="urn:microsoft.com/office/officeart/2005/8/layout/hierarchy1"/>
    <dgm:cxn modelId="{70C9770B-0418-694B-A5E6-1CB11977EE2A}" type="presParOf" srcId="{EB34E23D-29CA-1642-BF82-F1CB4C1A2210}" destId="{8A577BC4-153B-4D42-A0B6-7129D993B5FF}" srcOrd="0" destOrd="0" presId="urn:microsoft.com/office/officeart/2005/8/layout/hierarchy1"/>
    <dgm:cxn modelId="{1CF3C7E6-4587-B44C-A93D-6E2EC50B10C2}" type="presParOf" srcId="{8A577BC4-153B-4D42-A0B6-7129D993B5FF}" destId="{5AD4F6C6-FEDD-7740-87F6-026AB6562D6F}" srcOrd="0" destOrd="0" presId="urn:microsoft.com/office/officeart/2005/8/layout/hierarchy1"/>
    <dgm:cxn modelId="{D89824B3-2239-9F4F-9B84-F8C7828845A6}" type="presParOf" srcId="{8A577BC4-153B-4D42-A0B6-7129D993B5FF}" destId="{B9FF5E2D-6CEA-8141-9A88-72A650591856}" srcOrd="1" destOrd="0" presId="urn:microsoft.com/office/officeart/2005/8/layout/hierarchy1"/>
    <dgm:cxn modelId="{6E8A1D9A-43B9-1D43-AB89-2CC62D92D53C}" type="presParOf" srcId="{EB34E23D-29CA-1642-BF82-F1CB4C1A2210}" destId="{46541304-FB3D-264A-8CE0-D99EC1F00C76}" srcOrd="1" destOrd="0" presId="urn:microsoft.com/office/officeart/2005/8/layout/hierarchy1"/>
    <dgm:cxn modelId="{D5C62477-70F2-0544-B382-8DB4CCFB4360}" type="presParOf" srcId="{D72A4A72-2FF4-F44D-AF4D-5176DD93E726}" destId="{2E263D51-8DED-F142-9C7F-E1B348CC8CA9}" srcOrd="6" destOrd="0" presId="urn:microsoft.com/office/officeart/2005/8/layout/hierarchy1"/>
    <dgm:cxn modelId="{AB0B8E79-8495-0943-9830-C79A2CEF5924}" type="presParOf" srcId="{D72A4A72-2FF4-F44D-AF4D-5176DD93E726}" destId="{7EE3588C-6471-5D42-8764-53E15411F3D5}" srcOrd="7" destOrd="0" presId="urn:microsoft.com/office/officeart/2005/8/layout/hierarchy1"/>
    <dgm:cxn modelId="{8B723F97-7502-8141-8747-93713ACD9174}" type="presParOf" srcId="{7EE3588C-6471-5D42-8764-53E15411F3D5}" destId="{81A39EC9-D09C-DC49-B1F0-101AFD349F97}" srcOrd="0" destOrd="0" presId="urn:microsoft.com/office/officeart/2005/8/layout/hierarchy1"/>
    <dgm:cxn modelId="{7C2F7772-C4B2-5841-85C6-A72398D8B127}" type="presParOf" srcId="{81A39EC9-D09C-DC49-B1F0-101AFD349F97}" destId="{C8CF42E2-F23D-D049-8A3D-F5EC7FAE7FBF}" srcOrd="0" destOrd="0" presId="urn:microsoft.com/office/officeart/2005/8/layout/hierarchy1"/>
    <dgm:cxn modelId="{59ADE06F-C52C-3345-BCB8-DF112CFB5424}" type="presParOf" srcId="{81A39EC9-D09C-DC49-B1F0-101AFD349F97}" destId="{673AE224-1D90-C64F-AA32-CBB3335E2D01}" srcOrd="1" destOrd="0" presId="urn:microsoft.com/office/officeart/2005/8/layout/hierarchy1"/>
    <dgm:cxn modelId="{375F2DA8-DC9E-1643-BCD5-04A39AC63142}" type="presParOf" srcId="{7EE3588C-6471-5D42-8764-53E15411F3D5}" destId="{BB469086-4F6C-6048-AC4C-F3318FFC5BC8}" srcOrd="1" destOrd="0" presId="urn:microsoft.com/office/officeart/2005/8/layout/hierarchy1"/>
    <dgm:cxn modelId="{C1FC8839-8CA3-B74A-AE22-334AAC8E30D7}" type="presParOf" srcId="{BB469086-4F6C-6048-AC4C-F3318FFC5BC8}" destId="{77FC8226-7B6D-B146-B975-8F94E3612221}" srcOrd="0" destOrd="0" presId="urn:microsoft.com/office/officeart/2005/8/layout/hierarchy1"/>
    <dgm:cxn modelId="{2836DEAD-E341-1749-95EE-A3B24413D706}" type="presParOf" srcId="{BB469086-4F6C-6048-AC4C-F3318FFC5BC8}" destId="{5412084E-83A0-144F-A401-104C35126D9A}" srcOrd="1" destOrd="0" presId="urn:microsoft.com/office/officeart/2005/8/layout/hierarchy1"/>
    <dgm:cxn modelId="{3CF7F20F-875A-EC43-BA04-A18EE12B8C9C}" type="presParOf" srcId="{5412084E-83A0-144F-A401-104C35126D9A}" destId="{D66B8BE5-1212-014D-8A1E-FCEF0B34F65C}" srcOrd="0" destOrd="0" presId="urn:microsoft.com/office/officeart/2005/8/layout/hierarchy1"/>
    <dgm:cxn modelId="{AD5E4920-B6D2-9448-BC61-DEC58C51EA7F}" type="presParOf" srcId="{D66B8BE5-1212-014D-8A1E-FCEF0B34F65C}" destId="{96E2D024-0663-EC48-AB5A-BF0C919C85EA}" srcOrd="0" destOrd="0" presId="urn:microsoft.com/office/officeart/2005/8/layout/hierarchy1"/>
    <dgm:cxn modelId="{C79BE2EE-3D14-E34C-B07D-475FD0E7641E}" type="presParOf" srcId="{D66B8BE5-1212-014D-8A1E-FCEF0B34F65C}" destId="{B903742B-5662-CA40-A542-4601C908406F}" srcOrd="1" destOrd="0" presId="urn:microsoft.com/office/officeart/2005/8/layout/hierarchy1"/>
    <dgm:cxn modelId="{9AAA80D6-375C-BC46-A17F-AA8AE095F502}" type="presParOf" srcId="{5412084E-83A0-144F-A401-104C35126D9A}" destId="{0AA78055-3BB0-1146-B06A-F64C8C7C9C0E}" srcOrd="1" destOrd="0" presId="urn:microsoft.com/office/officeart/2005/8/layout/hierarchy1"/>
    <dgm:cxn modelId="{3E150A7D-EBEC-7343-A31A-403A62786CD3}" type="presParOf" srcId="{DE18DC65-A145-8143-801E-2A0A2146F8CA}" destId="{316F7E37-B590-D548-A47D-8BC9CF5E3E14}" srcOrd="2" destOrd="0" presId="urn:microsoft.com/office/officeart/2005/8/layout/hierarchy1"/>
    <dgm:cxn modelId="{98CE8BA3-738C-704F-A6EB-83075BAF651F}" type="presParOf" srcId="{DE18DC65-A145-8143-801E-2A0A2146F8CA}" destId="{9E4350FB-6693-8545-9BA1-3B71FA06B14F}" srcOrd="3" destOrd="0" presId="urn:microsoft.com/office/officeart/2005/8/layout/hierarchy1"/>
    <dgm:cxn modelId="{970CC464-ACE3-074E-B903-A224E79ED4E4}" type="presParOf" srcId="{9E4350FB-6693-8545-9BA1-3B71FA06B14F}" destId="{A031B333-1120-3E4D-846F-B5612B00F571}" srcOrd="0" destOrd="0" presId="urn:microsoft.com/office/officeart/2005/8/layout/hierarchy1"/>
    <dgm:cxn modelId="{46BF0957-945E-1B40-A40F-5990D9DF5849}" type="presParOf" srcId="{A031B333-1120-3E4D-846F-B5612B00F571}" destId="{523A8DB2-B20D-B241-898E-7C4729545AA8}" srcOrd="0" destOrd="0" presId="urn:microsoft.com/office/officeart/2005/8/layout/hierarchy1"/>
    <dgm:cxn modelId="{9C0EBFA9-4312-AD4B-9140-FFC11A023BD7}" type="presParOf" srcId="{A031B333-1120-3E4D-846F-B5612B00F571}" destId="{D41769CD-2690-B24E-A42B-056814B5519E}" srcOrd="1" destOrd="0" presId="urn:microsoft.com/office/officeart/2005/8/layout/hierarchy1"/>
    <dgm:cxn modelId="{FCBE1C1D-8346-4545-947F-C60C4CF0CB00}" type="presParOf" srcId="{9E4350FB-6693-8545-9BA1-3B71FA06B14F}" destId="{C5F08255-29E3-D142-8A40-584020376527}" srcOrd="1" destOrd="0" presId="urn:microsoft.com/office/officeart/2005/8/layout/hierarchy1"/>
    <dgm:cxn modelId="{E28E02EA-ED23-494B-9737-B8C7A7FB5C80}" type="presParOf" srcId="{C5F08255-29E3-D142-8A40-584020376527}" destId="{B49BD83F-8689-0D49-AD9A-C2BC9F50F70D}" srcOrd="0" destOrd="0" presId="urn:microsoft.com/office/officeart/2005/8/layout/hierarchy1"/>
    <dgm:cxn modelId="{BB27CD6A-1F50-7246-83D4-A4D7B1503782}" type="presParOf" srcId="{C5F08255-29E3-D142-8A40-584020376527}" destId="{6BB4EFE5-BE64-774F-9080-E5333E2D505F}" srcOrd="1" destOrd="0" presId="urn:microsoft.com/office/officeart/2005/8/layout/hierarchy1"/>
    <dgm:cxn modelId="{FDA3A4BF-A277-BC43-B95B-80E3C349F6AA}" type="presParOf" srcId="{6BB4EFE5-BE64-774F-9080-E5333E2D505F}" destId="{6B9D44E2-A4CA-4549-8296-4386A91CA49D}" srcOrd="0" destOrd="0" presId="urn:microsoft.com/office/officeart/2005/8/layout/hierarchy1"/>
    <dgm:cxn modelId="{F713A26E-06C9-034B-BE4C-2B34C0A9C44E}" type="presParOf" srcId="{6B9D44E2-A4CA-4549-8296-4386A91CA49D}" destId="{6E6ADE07-4339-0F4E-ADAC-28A922B0B4D1}" srcOrd="0" destOrd="0" presId="urn:microsoft.com/office/officeart/2005/8/layout/hierarchy1"/>
    <dgm:cxn modelId="{4325D37A-5C0A-3D40-A82E-9B565C1CC59C}" type="presParOf" srcId="{6B9D44E2-A4CA-4549-8296-4386A91CA49D}" destId="{AAAF12DF-6EE5-8F4E-B472-1CEB1C89BA17}" srcOrd="1" destOrd="0" presId="urn:microsoft.com/office/officeart/2005/8/layout/hierarchy1"/>
    <dgm:cxn modelId="{B850C0CD-DAD9-2A45-9C4F-C5727D931EC0}" type="presParOf" srcId="{6BB4EFE5-BE64-774F-9080-E5333E2D505F}" destId="{C629EECD-E64C-1243-AE7B-CEAF728C53E5}" srcOrd="1" destOrd="0" presId="urn:microsoft.com/office/officeart/2005/8/layout/hierarchy1"/>
    <dgm:cxn modelId="{3529EBB6-1B92-C44B-BD28-970B7CCB0BF9}" type="presParOf" srcId="{C629EECD-E64C-1243-AE7B-CEAF728C53E5}" destId="{F30C4519-0194-7744-97F4-F0583916A526}" srcOrd="0" destOrd="0" presId="urn:microsoft.com/office/officeart/2005/8/layout/hierarchy1"/>
    <dgm:cxn modelId="{71C4CAC1-85B6-C648-9CF0-1B250FF30D15}" type="presParOf" srcId="{C629EECD-E64C-1243-AE7B-CEAF728C53E5}" destId="{9B335A01-2C81-C64C-B00E-DB30401A0655}" srcOrd="1" destOrd="0" presId="urn:microsoft.com/office/officeart/2005/8/layout/hierarchy1"/>
    <dgm:cxn modelId="{342EBBA2-9745-4D45-9115-BECA25904E15}" type="presParOf" srcId="{9B335A01-2C81-C64C-B00E-DB30401A0655}" destId="{5FE87351-F4E6-6C4C-BAB5-DB1463583DF5}" srcOrd="0" destOrd="0" presId="urn:microsoft.com/office/officeart/2005/8/layout/hierarchy1"/>
    <dgm:cxn modelId="{A79165B3-AB26-B141-8D1E-1BF17A4644C0}" type="presParOf" srcId="{5FE87351-F4E6-6C4C-BAB5-DB1463583DF5}" destId="{1922CD06-32CB-0D4B-A317-19B75FCF80EE}" srcOrd="0" destOrd="0" presId="urn:microsoft.com/office/officeart/2005/8/layout/hierarchy1"/>
    <dgm:cxn modelId="{1FE2BBD9-A191-4448-B35E-FBBAD31DA64A}" type="presParOf" srcId="{5FE87351-F4E6-6C4C-BAB5-DB1463583DF5}" destId="{80B0DF08-E9A9-934D-BB62-B5FF28382D12}" srcOrd="1" destOrd="0" presId="urn:microsoft.com/office/officeart/2005/8/layout/hierarchy1"/>
    <dgm:cxn modelId="{E6F27F40-0C4C-EB41-B8AB-7C5EC2E1F8D2}" type="presParOf" srcId="{9B335A01-2C81-C64C-B00E-DB30401A0655}" destId="{D5E90A6D-5424-8A45-BADA-D6D4C6E0D855}" srcOrd="1" destOrd="0" presId="urn:microsoft.com/office/officeart/2005/8/layout/hierarchy1"/>
    <dgm:cxn modelId="{D645E03C-4DB9-0D44-A002-D5F0D73294F7}" type="presParOf" srcId="{C5F08255-29E3-D142-8A40-584020376527}" destId="{8859A0FF-DEB7-8A4A-B10C-32CDD07B1BD8}" srcOrd="2" destOrd="0" presId="urn:microsoft.com/office/officeart/2005/8/layout/hierarchy1"/>
    <dgm:cxn modelId="{67CB36B8-E717-564E-89B6-B30FA9F80F54}" type="presParOf" srcId="{C5F08255-29E3-D142-8A40-584020376527}" destId="{C61E1777-3D56-8A4D-AF46-DE67301356FD}" srcOrd="3" destOrd="0" presId="urn:microsoft.com/office/officeart/2005/8/layout/hierarchy1"/>
    <dgm:cxn modelId="{16616A91-4615-6345-BE15-4A80F1DA54D9}" type="presParOf" srcId="{C61E1777-3D56-8A4D-AF46-DE67301356FD}" destId="{F5AB15A1-5936-814A-890D-B60658887467}" srcOrd="0" destOrd="0" presId="urn:microsoft.com/office/officeart/2005/8/layout/hierarchy1"/>
    <dgm:cxn modelId="{6DE44B5F-04E0-B34C-B50E-CE4AFB73BA84}" type="presParOf" srcId="{F5AB15A1-5936-814A-890D-B60658887467}" destId="{87C5C6C7-1238-7949-B2B2-B183D8A137C1}" srcOrd="0" destOrd="0" presId="urn:microsoft.com/office/officeart/2005/8/layout/hierarchy1"/>
    <dgm:cxn modelId="{6F6E68C7-6249-394D-9AEC-2545B5CDDAAE}" type="presParOf" srcId="{F5AB15A1-5936-814A-890D-B60658887467}" destId="{BEB9AFEC-B700-F047-9FC3-84B5FBBC3A92}" srcOrd="1" destOrd="0" presId="urn:microsoft.com/office/officeart/2005/8/layout/hierarchy1"/>
    <dgm:cxn modelId="{9097F9A8-5B02-334A-821F-7FCABB394766}" type="presParOf" srcId="{C61E1777-3D56-8A4D-AF46-DE67301356FD}" destId="{D4CE9297-A29F-8046-BFCD-0FE268F5DF1D}" srcOrd="1" destOrd="0" presId="urn:microsoft.com/office/officeart/2005/8/layout/hierarchy1"/>
    <dgm:cxn modelId="{77B84BD0-081E-FC4B-9EFD-44864E86F6F3}" type="presParOf" srcId="{D4CE9297-A29F-8046-BFCD-0FE268F5DF1D}" destId="{92E36A60-6E31-D544-9715-73492EB97B3F}" srcOrd="0" destOrd="0" presId="urn:microsoft.com/office/officeart/2005/8/layout/hierarchy1"/>
    <dgm:cxn modelId="{E539B66B-7C85-0543-A32A-721DFF3815A5}" type="presParOf" srcId="{D4CE9297-A29F-8046-BFCD-0FE268F5DF1D}" destId="{80E3FFEB-F335-CA4A-A250-74614BD761D3}" srcOrd="1" destOrd="0" presId="urn:microsoft.com/office/officeart/2005/8/layout/hierarchy1"/>
    <dgm:cxn modelId="{FA31C17B-72F2-374D-B3CE-958118923D4B}" type="presParOf" srcId="{80E3FFEB-F335-CA4A-A250-74614BD761D3}" destId="{DF155E89-24F4-C84E-A3AA-7C9F4417CA06}" srcOrd="0" destOrd="0" presId="urn:microsoft.com/office/officeart/2005/8/layout/hierarchy1"/>
    <dgm:cxn modelId="{32833EFD-037B-1E4E-AE35-0D8C7C7F8459}" type="presParOf" srcId="{DF155E89-24F4-C84E-A3AA-7C9F4417CA06}" destId="{4D224E90-2676-954C-AFBA-826B5AB6E9DB}" srcOrd="0" destOrd="0" presId="urn:microsoft.com/office/officeart/2005/8/layout/hierarchy1"/>
    <dgm:cxn modelId="{722767C3-E2F3-0940-8D80-EF4C80C2A3C2}" type="presParOf" srcId="{DF155E89-24F4-C84E-A3AA-7C9F4417CA06}" destId="{BD4FBC72-6EC9-BB4D-9A1F-DF30EE2BC756}" srcOrd="1" destOrd="0" presId="urn:microsoft.com/office/officeart/2005/8/layout/hierarchy1"/>
    <dgm:cxn modelId="{09E1F046-BA49-774E-9B5A-1D858C560642}" type="presParOf" srcId="{80E3FFEB-F335-CA4A-A250-74614BD761D3}" destId="{A5A7686F-779F-9B45-A44E-0D70ECD40877}" srcOrd="1" destOrd="0" presId="urn:microsoft.com/office/officeart/2005/8/layout/hierarchy1"/>
    <dgm:cxn modelId="{7F4C749D-606D-FD45-9EA8-A5557B5C56FF}" type="presParOf" srcId="{C5F08255-29E3-D142-8A40-584020376527}" destId="{268F42B8-DE5A-E742-8666-AB7A8565206F}" srcOrd="4" destOrd="0" presId="urn:microsoft.com/office/officeart/2005/8/layout/hierarchy1"/>
    <dgm:cxn modelId="{77BC6EDB-53B7-5A46-BA23-A687BE4B10AA}" type="presParOf" srcId="{C5F08255-29E3-D142-8A40-584020376527}" destId="{7BC0D6E0-2ABE-B84F-847F-0103FF6697C0}" srcOrd="5" destOrd="0" presId="urn:microsoft.com/office/officeart/2005/8/layout/hierarchy1"/>
    <dgm:cxn modelId="{C8E175DE-3597-7045-9F0A-046252442B03}" type="presParOf" srcId="{7BC0D6E0-2ABE-B84F-847F-0103FF6697C0}" destId="{F87A47C0-571A-AD46-BA4B-8CBFB615A3AA}" srcOrd="0" destOrd="0" presId="urn:microsoft.com/office/officeart/2005/8/layout/hierarchy1"/>
    <dgm:cxn modelId="{B8176206-2C28-5E44-B6AC-6672302379C4}" type="presParOf" srcId="{F87A47C0-571A-AD46-BA4B-8CBFB615A3AA}" destId="{BDFA981E-8BF2-CB4F-AA3A-8A2B11001400}" srcOrd="0" destOrd="0" presId="urn:microsoft.com/office/officeart/2005/8/layout/hierarchy1"/>
    <dgm:cxn modelId="{521E2ABA-A162-8041-B945-3035102F096C}" type="presParOf" srcId="{F87A47C0-571A-AD46-BA4B-8CBFB615A3AA}" destId="{33DD9440-A4CC-714E-8A8D-BF69F3249B6E}" srcOrd="1" destOrd="0" presId="urn:microsoft.com/office/officeart/2005/8/layout/hierarchy1"/>
    <dgm:cxn modelId="{E0BD83D2-8A77-EB41-9F4A-EF676BE2CF68}" type="presParOf" srcId="{7BC0D6E0-2ABE-B84F-847F-0103FF6697C0}" destId="{9118EBC0-A72D-774C-B034-4AD68D2C817B}" srcOrd="1" destOrd="0" presId="urn:microsoft.com/office/officeart/2005/8/layout/hierarchy1"/>
    <dgm:cxn modelId="{B7FE9EC6-BAB6-3945-91C1-A5B2B4186320}" type="presParOf" srcId="{9118EBC0-A72D-774C-B034-4AD68D2C817B}" destId="{49DD4BD6-5878-0745-B188-D2AA73A1977C}" srcOrd="0" destOrd="0" presId="urn:microsoft.com/office/officeart/2005/8/layout/hierarchy1"/>
    <dgm:cxn modelId="{AE067067-548A-6F42-9ACB-CB8BE38DC2BC}" type="presParOf" srcId="{9118EBC0-A72D-774C-B034-4AD68D2C817B}" destId="{2FC8C4BC-2DBD-8048-A19C-110F440F3B2B}" srcOrd="1" destOrd="0" presId="urn:microsoft.com/office/officeart/2005/8/layout/hierarchy1"/>
    <dgm:cxn modelId="{3C8BF8E0-0451-DD48-84D1-CA65C3C31BF2}" type="presParOf" srcId="{2FC8C4BC-2DBD-8048-A19C-110F440F3B2B}" destId="{B245C66B-86F8-C24A-A6A4-D84DBBB5FE70}" srcOrd="0" destOrd="0" presId="urn:microsoft.com/office/officeart/2005/8/layout/hierarchy1"/>
    <dgm:cxn modelId="{EFA5B8E6-355C-FD49-A275-C7613F703A38}" type="presParOf" srcId="{B245C66B-86F8-C24A-A6A4-D84DBBB5FE70}" destId="{F7B29963-473A-D048-89DB-B2E0BBD303A3}" srcOrd="0" destOrd="0" presId="urn:microsoft.com/office/officeart/2005/8/layout/hierarchy1"/>
    <dgm:cxn modelId="{E275388C-2DE0-3B43-B912-FCF8B1FF5181}" type="presParOf" srcId="{B245C66B-86F8-C24A-A6A4-D84DBBB5FE70}" destId="{B26466EE-3BEC-F448-8140-FD016B5D4638}" srcOrd="1" destOrd="0" presId="urn:microsoft.com/office/officeart/2005/8/layout/hierarchy1"/>
    <dgm:cxn modelId="{7E8389A6-3F99-274E-A859-00FD0CB80F6D}" type="presParOf" srcId="{2FC8C4BC-2DBD-8048-A19C-110F440F3B2B}" destId="{1D518F68-F731-0742-B87B-4C0B7E9B0FEC}" srcOrd="1" destOrd="0" presId="urn:microsoft.com/office/officeart/2005/8/layout/hierarchy1"/>
    <dgm:cxn modelId="{E6053A78-B099-2944-9DD9-03C56F53DCF9}" type="presParOf" srcId="{DE18DC65-A145-8143-801E-2A0A2146F8CA}" destId="{3B25F9CF-6DBB-034A-87EF-01397D9C53A9}" srcOrd="4" destOrd="0" presId="urn:microsoft.com/office/officeart/2005/8/layout/hierarchy1"/>
    <dgm:cxn modelId="{E80B2C53-759A-514A-9C58-42A78FDC2B9B}" type="presParOf" srcId="{DE18DC65-A145-8143-801E-2A0A2146F8CA}" destId="{58E41613-9847-F14F-B094-1D13C8631541}" srcOrd="5" destOrd="0" presId="urn:microsoft.com/office/officeart/2005/8/layout/hierarchy1"/>
    <dgm:cxn modelId="{0554E222-D7B4-4B49-B0EB-80B6536573D0}" type="presParOf" srcId="{58E41613-9847-F14F-B094-1D13C8631541}" destId="{13F68829-D15F-2F46-9DB7-244E32618914}" srcOrd="0" destOrd="0" presId="urn:microsoft.com/office/officeart/2005/8/layout/hierarchy1"/>
    <dgm:cxn modelId="{ABB7AE1F-3CB6-D44A-86D5-33C0DA65EAC3}" type="presParOf" srcId="{13F68829-D15F-2F46-9DB7-244E32618914}" destId="{E7CD55A7-2B3C-D64D-9B2E-1BF6C9454592}" srcOrd="0" destOrd="0" presId="urn:microsoft.com/office/officeart/2005/8/layout/hierarchy1"/>
    <dgm:cxn modelId="{5389DD16-F1A1-5143-A4A1-04F8C376F80E}" type="presParOf" srcId="{13F68829-D15F-2F46-9DB7-244E32618914}" destId="{2D459F40-DB81-8648-893F-845699ECDC75}" srcOrd="1" destOrd="0" presId="urn:microsoft.com/office/officeart/2005/8/layout/hierarchy1"/>
    <dgm:cxn modelId="{64DA5275-7539-074C-88FF-919015C40372}" type="presParOf" srcId="{58E41613-9847-F14F-B094-1D13C8631541}" destId="{A07EF3F3-3203-9442-B4D2-A7151A5F0D36}" srcOrd="1" destOrd="0" presId="urn:microsoft.com/office/officeart/2005/8/layout/hierarchy1"/>
    <dgm:cxn modelId="{0A6AA1A7-32A1-C645-9A3C-380AA3971023}" type="presParOf" srcId="{A1DEF3D5-717E-3849-B434-51C2F4D0AD5C}" destId="{62CBCDAA-5311-AA41-BAD5-BC6F3398FD5A}" srcOrd="1" destOrd="0" presId="urn:microsoft.com/office/officeart/2005/8/layout/hierarchy1"/>
    <dgm:cxn modelId="{B154D610-92E0-AC4A-91D6-C1B8500D0FEB}" type="presParOf" srcId="{62CBCDAA-5311-AA41-BAD5-BC6F3398FD5A}" destId="{B54C41C3-0CB0-3F4A-B6C9-6371885BB3C8}" srcOrd="0" destOrd="0" presId="urn:microsoft.com/office/officeart/2005/8/layout/hierarchy1"/>
    <dgm:cxn modelId="{B3A698FB-414F-3848-AD0B-7345ABE98FD6}" type="presParOf" srcId="{B54C41C3-0CB0-3F4A-B6C9-6371885BB3C8}" destId="{86B35827-EEE3-4249-97E9-1DAE1A305CF6}" srcOrd="0" destOrd="0" presId="urn:microsoft.com/office/officeart/2005/8/layout/hierarchy1"/>
    <dgm:cxn modelId="{3FDFE0D6-FAFA-384D-8566-C42FABB8F868}" type="presParOf" srcId="{B54C41C3-0CB0-3F4A-B6C9-6371885BB3C8}" destId="{82EFE9F0-1DF0-984A-A69F-36D810290E1D}" srcOrd="1" destOrd="0" presId="urn:microsoft.com/office/officeart/2005/8/layout/hierarchy1"/>
    <dgm:cxn modelId="{8E104F6F-9445-2546-86ED-98E94A283994}" type="presParOf" srcId="{62CBCDAA-5311-AA41-BAD5-BC6F3398FD5A}" destId="{4AC2DEE2-C52F-A040-B153-7F9327333A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5F9CF-6DBB-034A-87EF-01397D9C53A9}">
      <dsp:nvSpPr>
        <dsp:cNvPr id="0" name=""/>
        <dsp:cNvSpPr/>
      </dsp:nvSpPr>
      <dsp:spPr>
        <a:xfrm>
          <a:off x="5287346" y="1302444"/>
          <a:ext cx="2763221" cy="242648"/>
        </a:xfrm>
        <a:custGeom>
          <a:avLst/>
          <a:gdLst/>
          <a:ahLst/>
          <a:cxnLst/>
          <a:rect l="0" t="0" r="0" b="0"/>
          <a:pathLst>
            <a:path>
              <a:moveTo>
                <a:pt x="0" y="0"/>
              </a:moveTo>
              <a:lnTo>
                <a:pt x="0" y="165357"/>
              </a:lnTo>
              <a:lnTo>
                <a:pt x="2763221" y="165357"/>
              </a:lnTo>
              <a:lnTo>
                <a:pt x="2763221"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D4BD6-5878-0745-B188-D2AA73A1977C}">
      <dsp:nvSpPr>
        <dsp:cNvPr id="0" name=""/>
        <dsp:cNvSpPr/>
      </dsp:nvSpPr>
      <dsp:spPr>
        <a:xfrm>
          <a:off x="7837550"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8F42B8-DE5A-E742-8666-AB7A8565206F}">
      <dsp:nvSpPr>
        <dsp:cNvPr id="0" name=""/>
        <dsp:cNvSpPr/>
      </dsp:nvSpPr>
      <dsp:spPr>
        <a:xfrm>
          <a:off x="6677658" y="2074885"/>
          <a:ext cx="1205611" cy="242648"/>
        </a:xfrm>
        <a:custGeom>
          <a:avLst/>
          <a:gdLst/>
          <a:ahLst/>
          <a:cxnLst/>
          <a:rect l="0" t="0" r="0" b="0"/>
          <a:pathLst>
            <a:path>
              <a:moveTo>
                <a:pt x="0" y="0"/>
              </a:moveTo>
              <a:lnTo>
                <a:pt x="0" y="165357"/>
              </a:lnTo>
              <a:lnTo>
                <a:pt x="1205611" y="165357"/>
              </a:lnTo>
              <a:lnTo>
                <a:pt x="1205611"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E36A60-6E31-D544-9715-73492EB97B3F}">
      <dsp:nvSpPr>
        <dsp:cNvPr id="0" name=""/>
        <dsp:cNvSpPr/>
      </dsp:nvSpPr>
      <dsp:spPr>
        <a:xfrm>
          <a:off x="6549211"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9A0FF-DEB7-8A4A-B10C-32CDD07B1BD8}">
      <dsp:nvSpPr>
        <dsp:cNvPr id="0" name=""/>
        <dsp:cNvSpPr/>
      </dsp:nvSpPr>
      <dsp:spPr>
        <a:xfrm>
          <a:off x="6549211" y="2074885"/>
          <a:ext cx="91440" cy="242648"/>
        </a:xfrm>
        <a:custGeom>
          <a:avLst/>
          <a:gdLst/>
          <a:ahLst/>
          <a:cxnLst/>
          <a:rect l="0" t="0" r="0" b="0"/>
          <a:pathLst>
            <a:path>
              <a:moveTo>
                <a:pt x="128447" y="0"/>
              </a:moveTo>
              <a:lnTo>
                <a:pt x="128447" y="165357"/>
              </a:lnTo>
              <a:lnTo>
                <a:pt x="45720" y="165357"/>
              </a:ln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C4519-0194-7744-97F4-F0583916A526}">
      <dsp:nvSpPr>
        <dsp:cNvPr id="0" name=""/>
        <dsp:cNvSpPr/>
      </dsp:nvSpPr>
      <dsp:spPr>
        <a:xfrm>
          <a:off x="5436543"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9BD83F-8689-0D49-AD9A-C2BC9F50F70D}">
      <dsp:nvSpPr>
        <dsp:cNvPr id="0" name=""/>
        <dsp:cNvSpPr/>
      </dsp:nvSpPr>
      <dsp:spPr>
        <a:xfrm>
          <a:off x="5482263" y="2074885"/>
          <a:ext cx="1195395" cy="242648"/>
        </a:xfrm>
        <a:custGeom>
          <a:avLst/>
          <a:gdLst/>
          <a:ahLst/>
          <a:cxnLst/>
          <a:rect l="0" t="0" r="0" b="0"/>
          <a:pathLst>
            <a:path>
              <a:moveTo>
                <a:pt x="1195395" y="0"/>
              </a:moveTo>
              <a:lnTo>
                <a:pt x="1195395" y="165357"/>
              </a:lnTo>
              <a:lnTo>
                <a:pt x="0" y="165357"/>
              </a:lnTo>
              <a:lnTo>
                <a:pt x="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F7E37-B590-D548-A47D-8BC9CF5E3E14}">
      <dsp:nvSpPr>
        <dsp:cNvPr id="0" name=""/>
        <dsp:cNvSpPr/>
      </dsp:nvSpPr>
      <dsp:spPr>
        <a:xfrm>
          <a:off x="5287346" y="1302444"/>
          <a:ext cx="1390312" cy="242648"/>
        </a:xfrm>
        <a:custGeom>
          <a:avLst/>
          <a:gdLst/>
          <a:ahLst/>
          <a:cxnLst/>
          <a:rect l="0" t="0" r="0" b="0"/>
          <a:pathLst>
            <a:path>
              <a:moveTo>
                <a:pt x="0" y="0"/>
              </a:moveTo>
              <a:lnTo>
                <a:pt x="0" y="165357"/>
              </a:lnTo>
              <a:lnTo>
                <a:pt x="1390312" y="165357"/>
              </a:lnTo>
              <a:lnTo>
                <a:pt x="1390312"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C8226-7B6D-B146-B975-8F94E3612221}">
      <dsp:nvSpPr>
        <dsp:cNvPr id="0" name=""/>
        <dsp:cNvSpPr/>
      </dsp:nvSpPr>
      <dsp:spPr>
        <a:xfrm>
          <a:off x="4370347"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63D51-8DED-F142-9C7F-E1B348CC8CA9}">
      <dsp:nvSpPr>
        <dsp:cNvPr id="0" name=""/>
        <dsp:cNvSpPr/>
      </dsp:nvSpPr>
      <dsp:spPr>
        <a:xfrm>
          <a:off x="2877309" y="2074885"/>
          <a:ext cx="1538757" cy="242648"/>
        </a:xfrm>
        <a:custGeom>
          <a:avLst/>
          <a:gdLst/>
          <a:ahLst/>
          <a:cxnLst/>
          <a:rect l="0" t="0" r="0" b="0"/>
          <a:pathLst>
            <a:path>
              <a:moveTo>
                <a:pt x="0" y="0"/>
              </a:moveTo>
              <a:lnTo>
                <a:pt x="0" y="165357"/>
              </a:lnTo>
              <a:lnTo>
                <a:pt x="1538757" y="165357"/>
              </a:lnTo>
              <a:lnTo>
                <a:pt x="1538757"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C1DEC1-60A4-BE4A-8904-D421E140FE42}">
      <dsp:nvSpPr>
        <dsp:cNvPr id="0" name=""/>
        <dsp:cNvSpPr/>
      </dsp:nvSpPr>
      <dsp:spPr>
        <a:xfrm>
          <a:off x="3350622"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E0828-44D0-EC47-9A2E-5E8D27131471}">
      <dsp:nvSpPr>
        <dsp:cNvPr id="0" name=""/>
        <dsp:cNvSpPr/>
      </dsp:nvSpPr>
      <dsp:spPr>
        <a:xfrm>
          <a:off x="2877309" y="2074885"/>
          <a:ext cx="519033" cy="242648"/>
        </a:xfrm>
        <a:custGeom>
          <a:avLst/>
          <a:gdLst/>
          <a:ahLst/>
          <a:cxnLst/>
          <a:rect l="0" t="0" r="0" b="0"/>
          <a:pathLst>
            <a:path>
              <a:moveTo>
                <a:pt x="0" y="0"/>
              </a:moveTo>
              <a:lnTo>
                <a:pt x="0" y="165357"/>
              </a:lnTo>
              <a:lnTo>
                <a:pt x="519033" y="165357"/>
              </a:lnTo>
              <a:lnTo>
                <a:pt x="519033"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BE665-0928-494C-ADBF-67BF262627FC}">
      <dsp:nvSpPr>
        <dsp:cNvPr id="0" name=""/>
        <dsp:cNvSpPr/>
      </dsp:nvSpPr>
      <dsp:spPr>
        <a:xfrm>
          <a:off x="2330897" y="2847327"/>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6A2DC-EB9A-6846-9EFB-D971B9D7A930}">
      <dsp:nvSpPr>
        <dsp:cNvPr id="0" name=""/>
        <dsp:cNvSpPr/>
      </dsp:nvSpPr>
      <dsp:spPr>
        <a:xfrm>
          <a:off x="2376617" y="2074885"/>
          <a:ext cx="500691" cy="242648"/>
        </a:xfrm>
        <a:custGeom>
          <a:avLst/>
          <a:gdLst/>
          <a:ahLst/>
          <a:cxnLst/>
          <a:rect l="0" t="0" r="0" b="0"/>
          <a:pathLst>
            <a:path>
              <a:moveTo>
                <a:pt x="500691" y="0"/>
              </a:moveTo>
              <a:lnTo>
                <a:pt x="500691" y="165357"/>
              </a:lnTo>
              <a:lnTo>
                <a:pt x="0" y="165357"/>
              </a:lnTo>
              <a:lnTo>
                <a:pt x="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32D9D-44A3-4746-A757-1B05779A397C}">
      <dsp:nvSpPr>
        <dsp:cNvPr id="0" name=""/>
        <dsp:cNvSpPr/>
      </dsp:nvSpPr>
      <dsp:spPr>
        <a:xfrm>
          <a:off x="1466173" y="3472364"/>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519CF-2B36-DD4D-ABC3-E197E343D1FA}">
      <dsp:nvSpPr>
        <dsp:cNvPr id="0" name=""/>
        <dsp:cNvSpPr/>
      </dsp:nvSpPr>
      <dsp:spPr>
        <a:xfrm>
          <a:off x="1013250" y="2847327"/>
          <a:ext cx="498642" cy="242648"/>
        </a:xfrm>
        <a:custGeom>
          <a:avLst/>
          <a:gdLst/>
          <a:ahLst/>
          <a:cxnLst/>
          <a:rect l="0" t="0" r="0" b="0"/>
          <a:pathLst>
            <a:path>
              <a:moveTo>
                <a:pt x="0" y="0"/>
              </a:moveTo>
              <a:lnTo>
                <a:pt x="0" y="165357"/>
              </a:lnTo>
              <a:lnTo>
                <a:pt x="498642" y="165357"/>
              </a:lnTo>
              <a:lnTo>
                <a:pt x="498642"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5BFED-AD0B-3044-9492-CFAC51B3B768}">
      <dsp:nvSpPr>
        <dsp:cNvPr id="0" name=""/>
        <dsp:cNvSpPr/>
      </dsp:nvSpPr>
      <dsp:spPr>
        <a:xfrm>
          <a:off x="513707" y="3461932"/>
          <a:ext cx="91440" cy="242648"/>
        </a:xfrm>
        <a:custGeom>
          <a:avLst/>
          <a:gdLst/>
          <a:ahLst/>
          <a:cxnLst/>
          <a:rect l="0" t="0" r="0" b="0"/>
          <a:pathLst>
            <a:path>
              <a:moveTo>
                <a:pt x="45720" y="0"/>
              </a:moveTo>
              <a:lnTo>
                <a:pt x="4572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D3943-E2C5-A240-812E-BAF0407E5185}">
      <dsp:nvSpPr>
        <dsp:cNvPr id="0" name=""/>
        <dsp:cNvSpPr/>
      </dsp:nvSpPr>
      <dsp:spPr>
        <a:xfrm>
          <a:off x="559427" y="2847327"/>
          <a:ext cx="453823" cy="242648"/>
        </a:xfrm>
        <a:custGeom>
          <a:avLst/>
          <a:gdLst/>
          <a:ahLst/>
          <a:cxnLst/>
          <a:rect l="0" t="0" r="0" b="0"/>
          <a:pathLst>
            <a:path>
              <a:moveTo>
                <a:pt x="453823" y="0"/>
              </a:moveTo>
              <a:lnTo>
                <a:pt x="453823" y="165357"/>
              </a:lnTo>
              <a:lnTo>
                <a:pt x="0" y="165357"/>
              </a:lnTo>
              <a:lnTo>
                <a:pt x="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8ECAF-E22F-6840-8F79-BB6AE554292A}">
      <dsp:nvSpPr>
        <dsp:cNvPr id="0" name=""/>
        <dsp:cNvSpPr/>
      </dsp:nvSpPr>
      <dsp:spPr>
        <a:xfrm>
          <a:off x="1013250" y="2074885"/>
          <a:ext cx="1864059" cy="242648"/>
        </a:xfrm>
        <a:custGeom>
          <a:avLst/>
          <a:gdLst/>
          <a:ahLst/>
          <a:cxnLst/>
          <a:rect l="0" t="0" r="0" b="0"/>
          <a:pathLst>
            <a:path>
              <a:moveTo>
                <a:pt x="1864059" y="0"/>
              </a:moveTo>
              <a:lnTo>
                <a:pt x="1864059" y="165357"/>
              </a:lnTo>
              <a:lnTo>
                <a:pt x="0" y="165357"/>
              </a:lnTo>
              <a:lnTo>
                <a:pt x="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8C27B-4723-4A48-8154-C44C2A251146}">
      <dsp:nvSpPr>
        <dsp:cNvPr id="0" name=""/>
        <dsp:cNvSpPr/>
      </dsp:nvSpPr>
      <dsp:spPr>
        <a:xfrm>
          <a:off x="2877309" y="1302444"/>
          <a:ext cx="2410036" cy="242648"/>
        </a:xfrm>
        <a:custGeom>
          <a:avLst/>
          <a:gdLst/>
          <a:ahLst/>
          <a:cxnLst/>
          <a:rect l="0" t="0" r="0" b="0"/>
          <a:pathLst>
            <a:path>
              <a:moveTo>
                <a:pt x="2410036" y="0"/>
              </a:moveTo>
              <a:lnTo>
                <a:pt x="2410036" y="165357"/>
              </a:lnTo>
              <a:lnTo>
                <a:pt x="0" y="165357"/>
              </a:lnTo>
              <a:lnTo>
                <a:pt x="0" y="242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A25220-3850-6C47-983E-154D7360B90B}">
      <dsp:nvSpPr>
        <dsp:cNvPr id="0" name=""/>
        <dsp:cNvSpPr/>
      </dsp:nvSpPr>
      <dsp:spPr>
        <a:xfrm>
          <a:off x="5241626" y="530002"/>
          <a:ext cx="91440" cy="242648"/>
        </a:xfrm>
        <a:custGeom>
          <a:avLst/>
          <a:gdLst/>
          <a:ahLst/>
          <a:cxnLst/>
          <a:rect l="0" t="0" r="0" b="0"/>
          <a:pathLst>
            <a:path>
              <a:moveTo>
                <a:pt x="45720" y="0"/>
              </a:moveTo>
              <a:lnTo>
                <a:pt x="45720" y="2426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23FCC-88C9-BB46-9F74-790C822B2140}">
      <dsp:nvSpPr>
        <dsp:cNvPr id="0" name=""/>
        <dsp:cNvSpPr/>
      </dsp:nvSpPr>
      <dsp:spPr>
        <a:xfrm>
          <a:off x="4870186" y="209"/>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9BAB2-EA86-0D44-A266-7BA91A5812D6}">
      <dsp:nvSpPr>
        <dsp:cNvPr id="0" name=""/>
        <dsp:cNvSpPr/>
      </dsp:nvSpPr>
      <dsp:spPr>
        <a:xfrm>
          <a:off x="4962888" y="88276"/>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MPSA</a:t>
          </a:r>
        </a:p>
      </dsp:txBody>
      <dsp:txXfrm>
        <a:off x="4978405" y="103793"/>
        <a:ext cx="803286" cy="498759"/>
      </dsp:txXfrm>
    </dsp:sp>
    <dsp:sp modelId="{93D0A7D2-FCA8-1342-BB05-F4CB8ECA1774}">
      <dsp:nvSpPr>
        <dsp:cNvPr id="0" name=""/>
        <dsp:cNvSpPr/>
      </dsp:nvSpPr>
      <dsp:spPr>
        <a:xfrm>
          <a:off x="4870186" y="772651"/>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E7C99-387F-744E-AA2E-3F71C9B51EE3}">
      <dsp:nvSpPr>
        <dsp:cNvPr id="0" name=""/>
        <dsp:cNvSpPr/>
      </dsp:nvSpPr>
      <dsp:spPr>
        <a:xfrm>
          <a:off x="4962888" y="860718"/>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Executive Director (Accounting Officer)</a:t>
          </a:r>
        </a:p>
      </dsp:txBody>
      <dsp:txXfrm>
        <a:off x="4978405" y="876235"/>
        <a:ext cx="803286" cy="498759"/>
      </dsp:txXfrm>
    </dsp:sp>
    <dsp:sp modelId="{F840CEEA-E471-5A47-8192-2B6505459D32}">
      <dsp:nvSpPr>
        <dsp:cNvPr id="0" name=""/>
        <dsp:cNvSpPr/>
      </dsp:nvSpPr>
      <dsp:spPr>
        <a:xfrm>
          <a:off x="2460149" y="1545092"/>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3BB691-8DD2-E442-ACEB-C7D50A3B77A1}">
      <dsp:nvSpPr>
        <dsp:cNvPr id="0" name=""/>
        <dsp:cNvSpPr/>
      </dsp:nvSpPr>
      <dsp:spPr>
        <a:xfrm>
          <a:off x="2552851" y="1633159"/>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a:t>Programme 1: Administration</a:t>
          </a:r>
        </a:p>
      </dsp:txBody>
      <dsp:txXfrm>
        <a:off x="2568368" y="1648676"/>
        <a:ext cx="803286" cy="498759"/>
      </dsp:txXfrm>
    </dsp:sp>
    <dsp:sp modelId="{4346BFE2-BA02-5342-A394-0009F5DA6CB9}">
      <dsp:nvSpPr>
        <dsp:cNvPr id="0" name=""/>
        <dsp:cNvSpPr/>
      </dsp:nvSpPr>
      <dsp:spPr>
        <a:xfrm>
          <a:off x="596090"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24BA7-1C5B-9F46-9F1B-035736AF3841}">
      <dsp:nvSpPr>
        <dsp:cNvPr id="0" name=""/>
        <dsp:cNvSpPr/>
      </dsp:nvSpPr>
      <dsp:spPr>
        <a:xfrm>
          <a:off x="688792"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Office of the CFO </a:t>
          </a:r>
        </a:p>
        <a:p>
          <a:pPr lvl="0" algn="ctr" defTabSz="355600">
            <a:lnSpc>
              <a:spcPct val="90000"/>
            </a:lnSpc>
            <a:spcBef>
              <a:spcPct val="0"/>
            </a:spcBef>
            <a:spcAft>
              <a:spcPct val="35000"/>
            </a:spcAft>
          </a:pPr>
          <a:r>
            <a:rPr lang="en-GB" sz="800" kern="1200"/>
            <a:t>(1-D)</a:t>
          </a:r>
        </a:p>
      </dsp:txBody>
      <dsp:txXfrm>
        <a:off x="704309" y="2421118"/>
        <a:ext cx="803286" cy="498759"/>
      </dsp:txXfrm>
    </dsp:sp>
    <dsp:sp modelId="{892FFC92-15D4-2C45-BB62-6F3519F0C43A}">
      <dsp:nvSpPr>
        <dsp:cNvPr id="0" name=""/>
        <dsp:cNvSpPr/>
      </dsp:nvSpPr>
      <dsp:spPr>
        <a:xfrm>
          <a:off x="242281" y="3089975"/>
          <a:ext cx="634291" cy="3719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8A1FE-D6C6-0141-82AD-67F5A94C5027}">
      <dsp:nvSpPr>
        <dsp:cNvPr id="0" name=""/>
        <dsp:cNvSpPr/>
      </dsp:nvSpPr>
      <dsp:spPr>
        <a:xfrm>
          <a:off x="334983" y="3178042"/>
          <a:ext cx="634291" cy="3719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Finance (3)</a:t>
          </a:r>
        </a:p>
      </dsp:txBody>
      <dsp:txXfrm>
        <a:off x="345877" y="3188936"/>
        <a:ext cx="612503" cy="350169"/>
      </dsp:txXfrm>
    </dsp:sp>
    <dsp:sp modelId="{4D9F74AC-DFAC-C342-A611-6AEEFD4575D3}">
      <dsp:nvSpPr>
        <dsp:cNvPr id="0" name=""/>
        <dsp:cNvSpPr/>
      </dsp:nvSpPr>
      <dsp:spPr>
        <a:xfrm>
          <a:off x="151202" y="3704580"/>
          <a:ext cx="816449" cy="1215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0E222-C409-E146-B22C-06149CD9C0FA}">
      <dsp:nvSpPr>
        <dsp:cNvPr id="0" name=""/>
        <dsp:cNvSpPr/>
      </dsp:nvSpPr>
      <dsp:spPr>
        <a:xfrm>
          <a:off x="243904" y="3792648"/>
          <a:ext cx="816449" cy="12150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DD, 2 x Clerk</a:t>
          </a:r>
        </a:p>
      </dsp:txBody>
      <dsp:txXfrm>
        <a:off x="247463" y="3796207"/>
        <a:ext cx="809331" cy="114390"/>
      </dsp:txXfrm>
    </dsp:sp>
    <dsp:sp modelId="{3232829D-EA6C-C041-93FF-9A9E35639279}">
      <dsp:nvSpPr>
        <dsp:cNvPr id="0" name=""/>
        <dsp:cNvSpPr/>
      </dsp:nvSpPr>
      <dsp:spPr>
        <a:xfrm>
          <a:off x="1128034" y="3089975"/>
          <a:ext cx="767716" cy="3823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BE49B-9F83-884A-AF5F-B7AD3FFFB9E3}">
      <dsp:nvSpPr>
        <dsp:cNvPr id="0" name=""/>
        <dsp:cNvSpPr/>
      </dsp:nvSpPr>
      <dsp:spPr>
        <a:xfrm>
          <a:off x="1220737" y="3178042"/>
          <a:ext cx="767716" cy="382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SCM (2)</a:t>
          </a:r>
        </a:p>
      </dsp:txBody>
      <dsp:txXfrm>
        <a:off x="1231937" y="3189242"/>
        <a:ext cx="745316" cy="359988"/>
      </dsp:txXfrm>
    </dsp:sp>
    <dsp:sp modelId="{26487F70-D435-794C-94B9-DD29574E0FC4}">
      <dsp:nvSpPr>
        <dsp:cNvPr id="0" name=""/>
        <dsp:cNvSpPr/>
      </dsp:nvSpPr>
      <dsp:spPr>
        <a:xfrm>
          <a:off x="1153056" y="3715012"/>
          <a:ext cx="717673" cy="130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9E51B-9050-F347-8A77-546501EA8304}">
      <dsp:nvSpPr>
        <dsp:cNvPr id="0" name=""/>
        <dsp:cNvSpPr/>
      </dsp:nvSpPr>
      <dsp:spPr>
        <a:xfrm>
          <a:off x="1245758" y="3803079"/>
          <a:ext cx="717673" cy="130535"/>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DD, Clerk</a:t>
          </a:r>
        </a:p>
      </dsp:txBody>
      <dsp:txXfrm>
        <a:off x="1249581" y="3806902"/>
        <a:ext cx="710027" cy="122889"/>
      </dsp:txXfrm>
    </dsp:sp>
    <dsp:sp modelId="{3E4E5BDC-5959-1F4E-9736-FA385C412A3C}">
      <dsp:nvSpPr>
        <dsp:cNvPr id="0" name=""/>
        <dsp:cNvSpPr/>
      </dsp:nvSpPr>
      <dsp:spPr>
        <a:xfrm>
          <a:off x="1959457"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7C33D9-2C24-1C49-8311-4B2FA3C6C525}">
      <dsp:nvSpPr>
        <dsp:cNvPr id="0" name=""/>
        <dsp:cNvSpPr/>
      </dsp:nvSpPr>
      <dsp:spPr>
        <a:xfrm>
          <a:off x="2052159"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Executive Support (2)</a:t>
          </a:r>
        </a:p>
      </dsp:txBody>
      <dsp:txXfrm>
        <a:off x="2067676" y="2421118"/>
        <a:ext cx="803286" cy="498759"/>
      </dsp:txXfrm>
    </dsp:sp>
    <dsp:sp modelId="{C5447FBE-D8D8-A443-845B-333F12F46FC8}">
      <dsp:nvSpPr>
        <dsp:cNvPr id="0" name=""/>
        <dsp:cNvSpPr/>
      </dsp:nvSpPr>
      <dsp:spPr>
        <a:xfrm>
          <a:off x="2071861" y="3089975"/>
          <a:ext cx="609512" cy="4227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A986F-DC19-C54D-932A-E2309FFA7E05}">
      <dsp:nvSpPr>
        <dsp:cNvPr id="0" name=""/>
        <dsp:cNvSpPr/>
      </dsp:nvSpPr>
      <dsp:spPr>
        <a:xfrm>
          <a:off x="2164563" y="3178042"/>
          <a:ext cx="609512" cy="422790"/>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DD, PA, Reception-</a:t>
          </a:r>
          <a:r>
            <a:rPr lang="en-GB" sz="800" kern="1200" err="1"/>
            <a:t>ist</a:t>
          </a:r>
          <a:endParaRPr lang="en-GB" sz="800" kern="1200"/>
        </a:p>
      </dsp:txBody>
      <dsp:txXfrm>
        <a:off x="2176946" y="3190425"/>
        <a:ext cx="584746" cy="398024"/>
      </dsp:txXfrm>
    </dsp:sp>
    <dsp:sp modelId="{14494BF5-60CF-3A46-AFD2-C272CA0C2041}">
      <dsp:nvSpPr>
        <dsp:cNvPr id="0" name=""/>
        <dsp:cNvSpPr/>
      </dsp:nvSpPr>
      <dsp:spPr>
        <a:xfrm>
          <a:off x="2979182"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67853-3C0B-E042-863E-D645D62A2659}">
      <dsp:nvSpPr>
        <dsp:cNvPr id="0" name=""/>
        <dsp:cNvSpPr/>
      </dsp:nvSpPr>
      <dsp:spPr>
        <a:xfrm>
          <a:off x="3071884"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Corporate Services (8)</a:t>
          </a:r>
        </a:p>
      </dsp:txBody>
      <dsp:txXfrm>
        <a:off x="3087401" y="2421118"/>
        <a:ext cx="803286" cy="498759"/>
      </dsp:txXfrm>
    </dsp:sp>
    <dsp:sp modelId="{5AD4F6C6-FEDD-7740-87F6-026AB6562D6F}">
      <dsp:nvSpPr>
        <dsp:cNvPr id="0" name=""/>
        <dsp:cNvSpPr/>
      </dsp:nvSpPr>
      <dsp:spPr>
        <a:xfrm>
          <a:off x="3045827" y="3089975"/>
          <a:ext cx="701029" cy="4893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F5E2D-6CEA-8141-9A88-72A650591856}">
      <dsp:nvSpPr>
        <dsp:cNvPr id="0" name=""/>
        <dsp:cNvSpPr/>
      </dsp:nvSpPr>
      <dsp:spPr>
        <a:xfrm>
          <a:off x="3138530" y="3178042"/>
          <a:ext cx="701029" cy="489343"/>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DD, Officer, Clerk,  2 x Cleaning, 3 x Security</a:t>
          </a:r>
        </a:p>
      </dsp:txBody>
      <dsp:txXfrm>
        <a:off x="3152862" y="3192374"/>
        <a:ext cx="672365" cy="460679"/>
      </dsp:txXfrm>
    </dsp:sp>
    <dsp:sp modelId="{C8CF42E2-F23D-D049-8A3D-F5EC7FAE7FBF}">
      <dsp:nvSpPr>
        <dsp:cNvPr id="0" name=""/>
        <dsp:cNvSpPr/>
      </dsp:nvSpPr>
      <dsp:spPr>
        <a:xfrm>
          <a:off x="3998907"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AE224-1D90-C64F-AA32-CBB3335E2D01}">
      <dsp:nvSpPr>
        <dsp:cNvPr id="0" name=""/>
        <dsp:cNvSpPr/>
      </dsp:nvSpPr>
      <dsp:spPr>
        <a:xfrm>
          <a:off x="4091609"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CIO (1)</a:t>
          </a:r>
        </a:p>
      </dsp:txBody>
      <dsp:txXfrm>
        <a:off x="4107126" y="2421118"/>
        <a:ext cx="803286" cy="498759"/>
      </dsp:txXfrm>
    </dsp:sp>
    <dsp:sp modelId="{96E2D024-0663-EC48-AB5A-BF0C919C85EA}">
      <dsp:nvSpPr>
        <dsp:cNvPr id="0" name=""/>
        <dsp:cNvSpPr/>
      </dsp:nvSpPr>
      <dsp:spPr>
        <a:xfrm>
          <a:off x="4215104" y="3089975"/>
          <a:ext cx="401925" cy="1524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3742B-5662-CA40-A542-4601C908406F}">
      <dsp:nvSpPr>
        <dsp:cNvPr id="0" name=""/>
        <dsp:cNvSpPr/>
      </dsp:nvSpPr>
      <dsp:spPr>
        <a:xfrm>
          <a:off x="4307806" y="3178042"/>
          <a:ext cx="401925" cy="152474"/>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DD</a:t>
          </a:r>
        </a:p>
      </dsp:txBody>
      <dsp:txXfrm>
        <a:off x="4312272" y="3182508"/>
        <a:ext cx="392993" cy="143542"/>
      </dsp:txXfrm>
    </dsp:sp>
    <dsp:sp modelId="{523A8DB2-B20D-B241-898E-7C4729545AA8}">
      <dsp:nvSpPr>
        <dsp:cNvPr id="0" name=""/>
        <dsp:cNvSpPr/>
      </dsp:nvSpPr>
      <dsp:spPr>
        <a:xfrm>
          <a:off x="6260498" y="1545092"/>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769CD-2690-B24E-A42B-056814B5519E}">
      <dsp:nvSpPr>
        <dsp:cNvPr id="0" name=""/>
        <dsp:cNvSpPr/>
      </dsp:nvSpPr>
      <dsp:spPr>
        <a:xfrm>
          <a:off x="6353200" y="1633159"/>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a:t>Programme 2: Public Sector Innovation</a:t>
          </a:r>
        </a:p>
      </dsp:txBody>
      <dsp:txXfrm>
        <a:off x="6368717" y="1648676"/>
        <a:ext cx="803286" cy="498759"/>
      </dsp:txXfrm>
    </dsp:sp>
    <dsp:sp modelId="{6E6ADE07-4339-0F4E-ADAC-28A922B0B4D1}">
      <dsp:nvSpPr>
        <dsp:cNvPr id="0" name=""/>
        <dsp:cNvSpPr/>
      </dsp:nvSpPr>
      <dsp:spPr>
        <a:xfrm>
          <a:off x="5065103"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F12DF-6EE5-8F4E-B472-1CEB1C89BA17}">
      <dsp:nvSpPr>
        <dsp:cNvPr id="0" name=""/>
        <dsp:cNvSpPr/>
      </dsp:nvSpPr>
      <dsp:spPr>
        <a:xfrm>
          <a:off x="5157805"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Research and Development (4)</a:t>
          </a:r>
        </a:p>
      </dsp:txBody>
      <dsp:txXfrm>
        <a:off x="5173322" y="2421118"/>
        <a:ext cx="803286" cy="498759"/>
      </dsp:txXfrm>
    </dsp:sp>
    <dsp:sp modelId="{1922CD06-32CB-0D4B-A317-19B75FCF80EE}">
      <dsp:nvSpPr>
        <dsp:cNvPr id="0" name=""/>
        <dsp:cNvSpPr/>
      </dsp:nvSpPr>
      <dsp:spPr>
        <a:xfrm>
          <a:off x="5220107" y="3089975"/>
          <a:ext cx="524311" cy="34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B0DF08-E9A9-934D-BB62-B5FF28382D12}">
      <dsp:nvSpPr>
        <dsp:cNvPr id="0" name=""/>
        <dsp:cNvSpPr/>
      </dsp:nvSpPr>
      <dsp:spPr>
        <a:xfrm>
          <a:off x="5312810" y="3178042"/>
          <a:ext cx="524311" cy="34548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CD, 2 x DD, Admin</a:t>
          </a:r>
        </a:p>
      </dsp:txBody>
      <dsp:txXfrm>
        <a:off x="5322929" y="3188161"/>
        <a:ext cx="504073" cy="325250"/>
      </dsp:txXfrm>
    </dsp:sp>
    <dsp:sp modelId="{87C5C6C7-1238-7949-B2B2-B183D8A137C1}">
      <dsp:nvSpPr>
        <dsp:cNvPr id="0" name=""/>
        <dsp:cNvSpPr/>
      </dsp:nvSpPr>
      <dsp:spPr>
        <a:xfrm>
          <a:off x="6177771" y="2317533"/>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9AFEC-B700-F047-9FC3-84B5FBBC3A92}">
      <dsp:nvSpPr>
        <dsp:cNvPr id="0" name=""/>
        <dsp:cNvSpPr/>
      </dsp:nvSpPr>
      <dsp:spPr>
        <a:xfrm>
          <a:off x="6270473" y="240560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Institutional Support and Replication (3)</a:t>
          </a:r>
        </a:p>
      </dsp:txBody>
      <dsp:txXfrm>
        <a:off x="6285990" y="2421118"/>
        <a:ext cx="803286" cy="498759"/>
      </dsp:txXfrm>
    </dsp:sp>
    <dsp:sp modelId="{4D224E90-2676-954C-AFBA-826B5AB6E9DB}">
      <dsp:nvSpPr>
        <dsp:cNvPr id="0" name=""/>
        <dsp:cNvSpPr/>
      </dsp:nvSpPr>
      <dsp:spPr>
        <a:xfrm>
          <a:off x="6344710" y="3089975"/>
          <a:ext cx="500441" cy="34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FBC72-6EC9-BB4D-9A1F-DF30EE2BC756}">
      <dsp:nvSpPr>
        <dsp:cNvPr id="0" name=""/>
        <dsp:cNvSpPr/>
      </dsp:nvSpPr>
      <dsp:spPr>
        <a:xfrm>
          <a:off x="6437412" y="3178042"/>
          <a:ext cx="500441" cy="34548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CD, D, Admin</a:t>
          </a:r>
        </a:p>
      </dsp:txBody>
      <dsp:txXfrm>
        <a:off x="6447531" y="3188161"/>
        <a:ext cx="480203" cy="325250"/>
      </dsp:txXfrm>
    </dsp:sp>
    <dsp:sp modelId="{BDFA981E-8BF2-CB4F-AA3A-8A2B11001400}">
      <dsp:nvSpPr>
        <dsp:cNvPr id="0" name=""/>
        <dsp:cNvSpPr/>
      </dsp:nvSpPr>
      <dsp:spPr>
        <a:xfrm>
          <a:off x="7383382" y="2317533"/>
          <a:ext cx="999774"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D9440-A4CC-714E-8A8D-BF69F3249B6E}">
      <dsp:nvSpPr>
        <dsp:cNvPr id="0" name=""/>
        <dsp:cNvSpPr/>
      </dsp:nvSpPr>
      <dsp:spPr>
        <a:xfrm>
          <a:off x="7476085" y="2405601"/>
          <a:ext cx="999774"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Enabling Environment and Stakeholder Management (4)</a:t>
          </a:r>
        </a:p>
      </dsp:txBody>
      <dsp:txXfrm>
        <a:off x="7491602" y="2421118"/>
        <a:ext cx="968740" cy="498759"/>
      </dsp:txXfrm>
    </dsp:sp>
    <dsp:sp modelId="{F7B29963-473A-D048-89DB-B2E0BBD303A3}">
      <dsp:nvSpPr>
        <dsp:cNvPr id="0" name=""/>
        <dsp:cNvSpPr/>
      </dsp:nvSpPr>
      <dsp:spPr>
        <a:xfrm>
          <a:off x="7584516" y="3089975"/>
          <a:ext cx="597506" cy="345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466EE-3BEC-F448-8140-FD016B5D4638}">
      <dsp:nvSpPr>
        <dsp:cNvPr id="0" name=""/>
        <dsp:cNvSpPr/>
      </dsp:nvSpPr>
      <dsp:spPr>
        <a:xfrm>
          <a:off x="7677218" y="3178042"/>
          <a:ext cx="597506" cy="34548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CD, 2x DD, Admin</a:t>
          </a:r>
        </a:p>
      </dsp:txBody>
      <dsp:txXfrm>
        <a:off x="7687337" y="3188161"/>
        <a:ext cx="577268" cy="325250"/>
      </dsp:txXfrm>
    </dsp:sp>
    <dsp:sp modelId="{E7CD55A7-2B3C-D64D-9B2E-1BF6C9454592}">
      <dsp:nvSpPr>
        <dsp:cNvPr id="0" name=""/>
        <dsp:cNvSpPr/>
      </dsp:nvSpPr>
      <dsp:spPr>
        <a:xfrm>
          <a:off x="7633407" y="1545092"/>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59F40-DB81-8648-893F-845699ECDC75}">
      <dsp:nvSpPr>
        <dsp:cNvPr id="0" name=""/>
        <dsp:cNvSpPr/>
      </dsp:nvSpPr>
      <dsp:spPr>
        <a:xfrm>
          <a:off x="7726110" y="1633159"/>
          <a:ext cx="834320" cy="529793"/>
        </a:xfrm>
        <a:prstGeom prst="roundRect">
          <a:avLst>
            <a:gd name="adj" fmla="val 10000"/>
          </a:avLst>
        </a:prstGeom>
        <a:solidFill>
          <a:schemeClr val="bg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Internal Audit / Legal Services (DPSA) (2 x interns)</a:t>
          </a:r>
        </a:p>
      </dsp:txBody>
      <dsp:txXfrm>
        <a:off x="7741627" y="1648676"/>
        <a:ext cx="803286" cy="498759"/>
      </dsp:txXfrm>
    </dsp:sp>
    <dsp:sp modelId="{86B35827-EEE3-4249-97E9-1DAE1A305CF6}">
      <dsp:nvSpPr>
        <dsp:cNvPr id="0" name=""/>
        <dsp:cNvSpPr/>
      </dsp:nvSpPr>
      <dsp:spPr>
        <a:xfrm>
          <a:off x="5896627" y="327044"/>
          <a:ext cx="834320" cy="5297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FE9F0-1DF0-984A-A69F-36D810290E1D}">
      <dsp:nvSpPr>
        <dsp:cNvPr id="0" name=""/>
        <dsp:cNvSpPr/>
      </dsp:nvSpPr>
      <dsp:spPr>
        <a:xfrm>
          <a:off x="5989329" y="415111"/>
          <a:ext cx="834320" cy="5297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a:t>Deputy </a:t>
          </a:r>
        </a:p>
        <a:p>
          <a:pPr lvl="0" algn="ctr" defTabSz="355600">
            <a:lnSpc>
              <a:spcPct val="90000"/>
            </a:lnSpc>
            <a:spcBef>
              <a:spcPct val="0"/>
            </a:spcBef>
            <a:spcAft>
              <a:spcPct val="35000"/>
            </a:spcAft>
          </a:pPr>
          <a:r>
            <a:rPr lang="en-GB" sz="800" kern="1200"/>
            <a:t>Minister</a:t>
          </a:r>
        </a:p>
      </dsp:txBody>
      <dsp:txXfrm>
        <a:off x="6004846" y="430628"/>
        <a:ext cx="803286" cy="4987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id="{A3E4F246-2756-1241-8393-07EB69E5C3D7}"/>
              </a:ext>
            </a:extLst>
          </p:cNvPr>
          <p:cNvSpPr>
            <a:spLocks noGrp="1"/>
          </p:cNvSpPr>
          <p:nvPr>
            <p:ph type="hdr" sz="quarter"/>
          </p:nvPr>
        </p:nvSpPr>
        <p:spPr bwMode="auto">
          <a:xfrm>
            <a:off x="0" y="0"/>
            <a:ext cx="2945659" cy="49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a:p>
        </p:txBody>
      </p:sp>
      <p:sp>
        <p:nvSpPr>
          <p:cNvPr id="5123" name="Date Placeholder 2">
            <a:extLst>
              <a:ext uri="{FF2B5EF4-FFF2-40B4-BE49-F238E27FC236}">
                <a16:creationId xmlns:a16="http://schemas.microsoft.com/office/drawing/2014/main" id="{1F3DC701-61C1-3148-9A9B-D9F59666E111}"/>
              </a:ext>
            </a:extLst>
          </p:cNvPr>
          <p:cNvSpPr>
            <a:spLocks noGrp="1"/>
          </p:cNvSpPr>
          <p:nvPr>
            <p:ph type="dt" sz="quarter" idx="1"/>
          </p:nvPr>
        </p:nvSpPr>
        <p:spPr bwMode="auto">
          <a:xfrm>
            <a:off x="3850443" y="0"/>
            <a:ext cx="2945659" cy="49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2022/05/02</a:t>
            </a:fld>
            <a:endParaRPr lang="en-ZA" altLang="en-US"/>
          </a:p>
        </p:txBody>
      </p:sp>
      <p:sp>
        <p:nvSpPr>
          <p:cNvPr id="5124" name="Footer Placeholder 3">
            <a:extLst>
              <a:ext uri="{FF2B5EF4-FFF2-40B4-BE49-F238E27FC236}">
                <a16:creationId xmlns:a16="http://schemas.microsoft.com/office/drawing/2014/main" id="{99BCDD34-DE78-074D-8D10-A84B55043163}"/>
              </a:ext>
            </a:extLst>
          </p:cNvPr>
          <p:cNvSpPr>
            <a:spLocks noGrp="1"/>
          </p:cNvSpPr>
          <p:nvPr>
            <p:ph type="ftr" sz="quarter" idx="2"/>
          </p:nvPr>
        </p:nvSpPr>
        <p:spPr bwMode="auto">
          <a:xfrm>
            <a:off x="0" y="9430091"/>
            <a:ext cx="2945659" cy="49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a:p>
        </p:txBody>
      </p:sp>
      <p:sp>
        <p:nvSpPr>
          <p:cNvPr id="5125" name="Slide Number Placeholder 4">
            <a:extLst>
              <a:ext uri="{FF2B5EF4-FFF2-40B4-BE49-F238E27FC236}">
                <a16:creationId xmlns:a16="http://schemas.microsoft.com/office/drawing/2014/main" id="{699B68C8-1AC5-3247-B072-005D53B90E5A}"/>
              </a:ext>
            </a:extLst>
          </p:cNvPr>
          <p:cNvSpPr>
            <a:spLocks noGrp="1"/>
          </p:cNvSpPr>
          <p:nvPr>
            <p:ph type="sldNum" sz="quarter" idx="3"/>
          </p:nvPr>
        </p:nvSpPr>
        <p:spPr bwMode="auto">
          <a:xfrm>
            <a:off x="3850443" y="9430091"/>
            <a:ext cx="2945659" cy="49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id="{C84D57DE-30CE-CF42-BA89-E3BE49141728}"/>
              </a:ext>
            </a:extLst>
          </p:cNvPr>
          <p:cNvSpPr>
            <a:spLocks noGrp="1" noRot="1" noChangeAspect="1"/>
          </p:cNvSpPr>
          <p:nvPr>
            <p:ph type="sldImg" idx="2"/>
          </p:nvPr>
        </p:nvSpPr>
        <p:spPr bwMode="auto">
          <a:xfrm>
            <a:off x="90488" y="744538"/>
            <a:ext cx="6616700" cy="372268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95E22007-2345-4742-8F85-AA81F70922F3}"/>
              </a:ext>
            </a:extLst>
          </p:cNvPr>
          <p:cNvSpPr txBox="1">
            <a:spLocks noGrp="1"/>
          </p:cNvSpPr>
          <p:nvPr>
            <p:ph type="body" idx="1"/>
          </p:nvPr>
        </p:nvSpPr>
        <p:spPr>
          <a:xfrm>
            <a:off x="679768" y="4715907"/>
            <a:ext cx="5438140" cy="4467701"/>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9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fld id="{0B8DB142-69B2-2845-8637-C303C7D7CD24}" type="slidenum">
              <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rPr>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733425" y="539750"/>
            <a:ext cx="8123238" cy="4570413"/>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2761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fld id="{0B8DB142-69B2-2845-8637-C303C7D7CD24}" type="slidenum">
              <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rPr>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t>26</a:t>
            </a:fld>
            <a:endPar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733425" y="539750"/>
            <a:ext cx="8123238" cy="4570413"/>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87264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fld id="{0B8DB142-69B2-2845-8637-C303C7D7CD24}" type="slidenum">
              <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rPr>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t>27</a:t>
            </a:fld>
            <a:endPar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733425" y="539750"/>
            <a:ext cx="8123238" cy="4570413"/>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197998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Shape 10">
            <a:extLst>
              <a:ext uri="{FF2B5EF4-FFF2-40B4-BE49-F238E27FC236}">
                <a16:creationId xmlns:a16="http://schemas.microsoft.com/office/drawing/2014/main"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 name="Picture 7">
            <a:extLst>
              <a:ext uri="{FF2B5EF4-FFF2-40B4-BE49-F238E27FC236}">
                <a16:creationId xmlns:a16="http://schemas.microsoft.com/office/drawing/2014/main" id="{D03BBF36-E0A7-5941-8919-A379C212233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BA245F-66CC-614C-83F9-21647E0E65B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698EAEA-E6D7-A249-AD91-77B19CC206B3}"/>
              </a:ext>
            </a:extLst>
          </p:cNvPr>
          <p:cNvPicPr>
            <a:picLocks noChangeAspect="1"/>
          </p:cNvPicPr>
          <p:nvPr userDrawn="1"/>
        </p:nvPicPr>
        <p:blipFill>
          <a:blip r:embed="rId3" cstate="screen">
            <a:alphaModFix amt="80000"/>
            <a:extLst>
              <a:ext uri="{28A0092B-C50C-407E-A947-70E740481C1C}">
                <a14:useLocalDpi xmlns:a14="http://schemas.microsoft.com/office/drawing/2010/main"/>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5/2/2022</a:t>
            </a:fld>
            <a:endParaRPr lang="en-ZA"/>
          </a:p>
        </p:txBody>
      </p:sp>
      <p:sp>
        <p:nvSpPr>
          <p:cNvPr id="7" name="Footer Placeholder 4">
            <a:extLst>
              <a:ext uri="{FF2B5EF4-FFF2-40B4-BE49-F238E27FC236}">
                <a16:creationId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8" name="Slide Number Placeholder 5">
            <a:extLst>
              <a:ext uri="{FF2B5EF4-FFF2-40B4-BE49-F238E27FC236}">
                <a16:creationId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a:p>
        </p:txBody>
      </p:sp>
    </p:spTree>
    <p:extLst>
      <p:ext uri="{BB962C8B-B14F-4D97-AF65-F5344CB8AC3E}">
        <p14:creationId xmlns:p14="http://schemas.microsoft.com/office/powerpoint/2010/main"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365D88D2-5E6E-6443-9450-32196391682D}" type="datetimeFigureOut">
              <a:rPr lang="en-US"/>
              <a:pPr>
                <a:defRPr/>
              </a:pPr>
              <a:t>5/2/2022</a:t>
            </a:fld>
            <a:endParaRPr lang="en-ZA"/>
          </a:p>
        </p:txBody>
      </p:sp>
      <p:sp>
        <p:nvSpPr>
          <p:cNvPr id="5" name="Footer Placeholder 4">
            <a:extLst>
              <a:ext uri="{FF2B5EF4-FFF2-40B4-BE49-F238E27FC236}">
                <a16:creationId xmlns:a16="http://schemas.microsoft.com/office/drawing/2014/main"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F65710F4-8F20-534A-BDBC-E7F759909F82}" type="slidenum">
              <a:rPr lang="en-ZA"/>
              <a:pPr>
                <a:defRPr/>
              </a:pPr>
              <a:t>‹#›</a:t>
            </a:fld>
            <a:endParaRPr lang="en-ZA"/>
          </a:p>
        </p:txBody>
      </p:sp>
    </p:spTree>
    <p:extLst>
      <p:ext uri="{BB962C8B-B14F-4D97-AF65-F5344CB8AC3E}">
        <p14:creationId xmlns:p14="http://schemas.microsoft.com/office/powerpoint/2010/main" val="229555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BA245F-66CC-614C-83F9-21647E0E65B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698EAEA-E6D7-A249-AD91-77B19CC206B3}"/>
              </a:ext>
            </a:extLst>
          </p:cNvPr>
          <p:cNvPicPr>
            <a:picLocks noChangeAspect="1"/>
          </p:cNvPicPr>
          <p:nvPr userDrawn="1"/>
        </p:nvPicPr>
        <p:blipFill>
          <a:blip r:embed="rId3" cstate="screen">
            <a:alphaModFix amt="80000"/>
            <a:extLst>
              <a:ext uri="{28A0092B-C50C-407E-A947-70E740481C1C}">
                <a14:useLocalDpi xmlns:a14="http://schemas.microsoft.com/office/drawing/2010/main"/>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79A15CF-FCE8-164B-B3A7-232B10B4CF35}" type="datetimeFigureOut">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5/2/2022</a:t>
            </a:fld>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Footer Placeholder 4">
            <a:extLst>
              <a:ext uri="{FF2B5EF4-FFF2-40B4-BE49-F238E27FC236}">
                <a16:creationId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Slide Number Placeholder 5">
            <a:extLst>
              <a:ext uri="{FF2B5EF4-FFF2-40B4-BE49-F238E27FC236}">
                <a16:creationId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E894963-C08F-B545-A515-E4312770F63E}" type="slidenum">
              <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1427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65D88D2-5E6E-6443-9450-32196391682D}" type="datetimeFigureOut">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5/2/2022</a:t>
            </a:fld>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a:extLst>
              <a:ext uri="{FF2B5EF4-FFF2-40B4-BE49-F238E27FC236}">
                <a16:creationId xmlns:a16="http://schemas.microsoft.com/office/drawing/2014/main"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a:extLst>
              <a:ext uri="{FF2B5EF4-FFF2-40B4-BE49-F238E27FC236}">
                <a16:creationId xmlns:a16="http://schemas.microsoft.com/office/drawing/2014/main"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65710F4-8F20-534A-BDBC-E7F759909F82}" type="slidenum">
              <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ZA"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127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 id="2147483735"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4088297297"/>
      </p:ext>
    </p:extLst>
  </p:cSld>
  <p:clrMap bg1="lt1" tx1="dk1" bg2="dk2" tx2="lt2" accent1="accent1" accent2="accent2" accent3="accent3" accent4="accent4" accent5="accent5" accent6="accent6" hlink="hlink" folHlink="folHlink"/>
  <p:sldLayoutIdLst>
    <p:sldLayoutId id="2147483739" r:id="rId1"/>
    <p:sldLayoutId id="2147483740"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107504" y="2009137"/>
            <a:ext cx="4248472" cy="2218797"/>
          </a:xfrm>
        </p:spPr>
        <p:txBody>
          <a:bodyPr/>
          <a:lstStyle/>
          <a:p>
            <a:pPr algn="ctr" eaLnBrk="1" hangingPunct="1">
              <a:spcBef>
                <a:spcPct val="0"/>
              </a:spcBef>
              <a:buClr>
                <a:srgbClr val="999999"/>
              </a:buClr>
              <a:buSzTx/>
            </a:pPr>
            <a:r>
              <a:rPr lang="en-US" altLang="en-US" sz="1800" b="1">
                <a:latin typeface="Century Gothic" panose="020B0502020202020204" pitchFamily="34" charset="0"/>
                <a:cs typeface="Arial" panose="020B0604020202020204" pitchFamily="34" charset="0"/>
              </a:rPr>
              <a:t/>
            </a:r>
            <a:br>
              <a:rPr lang="en-US" altLang="en-US" sz="1800" b="1">
                <a:latin typeface="Century Gothic" panose="020B0502020202020204" pitchFamily="34" charset="0"/>
                <a:cs typeface="Arial" panose="020B0604020202020204" pitchFamily="34" charset="0"/>
              </a:rPr>
            </a:br>
            <a:r>
              <a:rPr lang="en-US" altLang="en-US" sz="2400" b="1">
                <a:solidFill>
                  <a:srgbClr val="999999"/>
                </a:solidFill>
                <a:latin typeface="Century Gothic"/>
                <a:sym typeface="Montserrat" pitchFamily="2" charset="77"/>
              </a:rPr>
              <a:t>2020-2025 </a:t>
            </a:r>
            <a:r>
              <a:rPr lang="en-US" altLang="en-US" sz="2400" b="1">
                <a:latin typeface="Century Gothic"/>
              </a:rPr>
              <a:t/>
            </a:r>
            <a:br>
              <a:rPr lang="en-US" altLang="en-US" sz="2400" b="1">
                <a:latin typeface="Century Gothic"/>
              </a:rPr>
            </a:br>
            <a:r>
              <a:rPr lang="en-US" altLang="en-US" sz="2400" b="1">
                <a:solidFill>
                  <a:srgbClr val="999999"/>
                </a:solidFill>
                <a:latin typeface="Century Gothic"/>
                <a:sym typeface="Montserrat" pitchFamily="2" charset="77"/>
              </a:rPr>
              <a:t>Strategic Plan</a:t>
            </a:r>
            <a:r>
              <a:rPr lang="en-US" altLang="en-US" sz="2400" b="1">
                <a:latin typeface="Century Gothic" panose="020B0502020202020204" pitchFamily="34" charset="0"/>
                <a:cs typeface="Arial" panose="020B0604020202020204" pitchFamily="34" charset="0"/>
              </a:rPr>
              <a:t/>
            </a:r>
            <a:br>
              <a:rPr lang="en-US" altLang="en-US" sz="2400" b="1">
                <a:latin typeface="Century Gothic" panose="020B0502020202020204" pitchFamily="34" charset="0"/>
                <a:cs typeface="Arial" panose="020B0604020202020204" pitchFamily="34" charset="0"/>
              </a:rPr>
            </a:br>
            <a:r>
              <a:rPr lang="en-US" altLang="en-US" sz="2400" b="1">
                <a:solidFill>
                  <a:srgbClr val="999999"/>
                </a:solidFill>
                <a:latin typeface="Century Gothic"/>
                <a:sym typeface="Montserrat" pitchFamily="2" charset="77"/>
              </a:rPr>
              <a:t> </a:t>
            </a:r>
            <a:r>
              <a:rPr lang="en-US" altLang="en-US" sz="2400" b="1">
                <a:latin typeface="Century Gothic" panose="020B0502020202020204" pitchFamily="34" charset="0"/>
                <a:cs typeface="Arial" panose="020B0604020202020204" pitchFamily="34" charset="0"/>
              </a:rPr>
              <a:t/>
            </a:r>
            <a:br>
              <a:rPr lang="en-US" altLang="en-US" sz="2400" b="1">
                <a:latin typeface="Century Gothic" panose="020B0502020202020204" pitchFamily="34" charset="0"/>
                <a:cs typeface="Arial" panose="020B0604020202020204" pitchFamily="34" charset="0"/>
              </a:rPr>
            </a:br>
            <a:r>
              <a:rPr lang="en-US" altLang="en-US" sz="2400" b="1">
                <a:solidFill>
                  <a:srgbClr val="999999"/>
                </a:solidFill>
                <a:latin typeface="Century Gothic"/>
                <a:sym typeface="Montserrat" pitchFamily="2" charset="77"/>
              </a:rPr>
              <a:t>and </a:t>
            </a:r>
            <a:br>
              <a:rPr lang="en-US" altLang="en-US" sz="2400" b="1">
                <a:solidFill>
                  <a:srgbClr val="999999"/>
                </a:solidFill>
                <a:latin typeface="Century Gothic"/>
                <a:sym typeface="Montserrat" pitchFamily="2" charset="77"/>
              </a:rPr>
            </a:br>
            <a:r>
              <a:rPr lang="en-US" altLang="en-US" sz="2400" b="1">
                <a:latin typeface="Century Gothic" panose="020B0502020202020204" pitchFamily="34" charset="0"/>
                <a:cs typeface="Arial" panose="020B0604020202020204" pitchFamily="34" charset="0"/>
              </a:rPr>
              <a:t/>
            </a:r>
            <a:br>
              <a:rPr lang="en-US" altLang="en-US" sz="2400" b="1">
                <a:latin typeface="Century Gothic" panose="020B0502020202020204" pitchFamily="34" charset="0"/>
                <a:cs typeface="Arial" panose="020B0604020202020204" pitchFamily="34" charset="0"/>
              </a:rPr>
            </a:br>
            <a:r>
              <a:rPr lang="en-US" altLang="en-US" sz="2400" b="1">
                <a:solidFill>
                  <a:srgbClr val="999999"/>
                </a:solidFill>
                <a:latin typeface="Century Gothic"/>
                <a:sym typeface="Montserrat" pitchFamily="2" charset="77"/>
              </a:rPr>
              <a:t>2022/23 APP</a:t>
            </a:r>
            <a:endParaRPr lang="en-US" altLang="en-US" sz="2400" b="1">
              <a:latin typeface="Century Gothic" panose="020B0502020202020204" pitchFamily="34" charset="0"/>
              <a:cs typeface="Calibri" panose="020F050202020403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lvl="0" algn="just" eaLnBrk="1" fontAlgn="auto" hangingPunct="1">
              <a:lnSpc>
                <a:spcPct val="107000"/>
              </a:lnSpc>
              <a:spcBef>
                <a:spcPts val="0"/>
              </a:spcBef>
              <a:spcAft>
                <a:spcPts val="0"/>
              </a:spcAft>
            </a:pPr>
            <a:r>
              <a:rPr lang="en-GB" sz="1800">
                <a:solidFill>
                  <a:schemeClr val="tx1"/>
                </a:solidFill>
                <a:ea typeface="Times New Roman" panose="02020603050405020304" pitchFamily="18" charset="0"/>
                <a:cs typeface="Arial" panose="020B0604020202020204" pitchFamily="34" charset="0"/>
              </a:rPr>
              <a:t>3.</a:t>
            </a:r>
            <a:r>
              <a:rPr lang="en-US" sz="1800">
                <a:solidFill>
                  <a:srgbClr val="000000"/>
                </a:solidFill>
                <a:ea typeface="Calibri" panose="020F0502020204030204" pitchFamily="34" charset="0"/>
                <a:cs typeface="Arial" panose="020B0604020202020204" pitchFamily="34" charset="0"/>
                <a:sym typeface="Arial"/>
              </a:rPr>
              <a:t> PROGRESS IN RELATION TO THE 5 YEAR OUTCOME INDICATORS</a:t>
            </a:r>
            <a:endParaRPr lang="en-ZA" sz="1800" b="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5" name="Rectangle 4"/>
          <p:cNvSpPr/>
          <p:nvPr/>
        </p:nvSpPr>
        <p:spPr>
          <a:xfrm>
            <a:off x="181302" y="627534"/>
            <a:ext cx="7631057" cy="4324774"/>
          </a:xfrm>
          <a:prstGeom prst="rect">
            <a:avLst/>
          </a:prstGeom>
        </p:spPr>
        <p:txBody>
          <a:bodyPr wrap="square" lIns="91440" tIns="45720" rIns="91440" bIns="45720" anchor="t">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n-ZA" sz="1800" b="1" i="0" u="sng" strike="noStrike" kern="0" cap="none" spc="0" normalizeH="0" baseline="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Administration</a:t>
            </a:r>
          </a:p>
          <a:p>
            <a:pPr marL="0" marR="0" lvl="0" indent="0" algn="just" defTabSz="914400" rtl="0" eaLnBrk="0" fontAlgn="base" latinLnBrk="0" hangingPunct="0">
              <a:lnSpc>
                <a:spcPct val="107000"/>
              </a:lnSpc>
              <a:spcBef>
                <a:spcPct val="0"/>
              </a:spcBef>
              <a:spcAft>
                <a:spcPts val="0"/>
              </a:spcAft>
              <a:buClrTx/>
              <a:buSzTx/>
              <a:buFontTx/>
              <a:buNone/>
              <a:tabLst/>
              <a:defRPr/>
            </a:pPr>
            <a:r>
              <a:rPr kumimoji="0" lang="en-ZA" sz="1800" b="0" i="0" u="none" strike="noStrike" kern="0" cap="none" spc="0" normalizeH="0" baseline="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The CPSI has achieved its 5</a:t>
            </a:r>
            <a:r>
              <a:rPr kumimoji="0" lang="en-ZA" sz="1800" b="0" i="0" u="none" strike="noStrike" kern="0" cap="none" spc="0" normalizeH="0" baseline="3000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th</a:t>
            </a:r>
            <a:r>
              <a:rPr kumimoji="0" lang="en-ZA" sz="1800" b="0" i="0" u="none" strike="noStrike" kern="0" cap="none" spc="0" normalizeH="0" baseline="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 Clean Audit Outcome for the 2020/2021 Financial Year from the Auditor General for the 4</a:t>
            </a:r>
            <a:r>
              <a:rPr kumimoji="0" lang="en-ZA" sz="1800" b="0" i="0" u="none" strike="noStrike" kern="0" cap="none" spc="0" normalizeH="0" baseline="3000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th</a:t>
            </a:r>
            <a:r>
              <a:rPr kumimoji="0" lang="en-ZA" sz="1800" b="0" i="0" u="none" strike="noStrike" kern="0" cap="none" spc="0" normalizeH="0" baseline="0" noProof="0">
                <a:ln>
                  <a:noFill/>
                </a:ln>
                <a:solidFill>
                  <a:srgbClr val="000000"/>
                </a:solidFill>
                <a:effectLst/>
                <a:uLnTx/>
                <a:uFillTx/>
                <a:latin typeface="Century Gothic"/>
                <a:ea typeface="Calibri" panose="020F0502020204030204" pitchFamily="34" charset="0"/>
                <a:cs typeface="Century Gothic" panose="020B0502020202020204" pitchFamily="34" charset="0"/>
                <a:sym typeface="Arial" panose="020B0604020202020204" pitchFamily="34" charset="0"/>
              </a:rPr>
              <a:t> year in a row.</a:t>
            </a:r>
            <a:endParaRPr kumimoji="0" lang="en-ZA" sz="1800" b="0" i="0" u="none" strike="noStrike" kern="0" cap="none" spc="0" normalizeH="0" baseline="0" noProof="0">
              <a:ln>
                <a:noFill/>
              </a:ln>
              <a:solidFill>
                <a:srgbClr val="000000"/>
              </a:solidFill>
              <a:effectLst/>
              <a:uLnTx/>
              <a:uFillTx/>
              <a:latin typeface="Century Gothic"/>
              <a:ea typeface="Calibri" panose="020F0502020204030204" pitchFamily="34" charset="0"/>
              <a:cs typeface="Arial" panose="020B0604020202020204" pitchFamily="34" charset="0"/>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a:rPr>
              <a:t>17 Innovation initiatives have been enabled: These include</a:t>
            </a:r>
            <a:endParaRPr kumimoji="0" lang="en-GB" sz="18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a:rPr>
              <a:t>6 </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Innovation research and development initiatives undertaken</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Public Sector Innovation Rapid Assessment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In-depth Case Study Report (four case studies)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ZA" sz="1800">
                <a:latin typeface="Century Gothic" panose="020B0502020202020204" pitchFamily="34" charset="0"/>
              </a:rPr>
              <a:t>Support towards the e</a:t>
            </a:r>
            <a:r>
              <a:rPr kumimoji="0" lang="en-ZA" sz="1800" b="0" i="0" u="none" strike="noStrike" kern="1200" cap="none" spc="0" normalizeH="0" baseline="0" noProof="0" err="1">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stablishment</a:t>
            </a:r>
            <a:r>
              <a:rPr kumimoji="0" lang="en-ZA"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of the </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Anton </a:t>
            </a:r>
            <a:r>
              <a:rPr kumimoji="0" lang="en-GB" sz="1800" b="0" i="0" u="none" strike="noStrike" kern="1200" cap="none" spc="0" normalizeH="0" baseline="0" noProof="0" err="1">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Lembede</a:t>
            </a: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 MST Academy (School of Innovation)</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1800" b="0" i="0" u="none" strike="noStrike" kern="1200" cap="none" spc="0" normalizeH="0" baseline="0" noProof="0">
                <a:ln>
                  <a:noFill/>
                </a:ln>
                <a:solidFill>
                  <a:srgbClr val="000000"/>
                </a:solidFill>
                <a:effectLst/>
                <a:uLnTx/>
                <a:uFillTx/>
                <a:latin typeface="Century Gothic"/>
                <a:cs typeface="Arial"/>
                <a:sym typeface="Arial" panose="020B0604020202020204" pitchFamily="34" charset="0"/>
              </a:rPr>
              <a:t>Digital skills development and support of youth developers through </a:t>
            </a:r>
            <a:r>
              <a:rPr lang="en-ZA" sz="1800">
                <a:latin typeface="Century Gothic"/>
                <a:cs typeface="Arial"/>
              </a:rPr>
              <a:t>Hackathons</a:t>
            </a:r>
            <a:endParaRPr kumimoji="0" lang="en-ZA"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rPr>
              <a:t>Department of Home Affairs Real-time Service Delivery Monitoring</a:t>
            </a:r>
            <a:endParaRPr kumimoji="0" lang="en-GB" sz="18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63803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lvl="0" algn="just" eaLnBrk="1" fontAlgn="auto" hangingPunct="1">
              <a:lnSpc>
                <a:spcPct val="107000"/>
              </a:lnSpc>
              <a:spcBef>
                <a:spcPts val="0"/>
              </a:spcBef>
              <a:spcAft>
                <a:spcPts val="0"/>
              </a:spcAft>
            </a:pPr>
            <a:r>
              <a:rPr lang="en-GB" sz="1800">
                <a:solidFill>
                  <a:schemeClr val="tx1"/>
                </a:solidFill>
                <a:ea typeface="Times New Roman" panose="02020603050405020304" pitchFamily="18" charset="0"/>
                <a:cs typeface="Arial" panose="020B0604020202020204" pitchFamily="34" charset="0"/>
              </a:rPr>
              <a:t>3.</a:t>
            </a:r>
            <a:r>
              <a:rPr lang="en-US" sz="1800">
                <a:solidFill>
                  <a:srgbClr val="000000"/>
                </a:solidFill>
                <a:ea typeface="Calibri" panose="020F0502020204030204" pitchFamily="34" charset="0"/>
                <a:cs typeface="Arial" panose="020B0604020202020204" pitchFamily="34" charset="0"/>
                <a:sym typeface="Arial"/>
              </a:rPr>
              <a:t> PROGRESS IN RELATION TO THE 5 YEAR OUTCOME INDICATORS</a:t>
            </a:r>
            <a:endParaRPr lang="en-ZA" sz="1800" b="0">
              <a:solidFill>
                <a:srgbClr val="000000"/>
              </a:solidFill>
              <a:latin typeface="Calibri" panose="020F0502020204030204" pitchFamily="34" charset="0"/>
              <a:ea typeface="Calibri" panose="020F0502020204030204" pitchFamily="34" charset="0"/>
              <a:cs typeface="Arial" panose="020B0604020202020204" pitchFamily="34" charset="0"/>
              <a:sym typeface="Arial"/>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5" name="Rectangle 4"/>
          <p:cNvSpPr/>
          <p:nvPr/>
        </p:nvSpPr>
        <p:spPr>
          <a:xfrm>
            <a:off x="107504" y="506530"/>
            <a:ext cx="7631057" cy="4524315"/>
          </a:xfrm>
          <a:prstGeom prst="rect">
            <a:avLst/>
          </a:prstGeom>
        </p:spPr>
        <p:txBody>
          <a:bodyPr wrap="square" lIns="91440" tIns="45720" rIns="91440" bIns="45720" anchor="t">
            <a:spAutoFit/>
          </a:bodyPr>
          <a:lstStyle/>
          <a:p>
            <a:pPr marL="285750" indent="-285750" algn="just" eaLnBrk="1" fontAlgn="auto" hangingPunct="1">
              <a:spcBef>
                <a:spcPts val="0"/>
              </a:spcBef>
              <a:spcAft>
                <a:spcPts val="0"/>
              </a:spcAft>
              <a:buFont typeface="Wingdings" panose="05000000000000000000" pitchFamily="2" charset="2"/>
              <a:buChar char="v"/>
            </a:pPr>
            <a:r>
              <a:rPr lang="en-GB" sz="1800" b="1" kern="0" dirty="0">
                <a:latin typeface="Century Gothic"/>
                <a:ea typeface="Calibri"/>
                <a:cs typeface="Arial"/>
                <a:sym typeface="Arial"/>
              </a:rPr>
              <a:t>20 Knowledge Platforms sustained (2020/21 and 2021/22)</a:t>
            </a:r>
          </a:p>
          <a:p>
            <a:pPr marL="717550" lvl="0" indent="-285750" algn="just" eaLnBrk="1" fontAlgn="auto" hangingPunct="1">
              <a:spcBef>
                <a:spcPts val="0"/>
              </a:spcBef>
              <a:spcAft>
                <a:spcPts val="0"/>
              </a:spcAft>
              <a:buFont typeface="Wingdings" panose="05000000000000000000" pitchFamily="2" charset="2"/>
              <a:buChar char="Ø"/>
            </a:pPr>
            <a:r>
              <a:rPr lang="en-GB" sz="1800" kern="0" dirty="0">
                <a:latin typeface="Century Gothic"/>
                <a:ea typeface="Calibri" panose="020F0502020204030204" pitchFamily="34" charset="0"/>
                <a:cs typeface="Arial"/>
                <a:sym typeface="Arial"/>
              </a:rPr>
              <a:t>Annual Public Sector Innovation Conference and Webinars</a:t>
            </a:r>
            <a:endParaRPr lang="en-GB" sz="1800" kern="0" dirty="0">
              <a:latin typeface="Century Gothic"/>
              <a:ea typeface="Calibri" panose="020F0502020204030204" pitchFamily="34" charset="0"/>
              <a:cs typeface="Arial"/>
            </a:endParaRPr>
          </a:p>
          <a:p>
            <a:pPr marL="742950" lvl="1" indent="-285750" algn="just" eaLnBrk="1" fontAlgn="auto" hangingPunct="1">
              <a:spcBef>
                <a:spcPts val="0"/>
              </a:spcBef>
              <a:spcAft>
                <a:spcPts val="0"/>
              </a:spcAft>
              <a:buFont typeface="Wingdings" panose="05000000000000000000" pitchFamily="2" charset="2"/>
              <a:buChar char="Ø"/>
            </a:pPr>
            <a:r>
              <a:rPr lang="en-GB" sz="1800" kern="0" dirty="0">
                <a:latin typeface="Century Gothic"/>
                <a:ea typeface="Calibri" panose="020F0502020204030204" pitchFamily="34" charset="0"/>
                <a:cs typeface="Arial"/>
                <a:sym typeface="Arial"/>
              </a:rPr>
              <a:t>Annual Public Sector Innovation Awards Programme</a:t>
            </a:r>
            <a:endParaRPr lang="en-GB" sz="1800" kern="0" dirty="0">
              <a:latin typeface="Century Gothic"/>
              <a:ea typeface="Calibri" panose="020F0502020204030204" pitchFamily="34" charset="0"/>
              <a:cs typeface="Arial"/>
            </a:endParaRPr>
          </a:p>
          <a:p>
            <a:pPr marL="742950" lvl="1" indent="-285750" algn="just" eaLnBrk="1" fontAlgn="auto" hangingPunct="1">
              <a:spcBef>
                <a:spcPts val="0"/>
              </a:spcBef>
              <a:spcAft>
                <a:spcPts val="0"/>
              </a:spcAft>
              <a:buFont typeface="Wingdings" panose="05000000000000000000" pitchFamily="2" charset="2"/>
              <a:buChar char="Ø"/>
            </a:pPr>
            <a:r>
              <a:rPr lang="en-GB" sz="1800" kern="0" dirty="0">
                <a:latin typeface="Century Gothic"/>
                <a:ea typeface="Calibri" panose="020F0502020204030204" pitchFamily="34" charset="0"/>
                <a:cs typeface="Arial"/>
                <a:sym typeface="Arial"/>
              </a:rPr>
              <a:t>Publication of </a:t>
            </a:r>
            <a:r>
              <a:rPr lang="en-GB" sz="1800" i="1" kern="0" dirty="0">
                <a:latin typeface="Century Gothic"/>
                <a:ea typeface="Calibri" panose="020F0502020204030204" pitchFamily="34" charset="0"/>
                <a:cs typeface="Arial"/>
                <a:sym typeface="Arial"/>
              </a:rPr>
              <a:t>Ideas that Work: A South African Innovation Journal</a:t>
            </a:r>
            <a:endParaRPr lang="en-GB" sz="1800" i="1" kern="0" dirty="0">
              <a:latin typeface="Century Gothic"/>
              <a:ea typeface="Calibri" panose="020F0502020204030204" pitchFamily="34" charset="0"/>
              <a:cs typeface="Arial"/>
            </a:endParaRPr>
          </a:p>
          <a:p>
            <a:pPr marL="742950" lvl="1" indent="-285750" algn="just" eaLnBrk="1" fontAlgn="auto" hangingPunct="1">
              <a:spcBef>
                <a:spcPts val="0"/>
              </a:spcBef>
              <a:spcAft>
                <a:spcPts val="0"/>
              </a:spcAft>
              <a:buFont typeface="Wingdings" panose="05000000000000000000" pitchFamily="2" charset="2"/>
              <a:buChar char="Ø"/>
            </a:pPr>
            <a:r>
              <a:rPr lang="en-GB" sz="1800" kern="0" dirty="0">
                <a:latin typeface="Century Gothic"/>
                <a:ea typeface="Calibri"/>
                <a:cs typeface="Arial"/>
                <a:sym typeface="Arial"/>
              </a:rPr>
              <a:t>Innovation and Design Thinking Workshops</a:t>
            </a:r>
            <a:endParaRPr lang="en-GB" sz="1800" kern="0" dirty="0">
              <a:latin typeface="Century Gothic"/>
              <a:ea typeface="Calibri"/>
              <a:cs typeface="Arial"/>
            </a:endParaRPr>
          </a:p>
          <a:p>
            <a:pPr marL="742950" lvl="1" indent="-285750" algn="just">
              <a:spcBef>
                <a:spcPts val="0"/>
              </a:spcBef>
              <a:spcAft>
                <a:spcPts val="0"/>
              </a:spcAft>
              <a:buFont typeface="Wingdings" panose="05000000000000000000" pitchFamily="2" charset="2"/>
              <a:buChar char="Ø"/>
            </a:pPr>
            <a:r>
              <a:rPr lang="en-ZA" sz="1800" dirty="0">
                <a:latin typeface="Century Gothic"/>
                <a:cs typeface="Arial"/>
              </a:rPr>
              <a:t>International Public Sector Innovation Programmes</a:t>
            </a:r>
            <a:endParaRPr lang="en-ZA" dirty="0"/>
          </a:p>
          <a:p>
            <a:pPr lvl="1" algn="just" eaLnBrk="1" fontAlgn="auto" hangingPunct="1">
              <a:spcBef>
                <a:spcPts val="0"/>
              </a:spcBef>
              <a:spcAft>
                <a:spcPts val="0"/>
              </a:spcAft>
            </a:pPr>
            <a:endParaRPr lang="en-GB" sz="1800" kern="0" dirty="0">
              <a:latin typeface="Century Gothic" panose="020B0502020202020204" pitchFamily="34" charset="0"/>
              <a:ea typeface="Calibri" panose="020F0502020204030204" pitchFamily="34" charset="0"/>
              <a:sym typeface="Arial"/>
            </a:endParaRPr>
          </a:p>
          <a:p>
            <a:pPr marL="285750" lvl="0" indent="-285750" algn="just" eaLnBrk="1" fontAlgn="auto" hangingPunct="1">
              <a:spcBef>
                <a:spcPts val="0"/>
              </a:spcBef>
              <a:spcAft>
                <a:spcPts val="0"/>
              </a:spcAft>
              <a:buFont typeface="Wingdings" panose="05000000000000000000" pitchFamily="2" charset="2"/>
              <a:buChar char="v"/>
            </a:pPr>
            <a:r>
              <a:rPr lang="en-GB" sz="1800" b="1" kern="0" dirty="0">
                <a:latin typeface="Century Gothic"/>
                <a:ea typeface="Calibri" panose="020F0502020204030204" pitchFamily="34" charset="0"/>
                <a:cs typeface="Arial"/>
                <a:sym typeface="Arial"/>
              </a:rPr>
              <a:t>3 </a:t>
            </a:r>
            <a:r>
              <a:rPr lang="en-GB" sz="1800" b="1" dirty="0">
                <a:latin typeface="Century Gothic"/>
                <a:ea typeface="Calibri" panose="020F0502020204030204" pitchFamily="34" charset="0"/>
                <a:cs typeface="Arial"/>
              </a:rPr>
              <a:t>Innovative solution replicated in the public sector</a:t>
            </a:r>
            <a:endParaRPr lang="en-GB" sz="1800" b="1" kern="0" dirty="0">
              <a:latin typeface="Century Gothic"/>
              <a:ea typeface="Calibri" panose="020F0502020204030204" pitchFamily="34" charset="0"/>
              <a:cs typeface="Arial"/>
              <a:sym typeface="Arial"/>
            </a:endParaRPr>
          </a:p>
          <a:p>
            <a:pPr marL="742950" lvl="1" indent="-285750" algn="just" eaLnBrk="1" fontAlgn="auto" hangingPunct="1">
              <a:spcBef>
                <a:spcPts val="0"/>
              </a:spcBef>
              <a:spcAft>
                <a:spcPts val="0"/>
              </a:spcAft>
              <a:buFont typeface="Wingdings" panose="05000000000000000000" pitchFamily="2" charset="2"/>
              <a:buChar char="Ø"/>
            </a:pPr>
            <a:r>
              <a:rPr lang="en-GB" sz="1800" dirty="0">
                <a:latin typeface="Century Gothic"/>
                <a:cs typeface="Arial"/>
              </a:rPr>
              <a:t>E-Learning Solution replicated in Gauteng (2020/21) </a:t>
            </a:r>
          </a:p>
          <a:p>
            <a:pPr marL="742950" lvl="1" indent="-285750" algn="just">
              <a:spcBef>
                <a:spcPts val="0"/>
              </a:spcBef>
              <a:spcAft>
                <a:spcPts val="0"/>
              </a:spcAft>
              <a:buFont typeface="Wingdings" panose="05000000000000000000" pitchFamily="2" charset="2"/>
              <a:buChar char="Ø"/>
            </a:pPr>
            <a:r>
              <a:rPr lang="en-GB" sz="1800" dirty="0" err="1">
                <a:latin typeface="Century Gothic"/>
                <a:cs typeface="Arial"/>
              </a:rPr>
              <a:t>Inhouse</a:t>
            </a:r>
            <a:r>
              <a:rPr lang="en-GB" sz="1800" dirty="0">
                <a:latin typeface="Century Gothic"/>
                <a:cs typeface="Arial"/>
              </a:rPr>
              <a:t> digital solutions (2020/21)</a:t>
            </a:r>
          </a:p>
          <a:p>
            <a:pPr marL="742950" lvl="1" indent="-285750" algn="just">
              <a:spcBef>
                <a:spcPts val="0"/>
              </a:spcBef>
              <a:spcAft>
                <a:spcPts val="0"/>
              </a:spcAft>
              <a:buFont typeface="Wingdings" panose="05000000000000000000" pitchFamily="2" charset="2"/>
              <a:buChar char="Ø"/>
            </a:pPr>
            <a:r>
              <a:rPr lang="en-GB" sz="1800" dirty="0" err="1">
                <a:latin typeface="Century Gothic"/>
                <a:cs typeface="Arial"/>
              </a:rPr>
              <a:t>Vulamanzi</a:t>
            </a:r>
            <a:r>
              <a:rPr lang="en-GB" sz="1800" dirty="0">
                <a:latin typeface="Century Gothic"/>
                <a:cs typeface="Arial"/>
              </a:rPr>
              <a:t> low cost Water Filtration System replicated in Tshwane Municipality (2021/22)</a:t>
            </a:r>
          </a:p>
          <a:p>
            <a:pPr marL="742950" lvl="1" indent="-285750" algn="just">
              <a:spcBef>
                <a:spcPts val="0"/>
              </a:spcBef>
              <a:spcAft>
                <a:spcPts val="0"/>
              </a:spcAft>
              <a:buFont typeface="Wingdings" panose="05000000000000000000" pitchFamily="2" charset="2"/>
              <a:buChar char="Ø"/>
            </a:pPr>
            <a:r>
              <a:rPr lang="en-GB" sz="1800" dirty="0">
                <a:latin typeface="Century Gothic"/>
                <a:cs typeface="Arial"/>
              </a:rPr>
              <a:t>E-learning solution replicated North West, Eastern Cape and Free State provinces (2021/23)</a:t>
            </a:r>
            <a:endParaRPr lang="en-GB" dirty="0"/>
          </a:p>
          <a:p>
            <a:pPr marL="742950" lvl="1" indent="-285750" algn="just">
              <a:spcBef>
                <a:spcPts val="0"/>
              </a:spcBef>
              <a:spcAft>
                <a:spcPts val="0"/>
              </a:spcAft>
              <a:buFont typeface="Wingdings" panose="05000000000000000000" pitchFamily="2" charset="2"/>
              <a:buChar char="Ø"/>
            </a:pPr>
            <a:endParaRPr lang="en-GB" sz="1800" dirty="0">
              <a:latin typeface="Century Gothic"/>
              <a:ea typeface="Calibri" panose="020F0502020204030204" pitchFamily="34" charset="0"/>
              <a:cs typeface="Arial"/>
            </a:endParaRPr>
          </a:p>
        </p:txBody>
      </p:sp>
    </p:spTree>
    <p:extLst>
      <p:ext uri="{BB962C8B-B14F-4D97-AF65-F5344CB8AC3E}">
        <p14:creationId xmlns:p14="http://schemas.microsoft.com/office/powerpoint/2010/main" val="418517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0" y="503983"/>
            <a:ext cx="4136584" cy="2752407"/>
          </a:xfrm>
        </p:spPr>
        <p:txBody>
          <a:bodyPr/>
          <a:lstStyle/>
          <a:p>
            <a:pPr marL="0" indent="0">
              <a:lnSpc>
                <a:spcPct val="107000"/>
              </a:lnSpc>
              <a:spcAft>
                <a:spcPts val="0"/>
              </a:spcAft>
              <a:buNone/>
            </a:pPr>
            <a:r>
              <a:rPr lang="en-ZA" sz="1400" b="1" u="sng">
                <a:latin typeface="Century Gothic"/>
                <a:ea typeface="Calibri" panose="020F0502020204030204" pitchFamily="34" charset="0"/>
                <a:cs typeface="Times New Roman"/>
              </a:rPr>
              <a:t>Innovation Research and </a:t>
            </a:r>
          </a:p>
          <a:p>
            <a:pPr marL="0" indent="0">
              <a:lnSpc>
                <a:spcPct val="107000"/>
              </a:lnSpc>
              <a:spcAft>
                <a:spcPts val="0"/>
              </a:spcAft>
              <a:buNone/>
            </a:pPr>
            <a:r>
              <a:rPr lang="en-ZA" sz="1400" b="1" u="sng">
                <a:latin typeface="Century Gothic"/>
                <a:ea typeface="Calibri" panose="020F0502020204030204" pitchFamily="34" charset="0"/>
                <a:cs typeface="Times New Roman"/>
              </a:rPr>
              <a:t>Development Initiatives Undertaken</a:t>
            </a:r>
            <a:endParaRPr lang="en-ZA" sz="1400">
              <a:latin typeface="Century Gothic"/>
              <a:ea typeface="Calibri" panose="020F0502020204030204" pitchFamily="34" charset="0"/>
              <a:cs typeface="Times New Roman"/>
            </a:endParaRPr>
          </a:p>
          <a:p>
            <a:pPr marL="0" indent="0">
              <a:lnSpc>
                <a:spcPct val="107000"/>
              </a:lnSpc>
              <a:spcAft>
                <a:spcPts val="0"/>
              </a:spcAft>
              <a:buNone/>
            </a:pPr>
            <a:endParaRPr lang="en-ZA" sz="1400">
              <a:ea typeface="Calibri" panose="020F0502020204030204" pitchFamily="34" charset="0"/>
              <a:cs typeface="Arial" panose="020B0604020202020204" pitchFamily="34" charset="0"/>
            </a:endParaRPr>
          </a:p>
          <a:p>
            <a:pPr>
              <a:spcAft>
                <a:spcPts val="0"/>
              </a:spcAft>
            </a:pPr>
            <a:r>
              <a:rPr lang="en-GB" sz="1400" b="1">
                <a:latin typeface="Century Gothic"/>
                <a:ea typeface="Times New Roman" panose="02020603050405020304" pitchFamily="18" charset="0"/>
                <a:cs typeface="Times New Roman"/>
              </a:rPr>
              <a:t>Public Sector Innovation Rapid Assessment in collaboration with NACI (2020/21)</a:t>
            </a:r>
          </a:p>
          <a:p>
            <a:pPr lvl="1">
              <a:spcAft>
                <a:spcPts val="0"/>
              </a:spcAft>
            </a:pPr>
            <a:r>
              <a:rPr lang="en-GB" sz="1200">
                <a:latin typeface="Century Gothic"/>
                <a:cs typeface="Times New Roman"/>
              </a:rPr>
              <a:t>Considered determinants of Innovation:</a:t>
            </a:r>
          </a:p>
          <a:p>
            <a:pPr lvl="1">
              <a:spcAft>
                <a:spcPts val="0"/>
              </a:spcAft>
            </a:pPr>
            <a:r>
              <a:rPr lang="en-GB" sz="1200">
                <a:latin typeface="Century Gothic"/>
                <a:cs typeface="Times New Roman"/>
              </a:rPr>
              <a:t>Individual (motive, opportunity, ability), </a:t>
            </a:r>
          </a:p>
          <a:p>
            <a:pPr lvl="1">
              <a:spcAft>
                <a:spcPts val="0"/>
              </a:spcAft>
            </a:pPr>
            <a:r>
              <a:rPr lang="en-GB" sz="1200">
                <a:latin typeface="Century Gothic"/>
                <a:cs typeface="Times New Roman"/>
              </a:rPr>
              <a:t>Organisational (projects, programmes, learning)</a:t>
            </a:r>
          </a:p>
          <a:p>
            <a:pPr lvl="1">
              <a:spcAft>
                <a:spcPts val="0"/>
              </a:spcAft>
            </a:pPr>
            <a:r>
              <a:rPr lang="en-GB" sz="1200">
                <a:latin typeface="Century Gothic"/>
                <a:cs typeface="Times New Roman"/>
              </a:rPr>
              <a:t>Systems (enabling mechanisms, constraints)</a:t>
            </a:r>
            <a:endParaRPr lang="en-ZA" sz="1200">
              <a:latin typeface="Century Gothic"/>
              <a:cs typeface="Times New Roman"/>
            </a:endParaRPr>
          </a:p>
          <a:p>
            <a:pPr marL="228600">
              <a:lnSpc>
                <a:spcPct val="107000"/>
              </a:lnSpc>
              <a:spcAft>
                <a:spcPts val="0"/>
              </a:spcAft>
            </a:pPr>
            <a:endParaRPr lang="en-GB" sz="1400">
              <a:latin typeface="Century Gothic" panose="020B0502020202020204" pitchFamily="34" charset="0"/>
              <a:ea typeface="Times New Roman" panose="02020603050405020304" pitchFamily="18" charset="0"/>
              <a:cs typeface="Times New Roman" panose="02020603050405020304" pitchFamily="18" charset="0"/>
            </a:endParaRPr>
          </a:p>
          <a:p>
            <a:pPr marL="228600">
              <a:lnSpc>
                <a:spcPct val="107000"/>
              </a:lnSpc>
              <a:spcAft>
                <a:spcPts val="0"/>
              </a:spcAft>
            </a:pPr>
            <a:r>
              <a:rPr lang="en-GB" sz="1400" b="1">
                <a:latin typeface="Century Gothic"/>
                <a:ea typeface="Calibri" panose="020F0502020204030204" pitchFamily="34" charset="0"/>
                <a:cs typeface="Times New Roman"/>
              </a:rPr>
              <a:t>Comprehensive review and benchmarking of CPSI (2021/22)</a:t>
            </a:r>
          </a:p>
        </p:txBody>
      </p:sp>
      <p:pic>
        <p:nvPicPr>
          <p:cNvPr id="6" name="Picture 5" descr="Diagram&#10;&#10;Description automatically generated with medium confidence">
            <a:extLst>
              <a:ext uri="{FF2B5EF4-FFF2-40B4-BE49-F238E27FC236}">
                <a16:creationId xmlns:a16="http://schemas.microsoft.com/office/drawing/2014/main" id="{0465426F-C94D-284C-9826-B922F3D098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7686" y="404749"/>
            <a:ext cx="5312664" cy="3758661"/>
          </a:xfrm>
          <a:prstGeom prst="rect">
            <a:avLst/>
          </a:prstGeom>
        </p:spPr>
      </p:pic>
    </p:spTree>
    <p:extLst>
      <p:ext uri="{BB962C8B-B14F-4D97-AF65-F5344CB8AC3E}">
        <p14:creationId xmlns:p14="http://schemas.microsoft.com/office/powerpoint/2010/main" val="281563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107504" y="539423"/>
            <a:ext cx="5760640" cy="2248351"/>
          </a:xfrm>
        </p:spPr>
        <p:txBody>
          <a:bodyPr/>
          <a:lstStyle/>
          <a:p>
            <a:pPr marL="0" indent="0" algn="just">
              <a:lnSpc>
                <a:spcPct val="107000"/>
              </a:lnSpc>
              <a:spcAft>
                <a:spcPts val="0"/>
              </a:spcAft>
              <a:buNone/>
            </a:pPr>
            <a:r>
              <a:rPr lang="en-ZA" sz="1400" b="1">
                <a:latin typeface="Century Gothic" panose="020B0502020202020204" pitchFamily="34" charset="0"/>
                <a:ea typeface="Calibri" panose="020F0502020204030204" pitchFamily="34" charset="0"/>
                <a:cs typeface="Times New Roman" panose="02020603050405020304" pitchFamily="18" charset="0"/>
              </a:rPr>
              <a:t> </a:t>
            </a:r>
            <a:endParaRPr lang="en-ZA" sz="1400">
              <a:ea typeface="Calibri" panose="020F0502020204030204" pitchFamily="34" charset="0"/>
              <a:cs typeface="Arial" panose="020B0604020202020204" pitchFamily="34" charset="0"/>
            </a:endParaRPr>
          </a:p>
          <a:p>
            <a:pPr marL="0" indent="0" algn="just">
              <a:lnSpc>
                <a:spcPct val="107000"/>
              </a:lnSpc>
              <a:spcAft>
                <a:spcPts val="0"/>
              </a:spcAft>
              <a:buNone/>
            </a:pPr>
            <a:r>
              <a:rPr lang="en-ZA" sz="1400" b="1" u="sng">
                <a:latin typeface="Century Gothic" panose="020B0502020202020204" pitchFamily="34" charset="0"/>
                <a:ea typeface="Calibri" panose="020F0502020204030204" pitchFamily="34" charset="0"/>
                <a:cs typeface="Times New Roman" panose="02020603050405020304" pitchFamily="18" charset="0"/>
              </a:rPr>
              <a:t>Innovation Research and Development Initiatives Undertaken (cont.)</a:t>
            </a:r>
            <a:endParaRPr lang="en-ZA" sz="140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0" lvl="0" indent="0" algn="just">
              <a:lnSpc>
                <a:spcPct val="107000"/>
              </a:lnSpc>
              <a:spcAft>
                <a:spcPts val="0"/>
              </a:spcAft>
              <a:buNone/>
            </a:pPr>
            <a:r>
              <a:rPr lang="en-GB" sz="1400" b="1">
                <a:latin typeface="Century Gothic" panose="020B0502020202020204" pitchFamily="34" charset="0"/>
                <a:ea typeface="Times New Roman" panose="02020603050405020304" pitchFamily="18" charset="0"/>
                <a:cs typeface="Times New Roman" panose="02020603050405020304" pitchFamily="18" charset="0"/>
              </a:rPr>
              <a:t>In-depth Case Study Report (2020/21)</a:t>
            </a:r>
            <a:endParaRPr lang="en-ZA" sz="1400">
              <a:ea typeface="Calibri" panose="020F0502020204030204" pitchFamily="34" charset="0"/>
              <a:cs typeface="Arial" panose="020B0604020202020204" pitchFamily="34" charset="0"/>
            </a:endParaRPr>
          </a:p>
          <a:p>
            <a:pPr marL="270510" algn="just">
              <a:lnSpc>
                <a:spcPct val="107000"/>
              </a:lnSpc>
              <a:spcAft>
                <a:spcPts val="0"/>
              </a:spcAft>
            </a:pPr>
            <a:r>
              <a:rPr lang="en-GB" sz="1400">
                <a:latin typeface="Century Gothic" panose="020B0502020202020204" pitchFamily="34" charset="0"/>
                <a:ea typeface="Times New Roman" panose="02020603050405020304" pitchFamily="18" charset="0"/>
                <a:cs typeface="Times New Roman" panose="02020603050405020304" pitchFamily="18" charset="0"/>
              </a:rPr>
              <a:t>The CPSI produced a report featuring four in-depth case studies of innovation projects that were developed and piloted with the CPSI, including the MEMEZA community alarm initiative, its replication in the education sector to safeguard ICT equipment, the establishment of the Bertha </a:t>
            </a:r>
            <a:r>
              <a:rPr lang="en-GB" sz="1400" err="1">
                <a:latin typeface="Century Gothic" panose="020B0502020202020204" pitchFamily="34" charset="0"/>
                <a:ea typeface="Times New Roman" panose="02020603050405020304" pitchFamily="18" charset="0"/>
                <a:cs typeface="Times New Roman" panose="02020603050405020304" pitchFamily="18" charset="0"/>
              </a:rPr>
              <a:t>Gxowa</a:t>
            </a:r>
            <a:r>
              <a:rPr lang="en-GB" sz="1400">
                <a:latin typeface="Century Gothic" panose="020B0502020202020204" pitchFamily="34" charset="0"/>
                <a:ea typeface="Times New Roman" panose="02020603050405020304" pitchFamily="18" charset="0"/>
                <a:cs typeface="Times New Roman" panose="02020603050405020304" pitchFamily="18" charset="0"/>
              </a:rPr>
              <a:t> Hospital-based Innovation Hub, and the Inland Waterways Safety Project. </a:t>
            </a:r>
          </a:p>
          <a:p>
            <a:pPr marL="270510" algn="just">
              <a:lnSpc>
                <a:spcPct val="107000"/>
              </a:lnSpc>
              <a:spcAft>
                <a:spcPts val="0"/>
              </a:spcAft>
            </a:pPr>
            <a:endParaRPr lang="en-GB" sz="140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07000"/>
              </a:lnSpc>
              <a:spcAft>
                <a:spcPts val="0"/>
              </a:spcAft>
              <a:buNone/>
            </a:pPr>
            <a:r>
              <a:rPr lang="en-ZA" sz="1400" b="1">
                <a:latin typeface="Century Gothic" panose="020B0502020202020204" pitchFamily="34" charset="0"/>
              </a:rPr>
              <a:t>SA-EU Dialogue Series on Open Digital Governance (2021-22) </a:t>
            </a:r>
          </a:p>
          <a:p>
            <a:pPr algn="just">
              <a:lnSpc>
                <a:spcPct val="107000"/>
              </a:lnSpc>
              <a:spcAft>
                <a:spcPts val="0"/>
              </a:spcAft>
            </a:pPr>
            <a:r>
              <a:rPr lang="en-ZA" sz="1400">
                <a:latin typeface="Century Gothic" panose="020B0502020202020204" pitchFamily="34" charset="0"/>
              </a:rPr>
              <a:t>Collaborative initiative between CPS, DPSA, Wits and the Danish Agency for Digitisation</a:t>
            </a:r>
          </a:p>
          <a:p>
            <a:pPr algn="just">
              <a:lnSpc>
                <a:spcPct val="107000"/>
              </a:lnSpc>
              <a:spcAft>
                <a:spcPts val="0"/>
              </a:spcAft>
            </a:pPr>
            <a:r>
              <a:rPr lang="en-ZA" sz="1400">
                <a:latin typeface="Century Gothic" panose="020B0502020202020204" pitchFamily="34" charset="0"/>
              </a:rPr>
              <a:t>Three academic papers on the status of digital transformation and governance in South Africa, Denmark and other International good practices</a:t>
            </a:r>
          </a:p>
        </p:txBody>
      </p:sp>
      <p:pic>
        <p:nvPicPr>
          <p:cNvPr id="4" name="Picture 3" descr="A close-up of a cd&#10;&#10;Description automatically generated with low confidence">
            <a:extLst>
              <a:ext uri="{FF2B5EF4-FFF2-40B4-BE49-F238E27FC236}">
                <a16:creationId xmlns:a16="http://schemas.microsoft.com/office/drawing/2014/main" id="{192E4E65-C99B-014F-BB73-01828B463E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6176" y="543822"/>
            <a:ext cx="2884543" cy="4080232"/>
          </a:xfrm>
          <a:prstGeom prst="rect">
            <a:avLst/>
          </a:prstGeom>
        </p:spPr>
      </p:pic>
    </p:spTree>
    <p:extLst>
      <p:ext uri="{BB962C8B-B14F-4D97-AF65-F5344CB8AC3E}">
        <p14:creationId xmlns:p14="http://schemas.microsoft.com/office/powerpoint/2010/main" val="40385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0" y="419496"/>
            <a:ext cx="4137431" cy="1840856"/>
          </a:xfrm>
        </p:spPr>
        <p:txBody>
          <a:bodyPr/>
          <a:lstStyle/>
          <a:p>
            <a:pPr marL="0" indent="0" algn="just">
              <a:lnSpc>
                <a:spcPct val="107000"/>
              </a:lnSpc>
              <a:spcAft>
                <a:spcPts val="0"/>
              </a:spcAft>
              <a:buNone/>
            </a:pPr>
            <a:r>
              <a:rPr lang="en-GB" sz="1400" b="1" u="sng">
                <a:latin typeface="Century Gothic"/>
                <a:ea typeface="Times New Roman" panose="02020603050405020304" pitchFamily="18" charset="0"/>
                <a:cs typeface="Times New Roman"/>
              </a:rPr>
              <a:t> Other initiatives</a:t>
            </a:r>
            <a:endParaRPr lang="en-ZA" sz="1400">
              <a:latin typeface="Century Gothic"/>
              <a:ea typeface="Calibri" panose="020F0502020204030204" pitchFamily="34" charset="0"/>
              <a:cs typeface="Times New Roman"/>
            </a:endParaRPr>
          </a:p>
          <a:p>
            <a:pPr marL="228600" algn="just">
              <a:lnSpc>
                <a:spcPct val="107000"/>
              </a:lnSpc>
              <a:spcAft>
                <a:spcPts val="0"/>
              </a:spcAft>
            </a:pPr>
            <a:endParaRPr lang="en-GB" sz="1400">
              <a:latin typeface="Century Gothic"/>
              <a:ea typeface="Times New Roman" panose="02020603050405020304" pitchFamily="18" charset="0"/>
              <a:cs typeface="Times New Roman"/>
            </a:endParaRPr>
          </a:p>
          <a:p>
            <a:pPr marL="228600" algn="just">
              <a:lnSpc>
                <a:spcPct val="107000"/>
              </a:lnSpc>
              <a:spcAft>
                <a:spcPts val="0"/>
              </a:spcAft>
            </a:pPr>
            <a:r>
              <a:rPr lang="en-GB" sz="1400">
                <a:latin typeface="Century Gothic"/>
                <a:ea typeface="Times New Roman" panose="02020603050405020304" pitchFamily="18" charset="0"/>
                <a:cs typeface="Times New Roman"/>
              </a:rPr>
              <a:t>The CPSI further compiled </a:t>
            </a:r>
            <a:r>
              <a:rPr lang="en-GB" sz="1400" b="1">
                <a:latin typeface="Century Gothic"/>
                <a:ea typeface="Times New Roman" panose="02020603050405020304" pitchFamily="18" charset="0"/>
                <a:cs typeface="Times New Roman"/>
              </a:rPr>
              <a:t>a compendium of COVID-19-related innovations</a:t>
            </a:r>
            <a:r>
              <a:rPr lang="en-GB" sz="1400">
                <a:latin typeface="Century Gothic"/>
                <a:ea typeface="Times New Roman" panose="02020603050405020304" pitchFamily="18" charset="0"/>
                <a:cs typeface="Times New Roman"/>
              </a:rPr>
              <a:t>, thus showcasing local and global COVID-inspired innovations. (2020/21)</a:t>
            </a:r>
            <a:endParaRPr lang="en-ZA" sz="1400">
              <a:latin typeface="Century Gothic"/>
              <a:ea typeface="Calibri" panose="020F0502020204030204" pitchFamily="34" charset="0"/>
              <a:cs typeface="Times New Roman"/>
            </a:endParaRPr>
          </a:p>
          <a:p>
            <a:pPr marL="0" indent="0" algn="just">
              <a:lnSpc>
                <a:spcPct val="107000"/>
              </a:lnSpc>
              <a:spcAft>
                <a:spcPts val="0"/>
              </a:spcAft>
              <a:buNone/>
            </a:pPr>
            <a:endParaRPr lang="en-ZA" sz="1000">
              <a:ea typeface="Calibri" panose="020F0502020204030204" pitchFamily="34" charset="0"/>
              <a:cs typeface="Arial" panose="020B0604020202020204" pitchFamily="34" charset="0"/>
            </a:endParaRPr>
          </a:p>
          <a:p>
            <a:pPr marL="228600" algn="just">
              <a:lnSpc>
                <a:spcPct val="107000"/>
              </a:lnSpc>
              <a:spcAft>
                <a:spcPts val="0"/>
              </a:spcAft>
            </a:pPr>
            <a:r>
              <a:rPr lang="en-GB" sz="1400">
                <a:latin typeface="Century Gothic"/>
                <a:ea typeface="Times New Roman" panose="02020603050405020304" pitchFamily="18" charset="0"/>
                <a:cs typeface="Times New Roman"/>
              </a:rPr>
              <a:t>Support the Eastern Cape on improving planning processes through </a:t>
            </a:r>
            <a:r>
              <a:rPr lang="en-GB" sz="1400" b="1">
                <a:latin typeface="Century Gothic"/>
                <a:ea typeface="Times New Roman" panose="02020603050405020304" pitchFamily="18" charset="0"/>
                <a:cs typeface="Times New Roman"/>
              </a:rPr>
              <a:t>Foresight</a:t>
            </a:r>
            <a:r>
              <a:rPr lang="en-GB" sz="1400">
                <a:latin typeface="Century Gothic"/>
                <a:ea typeface="Times New Roman" panose="02020603050405020304" pitchFamily="18" charset="0"/>
                <a:cs typeface="Times New Roman"/>
              </a:rPr>
              <a:t> to build better agility and resilience. This work is contributing towards their review of the Annual Performance Plans and Strategic Plans of departments. (2020/21)</a:t>
            </a:r>
            <a:endParaRPr lang="en-ZA" sz="1400">
              <a:latin typeface="Century Gothic"/>
              <a:ea typeface="Calibri" panose="020F0502020204030204" pitchFamily="34" charset="0"/>
              <a:cs typeface="Times New Roman"/>
            </a:endParaRPr>
          </a:p>
          <a:p>
            <a:pPr marL="0" indent="0" algn="just">
              <a:lnSpc>
                <a:spcPct val="107000"/>
              </a:lnSpc>
              <a:spcAft>
                <a:spcPts val="0"/>
              </a:spcAft>
              <a:buNone/>
            </a:pPr>
            <a:endParaRPr lang="en-ZA" sz="100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3839C54-64EC-FD4B-9B8E-3A33AE1035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8015" y="1067853"/>
            <a:ext cx="5006569" cy="2874010"/>
          </a:xfrm>
          <a:prstGeom prst="rect">
            <a:avLst/>
          </a:prstGeom>
        </p:spPr>
      </p:pic>
    </p:spTree>
    <p:extLst>
      <p:ext uri="{BB962C8B-B14F-4D97-AF65-F5344CB8AC3E}">
        <p14:creationId xmlns:p14="http://schemas.microsoft.com/office/powerpoint/2010/main" val="395299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9551" y="483680"/>
            <a:ext cx="7591533" cy="4656317"/>
          </a:xfrm>
        </p:spPr>
        <p:txBody>
          <a:bodyPr/>
          <a:lstStyle/>
          <a:p>
            <a:pPr marL="0" indent="0" algn="just">
              <a:lnSpc>
                <a:spcPct val="107000"/>
              </a:lnSpc>
              <a:spcAft>
                <a:spcPts val="0"/>
              </a:spcAft>
              <a:buNone/>
            </a:pPr>
            <a:r>
              <a:rPr lang="en-GB" sz="1400" b="1" i="1" u="sng" dirty="0">
                <a:latin typeface="Century Gothic"/>
                <a:ea typeface="Times New Roman" panose="02020603050405020304" pitchFamily="18" charset="0"/>
                <a:cs typeface="Times New Roman"/>
              </a:rPr>
              <a:t>Development Initiatives</a:t>
            </a:r>
            <a:endParaRPr lang="en-ZA" sz="1400" dirty="0">
              <a:latin typeface="Century Gothic"/>
              <a:ea typeface="Calibri" panose="020F0502020204030204" pitchFamily="34" charset="0"/>
              <a:cs typeface="Times New Roman"/>
            </a:endParaRPr>
          </a:p>
          <a:p>
            <a:pPr marL="0" indent="0" algn="just">
              <a:lnSpc>
                <a:spcPct val="107000"/>
              </a:lnSpc>
              <a:spcAft>
                <a:spcPts val="0"/>
              </a:spcAft>
              <a:buNone/>
            </a:pPr>
            <a:endParaRPr lang="en-GB" sz="1600" b="1" dirty="0">
              <a:latin typeface="Century Gothic"/>
              <a:ea typeface="Times New Roman" panose="02020603050405020304" pitchFamily="18" charset="0"/>
              <a:cs typeface="Times New Roman"/>
            </a:endParaRPr>
          </a:p>
          <a:p>
            <a:pPr marL="0" indent="0" algn="just">
              <a:lnSpc>
                <a:spcPct val="107000"/>
              </a:lnSpc>
              <a:spcAft>
                <a:spcPts val="0"/>
              </a:spcAft>
              <a:buNone/>
            </a:pPr>
            <a:r>
              <a:rPr lang="en-GB" sz="1400" b="1" dirty="0">
                <a:latin typeface="Century Gothic"/>
                <a:ea typeface="Times New Roman" panose="02020603050405020304" pitchFamily="18" charset="0"/>
                <a:cs typeface="Times New Roman"/>
              </a:rPr>
              <a:t>In-house electronic solutions developed</a:t>
            </a:r>
            <a:r>
              <a:rPr lang="en-GB" sz="1400" b="1" dirty="0">
                <a:latin typeface="Calibri"/>
                <a:ea typeface="Yu Mincho"/>
                <a:cs typeface="Arial"/>
              </a:rPr>
              <a:t> (2020/21)</a:t>
            </a:r>
            <a:endParaRPr lang="en-ZA" sz="1400" dirty="0">
              <a:latin typeface="Calibri"/>
              <a:ea typeface="Calibri" panose="020F0502020204030204" pitchFamily="34" charset="0"/>
              <a:cs typeface="Arial"/>
            </a:endParaRPr>
          </a:p>
          <a:p>
            <a:pPr marL="228600" algn="just">
              <a:lnSpc>
                <a:spcPct val="107000"/>
              </a:lnSpc>
              <a:spcAft>
                <a:spcPts val="0"/>
              </a:spcAft>
            </a:pPr>
            <a:r>
              <a:rPr lang="en-GB" sz="1400" dirty="0">
                <a:latin typeface="Century Gothic"/>
                <a:ea typeface="Times New Roman" panose="02020603050405020304" pitchFamily="18" charset="0"/>
                <a:cs typeface="Times New Roman"/>
              </a:rPr>
              <a:t>In-house solutions were developed in response to the COVID-19 Pandemic. These include the online COVID-19 screening form, bid evaluation and adjudication process flows for online committee meetings.</a:t>
            </a:r>
          </a:p>
          <a:p>
            <a:pPr marL="0" indent="0" algn="just">
              <a:lnSpc>
                <a:spcPct val="107000"/>
              </a:lnSpc>
              <a:spcAft>
                <a:spcPts val="0"/>
              </a:spcAft>
              <a:buNone/>
            </a:pPr>
            <a:endParaRPr lang="en-ZA" sz="1400" dirty="0">
              <a:ea typeface="Calibri" panose="020F0502020204030204" pitchFamily="34" charset="0"/>
              <a:cs typeface="Arial" panose="020B0604020202020204" pitchFamily="34" charset="0"/>
            </a:endParaRPr>
          </a:p>
          <a:p>
            <a:pPr marL="0" indent="0" algn="just">
              <a:lnSpc>
                <a:spcPct val="107000"/>
              </a:lnSpc>
              <a:spcAft>
                <a:spcPts val="0"/>
              </a:spcAft>
              <a:buNone/>
            </a:pPr>
            <a:r>
              <a:rPr lang="en-ZA" sz="1400" b="1" dirty="0">
                <a:latin typeface="Century Gothic"/>
                <a:ea typeface="Calibri"/>
                <a:cs typeface="Times New Roman"/>
              </a:rPr>
              <a:t>Northern Cape Online </a:t>
            </a:r>
            <a:r>
              <a:rPr lang="en-ZA" sz="1400" b="1" dirty="0" err="1">
                <a:latin typeface="Century Gothic"/>
                <a:ea typeface="Calibri"/>
                <a:cs typeface="Times New Roman"/>
              </a:rPr>
              <a:t>Thusong</a:t>
            </a:r>
            <a:r>
              <a:rPr lang="en-ZA" sz="1400" b="1" dirty="0">
                <a:latin typeface="Century Gothic"/>
                <a:ea typeface="Calibri"/>
                <a:cs typeface="Times New Roman"/>
              </a:rPr>
              <a:t> Centre</a:t>
            </a:r>
            <a:r>
              <a:rPr lang="en-ZA" sz="1400" b="1" dirty="0">
                <a:latin typeface="Calibri"/>
                <a:ea typeface="Yu Mincho"/>
                <a:cs typeface="Arial"/>
              </a:rPr>
              <a:t> (2021-23)</a:t>
            </a:r>
            <a:endParaRPr lang="en-ZA" sz="1400" b="1" dirty="0">
              <a:latin typeface="Calibri"/>
              <a:ea typeface="Calibri" panose="020F0502020204030204" pitchFamily="34" charset="0"/>
              <a:cs typeface="Arial"/>
            </a:endParaRPr>
          </a:p>
          <a:p>
            <a:pPr marL="270510" algn="just">
              <a:lnSpc>
                <a:spcPct val="107000"/>
              </a:lnSpc>
              <a:spcAft>
                <a:spcPts val="0"/>
              </a:spcAft>
            </a:pPr>
            <a:r>
              <a:rPr lang="en-ZA" sz="1400" dirty="0">
                <a:latin typeface="Century Gothic"/>
                <a:ea typeface="Calibri"/>
                <a:cs typeface="Times New Roman"/>
              </a:rPr>
              <a:t>The CPSI initiated a new multi-year development project with the Northern Cape Office of the Premier to develop a virtual </a:t>
            </a:r>
            <a:r>
              <a:rPr lang="en-ZA" sz="1400" dirty="0" err="1">
                <a:latin typeface="Century Gothic"/>
                <a:ea typeface="Calibri"/>
                <a:cs typeface="Times New Roman"/>
              </a:rPr>
              <a:t>Thusong</a:t>
            </a:r>
            <a:r>
              <a:rPr lang="en-ZA" sz="1400" dirty="0">
                <a:latin typeface="Century Gothic"/>
                <a:ea typeface="Calibri"/>
                <a:cs typeface="Times New Roman"/>
              </a:rPr>
              <a:t> Centre and a service monitoring system. The project is now entering the proto-typing stage. A design thinking workshop was held  in March 2022 to refine the design of the solution.</a:t>
            </a:r>
          </a:p>
          <a:p>
            <a:pPr marL="270510" algn="just">
              <a:lnSpc>
                <a:spcPct val="107000"/>
              </a:lnSpc>
              <a:spcAft>
                <a:spcPts val="0"/>
              </a:spcAft>
            </a:pPr>
            <a:endParaRPr lang="en-ZA" sz="1400" dirty="0">
              <a:latin typeface="Century Gothic"/>
              <a:ea typeface="Calibri"/>
              <a:cs typeface="Times New Roman"/>
            </a:endParaRPr>
          </a:p>
          <a:p>
            <a:pPr marL="0" indent="0" algn="just">
              <a:lnSpc>
                <a:spcPct val="107000"/>
              </a:lnSpc>
              <a:spcAft>
                <a:spcPts val="0"/>
              </a:spcAft>
              <a:buNone/>
            </a:pPr>
            <a:r>
              <a:rPr lang="en-ZA" sz="1400" b="1" dirty="0">
                <a:latin typeface="Century Gothic"/>
                <a:ea typeface="Calibri"/>
                <a:cs typeface="Times New Roman"/>
              </a:rPr>
              <a:t>Gauteng EMS Patient Transport </a:t>
            </a:r>
            <a:r>
              <a:rPr lang="en-ZA" sz="1400" b="1" dirty="0" err="1">
                <a:latin typeface="Century Gothic"/>
                <a:ea typeface="Calibri"/>
                <a:cs typeface="Times New Roman"/>
              </a:rPr>
              <a:t>eHailing</a:t>
            </a:r>
            <a:r>
              <a:rPr lang="en-ZA" sz="1400" b="1" dirty="0">
                <a:latin typeface="Century Gothic"/>
                <a:ea typeface="Calibri"/>
                <a:cs typeface="Times New Roman"/>
              </a:rPr>
              <a:t> (2021-23)</a:t>
            </a:r>
          </a:p>
          <a:p>
            <a:pPr marL="270510" algn="just">
              <a:lnSpc>
                <a:spcPct val="107000"/>
              </a:lnSpc>
              <a:spcAft>
                <a:spcPts val="0"/>
              </a:spcAft>
            </a:pPr>
            <a:r>
              <a:rPr lang="en-ZA" sz="1400" dirty="0">
                <a:latin typeface="Century Gothic"/>
                <a:ea typeface="Calibri" panose="020F0502020204030204" pitchFamily="34" charset="0"/>
                <a:cs typeface="Times New Roman"/>
              </a:rPr>
              <a:t>A second multi-year project was also initiated in support of Gauteng Emergency Medical Services to improve the efficiency of their planned patient transfer through the use of mobile technology. This analytical and user specification phase of this project has also been concluded and co-design commenced.</a:t>
            </a:r>
          </a:p>
          <a:p>
            <a:pPr marL="0" indent="0" algn="just">
              <a:lnSpc>
                <a:spcPct val="107000"/>
              </a:lnSpc>
              <a:spcAft>
                <a:spcPts val="0"/>
              </a:spcAft>
              <a:buNone/>
            </a:pPr>
            <a:endParaRPr lang="en-ZA" sz="1400" dirty="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dirty="0"/>
          </a:p>
        </p:txBody>
      </p:sp>
    </p:spTree>
    <p:extLst>
      <p:ext uri="{BB962C8B-B14F-4D97-AF65-F5344CB8AC3E}">
        <p14:creationId xmlns:p14="http://schemas.microsoft.com/office/powerpoint/2010/main" val="222518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0" y="445880"/>
            <a:ext cx="6337775" cy="4665328"/>
          </a:xfrm>
        </p:spPr>
        <p:txBody>
          <a:bodyPr/>
          <a:lstStyle/>
          <a:p>
            <a:pPr marL="0" lvl="0" indent="0" algn="just">
              <a:lnSpc>
                <a:spcPct val="107000"/>
              </a:lnSpc>
              <a:spcAft>
                <a:spcPts val="0"/>
              </a:spcAft>
              <a:buNone/>
            </a:pPr>
            <a:r>
              <a:rPr lang="en-GB" sz="1400" b="1" dirty="0">
                <a:latin typeface="Century Gothic"/>
                <a:ea typeface="Times New Roman" panose="02020603050405020304" pitchFamily="18" charset="0"/>
                <a:cs typeface="Times New Roman"/>
              </a:rPr>
              <a:t>Engagements with youth developers</a:t>
            </a:r>
            <a:endParaRPr lang="en-ZA" sz="1400" dirty="0">
              <a:latin typeface="Century Gothic"/>
              <a:ea typeface="Calibri" panose="020F0502020204030204" pitchFamily="34" charset="0"/>
              <a:cs typeface="Times New Roman"/>
            </a:endParaRPr>
          </a:p>
          <a:p>
            <a:pPr marL="228600" algn="just">
              <a:lnSpc>
                <a:spcPct val="107000"/>
              </a:lnSpc>
              <a:spcAft>
                <a:spcPts val="0"/>
              </a:spcAft>
              <a:buFont typeface="Wingdings" panose="020B0604020202020204" pitchFamily="34" charset="0"/>
              <a:buChar char="§"/>
            </a:pPr>
            <a:r>
              <a:rPr lang="en-GB" sz="1400" dirty="0">
                <a:latin typeface="Century Gothic"/>
                <a:cs typeface="Times New Roman"/>
              </a:rPr>
              <a:t>The CPSI continues to partner with youth organisations to promote the participation of youth in the development of service delivery innovations. The CPSI plays a mentoring role during hackathons and other engagements with youth that are developing solutions for the public sector. </a:t>
            </a:r>
          </a:p>
          <a:p>
            <a:pPr marL="285405" algn="just">
              <a:lnSpc>
                <a:spcPct val="107000"/>
              </a:lnSpc>
              <a:spcAft>
                <a:spcPts val="0"/>
              </a:spcAft>
              <a:buSzPts val="1000"/>
              <a:tabLst>
                <a:tab pos="276860" algn="l"/>
              </a:tabLst>
            </a:pPr>
            <a:r>
              <a:rPr lang="en-GB" sz="1400" dirty="0">
                <a:latin typeface="Century Gothic"/>
                <a:cs typeface="Times New Roman"/>
              </a:rPr>
              <a:t>This year the CPSI also hosted #PSIHack22 as part of a programme of dedicated support to developers of public sector solutions and co-hosted the </a:t>
            </a:r>
            <a:r>
              <a:rPr lang="en-ZA" sz="1400" dirty="0">
                <a:latin typeface="Century Gothic"/>
                <a:cs typeface="Times New Roman"/>
              </a:rPr>
              <a:t>Youth ICT and Business </a:t>
            </a:r>
            <a:r>
              <a:rPr lang="en-ZA" sz="1400" dirty="0" err="1">
                <a:latin typeface="Century Gothic"/>
                <a:cs typeface="Times New Roman"/>
              </a:rPr>
              <a:t>VacWork</a:t>
            </a:r>
            <a:r>
              <a:rPr lang="en-ZA" sz="1400" dirty="0">
                <a:latin typeface="Century Gothic"/>
                <a:cs typeface="Times New Roman"/>
              </a:rPr>
              <a:t> Programme in </a:t>
            </a:r>
            <a:r>
              <a:rPr lang="en-ZA" sz="1400" dirty="0" err="1">
                <a:latin typeface="Century Gothic"/>
                <a:cs typeface="Times New Roman"/>
              </a:rPr>
              <a:t>Siyabuswa</a:t>
            </a:r>
            <a:r>
              <a:rPr lang="en-ZA" sz="1400" dirty="0">
                <a:latin typeface="Century Gothic"/>
                <a:cs typeface="Times New Roman"/>
              </a:rPr>
              <a:t>, Johannesburg and </a:t>
            </a:r>
            <a:r>
              <a:rPr lang="en-ZA" sz="1400" dirty="0" err="1">
                <a:latin typeface="Century Gothic"/>
                <a:cs typeface="Times New Roman"/>
              </a:rPr>
              <a:t>Mthatha</a:t>
            </a:r>
            <a:endParaRPr lang="en-ZA" sz="1400" dirty="0">
              <a:latin typeface="Century Gothic"/>
              <a:cs typeface="Times New Roman"/>
            </a:endParaRPr>
          </a:p>
          <a:p>
            <a:pPr marL="0" indent="0" algn="just">
              <a:lnSpc>
                <a:spcPct val="107000"/>
              </a:lnSpc>
              <a:spcAft>
                <a:spcPts val="0"/>
              </a:spcAft>
              <a:buNone/>
            </a:pPr>
            <a:endParaRPr lang="en-ZA" sz="1400" dirty="0">
              <a:latin typeface="Century Gothic"/>
              <a:cs typeface="Times New Roman"/>
            </a:endParaRPr>
          </a:p>
          <a:p>
            <a:pPr marL="228600" algn="just">
              <a:lnSpc>
                <a:spcPct val="107000"/>
              </a:lnSpc>
              <a:spcAft>
                <a:spcPts val="0"/>
              </a:spcAft>
              <a:buFont typeface="Wingdings" panose="020B0604020202020204" pitchFamily="34" charset="0"/>
              <a:buChar char="§"/>
            </a:pPr>
            <a:r>
              <a:rPr lang="en-ZA" sz="1400" dirty="0">
                <a:latin typeface="Century Gothic"/>
                <a:cs typeface="Times New Roman"/>
              </a:rPr>
              <a:t>Over the past two years, the CPSI provided mentorship during the following initiatives: </a:t>
            </a:r>
            <a:endParaRPr lang="en-ZA" sz="1400" dirty="0">
              <a:latin typeface="Century Gothic" panose="020B0502020202020204" pitchFamily="34" charset="0"/>
              <a:cs typeface="Times New Roman" panose="02020603050405020304" pitchFamily="18" charset="0"/>
            </a:endParaRPr>
          </a:p>
        </p:txBody>
      </p:sp>
      <p:pic>
        <p:nvPicPr>
          <p:cNvPr id="3" name="Picture 3" descr="A picture containing logo&#10;&#10;Description automatically generated">
            <a:extLst>
              <a:ext uri="{FF2B5EF4-FFF2-40B4-BE49-F238E27FC236}">
                <a16:creationId xmlns:a16="http://schemas.microsoft.com/office/drawing/2014/main" id="{3D9707B9-D9BD-4EEF-800B-D4EEF113C9A9}"/>
              </a:ext>
            </a:extLst>
          </p:cNvPr>
          <p:cNvPicPr>
            <a:picLocks noChangeAspect="1"/>
          </p:cNvPicPr>
          <p:nvPr/>
        </p:nvPicPr>
        <p:blipFill>
          <a:blip r:embed="rId2"/>
          <a:stretch>
            <a:fillRect/>
          </a:stretch>
        </p:blipFill>
        <p:spPr>
          <a:xfrm>
            <a:off x="6479969" y="787764"/>
            <a:ext cx="2493984" cy="775332"/>
          </a:xfrm>
          <a:prstGeom prst="rect">
            <a:avLst/>
          </a:prstGeom>
        </p:spPr>
      </p:pic>
      <p:pic>
        <p:nvPicPr>
          <p:cNvPr id="4" name="Picture 4" descr="A picture containing text, computer, person, indoor&#10;&#10;Description automatically generated">
            <a:extLst>
              <a:ext uri="{FF2B5EF4-FFF2-40B4-BE49-F238E27FC236}">
                <a16:creationId xmlns:a16="http://schemas.microsoft.com/office/drawing/2014/main" id="{EEA3C655-A2F7-426C-BF9A-55B4C6EAD70B}"/>
              </a:ext>
            </a:extLst>
          </p:cNvPr>
          <p:cNvPicPr>
            <a:picLocks noChangeAspect="1"/>
          </p:cNvPicPr>
          <p:nvPr/>
        </p:nvPicPr>
        <p:blipFill>
          <a:blip r:embed="rId3"/>
          <a:stretch>
            <a:fillRect/>
          </a:stretch>
        </p:blipFill>
        <p:spPr>
          <a:xfrm>
            <a:off x="6405253" y="1559073"/>
            <a:ext cx="2643415" cy="1911604"/>
          </a:xfrm>
          <a:prstGeom prst="rect">
            <a:avLst/>
          </a:prstGeom>
        </p:spPr>
      </p:pic>
      <p:sp>
        <p:nvSpPr>
          <p:cNvPr id="5" name="TextBox 4">
            <a:extLst>
              <a:ext uri="{FF2B5EF4-FFF2-40B4-BE49-F238E27FC236}">
                <a16:creationId xmlns:a16="http://schemas.microsoft.com/office/drawing/2014/main" id="{AE2152C2-B276-1592-4105-A24DD0A6F53D}"/>
              </a:ext>
            </a:extLst>
          </p:cNvPr>
          <p:cNvSpPr txBox="1"/>
          <p:nvPr/>
        </p:nvSpPr>
        <p:spPr>
          <a:xfrm>
            <a:off x="-91441" y="3471221"/>
            <a:ext cx="8973953" cy="1705916"/>
          </a:xfrm>
          <a:prstGeom prst="rect">
            <a:avLst/>
          </a:prstGeom>
          <a:noFill/>
        </p:spPr>
        <p:txBody>
          <a:bodyPr wrap="square" rtlCol="0">
            <a:spAutoFit/>
          </a:bodyPr>
          <a:lstStyle/>
          <a:p>
            <a:pPr marL="630555" lvl="1" indent="-342900" algn="just">
              <a:lnSpc>
                <a:spcPct val="107000"/>
              </a:lnSpc>
              <a:spcAft>
                <a:spcPts val="0"/>
              </a:spcAft>
              <a:buSzPts val="1000"/>
              <a:buFont typeface="Wingdings" panose="05000000000000000000" pitchFamily="2" charset="2"/>
              <a:buChar char=""/>
              <a:tabLst>
                <a:tab pos="276860" algn="l"/>
              </a:tabLst>
            </a:pPr>
            <a:r>
              <a:rPr lang="en-ZA" dirty="0">
                <a:latin typeface="Century Gothic"/>
                <a:cs typeface="Times New Roman"/>
              </a:rPr>
              <a:t>The Department of Communications and Digital Technologies, </a:t>
            </a:r>
            <a:r>
              <a:rPr lang="en-ZA" dirty="0" err="1">
                <a:latin typeface="Century Gothic"/>
                <a:cs typeface="Times New Roman"/>
              </a:rPr>
              <a:t>AlgoAtWork</a:t>
            </a:r>
            <a:r>
              <a:rPr lang="en-ZA" dirty="0">
                <a:latin typeface="Century Gothic"/>
                <a:cs typeface="Times New Roman"/>
              </a:rPr>
              <a:t> Robotics and National ICT Youth Council's two-day </a:t>
            </a:r>
            <a:r>
              <a:rPr lang="en-ZA" dirty="0" err="1">
                <a:latin typeface="Century Gothic"/>
                <a:cs typeface="Times New Roman"/>
              </a:rPr>
              <a:t>Makerthon</a:t>
            </a:r>
            <a:r>
              <a:rPr lang="en-ZA" dirty="0">
                <a:latin typeface="Century Gothic"/>
                <a:cs typeface="Times New Roman"/>
              </a:rPr>
              <a:t> at the RBIDZ Techno Hub in Richards Bay.</a:t>
            </a:r>
          </a:p>
          <a:p>
            <a:pPr marL="630555" lvl="1" indent="-342900" algn="just">
              <a:lnSpc>
                <a:spcPct val="107000"/>
              </a:lnSpc>
              <a:spcAft>
                <a:spcPts val="0"/>
              </a:spcAft>
              <a:buSzPts val="1000"/>
              <a:buFont typeface="Wingdings" panose="05000000000000000000" pitchFamily="2" charset="2"/>
              <a:buChar char=""/>
              <a:tabLst>
                <a:tab pos="276860" algn="l"/>
              </a:tabLst>
            </a:pPr>
            <a:r>
              <a:rPr lang="en-ZA" dirty="0" err="1">
                <a:latin typeface="Century Gothic"/>
                <a:cs typeface="Times New Roman"/>
              </a:rPr>
              <a:t>Aquatech</a:t>
            </a:r>
            <a:r>
              <a:rPr lang="en-ZA" dirty="0">
                <a:latin typeface="Century Gothic"/>
                <a:cs typeface="Times New Roman"/>
              </a:rPr>
              <a:t> Hackathon of the Eastern Cape Office of the</a:t>
            </a:r>
          </a:p>
          <a:p>
            <a:pPr marL="287655" lvl="1" indent="0" algn="just">
              <a:lnSpc>
                <a:spcPct val="107000"/>
              </a:lnSpc>
              <a:spcAft>
                <a:spcPts val="0"/>
              </a:spcAft>
              <a:buSzPts val="1000"/>
              <a:buNone/>
              <a:tabLst>
                <a:tab pos="276860" algn="l"/>
              </a:tabLst>
            </a:pPr>
            <a:r>
              <a:rPr lang="en-ZA" dirty="0">
                <a:latin typeface="Century Gothic"/>
                <a:cs typeface="Times New Roman"/>
              </a:rPr>
              <a:t>       Premier.</a:t>
            </a:r>
          </a:p>
          <a:p>
            <a:pPr marL="573405" lvl="1" indent="-285750" algn="just">
              <a:lnSpc>
                <a:spcPct val="107000"/>
              </a:lnSpc>
              <a:spcAft>
                <a:spcPts val="0"/>
              </a:spcAft>
              <a:buSzPts val="1000"/>
              <a:buFont typeface="Arial" panose="020B0604020202020204" pitchFamily="34" charset="0"/>
              <a:buChar char="•"/>
              <a:tabLst>
                <a:tab pos="276860" algn="l"/>
              </a:tabLst>
            </a:pPr>
            <a:r>
              <a:rPr lang="en-ZA" dirty="0">
                <a:latin typeface="Century Gothic"/>
                <a:cs typeface="Times New Roman"/>
              </a:rPr>
              <a:t>MTN App of the Year </a:t>
            </a:r>
            <a:r>
              <a:rPr lang="en-ZA" dirty="0" err="1">
                <a:latin typeface="Century Gothic"/>
                <a:cs typeface="Times New Roman"/>
              </a:rPr>
              <a:t>AppAcademy</a:t>
            </a:r>
            <a:r>
              <a:rPr lang="en-ZA" dirty="0">
                <a:latin typeface="Century Gothic"/>
                <a:cs typeface="Times New Roman"/>
              </a:rPr>
              <a:t> </a:t>
            </a:r>
          </a:p>
          <a:p>
            <a:pPr marL="573405" lvl="1" indent="-285750" algn="just">
              <a:lnSpc>
                <a:spcPct val="107000"/>
              </a:lnSpc>
              <a:spcAft>
                <a:spcPts val="0"/>
              </a:spcAft>
              <a:buSzPts val="1000"/>
              <a:buFont typeface="Arial" panose="020B0604020202020204" pitchFamily="34" charset="0"/>
              <a:buChar char="•"/>
              <a:tabLst>
                <a:tab pos="276860" algn="l"/>
              </a:tabLst>
            </a:pPr>
            <a:r>
              <a:rPr lang="en-ZA" dirty="0" err="1">
                <a:latin typeface="Century Gothic"/>
                <a:cs typeface="Times New Roman"/>
              </a:rPr>
              <a:t>Geekulcha</a:t>
            </a:r>
            <a:r>
              <a:rPr lang="en-ZA" dirty="0">
                <a:latin typeface="Century Gothic"/>
                <a:cs typeface="Times New Roman"/>
              </a:rPr>
              <a:t> Student Society Challenge</a:t>
            </a:r>
          </a:p>
          <a:p>
            <a:pPr marL="573405" lvl="1" indent="-285750" algn="just">
              <a:lnSpc>
                <a:spcPct val="107000"/>
              </a:lnSpc>
              <a:spcAft>
                <a:spcPts val="0"/>
              </a:spcAft>
              <a:buSzPts val="1000"/>
              <a:buFont typeface="Arial" panose="020B0604020202020204" pitchFamily="34" charset="0"/>
              <a:buChar char="•"/>
              <a:tabLst>
                <a:tab pos="276860" algn="l"/>
              </a:tabLst>
            </a:pPr>
            <a:r>
              <a:rPr lang="en-ZA" dirty="0" err="1">
                <a:latin typeface="Century Gothic"/>
                <a:cs typeface="Times New Roman"/>
              </a:rPr>
              <a:t>TadHack</a:t>
            </a:r>
            <a:r>
              <a:rPr lang="en-ZA" dirty="0">
                <a:latin typeface="Century Gothic"/>
                <a:cs typeface="Times New Roman"/>
              </a:rPr>
              <a:t> South Africa</a:t>
            </a:r>
          </a:p>
        </p:txBody>
      </p:sp>
    </p:spTree>
    <p:extLst>
      <p:ext uri="{BB962C8B-B14F-4D97-AF65-F5344CB8AC3E}">
        <p14:creationId xmlns:p14="http://schemas.microsoft.com/office/powerpoint/2010/main" val="27994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0" y="411510"/>
            <a:ext cx="9036496" cy="1584176"/>
          </a:xfrm>
        </p:spPr>
        <p:txBody>
          <a:bodyPr/>
          <a:lstStyle/>
          <a:p>
            <a:pPr marL="0" indent="0" algn="just">
              <a:lnSpc>
                <a:spcPct val="107000"/>
              </a:lnSpc>
              <a:spcAft>
                <a:spcPts val="0"/>
              </a:spcAft>
              <a:buNone/>
            </a:pPr>
            <a:r>
              <a:rPr lang="en-ZA" sz="1400" b="1" u="sng">
                <a:latin typeface="Century Gothic"/>
                <a:ea typeface="Calibri" panose="020F0502020204030204" pitchFamily="34" charset="0"/>
                <a:cs typeface="Times New Roman"/>
              </a:rPr>
              <a:t>Innovative Solutions replicated in the Public Sector</a:t>
            </a:r>
            <a:r>
              <a:rPr lang="en-GB" sz="1400">
                <a:latin typeface="Century Gothic"/>
                <a:ea typeface="Times New Roman" panose="02020603050405020304" pitchFamily="18" charset="0"/>
                <a:cs typeface="Times New Roman"/>
              </a:rPr>
              <a:t> </a:t>
            </a:r>
          </a:p>
          <a:p>
            <a:pPr marL="0" indent="0" algn="just">
              <a:lnSpc>
                <a:spcPct val="107000"/>
              </a:lnSpc>
              <a:spcAft>
                <a:spcPts val="0"/>
              </a:spcAft>
              <a:buNone/>
            </a:pPr>
            <a:endParaRPr lang="en-ZA" sz="1400">
              <a:latin typeface="Century Gothic"/>
              <a:ea typeface="Times New Roman" panose="02020603050405020304" pitchFamily="18" charset="0"/>
              <a:cs typeface="Times New Roman"/>
            </a:endParaRPr>
          </a:p>
          <a:p>
            <a:pPr marL="0" indent="0" algn="just">
              <a:lnSpc>
                <a:spcPct val="107000"/>
              </a:lnSpc>
              <a:spcAft>
                <a:spcPts val="0"/>
              </a:spcAft>
              <a:buNone/>
            </a:pPr>
            <a:r>
              <a:rPr lang="en-GB" sz="1400" b="1">
                <a:latin typeface="Century Gothic"/>
                <a:ea typeface="Times New Roman" panose="02020603050405020304" pitchFamily="18" charset="0"/>
                <a:cs typeface="Times New Roman"/>
              </a:rPr>
              <a:t>E-Learning Solution-2020-2021</a:t>
            </a:r>
            <a:endParaRPr lang="en-ZA" sz="1400">
              <a:latin typeface="Century Gothic"/>
              <a:ea typeface="Calibri" panose="020F0502020204030204" pitchFamily="34" charset="0"/>
              <a:cs typeface="Times New Roman"/>
            </a:endParaRPr>
          </a:p>
          <a:p>
            <a:pPr marL="270510" algn="just">
              <a:lnSpc>
                <a:spcPct val="107000"/>
              </a:lnSpc>
              <a:spcAft>
                <a:spcPts val="0"/>
              </a:spcAft>
            </a:pPr>
            <a:r>
              <a:rPr lang="en-ZA" sz="1400">
                <a:solidFill>
                  <a:srgbClr val="221E1F"/>
                </a:solidFill>
                <a:latin typeface="Century Gothic"/>
                <a:ea typeface="Century Gothic" panose="020B0502020202020204" pitchFamily="34" charset="0"/>
                <a:cs typeface="Century Gothic" panose="020B0502020202020204" pitchFamily="34" charset="0"/>
              </a:rPr>
              <a:t>T</a:t>
            </a:r>
            <a:r>
              <a:rPr lang="en-ZA" sz="1300">
                <a:solidFill>
                  <a:srgbClr val="221E1F"/>
                </a:solidFill>
                <a:latin typeface="Century Gothic"/>
                <a:ea typeface="Century Gothic" panose="020B0502020202020204" pitchFamily="34" charset="0"/>
                <a:cs typeface="Century Gothic" panose="020B0502020202020204" pitchFamily="34" charset="0"/>
              </a:rPr>
              <a:t>he CPSI facilitated the replication of this solution in two Gauteng province schools namely </a:t>
            </a:r>
            <a:r>
              <a:rPr lang="en-ZA" sz="1300" err="1">
                <a:solidFill>
                  <a:srgbClr val="221E1F"/>
                </a:solidFill>
                <a:latin typeface="Century Gothic"/>
                <a:ea typeface="Century Gothic" panose="020B0502020202020204" pitchFamily="34" charset="0"/>
                <a:cs typeface="Century Gothic" panose="020B0502020202020204" pitchFamily="34" charset="0"/>
              </a:rPr>
              <a:t>Katlehong</a:t>
            </a:r>
            <a:r>
              <a:rPr lang="en-ZA" sz="1300">
                <a:solidFill>
                  <a:srgbClr val="221E1F"/>
                </a:solidFill>
                <a:latin typeface="Century Gothic"/>
                <a:ea typeface="Century Gothic" panose="020B0502020202020204" pitchFamily="34" charset="0"/>
                <a:cs typeface="Century Gothic" panose="020B0502020202020204" pitchFamily="34" charset="0"/>
              </a:rPr>
              <a:t> and Reiger Park High Schools. The former Deputy Minister for the Public Service and Administration handed over the replication of the e-Learning Solution to the two schools and Gauteng Dept of Education in March 2021</a:t>
            </a:r>
            <a:r>
              <a:rPr lang="en-ZA" sz="1400">
                <a:solidFill>
                  <a:srgbClr val="221E1F"/>
                </a:solidFill>
                <a:latin typeface="Century Gothic"/>
                <a:ea typeface="Century Gothic" panose="020B0502020202020204" pitchFamily="34" charset="0"/>
                <a:cs typeface="Century Gothic" panose="020B0502020202020204" pitchFamily="34" charset="0"/>
              </a:rPr>
              <a:t>. </a:t>
            </a:r>
            <a:endParaRPr lang="en-ZA" sz="1400">
              <a:latin typeface="Calibri"/>
              <a:ea typeface="Century Gothic" panose="020B0502020202020204" pitchFamily="34" charset="0"/>
              <a:cs typeface="Arial"/>
            </a:endParaRPr>
          </a:p>
        </p:txBody>
      </p:sp>
      <p:pic>
        <p:nvPicPr>
          <p:cNvPr id="4" name="Picture 3">
            <a:extLst>
              <a:ext uri="{FF2B5EF4-FFF2-40B4-BE49-F238E27FC236}">
                <a16:creationId xmlns:a16="http://schemas.microsoft.com/office/drawing/2014/main" id="{74A814BE-74D2-8846-91C8-2EB71EC74E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1880" y="2016532"/>
            <a:ext cx="5652120" cy="3135692"/>
          </a:xfrm>
          <a:prstGeom prst="rect">
            <a:avLst/>
          </a:prstGeom>
        </p:spPr>
      </p:pic>
      <p:sp>
        <p:nvSpPr>
          <p:cNvPr id="7" name="Content Placeholder 1">
            <a:extLst>
              <a:ext uri="{FF2B5EF4-FFF2-40B4-BE49-F238E27FC236}">
                <a16:creationId xmlns:a16="http://schemas.microsoft.com/office/drawing/2014/main" id="{FC699049-A260-684E-A53F-187093DAC914}"/>
              </a:ext>
            </a:extLst>
          </p:cNvPr>
          <p:cNvSpPr txBox="1">
            <a:spLocks/>
          </p:cNvSpPr>
          <p:nvPr/>
        </p:nvSpPr>
        <p:spPr bwMode="auto">
          <a:xfrm>
            <a:off x="34733" y="1962892"/>
            <a:ext cx="3286788" cy="31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285750" indent="-285750" algn="l" rtl="0" eaLnBrk="0" fontAlgn="base" hangingPunct="0">
              <a:spcBef>
                <a:spcPct val="0"/>
              </a:spcBef>
              <a:spcAft>
                <a:spcPct val="0"/>
              </a:spcAft>
              <a:buFont typeface="Arial" panose="020B0604020202020204" pitchFamily="34" charset="0"/>
              <a:buChar char="•"/>
              <a:defRPr sz="2800" b="0" i="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1pPr>
            <a:lvl2pPr marL="573750" lvl="1" indent="-285750" algn="l" rtl="0" eaLnBrk="0" fontAlgn="base" hangingPunct="0">
              <a:spcBef>
                <a:spcPct val="0"/>
              </a:spcBef>
              <a:spcAft>
                <a:spcPct val="0"/>
              </a:spcAft>
              <a:buFont typeface="Arial" panose="020B0604020202020204" pitchFamily="34" charset="0"/>
              <a:buChar char="•"/>
              <a:defRPr sz="2400">
                <a:solidFill>
                  <a:srgbClr val="000000"/>
                </a:solidFill>
                <a:latin typeface="Arial"/>
                <a:ea typeface="Arial"/>
                <a:cs typeface="Arial"/>
                <a:sym typeface="Arial" panose="020B0604020202020204" pitchFamily="34" charset="0"/>
              </a:defRPr>
            </a:lvl2pPr>
            <a:lvl3pPr marL="285750" lvl="2" indent="-285750" algn="l" rtl="0" eaLnBrk="0" fontAlgn="base" hangingPunct="0">
              <a:spcBef>
                <a:spcPct val="0"/>
              </a:spcBef>
              <a:spcAft>
                <a:spcPct val="0"/>
              </a:spcAft>
              <a:buFont typeface="Arial" panose="020B0604020202020204" pitchFamily="34" charset="0"/>
              <a:buChar char="•"/>
              <a:defRPr sz="2000">
                <a:solidFill>
                  <a:srgbClr val="000000"/>
                </a:solidFill>
                <a:latin typeface="Arial"/>
                <a:ea typeface="Arial"/>
                <a:cs typeface="Arial"/>
                <a:sym typeface="Arial" panose="020B0604020202020204" pitchFamily="34" charset="0"/>
              </a:defRPr>
            </a:lvl3pPr>
            <a:lvl4pPr marL="285750" lvl="3" indent="-285750" algn="l" rtl="0" eaLnBrk="0" fontAlgn="base" hangingPunct="0">
              <a:spcBef>
                <a:spcPct val="0"/>
              </a:spcBef>
              <a:spcAft>
                <a:spcPct val="0"/>
              </a:spcAft>
              <a:buFont typeface="Arial" panose="020B0604020202020204" pitchFamily="34" charset="0"/>
              <a:buChar char="•"/>
              <a:defRPr sz="1800">
                <a:solidFill>
                  <a:srgbClr val="000000"/>
                </a:solidFill>
                <a:latin typeface="Arial"/>
                <a:ea typeface="Arial"/>
                <a:cs typeface="Arial"/>
                <a:sym typeface="Arial" panose="020B0604020202020204" pitchFamily="34" charset="0"/>
              </a:defRPr>
            </a:lvl4pPr>
            <a:lvl5pPr marL="285750" lvl="4" indent="-285750" algn="l" rtl="0" eaLnBrk="0" fontAlgn="base" hangingPunct="0">
              <a:spcBef>
                <a:spcPct val="0"/>
              </a:spcBef>
              <a:spcAft>
                <a:spcPct val="0"/>
              </a:spcAft>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58165" marR="0" lvl="1" indent="-285750"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221E1F"/>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The </a:t>
            </a:r>
            <a:r>
              <a:rPr kumimoji="0" lang="en-GB" sz="1200" b="0" i="0" u="none" strike="noStrike" kern="0" cap="none" spc="0" normalizeH="0" baseline="0" noProof="0" err="1">
                <a:ln>
                  <a:noFill/>
                </a:ln>
                <a:solidFill>
                  <a:srgbClr val="221E1F"/>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SchoolLMS</a:t>
            </a:r>
            <a:r>
              <a:rPr kumimoji="0" lang="en-GB" sz="1200" b="0" i="0" u="none" strike="noStrike" kern="0" cap="none" spc="0" normalizeH="0" baseline="0" noProof="0">
                <a:ln>
                  <a:noFill/>
                </a:ln>
                <a:solidFill>
                  <a:srgbClr val="221E1F"/>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 solution introduces cost</a:t>
            </a:r>
            <a:r>
              <a:rPr kumimoji="0" lang="en-ZA" sz="1200" b="0" i="0" u="none" strike="noStrike" kern="0" cap="none" spc="0" normalizeH="0" baseline="0" noProof="0">
                <a:ln>
                  <a:noFill/>
                </a:ln>
                <a:solidFill>
                  <a:srgbClr val="000000"/>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-saving to ICT in Education through Innovative integration of tools, content, and users by making learning and teaching materials available for learners electronically and online. The solution is an </a:t>
            </a:r>
            <a:r>
              <a:rPr kumimoji="0" lang="en-ZA" sz="1200" b="1" i="0" u="none" strike="noStrike" kern="0" cap="none" spc="0" normalizeH="0" baseline="0" noProof="0">
                <a:ln>
                  <a:noFill/>
                </a:ln>
                <a:solidFill>
                  <a:srgbClr val="000000"/>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integration platform </a:t>
            </a:r>
            <a:r>
              <a:rPr kumimoji="0" lang="en-ZA" sz="1200" b="0" i="0" u="none" strike="noStrike" kern="0" cap="none" spc="0" normalizeH="0" baseline="0" noProof="0">
                <a:ln>
                  <a:noFill/>
                </a:ln>
                <a:solidFill>
                  <a:srgbClr val="000000"/>
                </a:solidFill>
                <a:effectLst/>
                <a:uLnTx/>
                <a:uFillTx/>
                <a:latin typeface="Century Gothic"/>
                <a:ea typeface="Century Gothic" panose="020B0502020202020204" pitchFamily="34" charset="0"/>
                <a:cs typeface="Century Gothic" panose="020B0502020202020204" pitchFamily="34" charset="0"/>
                <a:sym typeface="Arial" panose="020B0604020202020204" pitchFamily="34" charset="0"/>
              </a:rPr>
              <a:t>for the distribution of eBooks and interactive content as well as functionality that facilitates the submission of digital handwritten lessons and assessments – homework, classwork, assignments, tests, and exams.</a:t>
            </a:r>
            <a:endParaRPr kumimoji="0" lang="en-ZA" sz="1200" b="0" i="0" u="none" strike="noStrike" kern="0" cap="none" spc="0" normalizeH="0" baseline="0" noProof="0">
              <a:ln>
                <a:noFill/>
              </a:ln>
              <a:solidFill>
                <a:srgbClr val="000000"/>
              </a:solidFill>
              <a:effectLst/>
              <a:uLnTx/>
              <a:uFillTx/>
              <a:latin typeface="Arial"/>
              <a:ea typeface="Century Gothic" panose="020B0502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7978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107504" y="513513"/>
            <a:ext cx="8928992" cy="1199576"/>
          </a:xfrm>
        </p:spPr>
        <p:txBody>
          <a:bodyPr/>
          <a:lstStyle/>
          <a:p>
            <a:pPr marL="0" indent="0" algn="just">
              <a:lnSpc>
                <a:spcPct val="107000"/>
              </a:lnSpc>
              <a:spcAft>
                <a:spcPts val="0"/>
              </a:spcAft>
              <a:buNone/>
            </a:pPr>
            <a:r>
              <a:rPr lang="en-GB" sz="1350" b="1" dirty="0">
                <a:latin typeface="Century Gothic"/>
                <a:ea typeface="Times New Roman" panose="02020603050405020304" pitchFamily="18" charset="0"/>
                <a:cs typeface="Times New Roman"/>
              </a:rPr>
              <a:t> E-Learning Solution 2021-2022</a:t>
            </a:r>
            <a:endParaRPr lang="en-ZA" sz="1100" dirty="0">
              <a:ea typeface="Calibri" panose="020F0502020204030204" pitchFamily="34" charset="0"/>
              <a:cs typeface="Arial" panose="020B0604020202020204" pitchFamily="34" charset="0"/>
            </a:endParaRPr>
          </a:p>
          <a:p>
            <a:pPr marL="270510" algn="just">
              <a:lnSpc>
                <a:spcPct val="107000"/>
              </a:lnSpc>
              <a:spcAft>
                <a:spcPts val="0"/>
              </a:spcAft>
            </a:pPr>
            <a:endParaRPr lang="en-ZA" sz="1250" dirty="0">
              <a:solidFill>
                <a:srgbClr val="221E1F"/>
              </a:solidFill>
              <a:latin typeface="Century Gothic"/>
              <a:ea typeface="Calibri" panose="020F0502020204030204" pitchFamily="34" charset="0"/>
              <a:cs typeface="Arial" panose="020B0604020202020204" pitchFamily="34" charset="0"/>
            </a:endParaRPr>
          </a:p>
          <a:p>
            <a:pPr marL="270510" algn="just">
              <a:lnSpc>
                <a:spcPct val="107000"/>
              </a:lnSpc>
              <a:spcAft>
                <a:spcPts val="0"/>
              </a:spcAft>
            </a:pPr>
            <a:r>
              <a:rPr lang="en-GB" sz="1250" dirty="0">
                <a:latin typeface="Century Gothic"/>
                <a:ea typeface="Times New Roman" panose="02020603050405020304" pitchFamily="18" charset="0"/>
                <a:cs typeface="Times New Roman"/>
              </a:rPr>
              <a:t>Replicated in St John's College and </a:t>
            </a:r>
            <a:r>
              <a:rPr lang="en-GB" sz="1250" dirty="0" err="1">
                <a:latin typeface="Century Gothic"/>
                <a:ea typeface="Times New Roman" panose="02020603050405020304" pitchFamily="18" charset="0"/>
                <a:cs typeface="Times New Roman"/>
              </a:rPr>
              <a:t>Umthatha</a:t>
            </a:r>
            <a:r>
              <a:rPr lang="en-GB" sz="1250" dirty="0">
                <a:latin typeface="Century Gothic"/>
                <a:ea typeface="Times New Roman" panose="02020603050405020304" pitchFamily="18" charset="0"/>
                <a:cs typeface="Times New Roman"/>
              </a:rPr>
              <a:t> High School in  E C  ( O R Tambo DDM Pilot Site) and  North West and Free State schools will follow</a:t>
            </a:r>
          </a:p>
          <a:p>
            <a:pPr marL="0" indent="0" algn="just">
              <a:lnSpc>
                <a:spcPct val="107000"/>
              </a:lnSpc>
              <a:spcAft>
                <a:spcPts val="0"/>
              </a:spcAft>
              <a:buNone/>
            </a:pPr>
            <a:endParaRPr lang="en-GB" sz="1250" dirty="0">
              <a:solidFill>
                <a:srgbClr val="FF0000"/>
              </a:solidFill>
              <a:latin typeface="Century Gothic"/>
              <a:ea typeface="Times New Roman" panose="02020603050405020304" pitchFamily="18" charset="0"/>
              <a:cs typeface="Times New Roman"/>
            </a:endParaRPr>
          </a:p>
        </p:txBody>
      </p:sp>
      <p:pic>
        <p:nvPicPr>
          <p:cNvPr id="4" name="Picture 3" descr="A group of people in a classroom&#10;&#10;Description automatically generated with medium confidence">
            <a:extLst>
              <a:ext uri="{FF2B5EF4-FFF2-40B4-BE49-F238E27FC236}">
                <a16:creationId xmlns:a16="http://schemas.microsoft.com/office/drawing/2014/main" id="{B9456960-5803-3244-A611-D5760FA494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4583" y="1785580"/>
            <a:ext cx="2794265" cy="3093660"/>
          </a:xfrm>
          <a:prstGeom prst="rect">
            <a:avLst/>
          </a:prstGeom>
        </p:spPr>
      </p:pic>
      <p:pic>
        <p:nvPicPr>
          <p:cNvPr id="3" name="Picture 4" descr="A picture containing text, monitor, indoor, wall&#10;&#10;Description automatically generated">
            <a:extLst>
              <a:ext uri="{FF2B5EF4-FFF2-40B4-BE49-F238E27FC236}">
                <a16:creationId xmlns:a16="http://schemas.microsoft.com/office/drawing/2014/main" id="{8A744BB8-746A-3BD0-39E7-3F24E4535B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6575" y="1831471"/>
            <a:ext cx="2350567" cy="2047695"/>
          </a:xfrm>
          <a:prstGeom prst="rect">
            <a:avLst/>
          </a:prstGeom>
        </p:spPr>
      </p:pic>
      <p:pic>
        <p:nvPicPr>
          <p:cNvPr id="5" name="Picture 5">
            <a:extLst>
              <a:ext uri="{FF2B5EF4-FFF2-40B4-BE49-F238E27FC236}">
                <a16:creationId xmlns:a16="http://schemas.microsoft.com/office/drawing/2014/main" id="{FA091355-3DF9-3452-53DA-F2FFCC2A0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9828" y="1786382"/>
            <a:ext cx="3196909" cy="2870791"/>
          </a:xfrm>
          <a:prstGeom prst="rect">
            <a:avLst/>
          </a:prstGeom>
        </p:spPr>
      </p:pic>
    </p:spTree>
    <p:extLst>
      <p:ext uri="{BB962C8B-B14F-4D97-AF65-F5344CB8AC3E}">
        <p14:creationId xmlns:p14="http://schemas.microsoft.com/office/powerpoint/2010/main" val="78954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ea typeface="Calibri" panose="020F0502020204030204" pitchFamily="34" charset="0"/>
                <a:cs typeface="Century Gothic,Bold"/>
              </a:rPr>
              <a:t>4.HIGHLIGHTS</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2" name="Content Placeholder 1"/>
          <p:cNvSpPr>
            <a:spLocks noGrp="1"/>
          </p:cNvSpPr>
          <p:nvPr>
            <p:ph idx="1"/>
          </p:nvPr>
        </p:nvSpPr>
        <p:spPr>
          <a:xfrm>
            <a:off x="107504" y="513513"/>
            <a:ext cx="8928992" cy="1932492"/>
          </a:xfrm>
        </p:spPr>
        <p:txBody>
          <a:bodyPr/>
          <a:lstStyle/>
          <a:p>
            <a:pPr marL="0" indent="0" algn="just">
              <a:lnSpc>
                <a:spcPct val="107000"/>
              </a:lnSpc>
              <a:spcAft>
                <a:spcPts val="0"/>
              </a:spcAft>
              <a:buNone/>
            </a:pPr>
            <a:r>
              <a:rPr lang="en-GB" sz="1350" b="1">
                <a:latin typeface="Century Gothic"/>
                <a:ea typeface="Times New Roman" panose="02020603050405020304" pitchFamily="18" charset="0"/>
                <a:cs typeface="Times New Roman"/>
              </a:rPr>
              <a:t> </a:t>
            </a:r>
            <a:r>
              <a:rPr lang="en-GB" sz="1350" b="1" err="1">
                <a:latin typeface="Century Gothic"/>
                <a:ea typeface="Times New Roman" panose="02020603050405020304" pitchFamily="18" charset="0"/>
                <a:cs typeface="Times New Roman"/>
              </a:rPr>
              <a:t>Vulamanzi</a:t>
            </a:r>
            <a:r>
              <a:rPr lang="en-GB" sz="1350" b="1">
                <a:latin typeface="Century Gothic"/>
                <a:ea typeface="Times New Roman" panose="02020603050405020304" pitchFamily="18" charset="0"/>
                <a:cs typeface="Times New Roman"/>
              </a:rPr>
              <a:t> Water Filtering System 2021/22</a:t>
            </a:r>
            <a:endParaRPr lang="en-ZA" sz="1100">
              <a:ea typeface="Calibri" panose="020F0502020204030204" pitchFamily="34" charset="0"/>
              <a:cs typeface="Arial" panose="020B0604020202020204" pitchFamily="34" charset="0"/>
            </a:endParaRPr>
          </a:p>
          <a:p>
            <a:pPr marL="270510" algn="just">
              <a:lnSpc>
                <a:spcPct val="107000"/>
              </a:lnSpc>
              <a:spcAft>
                <a:spcPts val="0"/>
              </a:spcAft>
            </a:pPr>
            <a:endParaRPr lang="en-ZA" sz="1250">
              <a:solidFill>
                <a:srgbClr val="221E1F"/>
              </a:solidFill>
              <a:latin typeface="Century Gothic"/>
              <a:ea typeface="Calibri" panose="020F0502020204030204" pitchFamily="34" charset="0"/>
              <a:cs typeface="Arial" panose="020B0604020202020204" pitchFamily="34" charset="0"/>
            </a:endParaRPr>
          </a:p>
          <a:p>
            <a:pPr algn="just"/>
            <a:r>
              <a:rPr lang="en-GB" sz="1250" err="1">
                <a:latin typeface="Century Gothic"/>
                <a:cs typeface="Times New Roman"/>
              </a:rPr>
              <a:t>Vulamanzi</a:t>
            </a:r>
            <a:r>
              <a:rPr lang="en-GB" sz="1250">
                <a:latin typeface="Century Gothic"/>
                <a:cs typeface="Times New Roman"/>
              </a:rPr>
              <a:t> Water Filtering solutions was replicated in </a:t>
            </a:r>
            <a:r>
              <a:rPr lang="en-GB" sz="1250" err="1">
                <a:latin typeface="Century Gothic"/>
                <a:cs typeface="Times New Roman"/>
              </a:rPr>
              <a:t>Odirile</a:t>
            </a:r>
            <a:r>
              <a:rPr lang="en-GB" sz="1250">
                <a:latin typeface="Century Gothic"/>
                <a:cs typeface="Times New Roman"/>
              </a:rPr>
              <a:t> Centre </a:t>
            </a:r>
            <a:r>
              <a:rPr lang="en-GB" sz="1250" err="1">
                <a:latin typeface="Century Gothic"/>
                <a:cs typeface="Times New Roman"/>
              </a:rPr>
              <a:t>Hammanskraal</a:t>
            </a:r>
            <a:r>
              <a:rPr lang="en-GB" sz="1250">
                <a:latin typeface="Century Gothic"/>
                <a:cs typeface="Times New Roman"/>
              </a:rPr>
              <a:t> a residential care centre catering for persons with profound intellectual disabilities age 2 to 55 yrs.  The area has water challenges, most of the time the water is brown and not good for consumption. This has an impact on the facility as they have to depend on the municipal trucks for water whenever they come. The </a:t>
            </a:r>
            <a:r>
              <a:rPr lang="en-GB" sz="1250" err="1">
                <a:latin typeface="Century Gothic"/>
                <a:cs typeface="Times New Roman"/>
              </a:rPr>
              <a:t>Vulamazi</a:t>
            </a:r>
            <a:r>
              <a:rPr lang="en-GB" sz="1250">
                <a:latin typeface="Century Gothic"/>
                <a:cs typeface="Times New Roman"/>
              </a:rPr>
              <a:t> Water Purification System is a point-of-use  membrane technology that provides safe drinking water and .is produced in South Africa It removes suspended material, colloids, and water-borne pathogens to give safe drinking water from raw water that is contaminated with biological pathogens. </a:t>
            </a:r>
          </a:p>
          <a:p>
            <a:pPr marL="270510" algn="just">
              <a:lnSpc>
                <a:spcPct val="107000"/>
              </a:lnSpc>
              <a:spcAft>
                <a:spcPts val="0"/>
              </a:spcAft>
            </a:pPr>
            <a:endParaRPr lang="en-GB" sz="1250">
              <a:latin typeface="Century Gothic"/>
              <a:ea typeface="Times New Roman" panose="02020603050405020304" pitchFamily="18" charset="0"/>
              <a:cs typeface="Times New Roman"/>
            </a:endParaRPr>
          </a:p>
        </p:txBody>
      </p:sp>
      <p:pic>
        <p:nvPicPr>
          <p:cNvPr id="3" name="Picture 3">
            <a:extLst>
              <a:ext uri="{FF2B5EF4-FFF2-40B4-BE49-F238E27FC236}">
                <a16:creationId xmlns:a16="http://schemas.microsoft.com/office/drawing/2014/main" id="{DBD47E7C-6255-8242-0182-62E9ADEC62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3400" y="2584517"/>
            <a:ext cx="3223084" cy="2321544"/>
          </a:xfrm>
          <a:prstGeom prst="rect">
            <a:avLst/>
          </a:prstGeom>
        </p:spPr>
      </p:pic>
      <p:pic>
        <p:nvPicPr>
          <p:cNvPr id="4" name="Picture 4" descr="A picture containing floor, indoor, person&#10;&#10;Description automatically generated">
            <a:extLst>
              <a:ext uri="{FF2B5EF4-FFF2-40B4-BE49-F238E27FC236}">
                <a16:creationId xmlns:a16="http://schemas.microsoft.com/office/drawing/2014/main" id="{75524AD5-0457-BFC0-3103-2C99D8DBB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225" y="2530127"/>
            <a:ext cx="2882803" cy="2412873"/>
          </a:xfrm>
          <a:prstGeom prst="rect">
            <a:avLst/>
          </a:prstGeom>
        </p:spPr>
      </p:pic>
    </p:spTree>
    <p:extLst>
      <p:ext uri="{BB962C8B-B14F-4D97-AF65-F5344CB8AC3E}">
        <p14:creationId xmlns:p14="http://schemas.microsoft.com/office/powerpoint/2010/main" val="141831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a:ea typeface="MS PGothic" panose="020B0600070205080204" pitchFamily="34" charset="-128"/>
                <a:cs typeface="Calibri" panose="020F0502020204030204" pitchFamily="34" charset="0"/>
              </a:rPr>
              <a:t> </a:t>
            </a:r>
            <a:r>
              <a:rPr lang="en-US" altLang="en-US" sz="2400">
                <a:solidFill>
                  <a:schemeClr val="tx1"/>
                </a:solidFill>
                <a:ea typeface="MS PGothic" panose="020B0600070205080204" pitchFamily="34" charset="-128"/>
                <a:cs typeface="Calibri" panose="020F0502020204030204" pitchFamily="34" charset="0"/>
              </a:rPr>
              <a:t>Content</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457200" lvl="0" indent="-457200" algn="just" defTabSz="457200" eaLnBrk="1" fontAlgn="auto" hangingPunct="1">
              <a:spcBef>
                <a:spcPct val="20000"/>
              </a:spcBef>
              <a:spcAft>
                <a:spcPts val="0"/>
              </a:spcAft>
              <a:buFont typeface="+mj-lt"/>
              <a:buAutoNum type="arabicPeriod"/>
            </a:pPr>
            <a:r>
              <a:rPr lang="en-ZA" sz="1800" kern="1200">
                <a:solidFill>
                  <a:prstClr val="black"/>
                </a:solidFill>
                <a:latin typeface="Century Gothic" panose="020B0502020202020204" pitchFamily="34" charset="0"/>
              </a:rPr>
              <a:t>Introduction</a:t>
            </a:r>
          </a:p>
          <a:p>
            <a:pPr marL="457200" lvl="0" indent="-457200" algn="just" defTabSz="457200" eaLnBrk="1" fontAlgn="auto" hangingPunct="1">
              <a:spcBef>
                <a:spcPct val="20000"/>
              </a:spcBef>
              <a:spcAft>
                <a:spcPts val="0"/>
              </a:spcAft>
              <a:buFont typeface="+mj-lt"/>
              <a:buAutoNum type="arabicPeriod"/>
            </a:pPr>
            <a:r>
              <a:rPr lang="en-ZA" sz="1800" kern="1200">
                <a:solidFill>
                  <a:prstClr val="black"/>
                </a:solidFill>
                <a:latin typeface="Century Gothic" panose="020B0502020202020204" pitchFamily="34" charset="0"/>
              </a:rPr>
              <a:t>Overview of Programmes</a:t>
            </a:r>
          </a:p>
          <a:p>
            <a:pPr marL="457200" lvl="0" indent="-457200" algn="just" defTabSz="457200" eaLnBrk="1" fontAlgn="auto" hangingPunct="1">
              <a:spcBef>
                <a:spcPct val="20000"/>
              </a:spcBef>
              <a:spcAft>
                <a:spcPts val="0"/>
              </a:spcAft>
              <a:buFont typeface="+mj-lt"/>
              <a:buAutoNum type="arabicPeriod"/>
            </a:pPr>
            <a:r>
              <a:rPr lang="en-ZA" sz="1800" kern="1200">
                <a:solidFill>
                  <a:prstClr val="black"/>
                </a:solidFill>
                <a:latin typeface="Century Gothic" panose="020B0502020202020204" pitchFamily="34" charset="0"/>
              </a:rPr>
              <a:t>CPSI Structure</a:t>
            </a:r>
          </a:p>
          <a:p>
            <a:pPr marL="457200" indent="-457200" defTabSz="457200" eaLnBrk="1" fontAlgn="auto" hangingPunct="1">
              <a:spcBef>
                <a:spcPct val="20000"/>
              </a:spcBef>
              <a:spcAft>
                <a:spcPts val="0"/>
              </a:spcAft>
              <a:buFont typeface="+mj-lt"/>
              <a:buAutoNum type="arabicPeriod"/>
            </a:pPr>
            <a:r>
              <a:rPr lang="en-US" sz="1800" kern="1200">
                <a:latin typeface="Century Gothic" panose="020B0502020202020204" pitchFamily="34" charset="0"/>
                <a:ea typeface="Tahoma" panose="020B0604030504040204" pitchFamily="34" charset="0"/>
                <a:cs typeface="Tahoma" panose="020B0604030504040204" pitchFamily="34" charset="0"/>
              </a:rPr>
              <a:t>Five-year Strategy (2020-2025) </a:t>
            </a:r>
          </a:p>
          <a:p>
            <a:pPr marL="457200" indent="-457200" defTabSz="457200" eaLnBrk="1" fontAlgn="auto" hangingPunct="1">
              <a:spcBef>
                <a:spcPct val="20000"/>
              </a:spcBef>
              <a:spcAft>
                <a:spcPts val="0"/>
              </a:spcAft>
              <a:buFont typeface="+mj-lt"/>
              <a:buAutoNum type="arabicPeriod"/>
            </a:pPr>
            <a:r>
              <a:rPr lang="en-US" sz="1800">
                <a:latin typeface="Century Gothic"/>
                <a:ea typeface="Calibri"/>
                <a:cs typeface="Arial"/>
                <a:sym typeface="Arial"/>
              </a:rPr>
              <a:t>Progress in relation to the 5-year outcome indicators</a:t>
            </a:r>
            <a:endParaRPr lang="en-US" sz="1800">
              <a:latin typeface="Century Gothic"/>
              <a:ea typeface="Calibri"/>
              <a:cs typeface="Arial"/>
            </a:endParaRPr>
          </a:p>
          <a:p>
            <a:pPr marL="457200" indent="-457200" defTabSz="457200" eaLnBrk="1" fontAlgn="auto" hangingPunct="1">
              <a:spcBef>
                <a:spcPct val="20000"/>
              </a:spcBef>
              <a:spcAft>
                <a:spcPts val="0"/>
              </a:spcAft>
              <a:buFont typeface="+mj-lt"/>
              <a:buAutoNum type="arabicPeriod"/>
            </a:pPr>
            <a:r>
              <a:rPr lang="en-US" altLang="en-US" sz="1800">
                <a:latin typeface="Century Gothic"/>
                <a:ea typeface="MS PGothic"/>
                <a:cs typeface="Calibri"/>
              </a:rPr>
              <a:t>COVID-19 Impact on the Mandate</a:t>
            </a:r>
            <a:endParaRPr lang="en-ZA" sz="1800">
              <a:latin typeface="Century Gothic" panose="020B0502020202020204" pitchFamily="34" charset="0"/>
              <a:ea typeface="MS Gothic" panose="020B0609070205080204" pitchFamily="49" charset="-128"/>
            </a:endParaRPr>
          </a:p>
          <a:p>
            <a:pPr marL="457200" indent="-457200" defTabSz="457200" eaLnBrk="1" fontAlgn="auto" hangingPunct="1">
              <a:spcBef>
                <a:spcPct val="20000"/>
              </a:spcBef>
              <a:spcAft>
                <a:spcPts val="0"/>
              </a:spcAft>
              <a:buFont typeface="+mj-lt"/>
              <a:buAutoNum type="arabicPeriod"/>
            </a:pPr>
            <a:r>
              <a:rPr lang="en-ZA" sz="1800">
                <a:latin typeface="Century Gothic" panose="020B0502020202020204" pitchFamily="34" charset="0"/>
                <a:ea typeface="MS Gothic" panose="020B0609070205080204" pitchFamily="49" charset="-128"/>
              </a:rPr>
              <a:t>2022/23 Annual Performance Plan</a:t>
            </a:r>
            <a:r>
              <a:rPr lang="en-ZA" sz="1800">
                <a:latin typeface="Century Gothic" panose="020B0502020202020204" pitchFamily="34" charset="0"/>
                <a:ea typeface="Times New Roman" panose="02020603050405020304" pitchFamily="18" charset="0"/>
              </a:rPr>
              <a:t> </a:t>
            </a:r>
            <a:endParaRPr lang="en-ZA" sz="1800" kern="100">
              <a:latin typeface="Century Gothic" panose="020B0502020202020204" pitchFamily="34" charset="0"/>
              <a:ea typeface="Calibri" panose="020F0502020204030204" pitchFamily="34" charset="0"/>
            </a:endParaRPr>
          </a:p>
          <a:p>
            <a:pPr marL="457200" indent="-457200" algn="just" defTabSz="457200" eaLnBrk="1" fontAlgn="auto" hangingPunct="1">
              <a:spcBef>
                <a:spcPct val="20000"/>
              </a:spcBef>
              <a:spcAft>
                <a:spcPts val="0"/>
              </a:spcAft>
              <a:buFont typeface="+mj-lt"/>
              <a:buAutoNum type="arabicPeriod"/>
            </a:pPr>
            <a:r>
              <a:rPr lang="en-ZA" sz="1800" kern="1200">
                <a:latin typeface="Century Gothic"/>
                <a:ea typeface="Times New Roman" panose="02020603050405020304" pitchFamily="18" charset="0"/>
                <a:cs typeface="Times New Roman"/>
              </a:rPr>
              <a:t>Budget (Including Compensation of Employees)</a:t>
            </a:r>
            <a:endParaRPr lang="en-GB" sz="1800">
              <a:solidFill>
                <a:prstClr val="black"/>
              </a:solidFill>
              <a:latin typeface="Century Gothic"/>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lumMod val="40000"/>
              <a:lumOff val="60000"/>
              <a:alpha val="70195"/>
            </a:schemeClr>
          </a:solidFill>
        </p:spPr>
        <p:txBody>
          <a:bodyPr/>
          <a:lstStyle/>
          <a:p>
            <a:pPr>
              <a:defRPr/>
            </a:pPr>
            <a:r>
              <a:rPr lang="en-US" altLang="en-US" sz="2400">
                <a:solidFill>
                  <a:schemeClr val="tx1"/>
                </a:solidFill>
                <a:latin typeface="Century Gothic"/>
                <a:ea typeface="MS PGothic"/>
                <a:cs typeface="Calibri"/>
              </a:rPr>
              <a:t>COVID19 Impact on the Mandate</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739742" y="4886325"/>
            <a:ext cx="1410607"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20</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12507"/>
            <a:ext cx="7666916" cy="4738892"/>
          </a:xfrm>
        </p:spPr>
        <p:txBody>
          <a:bodyPr>
            <a:noAutofit/>
          </a:bodyPr>
          <a:lstStyle/>
          <a:p>
            <a:pPr marL="228600" indent="-228600">
              <a:spcBef>
                <a:spcPts val="0"/>
              </a:spcBef>
              <a:spcAft>
                <a:spcPts val="0"/>
              </a:spcAft>
              <a:buSzPct val="100000"/>
            </a:pPr>
            <a:r>
              <a:rPr lang="en-ZA" sz="1800" kern="1200">
                <a:latin typeface="Century Gothic"/>
                <a:cs typeface="Calibri"/>
              </a:rPr>
              <a:t>CPSI's mandate is to drive and entrench innovation in the public sector, thus COVID19 impact is as follows:</a:t>
            </a:r>
          </a:p>
          <a:p>
            <a:pPr marL="0" indent="0">
              <a:spcBef>
                <a:spcPts val="0"/>
              </a:spcBef>
              <a:spcAft>
                <a:spcPts val="0"/>
              </a:spcAft>
              <a:buSzPct val="100000"/>
              <a:buNone/>
            </a:pPr>
            <a:endParaRPr lang="en-ZA" sz="1600" kern="1200">
              <a:latin typeface="Century Gothic"/>
              <a:cs typeface="Calibri"/>
            </a:endParaRPr>
          </a:p>
          <a:p>
            <a:pPr marL="742950" lvl="1" algn="just">
              <a:spcAft>
                <a:spcPts val="0"/>
              </a:spcAft>
            </a:pPr>
            <a:r>
              <a:rPr lang="en-US" sz="1600" kern="1200">
                <a:latin typeface="Century Gothic"/>
                <a:ea typeface="Calibri" panose="020F0502020204030204" pitchFamily="34" charset="0"/>
                <a:cs typeface="Calibri"/>
              </a:rPr>
              <a:t>The achievement of targets that require on-site work at service delivery points may be affected, for instance the replication </a:t>
            </a:r>
            <a:r>
              <a:rPr lang="en-US" sz="1600" kern="1200" err="1">
                <a:latin typeface="Century Gothic"/>
                <a:ea typeface="Calibri" panose="020F0502020204030204" pitchFamily="34" charset="0"/>
                <a:cs typeface="Calibri"/>
              </a:rPr>
              <a:t>programme</a:t>
            </a:r>
            <a:r>
              <a:rPr lang="en-US" sz="1600" kern="1200">
                <a:latin typeface="Century Gothic"/>
                <a:ea typeface="Calibri" panose="020F0502020204030204" pitchFamily="34" charset="0"/>
                <a:cs typeface="Calibri"/>
              </a:rPr>
              <a:t> and development of solutions that require visits to service delivery points to monitor implementation.</a:t>
            </a:r>
          </a:p>
          <a:p>
            <a:pPr marL="228600" lvl="0" indent="0" algn="just">
              <a:spcAft>
                <a:spcPts val="0"/>
              </a:spcAft>
              <a:buNone/>
            </a:pPr>
            <a:endParaRPr lang="en-US" sz="1600" kern="1200">
              <a:latin typeface="Century Gothic" panose="020B0502020202020204" pitchFamily="34" charset="0"/>
              <a:ea typeface="Calibri" panose="020F0502020204030204" pitchFamily="34" charset="0"/>
            </a:endParaRPr>
          </a:p>
          <a:p>
            <a:pPr marL="742950" lvl="1" algn="just">
              <a:spcAft>
                <a:spcPts val="0"/>
              </a:spcAft>
            </a:pPr>
            <a:r>
              <a:rPr lang="en-US" sz="1600" kern="1200">
                <a:latin typeface="Century Gothic"/>
                <a:ea typeface="Calibri" panose="020F0502020204030204" pitchFamily="34" charset="0"/>
                <a:cs typeface="Calibri"/>
              </a:rPr>
              <a:t>Verification of innovation projects as part of the Public Sector Innovation Awards </a:t>
            </a:r>
            <a:r>
              <a:rPr lang="en-US" sz="1600" kern="1200" err="1">
                <a:latin typeface="Century Gothic"/>
                <a:ea typeface="Calibri" panose="020F0502020204030204" pitchFamily="34" charset="0"/>
                <a:cs typeface="Calibri"/>
              </a:rPr>
              <a:t>Programme</a:t>
            </a:r>
            <a:r>
              <a:rPr lang="en-US" sz="1600" kern="1200">
                <a:latin typeface="Century Gothic"/>
                <a:ea typeface="Calibri" panose="020F0502020204030204" pitchFamily="34" charset="0"/>
                <a:cs typeface="Calibri"/>
              </a:rPr>
              <a:t> may also be affected and may negatively affect the quality of innovation projects.</a:t>
            </a:r>
          </a:p>
          <a:p>
            <a:pPr marL="742950" lvl="1" algn="just">
              <a:spcAft>
                <a:spcPts val="0"/>
              </a:spcAft>
            </a:pPr>
            <a:endParaRPr lang="en-US" sz="1600" kern="1200">
              <a:latin typeface="Century Gothic" panose="020B0502020202020204" pitchFamily="34" charset="0"/>
              <a:ea typeface="Calibri" panose="020F0502020204030204" pitchFamily="34" charset="0"/>
              <a:cs typeface="Calibri"/>
            </a:endParaRPr>
          </a:p>
          <a:p>
            <a:pPr marL="742950" lvl="1" algn="just">
              <a:spcAft>
                <a:spcPts val="0"/>
              </a:spcAft>
            </a:pPr>
            <a:r>
              <a:rPr lang="en-US" sz="1600" kern="1200">
                <a:latin typeface="Century Gothic"/>
                <a:ea typeface="Calibri" panose="020F0502020204030204" pitchFamily="34" charset="0"/>
                <a:cs typeface="Calibri"/>
              </a:rPr>
              <a:t>Change of mode of presentation and engagement in our innovation knowledge platforms</a:t>
            </a:r>
            <a:endParaRPr lang="en-US" sz="1600" kern="1200">
              <a:latin typeface="Century Gothic" panose="020B0502020202020204" pitchFamily="34" charset="0"/>
              <a:ea typeface="Calibri" panose="020F0502020204030204" pitchFamily="34" charset="0"/>
              <a:cs typeface="Calibri"/>
            </a:endParaRPr>
          </a:p>
          <a:p>
            <a:pPr marL="742950" lvl="1" algn="just">
              <a:spcAft>
                <a:spcPts val="0"/>
              </a:spcAft>
            </a:pPr>
            <a:endParaRPr lang="en-US" sz="1600" kern="1200">
              <a:latin typeface="Century Gothic"/>
              <a:ea typeface="Calibri" panose="020F0502020204030204" pitchFamily="34" charset="0"/>
              <a:cs typeface="Calibri"/>
            </a:endParaRPr>
          </a:p>
          <a:p>
            <a:pPr marL="457200" lvl="1" indent="0" algn="just">
              <a:spcAft>
                <a:spcPts val="0"/>
              </a:spcAft>
              <a:buNone/>
            </a:pPr>
            <a:endParaRPr lang="en-US" sz="1600" kern="1200">
              <a:latin typeface="Century Gothic" panose="020B0502020202020204" pitchFamily="34" charset="0"/>
              <a:ea typeface="Calibri" panose="020F0502020204030204" pitchFamily="34" charset="0"/>
              <a:cs typeface="Arial" panose="020B0604020202020204" pitchFamily="34" charset="0"/>
            </a:endParaRPr>
          </a:p>
          <a:p>
            <a:pPr marL="742950" lvl="1" algn="just">
              <a:spcAft>
                <a:spcPts val="0"/>
              </a:spcAft>
              <a:buFont typeface="+mj-lt"/>
              <a:buAutoNum type="arabicPeriod"/>
            </a:pPr>
            <a:endParaRPr lang="en-US" sz="1600" kern="1200">
              <a:latin typeface="Century Gothic" panose="020B0502020202020204" pitchFamily="34" charset="0"/>
              <a:ea typeface="Calibri" panose="020F0502020204030204" pitchFamily="34" charset="0"/>
              <a:cs typeface="Arial" panose="020B0604020202020204" pitchFamily="34" charset="0"/>
            </a:endParaRPr>
          </a:p>
          <a:p>
            <a:pPr marL="228600" indent="-228600">
              <a:lnSpc>
                <a:spcPct val="150000"/>
              </a:lnSpc>
              <a:spcBef>
                <a:spcPts val="0"/>
              </a:spcBef>
              <a:spcAft>
                <a:spcPts val="0"/>
              </a:spcAft>
              <a:buSzPct val="100000"/>
            </a:pPr>
            <a:endParaRPr lang="en-GB" sz="1800" kern="1200">
              <a:latin typeface="Century Gothic"/>
            </a:endParaRPr>
          </a:p>
          <a:p>
            <a:pPr marL="228600" lvl="0" indent="-228600" eaLnBrk="1" fontAlgn="auto" hangingPunct="1">
              <a:lnSpc>
                <a:spcPct val="150000"/>
              </a:lnSpc>
              <a:spcBef>
                <a:spcPts val="0"/>
              </a:spcBef>
              <a:spcAft>
                <a:spcPts val="0"/>
              </a:spcAft>
              <a:buSzPct val="100000"/>
            </a:pPr>
            <a:endParaRPr lang="en-GB" sz="1800" kern="1200">
              <a:latin typeface="Century Gothic"/>
              <a:cs typeface="Calibri"/>
            </a:endParaRPr>
          </a:p>
          <a:p>
            <a:pPr marL="228600" lvl="0" indent="-228600" eaLnBrk="1" fontAlgn="auto" hangingPunct="1">
              <a:lnSpc>
                <a:spcPct val="150000"/>
              </a:lnSpc>
              <a:spcBef>
                <a:spcPts val="0"/>
              </a:spcBef>
              <a:spcAft>
                <a:spcPts val="0"/>
              </a:spcAft>
              <a:buSzPct val="100000"/>
            </a:pPr>
            <a:endParaRPr lang="en-GB" sz="1800" kern="1200">
              <a:latin typeface="Century Gothic"/>
              <a:cs typeface="Calibri"/>
            </a:endParaRPr>
          </a:p>
          <a:p>
            <a:pPr marL="228600" lvl="0" indent="-228600" eaLnBrk="1" fontAlgn="auto" hangingPunct="1">
              <a:lnSpc>
                <a:spcPct val="150000"/>
              </a:lnSpc>
              <a:spcBef>
                <a:spcPts val="0"/>
              </a:spcBef>
              <a:spcAft>
                <a:spcPts val="0"/>
              </a:spcAft>
              <a:buSzPct val="100000"/>
            </a:pPr>
            <a:endParaRPr lang="en-GB" sz="1800" kern="1200">
              <a:latin typeface="Century Gothic"/>
              <a:cs typeface="Calibri"/>
            </a:endParaRPr>
          </a:p>
          <a:p>
            <a:pPr marL="0" indent="0" algn="just">
              <a:spcBef>
                <a:spcPts val="0"/>
              </a:spcBef>
              <a:spcAft>
                <a:spcPts val="0"/>
              </a:spcAft>
              <a:buNone/>
            </a:pPr>
            <a:endParaRPr lang="en-GB" sz="2000" kern="1200">
              <a:solidFill>
                <a:prstClr val="black">
                  <a:lumMod val="65000"/>
                  <a:lumOff val="35000"/>
                </a:prstClr>
              </a:solidFill>
              <a:latin typeface="Century Gothic" panose="020B0502020202020204" pitchFamily="34" charset="0"/>
            </a:endParaRPr>
          </a:p>
        </p:txBody>
      </p:sp>
    </p:spTree>
    <p:extLst>
      <p:ext uri="{BB962C8B-B14F-4D97-AF65-F5344CB8AC3E}">
        <p14:creationId xmlns:p14="http://schemas.microsoft.com/office/powerpoint/2010/main" val="309690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defRPr/>
            </a:pPr>
            <a:r>
              <a:rPr lang="en-US" altLang="en-US">
                <a:solidFill>
                  <a:schemeClr val="tx1"/>
                </a:solidFill>
                <a:latin typeface="Calibri" panose="020F0502020204030204" pitchFamily="34" charset="0"/>
                <a:ea typeface="MS PGothic" panose="020B0600070205080204" pitchFamily="34" charset="-128"/>
                <a:cs typeface="Calibri" panose="020F0502020204030204" pitchFamily="34" charset="0"/>
              </a:rPr>
              <a:t> </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7" name="Content Placeholder 5">
            <a:extLst>
              <a:ext uri="{FF2B5EF4-FFF2-40B4-BE49-F238E27FC236}">
                <a16:creationId xmlns:a16="http://schemas.microsoft.com/office/drawing/2014/main" id="{946039FB-9059-5746-93B2-28FD86FAA765}"/>
              </a:ext>
            </a:extLst>
          </p:cNvPr>
          <p:cNvSpPr>
            <a:spLocks noGrp="1"/>
          </p:cNvSpPr>
          <p:nvPr>
            <p:ph idx="1"/>
          </p:nvPr>
        </p:nvSpPr>
        <p:spPr>
          <a:xfrm>
            <a:off x="-755" y="478086"/>
            <a:ext cx="7813115" cy="4606905"/>
          </a:xfrm>
        </p:spPr>
        <p:txBody>
          <a:bodyPr>
            <a:noAutofit/>
          </a:bodyPr>
          <a:lstStyle/>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lnSpc>
                <a:spcPts val="1800"/>
              </a:lnSpc>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endParaRPr lang="en-US" sz="2400" b="1"/>
          </a:p>
          <a:p>
            <a:pPr marL="0" indent="0" algn="ctr">
              <a:buNone/>
              <a:tabLst>
                <a:tab pos="329804" algn="l"/>
                <a:tab pos="666750" algn="l"/>
                <a:tab pos="1003697" algn="l"/>
                <a:tab pos="1340644" algn="l"/>
                <a:tab pos="1677591" algn="l"/>
                <a:tab pos="2014538" algn="l"/>
                <a:tab pos="2351485" algn="l"/>
                <a:tab pos="2688431" algn="l"/>
                <a:tab pos="3025379" algn="l"/>
                <a:tab pos="3362325" algn="l"/>
                <a:tab pos="3699272" algn="l"/>
                <a:tab pos="4036219" algn="l"/>
                <a:tab pos="4373166" algn="l"/>
                <a:tab pos="4710113" algn="l"/>
                <a:tab pos="5047060" algn="l"/>
                <a:tab pos="5384006" algn="l"/>
                <a:tab pos="5720954" algn="l"/>
                <a:tab pos="6057900" algn="l"/>
                <a:tab pos="6394847" algn="l"/>
                <a:tab pos="6731794" algn="l"/>
              </a:tabLst>
              <a:defRPr/>
            </a:pPr>
            <a:r>
              <a:rPr lang="en-US" sz="2400" b="1">
                <a:latin typeface="Century Gothic" panose="020B0502020202020204" pitchFamily="34" charset="0"/>
              </a:rPr>
              <a:t>2022/23 ANNUAL PERFORMANCE PLAN</a:t>
            </a:r>
          </a:p>
        </p:txBody>
      </p:sp>
    </p:spTree>
    <p:extLst>
      <p:ext uri="{BB962C8B-B14F-4D97-AF65-F5344CB8AC3E}">
        <p14:creationId xmlns:p14="http://schemas.microsoft.com/office/powerpoint/2010/main" val="3928584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p:txBody>
      </p:sp>
      <p:sp>
        <p:nvSpPr>
          <p:cNvPr id="4" name="Slide Number Placeholder 3"/>
          <p:cNvSpPr>
            <a:spLocks noGrp="1"/>
          </p:cNvSpPr>
          <p:nvPr>
            <p:ph type="sldNum" sz="quarter" idx="12"/>
          </p:nvPr>
        </p:nvSpPr>
        <p:spPr/>
        <p:txBody>
          <a:bodyPr/>
          <a:lstStyle/>
          <a:p>
            <a:fld id="{A269D1A7-7C71-A04E-937E-39096F4C88B1}" type="slidenum">
              <a:rPr lang="en-ZA" smtClean="0"/>
              <a:pPr/>
              <a:t>22</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val="1750966515"/>
              </p:ext>
            </p:extLst>
          </p:nvPr>
        </p:nvGraphicFramePr>
        <p:xfrm>
          <a:off x="8384" y="53016"/>
          <a:ext cx="9100120" cy="4940289"/>
        </p:xfrm>
        <a:graphic>
          <a:graphicData uri="http://schemas.openxmlformats.org/drawingml/2006/table">
            <a:tbl>
              <a:tblPr firstRow="1" firstCol="1" bandRow="1"/>
              <a:tblGrid>
                <a:gridCol w="1323256">
                  <a:extLst>
                    <a:ext uri="{9D8B030D-6E8A-4147-A177-3AD203B41FA5}">
                      <a16:colId xmlns:a16="http://schemas.microsoft.com/office/drawing/2014/main" val="20000"/>
                    </a:ext>
                  </a:extLst>
                </a:gridCol>
                <a:gridCol w="1008112">
                  <a:extLst>
                    <a:ext uri="{9D8B030D-6E8A-4147-A177-3AD203B41FA5}">
                      <a16:colId xmlns:a16="http://schemas.microsoft.com/office/drawing/2014/main" val="2001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512168">
                  <a:extLst>
                    <a:ext uri="{9D8B030D-6E8A-4147-A177-3AD203B41FA5}">
                      <a16:colId xmlns:a16="http://schemas.microsoft.com/office/drawing/2014/main" val="20005"/>
                    </a:ext>
                  </a:extLst>
                </a:gridCol>
              </a:tblGrid>
              <a:tr h="508571">
                <a:tc gridSpan="7">
                  <a:txBody>
                    <a:bodyPr/>
                    <a:lstStyle/>
                    <a:p>
                      <a:pPr algn="just">
                        <a:spcBef>
                          <a:spcPts val="1200"/>
                        </a:spcBef>
                        <a:spcAft>
                          <a:spcPts val="0"/>
                        </a:spcAft>
                      </a:pPr>
                      <a:r>
                        <a:rPr lang="en-ZA" sz="2400" b="1" kern="0">
                          <a:effectLst/>
                          <a:latin typeface="Century Gothic" panose="020B0502020202020204" pitchFamily="34" charset="0"/>
                          <a:ea typeface="MS Gothic" panose="020B0609070205080204" pitchFamily="49" charset="-128"/>
                          <a:cs typeface="Calibri" panose="020F0502020204030204" pitchFamily="34" charset="0"/>
                        </a:rPr>
                        <a:t>Outcomes, outputs, performance indicators, and targets </a:t>
                      </a:r>
                      <a:r>
                        <a:rPr lang="en-ZA" sz="2400" b="1" kern="0">
                          <a:effectLst/>
                          <a:latin typeface="Century Gothic" panose="020B0502020202020204" pitchFamily="34" charset="0"/>
                          <a:ea typeface="Times New Roman" panose="02020603050405020304" pitchFamily="18" charset="0"/>
                          <a:cs typeface="Calibri" panose="020F0502020204030204" pitchFamily="34" charset="0"/>
                        </a:rPr>
                        <a:t> </a:t>
                      </a:r>
                      <a:endParaRPr lang="en-ZA" sz="2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0714">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Outcome</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100">
                          <a:effectLst/>
                          <a:latin typeface="Century Gothic" panose="020B0502020202020204" pitchFamily="34" charset="0"/>
                          <a:ea typeface="Calibri" panose="020F0502020204030204" pitchFamily="34" charset="0"/>
                          <a:cs typeface="Calibri" panose="020F0502020204030204" pitchFamily="34" charset="0"/>
                        </a:rPr>
                        <a:t>Outcome</a:t>
                      </a:r>
                      <a:r>
                        <a:rPr lang="en-ZA" sz="1400" b="1" kern="100" baseline="0">
                          <a:effectLst/>
                          <a:latin typeface="Century Gothic" panose="020B0502020202020204" pitchFamily="34" charset="0"/>
                          <a:ea typeface="Calibri" panose="020F0502020204030204" pitchFamily="34" charset="0"/>
                          <a:cs typeface="Calibri" panose="020F0502020204030204" pitchFamily="34" charset="0"/>
                        </a:rPr>
                        <a:t> Indicators</a:t>
                      </a:r>
                      <a:endParaRPr lang="en-ZA" sz="1400" b="1"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Outputs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Output Indicators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Annual Targets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8142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MTEF Period</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9071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2023/24</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2024/25</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907142">
                <a:tc>
                  <a:txBody>
                    <a:bodyPr/>
                    <a:lstStyle/>
                    <a:p>
                      <a:pPr algn="just">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Effective corporate governance</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400">
                          <a:effectLst/>
                          <a:latin typeface="Century Gothic" panose="020B0502020202020204" pitchFamily="34" charset="0"/>
                          <a:ea typeface="Calibri" panose="020F0502020204030204" pitchFamily="34" charset="0"/>
                          <a:cs typeface="Arial" panose="020B0604020202020204" pitchFamily="34" charset="0"/>
                        </a:rPr>
                        <a:t>Number of unqualified audit opinions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400" kern="0">
                          <a:effectLst/>
                          <a:latin typeface="Century Gothic" panose="020B0502020202020204" pitchFamily="34" charset="0"/>
                          <a:ea typeface="Times New Roman" panose="02020603050405020304" pitchFamily="18" charset="0"/>
                          <a:cs typeface="Calibri" panose="020F0502020204030204" pitchFamily="34" charset="0"/>
                        </a:rPr>
                        <a:t>Unqualified audit opinion on financial and non-financial information</a:t>
                      </a:r>
                      <a:endParaRPr lang="en-ZA" sz="1400">
                        <a:effectLst/>
                        <a:latin typeface="Century Gothic" panose="020B0502020202020204" pitchFamily="34" charset="0"/>
                        <a:ea typeface="Times New Roman" panose="02020603050405020304" pitchFamily="18"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400" kern="0">
                          <a:effectLst/>
                          <a:latin typeface="Century Gothic" panose="020B0502020202020204" pitchFamily="34" charset="0"/>
                          <a:ea typeface="Times New Roman" panose="02020603050405020304" pitchFamily="18" charset="0"/>
                          <a:cs typeface="Calibri" panose="020F0502020204030204" pitchFamily="34" charset="0"/>
                        </a:rPr>
                        <a:t>Type of audit opinion on financial and non-financial information</a:t>
                      </a:r>
                      <a:endParaRPr lang="en-ZA" sz="1400">
                        <a:effectLst/>
                        <a:latin typeface="Century Gothic" panose="020B0502020202020204" pitchFamily="34" charset="0"/>
                        <a:ea typeface="Times New Roman" panose="02020603050405020304" pitchFamily="18"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a:t>
                      </a:r>
                      <a:endParaRPr lang="en-ZA" sz="1400">
                        <a:effectLst/>
                        <a:latin typeface="Century Gothic" panose="020B0502020202020204" pitchFamily="34" charset="0"/>
                        <a:ea typeface="Calibri" panose="020F0502020204030204" pitchFamily="34" charset="0"/>
                        <a:cs typeface="Arial" panose="020B0604020202020204" pitchFamily="34" charset="0"/>
                      </a:endParaRPr>
                    </a:p>
                    <a:p>
                      <a:pPr algn="l">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for the 2021/22 financial year</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the 2022/23 financial year</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the 2023/24 financial year</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6428">
                <a:tc>
                  <a:txBody>
                    <a:bodyPr/>
                    <a:lstStyle/>
                    <a:p>
                      <a:pPr algn="l">
                        <a:spcAft>
                          <a:spcPts val="0"/>
                        </a:spcAft>
                      </a:pPr>
                      <a:r>
                        <a:rPr lang="en-GB"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Innovative culture and practice in the public sector entrenched</a:t>
                      </a:r>
                      <a:endParaRPr lang="en-ZA" sz="140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algn="l">
                        <a:spcAft>
                          <a:spcPts val="0"/>
                        </a:spcAft>
                      </a:pPr>
                      <a:r>
                        <a:rPr lang="en-ZA" sz="1400" kern="100">
                          <a:effectLst/>
                          <a:latin typeface="Century Gothic" panose="020B0502020202020204" pitchFamily="34" charset="0"/>
                          <a:ea typeface="Calibri" panose="020F0502020204030204" pitchFamily="34" charset="0"/>
                          <a:cs typeface="Calibri" panose="020F0502020204030204" pitchFamily="34" charset="0"/>
                        </a:rPr>
                        <a:t> </a:t>
                      </a:r>
                    </a:p>
                    <a:p>
                      <a:pPr algn="l">
                        <a:spcAft>
                          <a:spcPts val="0"/>
                        </a:spcAft>
                      </a:pPr>
                      <a:r>
                        <a:rPr lang="en-ZA" sz="1400" kern="100">
                          <a:effectLst/>
                          <a:latin typeface="Century Gothic" panose="020B0502020202020204" pitchFamily="34" charset="0"/>
                          <a:ea typeface="Calibri" panose="020F0502020204030204" pitchFamily="34" charset="0"/>
                          <a:cs typeface="Calibri" panose="020F0502020204030204" pitchFamily="34" charset="0"/>
                        </a:rPr>
                        <a:t>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GB" sz="14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Number of Innovation initiatives enabled</a:t>
                      </a:r>
                      <a:endParaRPr lang="en-ZA" sz="1400">
                        <a:effectLst/>
                        <a:latin typeface="Century Gothic" panose="020B0502020202020204" pitchFamily="34" charset="0"/>
                        <a:ea typeface="Calibri" panose="020F0502020204030204" pitchFamily="34" charset="0"/>
                        <a:cs typeface="Arial" panose="020B0604020202020204" pitchFamily="34" charset="0"/>
                      </a:endParaRPr>
                    </a:p>
                    <a:p>
                      <a:pPr algn="l">
                        <a:spcAft>
                          <a:spcPts val="0"/>
                        </a:spcAft>
                      </a:pP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400">
                          <a:effectLst/>
                          <a:latin typeface="Century Gothic" panose="020B0502020202020204" pitchFamily="34" charset="0"/>
                          <a:ea typeface="Times New Roman" panose="02020603050405020304" pitchFamily="18" charset="0"/>
                          <a:cs typeface="Times New Roman" panose="02020603050405020304" pitchFamily="18" charset="0"/>
                        </a:rPr>
                        <a:t>Innovation research and development initiatives undertaken </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400">
                          <a:effectLst/>
                          <a:latin typeface="Century Gothic" panose="020B0502020202020204" pitchFamily="34" charset="0"/>
                          <a:ea typeface="Times New Roman" panose="02020603050405020304" pitchFamily="18" charset="0"/>
                          <a:cs typeface="Times New Roman" panose="02020603050405020304" pitchFamily="18" charset="0"/>
                        </a:rPr>
                        <a:t>Number of innovation research and development initiatives undertaken</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4 </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4 </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4</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117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p:txBody>
      </p:sp>
      <p:sp>
        <p:nvSpPr>
          <p:cNvPr id="4" name="Slide Number Placeholder 3"/>
          <p:cNvSpPr>
            <a:spLocks noGrp="1"/>
          </p:cNvSpPr>
          <p:nvPr>
            <p:ph type="sldNum" sz="quarter" idx="12"/>
          </p:nvPr>
        </p:nvSpPr>
        <p:spPr/>
        <p:txBody>
          <a:bodyPr/>
          <a:lstStyle/>
          <a:p>
            <a:fld id="{A269D1A7-7C71-A04E-937E-39096F4C88B1}" type="slidenum">
              <a:rPr lang="en-ZA" smtClean="0"/>
              <a:pPr/>
              <a:t>23</a:t>
            </a:fld>
            <a:endParaRPr lang="en-ZA"/>
          </a:p>
        </p:txBody>
      </p:sp>
      <p:graphicFrame>
        <p:nvGraphicFramePr>
          <p:cNvPr id="6" name="Table 5"/>
          <p:cNvGraphicFramePr>
            <a:graphicFrameLocks noGrp="1"/>
          </p:cNvGraphicFramePr>
          <p:nvPr>
            <p:extLst>
              <p:ext uri="{D42A27DB-BD31-4B8C-83A1-F6EECF244321}">
                <p14:modId xmlns:p14="http://schemas.microsoft.com/office/powerpoint/2010/main" val="1459124745"/>
              </p:ext>
            </p:extLst>
          </p:nvPr>
        </p:nvGraphicFramePr>
        <p:xfrm>
          <a:off x="8384" y="53016"/>
          <a:ext cx="9100120" cy="4811226"/>
        </p:xfrm>
        <a:graphic>
          <a:graphicData uri="http://schemas.openxmlformats.org/drawingml/2006/table">
            <a:tbl>
              <a:tblPr firstRow="1" firstCol="1" bandRow="1"/>
              <a:tblGrid>
                <a:gridCol w="1323256">
                  <a:extLst>
                    <a:ext uri="{9D8B030D-6E8A-4147-A177-3AD203B41FA5}">
                      <a16:colId xmlns:a16="http://schemas.microsoft.com/office/drawing/2014/main" val="20000"/>
                    </a:ext>
                  </a:extLst>
                </a:gridCol>
                <a:gridCol w="1008112">
                  <a:extLst>
                    <a:ext uri="{9D8B030D-6E8A-4147-A177-3AD203B41FA5}">
                      <a16:colId xmlns:a16="http://schemas.microsoft.com/office/drawing/2014/main" val="20010"/>
                    </a:ext>
                  </a:extLst>
                </a:gridCol>
                <a:gridCol w="165618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508571">
                <a:tc gridSpan="7">
                  <a:txBody>
                    <a:bodyPr/>
                    <a:lstStyle/>
                    <a:p>
                      <a:pPr algn="just">
                        <a:spcBef>
                          <a:spcPts val="1200"/>
                        </a:spcBef>
                        <a:spcAft>
                          <a:spcPts val="0"/>
                        </a:spcAft>
                      </a:pPr>
                      <a:r>
                        <a:rPr lang="en-ZA" sz="2400" b="1" kern="0">
                          <a:effectLst/>
                          <a:latin typeface="Century Gothic" panose="020B0502020202020204" pitchFamily="34" charset="0"/>
                          <a:ea typeface="MS Gothic" panose="020B0609070205080204" pitchFamily="49" charset="-128"/>
                          <a:cs typeface="Calibri" panose="020F0502020204030204" pitchFamily="34" charset="0"/>
                        </a:rPr>
                        <a:t>Outcomes, outputs, performance indicators, and targets </a:t>
                      </a:r>
                      <a:r>
                        <a:rPr lang="en-ZA" sz="2400" b="1" kern="0">
                          <a:effectLst/>
                          <a:latin typeface="Century Gothic" panose="020B0502020202020204" pitchFamily="34" charset="0"/>
                          <a:ea typeface="Times New Roman" panose="02020603050405020304" pitchFamily="18" charset="0"/>
                          <a:cs typeface="Calibri" panose="020F0502020204030204" pitchFamily="34" charset="0"/>
                        </a:rPr>
                        <a:t> </a:t>
                      </a:r>
                      <a:endParaRPr lang="en-ZA" sz="2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190714">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Outcome</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100">
                          <a:effectLst/>
                          <a:latin typeface="Century Gothic" panose="020B0502020202020204" pitchFamily="34" charset="0"/>
                          <a:ea typeface="Calibri" panose="020F0502020204030204" pitchFamily="34" charset="0"/>
                          <a:cs typeface="Calibri" panose="020F0502020204030204" pitchFamily="34" charset="0"/>
                        </a:rPr>
                        <a:t>Outcome</a:t>
                      </a:r>
                      <a:r>
                        <a:rPr lang="en-ZA" sz="1400" b="1" kern="100" baseline="0">
                          <a:effectLst/>
                          <a:latin typeface="Century Gothic" panose="020B0502020202020204" pitchFamily="34" charset="0"/>
                          <a:ea typeface="Calibri" panose="020F0502020204030204" pitchFamily="34" charset="0"/>
                          <a:cs typeface="Calibri" panose="020F0502020204030204" pitchFamily="34" charset="0"/>
                        </a:rPr>
                        <a:t> Indicators</a:t>
                      </a:r>
                      <a:endParaRPr lang="en-ZA" sz="1400" b="1"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Outputs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Output Indicators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Annual Targets</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381428">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spcAft>
                          <a:spcPts val="0"/>
                        </a:spcAft>
                      </a:pPr>
                      <a:r>
                        <a:rPr lang="en-ZA" sz="1400" b="1" kern="0">
                          <a:effectLst/>
                          <a:latin typeface="Century Gothic" panose="020B0502020202020204" pitchFamily="34" charset="0"/>
                          <a:ea typeface="Times New Roman" panose="02020603050405020304" pitchFamily="18" charset="0"/>
                          <a:cs typeface="Calibri" panose="020F0502020204030204" pitchFamily="34" charset="0"/>
                        </a:rPr>
                        <a:t>MTEF Period</a:t>
                      </a: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90714">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2023/24</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en-GB" sz="1400" b="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2024/25</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778079">
                <a:tc rowSpan="2">
                  <a:txBody>
                    <a:bodyPr/>
                    <a:lstStyle/>
                    <a:p>
                      <a:pPr algn="l">
                        <a:spcAft>
                          <a:spcPts val="0"/>
                        </a:spcAft>
                      </a:pPr>
                      <a:r>
                        <a:rPr lang="en-GB"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Innovative culture and practice in the public sector entrenched</a:t>
                      </a:r>
                      <a:endParaRPr lang="en-ZA" sz="140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algn="l">
                        <a:spcAft>
                          <a:spcPts val="0"/>
                        </a:spcAft>
                      </a:pPr>
                      <a:r>
                        <a:rPr lang="en-ZA" sz="1400" kern="100">
                          <a:effectLst/>
                          <a:latin typeface="Century Gothic" panose="020B0502020202020204" pitchFamily="34" charset="0"/>
                          <a:ea typeface="Calibri" panose="020F0502020204030204" pitchFamily="34" charset="0"/>
                          <a:cs typeface="Calibri" panose="020F0502020204030204" pitchFamily="34" charset="0"/>
                        </a:rPr>
                        <a:t> </a:t>
                      </a:r>
                    </a:p>
                    <a:p>
                      <a:pPr algn="l">
                        <a:spcAft>
                          <a:spcPts val="0"/>
                        </a:spcAft>
                      </a:pPr>
                      <a:r>
                        <a:rPr lang="en-ZA" sz="1400" kern="100">
                          <a:effectLst/>
                          <a:latin typeface="Century Gothic" panose="020B0502020202020204" pitchFamily="34" charset="0"/>
                          <a:ea typeface="Calibri" panose="020F0502020204030204" pitchFamily="34" charset="0"/>
                          <a:cs typeface="Calibri" panose="020F0502020204030204" pitchFamily="34" charset="0"/>
                        </a:rPr>
                        <a:t> </a:t>
                      </a: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GB" sz="14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Number of Innovation initiatives enabled</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400">
                          <a:effectLst/>
                          <a:latin typeface="Century Gothic" panose="020B0502020202020204" pitchFamily="34" charset="0"/>
                          <a:ea typeface="Times New Roman" panose="02020603050405020304" pitchFamily="18" charset="0"/>
                          <a:cs typeface="Arial" panose="020B0604020202020204" pitchFamily="34" charset="0"/>
                        </a:rPr>
                        <a:t>Knowledge platforms sustained to nurture an enabling environment for innovation in the public sector</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400">
                          <a:effectLst/>
                          <a:latin typeface="Century Gothic" panose="020B0502020202020204" pitchFamily="34" charset="0"/>
                          <a:ea typeface="Times New Roman" panose="02020603050405020304" pitchFamily="18" charset="0"/>
                          <a:cs typeface="Arial" panose="020B0604020202020204" pitchFamily="34" charset="0"/>
                        </a:rPr>
                        <a:t>Number of knowledge platforms sustained to nurture an enabling environment for innovation in the public sector</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9</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9</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9</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6428">
                <a:tc vMerge="1">
                  <a:txBody>
                    <a:bodyPr/>
                    <a:lstStyle/>
                    <a:p>
                      <a:pPr algn="l">
                        <a:spcAft>
                          <a:spcPts val="0"/>
                        </a:spcAft>
                      </a:pPr>
                      <a:endParaRPr lang="en-ZA" sz="1400" kern="100">
                        <a:effectLst/>
                        <a:latin typeface="Century Gothic" panose="020B0502020202020204" pitchFamily="34" charset="0"/>
                        <a:ea typeface="Calibri" panose="020F0502020204030204" pitchFamily="34" charset="0"/>
                        <a:cs typeface="Calibri" panose="020F050202020403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GB" sz="1400">
                          <a:solidFill>
                            <a:srgbClr val="000000"/>
                          </a:solidFill>
                          <a:effectLst/>
                          <a:latin typeface="Century Gothic" panose="020B0502020202020204" pitchFamily="34" charset="0"/>
                          <a:ea typeface="Calibri" panose="020F0502020204030204" pitchFamily="34" charset="0"/>
                          <a:cs typeface="Arial" panose="020B0604020202020204" pitchFamily="34" charset="0"/>
                        </a:rPr>
                        <a:t>Number of Innovation initiatives enabled</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28081" marR="28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400">
                          <a:effectLst/>
                          <a:latin typeface="Century Gothic" panose="020B0502020202020204" pitchFamily="34" charset="0"/>
                          <a:ea typeface="Times New Roman" panose="02020603050405020304" pitchFamily="18" charset="0"/>
                          <a:cs typeface="Arial" panose="020B0604020202020204" pitchFamily="34" charset="0"/>
                        </a:rPr>
                        <a:t>Innovative solutions replicated in the public sector</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400">
                          <a:effectLst/>
                          <a:latin typeface="Century Gothic" panose="020B0502020202020204" pitchFamily="34" charset="0"/>
                          <a:ea typeface="Times New Roman" panose="02020603050405020304" pitchFamily="18" charset="0"/>
                          <a:cs typeface="Arial" panose="020B0604020202020204" pitchFamily="34" charset="0"/>
                        </a:rPr>
                        <a:t>Number of innovative solutions replicated in the public sector</a:t>
                      </a:r>
                      <a:endParaRPr lang="en-ZA" sz="14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2</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2</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Century Gothic" panose="020B0502020202020204" pitchFamily="34" charset="0"/>
                          <a:ea typeface="Times New Roman" panose="02020603050405020304" pitchFamily="18" charset="0"/>
                          <a:cs typeface="Arial" panose="020B0604020202020204" pitchFamily="34" charset="0"/>
                        </a:rPr>
                        <a:t>2</a:t>
                      </a:r>
                      <a:endParaRPr lang="en-ZA" sz="1400">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1391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lumMod val="40000"/>
              <a:lumOff val="60000"/>
              <a:alpha val="70195"/>
            </a:schemeClr>
          </a:solidFill>
        </p:spPr>
        <p:txBody>
          <a:bodyPr/>
          <a:lstStyle/>
          <a:p>
            <a:pPr>
              <a:defRPr/>
            </a:pPr>
            <a:r>
              <a:rPr lang="en-US" altLang="en-US" sz="2400">
                <a:solidFill>
                  <a:schemeClr val="tx1"/>
                </a:solidFill>
                <a:latin typeface="Century Gothic"/>
                <a:ea typeface="MS PGothic"/>
                <a:cs typeface="Calibri"/>
              </a:rPr>
              <a:t>2022/23 Quarterly Targets</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24</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panose="020B0502020202020204" pitchFamily="34" charset="0"/>
            </a:endParaRPr>
          </a:p>
          <a:p>
            <a:pPr marL="0" lvl="0" indent="0" algn="just">
              <a:spcBef>
                <a:spcPts val="0"/>
              </a:spcBef>
              <a:spcAft>
                <a:spcPts val="0"/>
              </a:spcAft>
              <a:buSzPct val="100000"/>
              <a:buNone/>
            </a:pPr>
            <a:endParaRPr lang="en-GB" sz="2400" kern="1200">
              <a:solidFill>
                <a:srgbClr val="595959"/>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2F95081A-49C2-4C7E-A598-D9B70F74A93A}"/>
              </a:ext>
            </a:extLst>
          </p:cNvPr>
          <p:cNvGraphicFramePr>
            <a:graphicFrameLocks noGrp="1"/>
          </p:cNvGraphicFramePr>
          <p:nvPr>
            <p:extLst>
              <p:ext uri="{D42A27DB-BD31-4B8C-83A1-F6EECF244321}">
                <p14:modId xmlns:p14="http://schemas.microsoft.com/office/powerpoint/2010/main" val="1342331580"/>
              </p:ext>
            </p:extLst>
          </p:nvPr>
        </p:nvGraphicFramePr>
        <p:xfrm>
          <a:off x="-7519" y="496302"/>
          <a:ext cx="7535689" cy="4575773"/>
        </p:xfrm>
        <a:graphic>
          <a:graphicData uri="http://schemas.openxmlformats.org/drawingml/2006/table">
            <a:tbl>
              <a:tblPr firstRow="1" firstCol="1" bandRow="1">
                <a:tableStyleId>{5BF2B678-2CA5-4B1F-A05E-CD8F5AA83875}</a:tableStyleId>
              </a:tblPr>
              <a:tblGrid>
                <a:gridCol w="1738853">
                  <a:extLst>
                    <a:ext uri="{9D8B030D-6E8A-4147-A177-3AD203B41FA5}">
                      <a16:colId xmlns:a16="http://schemas.microsoft.com/office/drawing/2014/main" val="3156290600"/>
                    </a:ext>
                  </a:extLst>
                </a:gridCol>
                <a:gridCol w="1250152">
                  <a:extLst>
                    <a:ext uri="{9D8B030D-6E8A-4147-A177-3AD203B41FA5}">
                      <a16:colId xmlns:a16="http://schemas.microsoft.com/office/drawing/2014/main" val="477546709"/>
                    </a:ext>
                  </a:extLst>
                </a:gridCol>
                <a:gridCol w="1130461">
                  <a:extLst>
                    <a:ext uri="{9D8B030D-6E8A-4147-A177-3AD203B41FA5}">
                      <a16:colId xmlns:a16="http://schemas.microsoft.com/office/drawing/2014/main" val="1714026228"/>
                    </a:ext>
                  </a:extLst>
                </a:gridCol>
                <a:gridCol w="1272885">
                  <a:extLst>
                    <a:ext uri="{9D8B030D-6E8A-4147-A177-3AD203B41FA5}">
                      <a16:colId xmlns:a16="http://schemas.microsoft.com/office/drawing/2014/main" val="2994844197"/>
                    </a:ext>
                  </a:extLst>
                </a:gridCol>
                <a:gridCol w="1204694">
                  <a:extLst>
                    <a:ext uri="{9D8B030D-6E8A-4147-A177-3AD203B41FA5}">
                      <a16:colId xmlns:a16="http://schemas.microsoft.com/office/drawing/2014/main" val="2792975990"/>
                    </a:ext>
                  </a:extLst>
                </a:gridCol>
                <a:gridCol w="938644">
                  <a:extLst>
                    <a:ext uri="{9D8B030D-6E8A-4147-A177-3AD203B41FA5}">
                      <a16:colId xmlns:a16="http://schemas.microsoft.com/office/drawing/2014/main" val="3628166038"/>
                    </a:ext>
                  </a:extLst>
                </a:gridCol>
              </a:tblGrid>
              <a:tr h="437473">
                <a:tc>
                  <a:txBody>
                    <a:bodyPr/>
                    <a:lstStyle/>
                    <a:p>
                      <a:pPr algn="ctr"/>
                      <a:r>
                        <a:rPr lang="en-GB" sz="1200" b="1">
                          <a:effectLst/>
                          <a:latin typeface="Century Gothic"/>
                        </a:rPr>
                        <a:t>Output Indicators</a:t>
                      </a:r>
                    </a:p>
                  </a:txBody>
                  <a:tcPr marL="68580" marR="68580" marT="0" marB="0"/>
                </a:tc>
                <a:tc>
                  <a:txBody>
                    <a:bodyPr/>
                    <a:lstStyle/>
                    <a:p>
                      <a:pPr algn="ctr"/>
                      <a:r>
                        <a:rPr lang="en-GB" sz="1200" b="1">
                          <a:effectLst/>
                          <a:latin typeface="Century Gothic"/>
                        </a:rPr>
                        <a:t>Annual Target</a:t>
                      </a:r>
                    </a:p>
                  </a:txBody>
                  <a:tcPr marL="68580" marR="68580" marT="0" marB="0"/>
                </a:tc>
                <a:tc>
                  <a:txBody>
                    <a:bodyPr/>
                    <a:lstStyle/>
                    <a:p>
                      <a:pPr algn="ctr"/>
                      <a:r>
                        <a:rPr lang="en-GB" sz="1200" b="1">
                          <a:effectLst/>
                          <a:latin typeface="Century Gothic"/>
                        </a:rPr>
                        <a:t>Q1</a:t>
                      </a:r>
                    </a:p>
                  </a:txBody>
                  <a:tcPr marL="68580" marR="68580" marT="0" marB="0"/>
                </a:tc>
                <a:tc>
                  <a:txBody>
                    <a:bodyPr/>
                    <a:lstStyle/>
                    <a:p>
                      <a:pPr algn="ctr"/>
                      <a:r>
                        <a:rPr lang="en-GB" sz="1200" b="1">
                          <a:effectLst/>
                          <a:latin typeface="Century Gothic"/>
                        </a:rPr>
                        <a:t>Q2</a:t>
                      </a:r>
                    </a:p>
                  </a:txBody>
                  <a:tcPr marL="68580" marR="68580" marT="0" marB="0"/>
                </a:tc>
                <a:tc>
                  <a:txBody>
                    <a:bodyPr/>
                    <a:lstStyle/>
                    <a:p>
                      <a:pPr algn="ctr"/>
                      <a:r>
                        <a:rPr lang="en-GB" sz="1200" b="1">
                          <a:effectLst/>
                          <a:latin typeface="Century Gothic"/>
                        </a:rPr>
                        <a:t>Q3</a:t>
                      </a:r>
                    </a:p>
                  </a:txBody>
                  <a:tcPr marL="68580" marR="68580" marT="0" marB="0"/>
                </a:tc>
                <a:tc>
                  <a:txBody>
                    <a:bodyPr/>
                    <a:lstStyle/>
                    <a:p>
                      <a:pPr algn="ctr"/>
                      <a:r>
                        <a:rPr lang="en-GB" sz="1200" b="1">
                          <a:effectLst/>
                          <a:latin typeface="Century Gothic"/>
                        </a:rPr>
                        <a:t>Q4</a:t>
                      </a:r>
                    </a:p>
                  </a:txBody>
                  <a:tcPr marL="68580" marR="68580" marT="0" marB="0"/>
                </a:tc>
                <a:extLst>
                  <a:ext uri="{0D108BD9-81ED-4DB2-BD59-A6C34878D82A}">
                    <a16:rowId xmlns:a16="http://schemas.microsoft.com/office/drawing/2014/main" val="4045566625"/>
                  </a:ext>
                </a:extLst>
              </a:tr>
              <a:tr h="887100">
                <a:tc>
                  <a:txBody>
                    <a:bodyPr/>
                    <a:lstStyle/>
                    <a:p>
                      <a:pPr lvl="0">
                        <a:buNone/>
                      </a:pPr>
                      <a:r>
                        <a:rPr lang="en-GB" sz="1200">
                          <a:effectLst/>
                          <a:latin typeface="Century Gothic"/>
                        </a:rPr>
                        <a:t>Type of audit opinion on financial and non-financial information</a:t>
                      </a:r>
                    </a:p>
                  </a:txBody>
                  <a:tcPr marL="68580" marR="68580" marT="0" marB="0"/>
                </a:tc>
                <a:tc>
                  <a:txBody>
                    <a:bodyPr/>
                    <a:lstStyle/>
                    <a:p>
                      <a:pPr lvl="0">
                        <a:buNone/>
                      </a:pPr>
                      <a:r>
                        <a:rPr lang="en-GB" sz="1200">
                          <a:effectLst/>
                          <a:latin typeface="Century Gothic"/>
                        </a:rPr>
                        <a:t>Unqualified audit opinion on financial and non-financial information for 2019/20 financial year</a:t>
                      </a:r>
                    </a:p>
                  </a:txBody>
                  <a:tcPr marL="68580" marR="68580" marT="0" marB="0"/>
                </a:tc>
                <a:tc>
                  <a:txBody>
                    <a:bodyPr/>
                    <a:lstStyle/>
                    <a:p>
                      <a:pPr lvl="0">
                        <a:buNone/>
                      </a:pPr>
                      <a:r>
                        <a:rPr lang="en-GB" sz="1200">
                          <a:effectLst/>
                          <a:latin typeface="Century Gothic"/>
                        </a:rPr>
                        <a:t>-</a:t>
                      </a:r>
                    </a:p>
                  </a:txBody>
                  <a:tcPr marL="68580" marR="68580" marT="0" marB="0"/>
                </a:tc>
                <a:tc>
                  <a:txBody>
                    <a:bodyPr/>
                    <a:lstStyle/>
                    <a:p>
                      <a:pPr lvl="0">
                        <a:buNone/>
                      </a:pPr>
                      <a:r>
                        <a:rPr lang="en-GB" sz="1200">
                          <a:effectLst/>
                          <a:latin typeface="Century Gothic"/>
                        </a:rPr>
                        <a:t>Unqualified audit opinion on financial and non-financial information for 2019/20 financial year</a:t>
                      </a:r>
                    </a:p>
                  </a:txBody>
                  <a:tcPr marL="68580" marR="68580" marT="0" marB="0"/>
                </a:tc>
                <a:tc>
                  <a:txBody>
                    <a:bodyPr/>
                    <a:lstStyle/>
                    <a:p>
                      <a:pPr lvl="0">
                        <a:buNone/>
                      </a:pPr>
                      <a:r>
                        <a:rPr lang="en-GB" sz="1200">
                          <a:effectLst/>
                          <a:latin typeface="Century Gothic"/>
                        </a:rPr>
                        <a:t>-</a:t>
                      </a:r>
                    </a:p>
                  </a:txBody>
                  <a:tcPr marL="68580" marR="68580" marT="0" marB="0"/>
                </a:tc>
                <a:tc>
                  <a:txBody>
                    <a:bodyPr/>
                    <a:lstStyle/>
                    <a:p>
                      <a:pPr lvl="0">
                        <a:buNone/>
                      </a:pPr>
                      <a:r>
                        <a:rPr lang="en-GB" sz="1200">
                          <a:effectLst/>
                          <a:latin typeface="Century Gothic"/>
                        </a:rPr>
                        <a:t>-</a:t>
                      </a:r>
                    </a:p>
                  </a:txBody>
                  <a:tcPr marL="68580" marR="68580" marT="0" marB="0"/>
                </a:tc>
                <a:extLst>
                  <a:ext uri="{0D108BD9-81ED-4DB2-BD59-A6C34878D82A}">
                    <a16:rowId xmlns:a16="http://schemas.microsoft.com/office/drawing/2014/main" val="4121574712"/>
                  </a:ext>
                </a:extLst>
              </a:tr>
              <a:tr h="733174">
                <a:tc>
                  <a:txBody>
                    <a:bodyPr/>
                    <a:lstStyle/>
                    <a:p>
                      <a:pPr lvl="0" algn="l" rtl="0">
                        <a:buNone/>
                      </a:pPr>
                      <a:r>
                        <a:rPr lang="en-GB" sz="1200" u="none" strike="noStrike">
                          <a:effectLst/>
                          <a:latin typeface="Century Gothic"/>
                        </a:rPr>
                        <a:t>Number innovation research and development initiatives undertaken</a:t>
                      </a:r>
                      <a:r>
                        <a:rPr lang="en-GB" sz="1200">
                          <a:effectLst/>
                          <a:latin typeface="Century Gothic"/>
                        </a:rPr>
                        <a:t>​</a:t>
                      </a:r>
                      <a:endParaRPr lang="en-GB" sz="1200" b="0" i="0">
                        <a:solidFill>
                          <a:srgbClr val="000000"/>
                        </a:solidFill>
                        <a:effectLst/>
                        <a:latin typeface="Century Gothic"/>
                      </a:endParaRPr>
                    </a:p>
                  </a:txBody>
                  <a:tcPr marL="68580" marR="68580" marT="0" marB="0"/>
                </a:tc>
                <a:tc>
                  <a:txBody>
                    <a:bodyPr/>
                    <a:lstStyle/>
                    <a:p>
                      <a:pPr lvl="0" algn="ctr" rtl="0">
                        <a:buNone/>
                      </a:pPr>
                      <a:r>
                        <a:rPr lang="en-GB" sz="1200" u="none" strike="noStrike">
                          <a:effectLst/>
                          <a:latin typeface="Century Gothic"/>
                        </a:rPr>
                        <a:t>4</a:t>
                      </a:r>
                      <a:r>
                        <a:rPr lang="en-GB" sz="1200">
                          <a:effectLst/>
                          <a:latin typeface="Century Gothic"/>
                        </a:rPr>
                        <a:t>​</a:t>
                      </a:r>
                      <a:endParaRPr lang="en-GB" sz="1200" b="0" i="0">
                        <a:solidFill>
                          <a:srgbClr val="000000"/>
                        </a:solidFill>
                        <a:effectLst/>
                        <a:latin typeface="Century Gothic"/>
                      </a:endParaRPr>
                    </a:p>
                  </a:txBody>
                  <a:tcPr marL="68580" marR="68580" marT="0" marB="0"/>
                </a:tc>
                <a:tc>
                  <a:txBody>
                    <a:bodyPr/>
                    <a:lstStyle/>
                    <a:p>
                      <a:pPr lvl="0" algn="ctr" rtl="0">
                        <a:buNone/>
                      </a:pPr>
                      <a:r>
                        <a:rPr lang="en-GB" sz="1200" u="none" strike="noStrike">
                          <a:effectLst/>
                          <a:latin typeface="Century Gothic"/>
                        </a:rPr>
                        <a:t>-</a:t>
                      </a:r>
                      <a:r>
                        <a:rPr lang="en-GB" sz="1200">
                          <a:effectLst/>
                          <a:latin typeface="Century Gothic"/>
                        </a:rPr>
                        <a:t>​</a:t>
                      </a:r>
                      <a:endParaRPr lang="en-GB" sz="1200" b="0" i="0">
                        <a:solidFill>
                          <a:srgbClr val="000000"/>
                        </a:solidFill>
                        <a:effectLst/>
                        <a:latin typeface="Century Gothic"/>
                      </a:endParaRPr>
                    </a:p>
                  </a:txBody>
                  <a:tcPr marL="68580" marR="68580" marT="0" marB="0"/>
                </a:tc>
                <a:tc>
                  <a:txBody>
                    <a:bodyPr/>
                    <a:lstStyle/>
                    <a:p>
                      <a:pPr lvl="0" algn="ctr" rtl="0">
                        <a:buNone/>
                      </a:pPr>
                      <a:r>
                        <a:rPr lang="en-GB" sz="1200" u="none" strike="noStrike">
                          <a:effectLst/>
                          <a:latin typeface="Century Gothic"/>
                        </a:rPr>
                        <a:t>-</a:t>
                      </a:r>
                      <a:r>
                        <a:rPr lang="en-GB" sz="1200">
                          <a:effectLst/>
                          <a:latin typeface="Century Gothic"/>
                        </a:rPr>
                        <a:t>​</a:t>
                      </a:r>
                      <a:endParaRPr lang="en-GB" sz="1200" b="0" i="0">
                        <a:solidFill>
                          <a:srgbClr val="000000"/>
                        </a:solidFill>
                        <a:effectLst/>
                        <a:latin typeface="Century Gothic"/>
                      </a:endParaRPr>
                    </a:p>
                  </a:txBody>
                  <a:tcPr marL="68580" marR="68580" marT="0" marB="0"/>
                </a:tc>
                <a:tc>
                  <a:txBody>
                    <a:bodyPr/>
                    <a:lstStyle/>
                    <a:p>
                      <a:pPr lvl="0" algn="ctr" rtl="0">
                        <a:buNone/>
                      </a:pPr>
                      <a:r>
                        <a:rPr lang="en-GB" sz="1200" u="none" strike="noStrike">
                          <a:effectLst/>
                          <a:latin typeface="Century Gothic"/>
                        </a:rPr>
                        <a:t>-</a:t>
                      </a:r>
                      <a:r>
                        <a:rPr lang="en-GB" sz="1200">
                          <a:effectLst/>
                          <a:latin typeface="Century Gothic"/>
                        </a:rPr>
                        <a:t>​</a:t>
                      </a:r>
                      <a:endParaRPr lang="en-GB" sz="1200" b="0" i="0">
                        <a:solidFill>
                          <a:srgbClr val="000000"/>
                        </a:solidFill>
                        <a:effectLst/>
                        <a:latin typeface="Century Gothic"/>
                      </a:endParaRPr>
                    </a:p>
                  </a:txBody>
                  <a:tcPr marL="68580" marR="68580" marT="0" marB="0"/>
                </a:tc>
                <a:tc>
                  <a:txBody>
                    <a:bodyPr/>
                    <a:lstStyle/>
                    <a:p>
                      <a:pPr lvl="0" algn="ctr" rtl="0">
                        <a:buNone/>
                      </a:pPr>
                      <a:r>
                        <a:rPr lang="en-GB" sz="1200" u="none" strike="noStrike">
                          <a:effectLst/>
                          <a:latin typeface="Century Gothic"/>
                        </a:rPr>
                        <a:t>4</a:t>
                      </a:r>
                      <a:r>
                        <a:rPr lang="en-GB" sz="1200">
                          <a:effectLst/>
                          <a:latin typeface="Century Gothic"/>
                        </a:rPr>
                        <a:t>​</a:t>
                      </a:r>
                      <a:endParaRPr lang="en-GB" sz="1200" b="0" i="0">
                        <a:solidFill>
                          <a:srgbClr val="000000"/>
                        </a:solidFill>
                        <a:effectLst/>
                        <a:latin typeface="Century Gothic"/>
                      </a:endParaRPr>
                    </a:p>
                  </a:txBody>
                  <a:tcPr marL="68580" marR="68580" marT="0" marB="0"/>
                </a:tc>
                <a:extLst>
                  <a:ext uri="{0D108BD9-81ED-4DB2-BD59-A6C34878D82A}">
                    <a16:rowId xmlns:a16="http://schemas.microsoft.com/office/drawing/2014/main" val="320629602"/>
                  </a:ext>
                </a:extLst>
              </a:tr>
              <a:tr h="1285875">
                <a:tc>
                  <a:txBody>
                    <a:bodyPr/>
                    <a:lstStyle/>
                    <a:p>
                      <a:r>
                        <a:rPr lang="en-GB" sz="1200">
                          <a:effectLst/>
                          <a:latin typeface="Century Gothic"/>
                        </a:rPr>
                        <a:t>Number of Knowledge platforms sustained to nurture an enabling environment for innovation in the public sector</a:t>
                      </a:r>
                    </a:p>
                  </a:txBody>
                  <a:tcPr marL="68580" marR="68580" marT="0" marB="0"/>
                </a:tc>
                <a:tc>
                  <a:txBody>
                    <a:bodyPr/>
                    <a:lstStyle/>
                    <a:p>
                      <a:pPr algn="ctr"/>
                      <a:r>
                        <a:rPr lang="en-GB" sz="1200">
                          <a:effectLst/>
                          <a:latin typeface="Century Gothic"/>
                        </a:rPr>
                        <a:t>9</a:t>
                      </a:r>
                    </a:p>
                  </a:txBody>
                  <a:tcPr marL="68580" marR="68580" marT="0" marB="0"/>
                </a:tc>
                <a:tc>
                  <a:txBody>
                    <a:bodyPr/>
                    <a:lstStyle/>
                    <a:p>
                      <a:pPr algn="ctr"/>
                      <a:r>
                        <a:rPr lang="en-GB" sz="1200">
                          <a:effectLst/>
                          <a:latin typeface="Century Gothic"/>
                        </a:rPr>
                        <a:t>1 </a:t>
                      </a:r>
                    </a:p>
                  </a:txBody>
                  <a:tcPr marL="68580" marR="68580" marT="0" marB="0"/>
                </a:tc>
                <a:tc>
                  <a:txBody>
                    <a:bodyPr/>
                    <a:lstStyle/>
                    <a:p>
                      <a:pPr algn="ctr"/>
                      <a:r>
                        <a:rPr lang="en-GB" sz="1200">
                          <a:effectLst/>
                          <a:latin typeface="Century Gothic"/>
                        </a:rPr>
                        <a:t>3</a:t>
                      </a:r>
                    </a:p>
                  </a:txBody>
                  <a:tcPr marL="68580" marR="68580" marT="0" marB="0"/>
                </a:tc>
                <a:tc>
                  <a:txBody>
                    <a:bodyPr/>
                    <a:lstStyle/>
                    <a:p>
                      <a:pPr algn="ctr"/>
                      <a:r>
                        <a:rPr lang="en-GB" sz="1200">
                          <a:effectLst/>
                          <a:latin typeface="Century Gothic"/>
                        </a:rPr>
                        <a:t>2</a:t>
                      </a:r>
                    </a:p>
                    <a:p>
                      <a:pPr algn="ctr"/>
                      <a:endParaRPr lang="en-GB" sz="1200">
                        <a:effectLst/>
                        <a:latin typeface="Century Gothic"/>
                      </a:endParaRPr>
                    </a:p>
                  </a:txBody>
                  <a:tcPr marL="68580" marR="68580" marT="0" marB="0"/>
                </a:tc>
                <a:tc>
                  <a:txBody>
                    <a:bodyPr/>
                    <a:lstStyle/>
                    <a:p>
                      <a:pPr algn="ctr"/>
                      <a:r>
                        <a:rPr lang="en-GB" sz="1200">
                          <a:effectLst/>
                          <a:latin typeface="Century Gothic"/>
                        </a:rPr>
                        <a:t>3</a:t>
                      </a:r>
                    </a:p>
                  </a:txBody>
                  <a:tcPr marL="68580" marR="68580" marT="0" marB="0"/>
                </a:tc>
                <a:extLst>
                  <a:ext uri="{0D108BD9-81ED-4DB2-BD59-A6C34878D82A}">
                    <a16:rowId xmlns:a16="http://schemas.microsoft.com/office/drawing/2014/main" val="1407300162"/>
                  </a:ext>
                </a:extLst>
              </a:tr>
              <a:tr h="656211">
                <a:tc>
                  <a:txBody>
                    <a:bodyPr/>
                    <a:lstStyle/>
                    <a:p>
                      <a:r>
                        <a:rPr lang="en-GB" sz="1200">
                          <a:effectLst/>
                          <a:latin typeface="Century Gothic"/>
                        </a:rPr>
                        <a:t>Number of innovative solutions replicated in the public sector</a:t>
                      </a:r>
                    </a:p>
                  </a:txBody>
                  <a:tcPr marL="68580" marR="68580" marT="0" marB="0"/>
                </a:tc>
                <a:tc>
                  <a:txBody>
                    <a:bodyPr/>
                    <a:lstStyle/>
                    <a:p>
                      <a:pPr algn="ctr"/>
                      <a:r>
                        <a:rPr lang="en-GB" sz="1200">
                          <a:effectLst/>
                          <a:latin typeface="Century Gothic"/>
                        </a:rPr>
                        <a:t>2</a:t>
                      </a:r>
                    </a:p>
                  </a:txBody>
                  <a:tcPr marL="68580" marR="68580" marT="0" marB="0"/>
                </a:tc>
                <a:tc>
                  <a:txBody>
                    <a:bodyPr/>
                    <a:lstStyle/>
                    <a:p>
                      <a:pPr algn="ctr"/>
                      <a:r>
                        <a:rPr lang="en-GB" sz="1200">
                          <a:effectLst/>
                          <a:latin typeface="Century Gothic"/>
                        </a:rPr>
                        <a:t>-</a:t>
                      </a:r>
                    </a:p>
                  </a:txBody>
                  <a:tcPr marL="68580" marR="68580" marT="0" marB="0"/>
                </a:tc>
                <a:tc>
                  <a:txBody>
                    <a:bodyPr/>
                    <a:lstStyle/>
                    <a:p>
                      <a:pPr algn="ctr"/>
                      <a:r>
                        <a:rPr lang="en-GB" sz="1200">
                          <a:effectLst/>
                          <a:latin typeface="Century Gothic"/>
                        </a:rPr>
                        <a:t>-</a:t>
                      </a:r>
                    </a:p>
                  </a:txBody>
                  <a:tcPr marL="68580" marR="68580" marT="0" marB="0"/>
                </a:tc>
                <a:tc>
                  <a:txBody>
                    <a:bodyPr/>
                    <a:lstStyle/>
                    <a:p>
                      <a:pPr algn="ctr"/>
                      <a:r>
                        <a:rPr lang="en-GB" sz="1200">
                          <a:effectLst/>
                          <a:latin typeface="Century Gothic"/>
                        </a:rPr>
                        <a:t>-</a:t>
                      </a:r>
                    </a:p>
                  </a:txBody>
                  <a:tcPr marL="68580" marR="68580" marT="0" marB="0"/>
                </a:tc>
                <a:tc>
                  <a:txBody>
                    <a:bodyPr/>
                    <a:lstStyle/>
                    <a:p>
                      <a:pPr algn="ctr"/>
                      <a:r>
                        <a:rPr lang="en-GB" sz="1200">
                          <a:effectLst/>
                          <a:latin typeface="Century Gothic"/>
                        </a:rPr>
                        <a:t>2</a:t>
                      </a:r>
                    </a:p>
                  </a:txBody>
                  <a:tcPr marL="68580" marR="68580" marT="0" marB="0"/>
                </a:tc>
                <a:extLst>
                  <a:ext uri="{0D108BD9-81ED-4DB2-BD59-A6C34878D82A}">
                    <a16:rowId xmlns:a16="http://schemas.microsoft.com/office/drawing/2014/main" val="3826648492"/>
                  </a:ext>
                </a:extLst>
              </a:tr>
            </a:tbl>
          </a:graphicData>
        </a:graphic>
      </p:graphicFrame>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Tree>
    <p:extLst>
      <p:ext uri="{BB962C8B-B14F-4D97-AF65-F5344CB8AC3E}">
        <p14:creationId xmlns:p14="http://schemas.microsoft.com/office/powerpoint/2010/main" val="386318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algn="l"/>
            <a:r>
              <a:rPr lang="en-ZA" sz="2400" kern="1200">
                <a:solidFill>
                  <a:srgbClr val="000000"/>
                </a:solidFill>
                <a:latin typeface="Century Gothic"/>
                <a:ea typeface="Times New Roman" panose="02020603050405020304" pitchFamily="18" charset="0"/>
                <a:cs typeface="Times New Roman"/>
              </a:rPr>
              <a:t>MTEF Budget</a:t>
            </a:r>
            <a:endParaRPr lang="en-ZA" sz="2400" b="0" kern="1200">
              <a:solidFill>
                <a:srgbClr val="000000"/>
              </a:solidFill>
              <a:latin typeface="Century Gothic"/>
              <a:cs typeface="Times New Roman"/>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b="1">
                <a:solidFill>
                  <a:schemeClr val="tx1"/>
                </a:solidFill>
                <a:latin typeface="Century Gothic" panose="020B0502020202020204" pitchFamily="34" charset="0"/>
                <a:cs typeface="+mn-cs"/>
              </a:rPr>
              <a:pPr algn="r" defTabSz="342900" eaLnBrk="1" fontAlgn="auto" hangingPunct="1">
                <a:spcBef>
                  <a:spcPts val="0"/>
                </a:spcBef>
                <a:spcAft>
                  <a:spcPts val="0"/>
                </a:spcAft>
                <a:defRPr/>
              </a:pPr>
              <a:t>25</a:t>
            </a:fld>
            <a:endParaRPr lang="en-ZA" b="1">
              <a:solidFill>
                <a:schemeClr val="tx1"/>
              </a:solidFill>
              <a:latin typeface="Century Gothic" panose="020B0502020202020204" pitchFamily="34" charset="0"/>
              <a:cs typeface="+mn-cs"/>
            </a:endParaRPr>
          </a:p>
        </p:txBody>
      </p:sp>
      <p:graphicFrame>
        <p:nvGraphicFramePr>
          <p:cNvPr id="9" name="Chart 8">
            <a:extLst>
              <a:ext uri="{FF2B5EF4-FFF2-40B4-BE49-F238E27FC236}">
                <a16:creationId xmlns:a16="http://schemas.microsoft.com/office/drawing/2014/main" id="{D09AB17E-BD2A-5A48-A810-BCDB18474B23}"/>
              </a:ext>
            </a:extLst>
          </p:cNvPr>
          <p:cNvGraphicFramePr>
            <a:graphicFrameLocks/>
          </p:cNvGraphicFramePr>
          <p:nvPr/>
        </p:nvGraphicFramePr>
        <p:xfrm>
          <a:off x="0" y="551975"/>
          <a:ext cx="7668344" cy="454067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a:spLocks noChangeArrowheads="1"/>
          </p:cNvSpPr>
          <p:nvPr/>
        </p:nvSpPr>
        <p:spPr bwMode="auto">
          <a:xfrm>
            <a:off x="61293" y="604779"/>
            <a:ext cx="7609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GB">
                <a:latin typeface="Century Gothic"/>
              </a:rPr>
              <a:t>The CPSI’s budget is located within the budget appropriation of the DPSA. The new budget structure is according to the organisational structure.</a:t>
            </a:r>
            <a:endParaRPr kumimoji="0" lang="en-ZA"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3357925D-0876-C6D0-5B5B-CDF473B5A272}"/>
              </a:ext>
            </a:extLst>
          </p:cNvPr>
          <p:cNvGraphicFramePr>
            <a:graphicFrameLocks noGrp="1"/>
          </p:cNvGraphicFramePr>
          <p:nvPr>
            <p:extLst>
              <p:ext uri="{D42A27DB-BD31-4B8C-83A1-F6EECF244321}">
                <p14:modId xmlns:p14="http://schemas.microsoft.com/office/powerpoint/2010/main" val="3642611928"/>
              </p:ext>
            </p:extLst>
          </p:nvPr>
        </p:nvGraphicFramePr>
        <p:xfrm>
          <a:off x="176892" y="1149803"/>
          <a:ext cx="7475269" cy="3921651"/>
        </p:xfrm>
        <a:graphic>
          <a:graphicData uri="http://schemas.openxmlformats.org/drawingml/2006/table">
            <a:tbl>
              <a:tblPr firstRow="1" firstCol="1" bandRow="1">
                <a:tableStyleId>{5BF2B678-2CA5-4B1F-A05E-CD8F5AA83875}</a:tableStyleId>
              </a:tblPr>
              <a:tblGrid>
                <a:gridCol w="3828062">
                  <a:extLst>
                    <a:ext uri="{9D8B030D-6E8A-4147-A177-3AD203B41FA5}">
                      <a16:colId xmlns:a16="http://schemas.microsoft.com/office/drawing/2014/main" val="419514097"/>
                    </a:ext>
                  </a:extLst>
                </a:gridCol>
                <a:gridCol w="1311186">
                  <a:extLst>
                    <a:ext uri="{9D8B030D-6E8A-4147-A177-3AD203B41FA5}">
                      <a16:colId xmlns:a16="http://schemas.microsoft.com/office/drawing/2014/main" val="2775253"/>
                    </a:ext>
                  </a:extLst>
                </a:gridCol>
                <a:gridCol w="1190617">
                  <a:extLst>
                    <a:ext uri="{9D8B030D-6E8A-4147-A177-3AD203B41FA5}">
                      <a16:colId xmlns:a16="http://schemas.microsoft.com/office/drawing/2014/main" val="1869540819"/>
                    </a:ext>
                  </a:extLst>
                </a:gridCol>
                <a:gridCol w="1145404">
                  <a:extLst>
                    <a:ext uri="{9D8B030D-6E8A-4147-A177-3AD203B41FA5}">
                      <a16:colId xmlns:a16="http://schemas.microsoft.com/office/drawing/2014/main" val="3416142125"/>
                    </a:ext>
                  </a:extLst>
                </a:gridCol>
              </a:tblGrid>
              <a:tr h="162627">
                <a:tc rowSpan="2">
                  <a:txBody>
                    <a:bodyPr/>
                    <a:lstStyle/>
                    <a:p>
                      <a:pPr algn="just">
                        <a:spcAft>
                          <a:spcPts val="0"/>
                        </a:spcAft>
                      </a:pPr>
                      <a:r>
                        <a:rPr lang="en-GB" sz="1200" b="1">
                          <a:solidFill>
                            <a:schemeClr val="tx1"/>
                          </a:solidFill>
                          <a:effectLst/>
                          <a:latin typeface="Century Gothic"/>
                        </a:rPr>
                        <a:t>Programmes</a:t>
                      </a:r>
                    </a:p>
                  </a:txBody>
                  <a:tcPr marL="68580" marR="68580" marT="0" marB="0" anchor="ctr">
                    <a:solidFill>
                      <a:schemeClr val="accent1"/>
                    </a:solidFill>
                  </a:tcPr>
                </a:tc>
                <a:tc>
                  <a:txBody>
                    <a:bodyPr/>
                    <a:lstStyle/>
                    <a:p>
                      <a:pPr algn="ctr">
                        <a:spcAft>
                          <a:spcPts val="0"/>
                        </a:spcAft>
                      </a:pPr>
                      <a:r>
                        <a:rPr lang="en-GB" sz="1200" b="1">
                          <a:solidFill>
                            <a:schemeClr val="tx1"/>
                          </a:solidFill>
                          <a:effectLst/>
                          <a:latin typeface="Century Gothic"/>
                        </a:rPr>
                        <a:t>2022/23</a:t>
                      </a:r>
                    </a:p>
                  </a:txBody>
                  <a:tcPr marL="68580" marR="68580" marT="0" marB="0" anchor="ctr">
                    <a:solidFill>
                      <a:schemeClr val="accent1"/>
                    </a:solidFill>
                  </a:tcPr>
                </a:tc>
                <a:tc>
                  <a:txBody>
                    <a:bodyPr/>
                    <a:lstStyle/>
                    <a:p>
                      <a:pPr algn="ctr">
                        <a:spcAft>
                          <a:spcPts val="0"/>
                        </a:spcAft>
                      </a:pPr>
                      <a:r>
                        <a:rPr lang="en-GB" sz="1200" b="1">
                          <a:solidFill>
                            <a:schemeClr val="tx1"/>
                          </a:solidFill>
                          <a:effectLst/>
                          <a:latin typeface="Century Gothic"/>
                        </a:rPr>
                        <a:t>2023/24</a:t>
                      </a:r>
                    </a:p>
                  </a:txBody>
                  <a:tcPr marL="68580" marR="68580" marT="0" marB="0" anchor="ctr">
                    <a:solidFill>
                      <a:schemeClr val="accent1"/>
                    </a:solidFill>
                  </a:tcPr>
                </a:tc>
                <a:tc>
                  <a:txBody>
                    <a:bodyPr/>
                    <a:lstStyle/>
                    <a:p>
                      <a:pPr algn="ctr">
                        <a:spcAft>
                          <a:spcPts val="0"/>
                        </a:spcAft>
                      </a:pPr>
                      <a:r>
                        <a:rPr lang="en-GB" sz="1200" b="1">
                          <a:solidFill>
                            <a:schemeClr val="tx1"/>
                          </a:solidFill>
                          <a:effectLst/>
                          <a:latin typeface="Century Gothic"/>
                        </a:rPr>
                        <a:t>2024/25</a:t>
                      </a:r>
                    </a:p>
                  </a:txBody>
                  <a:tcPr marL="68580" marR="68580" marT="0" marB="0" anchor="ctr">
                    <a:solidFill>
                      <a:schemeClr val="accent1"/>
                    </a:solidFill>
                  </a:tcPr>
                </a:tc>
                <a:extLst>
                  <a:ext uri="{0D108BD9-81ED-4DB2-BD59-A6C34878D82A}">
                    <a16:rowId xmlns:a16="http://schemas.microsoft.com/office/drawing/2014/main" val="3282250248"/>
                  </a:ext>
                </a:extLst>
              </a:tr>
              <a:tr h="171186">
                <a:tc vMerge="1">
                  <a:txBody>
                    <a:bodyPr/>
                    <a:lstStyle/>
                    <a:p>
                      <a:endParaRPr lang="en-GB"/>
                    </a:p>
                  </a:txBody>
                  <a:tcPr/>
                </a:tc>
                <a:tc>
                  <a:txBody>
                    <a:bodyPr/>
                    <a:lstStyle/>
                    <a:p>
                      <a:pPr algn="ctr">
                        <a:spcAft>
                          <a:spcPts val="0"/>
                        </a:spcAft>
                      </a:pPr>
                      <a:r>
                        <a:rPr lang="en-GB" sz="1200" b="1">
                          <a:solidFill>
                            <a:schemeClr val="tx1"/>
                          </a:solidFill>
                          <a:effectLst/>
                          <a:latin typeface="Century Gothic"/>
                        </a:rPr>
                        <a:t>R'000</a:t>
                      </a:r>
                    </a:p>
                  </a:txBody>
                  <a:tcPr marL="68580" marR="68580" marT="0" marB="0" anchor="ctr">
                    <a:solidFill>
                      <a:schemeClr val="accent1"/>
                    </a:solidFill>
                  </a:tcPr>
                </a:tc>
                <a:tc>
                  <a:txBody>
                    <a:bodyPr/>
                    <a:lstStyle/>
                    <a:p>
                      <a:pPr algn="ctr">
                        <a:spcAft>
                          <a:spcPts val="0"/>
                        </a:spcAft>
                      </a:pPr>
                      <a:r>
                        <a:rPr lang="en-GB" sz="1200" b="1">
                          <a:solidFill>
                            <a:schemeClr val="tx1"/>
                          </a:solidFill>
                          <a:effectLst/>
                          <a:latin typeface="Century Gothic"/>
                        </a:rPr>
                        <a:t>R'000</a:t>
                      </a:r>
                    </a:p>
                  </a:txBody>
                  <a:tcPr marL="68580" marR="68580" marT="0" marB="0" anchor="ctr">
                    <a:solidFill>
                      <a:schemeClr val="accent1"/>
                    </a:solidFill>
                  </a:tcPr>
                </a:tc>
                <a:tc>
                  <a:txBody>
                    <a:bodyPr/>
                    <a:lstStyle/>
                    <a:p>
                      <a:pPr algn="ctr">
                        <a:spcAft>
                          <a:spcPts val="0"/>
                        </a:spcAft>
                      </a:pPr>
                      <a:r>
                        <a:rPr lang="en-GB" sz="1200" b="1">
                          <a:solidFill>
                            <a:schemeClr val="tx1"/>
                          </a:solidFill>
                          <a:effectLst/>
                          <a:latin typeface="Century Gothic"/>
                        </a:rPr>
                        <a:t>R'000</a:t>
                      </a:r>
                    </a:p>
                  </a:txBody>
                  <a:tcPr marL="68580" marR="68580" marT="0" marB="0" anchor="ctr">
                    <a:solidFill>
                      <a:schemeClr val="accent1"/>
                    </a:solidFill>
                  </a:tcPr>
                </a:tc>
                <a:extLst>
                  <a:ext uri="{0D108BD9-81ED-4DB2-BD59-A6C34878D82A}">
                    <a16:rowId xmlns:a16="http://schemas.microsoft.com/office/drawing/2014/main" val="1557016293"/>
                  </a:ext>
                </a:extLst>
              </a:tr>
              <a:tr h="171186">
                <a:tc>
                  <a:txBody>
                    <a:bodyPr/>
                    <a:lstStyle/>
                    <a:p>
                      <a:pPr>
                        <a:spcAft>
                          <a:spcPts val="0"/>
                        </a:spcAft>
                      </a:pPr>
                      <a:r>
                        <a:rPr lang="en-GB" sz="1000">
                          <a:solidFill>
                            <a:schemeClr val="tx1"/>
                          </a:solidFill>
                          <a:effectLst/>
                          <a:latin typeface="Century Gothic"/>
                        </a:rPr>
                        <a:t>Executive Support</a:t>
                      </a:r>
                    </a:p>
                  </a:txBody>
                  <a:tcPr marL="68580" marR="68580" marT="0" marB="0" anchor="ctr"/>
                </a:tc>
                <a:tc>
                  <a:txBody>
                    <a:bodyPr/>
                    <a:lstStyle/>
                    <a:p>
                      <a:pPr indent="254000" algn="r">
                        <a:spcAft>
                          <a:spcPts val="0"/>
                        </a:spcAft>
                      </a:pPr>
                      <a:r>
                        <a:rPr lang="en-GB" sz="1050">
                          <a:solidFill>
                            <a:schemeClr val="tx1"/>
                          </a:solidFill>
                          <a:effectLst/>
                          <a:latin typeface="Century Gothic"/>
                        </a:rPr>
                        <a:t>             4 890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5 105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5 339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1217098440"/>
                  </a:ext>
                </a:extLst>
              </a:tr>
              <a:tr h="171186">
                <a:tc>
                  <a:txBody>
                    <a:bodyPr/>
                    <a:lstStyle/>
                    <a:p>
                      <a:pPr>
                        <a:spcAft>
                          <a:spcPts val="0"/>
                        </a:spcAft>
                      </a:pPr>
                      <a:r>
                        <a:rPr lang="en-GB" sz="1000">
                          <a:solidFill>
                            <a:schemeClr val="tx1"/>
                          </a:solidFill>
                          <a:effectLst/>
                          <a:latin typeface="Century Gothic"/>
                        </a:rPr>
                        <a:t>Corporate Services</a:t>
                      </a:r>
                    </a:p>
                  </a:txBody>
                  <a:tcPr marL="68580" marR="68580" marT="0" marB="0" anchor="ctr"/>
                </a:tc>
                <a:tc>
                  <a:txBody>
                    <a:bodyPr/>
                    <a:lstStyle/>
                    <a:p>
                      <a:pPr indent="254000" algn="r">
                        <a:spcAft>
                          <a:spcPts val="0"/>
                        </a:spcAft>
                      </a:pPr>
                      <a:r>
                        <a:rPr lang="en-GB" sz="1050">
                          <a:solidFill>
                            <a:schemeClr val="tx1"/>
                          </a:solidFill>
                          <a:effectLst/>
                          <a:latin typeface="Century Gothic"/>
                        </a:rPr>
                        <a:t>           13 949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11 897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12 179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824550187"/>
                  </a:ext>
                </a:extLst>
              </a:tr>
              <a:tr h="171186">
                <a:tc>
                  <a:txBody>
                    <a:bodyPr/>
                    <a:lstStyle/>
                    <a:p>
                      <a:pPr>
                        <a:spcAft>
                          <a:spcPts val="0"/>
                        </a:spcAft>
                      </a:pPr>
                      <a:r>
                        <a:rPr lang="en-GB" sz="1000">
                          <a:solidFill>
                            <a:schemeClr val="tx1"/>
                          </a:solidFill>
                          <a:effectLst/>
                          <a:latin typeface="Century Gothic"/>
                        </a:rPr>
                        <a:t>OCFO</a:t>
                      </a:r>
                    </a:p>
                  </a:txBody>
                  <a:tcPr marL="68580" marR="68580" marT="0" marB="0" anchor="ctr"/>
                </a:tc>
                <a:tc>
                  <a:txBody>
                    <a:bodyPr/>
                    <a:lstStyle/>
                    <a:p>
                      <a:pPr indent="254000" algn="r">
                        <a:spcAft>
                          <a:spcPts val="0"/>
                        </a:spcAft>
                      </a:pPr>
                      <a:r>
                        <a:rPr lang="en-GB" sz="1050">
                          <a:solidFill>
                            <a:schemeClr val="tx1"/>
                          </a:solidFill>
                          <a:effectLst/>
                          <a:latin typeface="Century Gothic"/>
                        </a:rPr>
                        <a:t>             6 830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7 127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7 421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3973371586"/>
                  </a:ext>
                </a:extLst>
              </a:tr>
              <a:tr h="171186">
                <a:tc>
                  <a:txBody>
                    <a:bodyPr/>
                    <a:lstStyle/>
                    <a:p>
                      <a:pPr>
                        <a:spcAft>
                          <a:spcPts val="0"/>
                        </a:spcAft>
                      </a:pPr>
                      <a:r>
                        <a:rPr lang="en-GB" sz="1000" b="1">
                          <a:solidFill>
                            <a:schemeClr val="tx1"/>
                          </a:solidFill>
                          <a:effectLst/>
                          <a:latin typeface="Century Gothic"/>
                        </a:rPr>
                        <a:t>Administration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25 669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24 129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24 939 </a:t>
                      </a:r>
                      <a:endParaRPr lang="en-GB" sz="1600" b="1">
                        <a:solidFill>
                          <a:schemeClr val="tx1"/>
                        </a:solidFill>
                        <a:effectLst/>
                        <a:latin typeface="Century Gothic"/>
                      </a:endParaRPr>
                    </a:p>
                  </a:txBody>
                  <a:tcPr marL="68580" marR="68580" marT="0" marB="0" anchor="ctr"/>
                </a:tc>
                <a:extLst>
                  <a:ext uri="{0D108BD9-81ED-4DB2-BD59-A6C34878D82A}">
                    <a16:rowId xmlns:a16="http://schemas.microsoft.com/office/drawing/2014/main" val="1427649303"/>
                  </a:ext>
                </a:extLst>
              </a:tr>
              <a:tr h="171186">
                <a:tc>
                  <a:txBody>
                    <a:bodyPr/>
                    <a:lstStyle/>
                    <a:p>
                      <a:pPr>
                        <a:spcAft>
                          <a:spcPts val="0"/>
                        </a:spcAft>
                      </a:pPr>
                      <a:r>
                        <a:rPr lang="en-GB" sz="1000">
                          <a:solidFill>
                            <a:schemeClr val="tx1"/>
                          </a:solidFill>
                          <a:effectLst/>
                          <a:latin typeface="Century Gothic"/>
                        </a:rPr>
                        <a:t>RD</a:t>
                      </a:r>
                    </a:p>
                  </a:txBody>
                  <a:tcPr marL="68580" marR="68580" marT="0" marB="0" anchor="ctr"/>
                </a:tc>
                <a:tc>
                  <a:txBody>
                    <a:bodyPr/>
                    <a:lstStyle/>
                    <a:p>
                      <a:pPr indent="254000" algn="r">
                        <a:spcAft>
                          <a:spcPts val="0"/>
                        </a:spcAft>
                      </a:pPr>
                      <a:r>
                        <a:rPr lang="en-GB" sz="1050">
                          <a:solidFill>
                            <a:schemeClr val="tx1"/>
                          </a:solidFill>
                          <a:effectLst/>
                          <a:latin typeface="Century Gothic"/>
                        </a:rPr>
                        <a:t>             6 548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6 783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6 945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1268265308"/>
                  </a:ext>
                </a:extLst>
              </a:tr>
              <a:tr h="171186">
                <a:tc>
                  <a:txBody>
                    <a:bodyPr/>
                    <a:lstStyle/>
                    <a:p>
                      <a:pPr>
                        <a:spcAft>
                          <a:spcPts val="0"/>
                        </a:spcAft>
                      </a:pPr>
                      <a:r>
                        <a:rPr lang="en-GB" sz="1000">
                          <a:solidFill>
                            <a:schemeClr val="tx1"/>
                          </a:solidFill>
                          <a:effectLst/>
                          <a:latin typeface="Century Gothic"/>
                        </a:rPr>
                        <a:t>Institutional Support and Replication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4 806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5 356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5 444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1548673884"/>
                  </a:ext>
                </a:extLst>
              </a:tr>
              <a:tr h="171186">
                <a:tc>
                  <a:txBody>
                    <a:bodyPr/>
                    <a:lstStyle/>
                    <a:p>
                      <a:pPr>
                        <a:spcAft>
                          <a:spcPts val="0"/>
                        </a:spcAft>
                      </a:pPr>
                      <a:r>
                        <a:rPr lang="en-GB" sz="1000">
                          <a:solidFill>
                            <a:schemeClr val="tx1"/>
                          </a:solidFill>
                          <a:effectLst/>
                          <a:latin typeface="Century Gothic"/>
                        </a:rPr>
                        <a:t>Enabling Environment and Stakeholder Management</a:t>
                      </a:r>
                    </a:p>
                  </a:txBody>
                  <a:tcPr marL="68580" marR="68580" marT="0" marB="0" anchor="ctr"/>
                </a:tc>
                <a:tc>
                  <a:txBody>
                    <a:bodyPr/>
                    <a:lstStyle/>
                    <a:p>
                      <a:pPr indent="254000" algn="r">
                        <a:spcAft>
                          <a:spcPts val="0"/>
                        </a:spcAft>
                      </a:pPr>
                      <a:r>
                        <a:rPr lang="en-GB" sz="1050">
                          <a:solidFill>
                            <a:schemeClr val="tx1"/>
                          </a:solidFill>
                          <a:effectLst/>
                          <a:latin typeface="Century Gothic"/>
                        </a:rPr>
                        <a:t>             7 499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9 095 </a:t>
                      </a:r>
                      <a:endParaRPr lang="en-GB" sz="1600">
                        <a:solidFill>
                          <a:schemeClr val="tx1"/>
                        </a:solidFill>
                        <a:effectLst/>
                        <a:latin typeface="Century Gothic"/>
                      </a:endParaRPr>
                    </a:p>
                  </a:txBody>
                  <a:tcPr marL="68580" marR="68580" marT="0" marB="0" anchor="ctr"/>
                </a:tc>
                <a:tc>
                  <a:txBody>
                    <a:bodyPr/>
                    <a:lstStyle/>
                    <a:p>
                      <a:pPr indent="254000" algn="r">
                        <a:spcAft>
                          <a:spcPts val="0"/>
                        </a:spcAft>
                      </a:pPr>
                      <a:r>
                        <a:rPr lang="en-GB" sz="1050">
                          <a:solidFill>
                            <a:schemeClr val="tx1"/>
                          </a:solidFill>
                          <a:effectLst/>
                          <a:latin typeface="Century Gothic"/>
                        </a:rPr>
                        <a:t>        10 072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935614253"/>
                  </a:ext>
                </a:extLst>
              </a:tr>
              <a:tr h="171186">
                <a:tc>
                  <a:txBody>
                    <a:bodyPr/>
                    <a:lstStyle/>
                    <a:p>
                      <a:pPr>
                        <a:spcAft>
                          <a:spcPts val="0"/>
                        </a:spcAft>
                      </a:pPr>
                      <a:r>
                        <a:rPr lang="en-GB" sz="1000" b="1">
                          <a:solidFill>
                            <a:schemeClr val="tx1"/>
                          </a:solidFill>
                          <a:effectLst/>
                          <a:latin typeface="Century Gothic"/>
                        </a:rPr>
                        <a:t>Public Sector Innovation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18 853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21 234 </a:t>
                      </a:r>
                      <a:endParaRPr lang="en-GB" sz="1600" b="1">
                        <a:solidFill>
                          <a:schemeClr val="tx1"/>
                        </a:solidFill>
                        <a:effectLst/>
                        <a:latin typeface="Century Gothic"/>
                      </a:endParaRPr>
                    </a:p>
                  </a:txBody>
                  <a:tcPr marL="68580" marR="68580" marT="0" marB="0" anchor="ctr"/>
                </a:tc>
                <a:tc>
                  <a:txBody>
                    <a:bodyPr/>
                    <a:lstStyle/>
                    <a:p>
                      <a:pPr indent="254000" algn="r">
                        <a:spcAft>
                          <a:spcPts val="0"/>
                        </a:spcAft>
                      </a:pPr>
                      <a:r>
                        <a:rPr lang="en-GB" sz="1050" b="1">
                          <a:solidFill>
                            <a:schemeClr val="tx1"/>
                          </a:solidFill>
                          <a:effectLst/>
                          <a:latin typeface="Century Gothic"/>
                        </a:rPr>
                        <a:t>        22 461 </a:t>
                      </a:r>
                      <a:endParaRPr lang="en-GB" sz="1600" b="1">
                        <a:solidFill>
                          <a:schemeClr val="tx1"/>
                        </a:solidFill>
                        <a:effectLst/>
                        <a:latin typeface="Century Gothic"/>
                      </a:endParaRPr>
                    </a:p>
                  </a:txBody>
                  <a:tcPr marL="68580" marR="68580" marT="0" marB="0" anchor="ctr"/>
                </a:tc>
                <a:extLst>
                  <a:ext uri="{0D108BD9-81ED-4DB2-BD59-A6C34878D82A}">
                    <a16:rowId xmlns:a16="http://schemas.microsoft.com/office/drawing/2014/main" val="1970079794"/>
                  </a:ext>
                </a:extLst>
              </a:tr>
              <a:tr h="171186">
                <a:tc>
                  <a:txBody>
                    <a:bodyPr/>
                    <a:lstStyle/>
                    <a:p>
                      <a:pPr>
                        <a:spcAft>
                          <a:spcPts val="0"/>
                        </a:spcAft>
                      </a:pPr>
                      <a:r>
                        <a:rPr lang="en-GB" sz="1000" b="1">
                          <a:solidFill>
                            <a:schemeClr val="tx1"/>
                          </a:solidFill>
                          <a:effectLst/>
                          <a:latin typeface="Century Gothic"/>
                        </a:rPr>
                        <a:t>Total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indent="254000" algn="r">
                        <a:spcAft>
                          <a:spcPts val="0"/>
                        </a:spcAft>
                      </a:pPr>
                      <a:r>
                        <a:rPr lang="en-GB" sz="1050" b="1">
                          <a:solidFill>
                            <a:schemeClr val="tx1"/>
                          </a:solidFill>
                          <a:effectLst/>
                          <a:latin typeface="Century Gothic"/>
                        </a:rPr>
                        <a:t>           44 522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indent="254000" algn="r">
                        <a:spcAft>
                          <a:spcPts val="0"/>
                        </a:spcAft>
                      </a:pPr>
                      <a:r>
                        <a:rPr lang="en-GB" sz="1050" b="1">
                          <a:solidFill>
                            <a:schemeClr val="tx1"/>
                          </a:solidFill>
                          <a:effectLst/>
                          <a:latin typeface="Century Gothic"/>
                        </a:rPr>
                        <a:t>        45 363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indent="254000" algn="r">
                        <a:spcAft>
                          <a:spcPts val="0"/>
                        </a:spcAft>
                      </a:pPr>
                      <a:r>
                        <a:rPr lang="en-GB" sz="1050" b="1">
                          <a:solidFill>
                            <a:schemeClr val="tx1"/>
                          </a:solidFill>
                          <a:effectLst/>
                          <a:latin typeface="Century Gothic"/>
                        </a:rPr>
                        <a:t>        47 400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404758290"/>
                  </a:ext>
                </a:extLst>
              </a:tr>
              <a:tr h="265339">
                <a:tc gridSpan="4">
                  <a:txBody>
                    <a:bodyPr/>
                    <a:lstStyle/>
                    <a:p>
                      <a:pPr>
                        <a:spcAft>
                          <a:spcPts val="0"/>
                        </a:spcAft>
                      </a:pPr>
                      <a:r>
                        <a:rPr lang="en-GB" sz="1400" b="1">
                          <a:solidFill>
                            <a:schemeClr val="tx1"/>
                          </a:solidFill>
                          <a:effectLst/>
                          <a:latin typeface="Century Gothic"/>
                        </a:rPr>
                        <a:t>Economic Classification</a:t>
                      </a:r>
                    </a:p>
                  </a:txBody>
                  <a:tcPr marL="68580" marR="68580" marT="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95758771"/>
                  </a:ext>
                </a:extLst>
              </a:tr>
              <a:tr h="265339">
                <a:tc>
                  <a:txBody>
                    <a:bodyPr/>
                    <a:lstStyle/>
                    <a:p>
                      <a:pPr>
                        <a:spcAft>
                          <a:spcPts val="0"/>
                        </a:spcAft>
                      </a:pPr>
                      <a:r>
                        <a:rPr lang="en-GB" sz="1000">
                          <a:solidFill>
                            <a:schemeClr val="tx1"/>
                          </a:solidFill>
                          <a:effectLst/>
                          <a:latin typeface="Century Gothic"/>
                        </a:rPr>
                        <a:t>Compensation of Employees</a:t>
                      </a:r>
                    </a:p>
                  </a:txBody>
                  <a:tcPr marL="68580" marR="68580" marT="0" marB="0" anchor="ctr"/>
                </a:tc>
                <a:tc>
                  <a:txBody>
                    <a:bodyPr/>
                    <a:lstStyle/>
                    <a:p>
                      <a:pPr algn="r">
                        <a:spcAft>
                          <a:spcPts val="0"/>
                        </a:spcAft>
                      </a:pPr>
                      <a:r>
                        <a:rPr lang="en-GB" sz="1000">
                          <a:solidFill>
                            <a:schemeClr val="tx1"/>
                          </a:solidFill>
                          <a:effectLst/>
                          <a:latin typeface="Century Gothic"/>
                        </a:rPr>
                        <a:t>                     24 554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24 869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25 985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2640430440"/>
                  </a:ext>
                </a:extLst>
              </a:tr>
              <a:tr h="265339">
                <a:tc>
                  <a:txBody>
                    <a:bodyPr/>
                    <a:lstStyle/>
                    <a:p>
                      <a:pPr>
                        <a:spcAft>
                          <a:spcPts val="0"/>
                        </a:spcAft>
                      </a:pPr>
                      <a:r>
                        <a:rPr lang="en-GB" sz="1000">
                          <a:solidFill>
                            <a:schemeClr val="tx1"/>
                          </a:solidFill>
                          <a:effectLst/>
                          <a:latin typeface="Century Gothic"/>
                        </a:rPr>
                        <a:t>Goods and Services</a:t>
                      </a:r>
                    </a:p>
                  </a:txBody>
                  <a:tcPr marL="68580" marR="68580" marT="0" marB="0" anchor="ctr"/>
                </a:tc>
                <a:tc>
                  <a:txBody>
                    <a:bodyPr/>
                    <a:lstStyle/>
                    <a:p>
                      <a:pPr algn="r">
                        <a:spcAft>
                          <a:spcPts val="0"/>
                        </a:spcAft>
                      </a:pPr>
                      <a:r>
                        <a:rPr lang="en-GB" sz="1000">
                          <a:solidFill>
                            <a:schemeClr val="tx1"/>
                          </a:solidFill>
                          <a:effectLst/>
                          <a:latin typeface="Century Gothic"/>
                        </a:rPr>
                        <a:t>                     19 872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20 393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21 309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3277352452"/>
                  </a:ext>
                </a:extLst>
              </a:tr>
              <a:tr h="265339">
                <a:tc>
                  <a:txBody>
                    <a:bodyPr/>
                    <a:lstStyle/>
                    <a:p>
                      <a:pPr>
                        <a:spcAft>
                          <a:spcPts val="0"/>
                        </a:spcAft>
                      </a:pPr>
                      <a:r>
                        <a:rPr lang="en-GB" sz="1000">
                          <a:solidFill>
                            <a:schemeClr val="tx1"/>
                          </a:solidFill>
                          <a:effectLst/>
                          <a:latin typeface="Century Gothic"/>
                        </a:rPr>
                        <a:t>Payment for Financial Assets</a:t>
                      </a:r>
                    </a:p>
                  </a:txBody>
                  <a:tcPr marL="68580" marR="68580" marT="0" marB="0" anchor="ctr"/>
                </a:tc>
                <a:tc>
                  <a:txBody>
                    <a:bodyPr/>
                    <a:lstStyle/>
                    <a:p>
                      <a:pPr algn="r">
                        <a:spcAft>
                          <a:spcPts val="0"/>
                        </a:spcAft>
                      </a:pPr>
                      <a:r>
                        <a:rPr lang="en-GB" sz="1000">
                          <a:solidFill>
                            <a:schemeClr val="tx1"/>
                          </a:solidFill>
                          <a:effectLst/>
                          <a:latin typeface="Century Gothic"/>
                        </a:rPr>
                        <a:t>                             -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   </a:t>
                      </a:r>
                      <a:endParaRPr lang="en-GB" sz="1600">
                        <a:solidFill>
                          <a:schemeClr val="tx1"/>
                        </a:solidFill>
                        <a:effectLst/>
                        <a:latin typeface="Century Gothic"/>
                      </a:endParaRPr>
                    </a:p>
                  </a:txBody>
                  <a:tcPr marL="68580" marR="68580" marT="0" marB="0" anchor="ctr"/>
                </a:tc>
                <a:tc>
                  <a:txBody>
                    <a:bodyPr/>
                    <a:lstStyle/>
                    <a:p>
                      <a:pPr algn="r">
                        <a:spcAft>
                          <a:spcPts val="0"/>
                        </a:spcAft>
                      </a:pPr>
                      <a:endParaRPr lang="en-GB" sz="1000">
                        <a:solidFill>
                          <a:schemeClr val="tx1"/>
                        </a:solidFill>
                        <a:effectLst/>
                        <a:latin typeface="Century Gothic"/>
                      </a:endParaRPr>
                    </a:p>
                  </a:txBody>
                  <a:tcPr marL="68580" marR="68580" marT="0" marB="0" anchor="ctr"/>
                </a:tc>
                <a:extLst>
                  <a:ext uri="{0D108BD9-81ED-4DB2-BD59-A6C34878D82A}">
                    <a16:rowId xmlns:a16="http://schemas.microsoft.com/office/drawing/2014/main" val="143463491"/>
                  </a:ext>
                </a:extLst>
              </a:tr>
              <a:tr h="265339">
                <a:tc>
                  <a:txBody>
                    <a:bodyPr/>
                    <a:lstStyle/>
                    <a:p>
                      <a:pPr>
                        <a:spcAft>
                          <a:spcPts val="0"/>
                        </a:spcAft>
                      </a:pPr>
                      <a:r>
                        <a:rPr lang="en-GB" sz="1000">
                          <a:solidFill>
                            <a:schemeClr val="tx1"/>
                          </a:solidFill>
                          <a:effectLst/>
                          <a:latin typeface="Century Gothic"/>
                        </a:rPr>
                        <a:t>Transfers and Subsidies</a:t>
                      </a:r>
                    </a:p>
                  </a:txBody>
                  <a:tcPr marL="68580" marR="68580" marT="0" marB="0" anchor="ctr"/>
                </a:tc>
                <a:tc>
                  <a:txBody>
                    <a:bodyPr/>
                    <a:lstStyle/>
                    <a:p>
                      <a:pPr algn="r">
                        <a:spcAft>
                          <a:spcPts val="0"/>
                        </a:spcAft>
                      </a:pPr>
                      <a:r>
                        <a:rPr lang="en-GB" sz="1000">
                          <a:solidFill>
                            <a:schemeClr val="tx1"/>
                          </a:solidFill>
                          <a:effectLst/>
                          <a:latin typeface="Century Gothic"/>
                        </a:rPr>
                        <a:t>                              1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1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1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3713529204"/>
                  </a:ext>
                </a:extLst>
              </a:tr>
              <a:tr h="265339">
                <a:tc>
                  <a:txBody>
                    <a:bodyPr/>
                    <a:lstStyle/>
                    <a:p>
                      <a:pPr>
                        <a:spcAft>
                          <a:spcPts val="0"/>
                        </a:spcAft>
                      </a:pPr>
                      <a:r>
                        <a:rPr lang="en-GB" sz="1000">
                          <a:solidFill>
                            <a:schemeClr val="tx1"/>
                          </a:solidFill>
                          <a:effectLst/>
                          <a:latin typeface="Century Gothic"/>
                        </a:rPr>
                        <a:t>Payment for Capital Assets</a:t>
                      </a:r>
                    </a:p>
                  </a:txBody>
                  <a:tcPr marL="68580" marR="68580" marT="0" marB="0" anchor="ctr"/>
                </a:tc>
                <a:tc>
                  <a:txBody>
                    <a:bodyPr/>
                    <a:lstStyle/>
                    <a:p>
                      <a:pPr algn="r">
                        <a:spcAft>
                          <a:spcPts val="0"/>
                        </a:spcAft>
                      </a:pPr>
                      <a:r>
                        <a:rPr lang="en-GB" sz="1000">
                          <a:solidFill>
                            <a:schemeClr val="tx1"/>
                          </a:solidFill>
                          <a:effectLst/>
                          <a:latin typeface="Century Gothic"/>
                        </a:rPr>
                        <a:t>                            95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100 </a:t>
                      </a:r>
                      <a:endParaRPr lang="en-GB" sz="1600">
                        <a:solidFill>
                          <a:schemeClr val="tx1"/>
                        </a:solidFill>
                        <a:effectLst/>
                        <a:latin typeface="Century Gothic"/>
                      </a:endParaRPr>
                    </a:p>
                  </a:txBody>
                  <a:tcPr marL="68580" marR="68580" marT="0" marB="0" anchor="ctr"/>
                </a:tc>
                <a:tc>
                  <a:txBody>
                    <a:bodyPr/>
                    <a:lstStyle/>
                    <a:p>
                      <a:pPr algn="r">
                        <a:spcAft>
                          <a:spcPts val="0"/>
                        </a:spcAft>
                      </a:pPr>
                      <a:r>
                        <a:rPr lang="en-GB" sz="1000">
                          <a:solidFill>
                            <a:schemeClr val="tx1"/>
                          </a:solidFill>
                          <a:effectLst/>
                          <a:latin typeface="Century Gothic"/>
                        </a:rPr>
                        <a:t>                      105 </a:t>
                      </a:r>
                      <a:endParaRPr lang="en-GB" sz="1600">
                        <a:solidFill>
                          <a:schemeClr val="tx1"/>
                        </a:solidFill>
                        <a:effectLst/>
                        <a:latin typeface="Century Gothic"/>
                      </a:endParaRPr>
                    </a:p>
                  </a:txBody>
                  <a:tcPr marL="68580" marR="68580" marT="0" marB="0" anchor="ctr"/>
                </a:tc>
                <a:extLst>
                  <a:ext uri="{0D108BD9-81ED-4DB2-BD59-A6C34878D82A}">
                    <a16:rowId xmlns:a16="http://schemas.microsoft.com/office/drawing/2014/main" val="2955901026"/>
                  </a:ext>
                </a:extLst>
              </a:tr>
              <a:tr h="265339">
                <a:tc>
                  <a:txBody>
                    <a:bodyPr/>
                    <a:lstStyle/>
                    <a:p>
                      <a:pPr>
                        <a:spcAft>
                          <a:spcPts val="0"/>
                        </a:spcAft>
                      </a:pPr>
                      <a:r>
                        <a:rPr lang="en-GB" sz="1000" b="1">
                          <a:solidFill>
                            <a:schemeClr val="tx1"/>
                          </a:solidFill>
                          <a:effectLst/>
                          <a:latin typeface="Century Gothic"/>
                        </a:rPr>
                        <a:t>Total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algn="r">
                        <a:spcAft>
                          <a:spcPts val="0"/>
                        </a:spcAft>
                      </a:pPr>
                      <a:r>
                        <a:rPr lang="en-GB" sz="1000" b="1">
                          <a:solidFill>
                            <a:schemeClr val="tx1"/>
                          </a:solidFill>
                          <a:effectLst/>
                          <a:latin typeface="Century Gothic"/>
                        </a:rPr>
                        <a:t>                    44 522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algn="r">
                        <a:spcAft>
                          <a:spcPts val="0"/>
                        </a:spcAft>
                      </a:pPr>
                      <a:r>
                        <a:rPr lang="en-GB" sz="1000" b="1">
                          <a:solidFill>
                            <a:schemeClr val="tx1"/>
                          </a:solidFill>
                          <a:effectLst/>
                          <a:latin typeface="Century Gothic"/>
                        </a:rPr>
                        <a:t>                 45 363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tc>
                  <a:txBody>
                    <a:bodyPr/>
                    <a:lstStyle/>
                    <a:p>
                      <a:pPr algn="r">
                        <a:spcAft>
                          <a:spcPts val="0"/>
                        </a:spcAft>
                      </a:pPr>
                      <a:r>
                        <a:rPr lang="en-GB" sz="1000" b="1">
                          <a:solidFill>
                            <a:schemeClr val="tx1"/>
                          </a:solidFill>
                          <a:effectLst/>
                          <a:latin typeface="Century Gothic"/>
                        </a:rPr>
                        <a:t>                47 400 </a:t>
                      </a:r>
                      <a:endParaRPr lang="en-GB" sz="1600" b="1">
                        <a:solidFill>
                          <a:schemeClr val="tx1"/>
                        </a:solidFill>
                        <a:effectLst/>
                        <a:latin typeface="Century Gothic"/>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562707204"/>
                  </a:ext>
                </a:extLst>
              </a:tr>
            </a:tbl>
          </a:graphicData>
        </a:graphic>
      </p:graphicFrame>
    </p:spTree>
    <p:extLst>
      <p:ext uri="{BB962C8B-B14F-4D97-AF65-F5344CB8AC3E}">
        <p14:creationId xmlns:p14="http://schemas.microsoft.com/office/powerpoint/2010/main" val="317633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algn="l"/>
            <a:r>
              <a:rPr lang="en-ZA" sz="2000" kern="1200">
                <a:solidFill>
                  <a:srgbClr val="000000"/>
                </a:solidFill>
                <a:latin typeface="Century Gothic"/>
                <a:ea typeface="Times New Roman" panose="02020603050405020304" pitchFamily="18" charset="0"/>
                <a:cs typeface="Times New Roman"/>
              </a:rPr>
              <a:t>MTEF Budget (% allocation per Programme)</a:t>
            </a:r>
            <a:endParaRPr lang="en-ZA" sz="2000" b="0" kern="1200">
              <a:solidFill>
                <a:srgbClr val="000000"/>
              </a:solidFill>
              <a:latin typeface="Century Gothic"/>
              <a:cs typeface="Times New Roman"/>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b="1">
                <a:solidFill>
                  <a:schemeClr val="tx1"/>
                </a:solidFill>
                <a:latin typeface="Century Gothic" panose="020B0502020202020204" pitchFamily="34" charset="0"/>
                <a:cs typeface="+mn-cs"/>
              </a:rPr>
              <a:pPr algn="r" defTabSz="342900" eaLnBrk="1" fontAlgn="auto" hangingPunct="1">
                <a:spcBef>
                  <a:spcPts val="0"/>
                </a:spcBef>
                <a:spcAft>
                  <a:spcPts val="0"/>
                </a:spcAft>
                <a:defRPr/>
              </a:pPr>
              <a:t>26</a:t>
            </a:fld>
            <a:endParaRPr lang="en-ZA" b="1">
              <a:solidFill>
                <a:schemeClr val="tx1"/>
              </a:solidFill>
              <a:latin typeface="Century Gothic" panose="020B0502020202020204" pitchFamily="34" charset="0"/>
              <a:cs typeface="+mn-cs"/>
            </a:endParaRPr>
          </a:p>
        </p:txBody>
      </p:sp>
      <p:graphicFrame>
        <p:nvGraphicFramePr>
          <p:cNvPr id="9" name="Chart 8">
            <a:extLst>
              <a:ext uri="{FF2B5EF4-FFF2-40B4-BE49-F238E27FC236}">
                <a16:creationId xmlns:a16="http://schemas.microsoft.com/office/drawing/2014/main" id="{D09AB17E-BD2A-5A48-A810-BCDB18474B23}"/>
              </a:ext>
            </a:extLst>
          </p:cNvPr>
          <p:cNvGraphicFramePr>
            <a:graphicFrameLocks/>
          </p:cNvGraphicFramePr>
          <p:nvPr/>
        </p:nvGraphicFramePr>
        <p:xfrm>
          <a:off x="0" y="551975"/>
          <a:ext cx="7668344" cy="454067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descr="Chart, pie chart&#10;&#10;Description automatically generated">
            <a:extLst>
              <a:ext uri="{FF2B5EF4-FFF2-40B4-BE49-F238E27FC236}">
                <a16:creationId xmlns:a16="http://schemas.microsoft.com/office/drawing/2014/main" id="{E9ABC837-064F-8AFD-A488-B7AF56D7391C}"/>
              </a:ext>
            </a:extLst>
          </p:cNvPr>
          <p:cNvPicPr>
            <a:picLocks noChangeAspect="1"/>
          </p:cNvPicPr>
          <p:nvPr/>
        </p:nvPicPr>
        <p:blipFill>
          <a:blip r:embed="rId4"/>
          <a:stretch>
            <a:fillRect/>
          </a:stretch>
        </p:blipFill>
        <p:spPr>
          <a:xfrm>
            <a:off x="764721" y="793789"/>
            <a:ext cx="6500132" cy="3879772"/>
          </a:xfrm>
          <a:prstGeom prst="rect">
            <a:avLst/>
          </a:prstGeom>
        </p:spPr>
      </p:pic>
    </p:spTree>
    <p:extLst>
      <p:ext uri="{BB962C8B-B14F-4D97-AF65-F5344CB8AC3E}">
        <p14:creationId xmlns:p14="http://schemas.microsoft.com/office/powerpoint/2010/main" val="255119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algn="l"/>
            <a:r>
              <a:rPr lang="en-ZA" sz="2000" kern="1200" dirty="0">
                <a:solidFill>
                  <a:srgbClr val="000000"/>
                </a:solidFill>
                <a:latin typeface="Century Gothic"/>
                <a:ea typeface="Times New Roman" panose="02020603050405020304" pitchFamily="18" charset="0"/>
                <a:cs typeface="Times New Roman"/>
              </a:rPr>
              <a:t>MTEF Budget (% allocation per Economic Classification)</a:t>
            </a:r>
            <a:endParaRPr lang="en-ZA" sz="2000" b="0" kern="1200" dirty="0">
              <a:solidFill>
                <a:srgbClr val="000000"/>
              </a:solidFill>
              <a:latin typeface="Century Gothic"/>
              <a:cs typeface="Times New Roman"/>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b="1">
                <a:solidFill>
                  <a:schemeClr val="tx1"/>
                </a:solidFill>
                <a:latin typeface="Century Gothic" panose="020B0502020202020204" pitchFamily="34" charset="0"/>
                <a:cs typeface="+mn-cs"/>
              </a:rPr>
              <a:pPr algn="r" defTabSz="342900" eaLnBrk="1" fontAlgn="auto" hangingPunct="1">
                <a:spcBef>
                  <a:spcPts val="0"/>
                </a:spcBef>
                <a:spcAft>
                  <a:spcPts val="0"/>
                </a:spcAft>
                <a:defRPr/>
              </a:pPr>
              <a:t>27</a:t>
            </a:fld>
            <a:endParaRPr lang="en-ZA" b="1">
              <a:solidFill>
                <a:schemeClr val="tx1"/>
              </a:solidFill>
              <a:latin typeface="Century Gothic" panose="020B0502020202020204" pitchFamily="34" charset="0"/>
              <a:cs typeface="+mn-cs"/>
            </a:endParaRPr>
          </a:p>
        </p:txBody>
      </p:sp>
      <p:graphicFrame>
        <p:nvGraphicFramePr>
          <p:cNvPr id="9" name="Chart 8">
            <a:extLst>
              <a:ext uri="{FF2B5EF4-FFF2-40B4-BE49-F238E27FC236}">
                <a16:creationId xmlns:a16="http://schemas.microsoft.com/office/drawing/2014/main" id="{D09AB17E-BD2A-5A48-A810-BCDB18474B23}"/>
              </a:ext>
            </a:extLst>
          </p:cNvPr>
          <p:cNvGraphicFramePr>
            <a:graphicFrameLocks/>
          </p:cNvGraphicFramePr>
          <p:nvPr/>
        </p:nvGraphicFramePr>
        <p:xfrm>
          <a:off x="0" y="551975"/>
          <a:ext cx="7668344" cy="454067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7" descr="Chart, pie chart&#10;&#10;Description automatically generated">
            <a:extLst>
              <a:ext uri="{FF2B5EF4-FFF2-40B4-BE49-F238E27FC236}">
                <a16:creationId xmlns:a16="http://schemas.microsoft.com/office/drawing/2014/main" id="{B5A0FC29-C609-587F-E8F4-25370833D050}"/>
              </a:ext>
            </a:extLst>
          </p:cNvPr>
          <p:cNvPicPr>
            <a:picLocks noChangeAspect="1"/>
          </p:cNvPicPr>
          <p:nvPr/>
        </p:nvPicPr>
        <p:blipFill>
          <a:blip r:embed="rId4"/>
          <a:stretch>
            <a:fillRect/>
          </a:stretch>
        </p:blipFill>
        <p:spPr>
          <a:xfrm>
            <a:off x="1292678" y="1274083"/>
            <a:ext cx="5547631" cy="3097438"/>
          </a:xfrm>
          <a:prstGeom prst="rect">
            <a:avLst/>
          </a:prstGeom>
        </p:spPr>
      </p:pic>
    </p:spTree>
    <p:extLst>
      <p:ext uri="{BB962C8B-B14F-4D97-AF65-F5344CB8AC3E}">
        <p14:creationId xmlns:p14="http://schemas.microsoft.com/office/powerpoint/2010/main" val="419795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a:p>
            <a:pPr marL="0" indent="0" algn="ctr">
              <a:buNone/>
            </a:pPr>
            <a:r>
              <a:rPr lang="en-ZA" sz="3300" b="1" i="1"/>
              <a:t>THANK YOU!</a:t>
            </a:r>
          </a:p>
        </p:txBody>
      </p:sp>
      <p:sp>
        <p:nvSpPr>
          <p:cNvPr id="4" name="Slide Number Placeholder 3"/>
          <p:cNvSpPr>
            <a:spLocks noGrp="1"/>
          </p:cNvSpPr>
          <p:nvPr>
            <p:ph type="sldNum" sz="quarter" idx="12"/>
          </p:nvPr>
        </p:nvSpPr>
        <p:spPr/>
        <p:txBody>
          <a:bodyPr/>
          <a:lstStyle/>
          <a:p>
            <a:fld id="{A269D1A7-7C71-A04E-937E-39096F4C88B1}" type="slidenum">
              <a:rPr lang="en-ZA" smtClean="0"/>
              <a:pPr/>
              <a:t>28</a:t>
            </a:fld>
            <a:endParaRPr lang="en-ZA"/>
          </a:p>
        </p:txBody>
      </p:sp>
    </p:spTree>
    <p:extLst>
      <p:ext uri="{BB962C8B-B14F-4D97-AF65-F5344CB8AC3E}">
        <p14:creationId xmlns:p14="http://schemas.microsoft.com/office/powerpoint/2010/main" val="56836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sz="2400">
                <a:ea typeface="MS PGothic" panose="020B0600070205080204" pitchFamily="34" charset="-128"/>
                <a:cs typeface="Calibri" panose="020F0502020204030204" pitchFamily="34" charset="0"/>
              </a:rPr>
              <a:t> </a:t>
            </a:r>
            <a:r>
              <a:rPr lang="en-US" sz="2400" kern="1200">
                <a:solidFill>
                  <a:prstClr val="black"/>
                </a:solidFill>
                <a:ea typeface="MS PGothic" charset="0"/>
              </a:rPr>
              <a:t> Introduction</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3</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1800" kern="1200">
                <a:solidFill>
                  <a:prstClr val="black"/>
                </a:solidFill>
                <a:latin typeface="Century Gothic" panose="020B0502020202020204" pitchFamily="34" charset="0"/>
              </a:rPr>
              <a:t>The Mandate of the CPSI derives from the Public Service Act locating the responsibility for public service innovation in the Minister. This mandate is further expanded on in Government Notice 700 of 2 September 2011.</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a:solidFill>
                <a:prstClr val="black"/>
              </a:solidFill>
              <a:latin typeface="Century Gothic" panose="020B0502020202020204" pitchFamily="34" charset="0"/>
            </a:endParaRPr>
          </a:p>
          <a:p>
            <a:pPr marL="0" lvl="0" indent="0">
              <a:spcAft>
                <a:spcPts val="0"/>
              </a:spcAft>
              <a:buNone/>
            </a:pPr>
            <a:r>
              <a:rPr lang="en-ZA" sz="1800" b="1" kern="1200">
                <a:latin typeface="Century Gothic"/>
                <a:ea typeface="Calibri"/>
                <a:cs typeface="Calibri"/>
              </a:rPr>
              <a:t>VISION: </a:t>
            </a:r>
            <a:r>
              <a:rPr lang="en-ZA" sz="1800" kern="1200">
                <a:latin typeface="Century Gothic"/>
                <a:ea typeface="Calibri"/>
                <a:cs typeface="Calibri"/>
              </a:rPr>
              <a:t>A solution-focused Public Sector through innovation</a:t>
            </a:r>
          </a:p>
          <a:p>
            <a:pPr marL="0" lvl="0" indent="0">
              <a:spcAft>
                <a:spcPts val="0"/>
              </a:spcAft>
              <a:buNone/>
            </a:pPr>
            <a:endParaRPr lang="en-ZA" sz="1800" kern="1200">
              <a:latin typeface="Century Gothic" panose="020B0502020202020204" pitchFamily="34" charset="0"/>
              <a:ea typeface="Calibri" panose="020F0502020204030204" pitchFamily="34" charset="0"/>
            </a:endParaRPr>
          </a:p>
          <a:p>
            <a:pPr marL="0" lvl="0" indent="0">
              <a:spcAft>
                <a:spcPts val="0"/>
              </a:spcAft>
              <a:buNone/>
            </a:pPr>
            <a:r>
              <a:rPr lang="en-ZA" sz="1800" b="1" kern="1200">
                <a:latin typeface="Century Gothic" panose="020B0502020202020204" pitchFamily="34" charset="0"/>
                <a:ea typeface="Calibri" panose="020F0502020204030204" pitchFamily="34" charset="0"/>
              </a:rPr>
              <a:t>MISSION: </a:t>
            </a:r>
            <a:r>
              <a:rPr lang="en-ZA" sz="1800" kern="1200">
                <a:latin typeface="Century Gothic" panose="020B0502020202020204" pitchFamily="34" charset="0"/>
                <a:ea typeface="Calibri" panose="020F0502020204030204" pitchFamily="34" charset="0"/>
              </a:rPr>
              <a:t>To entrench an innovative culture and practice in the Public Sector</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a:solidFill>
                <a:prstClr val="black"/>
              </a:solidFill>
            </a:endParaRPr>
          </a:p>
          <a:p>
            <a:pPr marL="0" indent="0" algn="just">
              <a:buNone/>
            </a:pPr>
            <a:endParaRPr lang="en-GB" sz="1800">
              <a:solidFill>
                <a:prstClr val="black"/>
              </a:solidFill>
              <a:cs typeface="Times New Roman" panose="02020603050405020304" pitchFamily="18" charset="0"/>
            </a:endParaRPr>
          </a:p>
        </p:txBody>
      </p:sp>
    </p:spTree>
    <p:extLst>
      <p:ext uri="{BB962C8B-B14F-4D97-AF65-F5344CB8AC3E}">
        <p14:creationId xmlns:p14="http://schemas.microsoft.com/office/powerpoint/2010/main" val="426918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defTabSz="457200" eaLnBrk="1" fontAlgn="auto" hangingPunct="1">
              <a:spcBef>
                <a:spcPct val="20000"/>
              </a:spcBef>
              <a:spcAft>
                <a:spcPts val="0"/>
              </a:spcAft>
            </a:pPr>
            <a:r>
              <a:rPr lang="en-ZA" sz="2400" kern="1200">
                <a:latin typeface="Century Gothic"/>
                <a:cs typeface="Calibri"/>
              </a:rPr>
              <a:t>Overview of Programmes (New Budget Structure)</a:t>
            </a:r>
            <a:endParaRPr lang="en-ZA" sz="2400" kern="1200">
              <a:solidFill>
                <a:prstClr val="black"/>
              </a:solidFill>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4</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11510"/>
            <a:ext cx="7740352" cy="4731990"/>
          </a:xfrm>
        </p:spPr>
        <p:txBody>
          <a:bodyPr>
            <a:noAutofit/>
          </a:bodyPr>
          <a:lstStyle/>
          <a:p>
            <a:pPr marL="180975" lvl="1" indent="0" algn="just">
              <a:spcBef>
                <a:spcPts val="1200"/>
              </a:spcBef>
              <a:spcAft>
                <a:spcPts val="0"/>
              </a:spcAft>
              <a:buNone/>
              <a:tabLst>
                <a:tab pos="87313" algn="l"/>
              </a:tabLst>
            </a:pPr>
            <a:r>
              <a:rPr lang="en-GB" sz="1400" b="1">
                <a:latin typeface="Century Gothic" panose="020B0502020202020204" pitchFamily="34" charset="0"/>
                <a:ea typeface="MS Gothic" panose="020B0609070205080204" pitchFamily="49" charset="-128"/>
                <a:cs typeface="Times New Roman" panose="02020603050405020304" pitchFamily="18" charset="0"/>
              </a:rPr>
              <a:t>PROGRAMME 1: ADMINISTRATION </a:t>
            </a:r>
            <a:endParaRPr lang="en-ZA" sz="1400" b="1">
              <a:latin typeface="Century Gothic" panose="020B0502020202020204" pitchFamily="34" charset="0"/>
              <a:ea typeface="MS Gothic" panose="020B0609070205080204" pitchFamily="49" charset="-128"/>
              <a:cs typeface="Times New Roman" panose="02020603050405020304" pitchFamily="18" charset="0"/>
            </a:endParaRPr>
          </a:p>
          <a:p>
            <a:pPr marL="0" indent="0" algn="just">
              <a:spcAft>
                <a:spcPts val="0"/>
              </a:spcAft>
              <a:buNone/>
            </a:pPr>
            <a:r>
              <a:rPr lang="en-GB" sz="1400">
                <a:latin typeface="Century Gothic" panose="020B0502020202020204" pitchFamily="34" charset="0"/>
                <a:ea typeface="Calibri" panose="020F0502020204030204" pitchFamily="34" charset="0"/>
              </a:rPr>
              <a:t> </a:t>
            </a:r>
            <a:endParaRPr lang="en-ZA" sz="1400">
              <a:latin typeface="Century Gothic" panose="020B0502020202020204" pitchFamily="34" charset="0"/>
              <a:ea typeface="Calibri" panose="020F0502020204030204" pitchFamily="34" charset="0"/>
            </a:endParaRPr>
          </a:p>
          <a:p>
            <a:pPr marL="457200" marR="36195" algn="just">
              <a:spcAft>
                <a:spcPts val="0"/>
              </a:spcAft>
            </a:pPr>
            <a:r>
              <a:rPr lang="en-GB" sz="1400" b="1">
                <a:latin typeface="Century Gothic" panose="020B0502020202020204" pitchFamily="34" charset="0"/>
                <a:ea typeface="Calibri" panose="020F0502020204030204" pitchFamily="34" charset="0"/>
                <a:cs typeface="Arial" panose="020B0604020202020204" pitchFamily="34" charset="0"/>
              </a:rPr>
              <a:t>Programme </a:t>
            </a:r>
            <a:r>
              <a:rPr lang="en-GB" sz="1400" b="1">
                <a:latin typeface="Century Gothic" panose="020B0502020202020204" pitchFamily="34" charset="0"/>
                <a:ea typeface="MS PMincho"/>
                <a:cs typeface="Times New Roman" panose="02020603050405020304" pitchFamily="18" charset="0"/>
              </a:rPr>
              <a:t>Purpose: </a:t>
            </a:r>
            <a:r>
              <a:rPr lang="en-GB" sz="1400">
                <a:latin typeface="Century Gothic" panose="020B0502020202020204" pitchFamily="34" charset="0"/>
                <a:ea typeface="MS PMincho"/>
                <a:cs typeface="Times New Roman" panose="02020603050405020304" pitchFamily="18" charset="0"/>
              </a:rPr>
              <a:t>Provide strategic leadership, overall management of and support to the organisation.</a:t>
            </a:r>
          </a:p>
          <a:p>
            <a:pPr marL="457200" marR="36195" algn="just">
              <a:spcAft>
                <a:spcPts val="0"/>
              </a:spcAft>
            </a:pPr>
            <a:endParaRPr lang="en-ZA" sz="1400">
              <a:latin typeface="Century Gothic" panose="020B0502020202020204" pitchFamily="34" charset="0"/>
              <a:ea typeface="Calibri" panose="020F0502020204030204" pitchFamily="34" charset="0"/>
              <a:cs typeface="Arial" panose="020B0604020202020204" pitchFamily="34" charset="0"/>
            </a:endParaRPr>
          </a:p>
          <a:p>
            <a:pPr marL="171450" marR="36195" indent="0" algn="just">
              <a:spcAft>
                <a:spcPts val="0"/>
              </a:spcAft>
              <a:buNone/>
            </a:pPr>
            <a:r>
              <a:rPr lang="en-GB" sz="1400">
                <a:latin typeface="Century Gothic" panose="020B0502020202020204" pitchFamily="34" charset="0"/>
                <a:ea typeface="MS PMincho"/>
                <a:cs typeface="Times New Roman" panose="02020603050405020304" pitchFamily="18" charset="0"/>
              </a:rPr>
              <a:t> Within </a:t>
            </a:r>
            <a:r>
              <a:rPr lang="en-GB" sz="1400" b="1">
                <a:latin typeface="Century Gothic" panose="020B0502020202020204" pitchFamily="34" charset="0"/>
                <a:ea typeface="MS PMincho"/>
                <a:cs typeface="Times New Roman" panose="02020603050405020304" pitchFamily="18" charset="0"/>
              </a:rPr>
              <a:t>Administration, </a:t>
            </a:r>
            <a:r>
              <a:rPr lang="en-GB" sz="1400">
                <a:latin typeface="Century Gothic" panose="020B0502020202020204" pitchFamily="34" charset="0"/>
                <a:ea typeface="MS PMincho"/>
                <a:cs typeface="Times New Roman" panose="02020603050405020304" pitchFamily="18" charset="0"/>
              </a:rPr>
              <a:t>there are three sub-programmes:</a:t>
            </a:r>
            <a:endParaRPr lang="en-ZA" sz="1400">
              <a:latin typeface="Century Gothic" panose="020B0502020202020204" pitchFamily="34" charset="0"/>
              <a:ea typeface="Calibri" panose="020F0502020204030204" pitchFamily="34" charset="0"/>
              <a:cs typeface="Arial" panose="020B0604020202020204" pitchFamily="34" charset="0"/>
            </a:endParaRPr>
          </a:p>
          <a:p>
            <a:pPr marL="171450" marR="36195" indent="0" algn="just">
              <a:spcAft>
                <a:spcPts val="0"/>
              </a:spcAft>
              <a:buNone/>
            </a:pPr>
            <a:r>
              <a:rPr lang="en-GB" sz="1400">
                <a:latin typeface="Century Gothic" panose="020B0502020202020204" pitchFamily="34" charset="0"/>
                <a:ea typeface="MS PMincho"/>
                <a:cs typeface="Times New Roman" panose="02020603050405020304" pitchFamily="18" charset="0"/>
              </a:rPr>
              <a:t> </a:t>
            </a:r>
            <a:endParaRPr lang="en-ZA" sz="1400">
              <a:latin typeface="Century Gothic" panose="020B0502020202020204" pitchFamily="34" charset="0"/>
              <a:ea typeface="Calibri" panose="020F0502020204030204" pitchFamily="34" charset="0"/>
              <a:cs typeface="Arial" panose="020B0604020202020204" pitchFamily="34" charset="0"/>
            </a:endParaRPr>
          </a:p>
          <a:p>
            <a:pPr marL="630900" marR="36195" lvl="1" indent="-342900" algn="just">
              <a:spcAft>
                <a:spcPts val="0"/>
              </a:spcAft>
              <a:buFont typeface="Symbol" panose="05050102010706020507" pitchFamily="18" charset="2"/>
              <a:buChar char=""/>
            </a:pPr>
            <a:r>
              <a:rPr lang="en-GB" sz="1400" b="1" i="1">
                <a:latin typeface="Century Gothic" panose="020B0502020202020204" pitchFamily="34" charset="0"/>
                <a:ea typeface="MS PMincho"/>
                <a:cs typeface="Times New Roman" panose="02020603050405020304" pitchFamily="18" charset="0"/>
              </a:rPr>
              <a:t>Executive Support </a:t>
            </a:r>
            <a:r>
              <a:rPr lang="en-GB" sz="1400" i="1">
                <a:latin typeface="Century Gothic" panose="020B0502020202020204" pitchFamily="34" charset="0"/>
                <a:ea typeface="MS PMincho"/>
                <a:cs typeface="Times New Roman" panose="02020603050405020304" pitchFamily="18" charset="0"/>
              </a:rPr>
              <a:t>o</a:t>
            </a:r>
            <a:r>
              <a:rPr lang="en-GB" sz="1400">
                <a:latin typeface="Century Gothic" panose="020B0502020202020204" pitchFamily="34" charset="0"/>
                <a:ea typeface="MS PMincho"/>
                <a:cs typeface="Times New Roman" panose="02020603050405020304" pitchFamily="18" charset="0"/>
              </a:rPr>
              <a:t>versees the overall management of the CPSI and manages and facilitates the provision of internal audit and organisational risk and integrity management services and legal services.</a:t>
            </a:r>
            <a:endParaRPr lang="en-ZA" sz="1400">
              <a:latin typeface="Century Gothic" panose="020B0502020202020204" pitchFamily="34" charset="0"/>
              <a:ea typeface="Calibri" panose="020F0502020204030204" pitchFamily="34" charset="0"/>
              <a:cs typeface="Arial" panose="020B0604020202020204" pitchFamily="34" charset="0"/>
            </a:endParaRPr>
          </a:p>
          <a:p>
            <a:pPr marL="688050" marR="36195" lvl="1" indent="0" algn="just">
              <a:spcAft>
                <a:spcPts val="0"/>
              </a:spcAft>
              <a:buNone/>
            </a:pPr>
            <a:r>
              <a:rPr lang="en-GB" sz="1400">
                <a:latin typeface="Century Gothic" panose="020B0502020202020204" pitchFamily="34" charset="0"/>
                <a:ea typeface="MS PMincho"/>
                <a:cs typeface="Times New Roman" panose="02020603050405020304" pitchFamily="18" charset="0"/>
              </a:rPr>
              <a:t> </a:t>
            </a:r>
            <a:endParaRPr lang="en-ZA" sz="1400">
              <a:latin typeface="Century Gothic" panose="020B0502020202020204" pitchFamily="34" charset="0"/>
              <a:ea typeface="Calibri" panose="020F0502020204030204" pitchFamily="34" charset="0"/>
              <a:cs typeface="Arial" panose="020B0604020202020204" pitchFamily="34" charset="0"/>
            </a:endParaRPr>
          </a:p>
          <a:p>
            <a:pPr marL="630900" marR="36195" lvl="1" indent="-342900" algn="just">
              <a:spcAft>
                <a:spcPts val="0"/>
              </a:spcAft>
              <a:buFont typeface="Symbol" panose="05050102010706020507" pitchFamily="18" charset="2"/>
              <a:buChar char=""/>
            </a:pPr>
            <a:r>
              <a:rPr lang="en-GB" sz="1400" b="1" i="1">
                <a:latin typeface="Century Gothic" panose="020B0502020202020204" pitchFamily="34" charset="0"/>
                <a:ea typeface="MS PMincho"/>
                <a:cs typeface="Times New Roman" panose="02020603050405020304" pitchFamily="18" charset="0"/>
              </a:rPr>
              <a:t>Corporate Services</a:t>
            </a:r>
            <a:r>
              <a:rPr lang="en-GB" sz="1400">
                <a:latin typeface="Century Gothic" panose="020B0502020202020204" pitchFamily="34" charset="0"/>
                <a:ea typeface="MS PMincho"/>
                <a:cs typeface="Times New Roman" panose="02020603050405020304" pitchFamily="18" charset="0"/>
              </a:rPr>
              <a:t> manages and monitors the provision of corporate resource management services, ICT management services, security management services, office support, and auxiliary services.</a:t>
            </a:r>
            <a:endParaRPr lang="en-ZA" sz="1400">
              <a:latin typeface="Century Gothic" panose="020B0502020202020204" pitchFamily="34" charset="0"/>
              <a:ea typeface="Calibri" panose="020F0502020204030204" pitchFamily="34" charset="0"/>
              <a:cs typeface="Arial" panose="020B0604020202020204" pitchFamily="34" charset="0"/>
            </a:endParaRPr>
          </a:p>
          <a:p>
            <a:pPr marL="688050" marR="36195" lvl="1" indent="0" algn="just">
              <a:spcAft>
                <a:spcPts val="0"/>
              </a:spcAft>
              <a:buNone/>
            </a:pPr>
            <a:r>
              <a:rPr lang="en-GB" sz="1400">
                <a:latin typeface="Century Gothic" panose="020B0502020202020204" pitchFamily="34" charset="0"/>
                <a:ea typeface="MS PMincho"/>
                <a:cs typeface="Times New Roman" panose="02020603050405020304" pitchFamily="18" charset="0"/>
              </a:rPr>
              <a:t> </a:t>
            </a:r>
            <a:endParaRPr lang="en-ZA" sz="1400">
              <a:latin typeface="Century Gothic" panose="020B0502020202020204" pitchFamily="34" charset="0"/>
              <a:ea typeface="Calibri" panose="020F0502020204030204" pitchFamily="34" charset="0"/>
              <a:cs typeface="Arial" panose="020B0604020202020204" pitchFamily="34" charset="0"/>
            </a:endParaRPr>
          </a:p>
          <a:p>
            <a:pPr marL="630900" marR="36195" lvl="1" indent="-342900" algn="just">
              <a:spcAft>
                <a:spcPts val="0"/>
              </a:spcAft>
              <a:buFont typeface="Symbol" panose="05050102010706020507" pitchFamily="18" charset="2"/>
              <a:buChar char=""/>
            </a:pPr>
            <a:r>
              <a:rPr lang="en-GB" sz="1400" b="1" i="1">
                <a:latin typeface="Century Gothic" panose="020B0502020202020204" pitchFamily="34" charset="0"/>
                <a:ea typeface="MS PMincho"/>
                <a:cs typeface="Times New Roman" panose="02020603050405020304" pitchFamily="18" charset="0"/>
              </a:rPr>
              <a:t>Office of the Chief Financial Officer</a:t>
            </a:r>
            <a:r>
              <a:rPr lang="en-GB" sz="1400">
                <a:latin typeface="Century Gothic" panose="020B0502020202020204" pitchFamily="34" charset="0"/>
                <a:ea typeface="MS PMincho"/>
                <a:cs typeface="Times New Roman" panose="02020603050405020304" pitchFamily="18" charset="0"/>
              </a:rPr>
              <a:t> ensures compliance with all relevant financial management statutes and regulations, notably the Public Finance Management Act (PFMA), and oversee the effective financial and supply chain management of the organisation and co-ordinate implementation, monitoring and reporting on the organisation’s overall performance.</a:t>
            </a:r>
            <a:endParaRPr lang="en-ZA" sz="1400">
              <a:latin typeface="Century Gothic" panose="020B0502020202020204" pitchFamily="34" charset="0"/>
              <a:ea typeface="Calibri" panose="020F0502020204030204" pitchFamily="34" charset="0"/>
              <a:cs typeface="Arial" panose="020B0604020202020204" pitchFamily="34" charset="0"/>
            </a:endParaRPr>
          </a:p>
          <a:p>
            <a:pPr marL="0" indent="0" algn="just">
              <a:buNone/>
            </a:pPr>
            <a:endParaRPr lang="en-GB" sz="2000">
              <a:solidFill>
                <a:prstClr val="black"/>
              </a:solidFill>
              <a:cs typeface="Times New Roman" panose="02020603050405020304" pitchFamily="18" charset="0"/>
            </a:endParaRPr>
          </a:p>
        </p:txBody>
      </p:sp>
    </p:spTree>
    <p:extLst>
      <p:ext uri="{BB962C8B-B14F-4D97-AF65-F5344CB8AC3E}">
        <p14:creationId xmlns:p14="http://schemas.microsoft.com/office/powerpoint/2010/main" val="264359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defTabSz="457200" eaLnBrk="1" fontAlgn="auto" hangingPunct="1">
              <a:spcBef>
                <a:spcPct val="20000"/>
              </a:spcBef>
              <a:spcAft>
                <a:spcPts val="0"/>
              </a:spcAft>
            </a:pPr>
            <a:r>
              <a:rPr lang="en-ZA" sz="2400" kern="1200">
                <a:latin typeface="Century Gothic"/>
                <a:cs typeface="Calibri"/>
              </a:rPr>
              <a:t>Overview of Programmes (New Budget Structure)</a:t>
            </a:r>
            <a:endParaRPr lang="en-ZA" sz="2400" kern="1200">
              <a:solidFill>
                <a:prstClr val="black"/>
              </a:solidFill>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5</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11510"/>
            <a:ext cx="7740352" cy="4731990"/>
          </a:xfrm>
        </p:spPr>
        <p:txBody>
          <a:bodyPr>
            <a:noAutofit/>
          </a:bodyPr>
          <a:lstStyle/>
          <a:p>
            <a:pPr marL="86995" lvl="1" indent="0" algn="just">
              <a:spcBef>
                <a:spcPts val="1200"/>
              </a:spcBef>
              <a:spcAft>
                <a:spcPts val="0"/>
              </a:spcAft>
              <a:buNone/>
            </a:pPr>
            <a:r>
              <a:rPr lang="en-GB" sz="1400" b="1">
                <a:latin typeface="Century Gothic"/>
                <a:ea typeface="MS Gothic"/>
                <a:cs typeface="Times New Roman"/>
              </a:rPr>
              <a:t>PROGRAMME 2: PUBLIC SECTOR INNOVATION </a:t>
            </a:r>
            <a:endParaRPr lang="en-ZA" sz="1400" b="1">
              <a:latin typeface="Century Gothic" panose="020B0502020202020204" pitchFamily="34" charset="0"/>
              <a:ea typeface="MS Gothic" panose="020B0609070205080204" pitchFamily="49" charset="-128"/>
              <a:cs typeface="Times New Roman" panose="02020603050405020304" pitchFamily="18" charset="0"/>
            </a:endParaRPr>
          </a:p>
          <a:p>
            <a:pPr marL="0" indent="0" algn="just">
              <a:spcAft>
                <a:spcPts val="0"/>
              </a:spcAft>
              <a:buNone/>
            </a:pPr>
            <a:endParaRPr lang="en-ZA" sz="1400">
              <a:latin typeface="Century Gothic" panose="020B0502020202020204" pitchFamily="34" charset="0"/>
              <a:ea typeface="Calibri" panose="020F0502020204030204" pitchFamily="34" charset="0"/>
            </a:endParaRPr>
          </a:p>
          <a:p>
            <a:pPr algn="just">
              <a:spcAft>
                <a:spcPts val="0"/>
              </a:spcAft>
            </a:pPr>
            <a:r>
              <a:rPr lang="en-GB" sz="1400" b="1">
                <a:latin typeface="Century Gothic"/>
                <a:ea typeface="Calibri" panose="020F0502020204030204" pitchFamily="34" charset="0"/>
                <a:cs typeface="Calibri"/>
              </a:rPr>
              <a:t>Programme</a:t>
            </a:r>
            <a:r>
              <a:rPr lang="en-GB" sz="1400">
                <a:latin typeface="Century Gothic"/>
                <a:ea typeface="Calibri" panose="020F0502020204030204" pitchFamily="34" charset="0"/>
                <a:cs typeface="Calibri"/>
              </a:rPr>
              <a:t> </a:t>
            </a:r>
            <a:r>
              <a:rPr lang="en-GB" sz="1400" b="1">
                <a:latin typeface="Century Gothic"/>
                <a:ea typeface="Calibri" panose="020F0502020204030204" pitchFamily="34" charset="0"/>
                <a:cs typeface="Calibri"/>
              </a:rPr>
              <a:t>Purpose</a:t>
            </a:r>
            <a:r>
              <a:rPr lang="en-GB" sz="1400">
                <a:latin typeface="Century Gothic"/>
                <a:ea typeface="Calibri" panose="020F0502020204030204" pitchFamily="34" charset="0"/>
                <a:cs typeface="Calibri"/>
              </a:rPr>
              <a:t>: Drives service delivery innovation in the public sector in line with government priorities. </a:t>
            </a:r>
            <a:endParaRPr lang="en-ZA" sz="1400">
              <a:latin typeface="Century Gothic" panose="020B0502020202020204" pitchFamily="34" charset="0"/>
              <a:ea typeface="Calibri" panose="020F0502020204030204" pitchFamily="34" charset="0"/>
            </a:endParaRPr>
          </a:p>
          <a:p>
            <a:pPr marL="0" indent="0" algn="just">
              <a:spcAft>
                <a:spcPts val="0"/>
              </a:spcAft>
              <a:buNone/>
            </a:pPr>
            <a:endParaRPr lang="en-ZA" sz="1400">
              <a:latin typeface="Century Gothic" panose="020B0502020202020204" pitchFamily="34" charset="0"/>
              <a:ea typeface="Calibri" panose="020F0502020204030204" pitchFamily="34" charset="0"/>
            </a:endParaRPr>
          </a:p>
          <a:p>
            <a:pPr marL="0" indent="0" algn="just">
              <a:spcAft>
                <a:spcPts val="0"/>
              </a:spcAft>
              <a:buNone/>
            </a:pPr>
            <a:r>
              <a:rPr lang="en-GB" sz="1400">
                <a:latin typeface="Century Gothic"/>
                <a:ea typeface="Calibri" panose="020F0502020204030204" pitchFamily="34" charset="0"/>
                <a:cs typeface="Calibri"/>
              </a:rPr>
              <a:t>Within </a:t>
            </a:r>
            <a:r>
              <a:rPr lang="en-GB" sz="1400" b="1">
                <a:latin typeface="Century Gothic"/>
                <a:ea typeface="Calibri" panose="020F0502020204030204" pitchFamily="34" charset="0"/>
                <a:cs typeface="Calibri"/>
              </a:rPr>
              <a:t>Public Sector Innovation Programme,</a:t>
            </a:r>
            <a:r>
              <a:rPr lang="en-GB" sz="1400">
                <a:latin typeface="Century Gothic"/>
                <a:ea typeface="Calibri" panose="020F0502020204030204" pitchFamily="34" charset="0"/>
                <a:cs typeface="Calibri"/>
              </a:rPr>
              <a:t> there are three sub-programmes: </a:t>
            </a:r>
            <a:endParaRPr lang="en-ZA" sz="1400">
              <a:latin typeface="Century Gothic" panose="020B0502020202020204" pitchFamily="34" charset="0"/>
              <a:ea typeface="Calibri" panose="020F0502020204030204" pitchFamily="34" charset="0"/>
            </a:endParaRPr>
          </a:p>
          <a:p>
            <a:pPr marL="270510" algn="just">
              <a:spcAft>
                <a:spcPts val="0"/>
              </a:spcAft>
            </a:pPr>
            <a:endParaRPr lang="en-ZA" sz="1400">
              <a:latin typeface="Century Gothic" panose="020B0502020202020204" pitchFamily="34" charset="0"/>
              <a:ea typeface="Calibri" panose="020F0502020204030204" pitchFamily="34" charset="0"/>
            </a:endParaRPr>
          </a:p>
          <a:p>
            <a:pPr marL="270510" algn="just">
              <a:spcAft>
                <a:spcPts val="0"/>
              </a:spcAft>
            </a:pPr>
            <a:r>
              <a:rPr lang="en-GB" sz="1400" b="1" i="1">
                <a:latin typeface="Century Gothic"/>
                <a:ea typeface="Calibri" panose="020F0502020204030204" pitchFamily="34" charset="0"/>
                <a:cs typeface="Calibri"/>
              </a:rPr>
              <a:t>Research and Development</a:t>
            </a:r>
            <a:r>
              <a:rPr lang="en-GB" sz="1400" b="1">
                <a:latin typeface="Century Gothic"/>
                <a:ea typeface="Calibri" panose="020F0502020204030204" pitchFamily="34" charset="0"/>
                <a:cs typeface="Calibri"/>
              </a:rPr>
              <a:t> </a:t>
            </a:r>
            <a:r>
              <a:rPr lang="en-GB" sz="1400">
                <a:latin typeface="Century Gothic"/>
                <a:ea typeface="Calibri" panose="020F0502020204030204" pitchFamily="34" charset="0"/>
                <a:cs typeface="Calibri"/>
              </a:rPr>
              <a:t>establishes the knowledge base in support of the programme to inform the selection and development of potential innovative models and solutions. </a:t>
            </a:r>
            <a:endParaRPr lang="en-ZA" sz="1400">
              <a:latin typeface="Century Gothic" panose="020B0502020202020204" pitchFamily="34" charset="0"/>
              <a:ea typeface="Calibri" panose="020F0502020204030204" pitchFamily="34" charset="0"/>
            </a:endParaRPr>
          </a:p>
          <a:p>
            <a:pPr marL="0" indent="0" algn="just">
              <a:spcAft>
                <a:spcPts val="0"/>
              </a:spcAft>
              <a:buNone/>
            </a:pPr>
            <a:endParaRPr lang="en-ZA" sz="1400">
              <a:latin typeface="Century Gothic" panose="020B0502020202020204" pitchFamily="34" charset="0"/>
              <a:ea typeface="Calibri" panose="020F0502020204030204" pitchFamily="34" charset="0"/>
            </a:endParaRPr>
          </a:p>
          <a:p>
            <a:pPr marL="270510">
              <a:spcAft>
                <a:spcPts val="0"/>
              </a:spcAft>
            </a:pPr>
            <a:r>
              <a:rPr lang="en-GB" sz="1400" b="1" i="1">
                <a:latin typeface="Century Gothic"/>
                <a:ea typeface="Calibri" panose="020F0502020204030204" pitchFamily="34" charset="0"/>
                <a:cs typeface="Calibri"/>
              </a:rPr>
              <a:t>Institutional Support and Replication </a:t>
            </a:r>
            <a:r>
              <a:rPr lang="en-ZA" sz="1400">
                <a:latin typeface="Century Gothic"/>
                <a:ea typeface="Calibri" panose="020F0502020204030204" pitchFamily="34" charset="0"/>
                <a:cs typeface="Calibri"/>
              </a:rPr>
              <a:t>Facilitates the testing, piloting, institutional support, demonstration, replication and mainstreaming of innovative solutions for the public sector to improve service delivery.</a:t>
            </a:r>
          </a:p>
          <a:p>
            <a:pPr marL="0" indent="0" algn="just">
              <a:spcAft>
                <a:spcPts val="0"/>
              </a:spcAft>
              <a:buNone/>
            </a:pPr>
            <a:endParaRPr lang="en-ZA" sz="1400">
              <a:latin typeface="Century Gothic" panose="020B0502020202020204" pitchFamily="34" charset="0"/>
              <a:ea typeface="Calibri" panose="020F0502020204030204" pitchFamily="34" charset="0"/>
            </a:endParaRPr>
          </a:p>
          <a:p>
            <a:pPr marL="270510" algn="just">
              <a:spcAft>
                <a:spcPts val="0"/>
              </a:spcAft>
            </a:pPr>
            <a:r>
              <a:rPr lang="en-GB" sz="1400" b="1" i="1">
                <a:latin typeface="Century Gothic"/>
                <a:ea typeface="Calibri" panose="020F0502020204030204" pitchFamily="34" charset="0"/>
                <a:cs typeface="Calibri"/>
              </a:rPr>
              <a:t>Enabling Environmental and Stakeholder Management </a:t>
            </a:r>
            <a:r>
              <a:rPr lang="en-GB" sz="1400">
                <a:latin typeface="Century Gothic"/>
                <a:ea typeface="Calibri" panose="020F0502020204030204" pitchFamily="34" charset="0"/>
                <a:cs typeface="Calibri"/>
              </a:rPr>
              <a:t>nurtures and sustains an enabling</a:t>
            </a:r>
            <a:r>
              <a:rPr lang="en-ZA" sz="1400">
                <a:latin typeface="Century Gothic"/>
                <a:ea typeface="Calibri" panose="020F0502020204030204" pitchFamily="34" charset="0"/>
                <a:cs typeface="Calibri"/>
              </a:rPr>
              <a:t> </a:t>
            </a:r>
            <a:r>
              <a:rPr lang="en-GB" sz="1400">
                <a:latin typeface="Century Gothic"/>
                <a:ea typeface="Calibri" panose="020F0502020204030204" pitchFamily="34" charset="0"/>
                <a:cs typeface="Calibri"/>
              </a:rPr>
              <a:t>innovative environment, entrenches a culture and practices of Innovation in the public sector through innovative platforms and products, and develops and maintains partnerships and stakeholder relations to enhance collaboration.</a:t>
            </a:r>
            <a:endParaRPr lang="en-ZA" sz="1400">
              <a:latin typeface="Century Gothic"/>
              <a:ea typeface="Calibri" panose="020F0502020204030204" pitchFamily="34" charset="0"/>
              <a:cs typeface="Calibri"/>
            </a:endParaRPr>
          </a:p>
          <a:p>
            <a:pPr marL="0" indent="0" algn="just">
              <a:buNone/>
            </a:pPr>
            <a:endParaRPr lang="en-GB" sz="2000">
              <a:solidFill>
                <a:prstClr val="black"/>
              </a:solidFill>
              <a:cs typeface="Times New Roman" panose="02020603050405020304" pitchFamily="18" charset="0"/>
            </a:endParaRPr>
          </a:p>
        </p:txBody>
      </p:sp>
    </p:spTree>
    <p:extLst>
      <p:ext uri="{BB962C8B-B14F-4D97-AF65-F5344CB8AC3E}">
        <p14:creationId xmlns:p14="http://schemas.microsoft.com/office/powerpoint/2010/main" val="159668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9150351" cy="493960"/>
          </a:xfrm>
          <a:solidFill>
            <a:schemeClr val="accent1">
              <a:alpha val="70195"/>
            </a:schemeClr>
          </a:solidFill>
        </p:spPr>
        <p:txBody>
          <a:bodyPr/>
          <a:lstStyle/>
          <a:p>
            <a:pPr lvl="0"/>
            <a:r>
              <a:rPr lang="en-US" sz="2400" kern="1200">
                <a:solidFill>
                  <a:srgbClr val="000000"/>
                </a:solidFill>
                <a:ea typeface="Calibri" panose="020F0502020204030204" pitchFamily="34" charset="0"/>
                <a:cs typeface="Arial" panose="020B0604020202020204" pitchFamily="34" charset="0"/>
              </a:rPr>
              <a:t>CPSI Structure</a:t>
            </a:r>
            <a:endParaRPr lang="en-ZA" sz="2400" b="0" kern="1200">
              <a:solidFill>
                <a:srgbClr val="000000"/>
              </a:solidFill>
              <a:latin typeface="Arial" panose="020B0604020202020204" pitchFamily="34" charset="0"/>
              <a:cs typeface="Arial" panose="020B060402020202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6</a:t>
            </a:fld>
            <a:endParaRPr lang="en-ZA" sz="105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11510"/>
            <a:ext cx="7436965" cy="4731990"/>
          </a:xfrm>
        </p:spPr>
        <p:txBody>
          <a:bodyPr>
            <a:noAutofit/>
          </a:bodyPr>
          <a:lstStyle/>
          <a:p>
            <a:pPr marL="0" lvl="0" indent="0" algn="just" defTabSz="457200" eaLnBrk="1" fontAlgn="auto" hangingPunct="1">
              <a:spcBef>
                <a:spcPct val="20000"/>
              </a:spcBef>
              <a:spcAft>
                <a:spcPts val="0"/>
              </a:spcAft>
              <a:buNone/>
            </a:pPr>
            <a:r>
              <a:rPr lang="en-ZA" sz="1400" kern="1200">
                <a:solidFill>
                  <a:prstClr val="black"/>
                </a:solidFill>
                <a:latin typeface="Century Gothic" panose="020B0502020202020204" pitchFamily="34" charset="0"/>
              </a:rPr>
              <a:t> </a:t>
            </a:r>
          </a:p>
          <a:p>
            <a:pPr marL="0" indent="0" algn="just">
              <a:buNone/>
            </a:pPr>
            <a:endParaRPr lang="en-GB" sz="2000">
              <a:solidFill>
                <a:prstClr val="black"/>
              </a:solidFill>
              <a:cs typeface="Times New Roman" panose="02020603050405020304" pitchFamily="18" charset="0"/>
            </a:endParaRPr>
          </a:p>
        </p:txBody>
      </p:sp>
      <p:sp>
        <p:nvSpPr>
          <p:cNvPr id="2" name="Rectangle 2"/>
          <p:cNvSpPr>
            <a:spLocks noChangeArrowheads="1"/>
          </p:cNvSpPr>
          <p:nvPr/>
        </p:nvSpPr>
        <p:spPr bwMode="auto">
          <a:xfrm>
            <a:off x="0" y="475446"/>
            <a:ext cx="90102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a:ln>
                  <a:noFill/>
                </a:ln>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organisational structure has 30 posts on its fixed establishment, with two interns.</a:t>
            </a:r>
          </a:p>
          <a:p>
            <a:pPr marL="0" marR="0" lvl="0" indent="0" algn="l" defTabSz="914400" rtl="0" eaLnBrk="0" fontAlgn="base" latinLnBrk="0" hangingPunct="0">
              <a:lnSpc>
                <a:spcPct val="100000"/>
              </a:lnSpc>
              <a:spcBef>
                <a:spcPct val="0"/>
              </a:spcBef>
              <a:spcAft>
                <a:spcPct val="0"/>
              </a:spcAft>
              <a:buClrTx/>
              <a:buSzTx/>
              <a:buFontTx/>
              <a:buNone/>
              <a:tabLst/>
            </a:pPr>
            <a:r>
              <a:rPr lang="en-GB">
                <a:latin typeface="Century Gothic" panose="020B0502020202020204" pitchFamily="34" charset="0"/>
                <a:ea typeface="Calibri" panose="020F0502020204030204" pitchFamily="34" charset="0"/>
                <a:cs typeface="Times New Roman" panose="02020603050405020304" pitchFamily="18" charset="0"/>
              </a:rPr>
              <a:t>2 Vacancies:  </a:t>
            </a:r>
            <a:r>
              <a:rPr kumimoji="0" lang="en-GB" b="0" i="0" u="none" strike="noStrike" cap="none" normalizeH="0" baseline="0">
                <a:ln>
                  <a:noFill/>
                </a:ln>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Executive Director currently filled by an Acting incumbent (post advertised)</a:t>
            </a:r>
          </a:p>
          <a:p>
            <a:pPr marL="0" marR="0" lvl="0" indent="0" algn="l" defTabSz="914400" rtl="0" eaLnBrk="0" fontAlgn="base" latinLnBrk="0" hangingPunct="0">
              <a:lnSpc>
                <a:spcPct val="100000"/>
              </a:lnSpc>
              <a:spcBef>
                <a:spcPct val="0"/>
              </a:spcBef>
              <a:spcAft>
                <a:spcPct val="0"/>
              </a:spcAft>
              <a:buClrTx/>
              <a:buSzTx/>
              <a:buFontTx/>
              <a:buNone/>
              <a:tabLst/>
            </a:pPr>
            <a:r>
              <a:rPr lang="en-GB">
                <a:latin typeface="Century Gothic" panose="020B0502020202020204" pitchFamily="34" charset="0"/>
                <a:cs typeface="Times New Roman" panose="02020603050405020304" pitchFamily="18" charset="0"/>
              </a:rPr>
              <a:t>HR Officer in final stages of appointment (interviews conducted).</a:t>
            </a:r>
            <a:endParaRPr kumimoji="0" lang="en-ZA"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b="0" i="0" u="none" strike="noStrike" cap="none" normalizeH="0" baseline="0">
              <a:ln>
                <a:noFill/>
              </a:ln>
              <a:solidFill>
                <a:schemeClr val="tx1"/>
              </a:solidFill>
              <a:effectLst/>
            </a:endParaRPr>
          </a:p>
        </p:txBody>
      </p:sp>
      <p:sp>
        <p:nvSpPr>
          <p:cNvPr id="3" name="Rectangle 3"/>
          <p:cNvSpPr>
            <a:spLocks noChangeArrowheads="1"/>
          </p:cNvSpPr>
          <p:nvPr/>
        </p:nvSpPr>
        <p:spPr bwMode="auto">
          <a:xfrm>
            <a:off x="0" y="3644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4" name="Diagram 3">
            <a:extLst>
              <a:ext uri="{FF2B5EF4-FFF2-40B4-BE49-F238E27FC236}">
                <a16:creationId xmlns:a16="http://schemas.microsoft.com/office/drawing/2014/main" id="{67867441-FC81-9163-A1F3-07EA19B7F14B}"/>
              </a:ext>
            </a:extLst>
          </p:cNvPr>
          <p:cNvGraphicFramePr/>
          <p:nvPr>
            <p:extLst>
              <p:ext uri="{D42A27DB-BD31-4B8C-83A1-F6EECF244321}">
                <p14:modId xmlns:p14="http://schemas.microsoft.com/office/powerpoint/2010/main" val="1571900704"/>
              </p:ext>
            </p:extLst>
          </p:nvPr>
        </p:nvGraphicFramePr>
        <p:xfrm>
          <a:off x="179512" y="1180465"/>
          <a:ext cx="8571296" cy="3933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16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52320" cy="493960"/>
          </a:xfrm>
          <a:solidFill>
            <a:schemeClr val="accent1">
              <a:alpha val="70195"/>
            </a:schemeClr>
          </a:solidFill>
        </p:spPr>
        <p:txBody>
          <a:bodyPr/>
          <a:lstStyle/>
          <a:p>
            <a:pPr>
              <a:lnSpc>
                <a:spcPct val="107000"/>
              </a:lnSpc>
              <a:spcAft>
                <a:spcPts val="0"/>
              </a:spcAft>
            </a:pPr>
            <a:r>
              <a:rPr lang="en-US" sz="1800" kern="1200">
                <a:solidFill>
                  <a:schemeClr val="tx1"/>
                </a:solidFill>
                <a:ea typeface="Tahoma" panose="020B0604030504040204" pitchFamily="34" charset="0"/>
                <a:cs typeface="Tahoma" panose="020B0604030504040204" pitchFamily="34" charset="0"/>
              </a:rPr>
              <a:t>FIVE-YEAR STRATEGY (2020-2025) </a:t>
            </a:r>
            <a:endParaRPr lang="en-US" altLang="en-US" sz="18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4" name="Rectangle 1"/>
          <p:cNvSpPr>
            <a:spLocks noChangeArrowheads="1"/>
          </p:cNvSpPr>
          <p:nvPr/>
        </p:nvSpPr>
        <p:spPr bwMode="auto">
          <a:xfrm>
            <a:off x="0" y="618877"/>
            <a:ext cx="759633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sym typeface="Arial" panose="020B0604020202020204" pitchFamily="34" charset="0"/>
              </a:rPr>
              <a:t>INSTITUTIONAL IMPACT, OUTCOMES AND OUTPUTS ON THE STRATEGIC PLAN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1600" b="1" i="0" u="sng"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Bold"/>
                <a:sym typeface="Arial" panose="020B0604020202020204" pitchFamily="34" charset="0"/>
              </a:rPr>
              <a:t>Impact Statement</a:t>
            </a:r>
            <a:r>
              <a:rPr kumimoji="0" lang="en-ZA" altLang="en-US" sz="16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Bold"/>
                <a:sym typeface="Arial" panose="020B0604020202020204" pitchFamily="34" charset="0"/>
              </a:rPr>
              <a:t>:</a:t>
            </a:r>
            <a:r>
              <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sym typeface="Arial" panose="020B0604020202020204" pitchFamily="34" charset="0"/>
              </a:rPr>
              <a:t> Improved effectiveness and efficiency of the public service and its service delivery to the public through innovation.</a:t>
            </a:r>
            <a:endPar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ZA" altLang="en-US" sz="1600" b="1" i="0" u="sng"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Bold"/>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1600" b="1" i="0" u="sng"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Bold"/>
                <a:sym typeface="Arial" panose="020B0604020202020204" pitchFamily="34" charset="0"/>
              </a:rPr>
              <a:t>OUTCOMES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16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Bold"/>
                <a:sym typeface="Arial" panose="020B0604020202020204" pitchFamily="34" charset="0"/>
              </a:rPr>
              <a:t>Effective Corporate Governance: </a:t>
            </a:r>
            <a:r>
              <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sym typeface="Arial" panose="020B0604020202020204" pitchFamily="34" charset="0"/>
              </a:rPr>
              <a:t>The achievement of this outcome will ensure, amongst others, accountability for the efficient, effective, and economic use of allocated resources towards fulfilling the mandate of the organisation.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ZA" altLang="en-US" sz="16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Innovative Culture and Practice in the Public Sector entrenched: </a:t>
            </a:r>
            <a:r>
              <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This outcome contributes directly to the achievement of the mandate of the CPSI and the implementation of the NDP. It is also a cross-cutting outcome that positively impacts on the seven priorities of government as identified by the Sixth Administration.</a:t>
            </a:r>
            <a:endParaRPr kumimoji="0" lang="en-ZA" altLang="en-US" sz="16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02993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nSpc>
                <a:spcPct val="107000"/>
              </a:lnSpc>
              <a:spcAft>
                <a:spcPts val="0"/>
              </a:spcAft>
            </a:pPr>
            <a:r>
              <a:rPr lang="en-US" sz="1800" kern="1200">
                <a:solidFill>
                  <a:srgbClr val="000000"/>
                </a:solidFill>
                <a:ea typeface="Tahoma" panose="020B0604030504040204" pitchFamily="34" charset="0"/>
                <a:cs typeface="Tahoma" panose="020B0604030504040204" pitchFamily="34" charset="0"/>
              </a:rPr>
              <a:t>FIVE-YEAR STRATEGY (2020-2025) </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sp>
        <p:nvSpPr>
          <p:cNvPr id="4" name="Rectangle 1"/>
          <p:cNvSpPr>
            <a:spLocks noChangeArrowheads="1"/>
          </p:cNvSpPr>
          <p:nvPr/>
        </p:nvSpPr>
        <p:spPr bwMode="auto">
          <a:xfrm>
            <a:off x="0" y="487113"/>
            <a:ext cx="7772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ZA" sz="14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The following schematic depicts the CPSI value chain and how this is institutionalised in the organisations two programmes, Administration and Public Sector Innovation. </a:t>
            </a:r>
          </a:p>
          <a:p>
            <a:pPr marL="0" marR="0" lvl="0" indent="0" algn="just" defTabSz="914400" rtl="0" eaLnBrk="0" fontAlgn="base" latinLnBrk="0" hangingPunct="0">
              <a:lnSpc>
                <a:spcPct val="100000"/>
              </a:lnSpc>
              <a:spcBef>
                <a:spcPct val="0"/>
              </a:spcBef>
              <a:spcAft>
                <a:spcPts val="0"/>
              </a:spcAft>
              <a:buClrTx/>
              <a:buSzTx/>
              <a:buFontTx/>
              <a:buNone/>
              <a:tabLst/>
              <a:defRPr/>
            </a:pPr>
            <a:r>
              <a:rPr kumimoji="0" lang="en-ZA" sz="12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p>
        </p:txBody>
      </p:sp>
      <p:grpSp>
        <p:nvGrpSpPr>
          <p:cNvPr id="7" name="Group 6"/>
          <p:cNvGrpSpPr>
            <a:grpSpLocks/>
          </p:cNvGrpSpPr>
          <p:nvPr/>
        </p:nvGrpSpPr>
        <p:grpSpPr bwMode="auto">
          <a:xfrm>
            <a:off x="829069" y="942536"/>
            <a:ext cx="6114263" cy="4196253"/>
            <a:chOff x="1641" y="1587"/>
            <a:chExt cx="12268" cy="7927"/>
          </a:xfrm>
        </p:grpSpPr>
        <p:sp>
          <p:nvSpPr>
            <p:cNvPr id="8" name="Rectangle 7"/>
            <p:cNvSpPr>
              <a:spLocks noChangeArrowheads="1"/>
            </p:cNvSpPr>
            <p:nvPr/>
          </p:nvSpPr>
          <p:spPr bwMode="auto">
            <a:xfrm>
              <a:off x="4058" y="8169"/>
              <a:ext cx="9769" cy="575"/>
            </a:xfrm>
            <a:prstGeom prst="rect">
              <a:avLst/>
            </a:prstGeom>
            <a:solidFill>
              <a:srgbClr val="70AD47">
                <a:lumMod val="20000"/>
                <a:lumOff val="80000"/>
              </a:srgbClr>
            </a:solidFill>
            <a:ln w="12700" algn="ctr">
              <a:solidFill>
                <a:srgbClr val="70AD47">
                  <a:lumMod val="20000"/>
                  <a:lumOff val="80000"/>
                </a:srgbClr>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90"/>
                </a:spcBef>
                <a:spcAft>
                  <a:spcPts val="0"/>
                </a:spcAft>
                <a:buClrTx/>
                <a:buSzTx/>
                <a:buFontTx/>
                <a:buNone/>
                <a:tabLst/>
                <a:defRPr/>
              </a:pPr>
              <a:r>
                <a:rPr kumimoji="0" lang="en-GB" sz="10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HUMAN RESOURCES, FUNDS, TECHNOLOGY, INFORMATION, ASSETS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9" name="Rectangle 8"/>
            <p:cNvSpPr>
              <a:spLocks noChangeArrowheads="1"/>
            </p:cNvSpPr>
            <p:nvPr/>
          </p:nvSpPr>
          <p:spPr bwMode="auto">
            <a:xfrm>
              <a:off x="4058" y="8458"/>
              <a:ext cx="9851" cy="1056"/>
            </a:xfrm>
            <a:prstGeom prst="rect">
              <a:avLst/>
            </a:prstGeom>
            <a:solidFill>
              <a:srgbClr val="00FF99"/>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9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VALUES</a:t>
              </a:r>
              <a:r>
                <a:rPr kumimoji="0" lang="en-GB" sz="9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GB" sz="900" b="1"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Innovative	        	       Committed	          	Need driven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GB" sz="900" b="1"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Ethical		</a:t>
              </a:r>
              <a:r>
                <a:rPr kumimoji="0" lang="en-GB" sz="9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Collaborative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0" name="Rectangle 9"/>
            <p:cNvSpPr>
              <a:spLocks noChangeArrowheads="1"/>
            </p:cNvSpPr>
            <p:nvPr/>
          </p:nvSpPr>
          <p:spPr bwMode="auto">
            <a:xfrm>
              <a:off x="1650" y="3098"/>
              <a:ext cx="1978" cy="562"/>
            </a:xfrm>
            <a:prstGeom prst="rect">
              <a:avLst/>
            </a:prstGeom>
            <a:solidFill>
              <a:srgbClr val="70AD47"/>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IMPACT</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(MISSION)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1" name="Rectangle 10"/>
            <p:cNvSpPr>
              <a:spLocks noChangeArrowheads="1"/>
            </p:cNvSpPr>
            <p:nvPr/>
          </p:nvSpPr>
          <p:spPr bwMode="auto">
            <a:xfrm>
              <a:off x="1667" y="4263"/>
              <a:ext cx="1961" cy="645"/>
            </a:xfrm>
            <a:prstGeom prst="rect">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OUTCOMES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2" name="Rectangle 11"/>
            <p:cNvSpPr>
              <a:spLocks noChangeArrowheads="1"/>
            </p:cNvSpPr>
            <p:nvPr/>
          </p:nvSpPr>
          <p:spPr bwMode="auto">
            <a:xfrm>
              <a:off x="1667" y="5655"/>
              <a:ext cx="1961" cy="615"/>
            </a:xfrm>
            <a:prstGeom prst="rect">
              <a:avLst/>
            </a:prstGeom>
            <a:solidFill>
              <a:srgbClr val="92D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OUTPUTS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3" name="Rectangle 12"/>
            <p:cNvSpPr>
              <a:spLocks noChangeArrowheads="1"/>
            </p:cNvSpPr>
            <p:nvPr/>
          </p:nvSpPr>
          <p:spPr bwMode="auto">
            <a:xfrm>
              <a:off x="1667" y="6966"/>
              <a:ext cx="1961" cy="626"/>
            </a:xfrm>
            <a:prstGeom prst="rect">
              <a:avLst/>
            </a:prstGeom>
            <a:solidFill>
              <a:srgbClr val="70AD47">
                <a:lumMod val="40000"/>
                <a:lumOff val="60000"/>
              </a:srgbClr>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ACTIVITIES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4" name="Rectangle 13"/>
            <p:cNvSpPr>
              <a:spLocks noChangeArrowheads="1"/>
            </p:cNvSpPr>
            <p:nvPr/>
          </p:nvSpPr>
          <p:spPr bwMode="auto">
            <a:xfrm>
              <a:off x="1641" y="8208"/>
              <a:ext cx="1987" cy="1306"/>
            </a:xfrm>
            <a:prstGeom prst="rect">
              <a:avLst/>
            </a:prstGeom>
            <a:solidFill>
              <a:srgbClr val="CEFCD3"/>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INPUTS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15" name="Arrow: Down 31"/>
            <p:cNvSpPr>
              <a:spLocks noChangeArrowheads="1"/>
            </p:cNvSpPr>
            <p:nvPr/>
          </p:nvSpPr>
          <p:spPr bwMode="auto">
            <a:xfrm rot="10800000">
              <a:off x="2372" y="5021"/>
              <a:ext cx="507" cy="463"/>
            </a:xfrm>
            <a:prstGeom prst="downArrow">
              <a:avLst>
                <a:gd name="adj1" fmla="val 50000"/>
                <a:gd name="adj2" fmla="val 50000"/>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6" name="Arrow: Down 31"/>
            <p:cNvSpPr>
              <a:spLocks noChangeArrowheads="1"/>
            </p:cNvSpPr>
            <p:nvPr/>
          </p:nvSpPr>
          <p:spPr bwMode="auto">
            <a:xfrm rot="10800000">
              <a:off x="2383" y="3714"/>
              <a:ext cx="507" cy="459"/>
            </a:xfrm>
            <a:prstGeom prst="downArrow">
              <a:avLst>
                <a:gd name="adj1" fmla="val 50000"/>
                <a:gd name="adj2" fmla="val 50000"/>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Arrow: Down 31"/>
            <p:cNvSpPr>
              <a:spLocks noChangeArrowheads="1"/>
            </p:cNvSpPr>
            <p:nvPr/>
          </p:nvSpPr>
          <p:spPr bwMode="auto">
            <a:xfrm rot="10800000">
              <a:off x="2372" y="6366"/>
              <a:ext cx="507" cy="472"/>
            </a:xfrm>
            <a:prstGeom prst="downArrow">
              <a:avLst>
                <a:gd name="adj1" fmla="val 50000"/>
                <a:gd name="adj2" fmla="val 50000"/>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8" name="Arrow: Down 31"/>
            <p:cNvSpPr>
              <a:spLocks noChangeArrowheads="1"/>
            </p:cNvSpPr>
            <p:nvPr/>
          </p:nvSpPr>
          <p:spPr bwMode="auto">
            <a:xfrm rot="10800000">
              <a:off x="2342" y="7623"/>
              <a:ext cx="507" cy="503"/>
            </a:xfrm>
            <a:prstGeom prst="downArrow">
              <a:avLst>
                <a:gd name="adj1" fmla="val 50000"/>
                <a:gd name="adj2" fmla="val 50000"/>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19" name="Group 18"/>
            <p:cNvGrpSpPr>
              <a:grpSpLocks/>
            </p:cNvGrpSpPr>
            <p:nvPr/>
          </p:nvGrpSpPr>
          <p:grpSpPr bwMode="auto">
            <a:xfrm>
              <a:off x="4058" y="1587"/>
              <a:ext cx="9851" cy="6463"/>
              <a:chOff x="4058" y="1587"/>
              <a:chExt cx="9851" cy="6463"/>
            </a:xfrm>
          </p:grpSpPr>
          <p:sp>
            <p:nvSpPr>
              <p:cNvPr id="20" name="Rectangle 19"/>
              <p:cNvSpPr>
                <a:spLocks noChangeArrowheads="1"/>
              </p:cNvSpPr>
              <p:nvPr/>
            </p:nvSpPr>
            <p:spPr bwMode="auto">
              <a:xfrm>
                <a:off x="11733" y="6404"/>
                <a:ext cx="2176" cy="1621"/>
              </a:xfrm>
              <a:prstGeom prst="rect">
                <a:avLst/>
              </a:prstGeom>
              <a:solidFill>
                <a:srgbClr val="70AD47">
                  <a:lumMod val="40000"/>
                  <a:lumOff val="60000"/>
                </a:srgbClr>
              </a:solidFill>
              <a:ln w="12700" algn="ctr">
                <a:solidFill>
                  <a:srgbClr val="002060"/>
                </a:solidFill>
                <a:miter lim="800000"/>
                <a:headEnd/>
                <a:tailEnd/>
              </a:ln>
            </p:spPr>
            <p:txBody>
              <a:bodyPr rot="0" vert="horz" wrap="square" lIns="91440" tIns="45720" rIns="91440" bIns="45720" anchor="t" anchorCtr="0" upright="1">
                <a:noAutofit/>
              </a:bodyPr>
              <a:lstStyle/>
              <a:p>
                <a:pPr marL="1231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Provide integrated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41275"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grpSp>
            <p:nvGrpSpPr>
              <p:cNvPr id="21" name="Group 20"/>
              <p:cNvGrpSpPr>
                <a:grpSpLocks/>
              </p:cNvGrpSpPr>
              <p:nvPr/>
            </p:nvGrpSpPr>
            <p:grpSpPr bwMode="auto">
              <a:xfrm>
                <a:off x="4058" y="1587"/>
                <a:ext cx="9851" cy="6463"/>
                <a:chOff x="4058" y="1587"/>
                <a:chExt cx="9851" cy="6463"/>
              </a:xfrm>
            </p:grpSpPr>
            <p:sp>
              <p:nvSpPr>
                <p:cNvPr id="23" name="Rectangle 22"/>
                <p:cNvSpPr>
                  <a:spLocks noChangeArrowheads="1"/>
                </p:cNvSpPr>
                <p:nvPr/>
              </p:nvSpPr>
              <p:spPr bwMode="auto">
                <a:xfrm>
                  <a:off x="4058" y="6429"/>
                  <a:ext cx="2439" cy="1621"/>
                </a:xfrm>
                <a:prstGeom prst="rect">
                  <a:avLst/>
                </a:prstGeom>
                <a:solidFill>
                  <a:srgbClr val="70AD47">
                    <a:lumMod val="40000"/>
                    <a:lumOff val="60000"/>
                  </a:srgbClr>
                </a:solidFill>
                <a:ln w="12700" algn="ctr">
                  <a:solidFill>
                    <a:srgbClr val="002060"/>
                  </a:solidFill>
                  <a:miter lim="800000"/>
                  <a:headEnd/>
                  <a:tailEnd/>
                </a:ln>
              </p:spPr>
              <p:txBody>
                <a:bodyPr rot="0" vert="horz" wrap="square" lIns="72000" tIns="45720" rIns="91440" bIns="45720" anchor="t" anchorCtr="0" upright="1">
                  <a:noAutofit/>
                </a:bodyPr>
                <a:lstStyle/>
                <a:p>
                  <a:pPr marL="138113" marR="0" lvl="0" indent="-138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Conduct innovation research</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90170" marR="0" lvl="0" indent="-9017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138113" marR="0" lvl="0" indent="-138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Facilitate solution development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grpSp>
              <p:nvGrpSpPr>
                <p:cNvPr id="24" name="Group 23"/>
                <p:cNvGrpSpPr>
                  <a:grpSpLocks/>
                </p:cNvGrpSpPr>
                <p:nvPr/>
              </p:nvGrpSpPr>
              <p:grpSpPr bwMode="auto">
                <a:xfrm>
                  <a:off x="4058" y="1587"/>
                  <a:ext cx="9851" cy="6463"/>
                  <a:chOff x="4058" y="1587"/>
                  <a:chExt cx="9851" cy="6463"/>
                </a:xfrm>
              </p:grpSpPr>
              <p:sp>
                <p:nvSpPr>
                  <p:cNvPr id="25" name="Isosceles Triangle 24" descr="MISSION"/>
                  <p:cNvSpPr>
                    <a:spLocks noChangeArrowheads="1"/>
                  </p:cNvSpPr>
                  <p:nvPr/>
                </p:nvSpPr>
                <p:spPr bwMode="auto">
                  <a:xfrm>
                    <a:off x="4058" y="1587"/>
                    <a:ext cx="9769" cy="1440"/>
                  </a:xfrm>
                  <a:prstGeom prst="triangle">
                    <a:avLst>
                      <a:gd name="adj" fmla="val 50000"/>
                    </a:avLst>
                  </a:prstGeom>
                  <a:solidFill>
                    <a:srgbClr val="70AD47">
                      <a:lumMod val="20000"/>
                      <a:lumOff val="80000"/>
                    </a:srgbClr>
                  </a:solidFill>
                  <a:ln w="12700" algn="ctr">
                    <a:solidFill>
                      <a:srgbClr val="2F528F"/>
                    </a:solidFill>
                    <a:miter lim="800000"/>
                    <a:headEnd/>
                    <a:tailEnd/>
                  </a:ln>
                </p:spPr>
                <p:txBody>
                  <a:bodyPr rot="0" vert="horz" wrap="square" lIns="0" tIns="0" rIns="0" bIns="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grpSp>
                <p:nvGrpSpPr>
                  <p:cNvPr id="26" name="Group 25"/>
                  <p:cNvGrpSpPr>
                    <a:grpSpLocks/>
                  </p:cNvGrpSpPr>
                  <p:nvPr/>
                </p:nvGrpSpPr>
                <p:grpSpPr bwMode="auto">
                  <a:xfrm>
                    <a:off x="4058" y="2183"/>
                    <a:ext cx="9851" cy="5867"/>
                    <a:chOff x="4058" y="2183"/>
                    <a:chExt cx="9851" cy="5867"/>
                  </a:xfrm>
                </p:grpSpPr>
                <p:grpSp>
                  <p:nvGrpSpPr>
                    <p:cNvPr id="27" name="Group 26"/>
                    <p:cNvGrpSpPr>
                      <a:grpSpLocks/>
                    </p:cNvGrpSpPr>
                    <p:nvPr/>
                  </p:nvGrpSpPr>
                  <p:grpSpPr bwMode="auto">
                    <a:xfrm>
                      <a:off x="4058" y="2183"/>
                      <a:ext cx="9851" cy="4223"/>
                      <a:chOff x="4058" y="2183"/>
                      <a:chExt cx="9851" cy="4223"/>
                    </a:xfrm>
                  </p:grpSpPr>
                  <p:sp>
                    <p:nvSpPr>
                      <p:cNvPr id="29" name="Rectangle 28"/>
                      <p:cNvSpPr>
                        <a:spLocks noChangeArrowheads="1"/>
                      </p:cNvSpPr>
                      <p:nvPr/>
                    </p:nvSpPr>
                    <p:spPr bwMode="auto">
                      <a:xfrm>
                        <a:off x="11733" y="4974"/>
                        <a:ext cx="2176" cy="1418"/>
                      </a:xfrm>
                      <a:prstGeom prst="rect">
                        <a:avLst/>
                      </a:prstGeom>
                      <a:solidFill>
                        <a:srgbClr val="92D05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Unqualified audit opinion on financial and non-financial information</a:t>
                        </a:r>
                        <a:r>
                          <a:rPr kumimoji="0" lang="en-GB" sz="800" b="0" i="0" u="none" strike="noStrike" kern="0" cap="none" spc="0" normalizeH="0" baseline="0" noProof="0">
                            <a:ln>
                              <a:noFill/>
                            </a:ln>
                            <a:solidFill>
                              <a:srgbClr val="FF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0" name="Rectangle 29"/>
                      <p:cNvSpPr>
                        <a:spLocks noChangeArrowheads="1"/>
                      </p:cNvSpPr>
                      <p:nvPr/>
                    </p:nvSpPr>
                    <p:spPr bwMode="auto">
                      <a:xfrm>
                        <a:off x="4058" y="3092"/>
                        <a:ext cx="9851" cy="722"/>
                      </a:xfrm>
                      <a:prstGeom prst="rect">
                        <a:avLst/>
                      </a:prstGeom>
                      <a:solidFill>
                        <a:srgbClr val="70AD47"/>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MISSION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123825"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To entrench an innovative culture and practice in the Public Sector</a:t>
                        </a:r>
                        <a:endParaRPr kumimoji="0" lang="en-ZA" sz="1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1" name="Rectangle 30"/>
                      <p:cNvSpPr>
                        <a:spLocks noChangeArrowheads="1"/>
                      </p:cNvSpPr>
                      <p:nvPr/>
                    </p:nvSpPr>
                    <p:spPr bwMode="auto">
                      <a:xfrm>
                        <a:off x="4072" y="3887"/>
                        <a:ext cx="7581" cy="1071"/>
                      </a:xfrm>
                      <a:prstGeom prst="rect">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Innovative culture and practice in the Public Sector entrenched</a:t>
                        </a:r>
                        <a:endParaRPr kumimoji="0" lang="en-ZA" sz="12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a:ln w="9525" cap="rnd" cmpd="sng" algn="ctr">
                              <a:solidFill>
                                <a:srgbClr val="000000"/>
                              </a:solidFill>
                              <a:prstDash val="solid"/>
                              <a:beve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2" name="Rectangle 31"/>
                      <p:cNvSpPr>
                        <a:spLocks noChangeArrowheads="1"/>
                      </p:cNvSpPr>
                      <p:nvPr/>
                    </p:nvSpPr>
                    <p:spPr bwMode="auto">
                      <a:xfrm>
                        <a:off x="11730" y="3874"/>
                        <a:ext cx="2179" cy="1072"/>
                      </a:xfrm>
                      <a:prstGeom prst="rect">
                        <a:avLst/>
                      </a:prstGeom>
                      <a:solidFill>
                        <a:srgbClr val="00B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Effective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3" name="Rectangle 32"/>
                      <p:cNvSpPr>
                        <a:spLocks noChangeArrowheads="1"/>
                      </p:cNvSpPr>
                      <p:nvPr/>
                    </p:nvSpPr>
                    <p:spPr bwMode="auto">
                      <a:xfrm>
                        <a:off x="4072" y="4986"/>
                        <a:ext cx="2239" cy="1420"/>
                      </a:xfrm>
                      <a:prstGeom prst="rect">
                        <a:avLst/>
                      </a:prstGeom>
                      <a:solidFill>
                        <a:srgbClr val="92D05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Innovation research and development initiatives undertaken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4" name="Rectangle 33"/>
                      <p:cNvSpPr>
                        <a:spLocks noChangeArrowheads="1"/>
                      </p:cNvSpPr>
                      <p:nvPr/>
                    </p:nvSpPr>
                    <p:spPr bwMode="auto">
                      <a:xfrm>
                        <a:off x="9400" y="4986"/>
                        <a:ext cx="2253" cy="1420"/>
                      </a:xfrm>
                      <a:prstGeom prst="rect">
                        <a:avLst/>
                      </a:prstGeom>
                      <a:solidFill>
                        <a:srgbClr val="92D05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Innovative solutions replicated in the Public Sector</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5" name="Text Box 28"/>
                      <p:cNvSpPr txBox="1">
                        <a:spLocks noChangeArrowheads="1"/>
                      </p:cNvSpPr>
                      <p:nvPr/>
                    </p:nvSpPr>
                    <p:spPr bwMode="auto">
                      <a:xfrm>
                        <a:off x="5402" y="2183"/>
                        <a:ext cx="7163" cy="983"/>
                      </a:xfrm>
                      <a:prstGeom prst="rect">
                        <a:avLst/>
                      </a:prstGeom>
                      <a:noFill/>
                      <a:ln>
                        <a:noFill/>
                      </a:ln>
                      <a:extLst>
                        <a:ext uri="{909E8E84-426E-40dd-AFC4-6F175D3DCCD1}">
                          <a14:hiddenFill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w16sdtdh="http://schemas.microsoft.com/office/word/2020/wordml/sdtdatahash"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xmlns="">
                            <a:solidFill>
                              <a:srgbClr val="FFFFFF"/>
                            </a:solidFill>
                          </a14:hiddenFill>
                        </a:ext>
                        <a:ext uri="{91240B29-F687-4f45-9708-019B960494DF}">
                          <a14:hiddenLine xmlns:wpc="http://schemas.microsoft.com/office/word/2010/wordprocessingCanvas" xmlns:cx="http://schemas.microsoft.com/office/drawing/2014/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w16sdtdh="http://schemas.microsoft.com/office/word/2020/wordml/sdtdatahash"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VISION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 solution focused Public Sector through innovation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36" name="Rectangle 35"/>
                      <p:cNvSpPr>
                        <a:spLocks noChangeArrowheads="1"/>
                      </p:cNvSpPr>
                      <p:nvPr/>
                    </p:nvSpPr>
                    <p:spPr bwMode="auto">
                      <a:xfrm>
                        <a:off x="6297" y="4981"/>
                        <a:ext cx="3103" cy="1425"/>
                      </a:xfrm>
                      <a:prstGeom prst="rect">
                        <a:avLst/>
                      </a:prstGeom>
                      <a:solidFill>
                        <a:srgbClr val="92D05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rPr>
                          <a:t>Knowledge platforms sustained to nurture an enabling environment for innovation in the Public Sector</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sym typeface="Arial" panose="020B0604020202020204" pitchFamily="34" charset="0"/>
                        </a:endParaRPr>
                      </a:p>
                    </p:txBody>
                  </p:sp>
                </p:grpSp>
                <p:sp>
                  <p:nvSpPr>
                    <p:cNvPr id="28" name="Rectangle 27"/>
                    <p:cNvSpPr>
                      <a:spLocks noChangeArrowheads="1"/>
                    </p:cNvSpPr>
                    <p:nvPr/>
                  </p:nvSpPr>
                  <p:spPr bwMode="auto">
                    <a:xfrm>
                      <a:off x="9151" y="6429"/>
                      <a:ext cx="2502" cy="1621"/>
                    </a:xfrm>
                    <a:prstGeom prst="rect">
                      <a:avLst/>
                    </a:prstGeom>
                    <a:solidFill>
                      <a:srgbClr val="70AD47">
                        <a:lumMod val="40000"/>
                        <a:lumOff val="60000"/>
                      </a:srgbClr>
                    </a:solidFill>
                    <a:ln w="12700" algn="ctr">
                      <a:solidFill>
                        <a:srgbClr val="002060"/>
                      </a:solidFill>
                      <a:miter lim="800000"/>
                      <a:headEnd/>
                      <a:tailEnd/>
                    </a:ln>
                  </p:spPr>
                  <p:txBody>
                    <a:bodyPr rot="0" vert="horz" wrap="square" lIns="82800" tIns="36000" rIns="36000" bIns="45720" anchor="t" anchorCtr="0" upright="1">
                      <a:noAutofit/>
                    </a:bodyPr>
                    <a:lstStyle/>
                    <a:p>
                      <a:pPr marL="1365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Facilitate replicat</a:t>
                      </a:r>
                      <a:r>
                        <a:rPr kumimoji="0" lang="en-GB" sz="800" b="0" i="0" u="none" strike="noStrike" kern="0" cap="none" spc="-1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ion and mainstreaming</a:t>
                      </a:r>
                      <a:r>
                        <a:rPr kumimoji="0" lang="en-US"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 of innovative solutions</a:t>
                      </a:r>
                    </a:p>
                    <a:p>
                      <a:pPr marL="1365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Provide Institutional support</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grpSp>
            </p:grpSp>
            <p:sp>
              <p:nvSpPr>
                <p:cNvPr id="22" name="Rectangle 21"/>
                <p:cNvSpPr>
                  <a:spLocks noChangeArrowheads="1"/>
                </p:cNvSpPr>
                <p:nvPr/>
              </p:nvSpPr>
              <p:spPr bwMode="auto">
                <a:xfrm>
                  <a:off x="6311" y="6429"/>
                  <a:ext cx="3089" cy="1621"/>
                </a:xfrm>
                <a:prstGeom prst="rect">
                  <a:avLst/>
                </a:prstGeom>
                <a:solidFill>
                  <a:srgbClr val="70AD47">
                    <a:lumMod val="40000"/>
                    <a:lumOff val="60000"/>
                  </a:srgbClr>
                </a:solidFill>
                <a:ln w="12700" algn="ctr">
                  <a:solidFill>
                    <a:srgbClr val="002060"/>
                  </a:solidFill>
                  <a:miter lim="800000"/>
                  <a:headEnd/>
                  <a:tailEnd/>
                </a:ln>
              </p:spPr>
              <p:txBody>
                <a:bodyPr rot="0" vert="horz" wrap="square" lIns="72000" tIns="45720" rIns="72000" bIns="45720" anchor="t" anchorCtr="0" upright="1">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Sustain knowledge sharing platforms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sym typeface="Arial" panose="020B0604020202020204" pitchFamily="34" charset="0"/>
                    </a:rPr>
                    <a:t>Ensure unearthing and recognition for innovation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a:p>
                  <a:pPr marL="41275"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sym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grpSp>
        </p:grpSp>
      </p:grpSp>
    </p:spTree>
    <p:extLst>
      <p:ext uri="{BB962C8B-B14F-4D97-AF65-F5344CB8AC3E}">
        <p14:creationId xmlns:p14="http://schemas.microsoft.com/office/powerpoint/2010/main" val="13097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nSpc>
                <a:spcPct val="107000"/>
              </a:lnSpc>
              <a:spcAft>
                <a:spcPts val="0"/>
              </a:spcAft>
            </a:pPr>
            <a:r>
              <a:rPr lang="en-US" sz="1800" kern="1200">
                <a:solidFill>
                  <a:schemeClr val="tx1"/>
                </a:solidFill>
                <a:ea typeface="Tahoma" panose="020B0604030504040204" pitchFamily="34" charset="0"/>
                <a:cs typeface="Tahoma" panose="020B0604030504040204" pitchFamily="34" charset="0"/>
              </a:rPr>
              <a:t>FIVE-YEAR STRATEGY (2020-2025) </a:t>
            </a:r>
            <a:endParaRPr lang="en-US" altLang="en-US" sz="18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ZA" sz="1050" b="0" i="0" u="none" strike="noStrike" kern="1200" cap="none" spc="0" normalizeH="0" baseline="0" noProof="0">
              <a:ln>
                <a:noFill/>
              </a:ln>
              <a:solidFill>
                <a:srgbClr val="000000"/>
              </a:solidFill>
              <a:effectLst/>
              <a:uLnTx/>
              <a:uFillTx/>
              <a:latin typeface="Calibri" charset="0"/>
              <a:ea typeface="MS PGothic"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89211229"/>
              </p:ext>
            </p:extLst>
          </p:nvPr>
        </p:nvGraphicFramePr>
        <p:xfrm>
          <a:off x="104286" y="643180"/>
          <a:ext cx="7276027" cy="4362772"/>
        </p:xfrm>
        <a:graphic>
          <a:graphicData uri="http://schemas.openxmlformats.org/drawingml/2006/table">
            <a:tbl>
              <a:tblPr firstRow="1" firstCol="1" bandRow="1"/>
              <a:tblGrid>
                <a:gridCol w="1937529">
                  <a:extLst>
                    <a:ext uri="{9D8B030D-6E8A-4147-A177-3AD203B41FA5}">
                      <a16:colId xmlns:a16="http://schemas.microsoft.com/office/drawing/2014/main" val="601033348"/>
                    </a:ext>
                  </a:extLst>
                </a:gridCol>
                <a:gridCol w="1509432">
                  <a:extLst>
                    <a:ext uri="{9D8B030D-6E8A-4147-A177-3AD203B41FA5}">
                      <a16:colId xmlns:a16="http://schemas.microsoft.com/office/drawing/2014/main" val="3348210957"/>
                    </a:ext>
                  </a:extLst>
                </a:gridCol>
                <a:gridCol w="1700627">
                  <a:extLst>
                    <a:ext uri="{9D8B030D-6E8A-4147-A177-3AD203B41FA5}">
                      <a16:colId xmlns:a16="http://schemas.microsoft.com/office/drawing/2014/main" val="1321852998"/>
                    </a:ext>
                  </a:extLst>
                </a:gridCol>
                <a:gridCol w="1201075">
                  <a:extLst>
                    <a:ext uri="{9D8B030D-6E8A-4147-A177-3AD203B41FA5}">
                      <a16:colId xmlns:a16="http://schemas.microsoft.com/office/drawing/2014/main" val="1828135428"/>
                    </a:ext>
                  </a:extLst>
                </a:gridCol>
                <a:gridCol w="927364">
                  <a:extLst>
                    <a:ext uri="{9D8B030D-6E8A-4147-A177-3AD203B41FA5}">
                      <a16:colId xmlns:a16="http://schemas.microsoft.com/office/drawing/2014/main" val="261011193"/>
                    </a:ext>
                  </a:extLst>
                </a:gridCol>
              </a:tblGrid>
              <a:tr h="1817822">
                <a:tc>
                  <a:txBody>
                    <a:bodyPr/>
                    <a:lstStyle/>
                    <a:p>
                      <a:pPr algn="just">
                        <a:lnSpc>
                          <a:spcPct val="107000"/>
                        </a:lnSpc>
                        <a:spcAft>
                          <a:spcPts val="0"/>
                        </a:spcAft>
                      </a:pPr>
                      <a:r>
                        <a:rPr lang="en-ZA" sz="1400" b="1">
                          <a:solidFill>
                            <a:schemeClr val="tx1"/>
                          </a:solidFill>
                          <a:effectLst/>
                          <a:latin typeface="Century Gothic"/>
                          <a:ea typeface="Calibri"/>
                          <a:cs typeface="Arial"/>
                        </a:rPr>
                        <a:t>Outcome</a:t>
                      </a:r>
                      <a:endParaRPr lang="en-ZA" sz="1400">
                        <a:solidFill>
                          <a:schemeClr val="tx1"/>
                        </a:solidFill>
                        <a:effectLst/>
                        <a:latin typeface="Century Gothic"/>
                        <a:ea typeface="Calibri"/>
                        <a:cs typeface="Arial"/>
                      </a:endParaRPr>
                    </a:p>
                    <a:p>
                      <a:pPr algn="just">
                        <a:lnSpc>
                          <a:spcPct val="107000"/>
                        </a:lnSpc>
                        <a:spcAft>
                          <a:spcPts val="0"/>
                        </a:spcAft>
                      </a:pPr>
                      <a:endParaRPr lang="en-ZA" sz="1400">
                        <a:solidFill>
                          <a:schemeClr val="tx1"/>
                        </a:solidFill>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400" b="1">
                          <a:solidFill>
                            <a:schemeClr val="tx1"/>
                          </a:solidFill>
                          <a:effectLst/>
                          <a:latin typeface="Century Gothic"/>
                          <a:ea typeface="Calibri"/>
                          <a:cs typeface="Arial"/>
                        </a:rPr>
                        <a:t>Outcome Indicator</a:t>
                      </a:r>
                      <a:endParaRPr lang="en-ZA" sz="1400">
                        <a:solidFill>
                          <a:schemeClr val="tx1"/>
                        </a:solidFill>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400" b="1">
                          <a:solidFill>
                            <a:schemeClr val="tx1"/>
                          </a:solidFill>
                          <a:effectLst/>
                          <a:latin typeface="Century Gothic"/>
                          <a:ea typeface="Calibri"/>
                          <a:cs typeface="Arial"/>
                        </a:rPr>
                        <a:t>MTSF Priority 1</a:t>
                      </a:r>
                      <a:endParaRPr lang="en-ZA" sz="1400">
                        <a:solidFill>
                          <a:schemeClr val="tx1"/>
                        </a:solidFill>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400" b="1">
                          <a:solidFill>
                            <a:schemeClr val="tx1"/>
                          </a:solidFill>
                          <a:effectLst/>
                          <a:latin typeface="Century Gothic"/>
                          <a:ea typeface="Calibri"/>
                          <a:cs typeface="Arial"/>
                        </a:rPr>
                        <a:t>Baseline</a:t>
                      </a:r>
                      <a:endParaRPr lang="en-ZA" sz="1400">
                        <a:solidFill>
                          <a:schemeClr val="tx1"/>
                        </a:solidFill>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400" b="1">
                          <a:solidFill>
                            <a:schemeClr val="tx1"/>
                          </a:solidFill>
                          <a:effectLst/>
                          <a:latin typeface="Century Gothic"/>
                          <a:ea typeface="Calibri"/>
                          <a:cs typeface="Arial"/>
                        </a:rPr>
                        <a:t>Five-year target</a:t>
                      </a:r>
                      <a:endParaRPr lang="en-ZA" sz="1400">
                        <a:solidFill>
                          <a:schemeClr val="tx1"/>
                        </a:solidFill>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59953915"/>
                  </a:ext>
                </a:extLst>
              </a:tr>
              <a:tr h="1090693">
                <a:tc>
                  <a:txBody>
                    <a:bodyPr/>
                    <a:lstStyle/>
                    <a:p>
                      <a:pPr>
                        <a:lnSpc>
                          <a:spcPct val="107000"/>
                        </a:lnSpc>
                        <a:spcAft>
                          <a:spcPts val="0"/>
                        </a:spcAft>
                      </a:pPr>
                      <a:r>
                        <a:rPr lang="en-ZA" sz="1400" b="1">
                          <a:effectLst/>
                          <a:latin typeface="Century Gothic"/>
                          <a:ea typeface="Calibri"/>
                          <a:cs typeface="Times New Roman"/>
                        </a:rPr>
                        <a:t>Effective Corporate Governance</a:t>
                      </a:r>
                      <a:endParaRPr lang="en-ZA"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effectLst/>
                          <a:latin typeface="Century Gothic"/>
                          <a:ea typeface="Calibri"/>
                          <a:cs typeface="Times New Roman"/>
                        </a:rPr>
                        <a:t>Number of unqualified audit opinions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400">
                          <a:effectLst/>
                          <a:latin typeface="Century Gothic"/>
                          <a:ea typeface="Calibri"/>
                          <a:cs typeface="Times New Roman"/>
                        </a:rPr>
                        <a:t>A Capable, Ethical and Developmental State</a:t>
                      </a:r>
                      <a:endParaRPr lang="en-ZA"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entury Gothic"/>
                          <a:ea typeface="Calibri"/>
                          <a:cs typeface="Times New Roman"/>
                        </a:rPr>
                        <a:t>1 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entury Gothic"/>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792224"/>
                  </a:ext>
                </a:extLst>
              </a:tr>
              <a:tr h="1454257">
                <a:tc>
                  <a:txBody>
                    <a:bodyPr/>
                    <a:lstStyle/>
                    <a:p>
                      <a:pPr>
                        <a:lnSpc>
                          <a:spcPct val="107000"/>
                        </a:lnSpc>
                        <a:spcAft>
                          <a:spcPts val="0"/>
                        </a:spcAft>
                      </a:pPr>
                      <a:r>
                        <a:rPr lang="en-ZA" sz="1400" b="1">
                          <a:effectLst/>
                          <a:latin typeface="Century Gothic"/>
                          <a:ea typeface="Calibri"/>
                          <a:cs typeface="Arial"/>
                        </a:rPr>
                        <a:t>Innovative culture and practice in the Public Sector entrenched</a:t>
                      </a:r>
                      <a:endParaRPr lang="en-ZA" sz="1400">
                        <a:effectLst/>
                        <a:latin typeface="Century Gothic"/>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4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Number of innovation initiatives enabled </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ct val="107000"/>
                        </a:lnSpc>
                        <a:spcAft>
                          <a:spcPts val="0"/>
                        </a:spcAft>
                      </a:pPr>
                      <a:r>
                        <a:rPr lang="en-ZA" sz="1400">
                          <a:solidFill>
                            <a:srgbClr val="000000"/>
                          </a:solidFill>
                          <a:effectLst/>
                          <a:latin typeface="Century Gothic"/>
                          <a:ea typeface="Calibri"/>
                          <a:cs typeface="Times New Roman"/>
                        </a:rPr>
                        <a:t>15 p/a</a:t>
                      </a:r>
                      <a:endParaRPr lang="en-ZA" sz="1400">
                        <a:effectLst/>
                        <a:latin typeface="Century Gothic"/>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400">
                          <a:effectLst/>
                          <a:latin typeface="Century Gothic" panose="020B0502020202020204" pitchFamily="34" charset="0"/>
                          <a:ea typeface="Calibri" panose="020F0502020204030204" pitchFamily="34" charset="0"/>
                          <a:cs typeface="Times New Roman" panose="02020603050405020304" pitchFamily="18" charset="0"/>
                        </a:rPr>
                        <a:t>75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719147"/>
                  </a:ext>
                </a:extLst>
              </a:tr>
            </a:tbl>
          </a:graphicData>
        </a:graphic>
      </p:graphicFrame>
    </p:spTree>
    <p:extLst>
      <p:ext uri="{BB962C8B-B14F-4D97-AF65-F5344CB8AC3E}">
        <p14:creationId xmlns:p14="http://schemas.microsoft.com/office/powerpoint/2010/main" val="2775220879"/>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238B0533AE7478B221ED7B1F20D40" ma:contentTypeVersion="6" ma:contentTypeDescription="Create a new document." ma:contentTypeScope="" ma:versionID="a7d3186654a6e47a0164c60bc2e92624">
  <xsd:schema xmlns:xsd="http://www.w3.org/2001/XMLSchema" xmlns:xs="http://www.w3.org/2001/XMLSchema" xmlns:p="http://schemas.microsoft.com/office/2006/metadata/properties" xmlns:ns2="a77ca97e-f396-48a1-a591-b86c421b71ba" xmlns:ns3="aaa00020-5749-4a71-8469-8e114c9a4028" targetNamespace="http://schemas.microsoft.com/office/2006/metadata/properties" ma:root="true" ma:fieldsID="a2ebaead57ca2fe1d2db0ebe57f4be87" ns2:_="" ns3:_="">
    <xsd:import namespace="a77ca97e-f396-48a1-a591-b86c421b71ba"/>
    <xsd:import namespace="aaa00020-5749-4a71-8469-8e114c9a40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7ca97e-f396-48a1-a591-b86c421b7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00020-5749-4a71-8469-8e114c9a402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94B0E8-DDF2-4470-A68B-7F8C25BA6E7D}">
  <ds:schemaRefs>
    <ds:schemaRef ds:uri="a77ca97e-f396-48a1-a591-b86c421b71ba"/>
    <ds:schemaRef ds:uri="aaa00020-5749-4a71-8469-8e114c9a4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C1805F-6D30-4DE2-A001-2C3F898ECED5}">
  <ds:schemaRefs>
    <ds:schemaRef ds:uri="http://schemas.microsoft.com/sharepoint/v3/contenttype/forms"/>
  </ds:schemaRefs>
</ds:datastoreItem>
</file>

<file path=customXml/itemProps3.xml><?xml version="1.0" encoding="utf-8"?>
<ds:datastoreItem xmlns:ds="http://schemas.openxmlformats.org/officeDocument/2006/customXml" ds:itemID="{8605B240-2A64-4996-B612-48D4C9CF17BF}">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 ds:uri="http://purl.org/dc/dcmitype/"/>
    <ds:schemaRef ds:uri="http://schemas.microsoft.com/office/infopath/2007/PartnerControls"/>
    <ds:schemaRef ds:uri="aaa00020-5749-4a71-8469-8e114c9a4028"/>
    <ds:schemaRef ds:uri="a77ca97e-f396-48a1-a591-b86c421b71ba"/>
  </ds:schemaRefs>
</ds:datastoreItem>
</file>

<file path=docProps/app.xml><?xml version="1.0" encoding="utf-8"?>
<Properties xmlns="http://schemas.openxmlformats.org/officeDocument/2006/extended-properties" xmlns:vt="http://schemas.openxmlformats.org/officeDocument/2006/docPropsVTypes">
  <Template/>
  <TotalTime>9</TotalTime>
  <Words>1466</Words>
  <Application>Microsoft Office PowerPoint</Application>
  <PresentationFormat>On-screen Show (16:9)</PresentationFormat>
  <Paragraphs>433</Paragraphs>
  <Slides>28</Slides>
  <Notes>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28</vt:i4>
      </vt:variant>
    </vt:vector>
  </HeadingPairs>
  <TitlesOfParts>
    <vt:vector size="46" baseType="lpstr">
      <vt:lpstr>Times New Roman</vt:lpstr>
      <vt:lpstr>Wingdings</vt:lpstr>
      <vt:lpstr>MS PMincho</vt:lpstr>
      <vt:lpstr>Tahoma</vt:lpstr>
      <vt:lpstr>Calibri</vt:lpstr>
      <vt:lpstr>Symbol</vt:lpstr>
      <vt:lpstr>MS PGothic</vt:lpstr>
      <vt:lpstr>Arial</vt:lpstr>
      <vt:lpstr>Yu Mincho</vt:lpstr>
      <vt:lpstr>MS Gothic</vt:lpstr>
      <vt:lpstr>Century Gothic</vt:lpstr>
      <vt:lpstr>MS PGothic</vt:lpstr>
      <vt:lpstr>Montserrat</vt:lpstr>
      <vt:lpstr>Century Gothic,Bold</vt:lpstr>
      <vt:lpstr>Arial Unicode MS</vt:lpstr>
      <vt:lpstr>2_Arvirargus template</vt:lpstr>
      <vt:lpstr>1_Arvirargus template</vt:lpstr>
      <vt:lpstr>3_Arvirargus template</vt:lpstr>
      <vt:lpstr> 2020-2025  Strategic Plan   and   2022/23 APP</vt:lpstr>
      <vt:lpstr> Content</vt:lpstr>
      <vt:lpstr>  Introduction</vt:lpstr>
      <vt:lpstr>Overview of Programmes (New Budget Structure)</vt:lpstr>
      <vt:lpstr>Overview of Programmes (New Budget Structure)</vt:lpstr>
      <vt:lpstr>CPSI Structure</vt:lpstr>
      <vt:lpstr>FIVE-YEAR STRATEGY (2020-2025) </vt:lpstr>
      <vt:lpstr>FIVE-YEAR STRATEGY (2020-2025) </vt:lpstr>
      <vt:lpstr>FIVE-YEAR STRATEGY (2020-2025) </vt:lpstr>
      <vt:lpstr>3. PROGRESS IN RELATION TO THE 5 YEAR OUTCOME INDICATORS</vt:lpstr>
      <vt:lpstr>3. PROGRESS IN RELATION TO THE 5 YEAR OUTCOME INDICATORS</vt:lpstr>
      <vt:lpstr> 4.HIGHLIGHTS</vt:lpstr>
      <vt:lpstr> 4.HIGHLIGHTS</vt:lpstr>
      <vt:lpstr> 4.HIGHLIGHTS</vt:lpstr>
      <vt:lpstr> 4.HIGHLIGHTS</vt:lpstr>
      <vt:lpstr> 4.HIGHLIGHTS</vt:lpstr>
      <vt:lpstr> 4.HIGHLIGHTS</vt:lpstr>
      <vt:lpstr> 4.HIGHLIGHTS</vt:lpstr>
      <vt:lpstr> 4.HIGHLIGHTS</vt:lpstr>
      <vt:lpstr>COVID19 Impact on the Mandate</vt:lpstr>
      <vt:lpstr> </vt:lpstr>
      <vt:lpstr>PowerPoint Presentation</vt:lpstr>
      <vt:lpstr>PowerPoint Presentation</vt:lpstr>
      <vt:lpstr>2022/23 Quarterly Targets</vt:lpstr>
      <vt:lpstr>MTEF Budget</vt:lpstr>
      <vt:lpstr>MTEF Budget (% allocation per Programme)</vt:lpstr>
      <vt:lpstr>MTEF Budget (% allocation per Economic Classification)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Masixole Zibeko</cp:lastModifiedBy>
  <cp:revision>5</cp:revision>
  <cp:lastPrinted>2022-04-28T08:24:51Z</cp:lastPrinted>
  <dcterms:modified xsi:type="dcterms:W3CDTF">2022-05-02T07:17:38Z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0x0101005E9238B0533AE7478B221ED7B1F20D40</vt:lpwstr>
  </property>
</Properties>
</file>